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357" r:id="rId3"/>
    <p:sldId id="257" r:id="rId4"/>
    <p:sldId id="258" r:id="rId5"/>
    <p:sldId id="351" r:id="rId6"/>
    <p:sldId id="337" r:id="rId7"/>
    <p:sldId id="349" r:id="rId8"/>
    <p:sldId id="339" r:id="rId9"/>
    <p:sldId id="340" r:id="rId10"/>
    <p:sldId id="348" r:id="rId11"/>
    <p:sldId id="341" r:id="rId12"/>
    <p:sldId id="353" r:id="rId13"/>
    <p:sldId id="356" r:id="rId14"/>
    <p:sldId id="355" r:id="rId15"/>
    <p:sldId id="343" r:id="rId16"/>
    <p:sldId id="344" r:id="rId17"/>
    <p:sldId id="345" r:id="rId18"/>
    <p:sldId id="352" r:id="rId19"/>
    <p:sldId id="350" r:id="rId20"/>
    <p:sldId id="33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 Boone" initials="EB" lastIdx="5" clrIdx="0">
    <p:extLst>
      <p:ext uri="{19B8F6BF-5375-455C-9EA6-DF929625EA0E}">
        <p15:presenceInfo xmlns:p15="http://schemas.microsoft.com/office/powerpoint/2012/main" userId="S-1-5-21-1202660629-1547161642-839522115-5687" providerId="AD"/>
      </p:ext>
    </p:extLst>
  </p:cmAuthor>
  <p:cmAuthor id="2" name="Cliff Foster" initials="CF" lastIdx="29" clrIdx="1">
    <p:extLst>
      <p:ext uri="{19B8F6BF-5375-455C-9EA6-DF929625EA0E}">
        <p15:presenceInfo xmlns:p15="http://schemas.microsoft.com/office/powerpoint/2012/main" userId="S-1-5-21-1202660629-1547161642-839522115-4111" providerId="AD"/>
      </p:ext>
    </p:extLst>
  </p:cmAuthor>
  <p:cmAuthor id="3" name="Allie Morgan" initials="AM" lastIdx="2" clrIdx="2">
    <p:extLst>
      <p:ext uri="{19B8F6BF-5375-455C-9EA6-DF929625EA0E}">
        <p15:presenceInfo xmlns:p15="http://schemas.microsoft.com/office/powerpoint/2012/main" userId="S::morgana@coloradohealthinstitute.org::de44d911-7546-4862-9292-9e5acc0eb4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autoAdjust="0"/>
    <p:restoredTop sz="79815" autoAdjust="0"/>
  </p:normalViewPr>
  <p:slideViewPr>
    <p:cSldViewPr snapToGrid="0">
      <p:cViewPr varScale="1">
        <p:scale>
          <a:sx n="88" d="100"/>
          <a:sy n="88" d="100"/>
        </p:scale>
        <p:origin x="2280" y="18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5B72FC-DFC1-45C7-AE10-39CD5631FB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1A10B1-2659-42E6-8697-26F8349B14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55799B-2FD9-416F-BE85-3BE0BE6E2F82}" type="datetimeFigureOut">
              <a:rPr lang="en-US" smtClean="0"/>
              <a:t>2/13/20</a:t>
            </a:fld>
            <a:endParaRPr lang="en-US"/>
          </a:p>
        </p:txBody>
      </p:sp>
      <p:sp>
        <p:nvSpPr>
          <p:cNvPr id="4" name="Footer Placeholder 3">
            <a:extLst>
              <a:ext uri="{FF2B5EF4-FFF2-40B4-BE49-F238E27FC236}">
                <a16:creationId xmlns:a16="http://schemas.microsoft.com/office/drawing/2014/main" id="{C5A829B8-BB16-49D2-AD50-F0FB60697E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2E106-A0D8-4C2C-A1DF-EFA476E3A2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384815-4AC1-4651-BB24-A4E119B3FB6D}" type="slidenum">
              <a:rPr lang="en-US" smtClean="0"/>
              <a:t>‹#›</a:t>
            </a:fld>
            <a:endParaRPr lang="en-US"/>
          </a:p>
        </p:txBody>
      </p:sp>
    </p:spTree>
    <p:extLst>
      <p:ext uri="{BB962C8B-B14F-4D97-AF65-F5344CB8AC3E}">
        <p14:creationId xmlns:p14="http://schemas.microsoft.com/office/powerpoint/2010/main" val="715316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CCD5-06B9-C04C-BBFA-31D07675578F}" type="datetimeFigureOut">
              <a:rPr lang="en-US" smtClean="0"/>
              <a:t>2/13/20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4B30B-65E4-C640-8077-557DBA479374}" type="slidenum">
              <a:rPr lang="en-US" smtClean="0"/>
              <a:t>‹#›</a:t>
            </a:fld>
            <a:endParaRPr lang="en-US"/>
          </a:p>
        </p:txBody>
      </p:sp>
    </p:spTree>
    <p:extLst>
      <p:ext uri="{BB962C8B-B14F-4D97-AF65-F5344CB8AC3E}">
        <p14:creationId xmlns:p14="http://schemas.microsoft.com/office/powerpoint/2010/main" val="323198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ff.org/medicaid/issue-brief/understanding-the-medicaid-prescription-drug-rebate-progr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gislation.nysenate.gov/pdf/bills/2019/S653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csl.org/blog/2020/01/27/prescription-drug-policy-trends-in-2019-will-hindsight-be-2020.aspx" TargetMode="External"/><Relationship Id="rId5" Type="http://schemas.openxmlformats.org/officeDocument/2006/relationships/hyperlink" Target="https://legislature.maine.gov/bills/getPDF.asp?paper=SP0466&amp;item=4&amp;snum=129" TargetMode="External"/><Relationship Id="rId4" Type="http://schemas.openxmlformats.org/officeDocument/2006/relationships/hyperlink" Target="https://www.revisor.mn.gov/bills/text.php?number=SF278&amp;version=5&amp;session=ls91&amp;session_year=2019&amp;session_number=0&amp;format=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2</a:t>
            </a:fld>
            <a:endParaRPr lang="en-US" dirty="0"/>
          </a:p>
        </p:txBody>
      </p:sp>
    </p:spTree>
    <p:extLst>
      <p:ext uri="{BB962C8B-B14F-4D97-AF65-F5344CB8AC3E}">
        <p14:creationId xmlns:p14="http://schemas.microsoft.com/office/powerpoint/2010/main" val="3902640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this hypothetical example. If Drug A costs $40, and the PBM secures a $10 rebate, then the final cost to the insurance company will be a little more than $30 (accounting for the share of the rebate PBMs keep).</a:t>
            </a:r>
          </a:p>
          <a:p>
            <a:r>
              <a:rPr lang="en-US" dirty="0"/>
              <a:t>Drug B costs $100, but it has a $40 rebate. So the final cost to the insurance company is more than $60.</a:t>
            </a:r>
          </a:p>
          <a:p>
            <a:r>
              <a:rPr lang="en-US" dirty="0"/>
              <a:t>The PBM might choose Drug B, because its share of the rebate will be larger. The PBMs incentive is to pursue the high rebate, while the insurers’ incentive is to hold down final costs.</a:t>
            </a:r>
          </a:p>
        </p:txBody>
      </p:sp>
      <p:sp>
        <p:nvSpPr>
          <p:cNvPr id="4" name="Slide Number Placeholder 3"/>
          <p:cNvSpPr>
            <a:spLocks noGrp="1"/>
          </p:cNvSpPr>
          <p:nvPr>
            <p:ph type="sldNum" sz="quarter" idx="5"/>
          </p:nvPr>
        </p:nvSpPr>
        <p:spPr/>
        <p:txBody>
          <a:bodyPr/>
          <a:lstStyle/>
          <a:p>
            <a:fld id="{AEB4B30B-65E4-C640-8077-557DBA479374}" type="slidenum">
              <a:rPr lang="en-US" smtClean="0"/>
              <a:t>12</a:t>
            </a:fld>
            <a:endParaRPr lang="en-US"/>
          </a:p>
        </p:txBody>
      </p:sp>
    </p:spTree>
    <p:extLst>
      <p:ext uri="{BB962C8B-B14F-4D97-AF65-F5344CB8AC3E}">
        <p14:creationId xmlns:p14="http://schemas.microsoft.com/office/powerpoint/2010/main" val="329562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Insurers and policy researchers say it’s hard to know what’s going on financially with PBMs. </a:t>
            </a:r>
          </a:p>
          <a:p>
            <a:r>
              <a:rPr lang="en-US" dirty="0"/>
              <a:t>[CLICK] First, we can’t track the rebates they get and the degree to which they pass them along to insurers.</a:t>
            </a:r>
          </a:p>
          <a:p>
            <a:r>
              <a:rPr lang="en-US" dirty="0"/>
              <a:t>[CLICK] Second, PBMs can charge insurers more for a drug than the PBM pays pharmacies. This is called the spread. It’s basically a middleman markup.</a:t>
            </a:r>
          </a:p>
          <a:p>
            <a:r>
              <a:rPr lang="en-US" dirty="0"/>
              <a:t>[CLICK] Third, consumer copays are sometimes higher than the PBM’s cost of a drug, so the PBM gets to keep the difference. This is called the </a:t>
            </a:r>
            <a:r>
              <a:rPr lang="en-US" dirty="0" err="1"/>
              <a:t>clawback</a:t>
            </a:r>
            <a:r>
              <a:rPr lang="en-US" dirty="0"/>
              <a:t>.</a:t>
            </a:r>
          </a:p>
          <a:p>
            <a:r>
              <a:rPr lang="en-US" dirty="0"/>
              <a:t>It creates a situation where a consumer would be better off not using insurance.</a:t>
            </a:r>
          </a:p>
          <a:p>
            <a:r>
              <a:rPr lang="en-US" dirty="0"/>
              <a:t>Colorado’s legislature addressed this in 2018 by passing a “gag clause” law that says PBMs can no longer forbid pharmacists from telling consumers that they could get a better deal by not using their insurance.</a:t>
            </a:r>
          </a:p>
        </p:txBody>
      </p:sp>
      <p:sp>
        <p:nvSpPr>
          <p:cNvPr id="4" name="Slide Number Placeholder 3"/>
          <p:cNvSpPr>
            <a:spLocks noGrp="1"/>
          </p:cNvSpPr>
          <p:nvPr>
            <p:ph type="sldNum" sz="quarter" idx="5"/>
          </p:nvPr>
        </p:nvSpPr>
        <p:spPr/>
        <p:txBody>
          <a:bodyPr/>
          <a:lstStyle/>
          <a:p>
            <a:fld id="{AEB4B30B-65E4-C640-8077-557DBA479374}" type="slidenum">
              <a:rPr lang="en-US" smtClean="0"/>
              <a:t>13</a:t>
            </a:fld>
            <a:endParaRPr lang="en-US"/>
          </a:p>
        </p:txBody>
      </p:sp>
    </p:spTree>
    <p:extLst>
      <p:ext uri="{BB962C8B-B14F-4D97-AF65-F5344CB8AC3E}">
        <p14:creationId xmlns:p14="http://schemas.microsoft.com/office/powerpoint/2010/main" val="2416101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homepage of Haven, a health care company set up by Amazon, Berkshire Hathaway, and JPMorgan. They’re new, and it’s hard to know what they are up to. But there was a lot of buzz a couple years ago that Amazon was ready to disrupt the health industry, just like they did to retail.</a:t>
            </a:r>
          </a:p>
          <a:p>
            <a:r>
              <a:rPr lang="en-US" dirty="0"/>
              <a:t>But we know that tech firms have disrupted all sorts of industries and business models — often businesses that had set themselves up as intermediaries between suppliers and consumers.</a:t>
            </a:r>
          </a:p>
          <a:p>
            <a:r>
              <a:rPr lang="en-US" dirty="0"/>
              <a:t>For example, you don’t see a lot of travel agents these days. People used to go to a travel agent to buy airline tickets. But now you have Travelocity, Expedia, etc., or you can buy directly from the airline. There are plusses and minuses to this approach. Consumers can shop around for a deal on their own. But it’s not always easy and they don’t have the same power as the airlines. It’s common to find a good ticket price and then see it change right before your eyes. That’s because the airline is constantly trying to maximize the price it can get for each seat. It has loads of data and research and the technology to help it out. Consumers don’t have these advantages. </a:t>
            </a:r>
          </a:p>
          <a:p>
            <a:r>
              <a:rPr lang="en-US" dirty="0"/>
              <a:t>A consumer-driven disruption of prescription drug purchasing could have the same effect. The source of PBMs’ power comes from their size, which allows them to demand rebates for including a drug on their formularies. Removing these big middlemen might end up shifting power to drug manufacturers.</a:t>
            </a:r>
          </a:p>
        </p:txBody>
      </p:sp>
      <p:sp>
        <p:nvSpPr>
          <p:cNvPr id="4" name="Slide Number Placeholder 3"/>
          <p:cNvSpPr>
            <a:spLocks noGrp="1"/>
          </p:cNvSpPr>
          <p:nvPr>
            <p:ph type="sldNum" sz="quarter" idx="5"/>
          </p:nvPr>
        </p:nvSpPr>
        <p:spPr/>
        <p:txBody>
          <a:bodyPr/>
          <a:lstStyle/>
          <a:p>
            <a:fld id="{AEB4B30B-65E4-C640-8077-557DBA479374}" type="slidenum">
              <a:rPr lang="en-US" smtClean="0"/>
              <a:t>14</a:t>
            </a:fld>
            <a:endParaRPr lang="en-US"/>
          </a:p>
        </p:txBody>
      </p:sp>
    </p:spTree>
    <p:extLst>
      <p:ext uri="{BB962C8B-B14F-4D97-AF65-F5344CB8AC3E}">
        <p14:creationId xmlns:p14="http://schemas.microsoft.com/office/powerpoint/2010/main" val="246549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noProof="0" dirty="0"/>
              <a:t>An aside: Rebates are also an important part of drug purchasing in Medicaid, but it works differently than PBMs.</a:t>
            </a:r>
          </a:p>
          <a:p>
            <a:r>
              <a:rPr lang="en-US" b="0" noProof="0" dirty="0"/>
              <a:t>State Medicaid programs do use PBMs, but most of their rebates from from the Medicaid Prescription Drug Rebate Program.</a:t>
            </a:r>
          </a:p>
          <a:p>
            <a:r>
              <a:rPr lang="en-US" b="0" noProof="0" dirty="0"/>
              <a:t>The program was created in 1990 by federal law.</a:t>
            </a:r>
          </a:p>
          <a:p>
            <a:r>
              <a:rPr lang="en-US" sz="1200" b="0" i="0" u="none" strike="noStrike" kern="1200" dirty="0">
                <a:solidFill>
                  <a:schemeClr val="tx1"/>
                </a:solidFill>
                <a:effectLst/>
                <a:latin typeface="+mn-lt"/>
                <a:ea typeface="+mn-ea"/>
                <a:cs typeface="+mn-cs"/>
              </a:rPr>
              <a:t>Under the program, a manufacturer who wants its drug covered under Medicaid has to rebate a portion of the Medicaid payment for the drug to the states, who in turn share the rebates with the federal government. </a:t>
            </a:r>
          </a:p>
          <a:p>
            <a:r>
              <a:rPr lang="en-US" sz="1200" b="0" i="0" u="none" strike="noStrike" kern="1200" dirty="0">
                <a:solidFill>
                  <a:schemeClr val="tx1"/>
                </a:solidFill>
                <a:effectLst/>
                <a:latin typeface="+mn-lt"/>
                <a:ea typeface="+mn-ea"/>
                <a:cs typeface="+mn-cs"/>
              </a:rPr>
              <a:t>In exchange, Medicaid programs cover nearly all of the manufacturer’s FDA-approved drugs, and the drugs are eligible for federal matching funds.</a:t>
            </a:r>
          </a:p>
          <a:p>
            <a:r>
              <a:rPr lang="en-US" sz="1200" b="0" i="0" u="none" strike="noStrike" kern="1200" noProof="0" dirty="0">
                <a:solidFill>
                  <a:schemeClr val="tx1"/>
                </a:solidFill>
                <a:effectLst/>
                <a:latin typeface="+mn-lt"/>
                <a:ea typeface="+mn-ea"/>
                <a:cs typeface="+mn-cs"/>
              </a:rPr>
              <a:t>The ACA expanded MPDR rebates. </a:t>
            </a:r>
          </a:p>
          <a:p>
            <a:r>
              <a:rPr lang="en-US" sz="1200" b="0" i="0" u="none" strike="noStrike" kern="1200" noProof="0" dirty="0">
                <a:solidFill>
                  <a:schemeClr val="tx1"/>
                </a:solidFill>
                <a:effectLst/>
                <a:latin typeface="+mn-lt"/>
                <a:ea typeface="+mn-ea"/>
                <a:cs typeface="+mn-cs"/>
              </a:rPr>
              <a:t>The statute ensures that Medicaid gets the lowest price in most cases. Rebates based on average manufacturer price plus an adjustment for inflation, so if a drug’s price rises faster than average inflation, the manufacturer has to refund the difference to Medicaid.</a:t>
            </a:r>
          </a:p>
          <a:p>
            <a:r>
              <a:rPr lang="en-US" sz="1200" b="0" i="0" u="none" strike="noStrike" kern="1200" noProof="0" dirty="0">
                <a:solidFill>
                  <a:schemeClr val="tx1"/>
                </a:solidFill>
                <a:effectLst/>
                <a:latin typeface="+mn-lt"/>
                <a:ea typeface="+mn-ea"/>
                <a:cs typeface="+mn-cs"/>
              </a:rPr>
              <a:t>States also negotiate for additional rebates from manufacturers in exchange for putting their drugs on the Preferred Drug List.</a:t>
            </a:r>
          </a:p>
          <a:p>
            <a:r>
              <a:rPr lang="en-US" sz="1200" b="0" i="0" u="none" strike="noStrike" kern="1200" noProof="0" dirty="0">
                <a:solidFill>
                  <a:schemeClr val="tx1"/>
                </a:solidFill>
                <a:effectLst/>
                <a:latin typeface="+mn-lt"/>
                <a:ea typeface="+mn-ea"/>
                <a:cs typeface="+mn-cs"/>
              </a:rPr>
              <a:t>Many states also use PBMs.</a:t>
            </a:r>
          </a:p>
          <a:p>
            <a:r>
              <a:rPr lang="en-US" sz="1200" b="0" i="0" u="none" strike="noStrike" kern="1200" dirty="0">
                <a:solidFill>
                  <a:schemeClr val="tx1"/>
                </a:solidFill>
                <a:effectLst/>
                <a:latin typeface="+mn-lt"/>
                <a:ea typeface="+mn-ea"/>
                <a:cs typeface="+mn-cs"/>
              </a:rPr>
              <a:t>In 2017, Medicaid spent $64 billion on drugs and received nearly $35 billion in rebates. Colorado Medicaid gets about 50% of its costs rebated</a:t>
            </a:r>
          </a:p>
          <a:p>
            <a:r>
              <a:rPr lang="en-US" sz="1200" b="0" i="0" u="none" strike="noStrike" kern="1200" noProof="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n comparison to other programs, like Medicare Part D, rebates in Medicaid are a much larger share of drug spending.</a:t>
            </a:r>
          </a:p>
          <a:p>
            <a:r>
              <a:rPr lang="en-US" sz="1200" b="0" i="0" u="none" strike="noStrike" kern="1200" noProof="0" dirty="0">
                <a:solidFill>
                  <a:schemeClr val="tx1"/>
                </a:solidFill>
                <a:effectLst/>
                <a:latin typeface="+mn-lt"/>
                <a:ea typeface="+mn-ea"/>
                <a:cs typeface="+mn-cs"/>
              </a:rPr>
              <a:t>MDRP is a federal statute, so policy changes must happen at the federal level.</a:t>
            </a:r>
          </a:p>
          <a:p>
            <a:endParaRPr lang="en-US" sz="1200" b="0" i="0" u="none" strike="noStrike" kern="1200" noProof="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Separately, the federal 340B program offers discounted drugs to certain safety net providers that serve vulnerable or underserved populations, including Medicaid beneficiaries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dirty="0">
                <a:solidFill>
                  <a:schemeClr val="tx1"/>
                </a:solidFill>
                <a:effectLst/>
                <a:latin typeface="+mn-lt"/>
                <a:ea typeface="+mn-ea"/>
                <a:cs typeface="+mn-cs"/>
              </a:rPr>
              <a:t>More info: </a:t>
            </a:r>
            <a:r>
              <a:rPr lang="en-US" sz="1200" dirty="0">
                <a:hlinkClick r:id="rId3"/>
              </a:rPr>
              <a:t>https://www.kff.org/medicaid/issue-brief/understanding-the-medicaid-prescription-drug-rebate-program/</a:t>
            </a:r>
            <a:r>
              <a:rPr lang="en-US" sz="1200" dirty="0"/>
              <a:t> </a:t>
            </a:r>
          </a:p>
          <a:p>
            <a:endParaRPr lang="en-US" sz="1200" b="0" i="0" u="none" strike="noStrike" kern="1200" noProof="0" dirty="0">
              <a:solidFill>
                <a:schemeClr val="tx1"/>
              </a:solidFill>
              <a:effectLst/>
              <a:latin typeface="+mn-lt"/>
              <a:ea typeface="+mn-ea"/>
              <a:cs typeface="+mn-cs"/>
            </a:endParaRPr>
          </a:p>
          <a:p>
            <a:endParaRPr lang="en-US" noProof="0" dirty="0"/>
          </a:p>
        </p:txBody>
      </p:sp>
      <p:sp>
        <p:nvSpPr>
          <p:cNvPr id="4" name="Slide Number Placeholder 3"/>
          <p:cNvSpPr>
            <a:spLocks noGrp="1"/>
          </p:cNvSpPr>
          <p:nvPr>
            <p:ph type="sldNum" sz="quarter" idx="5"/>
          </p:nvPr>
        </p:nvSpPr>
        <p:spPr/>
        <p:txBody>
          <a:bodyPr/>
          <a:lstStyle/>
          <a:p>
            <a:fld id="{AEB4B30B-65E4-C640-8077-557DBA479374}" type="slidenum">
              <a:rPr lang="en-US" smtClean="0"/>
              <a:t>15</a:t>
            </a:fld>
            <a:endParaRPr lang="en-US"/>
          </a:p>
        </p:txBody>
      </p:sp>
    </p:spTree>
    <p:extLst>
      <p:ext uri="{BB962C8B-B14F-4D97-AF65-F5344CB8AC3E}">
        <p14:creationId xmlns:p14="http://schemas.microsoft.com/office/powerpoint/2010/main" val="123809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Colorado has had several bills in recent years targeting the high cost of prescription drugs, and some of these bills would affect PBMs.</a:t>
            </a:r>
          </a:p>
          <a:p>
            <a:r>
              <a:rPr lang="en-US" dirty="0"/>
              <a:t>We highlight three here.</a:t>
            </a:r>
          </a:p>
          <a:p>
            <a:r>
              <a:rPr lang="en-US" dirty="0"/>
              <a:t>First was the 2018 law that banned ‘gag clauses,’ which we already discussed.</a:t>
            </a:r>
          </a:p>
          <a:p>
            <a:r>
              <a:rPr lang="en-US" dirty="0"/>
              <a:t>This year, there are two bills to highlight as of Feb. 12, 2020. </a:t>
            </a:r>
          </a:p>
        </p:txBody>
      </p:sp>
      <p:sp>
        <p:nvSpPr>
          <p:cNvPr id="4" name="Slide Number Placeholder 3"/>
          <p:cNvSpPr>
            <a:spLocks noGrp="1"/>
          </p:cNvSpPr>
          <p:nvPr>
            <p:ph type="sldNum" sz="quarter" idx="5"/>
          </p:nvPr>
        </p:nvSpPr>
        <p:spPr/>
        <p:txBody>
          <a:bodyPr/>
          <a:lstStyle/>
          <a:p>
            <a:fld id="{AEB4B30B-65E4-C640-8077-557DBA479374}" type="slidenum">
              <a:rPr lang="en-US" smtClean="0"/>
              <a:t>16</a:t>
            </a:fld>
            <a:endParaRPr lang="en-US"/>
          </a:p>
        </p:txBody>
      </p:sp>
    </p:spTree>
    <p:extLst>
      <p:ext uri="{BB962C8B-B14F-4D97-AF65-F5344CB8AC3E}">
        <p14:creationId xmlns:p14="http://schemas.microsoft.com/office/powerpoint/2010/main" val="1192824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uses animation. View in Slide Show mode to see a second map.]</a:t>
            </a:r>
          </a:p>
          <a:p>
            <a:r>
              <a:rPr lang="en-US" dirty="0"/>
              <a:t>**We have not researched any of these ideas from other states in depth, but if any legislator would like us to, we’d be happy to do it. Just ask.**</a:t>
            </a:r>
          </a:p>
          <a:p>
            <a:r>
              <a:rPr lang="en-US" dirty="0"/>
              <a:t>Most other states are also passing legislation on PBMs. </a:t>
            </a:r>
          </a:p>
          <a:p>
            <a:r>
              <a:rPr lang="en-US" dirty="0"/>
              <a:t>Broadly, this legislation is in three categories:</a:t>
            </a:r>
          </a:p>
          <a:p>
            <a:pPr marL="171450" indent="-171450">
              <a:buFont typeface="Arial" panose="020B0604020202020204" pitchFamily="34" charset="0"/>
              <a:buChar char="•"/>
            </a:pPr>
            <a:r>
              <a:rPr lang="en-US" dirty="0"/>
              <a:t>Transparency</a:t>
            </a:r>
          </a:p>
          <a:p>
            <a:pPr marL="171450" indent="-171450">
              <a:buFont typeface="Arial" panose="020B0604020202020204" pitchFamily="34" charset="0"/>
              <a:buChar char="•"/>
            </a:pPr>
            <a:r>
              <a:rPr lang="en-US" dirty="0"/>
              <a:t>Licensing</a:t>
            </a:r>
          </a:p>
          <a:p>
            <a:pPr marL="171450" indent="-171450">
              <a:buFont typeface="Arial" panose="020B0604020202020204" pitchFamily="34" charset="0"/>
              <a:buChar char="•"/>
            </a:pPr>
            <a:r>
              <a:rPr lang="en-US" dirty="0"/>
              <a:t>Fiduciary Duty/Oversight by Insurers</a:t>
            </a:r>
          </a:p>
          <a:p>
            <a:r>
              <a:rPr lang="en-US" dirty="0"/>
              <a:t>Transparency: Most states have some sort of law requiring transparency into drug pricing. But there’s a wide gamut. A transparency law specifically for PBMs might require them to disclose their rebates and other financial incentives, or even require those incentives be passed through to consumers.</a:t>
            </a:r>
          </a:p>
          <a:p>
            <a:r>
              <a:rPr lang="en-US" dirty="0"/>
              <a:t>Licensure: Many states require PBMs to register with their insurance commission, which gives the state the power of regulatory oversight.</a:t>
            </a:r>
          </a:p>
          <a:p>
            <a:r>
              <a:rPr lang="en-US" dirty="0"/>
              <a:t>Fiduciary Duty: This option would require PBMs to act in a fiduciary duty to their customers, which means they always have to act in a customer’s best interest. One twist on this: In Maine, the legislature recently told insurance companies that they have to exercise oversight over the PBMs they contract with. Since insurers are regulated by the state, this method gives the state an avenue into PBM regulation.</a:t>
            </a:r>
          </a:p>
          <a:p>
            <a:endParaRPr lang="en-US" dirty="0"/>
          </a:p>
          <a:p>
            <a:r>
              <a:rPr lang="en-US" dirty="0"/>
              <a:t>31 states now require licensing</a:t>
            </a:r>
          </a:p>
          <a:p>
            <a:r>
              <a:rPr lang="en-US" dirty="0"/>
              <a:t>Travelocity. No-haggle pricing. Downsides. Market power</a:t>
            </a:r>
          </a:p>
          <a:p>
            <a:r>
              <a:rPr lang="en-US" dirty="0"/>
              <a:t>Transparency</a:t>
            </a:r>
          </a:p>
          <a:p>
            <a:r>
              <a:rPr lang="en-US" dirty="0"/>
              <a:t>Market disruption? Amazon-style</a:t>
            </a:r>
          </a:p>
          <a:p>
            <a:r>
              <a:rPr lang="en-US" dirty="0"/>
              <a:t>PBM licensure</a:t>
            </a:r>
          </a:p>
          <a:p>
            <a:r>
              <a:rPr lang="en-US" sz="1200" b="0" i="0" u="none" strike="noStrike" kern="1200" dirty="0">
                <a:solidFill>
                  <a:schemeClr val="tx1"/>
                </a:solidFill>
                <a:effectLst/>
                <a:latin typeface="+mn-lt"/>
                <a:ea typeface="+mn-ea"/>
                <a:cs typeface="+mn-cs"/>
              </a:rPr>
              <a:t> 27 states require PBMs to obtain licensure from their states’ departments of insurance prior to operating. In 2019, Minnesota, South Carolina, West Virginia, and Utah enacted laws to require PBM licensure. </a:t>
            </a:r>
          </a:p>
          <a:p>
            <a:r>
              <a:rPr lang="en-US" sz="1200" b="0" i="0" u="none" strike="noStrike" kern="1200" dirty="0">
                <a:solidFill>
                  <a:schemeClr val="tx1"/>
                </a:solidFill>
                <a:effectLst/>
                <a:latin typeface="+mn-lt"/>
                <a:ea typeface="+mn-ea"/>
                <a:cs typeface="+mn-cs"/>
              </a:rPr>
              <a:t>States also passed stronger transparency reporting requirements for PBMs. </a:t>
            </a:r>
            <a:r>
              <a:rPr lang="en-US" sz="1200" b="0" i="0" u="sng" kern="1200" dirty="0">
                <a:solidFill>
                  <a:schemeClr val="tx1"/>
                </a:solidFill>
                <a:effectLst/>
                <a:latin typeface="+mn-lt"/>
                <a:ea typeface="+mn-ea"/>
                <a:cs typeface="+mn-cs"/>
                <a:hlinkClick r:id="rId3"/>
              </a:rPr>
              <a:t>New York</a:t>
            </a:r>
            <a:r>
              <a:rPr lang="en-US" sz="1200" b="0" i="0" u="sng"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passed and </a:t>
            </a:r>
            <a:r>
              <a:rPr lang="en-US" sz="1200" b="0" i="0" u="sng" kern="1200" dirty="0">
                <a:solidFill>
                  <a:schemeClr val="tx1"/>
                </a:solidFill>
                <a:effectLst/>
                <a:latin typeface="+mn-lt"/>
                <a:ea typeface="+mn-ea"/>
                <a:cs typeface="+mn-cs"/>
                <a:hlinkClick r:id="rId4"/>
              </a:rPr>
              <a:t>Minnesota</a:t>
            </a:r>
            <a:r>
              <a:rPr lang="en-US" sz="1200" b="0" i="0" u="none" strike="noStrike" kern="1200" dirty="0">
                <a:solidFill>
                  <a:schemeClr val="tx1"/>
                </a:solidFill>
                <a:effectLst/>
                <a:latin typeface="+mn-lt"/>
                <a:ea typeface="+mn-ea"/>
                <a:cs typeface="+mn-cs"/>
              </a:rPr>
              <a:t> enacted measures requiring transparency reporting to both health plans and relevant state agencies. Notably, under the New York bill, a health plan will have access to all financial and utilization information of a PBM in relation to pharmacy benefit management services provided to the plan. </a:t>
            </a:r>
          </a:p>
          <a:p>
            <a:r>
              <a:rPr lang="en-US" sz="1200" b="0" i="0" u="none" strike="noStrike" kern="1200" dirty="0">
                <a:solidFill>
                  <a:schemeClr val="tx1"/>
                </a:solidFill>
                <a:effectLst/>
                <a:latin typeface="+mn-lt"/>
                <a:ea typeface="+mn-ea"/>
                <a:cs typeface="+mn-cs"/>
              </a:rPr>
              <a:t>The Minnesota law goes beyond other states’ transparency bills by requiring PBMs to submit de-identified claims level information to their plan sponsors. Under this law, PBMs must report any spread collected on a claim, along with the amount paid to the pharmacy for each prescription. The law also requires PBMs give information to plan sponsors that differentiates between payments made to pharmacies owned or controlled by the PBMs and those not affiliated with the PBM.</a:t>
            </a:r>
          </a:p>
          <a:p>
            <a:pPr fontAlgn="base"/>
            <a:r>
              <a:rPr lang="en-US" sz="1200" b="1" i="0" u="none" strike="noStrike" kern="1200" dirty="0">
                <a:solidFill>
                  <a:schemeClr val="tx1"/>
                </a:solidFill>
                <a:effectLst/>
                <a:latin typeface="+mn-lt"/>
                <a:ea typeface="+mn-ea"/>
                <a:cs typeface="+mn-cs"/>
              </a:rPr>
              <a:t>Health Plan Oversight</a:t>
            </a:r>
          </a:p>
          <a:p>
            <a:pPr fontAlgn="base"/>
            <a:r>
              <a:rPr lang="en-US" sz="1200" b="0" i="0" u="none" strike="noStrike" kern="1200" dirty="0">
                <a:solidFill>
                  <a:schemeClr val="tx1"/>
                </a:solidFill>
                <a:effectLst/>
                <a:latin typeface="+mn-lt"/>
                <a:ea typeface="+mn-ea"/>
                <a:cs typeface="+mn-cs"/>
              </a:rPr>
              <a:t>States are also increasingly focused on requiring health plans to take more responsibility for monitoring the PBMs they contract with. For example, under Maine’s new </a:t>
            </a:r>
            <a:r>
              <a:rPr lang="en-US" sz="1200" b="0" i="0" u="sng" strike="noStrike" kern="1200" dirty="0">
                <a:solidFill>
                  <a:schemeClr val="tx1"/>
                </a:solidFill>
                <a:effectLst/>
                <a:latin typeface="+mn-lt"/>
                <a:ea typeface="+mn-ea"/>
                <a:cs typeface="+mn-cs"/>
                <a:hlinkClick r:id="rId5"/>
              </a:rPr>
              <a:t>law</a:t>
            </a:r>
            <a:r>
              <a:rPr lang="en-US" sz="1200" b="0" i="0" u="none" strike="noStrike" kern="1200" dirty="0">
                <a:solidFill>
                  <a:schemeClr val="tx1"/>
                </a:solidFill>
                <a:effectLst/>
                <a:latin typeface="+mn-lt"/>
                <a:ea typeface="+mn-ea"/>
                <a:cs typeface="+mn-cs"/>
              </a:rPr>
              <a:t>, if a health insurance carrier uses a PBM to manage its prescription drug benefits, the carrier is responsible for monitoring all activities performed by the contracted PBM. By tasking carriers with PBM monitoring responsibilities, Maine is leveraging its Bureau of Insurance to enforce these provisions of the law. The law also stipulates that PBMs have a fiduciary duty to their insurance carriers </a:t>
            </a:r>
          </a:p>
          <a:p>
            <a:endParaRPr lang="en-US" dirty="0"/>
          </a:p>
          <a:p>
            <a:endParaRPr lang="en-US" dirty="0"/>
          </a:p>
          <a:p>
            <a:r>
              <a:rPr lang="en-US" dirty="0"/>
              <a:t>NCSL: 2019:</a:t>
            </a:r>
          </a:p>
          <a:p>
            <a:r>
              <a:rPr lang="en-US" dirty="0"/>
              <a:t>137 laws enacted on pharma supply chain. </a:t>
            </a:r>
            <a:r>
              <a:rPr lang="en-US" sz="1200" b="0" i="0" u="none" strike="noStrike" kern="1200" dirty="0">
                <a:solidFill>
                  <a:schemeClr val="tx1"/>
                </a:solidFill>
                <a:effectLst/>
                <a:latin typeface="+mn-lt"/>
                <a:ea typeface="+mn-ea"/>
                <a:cs typeface="+mn-cs"/>
              </a:rPr>
              <a:t>Almost a third of enacted laws in 27 states related to PBMs. Measures varied from requiring certain cost and rebate information be reported to the state, to allowing pharmacists to disclose alternative cost information to patients at the pharmacy counter, to anti-steering prohibitions—where patients are ‘steered’ to an affiliated pharmacy. Still other state actions imposed licensing and registration requirements for PBMs.</a:t>
            </a:r>
          </a:p>
          <a:p>
            <a:r>
              <a:rPr lang="en-US" sz="1200" b="0" i="0" u="none" strike="noStrike" kern="1200" dirty="0">
                <a:solidFill>
                  <a:schemeClr val="tx1"/>
                </a:solidFill>
                <a:effectLst/>
                <a:latin typeface="+mn-lt"/>
                <a:ea typeface="+mn-ea"/>
                <a:cs typeface="+mn-cs"/>
              </a:rPr>
              <a:t>Joining the ranks of Ohio and West Virginia, Louisiana enacted a PBM law that bans spread pricing</a:t>
            </a:r>
          </a:p>
          <a:p>
            <a:endParaRPr lang="en-US" sz="1200" b="0" i="0" u="none" strike="noStrike" kern="1200" dirty="0">
              <a:solidFill>
                <a:schemeClr val="tx1"/>
              </a:solidFill>
              <a:effectLst/>
              <a:latin typeface="+mn-lt"/>
              <a:ea typeface="+mn-ea"/>
              <a:cs typeface="+mn-cs"/>
            </a:endParaRPr>
          </a:p>
          <a:p>
            <a:r>
              <a:rPr lang="en-US" sz="1200" dirty="0"/>
              <a:t>Around the country: </a:t>
            </a:r>
            <a:r>
              <a:rPr lang="en-US" sz="1200" dirty="0">
                <a:hlinkClick r:id="rId6"/>
              </a:rPr>
              <a:t>ttps://www.ncsl.org/blog/2020/01/27/prescription-drug-policy-trends-in-2019-will-hindsight-be-2020.aspx</a:t>
            </a:r>
            <a:r>
              <a:rPr lang="en-US" sz="1200" dirty="0"/>
              <a:t> </a:t>
            </a:r>
          </a:p>
          <a:p>
            <a:endParaRPr lang="en-US" sz="1200" dirty="0"/>
          </a:p>
          <a:p>
            <a:endParaRPr lang="en-US" dirty="0"/>
          </a:p>
        </p:txBody>
      </p:sp>
      <p:sp>
        <p:nvSpPr>
          <p:cNvPr id="4" name="Slide Number Placeholder 3"/>
          <p:cNvSpPr>
            <a:spLocks noGrp="1"/>
          </p:cNvSpPr>
          <p:nvPr>
            <p:ph type="sldNum" sz="quarter" idx="5"/>
          </p:nvPr>
        </p:nvSpPr>
        <p:spPr/>
        <p:txBody>
          <a:bodyPr/>
          <a:lstStyle/>
          <a:p>
            <a:fld id="{AEB4B30B-65E4-C640-8077-557DBA479374}" type="slidenum">
              <a:rPr lang="en-US" smtClean="0"/>
              <a:t>17</a:t>
            </a:fld>
            <a:endParaRPr lang="en-US"/>
          </a:p>
        </p:txBody>
      </p:sp>
    </p:spTree>
    <p:extLst>
      <p:ext uri="{BB962C8B-B14F-4D97-AF65-F5344CB8AC3E}">
        <p14:creationId xmlns:p14="http://schemas.microsoft.com/office/powerpoint/2010/main" val="17857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104841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Level 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 of Coloradans in 2019 said they did not fill a prescription because it was too expensive. It affects people with all insurance types.</a:t>
            </a:r>
          </a:p>
          <a:p>
            <a:r>
              <a:rPr lang="en-US" dirty="0"/>
              <a:t>Prescription drugs account for about a tenth of all U.S. health care spending. But it’s the fastest-growing large category of spending — growing faster than doctor’s care or hospital costs.</a:t>
            </a:r>
          </a:p>
          <a:p>
            <a:r>
              <a:rPr lang="en-US" dirty="0"/>
              <a:t>Estimates for annual spending on prescription drugs vary from $323 billion to $480 billion. (2016, Health Affairs). That’s roughly the GDP of Colorado ($372B in 2018, St. Louis Fed)</a:t>
            </a:r>
          </a:p>
          <a:p>
            <a:endParaRPr lang="en-US" dirty="0"/>
          </a:p>
          <a:p>
            <a:endParaRPr lang="en-US" dirty="0"/>
          </a:p>
        </p:txBody>
      </p:sp>
      <p:sp>
        <p:nvSpPr>
          <p:cNvPr id="4" name="Slide Number Placeholder 3"/>
          <p:cNvSpPr>
            <a:spLocks noGrp="1"/>
          </p:cNvSpPr>
          <p:nvPr>
            <p:ph type="sldNum" sz="quarter" idx="5"/>
          </p:nvPr>
        </p:nvSpPr>
        <p:spPr/>
        <p:txBody>
          <a:bodyPr/>
          <a:lstStyle/>
          <a:p>
            <a:fld id="{AEB4B30B-65E4-C640-8077-557DBA479374}" type="slidenum">
              <a:rPr lang="en-US" smtClean="0"/>
              <a:t>4</a:t>
            </a:fld>
            <a:endParaRPr lang="en-US"/>
          </a:p>
        </p:txBody>
      </p:sp>
    </p:spTree>
    <p:extLst>
      <p:ext uri="{BB962C8B-B14F-4D97-AF65-F5344CB8AC3E}">
        <p14:creationId xmlns:p14="http://schemas.microsoft.com/office/powerpoint/2010/main" val="68347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Pharmacy benefit mangers are just a part of this spending on prescription drugs.</a:t>
            </a:r>
          </a:p>
          <a:p>
            <a:r>
              <a:rPr lang="en-US" dirty="0"/>
              <a:t>Who is making money? </a:t>
            </a:r>
          </a:p>
          <a:p>
            <a:r>
              <a:rPr lang="en-US" dirty="0"/>
              <a:t>Drug manufacturers make most of the profits</a:t>
            </a:r>
            <a:r>
              <a:rPr lang="en-US" noProof="0" dirty="0"/>
              <a:t>.</a:t>
            </a:r>
            <a:endParaRPr lang="en-US" dirty="0"/>
          </a:p>
          <a:p>
            <a:r>
              <a:rPr lang="en-US" dirty="0"/>
              <a:t>PBMs account for less than 5% of profits in the Rx supply chain. But that’s still an estimated $23 billion a year.</a:t>
            </a:r>
          </a:p>
          <a:p>
            <a:endParaRPr lang="en-US" dirty="0"/>
          </a:p>
          <a:p>
            <a:r>
              <a:rPr lang="en-US" dirty="0"/>
              <a:t>Source: Health Affairs Blog: </a:t>
            </a:r>
            <a:r>
              <a:rPr lang="en-US" sz="1200" b="0" i="0" u="none" strike="noStrike" kern="1200" dirty="0">
                <a:solidFill>
                  <a:schemeClr val="tx1"/>
                </a:solidFill>
                <a:effectLst/>
                <a:latin typeface="+mn-lt"/>
                <a:ea typeface="+mn-ea"/>
                <a:cs typeface="+mn-cs"/>
              </a:rPr>
              <a:t>Spending On Prescription Drugs In The US: Where Does All The Money Go? July 31, 2018</a:t>
            </a:r>
          </a:p>
        </p:txBody>
      </p:sp>
      <p:sp>
        <p:nvSpPr>
          <p:cNvPr id="4" name="Slide Number Placeholder 3"/>
          <p:cNvSpPr>
            <a:spLocks noGrp="1"/>
          </p:cNvSpPr>
          <p:nvPr>
            <p:ph type="sldNum" sz="quarter" idx="5"/>
          </p:nvPr>
        </p:nvSpPr>
        <p:spPr/>
        <p:txBody>
          <a:bodyPr/>
          <a:lstStyle/>
          <a:p>
            <a:fld id="{AEB4B30B-65E4-C640-8077-557DBA479374}" type="slidenum">
              <a:rPr lang="en-US" smtClean="0"/>
              <a:t>5</a:t>
            </a:fld>
            <a:endParaRPr lang="en-US"/>
          </a:p>
        </p:txBody>
      </p:sp>
    </p:spTree>
    <p:extLst>
      <p:ext uri="{BB962C8B-B14F-4D97-AF65-F5344CB8AC3E}">
        <p14:creationId xmlns:p14="http://schemas.microsoft.com/office/powerpoint/2010/main" val="2863056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definitions is also a revenue stream for PBMs.</a:t>
            </a:r>
          </a:p>
          <a:p>
            <a:r>
              <a:rPr lang="en-US" dirty="0"/>
              <a:t>Rebates are the source of much contention regarding PBMs. Drug manufacturers pay rebates to PBMs in exchange for putting their drug on the PBM’s formulary.</a:t>
            </a:r>
          </a:p>
          <a:p>
            <a:r>
              <a:rPr lang="en-US" dirty="0"/>
              <a:t>PBMs do share their rebates with insurance companies, but it’s not always clear how much savings gets passed along. A recent study by Pew Charitable Trusts found that PBMs pass along 91% of the rebates they get to insurers.</a:t>
            </a:r>
          </a:p>
        </p:txBody>
      </p:sp>
      <p:sp>
        <p:nvSpPr>
          <p:cNvPr id="4" name="Slide Number Placeholder 3"/>
          <p:cNvSpPr>
            <a:spLocks noGrp="1"/>
          </p:cNvSpPr>
          <p:nvPr>
            <p:ph type="sldNum" sz="quarter" idx="5"/>
          </p:nvPr>
        </p:nvSpPr>
        <p:spPr/>
        <p:txBody>
          <a:bodyPr/>
          <a:lstStyle/>
          <a:p>
            <a:fld id="{AEB4B30B-65E4-C640-8077-557DBA479374}" type="slidenum">
              <a:rPr lang="en-US" smtClean="0"/>
              <a:t>6</a:t>
            </a:fld>
            <a:endParaRPr lang="en-US"/>
          </a:p>
        </p:txBody>
      </p:sp>
    </p:spTree>
    <p:extLst>
      <p:ext uri="{BB962C8B-B14F-4D97-AF65-F5344CB8AC3E}">
        <p14:creationId xmlns:p14="http://schemas.microsoft.com/office/powerpoint/2010/main" val="246212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uses animations and is best viewed in the Slide Show mode.]</a:t>
            </a:r>
          </a:p>
          <a:p>
            <a:r>
              <a:rPr lang="en-US" dirty="0"/>
              <a:t>Let’s walk through PBMs place in the prescription drug economy step-by-step.</a:t>
            </a:r>
          </a:p>
          <a:p>
            <a:r>
              <a:rPr lang="en-US" dirty="0"/>
              <a:t>We start with the demand side: consumers and their insurance companies.</a:t>
            </a:r>
          </a:p>
          <a:p>
            <a:r>
              <a:rPr lang="en-US" dirty="0"/>
              <a:t>[CLICK] On the supply side, we have drug manufacturers, pharmacies, and wholesalers (not pictured here). Before PBMs, insurance companies would pay pharmacies for the price of drugs, and patients would pay a copay to pharmacies.</a:t>
            </a:r>
          </a:p>
          <a:p>
            <a:r>
              <a:rPr lang="en-US" dirty="0"/>
              <a:t>[CLICK] When PBMs got into the drug purchasing market in the 1990s, they started paying pharmacies, and insurers now pay FEES to the PBM, and they reimburse the PBM for the price of drugs. The difference between what insurers pay PBMs and what PBMs pay the pharmacy is the SPREAD</a:t>
            </a:r>
          </a:p>
          <a:p>
            <a:r>
              <a:rPr lang="en-US" dirty="0"/>
              <a:t>[CLICK] Drug manufacturers pay REBATES to PBMs, [CLICK] and the PBMs usually share most of the rebates with insurers.</a:t>
            </a:r>
          </a:p>
          <a:p>
            <a:r>
              <a:rPr lang="en-US" dirty="0"/>
              <a:t>[CLICK] PBMs also get money from pharmacies when consumers pay a copay that is higher than the prices of the drug. This is the CLAWBACK</a:t>
            </a:r>
          </a:p>
          <a:p>
            <a:endParaRPr lang="en-US" dirty="0"/>
          </a:p>
        </p:txBody>
      </p:sp>
      <p:sp>
        <p:nvSpPr>
          <p:cNvPr id="4" name="Slide Number Placeholder 3"/>
          <p:cNvSpPr>
            <a:spLocks noGrp="1"/>
          </p:cNvSpPr>
          <p:nvPr>
            <p:ph type="sldNum" sz="quarter" idx="5"/>
          </p:nvPr>
        </p:nvSpPr>
        <p:spPr/>
        <p:txBody>
          <a:bodyPr/>
          <a:lstStyle/>
          <a:p>
            <a:fld id="{AEB4B30B-65E4-C640-8077-557DBA479374}" type="slidenum">
              <a:rPr lang="en-US" smtClean="0"/>
              <a:t>7</a:t>
            </a:fld>
            <a:endParaRPr lang="en-US"/>
          </a:p>
        </p:txBody>
      </p:sp>
    </p:spTree>
    <p:extLst>
      <p:ext uri="{BB962C8B-B14F-4D97-AF65-F5344CB8AC3E}">
        <p14:creationId xmlns:p14="http://schemas.microsoft.com/office/powerpoint/2010/main" val="58306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quarters of the PBM market is dominated by three companies: Optum, CVS Caremark, and Express Scripts.</a:t>
            </a:r>
          </a:p>
          <a:p>
            <a:r>
              <a:rPr lang="en-US" dirty="0"/>
              <a:t>Economists would call this an oligopoly. There are so few players that it’s not a truly competitive market.</a:t>
            </a:r>
          </a:p>
          <a:p>
            <a:r>
              <a:rPr lang="en-US" dirty="0"/>
              <a:t>The Big 3 are deeply enmeshed with the insurance industry. UnitedHealthcare owns Optum.</a:t>
            </a:r>
          </a:p>
          <a:p>
            <a:r>
              <a:rPr lang="en-US" dirty="0"/>
              <a:t>In recent years, </a:t>
            </a:r>
          </a:p>
          <a:p>
            <a:pPr marL="171450" indent="-171450">
              <a:buFont typeface="Arial" panose="020B0604020202020204" pitchFamily="34" charset="0"/>
              <a:buChar char="•"/>
            </a:pPr>
            <a:r>
              <a:rPr lang="en-US" dirty="0"/>
              <a:t>CVS Caremark bought Aetna.</a:t>
            </a:r>
          </a:p>
          <a:p>
            <a:pPr marL="171450" indent="-171450">
              <a:buFont typeface="Arial" panose="020B0604020202020204" pitchFamily="34" charset="0"/>
              <a:buChar char="•"/>
            </a:pPr>
            <a:r>
              <a:rPr lang="en-US" dirty="0"/>
              <a:t>Cigna bought Express Scripts.</a:t>
            </a:r>
          </a:p>
          <a:p>
            <a:pPr marL="0" indent="0">
              <a:buFont typeface="Arial" panose="020B0604020202020204" pitchFamily="34" charset="0"/>
              <a:buNone/>
            </a:pPr>
            <a:r>
              <a:rPr lang="en-US" dirty="0"/>
              <a:t>What is harder to know: the relationship inside these companies and the advantages insurers get from the PBMs the own (or are owned by).</a:t>
            </a:r>
          </a:p>
        </p:txBody>
      </p:sp>
      <p:sp>
        <p:nvSpPr>
          <p:cNvPr id="4" name="Slide Number Placeholder 3"/>
          <p:cNvSpPr>
            <a:spLocks noGrp="1"/>
          </p:cNvSpPr>
          <p:nvPr>
            <p:ph type="sldNum" sz="quarter" idx="5"/>
          </p:nvPr>
        </p:nvSpPr>
        <p:spPr/>
        <p:txBody>
          <a:bodyPr/>
          <a:lstStyle/>
          <a:p>
            <a:fld id="{AEB4B30B-65E4-C640-8077-557DBA479374}" type="slidenum">
              <a:rPr lang="en-US" smtClean="0"/>
              <a:t>8</a:t>
            </a:fld>
            <a:endParaRPr lang="en-US"/>
          </a:p>
        </p:txBody>
      </p:sp>
    </p:spTree>
    <p:extLst>
      <p:ext uri="{BB962C8B-B14F-4D97-AF65-F5344CB8AC3E}">
        <p14:creationId xmlns:p14="http://schemas.microsoft.com/office/powerpoint/2010/main" val="212678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040" marR="0" lvl="0" indent="-320040" algn="l" defTabSz="914400" rtl="0" eaLnBrk="1" fontAlgn="auto" latinLnBrk="0" hangingPunct="1">
              <a:lnSpc>
                <a:spcPct val="100000"/>
              </a:lnSpc>
              <a:spcBef>
                <a:spcPts val="0"/>
              </a:spcBef>
              <a:spcAft>
                <a:spcPts val="0"/>
              </a:spcAft>
              <a:buClrTx/>
              <a:buSzTx/>
              <a:buFontTx/>
              <a:buNone/>
              <a:tabLst/>
              <a:defRPr/>
            </a:pPr>
            <a:r>
              <a:rPr lang="en-US" sz="1200" dirty="0"/>
              <a:t>PBMs’ size and market power secure better prices than insurers and consumers could</a:t>
            </a:r>
          </a:p>
          <a:p>
            <a:pPr marL="320040" indent="-320040"/>
            <a:r>
              <a:rPr lang="en-US" dirty="0"/>
              <a:t>PBMs are projected to save employers, unions, government programs, and consumers $654 billion – up to 30 percent –on drug benefit costs over the next decade. </a:t>
            </a:r>
            <a:r>
              <a:rPr lang="en-US" b="1" i="1" dirty="0"/>
              <a:t>Source:</a:t>
            </a:r>
            <a:r>
              <a:rPr lang="en-US" i="1" dirty="0"/>
              <a:t> PBMs: Generating Savings for Plan Sponsors &amp; Consumers</a:t>
            </a:r>
            <a:endParaRPr lang="en-US" dirty="0"/>
          </a:p>
          <a:p>
            <a:pPr marL="320040" indent="-320040"/>
            <a:r>
              <a:rPr lang="en-US" sz="1600" dirty="0"/>
              <a:t>PBMs save patients an average of $941 per year. </a:t>
            </a:r>
            <a:r>
              <a:rPr lang="en-US" b="1" i="1" dirty="0"/>
              <a:t>Source:</a:t>
            </a:r>
            <a:r>
              <a:rPr lang="en-US" i="1" dirty="0"/>
              <a:t> The Return on Investment (ROI) on PBM Services.</a:t>
            </a:r>
          </a:p>
          <a:p>
            <a:pPr marL="320040" indent="-320040"/>
            <a:r>
              <a:rPr lang="en-US" sz="1600" i="1" dirty="0"/>
              <a:t>Both reports by </a:t>
            </a:r>
            <a:r>
              <a:rPr lang="en-US" sz="1600" i="1" dirty="0" err="1"/>
              <a:t>Visante</a:t>
            </a:r>
            <a:r>
              <a:rPr lang="en-US" sz="1600" i="1" dirty="0"/>
              <a:t>, a pharma consulting firm</a:t>
            </a:r>
          </a:p>
          <a:p>
            <a:endParaRPr lang="en-US" dirty="0"/>
          </a:p>
        </p:txBody>
      </p:sp>
      <p:sp>
        <p:nvSpPr>
          <p:cNvPr id="4" name="Slide Number Placeholder 3"/>
          <p:cNvSpPr>
            <a:spLocks noGrp="1"/>
          </p:cNvSpPr>
          <p:nvPr>
            <p:ph type="sldNum" sz="quarter" idx="5"/>
          </p:nvPr>
        </p:nvSpPr>
        <p:spPr/>
        <p:txBody>
          <a:bodyPr/>
          <a:lstStyle/>
          <a:p>
            <a:fld id="{AEB4B30B-65E4-C640-8077-557DBA479374}" type="slidenum">
              <a:rPr lang="en-US" smtClean="0"/>
              <a:t>9</a:t>
            </a:fld>
            <a:endParaRPr lang="en-US"/>
          </a:p>
        </p:txBody>
      </p:sp>
    </p:spTree>
    <p:extLst>
      <p:ext uri="{BB962C8B-B14F-4D97-AF65-F5344CB8AC3E}">
        <p14:creationId xmlns:p14="http://schemas.microsoft.com/office/powerpoint/2010/main" val="3157240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is, are PBMs the good guy or the bad guy? That’s not a helpful way to look at it.</a:t>
            </a:r>
          </a:p>
          <a:p>
            <a:r>
              <a:rPr lang="en-US" dirty="0"/>
              <a:t>PBMs respond to incentives, just like everyone else.</a:t>
            </a:r>
          </a:p>
          <a:p>
            <a:r>
              <a:rPr lang="en-US" dirty="0"/>
              <a:t>[CLICK] Like this goat. When you want the goat to follow you into the barn, you can chase it and wrestle it. But if you give her the incentive of a carrot, she will follow you. But if someone else comes along with a basket of yummy apples, she will drop the carrot and chase those apples.</a:t>
            </a:r>
          </a:p>
          <a:p>
            <a:r>
              <a:rPr lang="en-US" dirty="0"/>
              <a:t>PBMs get carrots from some entities and apples from others, and this system doesn’t always work to the advantage of the people with the carrots.</a:t>
            </a:r>
          </a:p>
        </p:txBody>
      </p:sp>
      <p:sp>
        <p:nvSpPr>
          <p:cNvPr id="4" name="Slide Number Placeholder 3"/>
          <p:cNvSpPr>
            <a:spLocks noGrp="1"/>
          </p:cNvSpPr>
          <p:nvPr>
            <p:ph type="sldNum" sz="quarter" idx="5"/>
          </p:nvPr>
        </p:nvSpPr>
        <p:spPr/>
        <p:txBody>
          <a:bodyPr/>
          <a:lstStyle/>
          <a:p>
            <a:fld id="{AEB4B30B-65E4-C640-8077-557DBA479374}" type="slidenum">
              <a:rPr lang="en-US" smtClean="0"/>
              <a:t>10</a:t>
            </a:fld>
            <a:endParaRPr lang="en-US"/>
          </a:p>
        </p:txBody>
      </p:sp>
    </p:spTree>
    <p:extLst>
      <p:ext uri="{BB962C8B-B14F-4D97-AF65-F5344CB8AC3E}">
        <p14:creationId xmlns:p14="http://schemas.microsoft.com/office/powerpoint/2010/main" val="41797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4B30B-65E4-C640-8077-557DBA479374}" type="slidenum">
              <a:rPr lang="en-US" smtClean="0"/>
              <a:t>11</a:t>
            </a:fld>
            <a:endParaRPr lang="en-US"/>
          </a:p>
        </p:txBody>
      </p:sp>
    </p:spTree>
    <p:extLst>
      <p:ext uri="{BB962C8B-B14F-4D97-AF65-F5344CB8AC3E}">
        <p14:creationId xmlns:p14="http://schemas.microsoft.com/office/powerpoint/2010/main" val="265250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p:cNvSpPr/>
          <p:nvPr userDrawn="1"/>
        </p:nvSpPr>
        <p:spPr>
          <a:xfrm>
            <a:off x="-1" y="0"/>
            <a:ext cx="9144001" cy="68580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4104" r="16935"/>
          <a:stretch/>
        </p:blipFill>
        <p:spPr>
          <a:xfrm>
            <a:off x="-23445" y="1646638"/>
            <a:ext cx="9183077" cy="4056401"/>
          </a:xfrm>
          <a:prstGeom prst="rect">
            <a:avLst/>
          </a:prstGeom>
        </p:spPr>
      </p:pic>
      <p:sp>
        <p:nvSpPr>
          <p:cNvPr id="2" name="Title 1"/>
          <p:cNvSpPr>
            <a:spLocks noGrp="1"/>
          </p:cNvSpPr>
          <p:nvPr>
            <p:ph type="ctrTitle"/>
          </p:nvPr>
        </p:nvSpPr>
        <p:spPr>
          <a:xfrm>
            <a:off x="373185" y="395535"/>
            <a:ext cx="5613400" cy="1644283"/>
          </a:xfrm>
        </p:spPr>
        <p:txBody>
          <a:bodyPr anchor="b"/>
          <a:lstStyle>
            <a:lvl1pPr algn="l">
              <a:defRPr sz="4500">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373186" y="2195271"/>
            <a:ext cx="4433277" cy="754183"/>
          </a:xfrm>
        </p:spPr>
        <p:txBody>
          <a:bodyPr/>
          <a:lstStyle>
            <a:lvl1pPr marL="0" indent="0" algn="l">
              <a:buNone/>
              <a:defRPr sz="1800" i="1">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0" hasCustomPrompt="1"/>
          </p:nvPr>
        </p:nvSpPr>
        <p:spPr>
          <a:xfrm>
            <a:off x="3806093" y="4677204"/>
            <a:ext cx="4689225" cy="422031"/>
          </a:xfrm>
        </p:spPr>
        <p:txBody>
          <a:bodyPr>
            <a:normAutofit/>
          </a:bodyPr>
          <a:lstStyle>
            <a:lvl1pPr marL="0" indent="0" algn="r">
              <a:buFontTx/>
              <a:buNone/>
              <a:defRPr sz="2100" b="1">
                <a:solidFill>
                  <a:srgbClr val="FDB81A"/>
                </a:solidFill>
              </a:defRPr>
            </a:lvl1pPr>
          </a:lstStyle>
          <a:p>
            <a:pPr lvl="0"/>
            <a:r>
              <a:rPr lang="en-US" dirty="0"/>
              <a:t>Name Here</a:t>
            </a:r>
          </a:p>
        </p:txBody>
      </p:sp>
      <p:sp>
        <p:nvSpPr>
          <p:cNvPr id="12" name="Text Placeholder 11"/>
          <p:cNvSpPr>
            <a:spLocks noGrp="1"/>
          </p:cNvSpPr>
          <p:nvPr>
            <p:ph type="body" sz="quarter" idx="11" hasCustomPrompt="1"/>
          </p:nvPr>
        </p:nvSpPr>
        <p:spPr>
          <a:xfrm>
            <a:off x="3806093" y="5116009"/>
            <a:ext cx="4689103" cy="290284"/>
          </a:xfrm>
        </p:spPr>
        <p:txBody>
          <a:bodyPr>
            <a:normAutofit/>
          </a:bodyPr>
          <a:lstStyle>
            <a:lvl1pPr marL="0" indent="0" algn="r">
              <a:buFontTx/>
              <a:buNone/>
              <a:defRPr sz="1500" i="0" baseline="0">
                <a:solidFill>
                  <a:srgbClr val="FDB81A"/>
                </a:solidFill>
              </a:defRPr>
            </a:lvl1pPr>
          </a:lstStyle>
          <a:p>
            <a:pPr lvl="0"/>
            <a:r>
              <a:rPr lang="en-US" dirty="0"/>
              <a:t>Title Here</a:t>
            </a:r>
          </a:p>
        </p:txBody>
      </p:sp>
      <p:sp>
        <p:nvSpPr>
          <p:cNvPr id="14" name="Text Placeholder 13"/>
          <p:cNvSpPr>
            <a:spLocks noGrp="1"/>
          </p:cNvSpPr>
          <p:nvPr>
            <p:ph type="body" sz="quarter" idx="12" hasCustomPrompt="1"/>
          </p:nvPr>
        </p:nvSpPr>
        <p:spPr>
          <a:xfrm>
            <a:off x="3807308" y="5865153"/>
            <a:ext cx="4687888" cy="342880"/>
          </a:xfrm>
        </p:spPr>
        <p:txBody>
          <a:bodyPr>
            <a:noAutofit/>
          </a:bodyPr>
          <a:lstStyle>
            <a:lvl1pPr marL="0" indent="0" algn="r">
              <a:buFontTx/>
              <a:buNone/>
              <a:defRPr sz="1500" b="1">
                <a:solidFill>
                  <a:schemeClr val="bg1"/>
                </a:solidFill>
              </a:defRPr>
            </a:lvl1pPr>
          </a:lstStyle>
          <a:p>
            <a:pPr lvl="0"/>
            <a:r>
              <a:rPr lang="en-US" dirty="0"/>
              <a:t>Event Here</a:t>
            </a:r>
          </a:p>
        </p:txBody>
      </p:sp>
      <p:sp>
        <p:nvSpPr>
          <p:cNvPr id="18" name="Text Placeholder 17"/>
          <p:cNvSpPr>
            <a:spLocks noGrp="1"/>
          </p:cNvSpPr>
          <p:nvPr>
            <p:ph type="body" sz="quarter" idx="13" hasCustomPrompt="1"/>
          </p:nvPr>
        </p:nvSpPr>
        <p:spPr>
          <a:xfrm>
            <a:off x="3806826" y="6197605"/>
            <a:ext cx="4687888" cy="273050"/>
          </a:xfrm>
        </p:spPr>
        <p:txBody>
          <a:bodyPr>
            <a:noAutofit/>
          </a:bodyPr>
          <a:lstStyle>
            <a:lvl1pPr marL="0" indent="0" algn="r">
              <a:buFontTx/>
              <a:buNone/>
              <a:defRPr sz="1200" b="0">
                <a:solidFill>
                  <a:schemeClr val="bg1"/>
                </a:solidFill>
              </a:defRPr>
            </a:lvl1pPr>
          </a:lstStyle>
          <a:p>
            <a:pPr lvl="0"/>
            <a:r>
              <a:rPr lang="en-US" dirty="0"/>
              <a:t>Date Here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019" y="5220679"/>
            <a:ext cx="1541858" cy="1200531"/>
          </a:xfrm>
          <a:prstGeom prst="rect">
            <a:avLst/>
          </a:prstGeom>
        </p:spPr>
      </p:pic>
    </p:spTree>
    <p:extLst>
      <p:ext uri="{BB962C8B-B14F-4D97-AF65-F5344CB8AC3E}">
        <p14:creationId xmlns:p14="http://schemas.microsoft.com/office/powerpoint/2010/main" val="221779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ctrTitle"/>
          </p:nvPr>
        </p:nvSpPr>
        <p:spPr>
          <a:xfrm>
            <a:off x="373185" y="395535"/>
            <a:ext cx="5613400" cy="1644283"/>
          </a:xfrm>
        </p:spPr>
        <p:txBody>
          <a:bodyPr anchor="b"/>
          <a:lstStyle>
            <a:lvl1pPr algn="l">
              <a:defRPr sz="4500">
                <a:solidFill>
                  <a:srgbClr val="2E6380"/>
                </a:solidFill>
                <a:latin typeface="+mn-lt"/>
              </a:defRPr>
            </a:lvl1pPr>
          </a:lstStyle>
          <a:p>
            <a:r>
              <a:rPr lang="en-US"/>
              <a:t>Click to edit Master title style</a:t>
            </a:r>
            <a:endParaRPr lang="en-US" dirty="0"/>
          </a:p>
        </p:txBody>
      </p:sp>
      <p:sp>
        <p:nvSpPr>
          <p:cNvPr id="10" name="Subtitle 2"/>
          <p:cNvSpPr>
            <a:spLocks noGrp="1"/>
          </p:cNvSpPr>
          <p:nvPr>
            <p:ph type="subTitle" idx="1"/>
          </p:nvPr>
        </p:nvSpPr>
        <p:spPr>
          <a:xfrm>
            <a:off x="373186" y="2195271"/>
            <a:ext cx="4433277" cy="754183"/>
          </a:xfrm>
        </p:spPr>
        <p:txBody>
          <a:bodyPr/>
          <a:lstStyle>
            <a:lvl1pPr marL="0" indent="0" algn="l">
              <a:buNone/>
              <a:defRPr sz="1800" i="1">
                <a:solidFill>
                  <a:srgbClr val="2E6380"/>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Text Placeholder 9"/>
          <p:cNvSpPr>
            <a:spLocks noGrp="1"/>
          </p:cNvSpPr>
          <p:nvPr>
            <p:ph type="body" sz="quarter" idx="10" hasCustomPrompt="1"/>
          </p:nvPr>
        </p:nvSpPr>
        <p:spPr>
          <a:xfrm>
            <a:off x="3806093" y="4615212"/>
            <a:ext cx="4689225" cy="422031"/>
          </a:xfrm>
        </p:spPr>
        <p:txBody>
          <a:bodyPr>
            <a:normAutofit/>
          </a:bodyPr>
          <a:lstStyle>
            <a:lvl1pPr marL="0" indent="0" algn="r">
              <a:buFontTx/>
              <a:buNone/>
              <a:defRPr sz="2100" b="1">
                <a:solidFill>
                  <a:srgbClr val="FDB81A"/>
                </a:solidFill>
              </a:defRPr>
            </a:lvl1pPr>
          </a:lstStyle>
          <a:p>
            <a:pPr lvl="0"/>
            <a:r>
              <a:rPr lang="en-US" dirty="0"/>
              <a:t>Name Here</a:t>
            </a:r>
          </a:p>
        </p:txBody>
      </p:sp>
      <p:sp>
        <p:nvSpPr>
          <p:cNvPr id="12" name="Text Placeholder 11"/>
          <p:cNvSpPr>
            <a:spLocks noGrp="1"/>
          </p:cNvSpPr>
          <p:nvPr>
            <p:ph type="body" sz="quarter" idx="11" hasCustomPrompt="1"/>
          </p:nvPr>
        </p:nvSpPr>
        <p:spPr>
          <a:xfrm>
            <a:off x="3806093" y="5116009"/>
            <a:ext cx="4689103" cy="290284"/>
          </a:xfrm>
        </p:spPr>
        <p:txBody>
          <a:bodyPr>
            <a:normAutofit/>
          </a:bodyPr>
          <a:lstStyle>
            <a:lvl1pPr marL="0" indent="0" algn="r">
              <a:buFontTx/>
              <a:buNone/>
              <a:defRPr sz="1500" i="0" baseline="0">
                <a:solidFill>
                  <a:srgbClr val="FDB81A"/>
                </a:solidFill>
              </a:defRPr>
            </a:lvl1pPr>
          </a:lstStyle>
          <a:p>
            <a:pPr lvl="0"/>
            <a:r>
              <a:rPr lang="en-US" dirty="0"/>
              <a:t>Title Here</a:t>
            </a:r>
          </a:p>
        </p:txBody>
      </p:sp>
      <p:sp>
        <p:nvSpPr>
          <p:cNvPr id="17" name="Rectangle 16"/>
          <p:cNvSpPr/>
          <p:nvPr userDrawn="1"/>
        </p:nvSpPr>
        <p:spPr>
          <a:xfrm>
            <a:off x="0" y="6184786"/>
            <a:ext cx="4290646"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526" y="5177872"/>
            <a:ext cx="1606942" cy="1251207"/>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7926" r="17592"/>
          <a:stretch/>
        </p:blipFill>
        <p:spPr>
          <a:xfrm>
            <a:off x="7816" y="1714901"/>
            <a:ext cx="9136185" cy="4278467"/>
          </a:xfrm>
          <a:prstGeom prst="rect">
            <a:avLst/>
          </a:prstGeom>
        </p:spPr>
      </p:pic>
      <p:sp>
        <p:nvSpPr>
          <p:cNvPr id="13" name="Text Placeholder 13"/>
          <p:cNvSpPr>
            <a:spLocks noGrp="1"/>
          </p:cNvSpPr>
          <p:nvPr>
            <p:ph type="body" sz="quarter" idx="12" hasCustomPrompt="1"/>
          </p:nvPr>
        </p:nvSpPr>
        <p:spPr>
          <a:xfrm>
            <a:off x="3807308" y="5841906"/>
            <a:ext cx="4687888" cy="342880"/>
          </a:xfrm>
        </p:spPr>
        <p:txBody>
          <a:bodyPr>
            <a:noAutofit/>
          </a:bodyPr>
          <a:lstStyle>
            <a:lvl1pPr marL="0" indent="0" algn="r">
              <a:buFontTx/>
              <a:buNone/>
              <a:defRPr sz="1500" b="1">
                <a:solidFill>
                  <a:srgbClr val="2E6380"/>
                </a:solidFill>
              </a:defRPr>
            </a:lvl1pPr>
          </a:lstStyle>
          <a:p>
            <a:pPr lvl="0"/>
            <a:r>
              <a:rPr lang="en-US" dirty="0"/>
              <a:t>Event Here</a:t>
            </a:r>
          </a:p>
        </p:txBody>
      </p:sp>
      <p:sp>
        <p:nvSpPr>
          <p:cNvPr id="14" name="Text Placeholder 17"/>
          <p:cNvSpPr>
            <a:spLocks noGrp="1"/>
          </p:cNvSpPr>
          <p:nvPr>
            <p:ph type="body" sz="quarter" idx="13" hasCustomPrompt="1"/>
          </p:nvPr>
        </p:nvSpPr>
        <p:spPr>
          <a:xfrm>
            <a:off x="3806826" y="6197605"/>
            <a:ext cx="4687888" cy="273050"/>
          </a:xfrm>
        </p:spPr>
        <p:txBody>
          <a:bodyPr>
            <a:noAutofit/>
          </a:bodyPr>
          <a:lstStyle>
            <a:lvl1pPr marL="0" indent="0" algn="r">
              <a:buFontTx/>
              <a:buNone/>
              <a:defRPr sz="1200" b="0">
                <a:solidFill>
                  <a:srgbClr val="2E6380"/>
                </a:solidFill>
              </a:defRPr>
            </a:lvl1pPr>
          </a:lstStyle>
          <a:p>
            <a:pPr lvl="0"/>
            <a:r>
              <a:rPr lang="en-US" dirty="0"/>
              <a:t>Date Here</a:t>
            </a:r>
          </a:p>
        </p:txBody>
      </p:sp>
    </p:spTree>
    <p:extLst>
      <p:ext uri="{BB962C8B-B14F-4D97-AF65-F5344CB8AC3E}">
        <p14:creationId xmlns:p14="http://schemas.microsoft.com/office/powerpoint/2010/main" val="306652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299540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p:cNvSpPr/>
          <p:nvPr userDrawn="1"/>
        </p:nvSpPr>
        <p:spPr>
          <a:xfrm>
            <a:off x="-1" y="5181600"/>
            <a:ext cx="9144001" cy="16764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313" y="5463363"/>
            <a:ext cx="5177373" cy="79018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7986" y="6379599"/>
            <a:ext cx="4123458" cy="196639"/>
          </a:xfrm>
          <a:prstGeom prst="rect">
            <a:avLst/>
          </a:prstGeom>
        </p:spPr>
      </p:pic>
      <p:sp>
        <p:nvSpPr>
          <p:cNvPr id="23" name="Picture Placeholder 22"/>
          <p:cNvSpPr>
            <a:spLocks noGrp="1"/>
          </p:cNvSpPr>
          <p:nvPr>
            <p:ph type="pic" sz="quarter" idx="14"/>
          </p:nvPr>
        </p:nvSpPr>
        <p:spPr>
          <a:xfrm>
            <a:off x="0" y="0"/>
            <a:ext cx="9144000" cy="5181600"/>
          </a:xfrm>
        </p:spPr>
        <p:txBody>
          <a:bodyPr/>
          <a:lstStyle/>
          <a:p>
            <a:r>
              <a:rPr lang="en-US"/>
              <a:t>Click icon to add picture</a:t>
            </a:r>
          </a:p>
        </p:txBody>
      </p:sp>
    </p:spTree>
    <p:extLst>
      <p:ext uri="{BB962C8B-B14F-4D97-AF65-F5344CB8AC3E}">
        <p14:creationId xmlns:p14="http://schemas.microsoft.com/office/powerpoint/2010/main" val="399041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8" name="Rectangle 7"/>
          <p:cNvSpPr/>
          <p:nvPr userDrawn="1"/>
        </p:nvSpPr>
        <p:spPr>
          <a:xfrm>
            <a:off x="-1" y="0"/>
            <a:ext cx="9144001" cy="68580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p:cNvSpPr>
            <a:spLocks noGrp="1"/>
          </p:cNvSpPr>
          <p:nvPr>
            <p:ph type="ctrTitle"/>
          </p:nvPr>
        </p:nvSpPr>
        <p:spPr>
          <a:xfrm>
            <a:off x="393699" y="5158343"/>
            <a:ext cx="8356600" cy="729882"/>
          </a:xfrm>
        </p:spPr>
        <p:txBody>
          <a:bodyPr anchor="b"/>
          <a:lstStyle>
            <a:lvl1pPr algn="r">
              <a:defRPr sz="3300">
                <a:solidFill>
                  <a:schemeClr val="bg1"/>
                </a:solidFill>
                <a:latin typeface="+mn-lt"/>
              </a:defRPr>
            </a:lvl1pPr>
          </a:lstStyle>
          <a:p>
            <a:r>
              <a:rPr lang="en-US"/>
              <a:t>Click to edit Master title style</a:t>
            </a: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4104" r="16935"/>
          <a:stretch/>
        </p:blipFill>
        <p:spPr>
          <a:xfrm>
            <a:off x="-19539" y="491675"/>
            <a:ext cx="9183077" cy="4056401"/>
          </a:xfrm>
          <a:prstGeom prst="rect">
            <a:avLst/>
          </a:prstGeom>
        </p:spPr>
      </p:pic>
    </p:spTree>
    <p:extLst>
      <p:ext uri="{BB962C8B-B14F-4D97-AF65-F5344CB8AC3E}">
        <p14:creationId xmlns:p14="http://schemas.microsoft.com/office/powerpoint/2010/main" val="406098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Rectangle 11"/>
          <p:cNvSpPr/>
          <p:nvPr userDrawn="1"/>
        </p:nvSpPr>
        <p:spPr>
          <a:xfrm>
            <a:off x="0" y="6184786"/>
            <a:ext cx="4290646"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7926" r="17592"/>
          <a:stretch/>
        </p:blipFill>
        <p:spPr>
          <a:xfrm>
            <a:off x="1" y="425363"/>
            <a:ext cx="9136185" cy="4278467"/>
          </a:xfrm>
          <a:prstGeom prst="rect">
            <a:avLst/>
          </a:prstGeom>
        </p:spPr>
      </p:pic>
      <p:sp>
        <p:nvSpPr>
          <p:cNvPr id="8" name="Title 1"/>
          <p:cNvSpPr>
            <a:spLocks noGrp="1"/>
          </p:cNvSpPr>
          <p:nvPr>
            <p:ph type="ctrTitle"/>
          </p:nvPr>
        </p:nvSpPr>
        <p:spPr>
          <a:xfrm>
            <a:off x="569546" y="5304088"/>
            <a:ext cx="8200292" cy="675175"/>
          </a:xfrm>
        </p:spPr>
        <p:txBody>
          <a:bodyPr anchor="b">
            <a:normAutofit/>
          </a:bodyPr>
          <a:lstStyle>
            <a:lvl1pPr algn="r">
              <a:defRPr sz="3300">
                <a:solidFill>
                  <a:srgbClr val="2E6380"/>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6371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5D814-37ED-4945-80AC-1270593C2017}" type="datetime1">
              <a:rPr lang="en-US" smtClean="0"/>
              <a:t>2/13/20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3F5249-B520-8845-A4CE-2C3129BEA359}" type="slidenum">
              <a:rPr lang="en-US" smtClean="0"/>
              <a:t>‹#›</a:t>
            </a:fld>
            <a:endParaRPr lang="en-US" dirty="0"/>
          </a:p>
        </p:txBody>
      </p:sp>
    </p:spTree>
    <p:extLst>
      <p:ext uri="{BB962C8B-B14F-4D97-AF65-F5344CB8AC3E}">
        <p14:creationId xmlns:p14="http://schemas.microsoft.com/office/powerpoint/2010/main" val="30935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4"/>
            <a:ext cx="2057400" cy="365125"/>
          </a:xfrm>
          <a:prstGeom prst="rect">
            <a:avLst/>
          </a:prstGeom>
        </p:spPr>
        <p:txBody>
          <a:bodyPr/>
          <a:lstStyle/>
          <a:p>
            <a:fld id="{8BAB7326-E946-4646-AB9A-6484F91A9444}" type="datetimeFigureOut">
              <a:rPr lang="en-US" smtClean="0"/>
              <a:t>2/13/20</a:t>
            </a:fld>
            <a:endParaRPr lang="en-US"/>
          </a:p>
        </p:txBody>
      </p:sp>
      <p:sp>
        <p:nvSpPr>
          <p:cNvPr id="3" name="Footer Placeholder 2"/>
          <p:cNvSpPr>
            <a:spLocks noGrp="1"/>
          </p:cNvSpPr>
          <p:nvPr>
            <p:ph type="ftr" sz="quarter" idx="11"/>
          </p:nvPr>
        </p:nvSpPr>
        <p:spPr>
          <a:xfrm>
            <a:off x="3028950" y="6356354"/>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4"/>
            <a:ext cx="2057400" cy="365125"/>
          </a:xfrm>
          <a:prstGeom prst="rect">
            <a:avLst/>
          </a:prstGeom>
        </p:spPr>
        <p:txBody>
          <a:bodyPr/>
          <a:lstStyle/>
          <a:p>
            <a:fld id="{44AE8A72-6ECF-4043-8929-4C4D8735CCEC}" type="slidenum">
              <a:rPr lang="en-US" smtClean="0"/>
              <a:t>‹#›</a:t>
            </a:fld>
            <a:endParaRPr lang="en-US"/>
          </a:p>
        </p:txBody>
      </p:sp>
    </p:spTree>
    <p:extLst>
      <p:ext uri="{BB962C8B-B14F-4D97-AF65-F5344CB8AC3E}">
        <p14:creationId xmlns:p14="http://schemas.microsoft.com/office/powerpoint/2010/main" val="245756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5" name="Rectangle 4"/>
          <p:cNvSpPr/>
          <p:nvPr userDrawn="1"/>
        </p:nvSpPr>
        <p:spPr>
          <a:xfrm>
            <a:off x="-1" y="5181600"/>
            <a:ext cx="9144001" cy="16764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9230" y="5504792"/>
            <a:ext cx="4110885" cy="62741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9950" y="6272332"/>
            <a:ext cx="4123458" cy="196639"/>
          </a:xfrm>
          <a:prstGeom prst="rect">
            <a:avLst/>
          </a:prstGeom>
        </p:spPr>
      </p:pic>
      <p:sp>
        <p:nvSpPr>
          <p:cNvPr id="13" name="Text Placeholder 12"/>
          <p:cNvSpPr>
            <a:spLocks noGrp="1"/>
          </p:cNvSpPr>
          <p:nvPr>
            <p:ph type="body" sz="quarter" idx="10" hasCustomPrompt="1"/>
          </p:nvPr>
        </p:nvSpPr>
        <p:spPr>
          <a:xfrm>
            <a:off x="179578" y="5361354"/>
            <a:ext cx="4162227" cy="437670"/>
          </a:xfrm>
        </p:spPr>
        <p:txBody>
          <a:bodyPr>
            <a:noAutofit/>
          </a:bodyPr>
          <a:lstStyle>
            <a:lvl1pPr marL="0" indent="0" algn="ctr">
              <a:buFontTx/>
              <a:buNone/>
              <a:defRPr sz="3600" b="1">
                <a:solidFill>
                  <a:srgbClr val="FDB81A"/>
                </a:solidFill>
              </a:defRPr>
            </a:lvl1pPr>
          </a:lstStyle>
          <a:p>
            <a:pPr lvl="0"/>
            <a:r>
              <a:rPr lang="en-US" dirty="0"/>
              <a:t>Name here</a:t>
            </a:r>
          </a:p>
        </p:txBody>
      </p:sp>
      <p:sp>
        <p:nvSpPr>
          <p:cNvPr id="15" name="Text Placeholder 14"/>
          <p:cNvSpPr>
            <a:spLocks noGrp="1"/>
          </p:cNvSpPr>
          <p:nvPr>
            <p:ph type="body" sz="quarter" idx="11" hasCustomPrompt="1"/>
          </p:nvPr>
        </p:nvSpPr>
        <p:spPr>
          <a:xfrm>
            <a:off x="179578" y="6269263"/>
            <a:ext cx="2970022" cy="305281"/>
          </a:xfrm>
        </p:spPr>
        <p:txBody>
          <a:bodyPr>
            <a:noAutofit/>
          </a:bodyPr>
          <a:lstStyle>
            <a:lvl1pPr marL="0" indent="0" algn="l">
              <a:buFontTx/>
              <a:buNone/>
              <a:defRPr sz="1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3282462" y="6269263"/>
            <a:ext cx="1059415" cy="310050"/>
          </a:xfrm>
        </p:spPr>
        <p:txBody>
          <a:bodyPr>
            <a:noAutofit/>
          </a:bodyPr>
          <a:lstStyle>
            <a:lvl1pPr marL="0" indent="0" algn="r">
              <a:buFontTx/>
              <a:buNone/>
              <a:defRPr sz="12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sp>
        <p:nvSpPr>
          <p:cNvPr id="19" name="Text Placeholder 18"/>
          <p:cNvSpPr>
            <a:spLocks noGrp="1"/>
          </p:cNvSpPr>
          <p:nvPr>
            <p:ph type="body" sz="quarter" idx="13" hasCustomPrompt="1"/>
          </p:nvPr>
        </p:nvSpPr>
        <p:spPr>
          <a:xfrm>
            <a:off x="178952" y="5853934"/>
            <a:ext cx="4162926" cy="332981"/>
          </a:xfrm>
        </p:spPr>
        <p:txBody>
          <a:bodyPr>
            <a:noAutofit/>
          </a:bodyPr>
          <a:lstStyle>
            <a:lvl1pPr marL="0" indent="0" algn="ctr">
              <a:buFontTx/>
              <a:buNone/>
              <a:defRPr sz="2000">
                <a:solidFill>
                  <a:schemeClr val="bg1"/>
                </a:solidFill>
              </a:defRPr>
            </a:lvl1pPr>
            <a:lvl2pPr marL="457200" indent="0">
              <a:buFontTx/>
              <a:buNone/>
              <a:defRPr sz="1800">
                <a:solidFill>
                  <a:schemeClr val="bg1"/>
                </a:solidFill>
              </a:defRPr>
            </a:lvl2pPr>
            <a:lvl3pPr marL="914400" indent="0">
              <a:buFontTx/>
              <a:buNone/>
              <a:defRPr sz="1800">
                <a:solidFill>
                  <a:schemeClr val="bg1"/>
                </a:solidFill>
              </a:defRPr>
            </a:lvl3pPr>
            <a:lvl4pPr marL="1371600" indent="0">
              <a:buFontTx/>
              <a:buNone/>
              <a:defRPr sz="1800">
                <a:solidFill>
                  <a:schemeClr val="bg1"/>
                </a:solidFill>
              </a:defRPr>
            </a:lvl4pPr>
            <a:lvl5pPr marL="1828800" indent="0">
              <a:buFontTx/>
              <a:buNone/>
              <a:defRPr sz="1800">
                <a:solidFill>
                  <a:schemeClr val="bg1"/>
                </a:solidFill>
              </a:defRPr>
            </a:lvl5pPr>
          </a:lstStyle>
          <a:p>
            <a:pPr lvl="0"/>
            <a:r>
              <a:rPr lang="en-US" dirty="0"/>
              <a:t>@######</a:t>
            </a:r>
          </a:p>
        </p:txBody>
      </p:sp>
      <p:sp>
        <p:nvSpPr>
          <p:cNvPr id="23" name="Picture Placeholder 22"/>
          <p:cNvSpPr>
            <a:spLocks noGrp="1"/>
          </p:cNvSpPr>
          <p:nvPr>
            <p:ph type="pic" sz="quarter" idx="14"/>
          </p:nvPr>
        </p:nvSpPr>
        <p:spPr>
          <a:xfrm>
            <a:off x="0" y="0"/>
            <a:ext cx="9144000" cy="5181600"/>
          </a:xfrm>
        </p:spPr>
        <p:txBody>
          <a:bodyPr/>
          <a:lstStyle/>
          <a:p>
            <a:r>
              <a:rPr lang="en-US"/>
              <a:t>Click icon to add picture</a:t>
            </a:r>
          </a:p>
        </p:txBody>
      </p:sp>
    </p:spTree>
    <p:extLst>
      <p:ext uri="{BB962C8B-B14F-4D97-AF65-F5344CB8AC3E}">
        <p14:creationId xmlns:p14="http://schemas.microsoft.com/office/powerpoint/2010/main" val="125013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6899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06769"/>
            <a:ext cx="7886700" cy="47701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282D193-E2BE-4A66-8C8A-40C0D87BADFE}" type="slidenum">
              <a:rPr lang="en-US" smtClean="0"/>
              <a:t>‹#›</a:t>
            </a:fld>
            <a:endParaRPr lang="en-US"/>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88716" y="6310313"/>
            <a:ext cx="456392" cy="411164"/>
          </a:xfrm>
          <a:prstGeom prst="rect">
            <a:avLst/>
          </a:prstGeom>
        </p:spPr>
      </p:pic>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59685" y="6570600"/>
            <a:ext cx="3163830" cy="150876"/>
          </a:xfrm>
          <a:prstGeom prst="rect">
            <a:avLst/>
          </a:prstGeom>
        </p:spPr>
      </p:pic>
    </p:spTree>
    <p:extLst>
      <p:ext uri="{BB962C8B-B14F-4D97-AF65-F5344CB8AC3E}">
        <p14:creationId xmlns:p14="http://schemas.microsoft.com/office/powerpoint/2010/main" val="1876429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2700" b="1" kern="1200">
          <a:solidFill>
            <a:srgbClr val="2E6380"/>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FDB81A"/>
        </a:buClr>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Clr>
          <a:srgbClr val="FDB81A"/>
        </a:buClr>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Clr>
          <a:srgbClr val="FDB81A"/>
        </a:buClr>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Clr>
          <a:srgbClr val="FDB81A"/>
        </a:buClr>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healthaffairs.org/do/10.1377/hblog20180726.670593/full/" TargetMode="External"/><Relationship Id="rId7" Type="http://schemas.openxmlformats.org/officeDocument/2006/relationships/hyperlink" Target="https://www.ncsl.org/blog/2020/01/27/prescription-drug-policy-trends-in-2019-will-hindsight-be-2020.aspx" TargetMode="External"/><Relationship Id="rId2" Type="http://schemas.openxmlformats.org/officeDocument/2006/relationships/hyperlink" Target="https://www.commonwealthfund.org/publications/issue-briefs/2019/mar/pharmacy-benefit-managers-practices-controversies-what-lies-ahead" TargetMode="External"/><Relationship Id="rId1" Type="http://schemas.openxmlformats.org/officeDocument/2006/relationships/slideLayout" Target="../slideLayouts/slideLayout3.xml"/><Relationship Id="rId6" Type="http://schemas.openxmlformats.org/officeDocument/2006/relationships/hyperlink" Target="https://healthpolicy.usc.edu/wp-content/uploads/2017/06/USC_Flow-of-MoneyWhitePaper_Final_Spreads.pdf" TargetMode="External"/><Relationship Id="rId5" Type="http://schemas.openxmlformats.org/officeDocument/2006/relationships/hyperlink" Target="https://www.coloradohealthinstitute.org/research/understanding-pharmacy-benefit-managers" TargetMode="External"/><Relationship Id="rId4" Type="http://schemas.openxmlformats.org/officeDocument/2006/relationships/hyperlink" Target="https://www.healthaffairs.org/do/10.1377/hblog20180823.383881/fu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CBEF86-12CA-1243-B115-5A664C819E2F}"/>
              </a:ext>
            </a:extLst>
          </p:cNvPr>
          <p:cNvSpPr>
            <a:spLocks noGrp="1"/>
          </p:cNvSpPr>
          <p:nvPr>
            <p:ph type="ctrTitle"/>
          </p:nvPr>
        </p:nvSpPr>
        <p:spPr/>
        <p:txBody>
          <a:bodyPr>
            <a:normAutofit/>
          </a:bodyPr>
          <a:lstStyle/>
          <a:p>
            <a:r>
              <a:rPr lang="en-US" sz="5400" dirty="0"/>
              <a:t>Pharmacy Benefit Managers</a:t>
            </a:r>
          </a:p>
        </p:txBody>
      </p:sp>
      <p:sp>
        <p:nvSpPr>
          <p:cNvPr id="5" name="Subtitle 4">
            <a:extLst>
              <a:ext uri="{FF2B5EF4-FFF2-40B4-BE49-F238E27FC236}">
                <a16:creationId xmlns:a16="http://schemas.microsoft.com/office/drawing/2014/main" id="{B43CE511-6544-AA43-8976-2BE44902417A}"/>
              </a:ext>
            </a:extLst>
          </p:cNvPr>
          <p:cNvSpPr>
            <a:spLocks noGrp="1"/>
          </p:cNvSpPr>
          <p:nvPr>
            <p:ph type="subTitle" idx="1"/>
          </p:nvPr>
        </p:nvSpPr>
        <p:spPr/>
        <p:txBody>
          <a:bodyPr>
            <a:noAutofit/>
          </a:bodyPr>
          <a:lstStyle/>
          <a:p>
            <a:r>
              <a:rPr lang="en-US" sz="2800" dirty="0"/>
              <a:t>A Policy Overview</a:t>
            </a:r>
          </a:p>
        </p:txBody>
      </p:sp>
      <p:sp>
        <p:nvSpPr>
          <p:cNvPr id="6" name="Text Placeholder 5">
            <a:extLst>
              <a:ext uri="{FF2B5EF4-FFF2-40B4-BE49-F238E27FC236}">
                <a16:creationId xmlns:a16="http://schemas.microsoft.com/office/drawing/2014/main" id="{B8323C55-13F4-5042-B342-E67F5746B8EE}"/>
              </a:ext>
            </a:extLst>
          </p:cNvPr>
          <p:cNvSpPr>
            <a:spLocks noGrp="1"/>
          </p:cNvSpPr>
          <p:nvPr>
            <p:ph type="body" sz="quarter" idx="10"/>
          </p:nvPr>
        </p:nvSpPr>
        <p:spPr/>
        <p:txBody>
          <a:bodyPr>
            <a:noAutofit/>
          </a:bodyPr>
          <a:lstStyle/>
          <a:p>
            <a:r>
              <a:rPr lang="en-US" sz="2800" dirty="0"/>
              <a:t>Joe Hanel</a:t>
            </a:r>
          </a:p>
        </p:txBody>
      </p:sp>
      <p:sp>
        <p:nvSpPr>
          <p:cNvPr id="7" name="Text Placeholder 6">
            <a:extLst>
              <a:ext uri="{FF2B5EF4-FFF2-40B4-BE49-F238E27FC236}">
                <a16:creationId xmlns:a16="http://schemas.microsoft.com/office/drawing/2014/main" id="{8DE34C4E-6C02-7248-952C-0F604AF6A492}"/>
              </a:ext>
            </a:extLst>
          </p:cNvPr>
          <p:cNvSpPr>
            <a:spLocks noGrp="1"/>
          </p:cNvSpPr>
          <p:nvPr>
            <p:ph type="body" sz="quarter" idx="11"/>
          </p:nvPr>
        </p:nvSpPr>
        <p:spPr/>
        <p:txBody>
          <a:bodyPr>
            <a:noAutofit/>
          </a:bodyPr>
          <a:lstStyle/>
          <a:p>
            <a:r>
              <a:rPr lang="en-US" sz="2000" dirty="0"/>
              <a:t>Communications Director</a:t>
            </a:r>
          </a:p>
        </p:txBody>
      </p:sp>
      <p:sp>
        <p:nvSpPr>
          <p:cNvPr id="8" name="Text Placeholder 7">
            <a:extLst>
              <a:ext uri="{FF2B5EF4-FFF2-40B4-BE49-F238E27FC236}">
                <a16:creationId xmlns:a16="http://schemas.microsoft.com/office/drawing/2014/main" id="{4FCF9D61-7AD4-CB4C-952D-D061D783123B}"/>
              </a:ext>
            </a:extLst>
          </p:cNvPr>
          <p:cNvSpPr>
            <a:spLocks noGrp="1"/>
          </p:cNvSpPr>
          <p:nvPr>
            <p:ph type="body" sz="quarter" idx="12"/>
          </p:nvPr>
        </p:nvSpPr>
        <p:spPr>
          <a:xfrm>
            <a:off x="3279747" y="5724321"/>
            <a:ext cx="5214967" cy="332452"/>
          </a:xfrm>
        </p:spPr>
        <p:txBody>
          <a:bodyPr/>
          <a:lstStyle/>
          <a:p>
            <a:r>
              <a:rPr lang="en-US" sz="2400" dirty="0"/>
              <a:t>House Health &amp; Insurance Committee</a:t>
            </a:r>
          </a:p>
        </p:txBody>
      </p:sp>
      <p:sp>
        <p:nvSpPr>
          <p:cNvPr id="9" name="Text Placeholder 8">
            <a:extLst>
              <a:ext uri="{FF2B5EF4-FFF2-40B4-BE49-F238E27FC236}">
                <a16:creationId xmlns:a16="http://schemas.microsoft.com/office/drawing/2014/main" id="{2E9A53EB-01A4-6445-9A76-58794CCDCCBB}"/>
              </a:ext>
            </a:extLst>
          </p:cNvPr>
          <p:cNvSpPr>
            <a:spLocks noGrp="1"/>
          </p:cNvSpPr>
          <p:nvPr>
            <p:ph type="body" sz="quarter" idx="13"/>
          </p:nvPr>
        </p:nvSpPr>
        <p:spPr/>
        <p:txBody>
          <a:bodyPr/>
          <a:lstStyle/>
          <a:p>
            <a:r>
              <a:rPr lang="en-US" sz="1400" dirty="0"/>
              <a:t>February 12, 2020</a:t>
            </a:r>
          </a:p>
        </p:txBody>
      </p:sp>
    </p:spTree>
    <p:extLst>
      <p:ext uri="{BB962C8B-B14F-4D97-AF65-F5344CB8AC3E}">
        <p14:creationId xmlns:p14="http://schemas.microsoft.com/office/powerpoint/2010/main" val="1913855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DCF4D7-8780-ED46-9E87-89F0B2E879C3}"/>
              </a:ext>
            </a:extLst>
          </p:cNvPr>
          <p:cNvSpPr/>
          <p:nvPr/>
        </p:nvSpPr>
        <p:spPr>
          <a:xfrm>
            <a:off x="1" y="0"/>
            <a:ext cx="9144000" cy="1349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oat looking at the camera&#10;&#10;Description automatically generated">
            <a:extLst>
              <a:ext uri="{FF2B5EF4-FFF2-40B4-BE49-F238E27FC236}">
                <a16:creationId xmlns:a16="http://schemas.microsoft.com/office/drawing/2014/main" id="{48CB35C1-263A-034F-BF16-E02E2B57F00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154" b="21590"/>
          <a:stretch/>
        </p:blipFill>
        <p:spPr>
          <a:xfrm>
            <a:off x="1" y="938811"/>
            <a:ext cx="9143999" cy="5919190"/>
          </a:xfrm>
        </p:spPr>
      </p:pic>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a:xfrm>
            <a:off x="530037" y="210207"/>
            <a:ext cx="8399236" cy="644521"/>
          </a:xfrm>
        </p:spPr>
        <p:txBody>
          <a:bodyPr>
            <a:noAutofit/>
          </a:bodyPr>
          <a:lstStyle/>
          <a:p>
            <a:pPr algn="ctr"/>
            <a:r>
              <a:rPr lang="en-US" sz="4800" dirty="0">
                <a:solidFill>
                  <a:schemeClr val="bg1"/>
                </a:solidFill>
              </a:rPr>
              <a:t>Let’s Talk About Incentives</a:t>
            </a:r>
            <a:endParaRPr lang="en-US" sz="4800" b="0" dirty="0">
              <a:solidFill>
                <a:schemeClr val="bg1"/>
              </a:solidFill>
            </a:endParaRPr>
          </a:p>
        </p:txBody>
      </p:sp>
    </p:spTree>
    <p:extLst>
      <p:ext uri="{BB962C8B-B14F-4D97-AF65-F5344CB8AC3E}">
        <p14:creationId xmlns:p14="http://schemas.microsoft.com/office/powerpoint/2010/main" val="405502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Critiques of PBMs</a:t>
            </a:r>
          </a:p>
        </p:txBody>
      </p:sp>
      <p:sp>
        <p:nvSpPr>
          <p:cNvPr id="4" name="Content Placeholder 3">
            <a:extLst>
              <a:ext uri="{FF2B5EF4-FFF2-40B4-BE49-F238E27FC236}">
                <a16:creationId xmlns:a16="http://schemas.microsoft.com/office/drawing/2014/main" id="{E63D7D47-F499-2949-83FF-A96852D159DC}"/>
              </a:ext>
            </a:extLst>
          </p:cNvPr>
          <p:cNvSpPr>
            <a:spLocks noGrp="1"/>
          </p:cNvSpPr>
          <p:nvPr>
            <p:ph idx="1"/>
          </p:nvPr>
        </p:nvSpPr>
        <p:spPr/>
        <p:txBody>
          <a:bodyPr>
            <a:normAutofit/>
          </a:bodyPr>
          <a:lstStyle/>
          <a:p>
            <a:pPr marL="320040" indent="-320040">
              <a:spcAft>
                <a:spcPts val="1800"/>
              </a:spcAft>
            </a:pPr>
            <a:r>
              <a:rPr lang="en-US" sz="3200" dirty="0"/>
              <a:t>PBMs are incentivized to chase big rebates, not low prices</a:t>
            </a:r>
          </a:p>
          <a:p>
            <a:pPr marL="320040" indent="-320040">
              <a:spcAft>
                <a:spcPts val="1800"/>
              </a:spcAft>
            </a:pPr>
            <a:r>
              <a:rPr lang="en-US" sz="3200" dirty="0"/>
              <a:t>PBMs operate in an opaque manner, and we can’t verify what they keep in rebates, spreads, and </a:t>
            </a:r>
            <a:r>
              <a:rPr lang="en-US" sz="3200" dirty="0" err="1"/>
              <a:t>clawbacks</a:t>
            </a:r>
            <a:endParaRPr lang="en-US" sz="3200" dirty="0"/>
          </a:p>
          <a:p>
            <a:pPr marL="320040" indent="-320040">
              <a:spcAft>
                <a:spcPts val="1800"/>
              </a:spcAft>
            </a:pPr>
            <a:r>
              <a:rPr lang="en-US" sz="3200" dirty="0"/>
              <a:t>PBMs are ripe for disruption from Silicon Valley</a:t>
            </a:r>
          </a:p>
        </p:txBody>
      </p:sp>
    </p:spTree>
    <p:extLst>
      <p:ext uri="{BB962C8B-B14F-4D97-AF65-F5344CB8AC3E}">
        <p14:creationId xmlns:p14="http://schemas.microsoft.com/office/powerpoint/2010/main" val="12958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Critiques of PBMs: </a:t>
            </a:r>
            <a:r>
              <a:rPr lang="en-US" sz="4800" b="0" dirty="0"/>
              <a:t>Rebates</a:t>
            </a:r>
            <a:endParaRPr lang="en-US" sz="4800" dirty="0"/>
          </a:p>
        </p:txBody>
      </p:sp>
      <p:pic>
        <p:nvPicPr>
          <p:cNvPr id="5" name="Content Placeholder 4">
            <a:extLst>
              <a:ext uri="{FF2B5EF4-FFF2-40B4-BE49-F238E27FC236}">
                <a16:creationId xmlns:a16="http://schemas.microsoft.com/office/drawing/2014/main" id="{2ABD2456-2130-5742-B6CB-6C3482234E6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502" t="22848" r="10267" b="13868"/>
          <a:stretch/>
        </p:blipFill>
        <p:spPr>
          <a:xfrm>
            <a:off x="628650" y="1269428"/>
            <a:ext cx="7886699" cy="4867756"/>
          </a:xfrm>
        </p:spPr>
      </p:pic>
      <p:sp>
        <p:nvSpPr>
          <p:cNvPr id="6" name="Title 1">
            <a:extLst>
              <a:ext uri="{FF2B5EF4-FFF2-40B4-BE49-F238E27FC236}">
                <a16:creationId xmlns:a16="http://schemas.microsoft.com/office/drawing/2014/main" id="{28BB21F8-32A4-C044-A7B6-066C4846394F}"/>
              </a:ext>
            </a:extLst>
          </p:cNvPr>
          <p:cNvSpPr txBox="1">
            <a:spLocks/>
          </p:cNvSpPr>
          <p:nvPr/>
        </p:nvSpPr>
        <p:spPr>
          <a:xfrm>
            <a:off x="628650" y="1055079"/>
            <a:ext cx="7886700" cy="68995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000" b="1" kern="1200">
                <a:solidFill>
                  <a:srgbClr val="2E6380"/>
                </a:solidFill>
                <a:latin typeface="+mn-lt"/>
                <a:ea typeface="+mj-ea"/>
                <a:cs typeface="+mj-cs"/>
              </a:defRPr>
            </a:lvl1pPr>
          </a:lstStyle>
          <a:p>
            <a:r>
              <a:rPr lang="en-US" sz="2400" i="1" dirty="0"/>
              <a:t>Hypothetical Drug Purchasing Choice</a:t>
            </a:r>
          </a:p>
        </p:txBody>
      </p:sp>
    </p:spTree>
    <p:extLst>
      <p:ext uri="{BB962C8B-B14F-4D97-AF65-F5344CB8AC3E}">
        <p14:creationId xmlns:p14="http://schemas.microsoft.com/office/powerpoint/2010/main" val="36755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a:xfrm>
            <a:off x="628649" y="365128"/>
            <a:ext cx="8010853" cy="689951"/>
          </a:xfrm>
        </p:spPr>
        <p:txBody>
          <a:bodyPr>
            <a:noAutofit/>
          </a:bodyPr>
          <a:lstStyle/>
          <a:p>
            <a:r>
              <a:rPr lang="en-US" sz="4600" dirty="0"/>
              <a:t>Critiques of PBMs: </a:t>
            </a:r>
            <a:r>
              <a:rPr lang="en-US" sz="4600" b="0" dirty="0"/>
              <a:t>Transparency</a:t>
            </a:r>
            <a:endParaRPr lang="en-US" sz="4600" dirty="0"/>
          </a:p>
        </p:txBody>
      </p:sp>
      <p:pic>
        <p:nvPicPr>
          <p:cNvPr id="9" name="Content Placeholder 8" descr="A screenshot of a computer&#10;&#10;Description automatically generated">
            <a:extLst>
              <a:ext uri="{FF2B5EF4-FFF2-40B4-BE49-F238E27FC236}">
                <a16:creationId xmlns:a16="http://schemas.microsoft.com/office/drawing/2014/main" id="{34AB1159-A0F3-2B4D-92AA-201AF0409A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7786" y="1406525"/>
            <a:ext cx="6708428" cy="4770438"/>
          </a:xfrm>
        </p:spPr>
      </p:pic>
      <p:sp>
        <p:nvSpPr>
          <p:cNvPr id="10" name="Oval 9">
            <a:extLst>
              <a:ext uri="{FF2B5EF4-FFF2-40B4-BE49-F238E27FC236}">
                <a16:creationId xmlns:a16="http://schemas.microsoft.com/office/drawing/2014/main" id="{A77A9E38-A544-3746-920F-2B4A92B46AD6}"/>
              </a:ext>
            </a:extLst>
          </p:cNvPr>
          <p:cNvSpPr/>
          <p:nvPr/>
        </p:nvSpPr>
        <p:spPr>
          <a:xfrm rot="2880000">
            <a:off x="5109029" y="1402123"/>
            <a:ext cx="986971" cy="242388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11" name="Oval 10">
            <a:extLst>
              <a:ext uri="{FF2B5EF4-FFF2-40B4-BE49-F238E27FC236}">
                <a16:creationId xmlns:a16="http://schemas.microsoft.com/office/drawing/2014/main" id="{6588BD18-E1E4-8646-8F7D-C279157E01C7}"/>
              </a:ext>
            </a:extLst>
          </p:cNvPr>
          <p:cNvSpPr/>
          <p:nvPr/>
        </p:nvSpPr>
        <p:spPr>
          <a:xfrm rot="7560000">
            <a:off x="5251868" y="3917165"/>
            <a:ext cx="408910" cy="174793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12" name="Oval 11">
            <a:extLst>
              <a:ext uri="{FF2B5EF4-FFF2-40B4-BE49-F238E27FC236}">
                <a16:creationId xmlns:a16="http://schemas.microsoft.com/office/drawing/2014/main" id="{A903CA27-C188-3E43-9476-F703C7301EB5}"/>
              </a:ext>
            </a:extLst>
          </p:cNvPr>
          <p:cNvSpPr/>
          <p:nvPr/>
        </p:nvSpPr>
        <p:spPr>
          <a:xfrm rot="7560000">
            <a:off x="5520878" y="3575258"/>
            <a:ext cx="408910" cy="174793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13" name="Oval 12">
            <a:extLst>
              <a:ext uri="{FF2B5EF4-FFF2-40B4-BE49-F238E27FC236}">
                <a16:creationId xmlns:a16="http://schemas.microsoft.com/office/drawing/2014/main" id="{91BFE6AE-26D4-EE42-885F-3E9630F00E6B}"/>
              </a:ext>
            </a:extLst>
          </p:cNvPr>
          <p:cNvSpPr/>
          <p:nvPr/>
        </p:nvSpPr>
        <p:spPr>
          <a:xfrm rot="8040000">
            <a:off x="3218724" y="1434802"/>
            <a:ext cx="408910" cy="216575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6592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1CC0-685A-5949-9F48-FEB147BEEB07}"/>
              </a:ext>
            </a:extLst>
          </p:cNvPr>
          <p:cNvSpPr>
            <a:spLocks noGrp="1"/>
          </p:cNvSpPr>
          <p:nvPr>
            <p:ph type="title"/>
          </p:nvPr>
        </p:nvSpPr>
        <p:spPr/>
        <p:txBody>
          <a:bodyPr>
            <a:noAutofit/>
          </a:bodyPr>
          <a:lstStyle/>
          <a:p>
            <a:r>
              <a:rPr lang="en-US" sz="4800" dirty="0"/>
              <a:t>Critiques of PBMs: </a:t>
            </a:r>
            <a:r>
              <a:rPr lang="en-US" sz="4800" b="0" dirty="0"/>
              <a:t>Disruption?</a:t>
            </a:r>
            <a:endParaRPr lang="en-US" sz="4800" dirty="0"/>
          </a:p>
        </p:txBody>
      </p:sp>
      <p:pic>
        <p:nvPicPr>
          <p:cNvPr id="5" name="Content Placeholder 4" descr="A screenshot of a social media post&#10;&#10;Description automatically generated">
            <a:extLst>
              <a:ext uri="{FF2B5EF4-FFF2-40B4-BE49-F238E27FC236}">
                <a16:creationId xmlns:a16="http://schemas.microsoft.com/office/drawing/2014/main" id="{74A060AD-E81C-5B45-B448-152B6CA430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5961" y="1238491"/>
            <a:ext cx="7612078" cy="4948982"/>
          </a:xfrm>
        </p:spPr>
      </p:pic>
    </p:spTree>
    <p:extLst>
      <p:ext uri="{BB962C8B-B14F-4D97-AF65-F5344CB8AC3E}">
        <p14:creationId xmlns:p14="http://schemas.microsoft.com/office/powerpoint/2010/main" val="34663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Rebates in Medicaid</a:t>
            </a:r>
          </a:p>
        </p:txBody>
      </p:sp>
      <p:sp>
        <p:nvSpPr>
          <p:cNvPr id="4" name="Content Placeholder 3">
            <a:extLst>
              <a:ext uri="{FF2B5EF4-FFF2-40B4-BE49-F238E27FC236}">
                <a16:creationId xmlns:a16="http://schemas.microsoft.com/office/drawing/2014/main" id="{E63D7D47-F499-2949-83FF-A96852D159DC}"/>
              </a:ext>
            </a:extLst>
          </p:cNvPr>
          <p:cNvSpPr>
            <a:spLocks noGrp="1"/>
          </p:cNvSpPr>
          <p:nvPr>
            <p:ph idx="1"/>
          </p:nvPr>
        </p:nvSpPr>
        <p:spPr/>
        <p:txBody>
          <a:bodyPr>
            <a:normAutofit/>
          </a:bodyPr>
          <a:lstStyle/>
          <a:p>
            <a:pPr marL="320040" indent="-320040">
              <a:spcAft>
                <a:spcPts val="1800"/>
              </a:spcAft>
            </a:pPr>
            <a:r>
              <a:rPr lang="en-US" sz="3200" dirty="0"/>
              <a:t>Medicaid Prescription Drug Rebate Program</a:t>
            </a:r>
          </a:p>
          <a:p>
            <a:pPr marL="320040" indent="-320040">
              <a:spcAft>
                <a:spcPts val="1800"/>
              </a:spcAft>
            </a:pPr>
            <a:r>
              <a:rPr lang="en-US" sz="3200" dirty="0"/>
              <a:t>Federal law</a:t>
            </a:r>
            <a:br>
              <a:rPr lang="en-US" sz="3200" dirty="0"/>
            </a:br>
            <a:endParaRPr lang="en-US" sz="3200" dirty="0"/>
          </a:p>
          <a:p>
            <a:pPr marL="0" indent="0" algn="ctr">
              <a:lnSpc>
                <a:spcPct val="40000"/>
              </a:lnSpc>
              <a:spcAft>
                <a:spcPts val="1800"/>
              </a:spcAft>
              <a:buNone/>
            </a:pPr>
            <a:r>
              <a:rPr lang="en-US" sz="12000" b="1" dirty="0">
                <a:solidFill>
                  <a:srgbClr val="C00000"/>
                </a:solidFill>
              </a:rPr>
              <a:t>50%</a:t>
            </a:r>
            <a:r>
              <a:rPr lang="en-US" sz="9600" b="1" dirty="0">
                <a:solidFill>
                  <a:srgbClr val="C00000"/>
                </a:solidFill>
              </a:rPr>
              <a:t> </a:t>
            </a:r>
            <a:br>
              <a:rPr lang="en-US" sz="9600" b="1" dirty="0">
                <a:solidFill>
                  <a:srgbClr val="C00000"/>
                </a:solidFill>
              </a:rPr>
            </a:br>
            <a:r>
              <a:rPr lang="en-US" sz="3200" b="1" dirty="0">
                <a:solidFill>
                  <a:srgbClr val="C00000"/>
                </a:solidFill>
              </a:rPr>
              <a:t>average savings</a:t>
            </a:r>
          </a:p>
          <a:p>
            <a:pPr marL="0" indent="0" algn="ctr">
              <a:spcAft>
                <a:spcPts val="1800"/>
              </a:spcAft>
              <a:buNone/>
            </a:pPr>
            <a:r>
              <a:rPr lang="en-US" sz="3200" i="1" dirty="0">
                <a:solidFill>
                  <a:srgbClr val="C00000"/>
                </a:solidFill>
              </a:rPr>
              <a:t>Much better than Medicare!</a:t>
            </a:r>
            <a:endParaRPr lang="en-US" sz="9600" i="1" dirty="0">
              <a:solidFill>
                <a:srgbClr val="C00000"/>
              </a:solidFill>
            </a:endParaRPr>
          </a:p>
        </p:txBody>
      </p:sp>
      <p:pic>
        <p:nvPicPr>
          <p:cNvPr id="5" name="Content Placeholder 4">
            <a:extLst>
              <a:ext uri="{FF2B5EF4-FFF2-40B4-BE49-F238E27FC236}">
                <a16:creationId xmlns:a16="http://schemas.microsoft.com/office/drawing/2014/main" id="{46EC7FF9-D266-9145-B213-7A39ABC560A0}"/>
              </a:ext>
            </a:extLst>
          </p:cNvPr>
          <p:cNvPicPr>
            <a:picLocks noChangeAspect="1"/>
          </p:cNvPicPr>
          <p:nvPr/>
        </p:nvPicPr>
        <p:blipFill rotWithShape="1">
          <a:blip r:embed="rId3"/>
          <a:srcRect l="48370" t="26664" r="12953" b="6366"/>
          <a:stretch/>
        </p:blipFill>
        <p:spPr>
          <a:xfrm>
            <a:off x="9675699" y="1237737"/>
            <a:ext cx="7100888" cy="5108257"/>
          </a:xfrm>
          <a:prstGeom prst="rect">
            <a:avLst/>
          </a:prstGeom>
        </p:spPr>
      </p:pic>
    </p:spTree>
    <p:extLst>
      <p:ext uri="{BB962C8B-B14F-4D97-AF65-F5344CB8AC3E}">
        <p14:creationId xmlns:p14="http://schemas.microsoft.com/office/powerpoint/2010/main" val="202129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Colorado Legislation</a:t>
            </a:r>
          </a:p>
        </p:txBody>
      </p:sp>
      <p:sp>
        <p:nvSpPr>
          <p:cNvPr id="4" name="Content Placeholder 3">
            <a:extLst>
              <a:ext uri="{FF2B5EF4-FFF2-40B4-BE49-F238E27FC236}">
                <a16:creationId xmlns:a16="http://schemas.microsoft.com/office/drawing/2014/main" id="{E63D7D47-F499-2949-83FF-A96852D159DC}"/>
              </a:ext>
            </a:extLst>
          </p:cNvPr>
          <p:cNvSpPr>
            <a:spLocks noGrp="1"/>
          </p:cNvSpPr>
          <p:nvPr>
            <p:ph idx="1"/>
          </p:nvPr>
        </p:nvSpPr>
        <p:spPr/>
        <p:txBody>
          <a:bodyPr>
            <a:normAutofit/>
          </a:bodyPr>
          <a:lstStyle/>
          <a:p>
            <a:pPr marL="320040" indent="-320040">
              <a:spcAft>
                <a:spcPts val="1800"/>
              </a:spcAft>
            </a:pPr>
            <a:r>
              <a:rPr lang="en-US" sz="3200" b="1" dirty="0"/>
              <a:t>HB18-1284</a:t>
            </a:r>
            <a:r>
              <a:rPr lang="en-US" sz="3200" dirty="0"/>
              <a:t> (Reps. Buckner, Wilson): Ban on ‘gag clauses’</a:t>
            </a:r>
            <a:endParaRPr lang="en-US" sz="3200" b="1" dirty="0"/>
          </a:p>
          <a:p>
            <a:pPr marL="320040" indent="-320040">
              <a:spcAft>
                <a:spcPts val="1800"/>
              </a:spcAft>
            </a:pPr>
            <a:r>
              <a:rPr lang="en-US" sz="3200" b="1" dirty="0"/>
              <a:t>HB20-1198</a:t>
            </a:r>
            <a:r>
              <a:rPr lang="en-US" sz="3200" dirty="0"/>
              <a:t> (Rep. Buckner): Transparency, restrictions on business practices</a:t>
            </a:r>
          </a:p>
          <a:p>
            <a:pPr marL="320040" indent="-320040">
              <a:spcAft>
                <a:spcPts val="1800"/>
              </a:spcAft>
            </a:pPr>
            <a:r>
              <a:rPr lang="en-US" sz="3200" b="1" dirty="0"/>
              <a:t>HB20-1078</a:t>
            </a:r>
            <a:r>
              <a:rPr lang="en-US" sz="3200" dirty="0"/>
              <a:t> (Reps. Jaquez Lewis, Mullica): Claims reimbursement for pharmacies</a:t>
            </a:r>
          </a:p>
        </p:txBody>
      </p:sp>
    </p:spTree>
    <p:extLst>
      <p:ext uri="{BB962C8B-B14F-4D97-AF65-F5344CB8AC3E}">
        <p14:creationId xmlns:p14="http://schemas.microsoft.com/office/powerpoint/2010/main" val="218165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flower&#10;&#10;Description automatically generated">
            <a:extLst>
              <a:ext uri="{FF2B5EF4-FFF2-40B4-BE49-F238E27FC236}">
                <a16:creationId xmlns:a16="http://schemas.microsoft.com/office/drawing/2014/main" id="{AAD57A63-8F8A-0C42-A669-3DCE561BB62E}"/>
              </a:ext>
            </a:extLst>
          </p:cNvPr>
          <p:cNvPicPr>
            <a:picLocks noChangeAspect="1"/>
          </p:cNvPicPr>
          <p:nvPr/>
        </p:nvPicPr>
        <p:blipFill rotWithShape="1">
          <a:blip r:embed="rId3">
            <a:extLst>
              <a:ext uri="{28A0092B-C50C-407E-A947-70E740481C1C}">
                <a14:useLocalDpi xmlns:a14="http://schemas.microsoft.com/office/drawing/2010/main" val="0"/>
              </a:ext>
            </a:extLst>
          </a:blip>
          <a:srcRect t="13198" r="27649" b="7511"/>
          <a:stretch/>
        </p:blipFill>
        <p:spPr>
          <a:xfrm>
            <a:off x="134471" y="895421"/>
            <a:ext cx="6421130" cy="5437793"/>
          </a:xfrm>
          <a:prstGeom prst="rect">
            <a:avLst/>
          </a:prstGeom>
        </p:spPr>
      </p:pic>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Policy Options</a:t>
            </a:r>
          </a:p>
        </p:txBody>
      </p:sp>
      <p:sp>
        <p:nvSpPr>
          <p:cNvPr id="5" name="Rectangle 4">
            <a:extLst>
              <a:ext uri="{FF2B5EF4-FFF2-40B4-BE49-F238E27FC236}">
                <a16:creationId xmlns:a16="http://schemas.microsoft.com/office/drawing/2014/main" id="{4C45289B-2B77-0243-A659-E031A7DD6EC7}"/>
              </a:ext>
            </a:extLst>
          </p:cNvPr>
          <p:cNvSpPr/>
          <p:nvPr/>
        </p:nvSpPr>
        <p:spPr>
          <a:xfrm>
            <a:off x="4572000" y="6183865"/>
            <a:ext cx="4183742" cy="523220"/>
          </a:xfrm>
          <a:prstGeom prst="rect">
            <a:avLst/>
          </a:prstGeom>
        </p:spPr>
        <p:txBody>
          <a:bodyPr wrap="square">
            <a:spAutoFit/>
          </a:bodyPr>
          <a:lstStyle/>
          <a:p>
            <a:r>
              <a:rPr lang="en-US" sz="1400" b="1" dirty="0">
                <a:latin typeface="Mr Eaves XL Mod OT" panose="020B0603060502020204" pitchFamily="34" charset="77"/>
              </a:rPr>
              <a:t>Sources: </a:t>
            </a:r>
            <a:r>
              <a:rPr lang="en-US" sz="1400" dirty="0">
                <a:latin typeface="Mr Eaves XL Mod OT" panose="020B0603060502020204" pitchFamily="34" charset="77"/>
              </a:rPr>
              <a:t>National Community Pharmacists Association, National Academy for State Health Policy</a:t>
            </a:r>
            <a:endParaRPr lang="en-US" sz="1400" dirty="0">
              <a:effectLst/>
              <a:latin typeface="Mr Eaves XL Mod OT" panose="020B0603060502020204" pitchFamily="34" charset="77"/>
            </a:endParaRPr>
          </a:p>
        </p:txBody>
      </p:sp>
      <p:pic>
        <p:nvPicPr>
          <p:cNvPr id="10" name="Picture 9" descr="A close up of text on a black background&#10;&#10;Description automatically generated">
            <a:extLst>
              <a:ext uri="{FF2B5EF4-FFF2-40B4-BE49-F238E27FC236}">
                <a16:creationId xmlns:a16="http://schemas.microsoft.com/office/drawing/2014/main" id="{FE6F168B-C51E-D44B-A516-B93DD78CDA81}"/>
              </a:ext>
            </a:extLst>
          </p:cNvPr>
          <p:cNvPicPr>
            <a:picLocks noChangeAspect="1"/>
          </p:cNvPicPr>
          <p:nvPr/>
        </p:nvPicPr>
        <p:blipFill rotWithShape="1">
          <a:blip r:embed="rId4">
            <a:extLst>
              <a:ext uri="{28A0092B-C50C-407E-A947-70E740481C1C}">
                <a14:useLocalDpi xmlns:a14="http://schemas.microsoft.com/office/drawing/2010/main" val="0"/>
              </a:ext>
            </a:extLst>
          </a:blip>
          <a:srcRect t="17990" r="27650" b="5324"/>
          <a:stretch/>
        </p:blipFill>
        <p:spPr>
          <a:xfrm>
            <a:off x="134471" y="1233714"/>
            <a:ext cx="6421130" cy="5259157"/>
          </a:xfrm>
          <a:prstGeom prst="rect">
            <a:avLst/>
          </a:prstGeom>
        </p:spPr>
      </p:pic>
      <p:sp>
        <p:nvSpPr>
          <p:cNvPr id="4" name="Content Placeholder 3">
            <a:extLst>
              <a:ext uri="{FF2B5EF4-FFF2-40B4-BE49-F238E27FC236}">
                <a16:creationId xmlns:a16="http://schemas.microsoft.com/office/drawing/2014/main" id="{3E601819-1A8A-5B42-B5F8-EC88AC20090F}"/>
              </a:ext>
            </a:extLst>
          </p:cNvPr>
          <p:cNvSpPr>
            <a:spLocks noGrp="1"/>
          </p:cNvSpPr>
          <p:nvPr>
            <p:ph idx="1"/>
          </p:nvPr>
        </p:nvSpPr>
        <p:spPr>
          <a:xfrm>
            <a:off x="6037942" y="1406769"/>
            <a:ext cx="2477407" cy="4462417"/>
          </a:xfrm>
        </p:spPr>
        <p:txBody>
          <a:bodyPr/>
          <a:lstStyle/>
          <a:p>
            <a:pPr>
              <a:spcAft>
                <a:spcPts val="800"/>
              </a:spcAft>
            </a:pPr>
            <a:r>
              <a:rPr lang="en-US" b="1" dirty="0"/>
              <a:t>Transparency:</a:t>
            </a:r>
            <a:br>
              <a:rPr lang="en-US" dirty="0"/>
            </a:br>
            <a:r>
              <a:rPr lang="en-US" dirty="0"/>
              <a:t>Most states have some sort of law</a:t>
            </a:r>
          </a:p>
          <a:p>
            <a:pPr>
              <a:spcAft>
                <a:spcPts val="800"/>
              </a:spcAft>
            </a:pPr>
            <a:r>
              <a:rPr lang="en-US" b="1" dirty="0"/>
              <a:t>Licensure: </a:t>
            </a:r>
            <a:br>
              <a:rPr lang="en-US" b="1" dirty="0"/>
            </a:br>
            <a:r>
              <a:rPr lang="en-US" dirty="0"/>
              <a:t>Give DOI an oversight role</a:t>
            </a:r>
          </a:p>
          <a:p>
            <a:r>
              <a:rPr lang="en-US" b="1" dirty="0"/>
              <a:t>Fiduciary duty:</a:t>
            </a:r>
            <a:br>
              <a:rPr lang="en-US" b="1" dirty="0"/>
            </a:br>
            <a:r>
              <a:rPr lang="en-US" dirty="0"/>
              <a:t>Require PBMs to act in best interest of customers</a:t>
            </a:r>
            <a:endParaRPr lang="en-US" b="1" dirty="0"/>
          </a:p>
        </p:txBody>
      </p:sp>
      <p:pic>
        <p:nvPicPr>
          <p:cNvPr id="16" name="Picture 15" descr="A close up of a logo&#10;&#10;Description automatically generated">
            <a:extLst>
              <a:ext uri="{FF2B5EF4-FFF2-40B4-BE49-F238E27FC236}">
                <a16:creationId xmlns:a16="http://schemas.microsoft.com/office/drawing/2014/main" id="{725F1528-32C8-0A4F-BC92-B612DEEDAA6D}"/>
              </a:ext>
            </a:extLst>
          </p:cNvPr>
          <p:cNvPicPr>
            <a:picLocks noChangeAspect="1"/>
          </p:cNvPicPr>
          <p:nvPr/>
        </p:nvPicPr>
        <p:blipFill rotWithShape="1">
          <a:blip r:embed="rId5">
            <a:extLst>
              <a:ext uri="{28A0092B-C50C-407E-A947-70E740481C1C}">
                <a14:useLocalDpi xmlns:a14="http://schemas.microsoft.com/office/drawing/2010/main" val="0"/>
              </a:ext>
            </a:extLst>
          </a:blip>
          <a:srcRect t="17990" r="30375"/>
          <a:stretch/>
        </p:blipFill>
        <p:spPr>
          <a:xfrm>
            <a:off x="134471" y="1233714"/>
            <a:ext cx="6179244" cy="5624286"/>
          </a:xfrm>
          <a:prstGeom prst="rect">
            <a:avLst/>
          </a:prstGeom>
        </p:spPr>
      </p:pic>
      <p:pic>
        <p:nvPicPr>
          <p:cNvPr id="14" name="Picture 13" descr="A close up of a map&#10;&#10;Description automatically generated">
            <a:extLst>
              <a:ext uri="{FF2B5EF4-FFF2-40B4-BE49-F238E27FC236}">
                <a16:creationId xmlns:a16="http://schemas.microsoft.com/office/drawing/2014/main" id="{AFD656D1-30DF-334C-9379-006D840C1DF9}"/>
              </a:ext>
            </a:extLst>
          </p:cNvPr>
          <p:cNvPicPr>
            <a:picLocks noChangeAspect="1"/>
          </p:cNvPicPr>
          <p:nvPr/>
        </p:nvPicPr>
        <p:blipFill rotWithShape="1">
          <a:blip r:embed="rId6">
            <a:extLst>
              <a:ext uri="{28A0092B-C50C-407E-A947-70E740481C1C}">
                <a14:useLocalDpi xmlns:a14="http://schemas.microsoft.com/office/drawing/2010/main" val="0"/>
              </a:ext>
            </a:extLst>
          </a:blip>
          <a:srcRect l="4209" r="31847" b="5325"/>
          <a:stretch/>
        </p:blipFill>
        <p:spPr>
          <a:xfrm>
            <a:off x="507999" y="0"/>
            <a:ext cx="5675087" cy="6492871"/>
          </a:xfrm>
          <a:prstGeom prst="rect">
            <a:avLst/>
          </a:prstGeom>
        </p:spPr>
      </p:pic>
    </p:spTree>
    <p:extLst>
      <p:ext uri="{BB962C8B-B14F-4D97-AF65-F5344CB8AC3E}">
        <p14:creationId xmlns:p14="http://schemas.microsoft.com/office/powerpoint/2010/main" val="74065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70B8-3270-BA47-BA51-E01D804B3455}"/>
              </a:ext>
            </a:extLst>
          </p:cNvPr>
          <p:cNvSpPr>
            <a:spLocks noGrp="1"/>
          </p:cNvSpPr>
          <p:nvPr>
            <p:ph type="title"/>
          </p:nvPr>
        </p:nvSpPr>
        <p:spPr/>
        <p:txBody>
          <a:bodyPr>
            <a:noAutofit/>
          </a:bodyPr>
          <a:lstStyle/>
          <a:p>
            <a:r>
              <a:rPr lang="en-US" sz="4800" dirty="0"/>
              <a:t>Today’s Takeaways</a:t>
            </a:r>
          </a:p>
        </p:txBody>
      </p:sp>
      <p:sp>
        <p:nvSpPr>
          <p:cNvPr id="3" name="Content Placeholder 2">
            <a:extLst>
              <a:ext uri="{FF2B5EF4-FFF2-40B4-BE49-F238E27FC236}">
                <a16:creationId xmlns:a16="http://schemas.microsoft.com/office/drawing/2014/main" id="{D3B3956F-8494-934D-A364-F931BCF33BC7}"/>
              </a:ext>
            </a:extLst>
          </p:cNvPr>
          <p:cNvSpPr>
            <a:spLocks noGrp="1"/>
          </p:cNvSpPr>
          <p:nvPr>
            <p:ph idx="1"/>
          </p:nvPr>
        </p:nvSpPr>
        <p:spPr/>
        <p:txBody>
          <a:bodyPr>
            <a:normAutofit/>
          </a:bodyPr>
          <a:lstStyle/>
          <a:p>
            <a:pPr marL="320040" indent="-320040" defTabSz="777240">
              <a:spcAft>
                <a:spcPts val="1200"/>
              </a:spcAft>
            </a:pPr>
            <a:r>
              <a:rPr lang="en-US" sz="3600" dirty="0"/>
              <a:t>‘Fixing’ PBMs will not fix drug prices</a:t>
            </a:r>
          </a:p>
          <a:p>
            <a:pPr marL="320040" indent="-320040">
              <a:spcAft>
                <a:spcPts val="1200"/>
              </a:spcAft>
            </a:pPr>
            <a:r>
              <a:rPr lang="en-US" sz="3600" dirty="0"/>
              <a:t>PBMs’ incentives can work against consumers</a:t>
            </a:r>
          </a:p>
          <a:p>
            <a:pPr marL="320040" indent="-320040">
              <a:spcAft>
                <a:spcPts val="1200"/>
              </a:spcAft>
            </a:pPr>
            <a:r>
              <a:rPr lang="en-US" sz="3600" dirty="0"/>
              <a:t>Other states are imposing more transparency and regulation on PBMs</a:t>
            </a:r>
          </a:p>
        </p:txBody>
      </p:sp>
    </p:spTree>
    <p:extLst>
      <p:ext uri="{BB962C8B-B14F-4D97-AF65-F5344CB8AC3E}">
        <p14:creationId xmlns:p14="http://schemas.microsoft.com/office/powerpoint/2010/main" val="11415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70B8-3270-BA47-BA51-E01D804B3455}"/>
              </a:ext>
            </a:extLst>
          </p:cNvPr>
          <p:cNvSpPr>
            <a:spLocks noGrp="1"/>
          </p:cNvSpPr>
          <p:nvPr>
            <p:ph type="title"/>
          </p:nvPr>
        </p:nvSpPr>
        <p:spPr/>
        <p:txBody>
          <a:bodyPr>
            <a:noAutofit/>
          </a:bodyPr>
          <a:lstStyle/>
          <a:p>
            <a:r>
              <a:rPr lang="en-US" sz="4800" dirty="0"/>
              <a:t>Sources</a:t>
            </a:r>
          </a:p>
        </p:txBody>
      </p:sp>
      <p:sp>
        <p:nvSpPr>
          <p:cNvPr id="3" name="Content Placeholder 2">
            <a:extLst>
              <a:ext uri="{FF2B5EF4-FFF2-40B4-BE49-F238E27FC236}">
                <a16:creationId xmlns:a16="http://schemas.microsoft.com/office/drawing/2014/main" id="{D3B3956F-8494-934D-A364-F931BCF33BC7}"/>
              </a:ext>
            </a:extLst>
          </p:cNvPr>
          <p:cNvSpPr>
            <a:spLocks noGrp="1"/>
          </p:cNvSpPr>
          <p:nvPr>
            <p:ph idx="1"/>
          </p:nvPr>
        </p:nvSpPr>
        <p:spPr>
          <a:xfrm>
            <a:off x="628650" y="1135117"/>
            <a:ext cx="7886700" cy="5041846"/>
          </a:xfrm>
        </p:spPr>
        <p:txBody>
          <a:bodyPr>
            <a:normAutofit/>
          </a:bodyPr>
          <a:lstStyle/>
          <a:p>
            <a:pPr>
              <a:lnSpc>
                <a:spcPct val="100000"/>
              </a:lnSpc>
              <a:spcAft>
                <a:spcPts val="1200"/>
              </a:spcAft>
            </a:pPr>
            <a:r>
              <a:rPr lang="en-US" sz="1400" dirty="0"/>
              <a:t>Seeley, Elizabeth and Kesselheim, Aaron S. (2019). </a:t>
            </a:r>
            <a:r>
              <a:rPr lang="en-US" sz="1400" i="1" dirty="0"/>
              <a:t>Pharmacy Benefit Managers: Practices, Controversies, and What Lies Ahead.</a:t>
            </a:r>
            <a:r>
              <a:rPr lang="en-US" sz="1400" dirty="0"/>
              <a:t> Commonwealth Fund. Online at:  </a:t>
            </a:r>
            <a:r>
              <a:rPr lang="en-US" sz="1400" dirty="0">
                <a:hlinkClick r:id="rId2"/>
              </a:rPr>
              <a:t>https://www.commonwealthfund.org/publications/issue-briefs/2019/mar/pharmacy-benefit-managers-practices-controversies-what-lies-ahead</a:t>
            </a:r>
            <a:endParaRPr lang="en-US" sz="1400" dirty="0"/>
          </a:p>
          <a:p>
            <a:pPr>
              <a:spcAft>
                <a:spcPts val="1200"/>
              </a:spcAft>
            </a:pPr>
            <a:r>
              <a:rPr lang="en-US" sz="1400" dirty="0"/>
              <a:t>Yu, Nancy, </a:t>
            </a:r>
            <a:r>
              <a:rPr lang="en-US" sz="1400" dirty="0" err="1"/>
              <a:t>Atteberry</a:t>
            </a:r>
            <a:r>
              <a:rPr lang="en-US" sz="1400" dirty="0"/>
              <a:t>, Preston, and Bach, Peter. (2018). “Spending On Prescription Drugs In The US: Where Does All The Money Go?” Health Affairs Blog. Online at: </a:t>
            </a:r>
            <a:r>
              <a:rPr lang="en-US" sz="1400" dirty="0">
                <a:hlinkClick r:id="rId3"/>
              </a:rPr>
              <a:t>https://www.healthaffairs.org/do/10.1377/hblog20180726.670593/full/ </a:t>
            </a:r>
            <a:endParaRPr lang="en-US" sz="1400" dirty="0"/>
          </a:p>
          <a:p>
            <a:pPr>
              <a:spcAft>
                <a:spcPts val="1200"/>
              </a:spcAft>
            </a:pPr>
            <a:r>
              <a:rPr lang="en-US" sz="1400" dirty="0"/>
              <a:t>Carrier, Michael. (2018). “A Six-Step Solution To The PBM Problem.” Health Affairs Blog. Online at: </a:t>
            </a:r>
            <a:r>
              <a:rPr lang="en-US" sz="1400" dirty="0">
                <a:hlinkClick r:id="rId4"/>
              </a:rPr>
              <a:t>https://www.healthaffairs.org/do/10.1377/hblog20180823.383881/full/</a:t>
            </a:r>
            <a:r>
              <a:rPr lang="en-US" sz="1400" dirty="0"/>
              <a:t> </a:t>
            </a:r>
          </a:p>
          <a:p>
            <a:pPr>
              <a:spcAft>
                <a:spcPts val="1200"/>
              </a:spcAft>
            </a:pPr>
            <a:r>
              <a:rPr lang="en-US" sz="1400" dirty="0"/>
              <a:t>Colorado Health Institute. (2018). </a:t>
            </a:r>
            <a:r>
              <a:rPr lang="en-US" sz="1400" i="1" dirty="0"/>
              <a:t>Understanding Pharmacy Benefit Managers. </a:t>
            </a:r>
            <a:r>
              <a:rPr lang="en-US" sz="1400" dirty="0"/>
              <a:t>Online at:  </a:t>
            </a:r>
            <a:r>
              <a:rPr lang="en-US" sz="1400" dirty="0">
                <a:hlinkClick r:id="rId5"/>
              </a:rPr>
              <a:t>https://www.coloradohealthinstitute.org/research/understanding-pharmacy-benefit-managers</a:t>
            </a:r>
            <a:r>
              <a:rPr lang="en-US" sz="1400" dirty="0"/>
              <a:t> </a:t>
            </a:r>
          </a:p>
          <a:p>
            <a:pPr>
              <a:spcAft>
                <a:spcPts val="1200"/>
              </a:spcAft>
            </a:pPr>
            <a:r>
              <a:rPr lang="en-US" sz="1400" dirty="0" err="1"/>
              <a:t>Sood</a:t>
            </a:r>
            <a:r>
              <a:rPr lang="en-US" sz="1400" dirty="0"/>
              <a:t>, Neeraj, </a:t>
            </a:r>
            <a:r>
              <a:rPr lang="en-US" sz="1400" dirty="0" err="1"/>
              <a:t>et.al</a:t>
            </a:r>
            <a:r>
              <a:rPr lang="en-US" sz="1400" dirty="0"/>
              <a:t>. (2017). </a:t>
            </a:r>
            <a:r>
              <a:rPr lang="en-US" sz="1400" i="1" dirty="0"/>
              <a:t>The Flow of Money Through the Pharmaceutical Distribution System.</a:t>
            </a:r>
            <a:r>
              <a:rPr lang="en-US" sz="1400" dirty="0"/>
              <a:t> University of Southern California. Online at: </a:t>
            </a:r>
            <a:r>
              <a:rPr lang="en-US" sz="1400" dirty="0">
                <a:hlinkClick r:id="rId6"/>
              </a:rPr>
              <a:t>https://healthpolicy.usc.edu/wp-content/uploads/2017/06/USC_Flow-of-MoneyWhitePaper_Final_Spreads.pdf</a:t>
            </a:r>
            <a:r>
              <a:rPr lang="en-US" sz="1400" dirty="0"/>
              <a:t> </a:t>
            </a:r>
          </a:p>
          <a:p>
            <a:pPr>
              <a:spcAft>
                <a:spcPts val="1200"/>
              </a:spcAft>
            </a:pPr>
            <a:r>
              <a:rPr lang="en-US" sz="1400" dirty="0"/>
              <a:t>Becker, Collen. (2019). “Prescription Drug Policy Trends in 2019: Will Hindsight be 2020?” NCSL Blog. Online at: </a:t>
            </a:r>
            <a:r>
              <a:rPr lang="en-US" sz="1400" dirty="0">
                <a:hlinkClick r:id="rId7"/>
              </a:rPr>
              <a:t>https://www.ncsl.org/blog/2020/01/27/prescription-drug-policy-trends-in-2019-will-hindsight-be-2020.aspx</a:t>
            </a:r>
            <a:r>
              <a:rPr lang="en-US" sz="1400" dirty="0"/>
              <a:t> </a:t>
            </a:r>
          </a:p>
          <a:p>
            <a:pPr marL="0" indent="0">
              <a:spcAft>
                <a:spcPts val="1200"/>
              </a:spcAft>
              <a:buNone/>
            </a:pPr>
            <a:endParaRPr lang="en-US" sz="1400" dirty="0"/>
          </a:p>
        </p:txBody>
      </p:sp>
    </p:spTree>
    <p:extLst>
      <p:ext uri="{BB962C8B-B14F-4D97-AF65-F5344CB8AC3E}">
        <p14:creationId xmlns:p14="http://schemas.microsoft.com/office/powerpoint/2010/main" val="2778117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6061"/>
          <a:stretch/>
        </p:blipFill>
        <p:spPr>
          <a:xfrm>
            <a:off x="-1143" y="0"/>
            <a:ext cx="9145143" cy="438496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799" t="65253" r="78778" b="29999"/>
          <a:stretch/>
        </p:blipFill>
        <p:spPr>
          <a:xfrm>
            <a:off x="1273476" y="4445578"/>
            <a:ext cx="678872" cy="32558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267" t="65253" r="13559" b="29672"/>
          <a:stretch/>
        </p:blipFill>
        <p:spPr>
          <a:xfrm>
            <a:off x="2022764" y="4445577"/>
            <a:ext cx="5777345" cy="3480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1009" b="4951"/>
          <a:stretch/>
        </p:blipFill>
        <p:spPr>
          <a:xfrm>
            <a:off x="0" y="4821384"/>
            <a:ext cx="9145143" cy="1648689"/>
          </a:xfrm>
          <a:prstGeom prst="rect">
            <a:avLst/>
          </a:prstGeom>
        </p:spPr>
      </p:pic>
      <p:sp>
        <p:nvSpPr>
          <p:cNvPr id="2" name="Rectangle 1"/>
          <p:cNvSpPr/>
          <p:nvPr/>
        </p:nvSpPr>
        <p:spPr>
          <a:xfrm>
            <a:off x="0" y="6470073"/>
            <a:ext cx="9144000"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865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4420" y="5515799"/>
            <a:ext cx="4838216" cy="437670"/>
          </a:xfrm>
        </p:spPr>
        <p:txBody>
          <a:bodyPr/>
          <a:lstStyle/>
          <a:p>
            <a:pPr algn="l"/>
            <a:r>
              <a:rPr lang="en-US" sz="3000" dirty="0"/>
              <a:t>Joe Hanel</a:t>
            </a:r>
          </a:p>
        </p:txBody>
      </p:sp>
      <p:sp>
        <p:nvSpPr>
          <p:cNvPr id="6" name="Picture Placeholder 5"/>
          <p:cNvSpPr>
            <a:spLocks noGrp="1"/>
          </p:cNvSpPr>
          <p:nvPr>
            <p:ph type="pic" sz="quarter" idx="14"/>
          </p:nvPr>
        </p:nvSpPr>
        <p:spPr/>
      </p:sp>
      <p:pic>
        <p:nvPicPr>
          <p:cNvPr id="7" name="Picture Placeholder 2">
            <a:extLst>
              <a:ext uri="{FF2B5EF4-FFF2-40B4-BE49-F238E27FC236}">
                <a16:creationId xmlns:a16="http://schemas.microsoft.com/office/drawing/2014/main" id="{18D58AB8-FF60-413D-A3DD-58CC824A34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8" t="8852" r="985" b="2847"/>
          <a:stretch/>
        </p:blipFill>
        <p:spPr>
          <a:xfrm>
            <a:off x="-1" y="0"/>
            <a:ext cx="9144001" cy="5181600"/>
          </a:xfrm>
          <a:prstGeom prst="rect">
            <a:avLst/>
          </a:prstGeom>
          <a:ln>
            <a:noFill/>
          </a:ln>
        </p:spPr>
      </p:pic>
      <p:sp>
        <p:nvSpPr>
          <p:cNvPr id="10" name="Text Placeholder 1">
            <a:extLst>
              <a:ext uri="{FF2B5EF4-FFF2-40B4-BE49-F238E27FC236}">
                <a16:creationId xmlns:a16="http://schemas.microsoft.com/office/drawing/2014/main" id="{9D6F98F4-8B07-46F0-BEEF-C3DDC58110FD}"/>
              </a:ext>
            </a:extLst>
          </p:cNvPr>
          <p:cNvSpPr txBox="1">
            <a:spLocks/>
          </p:cNvSpPr>
          <p:nvPr/>
        </p:nvSpPr>
        <p:spPr>
          <a:xfrm>
            <a:off x="244420" y="6011346"/>
            <a:ext cx="4629873" cy="4376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FDB81A"/>
              </a:buClr>
              <a:buFontTx/>
              <a:buNone/>
              <a:defRPr sz="3600" b="1" kern="1200">
                <a:solidFill>
                  <a:srgbClr val="FDB81A"/>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0" dirty="0" err="1">
                <a:solidFill>
                  <a:schemeClr val="bg1"/>
                </a:solidFill>
              </a:rPr>
              <a:t>hanelj@coloradohealthinstitute.org</a:t>
            </a:r>
            <a:endParaRPr lang="en-US" sz="2000" dirty="0"/>
          </a:p>
        </p:txBody>
      </p:sp>
    </p:spTree>
    <p:extLst>
      <p:ext uri="{BB962C8B-B14F-4D97-AF65-F5344CB8AC3E}">
        <p14:creationId xmlns:p14="http://schemas.microsoft.com/office/powerpoint/2010/main" val="4186358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70B8-3270-BA47-BA51-E01D804B3455}"/>
              </a:ext>
            </a:extLst>
          </p:cNvPr>
          <p:cNvSpPr>
            <a:spLocks noGrp="1"/>
          </p:cNvSpPr>
          <p:nvPr>
            <p:ph type="title"/>
          </p:nvPr>
        </p:nvSpPr>
        <p:spPr/>
        <p:txBody>
          <a:bodyPr>
            <a:noAutofit/>
          </a:bodyPr>
          <a:lstStyle/>
          <a:p>
            <a:r>
              <a:rPr lang="en-US" sz="4800" dirty="0"/>
              <a:t>Today’s Takeaways</a:t>
            </a:r>
          </a:p>
        </p:txBody>
      </p:sp>
      <p:sp>
        <p:nvSpPr>
          <p:cNvPr id="3" name="Content Placeholder 2">
            <a:extLst>
              <a:ext uri="{FF2B5EF4-FFF2-40B4-BE49-F238E27FC236}">
                <a16:creationId xmlns:a16="http://schemas.microsoft.com/office/drawing/2014/main" id="{D3B3956F-8494-934D-A364-F931BCF33BC7}"/>
              </a:ext>
            </a:extLst>
          </p:cNvPr>
          <p:cNvSpPr>
            <a:spLocks noGrp="1"/>
          </p:cNvSpPr>
          <p:nvPr>
            <p:ph idx="1"/>
          </p:nvPr>
        </p:nvSpPr>
        <p:spPr/>
        <p:txBody>
          <a:bodyPr>
            <a:normAutofit/>
          </a:bodyPr>
          <a:lstStyle/>
          <a:p>
            <a:pPr marL="320040" indent="-320040" defTabSz="777240">
              <a:spcAft>
                <a:spcPts val="1200"/>
              </a:spcAft>
            </a:pPr>
            <a:r>
              <a:rPr lang="en-US" sz="3600" dirty="0"/>
              <a:t>‘Fixing’ Pharmacy Benefit Managers (PBMs) will not fix drug prices</a:t>
            </a:r>
          </a:p>
          <a:p>
            <a:pPr marL="320040" indent="-320040">
              <a:spcAft>
                <a:spcPts val="1200"/>
              </a:spcAft>
            </a:pPr>
            <a:r>
              <a:rPr lang="en-US" sz="3600" dirty="0"/>
              <a:t>PBMs’ incentives can work against consumers</a:t>
            </a:r>
          </a:p>
          <a:p>
            <a:pPr marL="320040" indent="-320040">
              <a:spcAft>
                <a:spcPts val="1200"/>
              </a:spcAft>
            </a:pPr>
            <a:r>
              <a:rPr lang="en-US" sz="3600" dirty="0"/>
              <a:t>Other states are imposing more transparency and regulation on PBMs</a:t>
            </a:r>
          </a:p>
        </p:txBody>
      </p:sp>
    </p:spTree>
    <p:extLst>
      <p:ext uri="{BB962C8B-B14F-4D97-AF65-F5344CB8AC3E}">
        <p14:creationId xmlns:p14="http://schemas.microsoft.com/office/powerpoint/2010/main" val="31744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Rx Drugs: </a:t>
            </a:r>
            <a:r>
              <a:rPr lang="en-US" sz="4800" b="0" dirty="0"/>
              <a:t>Lay of the Land</a:t>
            </a:r>
            <a:endParaRPr lang="en-US" sz="4800" dirty="0"/>
          </a:p>
        </p:txBody>
      </p:sp>
      <p:grpSp>
        <p:nvGrpSpPr>
          <p:cNvPr id="5" name="Group 4">
            <a:extLst>
              <a:ext uri="{FF2B5EF4-FFF2-40B4-BE49-F238E27FC236}">
                <a16:creationId xmlns:a16="http://schemas.microsoft.com/office/drawing/2014/main" id="{90FA58AD-BD5B-4D02-B2BA-BC8C26512A55}"/>
              </a:ext>
            </a:extLst>
          </p:cNvPr>
          <p:cNvGrpSpPr/>
          <p:nvPr/>
        </p:nvGrpSpPr>
        <p:grpSpPr>
          <a:xfrm>
            <a:off x="4895850" y="637533"/>
            <a:ext cx="4194632" cy="6074229"/>
            <a:chOff x="4916143" y="783770"/>
            <a:chExt cx="4194632" cy="6074229"/>
          </a:xfrm>
        </p:grpSpPr>
        <p:pic>
          <p:nvPicPr>
            <p:cNvPr id="4" name="Picture 3" descr="A picture containing drawing&#10;&#10;Description automatically generated">
              <a:extLst>
                <a:ext uri="{FF2B5EF4-FFF2-40B4-BE49-F238E27FC236}">
                  <a16:creationId xmlns:a16="http://schemas.microsoft.com/office/drawing/2014/main" id="{8620BF74-7D92-3440-91BB-FEC3EA2E7096}"/>
                </a:ext>
              </a:extLst>
            </p:cNvPr>
            <p:cNvPicPr>
              <a:picLocks noChangeAspect="1"/>
            </p:cNvPicPr>
            <p:nvPr/>
          </p:nvPicPr>
          <p:blipFill rotWithShape="1">
            <a:blip r:embed="rId3">
              <a:extLst>
                <a:ext uri="{28A0092B-C50C-407E-A947-70E740481C1C}">
                  <a14:useLocalDpi xmlns:a14="http://schemas.microsoft.com/office/drawing/2010/main" val="0"/>
                </a:ext>
              </a:extLst>
            </a:blip>
            <a:srcRect l="47216" t="11429" r="7273"/>
            <a:stretch/>
          </p:blipFill>
          <p:spPr>
            <a:xfrm>
              <a:off x="4916143" y="783770"/>
              <a:ext cx="4039171" cy="6074229"/>
            </a:xfrm>
            <a:prstGeom prst="rect">
              <a:avLst/>
            </a:prstGeom>
          </p:spPr>
        </p:pic>
        <p:sp>
          <p:nvSpPr>
            <p:cNvPr id="9" name="Rectangle 8">
              <a:extLst>
                <a:ext uri="{FF2B5EF4-FFF2-40B4-BE49-F238E27FC236}">
                  <a16:creationId xmlns:a16="http://schemas.microsoft.com/office/drawing/2014/main" id="{6528FB9B-61A2-9649-AFB5-8453905FC818}"/>
                </a:ext>
              </a:extLst>
            </p:cNvPr>
            <p:cNvSpPr/>
            <p:nvPr/>
          </p:nvSpPr>
          <p:spPr>
            <a:xfrm>
              <a:off x="5034024" y="5931947"/>
              <a:ext cx="4076751" cy="307777"/>
            </a:xfrm>
            <a:prstGeom prst="rect">
              <a:avLst/>
            </a:prstGeom>
          </p:spPr>
          <p:txBody>
            <a:bodyPr wrap="square">
              <a:spAutoFit/>
            </a:bodyPr>
            <a:lstStyle/>
            <a:p>
              <a:r>
                <a:rPr lang="en-US" sz="1400" b="1" dirty="0"/>
                <a:t>Source: </a:t>
              </a:r>
              <a:r>
                <a:rPr lang="en-US" sz="1400" dirty="0" err="1"/>
                <a:t>Altarum</a:t>
              </a:r>
              <a:r>
                <a:rPr lang="en-US" sz="1400" dirty="0"/>
                <a:t> Health Sector Economic Indicators</a:t>
              </a:r>
            </a:p>
          </p:txBody>
        </p:sp>
      </p:grpSp>
      <p:grpSp>
        <p:nvGrpSpPr>
          <p:cNvPr id="3" name="Group 2">
            <a:extLst>
              <a:ext uri="{FF2B5EF4-FFF2-40B4-BE49-F238E27FC236}">
                <a16:creationId xmlns:a16="http://schemas.microsoft.com/office/drawing/2014/main" id="{50EBF9FB-6DAA-4AE5-AC71-2D62E4D9FABE}"/>
              </a:ext>
            </a:extLst>
          </p:cNvPr>
          <p:cNvGrpSpPr/>
          <p:nvPr/>
        </p:nvGrpSpPr>
        <p:grpSpPr>
          <a:xfrm>
            <a:off x="601387" y="1127649"/>
            <a:ext cx="4684630" cy="4945032"/>
            <a:chOff x="349395" y="1271432"/>
            <a:chExt cx="4684630" cy="4945032"/>
          </a:xfrm>
        </p:grpSpPr>
        <p:pic>
          <p:nvPicPr>
            <p:cNvPr id="7" name="Picture 6">
              <a:extLst>
                <a:ext uri="{FF2B5EF4-FFF2-40B4-BE49-F238E27FC236}">
                  <a16:creationId xmlns:a16="http://schemas.microsoft.com/office/drawing/2014/main" id="{BC03F7A7-1B2D-3849-A33E-B270B41D6A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171" t="13971" r="-4403" b="30579"/>
            <a:stretch/>
          </p:blipFill>
          <p:spPr>
            <a:xfrm>
              <a:off x="349395" y="2029532"/>
              <a:ext cx="4684630" cy="3802743"/>
            </a:xfrm>
            <a:prstGeom prst="rect">
              <a:avLst/>
            </a:prstGeom>
          </p:spPr>
        </p:pic>
        <p:sp>
          <p:nvSpPr>
            <p:cNvPr id="8" name="Rectangle 7">
              <a:extLst>
                <a:ext uri="{FF2B5EF4-FFF2-40B4-BE49-F238E27FC236}">
                  <a16:creationId xmlns:a16="http://schemas.microsoft.com/office/drawing/2014/main" id="{1BD2327A-F717-4F40-8AA5-87321BBB5C14}"/>
                </a:ext>
              </a:extLst>
            </p:cNvPr>
            <p:cNvSpPr/>
            <p:nvPr/>
          </p:nvSpPr>
          <p:spPr>
            <a:xfrm>
              <a:off x="473655" y="5908687"/>
              <a:ext cx="3592778" cy="307777"/>
            </a:xfrm>
            <a:prstGeom prst="rect">
              <a:avLst/>
            </a:prstGeom>
          </p:spPr>
          <p:txBody>
            <a:bodyPr wrap="square">
              <a:spAutoFit/>
            </a:bodyPr>
            <a:lstStyle/>
            <a:p>
              <a:r>
                <a:rPr lang="en-US" sz="1400" b="1" dirty="0"/>
                <a:t>Source: </a:t>
              </a:r>
              <a:r>
                <a:rPr lang="en-US" sz="1400" dirty="0"/>
                <a:t> 2019 Colorado Health Access Survey</a:t>
              </a:r>
            </a:p>
          </p:txBody>
        </p:sp>
        <p:pic>
          <p:nvPicPr>
            <p:cNvPr id="11" name="Picture 10" descr="A close up of a logo&#10;&#10;Description automatically generated">
              <a:extLst>
                <a:ext uri="{FF2B5EF4-FFF2-40B4-BE49-F238E27FC236}">
                  <a16:creationId xmlns:a16="http://schemas.microsoft.com/office/drawing/2014/main" id="{8E43E6D7-C713-144A-A01D-8487D625C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67" y="1271432"/>
              <a:ext cx="3824804" cy="1240477"/>
            </a:xfrm>
            <a:prstGeom prst="rect">
              <a:avLst/>
            </a:prstGeom>
          </p:spPr>
        </p:pic>
      </p:grpSp>
    </p:spTree>
    <p:extLst>
      <p:ext uri="{BB962C8B-B14F-4D97-AF65-F5344CB8AC3E}">
        <p14:creationId xmlns:p14="http://schemas.microsoft.com/office/powerpoint/2010/main" val="11859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C5F5-A0DE-D746-A31D-5AC7C3DD1613}"/>
              </a:ext>
            </a:extLst>
          </p:cNvPr>
          <p:cNvSpPr>
            <a:spLocks noGrp="1"/>
          </p:cNvSpPr>
          <p:nvPr>
            <p:ph type="title"/>
          </p:nvPr>
        </p:nvSpPr>
        <p:spPr/>
        <p:txBody>
          <a:bodyPr>
            <a:noAutofit/>
          </a:bodyPr>
          <a:lstStyle/>
          <a:p>
            <a:r>
              <a:rPr lang="en-US" sz="4800" dirty="0"/>
              <a:t>PBMs: </a:t>
            </a:r>
            <a:r>
              <a:rPr lang="en-US" sz="4800" b="0" dirty="0"/>
              <a:t>The Bottom Line</a:t>
            </a:r>
            <a:endParaRPr lang="en-US" sz="4800" dirty="0"/>
          </a:p>
        </p:txBody>
      </p:sp>
      <p:pic>
        <p:nvPicPr>
          <p:cNvPr id="7" name="Content Placeholder 6" descr="A screenshot of a cell phone&#10;&#10;Description automatically generated">
            <a:extLst>
              <a:ext uri="{FF2B5EF4-FFF2-40B4-BE49-F238E27FC236}">
                <a16:creationId xmlns:a16="http://schemas.microsoft.com/office/drawing/2014/main" id="{C5BBA6C3-5559-BB40-ADC9-B18136F1C7F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48" t="15545" r="7211"/>
          <a:stretch/>
        </p:blipFill>
        <p:spPr>
          <a:xfrm>
            <a:off x="852033" y="1055079"/>
            <a:ext cx="7439933" cy="5656219"/>
          </a:xfrm>
        </p:spPr>
      </p:pic>
      <p:pic>
        <p:nvPicPr>
          <p:cNvPr id="5" name="Picture 4">
            <a:extLst>
              <a:ext uri="{FF2B5EF4-FFF2-40B4-BE49-F238E27FC236}">
                <a16:creationId xmlns:a16="http://schemas.microsoft.com/office/drawing/2014/main" id="{B8866772-5712-8849-B6B5-E27ED41E4FB0}"/>
              </a:ext>
            </a:extLst>
          </p:cNvPr>
          <p:cNvPicPr>
            <a:picLocks noChangeAspect="1"/>
          </p:cNvPicPr>
          <p:nvPr/>
        </p:nvPicPr>
        <p:blipFill>
          <a:blip r:embed="rId4"/>
          <a:stretch>
            <a:fillRect/>
          </a:stretch>
        </p:blipFill>
        <p:spPr>
          <a:xfrm>
            <a:off x="9558422" y="365128"/>
            <a:ext cx="5299364" cy="6858000"/>
          </a:xfrm>
          <a:prstGeom prst="rect">
            <a:avLst/>
          </a:prstGeom>
        </p:spPr>
      </p:pic>
      <p:sp>
        <p:nvSpPr>
          <p:cNvPr id="3" name="Rectangle 2">
            <a:extLst>
              <a:ext uri="{FF2B5EF4-FFF2-40B4-BE49-F238E27FC236}">
                <a16:creationId xmlns:a16="http://schemas.microsoft.com/office/drawing/2014/main" id="{52D5CB9B-3C63-CD4E-AEE3-4EF298918B1D}"/>
              </a:ext>
            </a:extLst>
          </p:cNvPr>
          <p:cNvSpPr/>
          <p:nvPr/>
        </p:nvSpPr>
        <p:spPr>
          <a:xfrm>
            <a:off x="7636104" y="4461547"/>
            <a:ext cx="1203096" cy="2031325"/>
          </a:xfrm>
          <a:prstGeom prst="rect">
            <a:avLst/>
          </a:prstGeom>
        </p:spPr>
        <p:txBody>
          <a:bodyPr wrap="square">
            <a:spAutoFit/>
          </a:bodyPr>
          <a:lstStyle/>
          <a:p>
            <a:r>
              <a:rPr lang="en-US" sz="1400" b="1" dirty="0"/>
              <a:t>Source: </a:t>
            </a:r>
            <a:r>
              <a:rPr lang="en-US" sz="1400" dirty="0"/>
              <a:t> “Spending On Prescription Drugs In The US: Where Does All The Money Go?” Health Affairs Blog. 2018.</a:t>
            </a:r>
          </a:p>
        </p:txBody>
      </p:sp>
    </p:spTree>
    <p:extLst>
      <p:ext uri="{BB962C8B-B14F-4D97-AF65-F5344CB8AC3E}">
        <p14:creationId xmlns:p14="http://schemas.microsoft.com/office/powerpoint/2010/main" val="2819158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0972-4296-2545-B24D-3FAEC14B2522}"/>
              </a:ext>
            </a:extLst>
          </p:cNvPr>
          <p:cNvSpPr>
            <a:spLocks noGrp="1"/>
          </p:cNvSpPr>
          <p:nvPr>
            <p:ph type="title"/>
          </p:nvPr>
        </p:nvSpPr>
        <p:spPr/>
        <p:txBody>
          <a:bodyPr>
            <a:noAutofit/>
          </a:bodyPr>
          <a:lstStyle/>
          <a:p>
            <a:r>
              <a:rPr lang="en-US" sz="4800" dirty="0"/>
              <a:t>Definitions: </a:t>
            </a:r>
            <a:r>
              <a:rPr lang="en-US" sz="4800" b="0" dirty="0"/>
              <a:t>PBM Revenues</a:t>
            </a:r>
            <a:endParaRPr lang="en-US" sz="4800" dirty="0"/>
          </a:p>
        </p:txBody>
      </p:sp>
      <p:sp>
        <p:nvSpPr>
          <p:cNvPr id="3" name="Content Placeholder 2">
            <a:extLst>
              <a:ext uri="{FF2B5EF4-FFF2-40B4-BE49-F238E27FC236}">
                <a16:creationId xmlns:a16="http://schemas.microsoft.com/office/drawing/2014/main" id="{DC5AEFA0-5E2E-5F4A-BD75-12520F26232D}"/>
              </a:ext>
            </a:extLst>
          </p:cNvPr>
          <p:cNvSpPr>
            <a:spLocks noGrp="1"/>
          </p:cNvSpPr>
          <p:nvPr>
            <p:ph idx="1"/>
          </p:nvPr>
        </p:nvSpPr>
        <p:spPr>
          <a:xfrm>
            <a:off x="178707" y="1406769"/>
            <a:ext cx="2144079" cy="4770194"/>
          </a:xfrm>
        </p:spPr>
        <p:txBody>
          <a:bodyPr>
            <a:normAutofit/>
          </a:bodyPr>
          <a:lstStyle/>
          <a:p>
            <a:pPr marL="0" indent="0" algn="r">
              <a:spcAft>
                <a:spcPts val="1800"/>
              </a:spcAft>
              <a:buNone/>
            </a:pPr>
            <a:r>
              <a:rPr lang="en-US" sz="3200" b="1" dirty="0"/>
              <a:t>Fees: </a:t>
            </a:r>
            <a:endParaRPr lang="en-US" sz="3200" dirty="0"/>
          </a:p>
          <a:p>
            <a:pPr marL="0" indent="0" algn="r">
              <a:spcAft>
                <a:spcPts val="1800"/>
              </a:spcAft>
              <a:buNone/>
            </a:pPr>
            <a:r>
              <a:rPr lang="en-US" sz="3200" b="1" dirty="0"/>
              <a:t>Rebates:</a:t>
            </a:r>
            <a:r>
              <a:rPr lang="en-US" sz="3200" dirty="0"/>
              <a:t> </a:t>
            </a:r>
          </a:p>
          <a:p>
            <a:pPr marL="0" indent="0" algn="r">
              <a:spcAft>
                <a:spcPts val="1800"/>
              </a:spcAft>
              <a:buNone/>
            </a:pPr>
            <a:r>
              <a:rPr lang="en-US" sz="3200" b="1" dirty="0"/>
              <a:t>Spread:</a:t>
            </a:r>
            <a:br>
              <a:rPr lang="en-US" sz="3200" b="1" dirty="0"/>
            </a:br>
            <a:br>
              <a:rPr lang="en-US" sz="3200" b="1" dirty="0"/>
            </a:br>
            <a:r>
              <a:rPr lang="en-US" sz="3200" dirty="0"/>
              <a:t> </a:t>
            </a:r>
          </a:p>
          <a:p>
            <a:pPr marL="0" indent="0" algn="r">
              <a:spcAft>
                <a:spcPts val="1800"/>
              </a:spcAft>
              <a:buNone/>
            </a:pPr>
            <a:r>
              <a:rPr lang="en-US" sz="3200" b="1" dirty="0" err="1"/>
              <a:t>Clawbacks</a:t>
            </a:r>
            <a:r>
              <a:rPr lang="en-US" sz="3200" b="1" dirty="0"/>
              <a:t>:</a:t>
            </a:r>
            <a:r>
              <a:rPr lang="en-US" sz="3200" dirty="0"/>
              <a:t> </a:t>
            </a:r>
          </a:p>
        </p:txBody>
      </p:sp>
      <p:sp>
        <p:nvSpPr>
          <p:cNvPr id="4" name="Content Placeholder 2">
            <a:extLst>
              <a:ext uri="{FF2B5EF4-FFF2-40B4-BE49-F238E27FC236}">
                <a16:creationId xmlns:a16="http://schemas.microsoft.com/office/drawing/2014/main" id="{9EC90849-A9D5-BE4A-9BF7-CBE7F0528DE5}"/>
              </a:ext>
            </a:extLst>
          </p:cNvPr>
          <p:cNvSpPr txBox="1">
            <a:spLocks/>
          </p:cNvSpPr>
          <p:nvPr/>
        </p:nvSpPr>
        <p:spPr>
          <a:xfrm>
            <a:off x="2396358" y="1406769"/>
            <a:ext cx="6487885" cy="477019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Clr>
                <a:srgbClr val="FDB81A"/>
              </a:buClr>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Clr>
                <a:srgbClr val="FDB81A"/>
              </a:buClr>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Clr>
                <a:srgbClr val="FDB81A"/>
              </a:buClr>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800"/>
              </a:spcAft>
              <a:buNone/>
            </a:pPr>
            <a:r>
              <a:rPr lang="en-US" sz="3200" dirty="0"/>
              <a:t>Paid by insurers to PBMs for services </a:t>
            </a:r>
          </a:p>
          <a:p>
            <a:pPr marL="0" indent="0">
              <a:spcAft>
                <a:spcPts val="1800"/>
              </a:spcAft>
              <a:buNone/>
            </a:pPr>
            <a:r>
              <a:rPr lang="en-US" sz="3200" dirty="0"/>
              <a:t>Paid by drug manufacturers to PBMs </a:t>
            </a:r>
          </a:p>
          <a:p>
            <a:pPr marL="0" indent="0">
              <a:spcAft>
                <a:spcPts val="1800"/>
              </a:spcAft>
              <a:buNone/>
            </a:pPr>
            <a:r>
              <a:rPr lang="en-US" sz="3200" dirty="0"/>
              <a:t>Difference between the price a PBM pays a pharmacy and what it charges insurers </a:t>
            </a:r>
          </a:p>
          <a:p>
            <a:pPr marL="0" indent="0">
              <a:spcAft>
                <a:spcPts val="1800"/>
              </a:spcAft>
              <a:buNone/>
            </a:pPr>
            <a:r>
              <a:rPr lang="en-US" sz="3200" dirty="0"/>
              <a:t>Pharmacy pays PBM when the copay exceeds the price of the drug</a:t>
            </a:r>
          </a:p>
        </p:txBody>
      </p:sp>
    </p:spTree>
    <p:extLst>
      <p:ext uri="{BB962C8B-B14F-4D97-AF65-F5344CB8AC3E}">
        <p14:creationId xmlns:p14="http://schemas.microsoft.com/office/powerpoint/2010/main" val="420623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PBMs: </a:t>
            </a:r>
            <a:r>
              <a:rPr lang="en-US" sz="4800" b="0" dirty="0"/>
              <a:t>The Basics</a:t>
            </a:r>
          </a:p>
        </p:txBody>
      </p:sp>
      <p:pic>
        <p:nvPicPr>
          <p:cNvPr id="13" name="Picture 12" descr="A screenshot of a cell phone&#10;&#10;Description automatically generated">
            <a:extLst>
              <a:ext uri="{FF2B5EF4-FFF2-40B4-BE49-F238E27FC236}">
                <a16:creationId xmlns:a16="http://schemas.microsoft.com/office/drawing/2014/main" id="{1288A263-4CA9-8649-85F5-8E9336079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311352"/>
            <a:ext cx="6858000" cy="48768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405F8637-1A26-414A-AC7F-E1B239CBE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654" y="1400335"/>
            <a:ext cx="6578600" cy="4673600"/>
          </a:xfrm>
          <a:prstGeom prst="rect">
            <a:avLst/>
          </a:prstGeom>
        </p:spPr>
      </p:pic>
      <p:sp>
        <p:nvSpPr>
          <p:cNvPr id="5" name="Rectangle 4">
            <a:extLst>
              <a:ext uri="{FF2B5EF4-FFF2-40B4-BE49-F238E27FC236}">
                <a16:creationId xmlns:a16="http://schemas.microsoft.com/office/drawing/2014/main" id="{FDA4188B-C358-0946-A020-EBDC8CF3206D}"/>
              </a:ext>
            </a:extLst>
          </p:cNvPr>
          <p:cNvSpPr/>
          <p:nvPr/>
        </p:nvSpPr>
        <p:spPr>
          <a:xfrm>
            <a:off x="5968999" y="1307119"/>
            <a:ext cx="1951231" cy="526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able&#10;&#10;Description automatically generated">
            <a:extLst>
              <a:ext uri="{FF2B5EF4-FFF2-40B4-BE49-F238E27FC236}">
                <a16:creationId xmlns:a16="http://schemas.microsoft.com/office/drawing/2014/main" id="{41E46F04-CD1B-824D-B852-0983AAC52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144" y="4298043"/>
            <a:ext cx="2070100" cy="9144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7D2FAD1-F8A2-CF4F-ADB9-A6567C12F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28" y="1664043"/>
            <a:ext cx="3848100" cy="3276600"/>
          </a:xfrm>
          <a:prstGeom prst="rect">
            <a:avLst/>
          </a:prstGeom>
        </p:spPr>
      </p:pic>
      <p:pic>
        <p:nvPicPr>
          <p:cNvPr id="12" name="Picture 11" descr="A picture containing game&#10;&#10;Description automatically generated">
            <a:extLst>
              <a:ext uri="{FF2B5EF4-FFF2-40B4-BE49-F238E27FC236}">
                <a16:creationId xmlns:a16="http://schemas.microsoft.com/office/drawing/2014/main" id="{9D6B1668-D03F-D648-AE31-8CE34F4D5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1790" y="2969303"/>
            <a:ext cx="1257300" cy="125730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E6A83E98-6B26-7E40-AEB5-3107DE9892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6628" y="2015672"/>
            <a:ext cx="1358900" cy="1384300"/>
          </a:xfrm>
          <a:prstGeom prst="rect">
            <a:avLst/>
          </a:prstGeom>
        </p:spPr>
      </p:pic>
      <p:pic>
        <p:nvPicPr>
          <p:cNvPr id="17" name="Picture 16" descr="A close up of a flower&#10;&#10;Description automatically generated">
            <a:extLst>
              <a:ext uri="{FF2B5EF4-FFF2-40B4-BE49-F238E27FC236}">
                <a16:creationId xmlns:a16="http://schemas.microsoft.com/office/drawing/2014/main" id="{7181054F-7F98-9B4A-BAB9-0356975B5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597" y="2129972"/>
            <a:ext cx="1371600" cy="127000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5A09847E-712A-D740-83DB-9FFE46527B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597" y="5318579"/>
            <a:ext cx="3365500" cy="508000"/>
          </a:xfrm>
          <a:prstGeom prst="rect">
            <a:avLst/>
          </a:prstGeom>
        </p:spPr>
      </p:pic>
      <p:sp>
        <p:nvSpPr>
          <p:cNvPr id="3" name="TextBox 2">
            <a:extLst>
              <a:ext uri="{FF2B5EF4-FFF2-40B4-BE49-F238E27FC236}">
                <a16:creationId xmlns:a16="http://schemas.microsoft.com/office/drawing/2014/main" id="{C2E48853-D99F-4C4B-A676-6714E8F6EA31}"/>
              </a:ext>
            </a:extLst>
          </p:cNvPr>
          <p:cNvSpPr txBox="1"/>
          <p:nvPr/>
        </p:nvSpPr>
        <p:spPr>
          <a:xfrm>
            <a:off x="8969829" y="46010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8978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5B0E21FD-2DBF-A64B-AABB-7458EA425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03" y="1478792"/>
            <a:ext cx="4480671" cy="132108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4CB23C1-7502-A04A-98DC-F0D39F70D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31" y="4435220"/>
            <a:ext cx="3348273" cy="154043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9A9713A-814B-6340-85E0-8D763A4C55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374" y="1299033"/>
            <a:ext cx="3657630" cy="1437889"/>
          </a:xfrm>
          <a:prstGeom prst="rect">
            <a:avLst/>
          </a:prstGeom>
        </p:spPr>
      </p:pic>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PBMs: </a:t>
            </a:r>
            <a:r>
              <a:rPr lang="en-US" sz="4800" b="0" dirty="0"/>
              <a:t>The Players</a:t>
            </a:r>
          </a:p>
        </p:txBody>
      </p:sp>
      <p:pic>
        <p:nvPicPr>
          <p:cNvPr id="5" name="Picture 4">
            <a:extLst>
              <a:ext uri="{FF2B5EF4-FFF2-40B4-BE49-F238E27FC236}">
                <a16:creationId xmlns:a16="http://schemas.microsoft.com/office/drawing/2014/main" id="{9D1685F9-550D-C346-926E-368640AC4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03" y="3299249"/>
            <a:ext cx="5500913" cy="616445"/>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4598EA22-2D77-8E44-9ACE-52E870C4FF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004" y="4678389"/>
            <a:ext cx="5080000" cy="10541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2DC9846-BF55-E145-84E9-58A7B24051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453" y="3136236"/>
            <a:ext cx="2888342" cy="838551"/>
          </a:xfrm>
          <a:prstGeom prst="rect">
            <a:avLst/>
          </a:prstGeom>
        </p:spPr>
      </p:pic>
    </p:spTree>
    <p:extLst>
      <p:ext uri="{BB962C8B-B14F-4D97-AF65-F5344CB8AC3E}">
        <p14:creationId xmlns:p14="http://schemas.microsoft.com/office/powerpoint/2010/main" val="143132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F037-AB05-474F-9588-0646E1271DD7}"/>
              </a:ext>
            </a:extLst>
          </p:cNvPr>
          <p:cNvSpPr>
            <a:spLocks noGrp="1"/>
          </p:cNvSpPr>
          <p:nvPr>
            <p:ph type="title"/>
          </p:nvPr>
        </p:nvSpPr>
        <p:spPr/>
        <p:txBody>
          <a:bodyPr>
            <a:noAutofit/>
          </a:bodyPr>
          <a:lstStyle/>
          <a:p>
            <a:r>
              <a:rPr lang="en-US" sz="4800" dirty="0"/>
              <a:t>What the PBMs Say</a:t>
            </a:r>
          </a:p>
        </p:txBody>
      </p:sp>
      <p:sp>
        <p:nvSpPr>
          <p:cNvPr id="4" name="Content Placeholder 3">
            <a:extLst>
              <a:ext uri="{FF2B5EF4-FFF2-40B4-BE49-F238E27FC236}">
                <a16:creationId xmlns:a16="http://schemas.microsoft.com/office/drawing/2014/main" id="{E63D7D47-F499-2949-83FF-A96852D159DC}"/>
              </a:ext>
            </a:extLst>
          </p:cNvPr>
          <p:cNvSpPr>
            <a:spLocks noGrp="1"/>
          </p:cNvSpPr>
          <p:nvPr>
            <p:ph idx="1"/>
          </p:nvPr>
        </p:nvSpPr>
        <p:spPr>
          <a:xfrm>
            <a:off x="628649" y="1406769"/>
            <a:ext cx="8000343" cy="4770194"/>
          </a:xfrm>
        </p:spPr>
        <p:txBody>
          <a:bodyPr>
            <a:normAutofit/>
          </a:bodyPr>
          <a:lstStyle/>
          <a:p>
            <a:pPr marL="320040" indent="-320040">
              <a:spcAft>
                <a:spcPts val="1800"/>
              </a:spcAft>
            </a:pPr>
            <a:r>
              <a:rPr lang="en-US" sz="3200" dirty="0"/>
              <a:t>PBMs’ size and market power allow them to secure better prices than insurers and consumers could</a:t>
            </a:r>
          </a:p>
          <a:p>
            <a:pPr marL="320040" indent="-320040">
              <a:spcAft>
                <a:spcPts val="1800"/>
              </a:spcAft>
            </a:pPr>
            <a:r>
              <a:rPr lang="en-US" sz="3200" dirty="0"/>
              <a:t>$654 billion in savings over the next decade – up to 30%</a:t>
            </a:r>
          </a:p>
          <a:p>
            <a:pPr marL="320040" indent="-320040">
              <a:spcAft>
                <a:spcPts val="1800"/>
              </a:spcAft>
            </a:pPr>
            <a:r>
              <a:rPr lang="en-US" sz="3200" dirty="0"/>
              <a:t>PBMs save patients an average of $941 per year</a:t>
            </a:r>
            <a:endParaRPr lang="en-US" sz="3200" i="1" dirty="0"/>
          </a:p>
        </p:txBody>
      </p:sp>
    </p:spTree>
    <p:extLst>
      <p:ext uri="{BB962C8B-B14F-4D97-AF65-F5344CB8AC3E}">
        <p14:creationId xmlns:p14="http://schemas.microsoft.com/office/powerpoint/2010/main" val="29436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CHI PPT Template" id="{10AE799C-DA65-4742-9209-AEE9DA3E7BCC}" vid="{4B78A891-AEC4-4178-A96D-7804A28EF5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3946</TotalTime>
  <Words>3046</Words>
  <Application>Microsoft Macintosh PowerPoint</Application>
  <PresentationFormat>On-screen Show (4:3)</PresentationFormat>
  <Paragraphs>177</Paragraphs>
  <Slides>20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Mr Eaves XL Mod OT</vt:lpstr>
      <vt:lpstr>1_Office Theme</vt:lpstr>
      <vt:lpstr>Pharmacy Benefit Managers</vt:lpstr>
      <vt:lpstr>PowerPoint Presentation</vt:lpstr>
      <vt:lpstr>Today’s Takeaways</vt:lpstr>
      <vt:lpstr>Rx Drugs: Lay of the Land</vt:lpstr>
      <vt:lpstr>PBMs: The Bottom Line</vt:lpstr>
      <vt:lpstr>Definitions: PBM Revenues</vt:lpstr>
      <vt:lpstr>PBMs: The Basics</vt:lpstr>
      <vt:lpstr>PBMs: The Players</vt:lpstr>
      <vt:lpstr>What the PBMs Say</vt:lpstr>
      <vt:lpstr>Let’s Talk About Incentives</vt:lpstr>
      <vt:lpstr>Critiques of PBMs</vt:lpstr>
      <vt:lpstr>Critiques of PBMs: Rebates</vt:lpstr>
      <vt:lpstr>Critiques of PBMs: Transparency</vt:lpstr>
      <vt:lpstr>Critiques of PBMs: Disruption?</vt:lpstr>
      <vt:lpstr>Rebates in Medicaid</vt:lpstr>
      <vt:lpstr>Colorado Legislation</vt:lpstr>
      <vt:lpstr>Policy Options</vt:lpstr>
      <vt:lpstr>Today’s Takeaways</vt:lpstr>
      <vt:lpstr>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Hanel</dc:creator>
  <cp:lastModifiedBy>Joe Hanel</cp:lastModifiedBy>
  <cp:revision>138</cp:revision>
  <dcterms:created xsi:type="dcterms:W3CDTF">2018-12-10T19:07:11Z</dcterms:created>
  <dcterms:modified xsi:type="dcterms:W3CDTF">2020-02-13T16:47:47Z</dcterms:modified>
</cp:coreProperties>
</file>