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5" r:id="rId2"/>
    <p:sldId id="261" r:id="rId3"/>
    <p:sldId id="259" r:id="rId4"/>
    <p:sldId id="260" r:id="rId5"/>
    <p:sldId id="267" r:id="rId6"/>
    <p:sldId id="304" r:id="rId7"/>
    <p:sldId id="268" r:id="rId8"/>
    <p:sldId id="269" r:id="rId9"/>
    <p:sldId id="298" r:id="rId10"/>
    <p:sldId id="270" r:id="rId11"/>
    <p:sldId id="271" r:id="rId12"/>
    <p:sldId id="272" r:id="rId13"/>
    <p:sldId id="290" r:id="rId14"/>
    <p:sldId id="296" r:id="rId15"/>
    <p:sldId id="274" r:id="rId16"/>
    <p:sldId id="273" r:id="rId17"/>
    <p:sldId id="291" r:id="rId18"/>
    <p:sldId id="276" r:id="rId19"/>
    <p:sldId id="292" r:id="rId20"/>
    <p:sldId id="277" r:id="rId21"/>
    <p:sldId id="278" r:id="rId22"/>
    <p:sldId id="303" r:id="rId23"/>
    <p:sldId id="281" r:id="rId24"/>
    <p:sldId id="297" r:id="rId25"/>
    <p:sldId id="302" r:id="rId26"/>
    <p:sldId id="286" r:id="rId27"/>
    <p:sldId id="300" r:id="rId28"/>
    <p:sldId id="283" r:id="rId29"/>
    <p:sldId id="288" r:id="rId30"/>
    <p:sldId id="293" r:id="rId31"/>
    <p:sldId id="295" r:id="rId32"/>
    <p:sldId id="294" r:id="rId33"/>
    <p:sldId id="287" r:id="rId34"/>
    <p:sldId id="258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584300-81BF-DB2F-7C70-8F92164D7650}" name="Sara Schmitt" initials="SS" userId="S::schmitts@coloradohealthinstitute.org::5e9167f1-9d2a-4a70-b3af-4a63d49f8be7" providerId="AD"/>
  <p188:author id="{2DE02B03-5872-A1EF-8887-7B61DD0A6B5D}" name="Brian Clark" initials="BC" userId="S::clarkb@coloradohealthinstitute.org::7468c2c0-4222-4878-88b9-d7205d3daa3b" providerId="AD"/>
  <p188:author id="{90835B27-2D90-4D6F-B51A-66C999A66BE4}" name="Emily Johnson" initials="EJ" userId="S::johnsone@coloradohealthinstitute.org::aa4be785-e8a9-4c9e-87dc-591f33b5f9d8" providerId="AD"/>
  <p188:author id="{E08CE53F-7645-8A42-9C62-D1316F57E946}" name="Joe Hanel" initials="JH" userId="S::jhanel@coloradohealthinstitute.org::5298031e-53c0-4cd1-b15a-631ce775160d" providerId="AD"/>
  <p188:author id="{F7ED2164-33E4-5081-D6FC-DCAD1572E260}" name="Kristi Arellano" initials="KA" userId="S::ArellanoK@coloradohealthinstitute.org::e38be4b8-36d3-45eb-960c-589270d1f378" providerId="AD"/>
  <p188:author id="{EEDFF381-3673-B0E3-325A-571561200ED7}" name="Jeff Bontrager" initials="JB" userId="S::jbontrager@coloradohealthinstitute.org::d9f13a3f-79ff-4fdc-84bd-e5f0ee2ee8da" providerId="AD"/>
  <p188:author id="{1B7E2CDA-C8C4-6901-2E0E-1F860BB63ADA}" name="Karam Ahmad" initials="KA" userId="S::ahmadk@coloradohealthinstitute.org::ec9ae62e-a667-4aaf-884b-87f24fc0d2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82B"/>
    <a:srgbClr val="7AA6B9"/>
    <a:srgbClr val="FDB81A"/>
    <a:srgbClr val="181717"/>
    <a:srgbClr val="2E6380"/>
    <a:srgbClr val="B42E12"/>
    <a:srgbClr val="FDD46F"/>
    <a:srgbClr val="7A962B"/>
    <a:srgbClr val="5F3D6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65578" autoAdjust="0"/>
  </p:normalViewPr>
  <p:slideViewPr>
    <p:cSldViewPr snapToGrid="0">
      <p:cViewPr varScale="1">
        <p:scale>
          <a:sx n="78" d="100"/>
          <a:sy n="78" d="100"/>
        </p:scale>
        <p:origin x="1614" y="9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3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4513F5-845C-4599-88D2-7B952DC258C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373674-4EA1-497E-BFE1-BF1EE84C9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59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40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0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1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26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82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13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16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44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345D4-DCF5-4027-9A41-E3D01B1BDC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60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7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14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01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07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4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56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5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22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07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5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345D4-DCF5-4027-9A41-E3D01B1BDC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50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0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5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0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04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345D4-DCF5-4027-9A41-E3D01B1BDC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7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8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8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3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4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1EA47BC-D071-48E9-B816-E125EC672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71710"/>
            <a:ext cx="11122920" cy="754184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78" y="1178421"/>
            <a:ext cx="5354581" cy="754183"/>
          </a:xfr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36048" y="5067728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6048" y="5458909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37668" y="5988978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37025" y="631190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45F94C0-F9F1-4086-9D1D-155EA4D0E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5" y="5612904"/>
            <a:ext cx="4391032" cy="9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3A4F79C-5624-4149-8735-2BF716D74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62184"/>
            <a:ext cx="11180070" cy="76968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1" y="1191258"/>
            <a:ext cx="5354580" cy="1074729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50562" y="5109784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50562" y="5506534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52182" y="6032406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51539" y="636905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433AAA-B458-41C8-89C9-A22151F0C1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1" y="5694418"/>
            <a:ext cx="4426193" cy="9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120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7266EEBA-AFF5-43C9-A02C-EB761376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20287"/>
          <a:stretch/>
        </p:blipFill>
        <p:spPr>
          <a:xfrm>
            <a:off x="0" y="5189838"/>
            <a:ext cx="12192000" cy="16681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5188" y="5466129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25188" y="5957432"/>
            <a:ext cx="5549636" cy="305281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25189" y="6269263"/>
            <a:ext cx="5549733" cy="310050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0531B1-621D-4724-97EF-110352942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3"/>
          <a:stretch/>
        </p:blipFill>
        <p:spPr>
          <a:xfrm>
            <a:off x="6618151" y="5413666"/>
            <a:ext cx="4845979" cy="811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46DB1B-7E44-49D4-8C10-27C5C6EBAC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33" y="6262713"/>
            <a:ext cx="3797813" cy="4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3E973A0-3204-4EF1-B765-F0B1F9DC4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80966" y="339455"/>
            <a:ext cx="10630069" cy="7298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58DB71E-DC1F-4E59-B9C9-73B3F2ED3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75986" y="357183"/>
            <a:ext cx="10240029" cy="67517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4D741-C4B2-47D4-926E-B8330983080F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4A8A6-B02A-4793-B782-6058D1C21A7B}"/>
              </a:ext>
            </a:extLst>
          </p:cNvPr>
          <p:cNvSpPr txBox="1"/>
          <p:nvPr userDrawn="1"/>
        </p:nvSpPr>
        <p:spPr>
          <a:xfrm>
            <a:off x="854437" y="4514850"/>
            <a:ext cx="10533888" cy="1693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improve the health of all Coloradans through independent research, analysis, and insight that advance sound policies and decisions.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2352DF8-9B6F-4147-8D0B-B6F9A399B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/>
          <a:stretch/>
        </p:blipFill>
        <p:spPr>
          <a:xfrm>
            <a:off x="31712" y="0"/>
            <a:ext cx="12179338" cy="2698115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1F70856-8E88-4806-BE25-61464A522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3" y="3134040"/>
            <a:ext cx="7200914" cy="12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323F3-156F-4D5A-8680-7D753114B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8656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5ED5-9D4C-4A9A-B2F7-18226C5ABCD1}"/>
              </a:ext>
            </a:extLst>
          </p:cNvPr>
          <p:cNvSpPr txBox="1"/>
          <p:nvPr userDrawn="1"/>
        </p:nvSpPr>
        <p:spPr>
          <a:xfrm>
            <a:off x="2987040" y="2563594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552-6AD7-45F3-9FEC-72D849A0282C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67-3E8D-4A70-A830-E0C1BF5B17EF}"/>
              </a:ext>
            </a:extLst>
          </p:cNvPr>
          <p:cNvSpPr txBox="1"/>
          <p:nvPr userDrawn="1"/>
        </p:nvSpPr>
        <p:spPr>
          <a:xfrm>
            <a:off x="829056" y="3301526"/>
            <a:ext cx="10533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believe that sound evidence and solid analysis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lead to better health policy, and that better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health policy leads to healthier Coloradans. 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is our work as Colorado’s leading nonprofit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nonpartisan health policy research group.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we are passionate about it.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852C3B71-AD53-4B01-BE5E-39E36A221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73" y="551102"/>
            <a:ext cx="9054853" cy="15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82C7-DA27-59A4-5380-8F499084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DEA2-1AB2-4C73-5EB8-A822641E7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9C3DE-975B-92A0-2AEE-6C13D0D2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2B8-FB84-4BAC-B1B1-A5E05DFA808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BA9E-666D-CC4E-0CCE-C9D89C6F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A5ECF-8E1A-A2FB-3D92-D2412287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1AC-378A-4E55-84E5-2203854A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5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54BD0D-59FD-A620-934B-3A2C8C1D8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DB81A"/>
        </a:buClr>
        <a:buFont typeface="Arial" panose="020B0604020202020204" pitchFamily="34" charset="0"/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Webdings" panose="05030102010509060703" pitchFamily="18" charset="2"/>
        <a:buChar char="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113246@N02/3990000540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0324-6287-40AF-B9F4-080F02C03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HIH opener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B0A4F-3794-4A32-9EC1-2B814CD312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45AB7-24DF-498F-99CF-3BEFA9632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0562" y="5079269"/>
            <a:ext cx="6252300" cy="4220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66F37-4F40-4471-8610-611C54303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C5DD0D-5B4C-416C-9EDA-BD771900EE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62D1DE-1969-4D83-AB3C-0E37F516D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33B882A-BF6E-451E-9530-8202E8914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7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8E9C-1A81-D67A-4257-45B8A75BA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560" y="4861707"/>
            <a:ext cx="7924800" cy="925688"/>
          </a:xfrm>
        </p:spPr>
        <p:txBody>
          <a:bodyPr>
            <a:normAutofit/>
          </a:bodyPr>
          <a:lstStyle/>
          <a:p>
            <a:pPr>
              <a:spcAft>
                <a:spcPts val="7800"/>
              </a:spcAft>
            </a:pPr>
            <a:r>
              <a:rPr lang="en-US" sz="5400" b="1" dirty="0">
                <a:solidFill>
                  <a:srgbClr val="D7682B"/>
                </a:solidFill>
              </a:rPr>
              <a:t>Motivated Partners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32E0AC-ACBE-EDDA-E7AF-0137796F8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8"/>
          <a:stretch/>
        </p:blipFill>
        <p:spPr>
          <a:xfrm>
            <a:off x="0" y="6624624"/>
            <a:ext cx="12192000" cy="2559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902C6E4-A88A-C2E2-D7D2-5AC7542A0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1319431" y="3534588"/>
            <a:ext cx="2814440" cy="287170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5350936-719A-859B-B3B6-5B1BB599E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137604" y="22578"/>
            <a:ext cx="2814440" cy="293511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36D60DF-B33B-4B6D-2F8E-62E9782CC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8312898" y="1586613"/>
            <a:ext cx="2814440" cy="3056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C38889-86BD-4531-30B2-F2B4FCEAB059}"/>
              </a:ext>
            </a:extLst>
          </p:cNvPr>
          <p:cNvSpPr txBox="1"/>
          <p:nvPr/>
        </p:nvSpPr>
        <p:spPr>
          <a:xfrm>
            <a:off x="4133871" y="2691891"/>
            <a:ext cx="567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800"/>
              </a:spcAft>
            </a:pPr>
            <a:r>
              <a:rPr lang="en-US" sz="5400" b="1" dirty="0">
                <a:solidFill>
                  <a:srgbClr val="D7682B"/>
                </a:solidFill>
              </a:rPr>
              <a:t>Resources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57EF0-9931-B668-60E3-B5FD4BD3140D}"/>
              </a:ext>
            </a:extLst>
          </p:cNvPr>
          <p:cNvSpPr txBox="1"/>
          <p:nvPr/>
        </p:nvSpPr>
        <p:spPr>
          <a:xfrm>
            <a:off x="2867378" y="567174"/>
            <a:ext cx="7236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D7682B"/>
                </a:solidFill>
              </a:rPr>
              <a:t>State Obligation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ards&#10;&#10;Description automatically generated with low confidence">
            <a:extLst>
              <a:ext uri="{FF2B5EF4-FFF2-40B4-BE49-F238E27FC236}">
                <a16:creationId xmlns:a16="http://schemas.microsoft.com/office/drawing/2014/main" id="{D86FBA1D-5E19-B724-C8FB-214DB1098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96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13A3F01-2F6D-5ED6-925B-5BE6B961D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25111" r="13766" b="26803"/>
          <a:stretch/>
        </p:blipFill>
        <p:spPr>
          <a:xfrm>
            <a:off x="2035546" y="434216"/>
            <a:ext cx="8108577" cy="305485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AFBE7A-9868-7F15-E7B1-3801299D32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10" name="Picture 9" descr="A picture containing sky, outdoor, person, mountain&#10;&#10;Description automatically generated">
            <a:extLst>
              <a:ext uri="{FF2B5EF4-FFF2-40B4-BE49-F238E27FC236}">
                <a16:creationId xmlns:a16="http://schemas.microsoft.com/office/drawing/2014/main" id="{D08ECFFF-ECF9-BCBF-72AF-2C6B3A999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68" y="3439568"/>
            <a:ext cx="3931343" cy="2622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995A9-558D-3B7A-FB42-3CE42F9D4A24}"/>
              </a:ext>
            </a:extLst>
          </p:cNvPr>
          <p:cNvSpPr txBox="1"/>
          <p:nvPr/>
        </p:nvSpPr>
        <p:spPr>
          <a:xfrm>
            <a:off x="6102168" y="6131441"/>
            <a:ext cx="4530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U.S. Army https://www.flickr.com/photos/soldiersmediacenter/4378533001</a:t>
            </a:r>
          </a:p>
        </p:txBody>
      </p:sp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4037A173-AB3D-BCCF-9293-3AAE202BAC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t="30979" r="28891" b="29680"/>
          <a:stretch/>
        </p:blipFill>
        <p:spPr>
          <a:xfrm rot="21330927">
            <a:off x="428900" y="89918"/>
            <a:ext cx="5419768" cy="63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561B2C4-CA95-40B3-B61B-481C7DBFCD1D}"/>
              </a:ext>
            </a:extLst>
          </p:cNvPr>
          <p:cNvSpPr txBox="1"/>
          <p:nvPr/>
        </p:nvSpPr>
        <p:spPr>
          <a:xfrm>
            <a:off x="241477" y="6295335"/>
            <a:ext cx="4333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https://commons.wikimedia.org/wiki/File:Mobile_phone_timeline.png</a:t>
            </a:r>
            <a:endParaRPr lang="en-US" sz="800" dirty="0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62CE48-FFF0-7E32-8C58-9A717B707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3"/>
          <a:stretch/>
        </p:blipFill>
        <p:spPr>
          <a:xfrm>
            <a:off x="0" y="6600364"/>
            <a:ext cx="12192000" cy="2576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F49273F-5F05-4967-1330-7EA8C282B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25111" r="13766" b="26803"/>
          <a:stretch/>
        </p:blipFill>
        <p:spPr>
          <a:xfrm>
            <a:off x="2035546" y="434216"/>
            <a:ext cx="8108577" cy="3054859"/>
          </a:xfrm>
          <a:prstGeom prst="rect">
            <a:avLst/>
          </a:prstGeom>
        </p:spPr>
      </p:pic>
      <p:pic>
        <p:nvPicPr>
          <p:cNvPr id="24" name="Picture 23" descr="A picture containing text, cellphone, phone, indoor&#10;&#10;Description automatically generated">
            <a:extLst>
              <a:ext uri="{FF2B5EF4-FFF2-40B4-BE49-F238E27FC236}">
                <a16:creationId xmlns:a16="http://schemas.microsoft.com/office/drawing/2014/main" id="{5887333B-59CF-BF64-3DD4-0D29A758A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6" t="12127" r="41527" b="10054"/>
          <a:stretch/>
        </p:blipFill>
        <p:spPr>
          <a:xfrm rot="649158">
            <a:off x="9104836" y="300955"/>
            <a:ext cx="2103235" cy="5848966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889918F2-127F-C719-05AA-BCBC20D69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1" y="283985"/>
            <a:ext cx="4954753" cy="3503610"/>
          </a:xfrm>
          <a:prstGeom prst="rect">
            <a:avLst/>
          </a:prstGeom>
          <a:effectLst>
            <a:outerShdw blurRad="114300" dist="50800" algn="ctr" rotWithShape="0">
              <a:schemeClr val="tx1">
                <a:alpha val="21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C2F56-7BB4-B022-6B9A-17F0703BAF96}"/>
              </a:ext>
            </a:extLst>
          </p:cNvPr>
          <p:cNvSpPr txBox="1"/>
          <p:nvPr/>
        </p:nvSpPr>
        <p:spPr>
          <a:xfrm>
            <a:off x="259537" y="6123433"/>
            <a:ext cx="4333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https://commons.wikimedia.org/wiki/File:Google-apps-training-logo.png</a:t>
            </a:r>
            <a:endParaRPr lang="en-US" sz="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397C20-2E75-5CBE-D130-BA4D48EDE0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984"/>
          <a:stretch/>
        </p:blipFill>
        <p:spPr>
          <a:xfrm>
            <a:off x="752775" y="3870849"/>
            <a:ext cx="7041395" cy="2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A305282-D323-E2F7-2051-27C44D4B2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CCAB74E-CE79-AE7C-613B-BF9D06DCC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7"/>
          <a:stretch/>
        </p:blipFill>
        <p:spPr>
          <a:xfrm>
            <a:off x="0" y="286500"/>
            <a:ext cx="12192000" cy="5835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A8562-1633-425A-C79B-30E52A23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Teen Pregnancy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98E82-DC81-78AA-2AC1-88B78DCBF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3144" y="2812866"/>
            <a:ext cx="11480118" cy="2654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3F4D9D-FE7E-5A2C-BB86-91D8792F2248}"/>
              </a:ext>
            </a:extLst>
          </p:cNvPr>
          <p:cNvSpPr txBox="1"/>
          <p:nvPr/>
        </p:nvSpPr>
        <p:spPr>
          <a:xfrm>
            <a:off x="838200" y="1022308"/>
            <a:ext cx="699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Crude Birth Rate by Year, 2000-2021, Ages 15-17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51B06-9E7A-BA7E-8808-7EF287088BBB}"/>
              </a:ext>
            </a:extLst>
          </p:cNvPr>
          <p:cNvSpPr txBox="1"/>
          <p:nvPr/>
        </p:nvSpPr>
        <p:spPr>
          <a:xfrm>
            <a:off x="10377532" y="5968304"/>
            <a:ext cx="158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AA6B9"/>
                </a:solidFill>
              </a:rPr>
              <a:t>Source: CDPHE</a:t>
            </a:r>
          </a:p>
        </p:txBody>
      </p:sp>
    </p:spTree>
    <p:extLst>
      <p:ext uri="{BB962C8B-B14F-4D97-AF65-F5344CB8AC3E}">
        <p14:creationId xmlns:p14="http://schemas.microsoft.com/office/powerpoint/2010/main" val="90547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C846-DB10-22F8-AB5E-21B41E72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 Uninsured Rate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2011-2021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D62F277-65E4-D642-1296-7A7FD65DB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7" y="722693"/>
            <a:ext cx="10621463" cy="6323994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12B5C80D-8567-FAB9-F3A1-CF9AD8E3F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2"/>
          <a:stretch/>
        </p:blipFill>
        <p:spPr>
          <a:xfrm>
            <a:off x="732337" y="722693"/>
            <a:ext cx="10621463" cy="5663593"/>
          </a:xfrm>
          <a:prstGeom prst="rect">
            <a:avLst/>
          </a:prstGeom>
        </p:spPr>
      </p:pic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FD2E599B-7977-D98F-11A5-6F65EE940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/>
        </p:blipFill>
        <p:spPr>
          <a:xfrm>
            <a:off x="732337" y="722693"/>
            <a:ext cx="10621463" cy="57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E7E2689-3E12-BC8F-C868-397D23824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9312" r="5208"/>
          <a:stretch/>
        </p:blipFill>
        <p:spPr>
          <a:xfrm>
            <a:off x="7064364" y="411102"/>
            <a:ext cx="4456920" cy="4490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F153D-D541-4E1A-B58D-A397C1D9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36300"/>
            <a:ext cx="10515600" cy="6899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Smoking</a:t>
            </a:r>
          </a:p>
        </p:txBody>
      </p:sp>
      <p:pic>
        <p:nvPicPr>
          <p:cNvPr id="11" name="Picture 10" descr="A picture containing indoor, bowling&#10;&#10;Description automatically generated">
            <a:extLst>
              <a:ext uri="{FF2B5EF4-FFF2-40B4-BE49-F238E27FC236}">
                <a16:creationId xmlns:a16="http://schemas.microsoft.com/office/drawing/2014/main" id="{049559DA-DA4B-90DC-F400-1F5D09EE5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17" y="2632249"/>
            <a:ext cx="3411165" cy="226983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152400" dir="5400000" algn="ctr" rotWithShape="0">
              <a:schemeClr val="tx1">
                <a:lumMod val="85000"/>
                <a:lumOff val="15000"/>
                <a:alpha val="45000"/>
              </a:schemeClr>
            </a:outerShdw>
          </a:effectLst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61905DCE-DD01-1C05-F8F0-100DD4E6B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4785" y="3321699"/>
            <a:ext cx="2267863" cy="341116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152400" dir="5400000" algn="ctr" rotWithShape="0">
              <a:schemeClr val="tx1">
                <a:lumMod val="85000"/>
                <a:lumOff val="15000"/>
                <a:alpha val="45000"/>
              </a:schemeClr>
            </a:outerShdw>
          </a:effectLst>
        </p:spPr>
      </p:pic>
      <p:pic>
        <p:nvPicPr>
          <p:cNvPr id="15" name="Picture 14" descr="The inside of an airplane&#10;&#10;Description automatically generated with medium confidence">
            <a:extLst>
              <a:ext uri="{FF2B5EF4-FFF2-40B4-BE49-F238E27FC236}">
                <a16:creationId xmlns:a16="http://schemas.microsoft.com/office/drawing/2014/main" id="{2C37B2E1-CACC-A783-90B1-1CB03DDFE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1" y="1626106"/>
            <a:ext cx="3411165" cy="227429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152400" dir="5400000" algn="ctr" rotWithShape="0">
              <a:schemeClr val="tx1">
                <a:lumMod val="85000"/>
                <a:lumOff val="15000"/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62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0A3D7E4-EE40-6A48-BF0F-F7E702740B48}"/>
              </a:ext>
            </a:extLst>
          </p:cNvPr>
          <p:cNvSpPr txBox="1"/>
          <p:nvPr/>
        </p:nvSpPr>
        <p:spPr>
          <a:xfrm>
            <a:off x="3332600" y="2136338"/>
            <a:ext cx="5526801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6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You’ve come </a:t>
            </a:r>
            <a:br>
              <a:rPr lang="en-US" sz="6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6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long way, baby.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5A54D-1110-D6B2-E7D3-E5126637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3" y="6375867"/>
            <a:ext cx="12192000" cy="341086"/>
          </a:xfrm>
        </p:spPr>
        <p:txBody>
          <a:bodyPr>
            <a:noAutofit/>
          </a:bodyPr>
          <a:lstStyle/>
          <a:p>
            <a:pPr algn="ctr"/>
            <a: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National Museum of American History Smithsonian Institution </a:t>
            </a:r>
            <a: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https://www.flickr.com/photos/8113246@N02/39900005401</a:t>
            </a:r>
            <a:endParaRPr lang="en-US" sz="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 sz="900" dirty="0"/>
          </a:p>
        </p:txBody>
      </p:sp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FFBE9A7-AD84-E70F-87CC-DC49DCAAD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9416" r="4702" b="7565"/>
          <a:stretch/>
        </p:blipFill>
        <p:spPr>
          <a:xfrm>
            <a:off x="3332600" y="242645"/>
            <a:ext cx="5526800" cy="6067905"/>
          </a:xfrm>
          <a:prstGeom prst="rect">
            <a:avLst/>
          </a:prstGeom>
          <a:effectLst>
            <a:outerShdw blurRad="304800" dist="266700" sx="98000" sy="98000" algn="ctr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CCD8-F093-80DA-2BC2-5DCC34E9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00" y="401501"/>
            <a:ext cx="10515600" cy="689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Teen Births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7F11-488C-EFC0-44E9-E50F7995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20" y="1495977"/>
            <a:ext cx="9346580" cy="4770194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State Obligation </a:t>
            </a:r>
            <a:br>
              <a:rPr lang="en-US" sz="3000" dirty="0"/>
            </a:br>
            <a:r>
              <a:rPr lang="en-US" sz="3000" dirty="0"/>
              <a:t>Absence of action at a national level</a:t>
            </a:r>
          </a:p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Resources </a:t>
            </a:r>
            <a:br>
              <a:rPr lang="en-US" sz="3000" dirty="0"/>
            </a:br>
            <a:r>
              <a:rPr lang="en-US" sz="3000" dirty="0"/>
              <a:t>$27 million private investment</a:t>
            </a:r>
          </a:p>
          <a:p>
            <a:r>
              <a:rPr lang="en-US" sz="3000" b="1" dirty="0">
                <a:solidFill>
                  <a:srgbClr val="D7682B"/>
                </a:solidFill>
              </a:rPr>
              <a:t>Motivated Partners </a:t>
            </a:r>
            <a:br>
              <a:rPr lang="en-US" sz="3000" b="1" dirty="0"/>
            </a:br>
            <a:r>
              <a:rPr lang="en-US" sz="3000" dirty="0"/>
              <a:t>Public and private family planning </a:t>
            </a:r>
            <a:br>
              <a:rPr lang="en-US" sz="3000" dirty="0"/>
            </a:br>
            <a:r>
              <a:rPr lang="en-US" sz="3000" dirty="0"/>
              <a:t>service providers, schools, community organizations, philanthropy, young people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6D947A-F91B-6B9B-5DE7-0F77EDC46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15C0424-5A7B-6C77-E2C8-04E77213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728800" y="4114374"/>
            <a:ext cx="1193154" cy="121743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EA71ADF-01BC-AFEE-9309-6519CB79B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728800" y="1279370"/>
            <a:ext cx="1193154" cy="12443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A9E444A-3ABA-8A82-FD01-7937B0753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728800" y="2688449"/>
            <a:ext cx="1193154" cy="12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A72D198-64A2-A6C1-F731-313055795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50" y="3935788"/>
            <a:ext cx="6823299" cy="2331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8086B3-B056-3F7D-9407-32249F6443EE}"/>
              </a:ext>
            </a:extLst>
          </p:cNvPr>
          <p:cNvSpPr/>
          <p:nvPr/>
        </p:nvSpPr>
        <p:spPr>
          <a:xfrm>
            <a:off x="0" y="6534615"/>
            <a:ext cx="12192000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6B9061-907D-ABF7-538A-B8607E809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E048281-417E-378B-7884-A72B7B38A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1" y="296064"/>
            <a:ext cx="12192000" cy="3429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CE2AC30-618E-8C78-67F1-3B13001602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6"/>
          <a:stretch/>
        </p:blipFill>
        <p:spPr>
          <a:xfrm flipV="1">
            <a:off x="444020" y="3766963"/>
            <a:ext cx="11303958" cy="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0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A10-A4E0-8A79-9F86-5875DD69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866" y="1406769"/>
            <a:ext cx="9287933" cy="4770194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State Obligation </a:t>
            </a:r>
            <a:br>
              <a:rPr lang="en-US" sz="3000" dirty="0"/>
            </a:br>
            <a:r>
              <a:rPr lang="en-US" sz="3000" dirty="0"/>
              <a:t>Lack of federal action in 1990s, </a:t>
            </a:r>
            <a:br>
              <a:rPr lang="en-US" sz="3000" dirty="0"/>
            </a:br>
            <a:r>
              <a:rPr lang="en-US" sz="3000" dirty="0"/>
              <a:t>managed care backlash </a:t>
            </a:r>
          </a:p>
          <a:p>
            <a:pPr>
              <a:lnSpc>
                <a:spcPts val="3500"/>
              </a:lnSpc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Resources </a:t>
            </a:r>
            <a:br>
              <a:rPr lang="en-US" sz="3000" dirty="0"/>
            </a:br>
            <a:r>
              <a:rPr lang="en-US" sz="3000" dirty="0"/>
              <a:t>Hospital provider fee, leveraging federal funds</a:t>
            </a:r>
          </a:p>
          <a:p>
            <a:pPr>
              <a:lnSpc>
                <a:spcPts val="3500"/>
              </a:lnSpc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Motivated Partners </a:t>
            </a:r>
            <a:br>
              <a:rPr lang="en-US" sz="3000" dirty="0"/>
            </a:br>
            <a:r>
              <a:rPr lang="en-US" sz="3000" dirty="0"/>
              <a:t>Hospitals, providers, government agencies, advocates, philanthropy, academia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859AA-B296-7A30-CD95-7DEEF2721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9123CB-22FF-38C5-4993-E10770A2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00" y="405894"/>
            <a:ext cx="10515600" cy="689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Uninsured Rate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E1536401-45CF-3364-9E3E-65318C0146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728800" y="4506280"/>
            <a:ext cx="1193154" cy="121743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DEC27F6-DC33-A929-0840-D6B9659B8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728800" y="1279370"/>
            <a:ext cx="1193154" cy="12443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918B0E5-0E09-81BD-0DDF-8E192553B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728800" y="3022265"/>
            <a:ext cx="1193154" cy="12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A10-A4E0-8A79-9F86-5875DD69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576" y="1458410"/>
            <a:ext cx="9186333" cy="4854021"/>
          </a:xfrm>
        </p:spPr>
        <p:txBody>
          <a:bodyPr>
            <a:normAutofit lnSpcReduction="10000"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State Obligation </a:t>
            </a:r>
            <a:br>
              <a:rPr lang="en-US" sz="3000" dirty="0"/>
            </a:br>
            <a:r>
              <a:rPr lang="en-US" sz="3000" dirty="0"/>
              <a:t>Tobacco litigation and settlement, </a:t>
            </a:r>
            <a:br>
              <a:rPr lang="en-US" sz="3000" dirty="0"/>
            </a:br>
            <a:r>
              <a:rPr lang="en-US" sz="3000" dirty="0"/>
              <a:t>indoor smoking ban</a:t>
            </a:r>
          </a:p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Resources </a:t>
            </a:r>
            <a:br>
              <a:rPr lang="en-US" sz="3000" dirty="0"/>
            </a:br>
            <a:r>
              <a:rPr lang="en-US" sz="3000" dirty="0"/>
              <a:t>Master Settlement Agreement </a:t>
            </a:r>
            <a:br>
              <a:rPr lang="en-US" sz="3000" dirty="0"/>
            </a:br>
            <a:r>
              <a:rPr lang="en-US" sz="3000" dirty="0"/>
              <a:t>and Amendment 35 (tobacco tax)</a:t>
            </a:r>
          </a:p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Motivated Partners </a:t>
            </a:r>
            <a:br>
              <a:rPr lang="en-US" sz="3000" dirty="0"/>
            </a:br>
            <a:r>
              <a:rPr lang="en-US" sz="3000" dirty="0"/>
              <a:t>Public health, clinicians, </a:t>
            </a:r>
            <a:br>
              <a:rPr lang="en-US" sz="3000" dirty="0"/>
            </a:br>
            <a:r>
              <a:rPr lang="en-US" sz="3000" dirty="0"/>
              <a:t>policy-makers, advocates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8287E9-18AB-7CC5-B5E1-04A50B6BF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510464"/>
            <a:ext cx="12192000" cy="3701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D8EF187-8E6D-5712-1C69-FA445A94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00" y="351848"/>
            <a:ext cx="10515600" cy="689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Smoking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3EC54D8-C1B8-AE28-901D-E5983B706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728800" y="4469101"/>
            <a:ext cx="1193154" cy="121743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D325FC-B593-BFF2-084C-BBC62EDAA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728800" y="1314095"/>
            <a:ext cx="1193154" cy="12443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6F4A678-B91F-B7D3-857F-B9D4A7E1C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728800" y="2916400"/>
            <a:ext cx="1193154" cy="12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FE4735D-1DA1-0900-6FFC-1D74AC558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0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D754EC-7F7D-E5E1-7FCE-1D68C937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  <p:pic>
        <p:nvPicPr>
          <p:cNvPr id="2" name="Picture 1" descr="A pair of scissors&#10;&#10;Description automatically generated with low confidence">
            <a:extLst>
              <a:ext uri="{FF2B5EF4-FFF2-40B4-BE49-F238E27FC236}">
                <a16:creationId xmlns:a16="http://schemas.microsoft.com/office/drawing/2014/main" id="{707F8617-EADD-9F04-90B2-03B143E1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031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5E84C-AA1B-923C-5F15-472B194C0A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6"/>
          <a:stretch/>
        </p:blipFill>
        <p:spPr>
          <a:xfrm>
            <a:off x="0" y="6630241"/>
            <a:ext cx="12192000" cy="2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FF4585B-952A-5BFF-E0A1-5AA339FBD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322729" y="761440"/>
            <a:ext cx="10838329" cy="5545231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A67B888A-3EE0-FD1C-E80A-1C6C93923F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322729" y="761440"/>
            <a:ext cx="10838329" cy="554523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365C1A7-A169-B1B4-D598-228DF8BA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Uninsured Rate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8E9C-1A81-D67A-4257-45B8A75BA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560" y="4861707"/>
            <a:ext cx="7924800" cy="925688"/>
          </a:xfrm>
        </p:spPr>
        <p:txBody>
          <a:bodyPr>
            <a:normAutofit/>
          </a:bodyPr>
          <a:lstStyle/>
          <a:p>
            <a:pPr>
              <a:spcAft>
                <a:spcPts val="7800"/>
              </a:spcAft>
            </a:pPr>
            <a:r>
              <a:rPr lang="en-US" sz="5400" b="1" dirty="0">
                <a:solidFill>
                  <a:srgbClr val="D7682B"/>
                </a:solidFill>
              </a:rPr>
              <a:t>Motivated Partners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32E0AC-ACBE-EDDA-E7AF-0137796F8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510464"/>
            <a:ext cx="12192000" cy="37011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902C6E4-A88A-C2E2-D7D2-5AC7542A0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1319431" y="3557738"/>
            <a:ext cx="2814440" cy="287170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5350936-719A-859B-B3B6-5B1BB599E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137604" y="22578"/>
            <a:ext cx="2814440" cy="293511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36D60DF-B33B-4B6D-2F8E-62E9782CC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8312898" y="1586613"/>
            <a:ext cx="2814440" cy="3056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C38889-86BD-4531-30B2-F2B4FCEAB059}"/>
              </a:ext>
            </a:extLst>
          </p:cNvPr>
          <p:cNvSpPr txBox="1"/>
          <p:nvPr/>
        </p:nvSpPr>
        <p:spPr>
          <a:xfrm>
            <a:off x="4133871" y="2691891"/>
            <a:ext cx="567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800"/>
              </a:spcAft>
            </a:pPr>
            <a:r>
              <a:rPr lang="en-US" sz="5400" b="1" dirty="0">
                <a:solidFill>
                  <a:srgbClr val="D7682B"/>
                </a:solidFill>
              </a:rPr>
              <a:t>Resources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57EF0-9931-B668-60E3-B5FD4BD3140D}"/>
              </a:ext>
            </a:extLst>
          </p:cNvPr>
          <p:cNvSpPr txBox="1"/>
          <p:nvPr/>
        </p:nvSpPr>
        <p:spPr>
          <a:xfrm>
            <a:off x="2867378" y="486149"/>
            <a:ext cx="7236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D7682B"/>
                </a:solidFill>
              </a:rPr>
              <a:t>State Obligation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8316579-603B-6AC1-C9A6-421B8BA11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9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186D99E-FB43-AC12-2DDC-CACE1410B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9327E7-0EBC-1DD1-BF33-D9851CAA6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746738"/>
            <a:ext cx="8440881" cy="5461747"/>
          </a:xfrm>
          <a:prstGeom prst="rect">
            <a:avLst/>
          </a:prstGeom>
          <a:effectLst>
            <a:outerShdw blurRad="254000" dist="139700" dir="5400000" sx="102000" sy="102000" algn="ctr" rotWithShape="0">
              <a:schemeClr val="tx1">
                <a:alpha val="27000"/>
              </a:schemeClr>
            </a:outerShdw>
          </a:effec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4D0B632-D109-7503-1FEB-6B074B581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1385047"/>
            <a:ext cx="2939042" cy="3803466"/>
          </a:xfrm>
          <a:prstGeom prst="rect">
            <a:avLst/>
          </a:prstGeom>
          <a:effectLst>
            <a:outerShdw blurRad="254000" dist="139700" dir="5400000" sx="102000" sy="102000" algn="ctr" rotWithShape="0">
              <a:schemeClr val="tx1">
                <a:alpha val="27000"/>
              </a:scheme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7BF9A74-04D9-816B-CC8C-4D3DA448D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704">
            <a:off x="2592700" y="2583031"/>
            <a:ext cx="2939041" cy="3803465"/>
          </a:xfrm>
          <a:prstGeom prst="rect">
            <a:avLst/>
          </a:prstGeom>
          <a:effectLst>
            <a:outerShdw blurRad="254000" dist="139700" dir="5400000" sx="102000" sy="102000" algn="ctr" rotWithShape="0">
              <a:schemeClr val="tx1">
                <a:alpha val="2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269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A631D99-C0CD-BDC1-75F0-DA505AE21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718EE6-F787-13ED-B200-96FB587A20E0}"/>
              </a:ext>
            </a:extLst>
          </p:cNvPr>
          <p:cNvGrpSpPr/>
          <p:nvPr/>
        </p:nvGrpSpPr>
        <p:grpSpPr>
          <a:xfrm>
            <a:off x="1" y="-237067"/>
            <a:ext cx="3426106" cy="7394223"/>
            <a:chOff x="1" y="-237067"/>
            <a:chExt cx="3426106" cy="7394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0BED73-878B-4E82-297A-669B800B3352}"/>
                </a:ext>
              </a:extLst>
            </p:cNvPr>
            <p:cNvSpPr/>
            <p:nvPr/>
          </p:nvSpPr>
          <p:spPr>
            <a:xfrm>
              <a:off x="1" y="0"/>
              <a:ext cx="3426106" cy="68580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231B8AE-3E0D-46E2-31FC-D5FC6B5C4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99" y="2085300"/>
              <a:ext cx="2632148" cy="301775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E2E812-A277-8A6D-74E3-E577694B448E}"/>
                </a:ext>
              </a:extLst>
            </p:cNvPr>
            <p:cNvCxnSpPr>
              <a:cxnSpLocks/>
            </p:cNvCxnSpPr>
            <p:nvPr/>
          </p:nvCxnSpPr>
          <p:spPr>
            <a:xfrm>
              <a:off x="3426107" y="-237067"/>
              <a:ext cx="0" cy="7394223"/>
            </a:xfrm>
            <a:prstGeom prst="line">
              <a:avLst/>
            </a:prstGeom>
            <a:ln w="152400">
              <a:solidFill>
                <a:srgbClr val="FDB81A"/>
              </a:solidFill>
            </a:ln>
            <a:effectLst>
              <a:outerShdw blurRad="101600" dist="76200" dir="1200000" algn="ctr" rotWithShape="0">
                <a:schemeClr val="tx1">
                  <a:lumMod val="75000"/>
                  <a:lumOff val="25000"/>
                  <a:alpha val="36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88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655823A3-BBAF-FEB6-665D-AC9950EF1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62074BF-E78E-459E-FC20-8C5F822D3AA1}"/>
              </a:ext>
            </a:extLst>
          </p:cNvPr>
          <p:cNvSpPr/>
          <p:nvPr/>
        </p:nvSpPr>
        <p:spPr>
          <a:xfrm>
            <a:off x="-69448" y="0"/>
            <a:ext cx="3432988" cy="6858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48605AE5-390A-97A9-4863-7CACC9ED4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9" y="2085300"/>
            <a:ext cx="2632148" cy="301775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9795543-4082-E826-F913-0B58F26BB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4569381" y="453025"/>
            <a:ext cx="7103140" cy="11912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48845-8063-1900-5100-44780D0323E7}"/>
              </a:ext>
            </a:extLst>
          </p:cNvPr>
          <p:cNvCxnSpPr>
            <a:cxnSpLocks/>
          </p:cNvCxnSpPr>
          <p:nvPr/>
        </p:nvCxnSpPr>
        <p:spPr>
          <a:xfrm>
            <a:off x="3426107" y="-237067"/>
            <a:ext cx="0" cy="7394223"/>
          </a:xfrm>
          <a:prstGeom prst="line">
            <a:avLst/>
          </a:prstGeom>
          <a:ln w="152400">
            <a:solidFill>
              <a:srgbClr val="FDB81A"/>
            </a:solidFill>
          </a:ln>
          <a:effectLst>
            <a:outerShdw blurRad="101600" dist="76200" dir="1200000" algn="ctr" rotWithShape="0">
              <a:schemeClr val="tx1">
                <a:lumMod val="75000"/>
                <a:lumOff val="25000"/>
                <a:alpha val="3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D491741-1C5D-538F-701F-700F48822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90" y="1762823"/>
            <a:ext cx="5842425" cy="49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0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FA75B0C-04CE-E0F3-6710-47FB1CEAC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A0FB-C695-86AE-BBA8-CFEC1C30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5430D-174C-55E4-AD41-3565DB66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69"/>
            <a:ext cx="9693729" cy="4770194"/>
          </a:xfrm>
        </p:spPr>
        <p:txBody>
          <a:bodyPr/>
          <a:lstStyle/>
          <a:p>
            <a:r>
              <a:rPr lang="en-US" dirty="0"/>
              <a:t>Climate change image (maybe an allusion to the presentation?)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4A4BB-8FE0-D576-852B-1DB56F7E0ACB}"/>
              </a:ext>
            </a:extLst>
          </p:cNvPr>
          <p:cNvSpPr txBox="1"/>
          <p:nvPr/>
        </p:nvSpPr>
        <p:spPr>
          <a:xfrm>
            <a:off x="6777990" y="3429000"/>
            <a:ext cx="18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Still working on this slide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E5E98BE-1D8C-1271-932D-B3D62B159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BC4C5E0-3116-580C-E98E-39375778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4" t="24339" r="11889" b="23386"/>
          <a:stretch/>
        </p:blipFill>
        <p:spPr>
          <a:xfrm>
            <a:off x="1249135" y="1071713"/>
            <a:ext cx="9693729" cy="5440306"/>
          </a:xfrm>
          <a:prstGeom prst="rect">
            <a:avLst/>
          </a:prstGeom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ED3A11-F82F-4123-E481-AC0772AFF946}"/>
              </a:ext>
            </a:extLst>
          </p:cNvPr>
          <p:cNvSpPr txBox="1"/>
          <p:nvPr/>
        </p:nvSpPr>
        <p:spPr>
          <a:xfrm>
            <a:off x="1249135" y="365127"/>
            <a:ext cx="381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DB81A"/>
                </a:solidFill>
              </a:rPr>
              <a:t>9-10 a.m.</a:t>
            </a:r>
          </a:p>
        </p:txBody>
      </p:sp>
    </p:spTree>
    <p:extLst>
      <p:ext uri="{BB962C8B-B14F-4D97-AF65-F5344CB8AC3E}">
        <p14:creationId xmlns:p14="http://schemas.microsoft.com/office/powerpoint/2010/main" val="4148811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A0FB-C695-86AE-BBA8-CFEC1C30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5430D-174C-55E4-AD41-3565DB66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69"/>
            <a:ext cx="9693729" cy="4770194"/>
          </a:xfrm>
        </p:spPr>
        <p:txBody>
          <a:bodyPr/>
          <a:lstStyle/>
          <a:p>
            <a:r>
              <a:rPr lang="en-US" dirty="0"/>
              <a:t>Integrated systems image (maybe an allusion to the presentation?)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1DA9C-CF0F-37AC-88C0-DE056C356681}"/>
              </a:ext>
            </a:extLst>
          </p:cNvPr>
          <p:cNvSpPr txBox="1"/>
          <p:nvPr/>
        </p:nvSpPr>
        <p:spPr>
          <a:xfrm>
            <a:off x="6777990" y="3429000"/>
            <a:ext cx="18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Still working on this slide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7CEB184-D8E1-8617-D727-7483397A5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869F0-15D2-E699-8DBA-FCC2589CF35A}"/>
              </a:ext>
            </a:extLst>
          </p:cNvPr>
          <p:cNvSpPr txBox="1"/>
          <p:nvPr/>
        </p:nvSpPr>
        <p:spPr>
          <a:xfrm>
            <a:off x="1249135" y="365127"/>
            <a:ext cx="484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DB81A"/>
                </a:solidFill>
              </a:rPr>
              <a:t>10:35-11:35 a.m.</a:t>
            </a:r>
          </a:p>
        </p:txBody>
      </p:sp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5600249-C763-A985-6F44-0F8B18E79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3915" r="15212" b="27407"/>
          <a:stretch/>
        </p:blipFill>
        <p:spPr>
          <a:xfrm>
            <a:off x="1249135" y="1055078"/>
            <a:ext cx="9585234" cy="5456941"/>
          </a:xfrm>
          <a:prstGeom prst="rect">
            <a:avLst/>
          </a:prstGeom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21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A0FB-C695-86AE-BBA8-CFEC1C30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5430D-174C-55E4-AD41-3565DB66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69"/>
            <a:ext cx="9693729" cy="4770194"/>
          </a:xfrm>
        </p:spPr>
        <p:txBody>
          <a:bodyPr/>
          <a:lstStyle/>
          <a:p>
            <a:r>
              <a:rPr lang="en-US" dirty="0"/>
              <a:t>BH image (maybe an allusion to the presentation?)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86D62-AAFB-A633-BB2E-3A93462B487F}"/>
              </a:ext>
            </a:extLst>
          </p:cNvPr>
          <p:cNvSpPr txBox="1"/>
          <p:nvPr/>
        </p:nvSpPr>
        <p:spPr>
          <a:xfrm>
            <a:off x="6777990" y="3429000"/>
            <a:ext cx="18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Still working on this slide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18939FF-329B-2A32-00A2-28D43D0FC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CEE0087-044E-615F-16EB-2AFED726F4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2" t="23703" r="15609" b="33333"/>
          <a:stretch/>
        </p:blipFill>
        <p:spPr>
          <a:xfrm>
            <a:off x="1249135" y="1055078"/>
            <a:ext cx="9693729" cy="5466188"/>
          </a:xfrm>
          <a:prstGeom prst="rect">
            <a:avLst/>
          </a:prstGeom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E6A121-78CB-B1B0-8986-AADD9F41972E}"/>
              </a:ext>
            </a:extLst>
          </p:cNvPr>
          <p:cNvSpPr txBox="1"/>
          <p:nvPr/>
        </p:nvSpPr>
        <p:spPr>
          <a:xfrm>
            <a:off x="1249135" y="365127"/>
            <a:ext cx="484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DB81A"/>
                </a:solidFill>
              </a:rPr>
              <a:t>1-2 p.m.</a:t>
            </a:r>
          </a:p>
        </p:txBody>
      </p:sp>
    </p:spTree>
    <p:extLst>
      <p:ext uri="{BB962C8B-B14F-4D97-AF65-F5344CB8AC3E}">
        <p14:creationId xmlns:p14="http://schemas.microsoft.com/office/powerpoint/2010/main" val="4006466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C24BB1F6-FCB1-6C9C-17AB-BA6EA7FBD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b="8135"/>
          <a:stretch/>
        </p:blipFill>
        <p:spPr>
          <a:xfrm>
            <a:off x="0" y="-137354"/>
            <a:ext cx="12192000" cy="6770914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253165AB-3A6D-9FD8-EADF-AC4EA4879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3" y="2720625"/>
            <a:ext cx="5446273" cy="3143143"/>
          </a:xfrm>
          <a:prstGeom prst="rect">
            <a:avLst/>
          </a:prstGeom>
        </p:spPr>
      </p:pic>
      <p:pic>
        <p:nvPicPr>
          <p:cNvPr id="20" name="Picture 19" descr="Website&#10;&#10;Description automatically generated">
            <a:extLst>
              <a:ext uri="{FF2B5EF4-FFF2-40B4-BE49-F238E27FC236}">
                <a16:creationId xmlns:a16="http://schemas.microsoft.com/office/drawing/2014/main" id="{7229BAA0-A356-1EFF-BF0D-4418436D3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8" y="246742"/>
            <a:ext cx="4099209" cy="2652430"/>
          </a:xfrm>
          <a:prstGeom prst="rect">
            <a:avLst/>
          </a:prstGeom>
          <a:effectLst>
            <a:outerShdw blurRad="190500" dist="76200" dir="11640000" algn="ctr" rotWithShape="0">
              <a:schemeClr val="tx1">
                <a:lumMod val="75000"/>
                <a:lumOff val="25000"/>
                <a:alpha val="39000"/>
              </a:schemeClr>
            </a:outerShdw>
          </a:effec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6E1DA6F-F0E7-403F-5FDA-633E1B89A0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23" y="1639767"/>
            <a:ext cx="4099210" cy="2652430"/>
          </a:xfrm>
          <a:prstGeom prst="rect">
            <a:avLst/>
          </a:prstGeom>
          <a:effectLst>
            <a:outerShdw blurRad="50800" dist="76200" dir="5400000" algn="ctr" rotWithShape="0">
              <a:schemeClr val="tx1">
                <a:lumMod val="75000"/>
                <a:lumOff val="25000"/>
                <a:alpha val="39000"/>
              </a:scheme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CEE0AD5-7B14-C8D3-60D3-DAE46C0FF281}"/>
              </a:ext>
            </a:extLst>
          </p:cNvPr>
          <p:cNvGrpSpPr/>
          <p:nvPr/>
        </p:nvGrpSpPr>
        <p:grpSpPr>
          <a:xfrm>
            <a:off x="934673" y="3505622"/>
            <a:ext cx="4049487" cy="2652430"/>
            <a:chOff x="477323" y="410030"/>
            <a:chExt cx="4370450" cy="2827938"/>
          </a:xfrm>
          <a:effectLst>
            <a:outerShdw blurRad="50800" dist="76200" dir="5400000" algn="ctr" rotWithShape="0">
              <a:schemeClr val="tx1">
                <a:lumMod val="75000"/>
                <a:lumOff val="25000"/>
                <a:alpha val="39000"/>
              </a:schemeClr>
            </a:outerShdw>
          </a:effectLst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A026E2D-3EB6-72D3-5D97-8E4101F23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23" y="410030"/>
              <a:ext cx="4370450" cy="2827938"/>
            </a:xfrm>
            <a:prstGeom prst="rect">
              <a:avLst/>
            </a:prstGeom>
          </p:spPr>
        </p:pic>
        <p:pic>
          <p:nvPicPr>
            <p:cNvPr id="26" name="Picture 2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9C388E6-865B-E3B7-F3C4-082786A8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546" y="410030"/>
              <a:ext cx="2185225" cy="2827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995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AC99D6F-C5A8-C944-7D1B-481722D2B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C23743B-D530-15AE-ED26-A1A7DCB81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r="26728"/>
          <a:stretch/>
        </p:blipFill>
        <p:spPr>
          <a:xfrm>
            <a:off x="282582" y="248770"/>
            <a:ext cx="5206485" cy="6548718"/>
          </a:xfrm>
          <a:prstGeom prst="rect">
            <a:avLst/>
          </a:prstGeom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5E764D-EE49-B9E6-D902-19A011F32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12487" r="22738" b="26137"/>
          <a:stretch/>
        </p:blipFill>
        <p:spPr>
          <a:xfrm>
            <a:off x="5611991" y="1791657"/>
            <a:ext cx="6137769" cy="3462944"/>
          </a:xfrm>
          <a:prstGeom prst="rect">
            <a:avLst/>
          </a:prstGeom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9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7EB6C78-7DDD-012E-F50E-90AED647A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7"/>
          <a:stretch/>
        </p:blipFill>
        <p:spPr>
          <a:xfrm>
            <a:off x="0" y="4262718"/>
            <a:ext cx="12192000" cy="1532964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9584297-6301-1F6C-358B-5C5742641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1634"/>
          <a:stretch/>
        </p:blipFill>
        <p:spPr>
          <a:xfrm>
            <a:off x="0" y="1622611"/>
            <a:ext cx="12192000" cy="19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287320F1-9DAF-2F8A-F948-089B93EAC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oup of people sitting in a room with a large screen&#10;&#10;Description automatically generated with low confidence">
            <a:extLst>
              <a:ext uri="{FF2B5EF4-FFF2-40B4-BE49-F238E27FC236}">
                <a16:creationId xmlns:a16="http://schemas.microsoft.com/office/drawing/2014/main" id="{FC9BD3E2-2E60-678C-669F-2B1DEAD15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2342"/>
          <a:stretch/>
        </p:blipFill>
        <p:spPr>
          <a:xfrm>
            <a:off x="-1" y="2119086"/>
            <a:ext cx="12192001" cy="44962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B76BF6-C2BA-161D-FC3E-015323924997}"/>
              </a:ext>
            </a:extLst>
          </p:cNvPr>
          <p:cNvSpPr txBox="1">
            <a:spLocks/>
          </p:cNvSpPr>
          <p:nvPr/>
        </p:nvSpPr>
        <p:spPr>
          <a:xfrm>
            <a:off x="1614715" y="0"/>
            <a:ext cx="8962570" cy="2235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8800" b="0" dirty="0">
                <a:solidFill>
                  <a:schemeClr val="bg1"/>
                </a:solidFill>
              </a:rPr>
              <a:t>Welcome Back!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44A7C5-574F-BC1B-736B-AD78D5E0F6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5E1B54-2810-30A9-6EB6-20D49E746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1"/>
          <a:stretch/>
        </p:blipFill>
        <p:spPr>
          <a:xfrm>
            <a:off x="0" y="6615288"/>
            <a:ext cx="12192000" cy="242711"/>
          </a:xfrm>
          <a:prstGeom prst="rect">
            <a:avLst/>
          </a:prstGeom>
        </p:spPr>
      </p:pic>
      <p:pic>
        <p:nvPicPr>
          <p:cNvPr id="10" name="Picture 9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B063EBBF-8AA6-1955-5003-08F5F25B7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/>
          <a:stretch/>
        </p:blipFill>
        <p:spPr>
          <a:xfrm>
            <a:off x="0" y="0"/>
            <a:ext cx="12192000" cy="66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7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BEFD8C-B8FD-E4F2-EEA7-8C1CD9EAE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8"/>
          <a:stretch/>
        </p:blipFill>
        <p:spPr>
          <a:xfrm>
            <a:off x="5954806" y="-26894"/>
            <a:ext cx="6237194" cy="6858000"/>
          </a:xfrm>
          <a:prstGeom prst="rect">
            <a:avLst/>
          </a:prstGeom>
        </p:spPr>
      </p:pic>
      <p:pic>
        <p:nvPicPr>
          <p:cNvPr id="11" name="Picture 10" descr="A picture containing chessman&#10;&#10;Description automatically generated">
            <a:extLst>
              <a:ext uri="{FF2B5EF4-FFF2-40B4-BE49-F238E27FC236}">
                <a16:creationId xmlns:a16="http://schemas.microsoft.com/office/drawing/2014/main" id="{387FF095-BAD6-9839-346C-04710BF4B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9325"/>
          <a:stretch/>
        </p:blipFill>
        <p:spPr>
          <a:xfrm>
            <a:off x="1331260" y="-26894"/>
            <a:ext cx="7368988" cy="6858000"/>
          </a:xfrm>
          <a:prstGeom prst="rect">
            <a:avLst/>
          </a:prstGeom>
          <a:effectLst>
            <a:outerShdw blurRad="139700" dist="50800" dir="1800000" sx="102000" sy="102000" algn="ctr" rotWithShape="0">
              <a:schemeClr val="tx1">
                <a:alpha val="30000"/>
              </a:schemeClr>
            </a:outerShdw>
          </a:effectLst>
        </p:spPr>
      </p:pic>
      <p:pic>
        <p:nvPicPr>
          <p:cNvPr id="16" name="Picture 15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AC75ED99-9F76-9674-D128-D5E05613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392" r="43809" b="-392"/>
          <a:stretch/>
        </p:blipFill>
        <p:spPr>
          <a:xfrm>
            <a:off x="0" y="-26894"/>
            <a:ext cx="4601030" cy="6884894"/>
          </a:xfrm>
          <a:prstGeom prst="rect">
            <a:avLst/>
          </a:prstGeom>
          <a:effectLst>
            <a:outerShdw blurRad="139700" dist="50800" dir="5400000" sx="106000" sy="106000" algn="ctr" rotWithShape="0">
              <a:schemeClr val="tx1">
                <a:alpha val="27000"/>
              </a:schemeClr>
            </a:outerShdw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FC5F54-267B-DB65-A7B3-D9D738A5B0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scissors&#10;&#10;Description automatically generated with low confidence">
            <a:extLst>
              <a:ext uri="{FF2B5EF4-FFF2-40B4-BE49-F238E27FC236}">
                <a16:creationId xmlns:a16="http://schemas.microsoft.com/office/drawing/2014/main" id="{36A97AC4-0B26-D865-2DED-36D8972FD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031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A50830-6A8B-D69E-63BC-106AEE8D9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6"/>
          <a:stretch/>
        </p:blipFill>
        <p:spPr>
          <a:xfrm>
            <a:off x="0" y="6643688"/>
            <a:ext cx="12192000" cy="2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015044-6030-B9B6-ECC6-BB2A1C49E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FF500F-078B-01CA-2F45-645913D0A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0"/>
          <a:stretch/>
        </p:blipFill>
        <p:spPr>
          <a:xfrm>
            <a:off x="5838472" y="387660"/>
            <a:ext cx="6171392" cy="5085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5C6F6-57C8-6D40-4AD4-9456D10ECDE3}"/>
              </a:ext>
            </a:extLst>
          </p:cNvPr>
          <p:cNvSpPr txBox="1"/>
          <p:nvPr/>
        </p:nvSpPr>
        <p:spPr>
          <a:xfrm>
            <a:off x="9354671" y="5624925"/>
            <a:ext cx="2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Barack Obama</a:t>
            </a:r>
          </a:p>
        </p:txBody>
      </p:sp>
    </p:spTree>
    <p:extLst>
      <p:ext uri="{BB962C8B-B14F-4D97-AF65-F5344CB8AC3E}">
        <p14:creationId xmlns:p14="http://schemas.microsoft.com/office/powerpoint/2010/main" val="34909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HI Colors">
      <a:dk1>
        <a:sysClr val="windowText" lastClr="000000"/>
      </a:dk1>
      <a:lt1>
        <a:sysClr val="window" lastClr="FFFFFF"/>
      </a:lt1>
      <a:dk2>
        <a:srgbClr val="2E6380"/>
      </a:dk2>
      <a:lt2>
        <a:srgbClr val="E7E6E6"/>
      </a:lt2>
      <a:accent1>
        <a:srgbClr val="7AA6B9"/>
      </a:accent1>
      <a:accent2>
        <a:srgbClr val="FDB91B"/>
      </a:accent2>
      <a:accent3>
        <a:srgbClr val="7A962B"/>
      </a:accent3>
      <a:accent4>
        <a:srgbClr val="5F3D61"/>
      </a:accent4>
      <a:accent5>
        <a:srgbClr val="B42E12"/>
      </a:accent5>
      <a:accent6>
        <a:srgbClr val="D76822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 PowerPoint Wide Verdana  -  Read-Only" id="{EF0C4CF2-49BC-414B-8C9A-6B80C7686E7E}" vid="{F98F2C79-11DC-4ADC-83AC-8F846C8D9A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 PowerPoint Wide Verdana</Template>
  <TotalTime>6148</TotalTime>
  <Words>335</Words>
  <Application>Microsoft Office PowerPoint</Application>
  <PresentationFormat>Widescreen</PresentationFormat>
  <Paragraphs>75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Avenir Next LT Pro</vt:lpstr>
      <vt:lpstr>Calibri</vt:lpstr>
      <vt:lpstr>Symbol</vt:lpstr>
      <vt:lpstr>Verdana</vt:lpstr>
      <vt:lpstr>Webdings</vt:lpstr>
      <vt:lpstr>Office Theme</vt:lpstr>
      <vt:lpstr>HIH opener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Teen Pregnancy</vt:lpstr>
      <vt:lpstr>Colorado Uninsured Rate 2011-2021</vt:lpstr>
      <vt:lpstr>Smoking</vt:lpstr>
      <vt:lpstr>PowerPoint Presentation</vt:lpstr>
      <vt:lpstr>Teen Births</vt:lpstr>
      <vt:lpstr>Uninsured Rate</vt:lpstr>
      <vt:lpstr>Smoking</vt:lpstr>
      <vt:lpstr>PowerPoint Presentation</vt:lpstr>
      <vt:lpstr>PowerPoint Presentation</vt:lpstr>
      <vt:lpstr>Colorado Uninsured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HIH opener</dc:title>
  <dc:creator>Sara Schmitt</dc:creator>
  <cp:lastModifiedBy>Joe Hanel</cp:lastModifiedBy>
  <cp:revision>86</cp:revision>
  <cp:lastPrinted>2022-12-05T23:20:22Z</cp:lastPrinted>
  <dcterms:created xsi:type="dcterms:W3CDTF">2022-10-17T21:36:30Z</dcterms:created>
  <dcterms:modified xsi:type="dcterms:W3CDTF">2022-12-14T17:15:18Z</dcterms:modified>
</cp:coreProperties>
</file>