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1"/>
  </p:sldMasterIdLst>
  <p:notesMasterIdLst>
    <p:notesMasterId r:id="rId40"/>
  </p:notesMasterIdLst>
  <p:handoutMasterIdLst>
    <p:handoutMasterId r:id="rId41"/>
  </p:handoutMasterIdLst>
  <p:sldIdLst>
    <p:sldId id="441" r:id="rId2"/>
    <p:sldId id="399" r:id="rId3"/>
    <p:sldId id="291" r:id="rId4"/>
    <p:sldId id="439" r:id="rId5"/>
    <p:sldId id="432" r:id="rId6"/>
    <p:sldId id="257" r:id="rId7"/>
    <p:sldId id="440" r:id="rId8"/>
    <p:sldId id="259" r:id="rId9"/>
    <p:sldId id="260" r:id="rId10"/>
    <p:sldId id="300" r:id="rId11"/>
    <p:sldId id="412" r:id="rId12"/>
    <p:sldId id="414" r:id="rId13"/>
    <p:sldId id="342" r:id="rId14"/>
    <p:sldId id="343" r:id="rId15"/>
    <p:sldId id="438" r:id="rId16"/>
    <p:sldId id="364" r:id="rId17"/>
    <p:sldId id="415" r:id="rId18"/>
    <p:sldId id="442" r:id="rId19"/>
    <p:sldId id="400" r:id="rId20"/>
    <p:sldId id="433" r:id="rId21"/>
    <p:sldId id="417" r:id="rId22"/>
    <p:sldId id="416" r:id="rId23"/>
    <p:sldId id="272" r:id="rId24"/>
    <p:sldId id="434" r:id="rId25"/>
    <p:sldId id="385" r:id="rId26"/>
    <p:sldId id="366" r:id="rId27"/>
    <p:sldId id="429" r:id="rId28"/>
    <p:sldId id="376" r:id="rId29"/>
    <p:sldId id="430" r:id="rId30"/>
    <p:sldId id="427" r:id="rId31"/>
    <p:sldId id="428" r:id="rId32"/>
    <p:sldId id="431" r:id="rId33"/>
    <p:sldId id="418" r:id="rId34"/>
    <p:sldId id="387" r:id="rId35"/>
    <p:sldId id="419" r:id="rId36"/>
    <p:sldId id="372" r:id="rId37"/>
    <p:sldId id="436" r:id="rId38"/>
    <p:sldId id="258" r:id="rId3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" name="Author" initials="A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62B"/>
    <a:srgbClr val="FDB81A"/>
    <a:srgbClr val="2E6380"/>
    <a:srgbClr val="000000"/>
    <a:srgbClr val="FFFFFF"/>
    <a:srgbClr val="181717"/>
    <a:srgbClr val="B42E12"/>
    <a:srgbClr val="FDD46F"/>
    <a:srgbClr val="7AA6B9"/>
    <a:srgbClr val="5F3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6" autoAdjust="0"/>
    <p:restoredTop sz="58793" autoAdjust="0"/>
  </p:normalViewPr>
  <p:slideViewPr>
    <p:cSldViewPr snapToGrid="0">
      <p:cViewPr varScale="1">
        <p:scale>
          <a:sx n="50" d="100"/>
          <a:sy n="50" d="100"/>
        </p:scale>
        <p:origin x="20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D3314-A744-45AC-A2B9-30C089574F89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80F5-C523-4D7B-B9DB-7ABF2F250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13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8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78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5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0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28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4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6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1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8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2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1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76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12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5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7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44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94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54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58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64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1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0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0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04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25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81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97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79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06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01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419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1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93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97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40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3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5181600"/>
            <a:ext cx="12192001" cy="1676400"/>
          </a:xfrm>
          <a:prstGeom prst="rect">
            <a:avLst/>
          </a:prstGeom>
          <a:solidFill>
            <a:srgbClr val="2E6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7" y="5504795"/>
            <a:ext cx="5481180" cy="627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67" y="6272335"/>
            <a:ext cx="5497944" cy="196639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39" y="5361354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6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439" y="6269266"/>
            <a:ext cx="3960029" cy="305281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376618" y="6269263"/>
            <a:ext cx="1412553" cy="3100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38603" y="5853937"/>
            <a:ext cx="5550568" cy="33298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@######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18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97580" y="395538"/>
            <a:ext cx="7484533" cy="1644283"/>
          </a:xfrm>
        </p:spPr>
        <p:txBody>
          <a:bodyPr anchor="b"/>
          <a:lstStyle>
            <a:lvl1pPr algn="l">
              <a:defRPr sz="6000">
                <a:solidFill>
                  <a:srgbClr val="2E638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97582" y="2195274"/>
            <a:ext cx="5911036" cy="754183"/>
          </a:xfrm>
        </p:spPr>
        <p:txBody>
          <a:bodyPr/>
          <a:lstStyle>
            <a:lvl1pPr marL="0" indent="0" algn="l">
              <a:buNone/>
              <a:defRPr sz="2400" i="1">
                <a:solidFill>
                  <a:srgbClr val="2E6380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1" y="4615215"/>
            <a:ext cx="6252300" cy="42203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8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074793" y="5116009"/>
            <a:ext cx="6252137" cy="29028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184786"/>
            <a:ext cx="5720861" cy="67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8" y="5177875"/>
            <a:ext cx="2142589" cy="1251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2" y="1714902"/>
            <a:ext cx="12181580" cy="4278467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2" y="5841906"/>
            <a:ext cx="6250517" cy="34288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1">
                <a:solidFill>
                  <a:srgbClr val="2E6380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8" y="6197605"/>
            <a:ext cx="6250517" cy="2730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00" b="0">
                <a:solidFill>
                  <a:srgbClr val="2E6380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2E6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4932" y="5158343"/>
            <a:ext cx="11142133" cy="729882"/>
          </a:xfrm>
        </p:spPr>
        <p:txBody>
          <a:bodyPr anchor="b"/>
          <a:lstStyle>
            <a:lvl1pPr algn="r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052" y="491678"/>
            <a:ext cx="12244103" cy="40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786"/>
            <a:ext cx="5720861" cy="67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425366"/>
            <a:ext cx="12181580" cy="42784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59394" y="5304091"/>
            <a:ext cx="10933723" cy="675175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rgbClr val="2E638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4970C-9936-4D71-B958-B37870D18287}" type="datetime1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74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1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2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8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1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4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6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96665"/>
            <a:ext cx="12192000" cy="3613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5938" y="6523443"/>
            <a:ext cx="169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DB81A"/>
                </a:solidFill>
              </a:rPr>
              <a:t>#HIHC18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1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  <p:sldLayoutId id="2147483663" r:id="rId14"/>
    <p:sldLayoutId id="2147483668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9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-104775"/>
            <a:ext cx="8668357" cy="66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B870C58-3BF2-4359-BC2C-D3A98EA9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12" y="566475"/>
            <a:ext cx="11464289" cy="84900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Lower Incomes, Worse Health, 2017</a:t>
            </a:r>
            <a:endParaRPr lang="en-US" b="1" u="sng" dirty="0">
              <a:solidFill>
                <a:srgbClr val="2E638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543586" cy="64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870C58-3BF2-4359-BC2C-D3A98EA9C57D}"/>
              </a:ext>
            </a:extLst>
          </p:cNvPr>
          <p:cNvSpPr>
            <a:spLocks noGrp="1"/>
          </p:cNvSpPr>
          <p:nvPr/>
        </p:nvSpPr>
        <p:spPr>
          <a:xfrm>
            <a:off x="462413" y="158621"/>
            <a:ext cx="9907929" cy="849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2E6380"/>
                </a:solidFill>
              </a:rPr>
              <a:t>Average Annual Income for Colorado Households </a:t>
            </a:r>
            <a:endParaRPr lang="en-US" sz="3600" b="1" u="sng" dirty="0">
              <a:solidFill>
                <a:srgbClr val="2E6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65" y="1749286"/>
            <a:ext cx="11756368" cy="36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308" y="3285314"/>
            <a:ext cx="6037691" cy="3218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310" y="0"/>
            <a:ext cx="6052930" cy="329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E6D2D-62DF-46E9-B477-16E7175B7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2" t="4840" r="329" b="31374"/>
          <a:stretch/>
        </p:blipFill>
        <p:spPr>
          <a:xfrm>
            <a:off x="0" y="3291840"/>
            <a:ext cx="6154310" cy="3250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154310" cy="32918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8369" y="2223135"/>
            <a:ext cx="3611881" cy="2137410"/>
          </a:xfrm>
          <a:prstGeom prst="rect">
            <a:avLst/>
          </a:prstGeom>
          <a:solidFill>
            <a:srgbClr val="000000">
              <a:alpha val="74902"/>
            </a:srgb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70C58-3BF2-4359-BC2C-D3A98EA9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227" y="2514600"/>
            <a:ext cx="3424524" cy="155448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Two Generation Policies and Programs Impact All Families</a:t>
            </a:r>
            <a:endParaRPr lang="en-US" sz="3600" b="1" u="sng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96665"/>
            <a:ext cx="12192000" cy="3613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055938" y="6523443"/>
            <a:ext cx="169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DB81A"/>
                </a:solidFill>
              </a:rPr>
              <a:t>#HIHC18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B870C58-3BF2-4359-BC2C-D3A98EA9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68268"/>
            <a:ext cx="11464289" cy="84900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Creating a Foundation of Opportunity and Mobility</a:t>
            </a:r>
            <a:endParaRPr lang="en-US" b="1" u="sng" dirty="0">
              <a:solidFill>
                <a:srgbClr val="2E638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39" y="1017270"/>
            <a:ext cx="956471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8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0" y="-8238"/>
            <a:ext cx="12192000" cy="6713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96665"/>
            <a:ext cx="12192000" cy="3613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55938" y="6523443"/>
            <a:ext cx="169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DB81A"/>
                </a:solidFill>
              </a:rPr>
              <a:t>#HIHC18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77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297181"/>
            <a:ext cx="8126730" cy="7121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Parent Well-Being Influences Child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571" y="1701800"/>
            <a:ext cx="8941231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3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14A7DA-4FE2-4504-879F-781742F7A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1429"/>
            <a:ext cx="12192000" cy="1859372"/>
          </a:xfrm>
        </p:spPr>
        <p:txBody>
          <a:bodyPr/>
          <a:lstStyle/>
          <a:p>
            <a:pPr algn="ctr">
              <a:spcAft>
                <a:spcPts val="2100"/>
              </a:spcAft>
              <a:buClr>
                <a:srgbClr val="FDB81A"/>
              </a:buClr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4 x 2 = Colorado Takes on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Two Generation Approaches </a:t>
            </a:r>
          </a:p>
        </p:txBody>
      </p:sp>
    </p:spTree>
    <p:extLst>
      <p:ext uri="{BB962C8B-B14F-4D97-AF65-F5344CB8AC3E}">
        <p14:creationId xmlns:p14="http://schemas.microsoft.com/office/powerpoint/2010/main" val="1047251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45F3B-BCFD-493B-8F0D-237AEFE99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57213"/>
            <a:ext cx="11010900" cy="5619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</a:p>
          <a:p>
            <a:pPr marL="0" indent="0" algn="ctr">
              <a:buNone/>
            </a:pP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A.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10 </a:t>
            </a: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 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</a:t>
            </a:r>
          </a:p>
          <a:p>
            <a:pPr marL="0" indent="0" algn="ctr">
              <a:buNone/>
            </a:pP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B.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10 </a:t>
            </a: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 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.5</a:t>
            </a: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011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9" y="339214"/>
            <a:ext cx="10025070" cy="59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2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FC5DC-90A0-4196-A3FE-52D2A88F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2A5B-BBB1-461D-A86A-D8C173F6C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 of the Colorado &amp; US flags on a flag poll … Brian do you have that?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518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3" y="458874"/>
            <a:ext cx="11121887" cy="55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7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B58795-0DD6-4FD7-9A85-C5AB8692824A}"/>
              </a:ext>
            </a:extLst>
          </p:cNvPr>
          <p:cNvSpPr txBox="1">
            <a:spLocks/>
          </p:cNvSpPr>
          <p:nvPr/>
        </p:nvSpPr>
        <p:spPr>
          <a:xfrm>
            <a:off x="1434564" y="29497"/>
            <a:ext cx="6036709" cy="1927326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lang="en-US" sz="6000" b="1" i="1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itchFamily="-100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0" charset="0"/>
                <a:ea typeface="Trebuchet MS" pitchFamily="-100" charset="0"/>
                <a:cs typeface="Trebuchet MS" pitchFamily="-100" charset="0"/>
                <a:sym typeface="Trebuchet MS" pitchFamily="-100" charset="0"/>
              </a:defRPr>
            </a:lvl9pPr>
          </a:lstStyle>
          <a:p>
            <a:pPr defTabSz="410751" eaLnBrk="1"/>
            <a:r>
              <a:rPr lang="en-US" sz="2461" kern="0" dirty="0">
                <a:solidFill>
                  <a:srgbClr val="5C6670"/>
                </a:solidFill>
                <a:latin typeface="+mn-lt"/>
              </a:rPr>
              <a:t>The Colorado Opportunity Project is a life cycle model with life stages and benchmarks of success for each life stage.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D5D2D-7CC0-43A2-8124-A8CA4BA4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273" y="0"/>
            <a:ext cx="2905125" cy="18383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95F070-2CEB-4C2F-AE51-324BB97CB54D}"/>
              </a:ext>
            </a:extLst>
          </p:cNvPr>
          <p:cNvGrpSpPr/>
          <p:nvPr/>
        </p:nvGrpSpPr>
        <p:grpSpPr>
          <a:xfrm>
            <a:off x="3498240" y="2003554"/>
            <a:ext cx="4996831" cy="4201874"/>
            <a:chOff x="3411415" y="3918265"/>
            <a:chExt cx="12799082" cy="101095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CC9E5B-2FED-4D71-9550-703453046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617" t="31406" r="49463" b="51259"/>
            <a:stretch/>
          </p:blipFill>
          <p:spPr>
            <a:xfrm>
              <a:off x="3411415" y="3918265"/>
              <a:ext cx="4126524" cy="31906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5DEFA9-CCF7-4F98-B361-2A2118CDB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649" t="22751" r="50412" b="60421"/>
            <a:stretch/>
          </p:blipFill>
          <p:spPr>
            <a:xfrm>
              <a:off x="7943075" y="3918265"/>
              <a:ext cx="3862063" cy="31906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3B2437-5027-4B75-A295-F9D5D1B43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419" t="20990" r="49102" b="57517"/>
            <a:stretch/>
          </p:blipFill>
          <p:spPr>
            <a:xfrm>
              <a:off x="7944805" y="7415258"/>
              <a:ext cx="3858603" cy="32023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65AD0D-A701-478F-B0C0-A58AB0321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617" t="50893" r="49463" b="32713"/>
            <a:stretch/>
          </p:blipFill>
          <p:spPr>
            <a:xfrm>
              <a:off x="3411415" y="7415257"/>
              <a:ext cx="4126524" cy="32023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C1EBED-471F-4853-B9D7-DDBCD17E9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617" t="69636" r="49463" b="15220"/>
            <a:stretch/>
          </p:blipFill>
          <p:spPr>
            <a:xfrm>
              <a:off x="3411415" y="10923961"/>
              <a:ext cx="4126524" cy="31038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76CB49-D8AE-4866-9FEE-83B23642A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419" t="44215" r="49102" b="36951"/>
            <a:stretch/>
          </p:blipFill>
          <p:spPr>
            <a:xfrm>
              <a:off x="7944805" y="10923961"/>
              <a:ext cx="3858603" cy="31038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F99E0E-BD0A-4C1C-934C-086C5AEC9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419" t="64885" r="49102" b="13886"/>
            <a:stretch/>
          </p:blipFill>
          <p:spPr>
            <a:xfrm>
              <a:off x="12206814" y="7415257"/>
              <a:ext cx="4003683" cy="32023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003284-F7F3-4295-AE6B-DAFF6E640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513" t="42379" r="49358" b="39302"/>
            <a:stretch/>
          </p:blipFill>
          <p:spPr>
            <a:xfrm>
              <a:off x="12206814" y="3918265"/>
              <a:ext cx="4003683" cy="31906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8DEC35-3B15-49C3-9088-95E632DE6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881" t="63332" r="48716" b="18349"/>
            <a:stretch/>
          </p:blipFill>
          <p:spPr>
            <a:xfrm>
              <a:off x="12206814" y="10923961"/>
              <a:ext cx="4003683" cy="3103872"/>
            </a:xfrm>
            <a:prstGeom prst="rect">
              <a:avLst/>
            </a:prstGeom>
          </p:spPr>
        </p:pic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7B8C874-1662-491F-AA8E-CDC3C5BA6050}"/>
                </a:ext>
              </a:extLst>
            </p:cNvPr>
            <p:cNvSpPr/>
            <p:nvPr/>
          </p:nvSpPr>
          <p:spPr>
            <a:xfrm rot="10800000">
              <a:off x="5210760" y="7165892"/>
              <a:ext cx="527836" cy="22621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srgbClr val="FFFFFF"/>
                </a:solidFill>
                <a:latin typeface="Trebuchet MS"/>
                <a:sym typeface="Trebuchet MS" pitchFamily="-100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196E1AE-3DCE-42D7-9661-DA98F9F420DD}"/>
                </a:ext>
              </a:extLst>
            </p:cNvPr>
            <p:cNvSpPr/>
            <p:nvPr/>
          </p:nvSpPr>
          <p:spPr>
            <a:xfrm rot="10800000">
              <a:off x="5210760" y="10659369"/>
              <a:ext cx="527836" cy="22621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srgbClr val="FFFFFF"/>
                </a:solidFill>
                <a:latin typeface="Trebuchet MS"/>
                <a:sym typeface="Trebuchet MS" pitchFamily="-100" charset="0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9781F3A-51D6-4C0F-A2FA-CCA93F0EF2E6}"/>
                </a:ext>
              </a:extLst>
            </p:cNvPr>
            <p:cNvSpPr/>
            <p:nvPr/>
          </p:nvSpPr>
          <p:spPr>
            <a:xfrm rot="10800000">
              <a:off x="9610188" y="7165892"/>
              <a:ext cx="527836" cy="22621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srgbClr val="FFFFFF"/>
                </a:solidFill>
                <a:latin typeface="Trebuchet MS"/>
                <a:sym typeface="Trebuchet MS" pitchFamily="-100" charset="0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F4ADAB6-C74F-4B39-8202-9FF2BCA7E593}"/>
                </a:ext>
              </a:extLst>
            </p:cNvPr>
            <p:cNvSpPr/>
            <p:nvPr/>
          </p:nvSpPr>
          <p:spPr>
            <a:xfrm rot="10800000">
              <a:off x="9610189" y="10659369"/>
              <a:ext cx="527836" cy="22621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srgbClr val="FFFFFF"/>
                </a:solidFill>
                <a:latin typeface="Trebuchet MS"/>
                <a:sym typeface="Trebuchet MS" pitchFamily="-100" charset="0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B7F587A-79C6-49F8-95B0-FAD573D5A8DF}"/>
                </a:ext>
              </a:extLst>
            </p:cNvPr>
            <p:cNvSpPr/>
            <p:nvPr/>
          </p:nvSpPr>
          <p:spPr>
            <a:xfrm rot="10800000">
              <a:off x="13944737" y="7165892"/>
              <a:ext cx="527836" cy="22621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srgbClr val="FFFFFF"/>
                </a:solidFill>
                <a:latin typeface="Trebuchet MS"/>
                <a:sym typeface="Trebuchet MS" pitchFamily="-1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134"/>
            <a:ext cx="12191999" cy="81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5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1AA6CF-E6A7-4050-AF2A-64F499A7C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488" y="219919"/>
            <a:ext cx="8074398" cy="60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9ED0C-46C7-4A09-8C34-39D864F2A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67" y="487485"/>
            <a:ext cx="3836633" cy="12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0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7FC8-3FF0-45F8-B975-387916AB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730" y="228601"/>
            <a:ext cx="8732520" cy="826479"/>
          </a:xfrm>
        </p:spPr>
        <p:txBody>
          <a:bodyPr>
            <a:normAutofit/>
          </a:bodyPr>
          <a:lstStyle/>
          <a:p>
            <a:r>
              <a:rPr lang="en-US" dirty="0"/>
              <a:t>Pregnancy-Related Depression Screening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2DA39-F7E7-405D-8862-216327F2B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951"/>
            <a:ext cx="12192000" cy="654084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/>
          <a:stretch/>
        </p:blipFill>
        <p:spPr>
          <a:xfrm>
            <a:off x="-34149" y="-49427"/>
            <a:ext cx="12300291" cy="6549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66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5628"/>
            <a:ext cx="10515600" cy="770501"/>
          </a:xfrm>
        </p:spPr>
        <p:txBody>
          <a:bodyPr/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Research 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C18F63-E0B4-49D4-886F-580D59845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21476"/>
            <a:ext cx="5689600" cy="4855395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21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Which areas of the state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 the greatest need for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ECMH services?</a:t>
            </a:r>
          </a:p>
          <a:p>
            <a:pPr marL="514350" indent="-514350">
              <a:spcAft>
                <a:spcPts val="21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Where are ECMH services currently provided, and where are there gaps?</a:t>
            </a:r>
          </a:p>
          <a:p>
            <a:pPr marL="514350" indent="-514350">
              <a:buClr>
                <a:srgbClr val="FDB81A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What are the sources and levels of funding for ECMH in Colorado?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71" y="-709678"/>
            <a:ext cx="5483629" cy="7567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96665"/>
            <a:ext cx="12192000" cy="3613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55938" y="6523443"/>
            <a:ext cx="169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DB81A"/>
                </a:solidFill>
              </a:rPr>
              <a:t>#HIHC18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9EDC15-556C-4B75-AFA2-6352F2712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085" y="990786"/>
            <a:ext cx="7858297" cy="51335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058" y="249782"/>
            <a:ext cx="11785942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2E6380"/>
                </a:solidFill>
                <a:ea typeface="+mj-ea"/>
                <a:cs typeface="+mj-cs"/>
              </a:rPr>
              <a:t>Southern Counties and Adams At the Highest Risk</a:t>
            </a:r>
          </a:p>
        </p:txBody>
      </p:sp>
    </p:spTree>
    <p:extLst>
      <p:ext uri="{BB962C8B-B14F-4D97-AF65-F5344CB8AC3E}">
        <p14:creationId xmlns:p14="http://schemas.microsoft.com/office/powerpoint/2010/main" val="28398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F65B1-B66A-40DE-836B-5AEB5C90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155456"/>
            <a:ext cx="9597708" cy="689951"/>
          </a:xfrm>
        </p:spPr>
        <p:txBody>
          <a:bodyPr/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What’s Included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82" y="1093305"/>
            <a:ext cx="10963122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4B57-C32D-4013-8C02-1CAC5595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29" y="16741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Three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5636-1C74-4678-A01E-B9AC8EFC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99" y="1492980"/>
            <a:ext cx="11056234" cy="4617481"/>
          </a:xfrm>
        </p:spPr>
        <p:txBody>
          <a:bodyPr>
            <a:normAutofit/>
          </a:bodyPr>
          <a:lstStyle/>
          <a:p>
            <a:pPr marL="514338" indent="-514338">
              <a:spcAft>
                <a:spcPts val="28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+ 1 = Economic Security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Good Health  </a:t>
            </a:r>
          </a:p>
          <a:p>
            <a:pPr marL="514338" indent="-514338">
              <a:spcAft>
                <a:spcPts val="28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x 2 = Colorado Takes on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Generation Approaches </a:t>
            </a:r>
          </a:p>
          <a:p>
            <a:pPr marL="514338" indent="-514338">
              <a:spcAft>
                <a:spcPts val="21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x ? = ROI Is A Tough Sell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5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8055E-41FD-4282-B047-0F09D668D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b="572"/>
          <a:stretch/>
        </p:blipFill>
        <p:spPr>
          <a:xfrm>
            <a:off x="1881324" y="824932"/>
            <a:ext cx="7583065" cy="5457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683" y="40375"/>
            <a:ext cx="7471982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E6380"/>
                </a:solidFill>
                <a:ea typeface="+mj-ea"/>
                <a:cs typeface="+mj-cs"/>
              </a:rPr>
              <a:t>Risk and Reach Are Often Mismatched</a:t>
            </a:r>
          </a:p>
        </p:txBody>
      </p:sp>
    </p:spTree>
    <p:extLst>
      <p:ext uri="{BB962C8B-B14F-4D97-AF65-F5344CB8AC3E}">
        <p14:creationId xmlns:p14="http://schemas.microsoft.com/office/powerpoint/2010/main" val="39638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047"/>
          <a:stretch/>
        </p:blipFill>
        <p:spPr>
          <a:xfrm>
            <a:off x="1885559" y="867508"/>
            <a:ext cx="7722301" cy="5437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5385" y="125484"/>
            <a:ext cx="9252475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E6380"/>
                </a:solidFill>
                <a:ea typeface="+mj-ea"/>
                <a:cs typeface="+mj-cs"/>
              </a:rPr>
              <a:t>Per Capita Investment Varies Widely </a:t>
            </a:r>
          </a:p>
        </p:txBody>
      </p:sp>
      <p:sp>
        <p:nvSpPr>
          <p:cNvPr id="2" name="Rectangle 1"/>
          <p:cNvSpPr/>
          <p:nvPr/>
        </p:nvSpPr>
        <p:spPr>
          <a:xfrm>
            <a:off x="7985051" y="6188149"/>
            <a:ext cx="978196" cy="2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1548" y="8682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Public Investment Plays a Major Role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A5068F-0C86-4842-8669-C303F5216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617" y="4399945"/>
            <a:ext cx="5849268" cy="887809"/>
          </a:xfrm>
          <a:solidFill>
            <a:srgbClr val="7A962B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Total: </a:t>
            </a:r>
            <a:r>
              <a:rPr lang="en-US" sz="4000" b="1" dirty="0">
                <a:solidFill>
                  <a:schemeClr val="bg1"/>
                </a:solidFill>
              </a:rPr>
              <a:t>$62,360,348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DF663-5752-471C-8886-52C79C7C9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62" y="1704129"/>
            <a:ext cx="11135778" cy="19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1BB1D4-9537-4AC4-A0F2-E401654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7252"/>
            <a:ext cx="12192000" cy="176028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35 x ? = ROI is a Tough Sell</a:t>
            </a:r>
          </a:p>
        </p:txBody>
      </p:sp>
    </p:spTree>
    <p:extLst>
      <p:ext uri="{BB962C8B-B14F-4D97-AF65-F5344CB8AC3E}">
        <p14:creationId xmlns:p14="http://schemas.microsoft.com/office/powerpoint/2010/main" val="3727739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7495B3-2CB1-6A4D-8D9B-D1F70DD4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309" y="361337"/>
            <a:ext cx="10130002" cy="8264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E6380"/>
                </a:solidFill>
                <a:latin typeface="Calibri" panose="020F0502020204030204"/>
              </a:rPr>
              <a:t>Hard to Make The Money Work</a:t>
            </a:r>
            <a:endParaRPr lang="en-US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68D9A-A73F-A549-B39B-8F47D9BA1053}"/>
              </a:ext>
            </a:extLst>
          </p:cNvPr>
          <p:cNvSpPr txBox="1"/>
          <p:nvPr/>
        </p:nvSpPr>
        <p:spPr>
          <a:xfrm>
            <a:off x="576309" y="1395503"/>
            <a:ext cx="10744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Clr>
                <a:srgbClr val="FDB81A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saves is not who pays. </a:t>
            </a:r>
          </a:p>
          <a:p>
            <a:pPr marL="571500" indent="-571500">
              <a:spcAft>
                <a:spcPts val="2400"/>
              </a:spcAft>
              <a:buClr>
                <a:srgbClr val="FDB81A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Reimbursement low, if at all. </a:t>
            </a:r>
          </a:p>
          <a:p>
            <a:pPr marL="571500" indent="-571500">
              <a:spcAft>
                <a:spcPts val="2400"/>
              </a:spcAft>
              <a:buClr>
                <a:srgbClr val="FDB81A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way to bill. </a:t>
            </a:r>
          </a:p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76" y="0"/>
            <a:ext cx="4055024" cy="6508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96665"/>
            <a:ext cx="12192000" cy="3613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55938" y="6523443"/>
            <a:ext cx="169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DB81A"/>
                </a:solidFill>
              </a:rPr>
              <a:t>#HIHC18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A3C3-0590-4287-8BB7-6AE29BCE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77" y="11440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For a Moment: History – Not Math – Lessons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6A15-69CC-4B17-B44C-D33BAA7C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77" y="1470446"/>
            <a:ext cx="10766323" cy="473699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rgbClr val="FDB81A"/>
              </a:buClr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Colorado 2Gen </a:t>
            </a:r>
          </a:p>
          <a:p>
            <a:pPr>
              <a:spcAft>
                <a:spcPts val="1800"/>
              </a:spcAft>
              <a:buClr>
                <a:srgbClr val="FDB81A"/>
              </a:buClr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Colorado Opportunity Project</a:t>
            </a:r>
          </a:p>
          <a:p>
            <a:pPr>
              <a:spcAft>
                <a:spcPts val="1800"/>
              </a:spcAft>
              <a:buClr>
                <a:srgbClr val="FDB81A"/>
              </a:buClr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SCL Maternal Mental Health Continuum</a:t>
            </a:r>
          </a:p>
          <a:p>
            <a:pPr>
              <a:spcAft>
                <a:spcPts val="1800"/>
              </a:spcAft>
              <a:buClr>
                <a:srgbClr val="FDB81A"/>
              </a:buClr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Early Childhood Mental Health </a:t>
            </a:r>
          </a:p>
        </p:txBody>
      </p:sp>
    </p:spTree>
    <p:extLst>
      <p:ext uri="{BB962C8B-B14F-4D97-AF65-F5344CB8AC3E}">
        <p14:creationId xmlns:p14="http://schemas.microsoft.com/office/powerpoint/2010/main" val="24963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441" y="1745983"/>
            <a:ext cx="10515600" cy="343217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ts val="7000"/>
              </a:lnSpc>
              <a:buNone/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your lessons?</a:t>
            </a:r>
          </a:p>
          <a:p>
            <a:pPr marL="0" indent="0" algn="ctr">
              <a:lnSpc>
                <a:spcPts val="7000"/>
              </a:lnSpc>
              <a:buNone/>
            </a:pP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lnSpc>
                <a:spcPts val="7000"/>
              </a:lnSpc>
              <a:buNone/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we build political will?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870C58-3BF2-4359-BC2C-D3A98EA9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41" y="287058"/>
            <a:ext cx="8747825" cy="68995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Hearing From You</a:t>
            </a:r>
          </a:p>
        </p:txBody>
      </p:sp>
    </p:spTree>
    <p:extLst>
      <p:ext uri="{BB962C8B-B14F-4D97-AF65-F5344CB8AC3E}">
        <p14:creationId xmlns:p14="http://schemas.microsoft.com/office/powerpoint/2010/main" val="2010423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4B57-C32D-4013-8C02-1CAC5595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6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2E6380"/>
                </a:solidFill>
                <a:latin typeface="+mn-lt"/>
              </a:rPr>
              <a:t>Three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5636-1C74-4678-A01E-B9AC8EFC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99" y="1371600"/>
            <a:ext cx="11056234" cy="4738861"/>
          </a:xfrm>
        </p:spPr>
        <p:txBody>
          <a:bodyPr>
            <a:normAutofit/>
          </a:bodyPr>
          <a:lstStyle/>
          <a:p>
            <a:pPr marL="514338" indent="-514338">
              <a:spcAft>
                <a:spcPts val="28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+ 1 = Economic Security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Good Health  </a:t>
            </a:r>
          </a:p>
          <a:p>
            <a:pPr marL="514338" indent="-514338">
              <a:spcAft>
                <a:spcPts val="28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x 2 = Colorado Takes on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Generation Approaches </a:t>
            </a:r>
          </a:p>
          <a:p>
            <a:pPr marL="514338" indent="-514338">
              <a:spcAft>
                <a:spcPts val="2100"/>
              </a:spcAft>
              <a:buClr>
                <a:srgbClr val="FDB81A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x ? = ROI Is A Tough Sell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8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-780375"/>
            <a:ext cx="11334769" cy="7638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7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888F5-EDCA-4C7D-9D75-1DF1711F7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04875"/>
            <a:ext cx="41148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2B85C-9379-43BD-897A-B9C18F79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240" y="4144298"/>
            <a:ext cx="12295239" cy="314140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1 + 1 = Economic Security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Supports Good Health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2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00BCF-1BC1-4941-BF5B-F53DDC0D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096" y="423863"/>
            <a:ext cx="5549904" cy="53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00BCF-1BC1-4941-BF5B-F53DDC0D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80" y="152401"/>
            <a:ext cx="8007879" cy="53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00BCF-1BC1-4941-BF5B-F53DDC0D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80" y="152400"/>
            <a:ext cx="11533239" cy="53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1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00BCF-1BC1-4941-BF5B-F53DDC0D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80" y="152400"/>
            <a:ext cx="11533239" cy="59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9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274</Words>
  <Application>Microsoft Office PowerPoint</Application>
  <PresentationFormat>Widescreen</PresentationFormat>
  <Paragraphs>89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Three Takeaways</vt:lpstr>
      <vt:lpstr>PowerPoint Presentation</vt:lpstr>
      <vt:lpstr>1 + 1 = Economic Security  Supports Good Health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Incomes, Worse Health, 2017</vt:lpstr>
      <vt:lpstr>PowerPoint Presentation</vt:lpstr>
      <vt:lpstr>Two Generation Policies and Programs Impact All Families</vt:lpstr>
      <vt:lpstr>Creating a Foundation of Opportunity and Mobility</vt:lpstr>
      <vt:lpstr>PowerPoint Presentation</vt:lpstr>
      <vt:lpstr>Parent Well-Being Influences Child</vt:lpstr>
      <vt:lpstr>4 x 2 = Colorado Takes on  Two Generation Approaches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Pregnancy-Related Depression Screening</vt:lpstr>
      <vt:lpstr>PowerPoint Presentation</vt:lpstr>
      <vt:lpstr>Research Questions</vt:lpstr>
      <vt:lpstr>PowerPoint Presentation</vt:lpstr>
      <vt:lpstr>What’s Included</vt:lpstr>
      <vt:lpstr>PowerPoint Presentation</vt:lpstr>
      <vt:lpstr>PowerPoint Presentation</vt:lpstr>
      <vt:lpstr>Public Investment Plays a Major Role</vt:lpstr>
      <vt:lpstr>35 x ? = ROI is a Tough Sell</vt:lpstr>
      <vt:lpstr>Hard to Make The Money Work</vt:lpstr>
      <vt:lpstr>For a Moment: History – Not Math – Lessons </vt:lpstr>
      <vt:lpstr>Hearing From You</vt:lpstr>
      <vt:lpstr>Three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2018-12-06T02:04:08Z</dcterms:created>
  <dcterms:modified xsi:type="dcterms:W3CDTF">2018-12-06T02:04:24Z</dcterms:modified>
</cp:coreProperties>
</file>