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7"/>
  </p:notesMasterIdLst>
  <p:sldIdLst>
    <p:sldId id="387" r:id="rId2"/>
    <p:sldId id="388" r:id="rId3"/>
    <p:sldId id="379" r:id="rId4"/>
    <p:sldId id="291" r:id="rId5"/>
    <p:sldId id="309" r:id="rId6"/>
    <p:sldId id="289" r:id="rId7"/>
    <p:sldId id="396" r:id="rId8"/>
    <p:sldId id="395" r:id="rId9"/>
    <p:sldId id="392" r:id="rId10"/>
    <p:sldId id="295" r:id="rId11"/>
    <p:sldId id="390" r:id="rId12"/>
    <p:sldId id="389" r:id="rId13"/>
    <p:sldId id="298" r:id="rId14"/>
    <p:sldId id="370" r:id="rId15"/>
    <p:sldId id="365" r:id="rId16"/>
    <p:sldId id="360" r:id="rId17"/>
    <p:sldId id="362" r:id="rId18"/>
    <p:sldId id="301" r:id="rId19"/>
    <p:sldId id="401" r:id="rId20"/>
    <p:sldId id="297" r:id="rId21"/>
    <p:sldId id="371" r:id="rId22"/>
    <p:sldId id="373" r:id="rId23"/>
    <p:sldId id="372" r:id="rId24"/>
    <p:sldId id="374" r:id="rId25"/>
    <p:sldId id="313" r:id="rId26"/>
    <p:sldId id="397" r:id="rId27"/>
    <p:sldId id="265" r:id="rId28"/>
    <p:sldId id="352" r:id="rId29"/>
    <p:sldId id="354" r:id="rId30"/>
    <p:sldId id="358" r:id="rId31"/>
    <p:sldId id="316" r:id="rId32"/>
    <p:sldId id="355" r:id="rId33"/>
    <p:sldId id="382" r:id="rId34"/>
    <p:sldId id="349" r:id="rId35"/>
    <p:sldId id="398" r:id="rId36"/>
    <p:sldId id="327" r:id="rId37"/>
    <p:sldId id="323" r:id="rId38"/>
    <p:sldId id="324" r:id="rId39"/>
    <p:sldId id="377" r:id="rId40"/>
    <p:sldId id="329" r:id="rId41"/>
    <p:sldId id="314" r:id="rId42"/>
    <p:sldId id="325" r:id="rId43"/>
    <p:sldId id="399" r:id="rId44"/>
    <p:sldId id="361" r:id="rId45"/>
    <p:sldId id="258" r:id="rId4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iana Major" initials="LM [2]" lastIdx="18" clrIdx="6">
    <p:extLst>
      <p:ext uri="{19B8F6BF-5375-455C-9EA6-DF929625EA0E}">
        <p15:presenceInfo xmlns:p15="http://schemas.microsoft.com/office/powerpoint/2012/main" userId="S::majorl@coloradohealthinstitute.org::2dd12a0e-056a-4446-8da2-99fbbdf01031" providerId="AD"/>
      </p:ext>
    </p:extLst>
  </p:cmAuthor>
  <p:cmAuthor id="1" name="Emily Johnson" initials="EJ" lastIdx="2" clrIdx="0">
    <p:extLst>
      <p:ext uri="{19B8F6BF-5375-455C-9EA6-DF929625EA0E}">
        <p15:presenceInfo xmlns:p15="http://schemas.microsoft.com/office/powerpoint/2012/main" userId="S-1-5-21-1202660629-1547161642-839522115-3723" providerId="AD"/>
      </p:ext>
    </p:extLst>
  </p:cmAuthor>
  <p:cmAuthor id="8" name="Brian Clark" initials="BC" lastIdx="1" clrIdx="7">
    <p:extLst>
      <p:ext uri="{19B8F6BF-5375-455C-9EA6-DF929625EA0E}">
        <p15:presenceInfo xmlns:p15="http://schemas.microsoft.com/office/powerpoint/2012/main" userId="Brian Clark" providerId="None"/>
      </p:ext>
    </p:extLst>
  </p:cmAuthor>
  <p:cmAuthor id="2" name="Emily Johnson" initials="EJ [2]" lastIdx="147" clrIdx="1">
    <p:extLst>
      <p:ext uri="{19B8F6BF-5375-455C-9EA6-DF929625EA0E}">
        <p15:presenceInfo xmlns:p15="http://schemas.microsoft.com/office/powerpoint/2012/main" userId="S::johnsone@coloradohealthinstitute.org::14194e7e-80b7-4c8f-a180-3fe78aa58a1f_5::10037FFE98E013C6" providerId="AD"/>
      </p:ext>
    </p:extLst>
  </p:cmAuthor>
  <p:cmAuthor id="3" name="Liana Major" initials="LM" lastIdx="11" clrIdx="2">
    <p:extLst>
      <p:ext uri="{19B8F6BF-5375-455C-9EA6-DF929625EA0E}">
        <p15:presenceInfo xmlns:p15="http://schemas.microsoft.com/office/powerpoint/2012/main" userId="S-1-5-21-1202660629-1547161642-839522115-5686" providerId="AD"/>
      </p:ext>
    </p:extLst>
  </p:cmAuthor>
  <p:cmAuthor id="4" name="Sara Schmitt" initials="SS" lastIdx="13" clrIdx="3">
    <p:extLst>
      <p:ext uri="{19B8F6BF-5375-455C-9EA6-DF929625EA0E}">
        <p15:presenceInfo xmlns:p15="http://schemas.microsoft.com/office/powerpoint/2012/main" userId="S::schmitts@coloradohealthinstitute.org::5e9167f1-9d2a-4a70-b3af-4a63d49f8be7" providerId="AD"/>
      </p:ext>
    </p:extLst>
  </p:cmAuthor>
  <p:cmAuthor id="5" name="Jeff Bontrager" initials="JB" lastIdx="2" clrIdx="4">
    <p:extLst>
      <p:ext uri="{19B8F6BF-5375-455C-9EA6-DF929625EA0E}">
        <p15:presenceInfo xmlns:p15="http://schemas.microsoft.com/office/powerpoint/2012/main" userId="S-1-5-21-1202660629-1547161642-839522115-2135" providerId="AD"/>
      </p:ext>
    </p:extLst>
  </p:cmAuthor>
  <p:cmAuthor id="6" name="Joe Hanel" initials="JH" lastIdx="9" clrIdx="5">
    <p:extLst>
      <p:ext uri="{19B8F6BF-5375-455C-9EA6-DF929625EA0E}">
        <p15:presenceInfo xmlns:p15="http://schemas.microsoft.com/office/powerpoint/2012/main" userId="S::jhanel@coloradohealthinstitute.org::5298031e-53c0-4cd1-b15a-631ce77516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7A962B"/>
    <a:srgbClr val="2E6380"/>
    <a:srgbClr val="B42E12"/>
    <a:srgbClr val="000000"/>
    <a:srgbClr val="7AA6B9"/>
    <a:srgbClr val="D76822"/>
    <a:srgbClr val="FDB81A"/>
    <a:srgbClr val="5F3D61"/>
    <a:srgbClr val="2A9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84" autoAdjust="0"/>
    <p:restoredTop sz="63062" autoAdjust="0"/>
  </p:normalViewPr>
  <p:slideViewPr>
    <p:cSldViewPr snapToGrid="0">
      <p:cViewPr varScale="1">
        <p:scale>
          <a:sx n="60" d="100"/>
          <a:sy n="60" d="100"/>
        </p:scale>
        <p:origin x="1848" y="16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HI-FPE\public\Projects\Hot%20Issues%20in%20Health%20Care\2018%20Conference\Presentations\Liana%20and%20Emily%20-%20Aging\State%20Population%20by%20Age%20Cohor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1"/>
          <c:tx>
            <c:strRef>
              <c:f>data!$O$1</c:f>
              <c:strCache>
                <c:ptCount val="1"/>
                <c:pt idx="0">
                  <c:v>65 to 79</c:v>
                </c:pt>
              </c:strCache>
            </c:strRef>
          </c:tx>
          <c:spPr>
            <a:solidFill>
              <a:srgbClr val="2E6380"/>
            </a:solidFill>
            <a:ln>
              <a:noFill/>
            </a:ln>
            <a:effectLst/>
          </c:spPr>
          <c:cat>
            <c:strRef>
              <c:f>data!$A:$A</c:f>
              <c:strCache>
                <c:ptCount val="62"/>
                <c:pt idx="0">
                  <c:v>Year</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pt idx="36">
                  <c:v>2025</c:v>
                </c:pt>
                <c:pt idx="37">
                  <c:v>2026</c:v>
                </c:pt>
                <c:pt idx="38">
                  <c:v>2027</c:v>
                </c:pt>
                <c:pt idx="39">
                  <c:v>2028</c:v>
                </c:pt>
                <c:pt idx="40">
                  <c:v>2029</c:v>
                </c:pt>
                <c:pt idx="41">
                  <c:v>2030</c:v>
                </c:pt>
                <c:pt idx="42">
                  <c:v>2031</c:v>
                </c:pt>
                <c:pt idx="43">
                  <c:v>2032</c:v>
                </c:pt>
                <c:pt idx="44">
                  <c:v>2033</c:v>
                </c:pt>
                <c:pt idx="45">
                  <c:v>2034</c:v>
                </c:pt>
                <c:pt idx="46">
                  <c:v>2035</c:v>
                </c:pt>
                <c:pt idx="47">
                  <c:v>2036</c:v>
                </c:pt>
                <c:pt idx="48">
                  <c:v>2037</c:v>
                </c:pt>
                <c:pt idx="49">
                  <c:v>2038</c:v>
                </c:pt>
                <c:pt idx="50">
                  <c:v>2039</c:v>
                </c:pt>
                <c:pt idx="51">
                  <c:v>2040</c:v>
                </c:pt>
                <c:pt idx="52">
                  <c:v>2041</c:v>
                </c:pt>
                <c:pt idx="53">
                  <c:v>2042</c:v>
                </c:pt>
                <c:pt idx="54">
                  <c:v>2043</c:v>
                </c:pt>
                <c:pt idx="55">
                  <c:v>2044</c:v>
                </c:pt>
                <c:pt idx="56">
                  <c:v>2045</c:v>
                </c:pt>
                <c:pt idx="57">
                  <c:v>2046</c:v>
                </c:pt>
                <c:pt idx="58">
                  <c:v>2047</c:v>
                </c:pt>
                <c:pt idx="59">
                  <c:v>2048</c:v>
                </c:pt>
                <c:pt idx="60">
                  <c:v>2049</c:v>
                </c:pt>
                <c:pt idx="61">
                  <c:v>2050</c:v>
                </c:pt>
              </c:strCache>
            </c:strRef>
          </c:cat>
          <c:val>
            <c:numRef>
              <c:f>data!$O$2:$O$62</c:f>
              <c:numCache>
                <c:formatCode>#,##0</c:formatCode>
                <c:ptCount val="61"/>
                <c:pt idx="0">
                  <c:v>256578</c:v>
                </c:pt>
                <c:pt idx="1">
                  <c:v>260446</c:v>
                </c:pt>
                <c:pt idx="2">
                  <c:v>266942</c:v>
                </c:pt>
                <c:pt idx="3">
                  <c:v>274161</c:v>
                </c:pt>
                <c:pt idx="4">
                  <c:v>280424</c:v>
                </c:pt>
                <c:pt idx="5">
                  <c:v>286017</c:v>
                </c:pt>
                <c:pt idx="6">
                  <c:v>291090</c:v>
                </c:pt>
                <c:pt idx="7">
                  <c:v>296014</c:v>
                </c:pt>
                <c:pt idx="8">
                  <c:v>301650</c:v>
                </c:pt>
                <c:pt idx="9">
                  <c:v>307688</c:v>
                </c:pt>
                <c:pt idx="10">
                  <c:v>313435</c:v>
                </c:pt>
                <c:pt idx="11">
                  <c:v>319648</c:v>
                </c:pt>
                <c:pt idx="12">
                  <c:v>325089</c:v>
                </c:pt>
                <c:pt idx="13">
                  <c:v>331528</c:v>
                </c:pt>
                <c:pt idx="14">
                  <c:v>340627</c:v>
                </c:pt>
                <c:pt idx="15">
                  <c:v>350165</c:v>
                </c:pt>
                <c:pt idx="16">
                  <c:v>359226</c:v>
                </c:pt>
                <c:pt idx="17">
                  <c:v>369415</c:v>
                </c:pt>
                <c:pt idx="18">
                  <c:v>384083</c:v>
                </c:pt>
                <c:pt idx="19">
                  <c:v>395189</c:v>
                </c:pt>
                <c:pt idx="20">
                  <c:v>411010</c:v>
                </c:pt>
                <c:pt idx="21">
                  <c:v>428391</c:v>
                </c:pt>
                <c:pt idx="22">
                  <c:v>459550</c:v>
                </c:pt>
                <c:pt idx="23">
                  <c:v>488569</c:v>
                </c:pt>
                <c:pt idx="24">
                  <c:v>517001</c:v>
                </c:pt>
                <c:pt idx="25">
                  <c:v>544728</c:v>
                </c:pt>
                <c:pt idx="26">
                  <c:v>573175</c:v>
                </c:pt>
                <c:pt idx="27">
                  <c:v>601933</c:v>
                </c:pt>
                <c:pt idx="28">
                  <c:v>631358</c:v>
                </c:pt>
                <c:pt idx="29">
                  <c:v>660715</c:v>
                </c:pt>
                <c:pt idx="30">
                  <c:v>690384</c:v>
                </c:pt>
                <c:pt idx="31">
                  <c:v>719381</c:v>
                </c:pt>
                <c:pt idx="32">
                  <c:v>747010</c:v>
                </c:pt>
                <c:pt idx="33">
                  <c:v>772448</c:v>
                </c:pt>
                <c:pt idx="34">
                  <c:v>797935</c:v>
                </c:pt>
                <c:pt idx="35">
                  <c:v>824721</c:v>
                </c:pt>
                <c:pt idx="36">
                  <c:v>847702</c:v>
                </c:pt>
                <c:pt idx="37">
                  <c:v>862080</c:v>
                </c:pt>
                <c:pt idx="38">
                  <c:v>875791</c:v>
                </c:pt>
                <c:pt idx="39">
                  <c:v>888872</c:v>
                </c:pt>
                <c:pt idx="40">
                  <c:v>899448</c:v>
                </c:pt>
                <c:pt idx="41">
                  <c:v>905804</c:v>
                </c:pt>
                <c:pt idx="42">
                  <c:v>910165</c:v>
                </c:pt>
                <c:pt idx="43">
                  <c:v>914856</c:v>
                </c:pt>
                <c:pt idx="44">
                  <c:v>922214</c:v>
                </c:pt>
                <c:pt idx="45">
                  <c:v>931910</c:v>
                </c:pt>
                <c:pt idx="46">
                  <c:v>940940</c:v>
                </c:pt>
                <c:pt idx="47">
                  <c:v>946468</c:v>
                </c:pt>
                <c:pt idx="48">
                  <c:v>949679</c:v>
                </c:pt>
                <c:pt idx="49">
                  <c:v>952694</c:v>
                </c:pt>
                <c:pt idx="50">
                  <c:v>956342</c:v>
                </c:pt>
                <c:pt idx="51">
                  <c:v>960443</c:v>
                </c:pt>
                <c:pt idx="52">
                  <c:v>966616</c:v>
                </c:pt>
                <c:pt idx="53">
                  <c:v>975136</c:v>
                </c:pt>
                <c:pt idx="54">
                  <c:v>985754</c:v>
                </c:pt>
                <c:pt idx="55">
                  <c:v>1000855</c:v>
                </c:pt>
                <c:pt idx="56">
                  <c:v>1017591</c:v>
                </c:pt>
                <c:pt idx="57">
                  <c:v>1036430</c:v>
                </c:pt>
                <c:pt idx="58">
                  <c:v>1055813</c:v>
                </c:pt>
                <c:pt idx="59">
                  <c:v>1073698</c:v>
                </c:pt>
                <c:pt idx="60">
                  <c:v>1091849</c:v>
                </c:pt>
              </c:numCache>
            </c:numRef>
          </c:val>
          <c:extLst>
            <c:ext xmlns:c16="http://schemas.microsoft.com/office/drawing/2014/chart" uri="{C3380CC4-5D6E-409C-BE32-E72D297353CC}">
              <c16:uniqueId val="{00000000-230B-4ED8-AAAF-9F48B3BCDAFD}"/>
            </c:ext>
          </c:extLst>
        </c:ser>
        <c:ser>
          <c:idx val="2"/>
          <c:order val="2"/>
          <c:tx>
            <c:strRef>
              <c:f>data!$N$1</c:f>
              <c:strCache>
                <c:ptCount val="1"/>
                <c:pt idx="0">
                  <c:v>Population 80+</c:v>
                </c:pt>
              </c:strCache>
            </c:strRef>
          </c:tx>
          <c:spPr>
            <a:solidFill>
              <a:srgbClr val="7AA6B9"/>
            </a:solidFill>
            <a:ln>
              <a:noFill/>
            </a:ln>
            <a:effectLst/>
          </c:spPr>
          <c:cat>
            <c:strRef>
              <c:f>data!$A:$A</c:f>
              <c:strCache>
                <c:ptCount val="62"/>
                <c:pt idx="0">
                  <c:v>Year</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pt idx="36">
                  <c:v>2025</c:v>
                </c:pt>
                <c:pt idx="37">
                  <c:v>2026</c:v>
                </c:pt>
                <c:pt idx="38">
                  <c:v>2027</c:v>
                </c:pt>
                <c:pt idx="39">
                  <c:v>2028</c:v>
                </c:pt>
                <c:pt idx="40">
                  <c:v>2029</c:v>
                </c:pt>
                <c:pt idx="41">
                  <c:v>2030</c:v>
                </c:pt>
                <c:pt idx="42">
                  <c:v>2031</c:v>
                </c:pt>
                <c:pt idx="43">
                  <c:v>2032</c:v>
                </c:pt>
                <c:pt idx="44">
                  <c:v>2033</c:v>
                </c:pt>
                <c:pt idx="45">
                  <c:v>2034</c:v>
                </c:pt>
                <c:pt idx="46">
                  <c:v>2035</c:v>
                </c:pt>
                <c:pt idx="47">
                  <c:v>2036</c:v>
                </c:pt>
                <c:pt idx="48">
                  <c:v>2037</c:v>
                </c:pt>
                <c:pt idx="49">
                  <c:v>2038</c:v>
                </c:pt>
                <c:pt idx="50">
                  <c:v>2039</c:v>
                </c:pt>
                <c:pt idx="51">
                  <c:v>2040</c:v>
                </c:pt>
                <c:pt idx="52">
                  <c:v>2041</c:v>
                </c:pt>
                <c:pt idx="53">
                  <c:v>2042</c:v>
                </c:pt>
                <c:pt idx="54">
                  <c:v>2043</c:v>
                </c:pt>
                <c:pt idx="55">
                  <c:v>2044</c:v>
                </c:pt>
                <c:pt idx="56">
                  <c:v>2045</c:v>
                </c:pt>
                <c:pt idx="57">
                  <c:v>2046</c:v>
                </c:pt>
                <c:pt idx="58">
                  <c:v>2047</c:v>
                </c:pt>
                <c:pt idx="59">
                  <c:v>2048</c:v>
                </c:pt>
                <c:pt idx="60">
                  <c:v>2049</c:v>
                </c:pt>
                <c:pt idx="61">
                  <c:v>2050</c:v>
                </c:pt>
              </c:strCache>
            </c:strRef>
          </c:cat>
          <c:val>
            <c:numRef>
              <c:f>data!$N$2:$N$62</c:f>
              <c:numCache>
                <c:formatCode>#,##0</c:formatCode>
                <c:ptCount val="61"/>
                <c:pt idx="0">
                  <c:v>72687</c:v>
                </c:pt>
                <c:pt idx="1">
                  <c:v>75384</c:v>
                </c:pt>
                <c:pt idx="2">
                  <c:v>78602</c:v>
                </c:pt>
                <c:pt idx="3">
                  <c:v>82124</c:v>
                </c:pt>
                <c:pt idx="4">
                  <c:v>85345</c:v>
                </c:pt>
                <c:pt idx="5">
                  <c:v>88417</c:v>
                </c:pt>
                <c:pt idx="6">
                  <c:v>91430</c:v>
                </c:pt>
                <c:pt idx="7">
                  <c:v>94438</c:v>
                </c:pt>
                <c:pt idx="8">
                  <c:v>97690</c:v>
                </c:pt>
                <c:pt idx="9">
                  <c:v>101180</c:v>
                </c:pt>
                <c:pt idx="10">
                  <c:v>104552</c:v>
                </c:pt>
                <c:pt idx="11">
                  <c:v>106703</c:v>
                </c:pt>
                <c:pt idx="12">
                  <c:v>108536</c:v>
                </c:pt>
                <c:pt idx="13">
                  <c:v>110770</c:v>
                </c:pt>
                <c:pt idx="14">
                  <c:v>113850</c:v>
                </c:pt>
                <c:pt idx="15">
                  <c:v>117146</c:v>
                </c:pt>
                <c:pt idx="16">
                  <c:v>120117</c:v>
                </c:pt>
                <c:pt idx="17">
                  <c:v>123584</c:v>
                </c:pt>
                <c:pt idx="18">
                  <c:v>128671</c:v>
                </c:pt>
                <c:pt idx="19">
                  <c:v>136720</c:v>
                </c:pt>
                <c:pt idx="20">
                  <c:v>143924</c:v>
                </c:pt>
                <c:pt idx="21">
                  <c:v>148456</c:v>
                </c:pt>
                <c:pt idx="22">
                  <c:v>153624</c:v>
                </c:pt>
                <c:pt idx="23">
                  <c:v>157861</c:v>
                </c:pt>
                <c:pt idx="24">
                  <c:v>162013</c:v>
                </c:pt>
                <c:pt idx="25">
                  <c:v>166364</c:v>
                </c:pt>
                <c:pt idx="26">
                  <c:v>170887</c:v>
                </c:pt>
                <c:pt idx="27">
                  <c:v>175690</c:v>
                </c:pt>
                <c:pt idx="28">
                  <c:v>181100</c:v>
                </c:pt>
                <c:pt idx="29">
                  <c:v>187079</c:v>
                </c:pt>
                <c:pt idx="30">
                  <c:v>193502</c:v>
                </c:pt>
                <c:pt idx="31">
                  <c:v>200711</c:v>
                </c:pt>
                <c:pt idx="32">
                  <c:v>209781</c:v>
                </c:pt>
                <c:pt idx="33">
                  <c:v>220938</c:v>
                </c:pt>
                <c:pt idx="34">
                  <c:v>231895</c:v>
                </c:pt>
                <c:pt idx="35">
                  <c:v>242706</c:v>
                </c:pt>
                <c:pt idx="36">
                  <c:v>255211</c:v>
                </c:pt>
                <c:pt idx="37">
                  <c:v>274529</c:v>
                </c:pt>
                <c:pt idx="38">
                  <c:v>292826</c:v>
                </c:pt>
                <c:pt idx="39">
                  <c:v>309713</c:v>
                </c:pt>
                <c:pt idx="40">
                  <c:v>326781</c:v>
                </c:pt>
                <c:pt idx="41">
                  <c:v>343515</c:v>
                </c:pt>
                <c:pt idx="42">
                  <c:v>360930</c:v>
                </c:pt>
                <c:pt idx="43">
                  <c:v>378762</c:v>
                </c:pt>
                <c:pt idx="44">
                  <c:v>396441</c:v>
                </c:pt>
                <c:pt idx="45">
                  <c:v>414176</c:v>
                </c:pt>
                <c:pt idx="46">
                  <c:v>431501</c:v>
                </c:pt>
                <c:pt idx="47">
                  <c:v>448704</c:v>
                </c:pt>
                <c:pt idx="48">
                  <c:v>465392</c:v>
                </c:pt>
                <c:pt idx="49">
                  <c:v>481606</c:v>
                </c:pt>
                <c:pt idx="50">
                  <c:v>498287</c:v>
                </c:pt>
                <c:pt idx="51">
                  <c:v>513109</c:v>
                </c:pt>
                <c:pt idx="52">
                  <c:v>526351</c:v>
                </c:pt>
                <c:pt idx="53">
                  <c:v>538187</c:v>
                </c:pt>
                <c:pt idx="54">
                  <c:v>548454</c:v>
                </c:pt>
                <c:pt idx="55">
                  <c:v>557014</c:v>
                </c:pt>
                <c:pt idx="56">
                  <c:v>562378</c:v>
                </c:pt>
                <c:pt idx="57">
                  <c:v>567048</c:v>
                </c:pt>
                <c:pt idx="58">
                  <c:v>572634</c:v>
                </c:pt>
                <c:pt idx="59">
                  <c:v>580601</c:v>
                </c:pt>
                <c:pt idx="60">
                  <c:v>590863</c:v>
                </c:pt>
              </c:numCache>
            </c:numRef>
          </c:val>
          <c:extLst>
            <c:ext xmlns:c16="http://schemas.microsoft.com/office/drawing/2014/chart" uri="{C3380CC4-5D6E-409C-BE32-E72D297353CC}">
              <c16:uniqueId val="{00000001-230B-4ED8-AAAF-9F48B3BCDAFD}"/>
            </c:ext>
          </c:extLst>
        </c:ser>
        <c:dLbls>
          <c:showLegendKey val="0"/>
          <c:showVal val="0"/>
          <c:showCatName val="0"/>
          <c:showSerName val="0"/>
          <c:showPercent val="0"/>
          <c:showBubbleSize val="0"/>
        </c:dLbls>
        <c:axId val="584235528"/>
        <c:axId val="584231264"/>
        <c:extLst>
          <c:ext xmlns:c15="http://schemas.microsoft.com/office/drawing/2012/chart" uri="{02D57815-91ED-43cb-92C2-25804820EDAC}">
            <c15:filteredAreaSeries>
              <c15:ser>
                <c:idx val="0"/>
                <c:order val="0"/>
                <c:tx>
                  <c:strRef>
                    <c:extLst>
                      <c:ext uri="{02D57815-91ED-43cb-92C2-25804820EDAC}">
                        <c15:formulaRef>
                          <c15:sqref>data!$A$1</c15:sqref>
                        </c15:formulaRef>
                      </c:ext>
                    </c:extLst>
                    <c:strCache>
                      <c:ptCount val="1"/>
                      <c:pt idx="0">
                        <c:v>Year</c:v>
                      </c:pt>
                    </c:strCache>
                  </c:strRef>
                </c:tx>
                <c:spPr>
                  <a:solidFill>
                    <a:schemeClr val="accent1"/>
                  </a:solidFill>
                  <a:ln>
                    <a:noFill/>
                  </a:ln>
                  <a:effectLst/>
                </c:spPr>
                <c:cat>
                  <c:strRef>
                    <c:extLst>
                      <c:ext uri="{02D57815-91ED-43cb-92C2-25804820EDAC}">
                        <c15:formulaRef>
                          <c15:sqref>data!$A:$A</c15:sqref>
                        </c15:formulaRef>
                      </c:ext>
                    </c:extLst>
                    <c:strCache>
                      <c:ptCount val="62"/>
                      <c:pt idx="0">
                        <c:v>Year</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pt idx="36">
                        <c:v>2025</c:v>
                      </c:pt>
                      <c:pt idx="37">
                        <c:v>2026</c:v>
                      </c:pt>
                      <c:pt idx="38">
                        <c:v>2027</c:v>
                      </c:pt>
                      <c:pt idx="39">
                        <c:v>2028</c:v>
                      </c:pt>
                      <c:pt idx="40">
                        <c:v>2029</c:v>
                      </c:pt>
                      <c:pt idx="41">
                        <c:v>2030</c:v>
                      </c:pt>
                      <c:pt idx="42">
                        <c:v>2031</c:v>
                      </c:pt>
                      <c:pt idx="43">
                        <c:v>2032</c:v>
                      </c:pt>
                      <c:pt idx="44">
                        <c:v>2033</c:v>
                      </c:pt>
                      <c:pt idx="45">
                        <c:v>2034</c:v>
                      </c:pt>
                      <c:pt idx="46">
                        <c:v>2035</c:v>
                      </c:pt>
                      <c:pt idx="47">
                        <c:v>2036</c:v>
                      </c:pt>
                      <c:pt idx="48">
                        <c:v>2037</c:v>
                      </c:pt>
                      <c:pt idx="49">
                        <c:v>2038</c:v>
                      </c:pt>
                      <c:pt idx="50">
                        <c:v>2039</c:v>
                      </c:pt>
                      <c:pt idx="51">
                        <c:v>2040</c:v>
                      </c:pt>
                      <c:pt idx="52">
                        <c:v>2041</c:v>
                      </c:pt>
                      <c:pt idx="53">
                        <c:v>2042</c:v>
                      </c:pt>
                      <c:pt idx="54">
                        <c:v>2043</c:v>
                      </c:pt>
                      <c:pt idx="55">
                        <c:v>2044</c:v>
                      </c:pt>
                      <c:pt idx="56">
                        <c:v>2045</c:v>
                      </c:pt>
                      <c:pt idx="57">
                        <c:v>2046</c:v>
                      </c:pt>
                      <c:pt idx="58">
                        <c:v>2047</c:v>
                      </c:pt>
                      <c:pt idx="59">
                        <c:v>2048</c:v>
                      </c:pt>
                      <c:pt idx="60">
                        <c:v>2049</c:v>
                      </c:pt>
                      <c:pt idx="61">
                        <c:v>2050</c:v>
                      </c:pt>
                    </c:strCache>
                  </c:strRef>
                </c:cat>
                <c:val>
                  <c:numRef>
                    <c:extLst>
                      <c:ext uri="{02D57815-91ED-43cb-92C2-25804820EDAC}">
                        <c15:formulaRef>
                          <c15:sqref>data!$A$2:$A$62</c15:sqref>
                        </c15:formulaRef>
                      </c:ext>
                    </c:extLst>
                    <c:numCache>
                      <c:formatCode>General</c:formatCod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numCache>
                  </c:numRef>
                </c:val>
                <c:extLst>
                  <c:ext xmlns:c16="http://schemas.microsoft.com/office/drawing/2014/chart" uri="{C3380CC4-5D6E-409C-BE32-E72D297353CC}">
                    <c16:uniqueId val="{00000002-230B-4ED8-AAAF-9F48B3BCDAFD}"/>
                  </c:ext>
                </c:extLst>
              </c15:ser>
            </c15:filteredAreaSeries>
          </c:ext>
        </c:extLst>
      </c:areaChart>
      <c:catAx>
        <c:axId val="5842355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4231264"/>
        <c:crosses val="autoZero"/>
        <c:auto val="1"/>
        <c:lblAlgn val="ctr"/>
        <c:lblOffset val="100"/>
        <c:noMultiLvlLbl val="0"/>
      </c:catAx>
      <c:valAx>
        <c:axId val="584231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842355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7A962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2013</c:v>
                </c:pt>
                <c:pt idx="1">
                  <c:v>2014</c:v>
                </c:pt>
                <c:pt idx="2">
                  <c:v>2015</c:v>
                </c:pt>
                <c:pt idx="3">
                  <c:v>2016</c:v>
                </c:pt>
                <c:pt idx="4">
                  <c:v>2017</c:v>
                </c:pt>
                <c:pt idx="5">
                  <c:v>2018</c:v>
                </c:pt>
                <c:pt idx="6">
                  <c:v>2019</c:v>
                </c:pt>
              </c:numCache>
            </c:numRef>
          </c:cat>
          <c:val>
            <c:numRef>
              <c:f>Sheet1!$B$2:$B$8</c:f>
              <c:numCache>
                <c:formatCode>"$"#,##0_);[Red]\("$"#,##0\)</c:formatCode>
                <c:ptCount val="7"/>
                <c:pt idx="0">
                  <c:v>112.1</c:v>
                </c:pt>
                <c:pt idx="1">
                  <c:v>118.4</c:v>
                </c:pt>
                <c:pt idx="2">
                  <c:v>117</c:v>
                </c:pt>
                <c:pt idx="3">
                  <c:v>133</c:v>
                </c:pt>
                <c:pt idx="4">
                  <c:v>136</c:v>
                </c:pt>
                <c:pt idx="5">
                  <c:v>139.1</c:v>
                </c:pt>
                <c:pt idx="6">
                  <c:v>153.1</c:v>
                </c:pt>
              </c:numCache>
            </c:numRef>
          </c:val>
          <c:extLst>
            <c:ext xmlns:c16="http://schemas.microsoft.com/office/drawing/2014/chart" uri="{C3380CC4-5D6E-409C-BE32-E72D297353CC}">
              <c16:uniqueId val="{00000000-E1E8-468F-BA33-A98499074E52}"/>
            </c:ext>
          </c:extLst>
        </c:ser>
        <c:dLbls>
          <c:showLegendKey val="0"/>
          <c:showVal val="0"/>
          <c:showCatName val="0"/>
          <c:showSerName val="0"/>
          <c:showPercent val="0"/>
          <c:showBubbleSize val="0"/>
        </c:dLbls>
        <c:gapWidth val="9"/>
        <c:overlap val="-27"/>
        <c:axId val="788099128"/>
        <c:axId val="788091912"/>
      </c:barChart>
      <c:catAx>
        <c:axId val="788099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88091912"/>
        <c:crosses val="autoZero"/>
        <c:auto val="1"/>
        <c:lblAlgn val="ctr"/>
        <c:lblOffset val="100"/>
        <c:noMultiLvlLbl val="0"/>
      </c:catAx>
      <c:valAx>
        <c:axId val="788091912"/>
        <c:scaling>
          <c:orientation val="minMax"/>
        </c:scaling>
        <c:delete val="1"/>
        <c:axPos val="l"/>
        <c:numFmt formatCode="&quot;$&quot;#,##0_);[Red]\(&quot;$&quot;#,##0\)" sourceLinked="1"/>
        <c:majorTickMark val="none"/>
        <c:minorTickMark val="none"/>
        <c:tickLblPos val="nextTo"/>
        <c:crossAx val="788099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2-B5EE-43DB-9D29-7D388DAF076D}"/>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B5EE-43DB-9D29-7D388DAF076D}"/>
              </c:ext>
            </c:extLst>
          </c:dPt>
          <c:cat>
            <c:numRef>
              <c:f>Sheet1!$A$2:$A$3</c:f>
              <c:numCache>
                <c:formatCode>General</c:formatCode>
                <c:ptCount val="2"/>
              </c:numCache>
            </c:numRef>
          </c:cat>
          <c:val>
            <c:numRef>
              <c:f>Sheet1!$B$2:$B$3</c:f>
              <c:numCache>
                <c:formatCode>General</c:formatCode>
                <c:ptCount val="2"/>
                <c:pt idx="0">
                  <c:v>87</c:v>
                </c:pt>
                <c:pt idx="1">
                  <c:v>13</c:v>
                </c:pt>
              </c:numCache>
            </c:numRef>
          </c:val>
          <c:extLst>
            <c:ext xmlns:c16="http://schemas.microsoft.com/office/drawing/2014/chart" uri="{C3380CC4-5D6E-409C-BE32-E72D297353CC}">
              <c16:uniqueId val="{00000000-B5EE-43DB-9D29-7D388DAF076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03638317090835E-2"/>
          <c:y val="0.17449260714238946"/>
          <c:w val="0.97499272336581833"/>
          <c:h val="0.66613776457538165"/>
        </c:manualLayout>
      </c:layout>
      <c:barChart>
        <c:barDir val="col"/>
        <c:grouping val="clustered"/>
        <c:varyColors val="0"/>
        <c:ser>
          <c:idx val="0"/>
          <c:order val="0"/>
          <c:tx>
            <c:strRef>
              <c:f>Sheet1!$B$1</c:f>
              <c:strCache>
                <c:ptCount val="1"/>
                <c:pt idx="0">
                  <c:v>Series 1</c:v>
                </c:pt>
              </c:strCache>
            </c:strRef>
          </c:tx>
          <c:spPr>
            <a:solidFill>
              <a:schemeClr val="accent4">
                <a:lumMod val="50000"/>
              </a:schemeClr>
            </a:solidFill>
            <a:ln>
              <a:noFill/>
            </a:ln>
            <a:effectLst/>
          </c:spPr>
          <c:invertIfNegative val="0"/>
          <c:dPt>
            <c:idx val="0"/>
            <c:invertIfNegative val="0"/>
            <c:bubble3D val="0"/>
            <c:spPr>
              <a:solidFill>
                <a:srgbClr val="FDB81A"/>
              </a:solidFill>
              <a:ln>
                <a:noFill/>
              </a:ln>
              <a:effectLst/>
            </c:spPr>
            <c:extLst>
              <c:ext xmlns:c16="http://schemas.microsoft.com/office/drawing/2014/chart" uri="{C3380CC4-5D6E-409C-BE32-E72D297353CC}">
                <c16:uniqueId val="{00000000-2B04-4052-8A8C-6CC772D7EBFA}"/>
              </c:ext>
            </c:extLst>
          </c:dPt>
          <c:dPt>
            <c:idx val="1"/>
            <c:invertIfNegative val="0"/>
            <c:bubble3D val="0"/>
            <c:spPr>
              <a:solidFill>
                <a:srgbClr val="FDB81A"/>
              </a:solidFill>
              <a:ln>
                <a:noFill/>
              </a:ln>
              <a:effectLst/>
            </c:spPr>
            <c:extLst>
              <c:ext xmlns:c16="http://schemas.microsoft.com/office/drawing/2014/chart" uri="{C3380CC4-5D6E-409C-BE32-E72D297353CC}">
                <c16:uniqueId val="{00000001-2B04-4052-8A8C-6CC772D7EBFA}"/>
              </c:ext>
            </c:extLst>
          </c:dPt>
          <c:dLbls>
            <c:dLbl>
              <c:idx val="0"/>
              <c:layout>
                <c:manualLayout>
                  <c:x val="2.2733887849256066E-3"/>
                  <c:y val="-2.1007596053049357E-3"/>
                </c:manualLayout>
              </c:layout>
              <c:tx>
                <c:rich>
                  <a:bodyPr rot="0" spcFirstLastPara="1" vertOverflow="ellipsis" vert="horz" wrap="square" lIns="38100" tIns="19050" rIns="38100" bIns="19050" anchor="ctr" anchorCtr="1">
                    <a:noAutofit/>
                  </a:bodyPr>
                  <a:lstStyle/>
                  <a:p>
                    <a:pPr>
                      <a:defRPr sz="2800" b="1" i="0" u="none" strike="noStrike" kern="1200" baseline="0">
                        <a:solidFill>
                          <a:schemeClr val="accent4">
                            <a:lumMod val="50000"/>
                          </a:schemeClr>
                        </a:solidFill>
                        <a:latin typeface="+mn-lt"/>
                        <a:ea typeface="+mn-ea"/>
                        <a:cs typeface="+mn-cs"/>
                      </a:defRPr>
                    </a:pPr>
                    <a:r>
                      <a:rPr lang="en-US" dirty="0">
                        <a:solidFill>
                          <a:schemeClr val="tx1">
                            <a:lumMod val="75000"/>
                            <a:lumOff val="25000"/>
                          </a:schemeClr>
                        </a:solidFill>
                      </a:rPr>
                      <a:t> 68%</a:t>
                    </a:r>
                    <a:r>
                      <a:rPr lang="en-US" b="0" baseline="0" dirty="0">
                        <a:solidFill>
                          <a:schemeClr val="tx1">
                            <a:lumMod val="75000"/>
                            <a:lumOff val="25000"/>
                          </a:schemeClr>
                        </a:solidFill>
                      </a:rPr>
                      <a:t> </a:t>
                    </a:r>
                  </a:p>
                  <a:p>
                    <a:pPr>
                      <a:defRPr b="1">
                        <a:solidFill>
                          <a:schemeClr val="accent4">
                            <a:lumMod val="50000"/>
                          </a:schemeClr>
                        </a:solidFill>
                      </a:defRPr>
                    </a:pPr>
                    <a:r>
                      <a:rPr lang="en-US" b="0" baseline="0" dirty="0">
                        <a:solidFill>
                          <a:schemeClr val="tx1">
                            <a:lumMod val="75000"/>
                            <a:lumOff val="25000"/>
                          </a:schemeClr>
                        </a:solidFill>
                      </a:rPr>
                      <a:t>Housing Cost Burdened</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accent4">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48484562616108412"/>
                      <c:h val="0.20628656640532894"/>
                    </c:manualLayout>
                  </c15:layout>
                </c:ext>
                <c:ext xmlns:c16="http://schemas.microsoft.com/office/drawing/2014/chart" uri="{C3380CC4-5D6E-409C-BE32-E72D297353CC}">
                  <c16:uniqueId val="{00000000-2B04-4052-8A8C-6CC772D7EBFA}"/>
                </c:ext>
              </c:extLst>
            </c:dLbl>
            <c:dLbl>
              <c:idx val="1"/>
              <c:layout>
                <c:manualLayout>
                  <c:x val="-2.2733887849256899E-3"/>
                  <c:y val="4.6349706112629736E-2"/>
                </c:manualLayout>
              </c:layout>
              <c:tx>
                <c:rich>
                  <a:bodyPr rot="0" spcFirstLastPara="1" vertOverflow="ellipsis" horzOverflow="clip" vert="horz" wrap="square" lIns="38100" tIns="19050" rIns="38100" bIns="19050" anchor="ctr" anchorCtr="1">
                    <a:noAutofit/>
                  </a:bodyPr>
                  <a:lstStyle/>
                  <a:p>
                    <a:pPr>
                      <a:defRPr sz="2800" b="1" i="0" u="none" strike="noStrike" kern="1200" baseline="0">
                        <a:solidFill>
                          <a:schemeClr val="accent4">
                            <a:lumMod val="50000"/>
                          </a:schemeClr>
                        </a:solidFill>
                        <a:latin typeface="+mn-lt"/>
                        <a:ea typeface="+mn-ea"/>
                        <a:cs typeface="+mn-cs"/>
                      </a:defRPr>
                    </a:pPr>
                    <a:fld id="{86E87CE7-7478-44AA-843C-14CBE6D128EC}" type="VALUE">
                      <a:rPr lang="en-US" smtClean="0">
                        <a:solidFill>
                          <a:schemeClr val="tx1">
                            <a:lumMod val="75000"/>
                            <a:lumOff val="25000"/>
                          </a:schemeClr>
                        </a:solidFill>
                      </a:rPr>
                      <a:pPr>
                        <a:defRPr b="1">
                          <a:solidFill>
                            <a:schemeClr val="accent4">
                              <a:lumMod val="50000"/>
                            </a:schemeClr>
                          </a:solidFill>
                        </a:defRPr>
                      </a:pPr>
                      <a:t>[VALUE]</a:t>
                    </a:fld>
                    <a:r>
                      <a:rPr lang="en-US" dirty="0">
                        <a:solidFill>
                          <a:schemeClr val="tx1">
                            <a:lumMod val="75000"/>
                            <a:lumOff val="25000"/>
                          </a:schemeClr>
                        </a:solidFill>
                      </a:rPr>
                      <a:t> </a:t>
                    </a:r>
                  </a:p>
                  <a:p>
                    <a:pPr>
                      <a:defRPr b="1">
                        <a:solidFill>
                          <a:schemeClr val="accent4">
                            <a:lumMod val="50000"/>
                          </a:schemeClr>
                        </a:solidFill>
                      </a:defRPr>
                    </a:pPr>
                    <a:r>
                      <a:rPr lang="en-US" b="0" dirty="0">
                        <a:solidFill>
                          <a:schemeClr val="tx1">
                            <a:lumMod val="75000"/>
                            <a:lumOff val="25000"/>
                          </a:schemeClr>
                        </a:solidFill>
                      </a:rPr>
                      <a:t>Housing Cost Burdened</a:t>
                    </a:r>
                  </a:p>
                </c:rich>
              </c:tx>
              <c:spPr>
                <a:noFill/>
                <a:ln>
                  <a:noFill/>
                </a:ln>
                <a:effectLst/>
              </c:spPr>
              <c:txPr>
                <a:bodyPr rot="0" spcFirstLastPara="1" vertOverflow="ellipsis" horzOverflow="clip" vert="horz" wrap="square" lIns="38100" tIns="19050" rIns="38100" bIns="19050" anchor="ctr" anchorCtr="1">
                  <a:noAutofit/>
                </a:bodyPr>
                <a:lstStyle/>
                <a:p>
                  <a:pPr>
                    <a:defRPr sz="2800" b="1" i="0" u="none" strike="noStrike" kern="1200" baseline="0">
                      <a:solidFill>
                        <a:schemeClr val="accent4">
                          <a:lumMod val="50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40732879681883094"/>
                      <c:h val="0.28774921496574657"/>
                    </c:manualLayout>
                  </c15:layout>
                  <c15:dlblFieldTable/>
                  <c15:showDataLabelsRange val="0"/>
                </c:ext>
                <c:ext xmlns:c16="http://schemas.microsoft.com/office/drawing/2014/chart" uri="{C3380CC4-5D6E-409C-BE32-E72D297353CC}">
                  <c16:uniqueId val="{00000001-2B04-4052-8A8C-6CC772D7EBF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accent4">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Reliant on Social Security</c:v>
                </c:pt>
                <c:pt idx="1">
                  <c:v>Non-Reliant on Social Security</c:v>
                </c:pt>
              </c:strCache>
            </c:strRef>
          </c:cat>
          <c:val>
            <c:numRef>
              <c:f>Sheet1!$B$2:$B$3</c:f>
              <c:numCache>
                <c:formatCode>0%</c:formatCode>
                <c:ptCount val="2"/>
                <c:pt idx="0">
                  <c:v>0.68</c:v>
                </c:pt>
                <c:pt idx="1">
                  <c:v>0.16</c:v>
                </c:pt>
              </c:numCache>
            </c:numRef>
          </c:val>
          <c:extLst>
            <c:ext xmlns:c16="http://schemas.microsoft.com/office/drawing/2014/chart" uri="{C3380CC4-5D6E-409C-BE32-E72D297353CC}">
              <c16:uniqueId val="{00000002-2B04-4052-8A8C-6CC772D7EBFA}"/>
            </c:ext>
          </c:extLst>
        </c:ser>
        <c:dLbls>
          <c:dLblPos val="outEnd"/>
          <c:showLegendKey val="0"/>
          <c:showVal val="1"/>
          <c:showCatName val="0"/>
          <c:showSerName val="0"/>
          <c:showPercent val="0"/>
          <c:showBubbleSize val="0"/>
        </c:dLbls>
        <c:gapWidth val="219"/>
        <c:overlap val="-27"/>
        <c:axId val="645638536"/>
        <c:axId val="645638864"/>
      </c:barChart>
      <c:catAx>
        <c:axId val="64563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45638864"/>
        <c:crosses val="autoZero"/>
        <c:auto val="1"/>
        <c:lblAlgn val="ctr"/>
        <c:lblOffset val="100"/>
        <c:noMultiLvlLbl val="0"/>
      </c:catAx>
      <c:valAx>
        <c:axId val="645638864"/>
        <c:scaling>
          <c:orientation val="minMax"/>
        </c:scaling>
        <c:delete val="1"/>
        <c:axPos val="l"/>
        <c:numFmt formatCode="0%" sourceLinked="1"/>
        <c:majorTickMark val="none"/>
        <c:minorTickMark val="none"/>
        <c:tickLblPos val="nextTo"/>
        <c:crossAx val="645638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0E8B-4034-9F89-1F58E7D53CFF}"/>
              </c:ext>
            </c:extLst>
          </c:dPt>
          <c:dPt>
            <c:idx val="1"/>
            <c:bubble3D val="0"/>
            <c:spPr>
              <a:solidFill>
                <a:srgbClr val="2E6380"/>
              </a:solidFill>
              <a:ln w="19050">
                <a:solidFill>
                  <a:schemeClr val="lt1"/>
                </a:solidFill>
              </a:ln>
              <a:effectLst/>
            </c:spPr>
            <c:extLst>
              <c:ext xmlns:c16="http://schemas.microsoft.com/office/drawing/2014/chart" uri="{C3380CC4-5D6E-409C-BE32-E72D297353CC}">
                <c16:uniqueId val="{00000003-0E8B-4034-9F89-1F58E7D53CFF}"/>
              </c:ext>
            </c:extLst>
          </c:dPt>
          <c:cat>
            <c:strRef>
              <c:f>Sheet1!$A$2:$A$3</c:f>
              <c:strCache>
                <c:ptCount val="2"/>
                <c:pt idx="1">
                  <c:v>Ages 65+</c:v>
                </c:pt>
              </c:strCache>
            </c:strRef>
          </c:cat>
          <c:val>
            <c:numRef>
              <c:f>Sheet1!$B$2:$B$3</c:f>
              <c:numCache>
                <c:formatCode>0%</c:formatCode>
                <c:ptCount val="2"/>
                <c:pt idx="0">
                  <c:v>0.89</c:v>
                </c:pt>
                <c:pt idx="1">
                  <c:v>0.11</c:v>
                </c:pt>
              </c:numCache>
            </c:numRef>
          </c:val>
          <c:extLst>
            <c:ext xmlns:c16="http://schemas.microsoft.com/office/drawing/2014/chart" uri="{C3380CC4-5D6E-409C-BE32-E72D297353CC}">
              <c16:uniqueId val="{00000000-0E8B-4034-9F89-1F58E7D53C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399B-460E-B6E4-74CD300AEBBB}"/>
              </c:ext>
            </c:extLst>
          </c:dPt>
          <c:dPt>
            <c:idx val="1"/>
            <c:bubble3D val="0"/>
            <c:spPr>
              <a:solidFill>
                <a:srgbClr val="2E6380"/>
              </a:solidFill>
              <a:ln w="19050">
                <a:solidFill>
                  <a:schemeClr val="lt1"/>
                </a:solidFill>
              </a:ln>
              <a:effectLst/>
            </c:spPr>
            <c:extLst>
              <c:ext xmlns:c16="http://schemas.microsoft.com/office/drawing/2014/chart" uri="{C3380CC4-5D6E-409C-BE32-E72D297353CC}">
                <c16:uniqueId val="{00000003-399B-460E-B6E4-74CD300AEBBB}"/>
              </c:ext>
            </c:extLst>
          </c:dPt>
          <c:cat>
            <c:strRef>
              <c:f>Sheet1!$A$2:$A$3</c:f>
              <c:strCache>
                <c:ptCount val="2"/>
                <c:pt idx="1">
                  <c:v>Ages 65+</c:v>
                </c:pt>
              </c:strCache>
            </c:strRef>
          </c:cat>
          <c:val>
            <c:numRef>
              <c:f>Sheet1!$B$2:$B$3</c:f>
              <c:numCache>
                <c:formatCode>0%</c:formatCode>
                <c:ptCount val="2"/>
                <c:pt idx="0">
                  <c:v>0.84</c:v>
                </c:pt>
                <c:pt idx="1">
                  <c:v>0.16</c:v>
                </c:pt>
              </c:numCache>
            </c:numRef>
          </c:val>
          <c:extLst>
            <c:ext xmlns:c16="http://schemas.microsoft.com/office/drawing/2014/chart" uri="{C3380CC4-5D6E-409C-BE32-E72D297353CC}">
              <c16:uniqueId val="{00000004-399B-460E-B6E4-74CD300AEBB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B29E-4CB3-9D06-883769F94819}"/>
              </c:ext>
            </c:extLst>
          </c:dPt>
          <c:dPt>
            <c:idx val="1"/>
            <c:bubble3D val="0"/>
            <c:spPr>
              <a:solidFill>
                <a:srgbClr val="2E6380"/>
              </a:solidFill>
              <a:ln w="19050">
                <a:solidFill>
                  <a:schemeClr val="lt1"/>
                </a:solidFill>
              </a:ln>
              <a:effectLst/>
            </c:spPr>
            <c:extLst>
              <c:ext xmlns:c16="http://schemas.microsoft.com/office/drawing/2014/chart" uri="{C3380CC4-5D6E-409C-BE32-E72D297353CC}">
                <c16:uniqueId val="{00000003-B29E-4CB3-9D06-883769F94819}"/>
              </c:ext>
            </c:extLst>
          </c:dPt>
          <c:cat>
            <c:strRef>
              <c:f>Sheet1!$A$2:$A$3</c:f>
              <c:strCache>
                <c:ptCount val="2"/>
                <c:pt idx="1">
                  <c:v>Ages 65+</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4-B29E-4CB3-9D06-883769F9481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0E8B-4034-9F89-1F58E7D53CFF}"/>
              </c:ext>
            </c:extLst>
          </c:dPt>
          <c:dPt>
            <c:idx val="1"/>
            <c:bubble3D val="0"/>
            <c:spPr>
              <a:solidFill>
                <a:srgbClr val="2E6380"/>
              </a:solidFill>
              <a:ln w="19050">
                <a:solidFill>
                  <a:schemeClr val="lt1"/>
                </a:solidFill>
              </a:ln>
              <a:effectLst/>
            </c:spPr>
            <c:extLst>
              <c:ext xmlns:c16="http://schemas.microsoft.com/office/drawing/2014/chart" uri="{C3380CC4-5D6E-409C-BE32-E72D297353CC}">
                <c16:uniqueId val="{00000003-0E8B-4034-9F89-1F58E7D53CFF}"/>
              </c:ext>
            </c:extLst>
          </c:dPt>
          <c:cat>
            <c:strRef>
              <c:f>Sheet1!$A$2:$A$3</c:f>
              <c:strCache>
                <c:ptCount val="2"/>
                <c:pt idx="1">
                  <c:v>Ages 65+</c:v>
                </c:pt>
              </c:strCache>
            </c:strRef>
          </c:cat>
          <c:val>
            <c:numRef>
              <c:f>Sheet1!$B$2:$B$3</c:f>
              <c:numCache>
                <c:formatCode>0%</c:formatCode>
                <c:ptCount val="2"/>
                <c:pt idx="0">
                  <c:v>0.88</c:v>
                </c:pt>
                <c:pt idx="1">
                  <c:v>0.12</c:v>
                </c:pt>
              </c:numCache>
            </c:numRef>
          </c:val>
          <c:extLst>
            <c:ext xmlns:c16="http://schemas.microsoft.com/office/drawing/2014/chart" uri="{C3380CC4-5D6E-409C-BE32-E72D297353CC}">
              <c16:uniqueId val="{00000000-0E8B-4034-9F89-1F58E7D53C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399B-460E-B6E4-74CD300AEBBB}"/>
              </c:ext>
            </c:extLst>
          </c:dPt>
          <c:dPt>
            <c:idx val="1"/>
            <c:bubble3D val="0"/>
            <c:spPr>
              <a:solidFill>
                <a:srgbClr val="2E6380"/>
              </a:solidFill>
              <a:ln w="19050">
                <a:solidFill>
                  <a:schemeClr val="lt1"/>
                </a:solidFill>
              </a:ln>
              <a:effectLst/>
            </c:spPr>
            <c:extLst>
              <c:ext xmlns:c16="http://schemas.microsoft.com/office/drawing/2014/chart" uri="{C3380CC4-5D6E-409C-BE32-E72D297353CC}">
                <c16:uniqueId val="{00000003-399B-460E-B6E4-74CD300AEBBB}"/>
              </c:ext>
            </c:extLst>
          </c:dPt>
          <c:cat>
            <c:strRef>
              <c:f>Sheet1!$A$2:$A$3</c:f>
              <c:strCache>
                <c:ptCount val="2"/>
                <c:pt idx="1">
                  <c:v>Ages 65+</c:v>
                </c:pt>
              </c:strCache>
            </c:strRef>
          </c:cat>
          <c:val>
            <c:numRef>
              <c:f>Sheet1!$B$2:$B$3</c:f>
              <c:numCache>
                <c:formatCode>0%</c:formatCode>
                <c:ptCount val="2"/>
                <c:pt idx="0">
                  <c:v>0.83</c:v>
                </c:pt>
                <c:pt idx="1">
                  <c:v>0.17</c:v>
                </c:pt>
              </c:numCache>
            </c:numRef>
          </c:val>
          <c:extLst>
            <c:ext xmlns:c16="http://schemas.microsoft.com/office/drawing/2014/chart" uri="{C3380CC4-5D6E-409C-BE32-E72D297353CC}">
              <c16:uniqueId val="{00000004-399B-460E-B6E4-74CD300AEBB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B29E-4CB3-9D06-883769F94819}"/>
              </c:ext>
            </c:extLst>
          </c:dPt>
          <c:dPt>
            <c:idx val="1"/>
            <c:bubble3D val="0"/>
            <c:spPr>
              <a:solidFill>
                <a:srgbClr val="2E6380"/>
              </a:solidFill>
              <a:ln w="19050">
                <a:solidFill>
                  <a:schemeClr val="lt1"/>
                </a:solidFill>
              </a:ln>
              <a:effectLst/>
            </c:spPr>
            <c:extLst>
              <c:ext xmlns:c16="http://schemas.microsoft.com/office/drawing/2014/chart" uri="{C3380CC4-5D6E-409C-BE32-E72D297353CC}">
                <c16:uniqueId val="{00000003-B29E-4CB3-9D06-883769F94819}"/>
              </c:ext>
            </c:extLst>
          </c:dPt>
          <c:cat>
            <c:strRef>
              <c:f>Sheet1!$A$2:$A$3</c:f>
              <c:strCache>
                <c:ptCount val="2"/>
                <c:pt idx="1">
                  <c:v>Ages 65+</c:v>
                </c:pt>
              </c:strCache>
            </c:strRef>
          </c:cat>
          <c:val>
            <c:numRef>
              <c:f>Sheet1!$B$2:$B$3</c:f>
              <c:numCache>
                <c:formatCode>0%</c:formatCode>
                <c:ptCount val="2"/>
                <c:pt idx="0">
                  <c:v>0.77</c:v>
                </c:pt>
                <c:pt idx="1">
                  <c:v>0.23</c:v>
                </c:pt>
              </c:numCache>
            </c:numRef>
          </c:val>
          <c:extLst>
            <c:ext xmlns:c16="http://schemas.microsoft.com/office/drawing/2014/chart" uri="{C3380CC4-5D6E-409C-BE32-E72D297353CC}">
              <c16:uniqueId val="{00000004-B29E-4CB3-9D06-883769F9481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2B7BDCE-6490-4230-A5F6-1BCC7A49F098}" type="datetimeFigureOut">
              <a:rPr lang="en-US" smtClean="0"/>
              <a:t>12/6/18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D8ED13-D04F-4874-BDFA-12A710744C61}" type="slidenum">
              <a:rPr lang="en-US" smtClean="0"/>
              <a:t>‹#›</a:t>
            </a:fld>
            <a:endParaRPr lang="en-US"/>
          </a:p>
        </p:txBody>
      </p:sp>
    </p:spTree>
    <p:extLst>
      <p:ext uri="{BB962C8B-B14F-4D97-AF65-F5344CB8AC3E}">
        <p14:creationId xmlns:p14="http://schemas.microsoft.com/office/powerpoint/2010/main" val="3983389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a:t>
            </a:fld>
            <a:endParaRPr lang="en-US"/>
          </a:p>
        </p:txBody>
      </p:sp>
    </p:spTree>
    <p:extLst>
      <p:ext uri="{BB962C8B-B14F-4D97-AF65-F5344CB8AC3E}">
        <p14:creationId xmlns:p14="http://schemas.microsoft.com/office/powerpoint/2010/main" val="375017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10</a:t>
            </a:fld>
            <a:endParaRPr lang="en-US"/>
          </a:p>
        </p:txBody>
      </p:sp>
    </p:spTree>
    <p:extLst>
      <p:ext uri="{BB962C8B-B14F-4D97-AF65-F5344CB8AC3E}">
        <p14:creationId xmlns:p14="http://schemas.microsoft.com/office/powerpoint/2010/main" val="2164742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11</a:t>
            </a:fld>
            <a:endParaRPr lang="en-US"/>
          </a:p>
        </p:txBody>
      </p:sp>
    </p:spTree>
    <p:extLst>
      <p:ext uri="{BB962C8B-B14F-4D97-AF65-F5344CB8AC3E}">
        <p14:creationId xmlns:p14="http://schemas.microsoft.com/office/powerpoint/2010/main" val="328252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12</a:t>
            </a:fld>
            <a:endParaRPr lang="en-US"/>
          </a:p>
        </p:txBody>
      </p:sp>
    </p:spTree>
    <p:extLst>
      <p:ext uri="{BB962C8B-B14F-4D97-AF65-F5344CB8AC3E}">
        <p14:creationId xmlns:p14="http://schemas.microsoft.com/office/powerpoint/2010/main" val="1721475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13</a:t>
            </a:fld>
            <a:endParaRPr lang="en-US"/>
          </a:p>
        </p:txBody>
      </p:sp>
    </p:spTree>
    <p:extLst>
      <p:ext uri="{BB962C8B-B14F-4D97-AF65-F5344CB8AC3E}">
        <p14:creationId xmlns:p14="http://schemas.microsoft.com/office/powerpoint/2010/main" val="212518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lnSpc>
                <a:spcPct val="100000"/>
              </a:lnSpc>
              <a:spcAft>
                <a:spcPts val="2400"/>
              </a:spcAft>
              <a:buFont typeface="Arial" panose="020B0604020202020204" pitchFamily="34" charset="0"/>
              <a:buChar char="•"/>
            </a:pPr>
            <a:endParaRPr lang="en-US" sz="1200" b="0" dirty="0"/>
          </a:p>
        </p:txBody>
      </p:sp>
      <p:sp>
        <p:nvSpPr>
          <p:cNvPr id="4" name="Slide Number Placeholder 3"/>
          <p:cNvSpPr>
            <a:spLocks noGrp="1"/>
          </p:cNvSpPr>
          <p:nvPr>
            <p:ph type="sldNum" sz="quarter" idx="10"/>
          </p:nvPr>
        </p:nvSpPr>
        <p:spPr/>
        <p:txBody>
          <a:bodyPr/>
          <a:lstStyle/>
          <a:p>
            <a:fld id="{01D8ED13-D04F-4874-BDFA-12A710744C61}" type="slidenum">
              <a:rPr lang="en-US" smtClean="0"/>
              <a:t>14</a:t>
            </a:fld>
            <a:endParaRPr lang="en-US"/>
          </a:p>
        </p:txBody>
      </p:sp>
    </p:spTree>
    <p:extLst>
      <p:ext uri="{BB962C8B-B14F-4D97-AF65-F5344CB8AC3E}">
        <p14:creationId xmlns:p14="http://schemas.microsoft.com/office/powerpoint/2010/main" val="2421737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15</a:t>
            </a:fld>
            <a:endParaRPr lang="en-US"/>
          </a:p>
        </p:txBody>
      </p:sp>
    </p:spTree>
    <p:extLst>
      <p:ext uri="{BB962C8B-B14F-4D97-AF65-F5344CB8AC3E}">
        <p14:creationId xmlns:p14="http://schemas.microsoft.com/office/powerpoint/2010/main" val="2949194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lnSpc>
                <a:spcPct val="100000"/>
              </a:lnSpc>
              <a:spcAft>
                <a:spcPts val="2400"/>
              </a:spcAft>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01D8ED13-D04F-4874-BDFA-12A710744C61}" type="slidenum">
              <a:rPr lang="en-US" smtClean="0"/>
              <a:t>16</a:t>
            </a:fld>
            <a:endParaRPr lang="en-US"/>
          </a:p>
        </p:txBody>
      </p:sp>
    </p:spTree>
    <p:extLst>
      <p:ext uri="{BB962C8B-B14F-4D97-AF65-F5344CB8AC3E}">
        <p14:creationId xmlns:p14="http://schemas.microsoft.com/office/powerpoint/2010/main" val="1930334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fld id="{01D8ED13-D04F-4874-BDFA-12A710744C61}" type="slidenum">
              <a:rPr lang="en-US" smtClean="0"/>
              <a:t>17</a:t>
            </a:fld>
            <a:endParaRPr lang="en-US"/>
          </a:p>
        </p:txBody>
      </p:sp>
    </p:spTree>
    <p:extLst>
      <p:ext uri="{BB962C8B-B14F-4D97-AF65-F5344CB8AC3E}">
        <p14:creationId xmlns:p14="http://schemas.microsoft.com/office/powerpoint/2010/main" val="3115984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01D8ED13-D04F-4874-BDFA-12A710744C61}" type="slidenum">
              <a:rPr lang="en-US" smtClean="0"/>
              <a:t>18</a:t>
            </a:fld>
            <a:endParaRPr lang="en-US"/>
          </a:p>
        </p:txBody>
      </p:sp>
    </p:spTree>
    <p:extLst>
      <p:ext uri="{BB962C8B-B14F-4D97-AF65-F5344CB8AC3E}">
        <p14:creationId xmlns:p14="http://schemas.microsoft.com/office/powerpoint/2010/main" val="3621314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19</a:t>
            </a:fld>
            <a:endParaRPr lang="en-US"/>
          </a:p>
        </p:txBody>
      </p:sp>
    </p:spTree>
    <p:extLst>
      <p:ext uri="{BB962C8B-B14F-4D97-AF65-F5344CB8AC3E}">
        <p14:creationId xmlns:p14="http://schemas.microsoft.com/office/powerpoint/2010/main" val="248217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2</a:t>
            </a:fld>
            <a:endParaRPr lang="en-US"/>
          </a:p>
        </p:txBody>
      </p:sp>
    </p:spTree>
    <p:extLst>
      <p:ext uri="{BB962C8B-B14F-4D97-AF65-F5344CB8AC3E}">
        <p14:creationId xmlns:p14="http://schemas.microsoft.com/office/powerpoint/2010/main" val="2338565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20</a:t>
            </a:fld>
            <a:endParaRPr lang="en-US"/>
          </a:p>
        </p:txBody>
      </p:sp>
    </p:spTree>
    <p:extLst>
      <p:ext uri="{BB962C8B-B14F-4D97-AF65-F5344CB8AC3E}">
        <p14:creationId xmlns:p14="http://schemas.microsoft.com/office/powerpoint/2010/main" val="2436801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21</a:t>
            </a:fld>
            <a:endParaRPr lang="en-US"/>
          </a:p>
        </p:txBody>
      </p:sp>
    </p:spTree>
    <p:extLst>
      <p:ext uri="{BB962C8B-B14F-4D97-AF65-F5344CB8AC3E}">
        <p14:creationId xmlns:p14="http://schemas.microsoft.com/office/powerpoint/2010/main" val="380033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22</a:t>
            </a:fld>
            <a:endParaRPr lang="en-US"/>
          </a:p>
        </p:txBody>
      </p:sp>
    </p:spTree>
    <p:extLst>
      <p:ext uri="{BB962C8B-B14F-4D97-AF65-F5344CB8AC3E}">
        <p14:creationId xmlns:p14="http://schemas.microsoft.com/office/powerpoint/2010/main" val="694774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23</a:t>
            </a:fld>
            <a:endParaRPr lang="en-US"/>
          </a:p>
        </p:txBody>
      </p:sp>
    </p:spTree>
    <p:extLst>
      <p:ext uri="{BB962C8B-B14F-4D97-AF65-F5344CB8AC3E}">
        <p14:creationId xmlns:p14="http://schemas.microsoft.com/office/powerpoint/2010/main" val="4268422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24</a:t>
            </a:fld>
            <a:endParaRPr lang="en-US"/>
          </a:p>
        </p:txBody>
      </p:sp>
    </p:spTree>
    <p:extLst>
      <p:ext uri="{BB962C8B-B14F-4D97-AF65-F5344CB8AC3E}">
        <p14:creationId xmlns:p14="http://schemas.microsoft.com/office/powerpoint/2010/main" val="1972717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25</a:t>
            </a:fld>
            <a:endParaRPr lang="en-US"/>
          </a:p>
        </p:txBody>
      </p:sp>
    </p:spTree>
    <p:extLst>
      <p:ext uri="{BB962C8B-B14F-4D97-AF65-F5344CB8AC3E}">
        <p14:creationId xmlns:p14="http://schemas.microsoft.com/office/powerpoint/2010/main" val="3134675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26</a:t>
            </a:fld>
            <a:endParaRPr lang="en-US"/>
          </a:p>
        </p:txBody>
      </p:sp>
    </p:spTree>
    <p:extLst>
      <p:ext uri="{BB962C8B-B14F-4D97-AF65-F5344CB8AC3E}">
        <p14:creationId xmlns:p14="http://schemas.microsoft.com/office/powerpoint/2010/main" val="1563163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nSpc>
                <a:spcPct val="100000"/>
              </a:lnSpc>
              <a:spcAft>
                <a:spcPts val="2400"/>
              </a:spcAft>
            </a:pPr>
            <a:r>
              <a:rPr lang="en-US" sz="1200" dirty="0"/>
              <a:t>And there’s no shortage of examples in Colorado, where we’re seeing some really interesting things happen. </a:t>
            </a:r>
          </a:p>
          <a:p>
            <a:pPr>
              <a:lnSpc>
                <a:spcPct val="100000"/>
              </a:lnSpc>
              <a:spcAft>
                <a:spcPts val="2400"/>
              </a:spcAft>
            </a:pPr>
            <a:endParaRPr lang="en-US" sz="1200" dirty="0"/>
          </a:p>
          <a:p>
            <a:pPr>
              <a:lnSpc>
                <a:spcPct val="100000"/>
              </a:lnSpc>
              <a:spcAft>
                <a:spcPts val="2400"/>
              </a:spcAft>
            </a:pPr>
            <a:r>
              <a:rPr lang="en-US" sz="1200" dirty="0"/>
              <a:t>You’ve got AARP’s livable communities initiative --- which isn’t specific to Colorado, but has a large presence here. Livable communities is an initiative where AARP actually engages public officials, stakeholders, and volunteers at local levels to support these folks enacting positive changes for older adults in their communities.</a:t>
            </a:r>
          </a:p>
          <a:p>
            <a:pPr>
              <a:lnSpc>
                <a:spcPct val="100000"/>
              </a:lnSpc>
              <a:spcAft>
                <a:spcPts val="2400"/>
              </a:spcAft>
            </a:pPr>
            <a:endParaRPr lang="en-US" sz="1200" dirty="0"/>
          </a:p>
          <a:p>
            <a:pPr>
              <a:lnSpc>
                <a:spcPct val="100000"/>
              </a:lnSpc>
              <a:spcAft>
                <a:spcPts val="2400"/>
              </a:spcAft>
            </a:pPr>
            <a:r>
              <a:rPr lang="en-US" sz="1200" dirty="0"/>
              <a:t>Colorado has a strategic action planning group on aging, called “SAPGA.” Do we have any SAPGA members in the audience? Great, so chat with those folks if you want to learn more, but the 30,000-foot view is that SAPGA was established by the general assembly in 2015 and is tasked with producing a comprehensive strategic action plan for aging, covering areas ranging from workforce to housing to health to economic well-being, etc.</a:t>
            </a:r>
          </a:p>
          <a:p>
            <a:pPr>
              <a:lnSpc>
                <a:spcPct val="100000"/>
              </a:lnSpc>
              <a:spcAft>
                <a:spcPts val="2400"/>
              </a:spcAft>
            </a:pPr>
            <a:endParaRPr lang="en-US" sz="1200" dirty="0"/>
          </a:p>
          <a:p>
            <a:pPr marL="0" marR="0" lvl="0" indent="0" algn="l" defTabSz="914400" rtl="0" eaLnBrk="1" fontAlgn="auto" latinLnBrk="0" hangingPunct="1">
              <a:lnSpc>
                <a:spcPct val="100000"/>
              </a:lnSpc>
              <a:spcBef>
                <a:spcPts val="0"/>
              </a:spcBef>
              <a:spcAft>
                <a:spcPts val="2400"/>
              </a:spcAft>
              <a:buClrTx/>
              <a:buSzTx/>
              <a:buFontTx/>
              <a:buNone/>
              <a:tabLst/>
              <a:defRPr/>
            </a:pPr>
            <a:r>
              <a:rPr lang="en-US" sz="1200" dirty="0"/>
              <a:t>We also have Area Agencies on Aging around the state like DRCOG or Northwest Colorado Alpine Area Agency on Aging. These groups coordinate services for older adults and connect them with available resources. </a:t>
            </a:r>
          </a:p>
          <a:p>
            <a:pPr>
              <a:lnSpc>
                <a:spcPct val="100000"/>
              </a:lnSpc>
              <a:spcAft>
                <a:spcPts val="2400"/>
              </a:spcAft>
            </a:pPr>
            <a:endParaRPr lang="en-US" sz="1200" dirty="0"/>
          </a:p>
          <a:p>
            <a:pPr>
              <a:lnSpc>
                <a:spcPct val="100000"/>
              </a:lnSpc>
              <a:spcAft>
                <a:spcPts val="2400"/>
              </a:spcAft>
            </a:pPr>
            <a:r>
              <a:rPr lang="en-US" sz="1200" dirty="0"/>
              <a:t>We have a new initiative, Lifelong Colorado. Lifelong Colorado launched in September with the goal of making Colorado the “age-friendliest” state and making individual communities within our state more age-friendly. To this aim, they’ll be supporting and coordinating with these and other efforts across the state, promoting livable communities and idea-sharing. </a:t>
            </a:r>
          </a:p>
          <a:p>
            <a:pPr>
              <a:lnSpc>
                <a:spcPct val="100000"/>
              </a:lnSpc>
              <a:spcAft>
                <a:spcPts val="2400"/>
              </a:spcAft>
            </a:pPr>
            <a:endParaRPr lang="en-US" sz="1200" dirty="0"/>
          </a:p>
          <a:p>
            <a:pPr>
              <a:lnSpc>
                <a:spcPct val="100000"/>
              </a:lnSpc>
              <a:spcAft>
                <a:spcPts val="2400"/>
              </a:spcAft>
            </a:pPr>
            <a:r>
              <a:rPr lang="en-US" sz="1200" dirty="0"/>
              <a:t>And then here at CHI, you have work we’re doing with the NextFifty Initiative. If you don’t know NextFifty, I recommend that you check them out and the projects they fund, but they’re an independent non-profit organization that funds initiatives to improve community services for older Coloradans and their caregivers. We are five months into a two-year grant with them to look at housing (and later, workforce) issues and how these relate to older adults in Colorado. The project involves a lot of analysis and reporting, but the real heart of it is working with communities across the state to hear more about what challenges they face in this arena or what they’ve been doing to address them.</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27</a:t>
            </a:fld>
            <a:endParaRPr lang="en-US"/>
          </a:p>
        </p:txBody>
      </p:sp>
    </p:spTree>
    <p:extLst>
      <p:ext uri="{BB962C8B-B14F-4D97-AF65-F5344CB8AC3E}">
        <p14:creationId xmlns:p14="http://schemas.microsoft.com/office/powerpoint/2010/main" val="1129234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we wanted to spotlight what’s happening in a couple local areas we’re working with as part of this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We’ve specifically selected a couple areas where some cool and innovative solutions are afoot, happening now or in recent years. </a:t>
            </a:r>
            <a:endParaRPr lang="en-US" sz="1200" dirty="0"/>
          </a:p>
        </p:txBody>
      </p:sp>
      <p:sp>
        <p:nvSpPr>
          <p:cNvPr id="4" name="Slide Number Placeholder 3"/>
          <p:cNvSpPr>
            <a:spLocks noGrp="1"/>
          </p:cNvSpPr>
          <p:nvPr>
            <p:ph type="sldNum" sz="quarter" idx="10"/>
          </p:nvPr>
        </p:nvSpPr>
        <p:spPr/>
        <p:txBody>
          <a:bodyPr/>
          <a:lstStyle/>
          <a:p>
            <a:fld id="{01D8ED13-D04F-4874-BDFA-12A710744C61}" type="slidenum">
              <a:rPr lang="en-US" smtClean="0"/>
              <a:t>28</a:t>
            </a:fld>
            <a:endParaRPr lang="en-US"/>
          </a:p>
        </p:txBody>
      </p:sp>
    </p:spTree>
    <p:extLst>
      <p:ext uri="{BB962C8B-B14F-4D97-AF65-F5344CB8AC3E}">
        <p14:creationId xmlns:p14="http://schemas.microsoft.com/office/powerpoint/2010/main" val="3431392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Starting with Larimer County, where we’re working with their Partnership for Age-Friendly Communities</a:t>
            </a:r>
          </a:p>
        </p:txBody>
      </p:sp>
      <p:sp>
        <p:nvSpPr>
          <p:cNvPr id="4" name="Slide Number Placeholder 3"/>
          <p:cNvSpPr>
            <a:spLocks noGrp="1"/>
          </p:cNvSpPr>
          <p:nvPr>
            <p:ph type="sldNum" sz="quarter" idx="10"/>
          </p:nvPr>
        </p:nvSpPr>
        <p:spPr/>
        <p:txBody>
          <a:bodyPr/>
          <a:lstStyle/>
          <a:p>
            <a:fld id="{01D8ED13-D04F-4874-BDFA-12A710744C61}" type="slidenum">
              <a:rPr lang="en-US" smtClean="0"/>
              <a:t>29</a:t>
            </a:fld>
            <a:endParaRPr lang="en-US"/>
          </a:p>
        </p:txBody>
      </p:sp>
    </p:spTree>
    <p:extLst>
      <p:ext uri="{BB962C8B-B14F-4D97-AF65-F5344CB8AC3E}">
        <p14:creationId xmlns:p14="http://schemas.microsoft.com/office/powerpoint/2010/main" val="184087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a:t>
            </a:fld>
            <a:endParaRPr lang="en-US"/>
          </a:p>
        </p:txBody>
      </p:sp>
    </p:spTree>
    <p:extLst>
      <p:ext uri="{BB962C8B-B14F-4D97-AF65-F5344CB8AC3E}">
        <p14:creationId xmlns:p14="http://schemas.microsoft.com/office/powerpoint/2010/main" val="2408526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First, we want to share a bit of info on what Larimer County looks like today.</a:t>
            </a:r>
          </a:p>
          <a:p>
            <a:endParaRPr lang="en-US" dirty="0"/>
          </a:p>
          <a:p>
            <a:r>
              <a:rPr lang="en-US" dirty="0"/>
              <a:t>Do we have anyone from Larimer county in the room?</a:t>
            </a:r>
          </a:p>
          <a:p>
            <a:endParaRPr lang="en-US" dirty="0"/>
          </a:p>
          <a:p>
            <a:r>
              <a:rPr lang="en-US" dirty="0"/>
              <a:t>Do you want to guess what these three numbers are?</a:t>
            </a:r>
          </a:p>
          <a:p>
            <a:endParaRPr lang="en-US" dirty="0"/>
          </a:p>
          <a:p>
            <a:r>
              <a:rPr lang="en-US" dirty="0"/>
              <a:t>Yeah, so this is the percentage of Larimer County’s population that is age 65 or older – today, ten years ago, and ten years from now. In 2008, one in five residents were over 65, and ten years from now one in ten will be. This is all about on par with what we’re seeing in the rest of the state.</a:t>
            </a:r>
          </a:p>
          <a:p>
            <a:endParaRPr lang="en-US" dirty="0"/>
          </a:p>
          <a:p>
            <a:r>
              <a:rPr lang="en-US" dirty="0"/>
              <a:t>And also like many parts of Colorado, Larimer County is facing some challenges when it comes to affordable housing. About one in four older adults here are cost-burdened by housing.</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30</a:t>
            </a:fld>
            <a:endParaRPr lang="en-US"/>
          </a:p>
        </p:txBody>
      </p:sp>
    </p:spTree>
    <p:extLst>
      <p:ext uri="{BB962C8B-B14F-4D97-AF65-F5344CB8AC3E}">
        <p14:creationId xmlns:p14="http://schemas.microsoft.com/office/powerpoint/2010/main" val="2664240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And one solution Larimer County and the Partnership for Age-Friendly Communities has been looking at a lot is this idea of universal design.</a:t>
            </a:r>
          </a:p>
          <a:p>
            <a:endParaRPr lang="en-US" dirty="0"/>
          </a:p>
          <a:p>
            <a:r>
              <a:rPr lang="en-US" dirty="0"/>
              <a:t>Universal design is a way of designing housing that makes it usable by everyone, regardless of live stage or health status or disability. This can include things like no-step entry, which makes for better accessibility for a parent pushing a stroller or a person with disabilities or really someone of any age that may have trouble getting into a home with a stepped entry. It can include things like light switches or storage at a reachable level. </a:t>
            </a:r>
          </a:p>
          <a:p>
            <a:endParaRPr lang="en-US" dirty="0"/>
          </a:p>
          <a:p>
            <a:r>
              <a:rPr lang="en-US" dirty="0"/>
              <a:t>Since 2016, the Partnership for Age-Friendly Communities has been working with the Institute for Built Environment at CSU to research universal design, among other components of lifelong homes, and are looking at piloting a certification program for homes next year. </a:t>
            </a:r>
          </a:p>
          <a:p>
            <a:endParaRPr lang="en-US" dirty="0"/>
          </a:p>
          <a:p>
            <a:r>
              <a:rPr lang="en-US" dirty="0"/>
              <a:t>The idea is that the certification would change the market by bringing awareness to this issue, educating consumers, and helping the sellers of these types of homes to differentiate their products. These types of certifications like LEED have been successful at really changing markets in the past, so the hope is that a universal design certification would enjoy a similar success.</a:t>
            </a:r>
          </a:p>
        </p:txBody>
      </p:sp>
      <p:sp>
        <p:nvSpPr>
          <p:cNvPr id="4" name="Slide Number Placeholder 3"/>
          <p:cNvSpPr>
            <a:spLocks noGrp="1"/>
          </p:cNvSpPr>
          <p:nvPr>
            <p:ph type="sldNum" sz="quarter" idx="10"/>
          </p:nvPr>
        </p:nvSpPr>
        <p:spPr/>
        <p:txBody>
          <a:bodyPr/>
          <a:lstStyle/>
          <a:p>
            <a:fld id="{01D8ED13-D04F-4874-BDFA-12A710744C61}" type="slidenum">
              <a:rPr lang="en-US" smtClean="0"/>
              <a:t>31</a:t>
            </a:fld>
            <a:endParaRPr lang="en-US"/>
          </a:p>
        </p:txBody>
      </p:sp>
    </p:spTree>
    <p:extLst>
      <p:ext uri="{BB962C8B-B14F-4D97-AF65-F5344CB8AC3E}">
        <p14:creationId xmlns:p14="http://schemas.microsoft.com/office/powerpoint/2010/main" val="1829398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Pivoting now from Larimer, let’s take a look at Jefferson County as another example.</a:t>
            </a:r>
          </a:p>
          <a:p>
            <a:endParaRPr lang="en-US" dirty="0"/>
          </a:p>
          <a:p>
            <a:r>
              <a:rPr lang="en-US" dirty="0"/>
              <a:t>Here, we’re partnering with folks from the Aging Well Project here. If you aren’t familiar with Aging Well, they’re a strategic planning group with representation from a huge diversity of industries and professions including civic engagement, food security, and…you guessed it…housing.</a:t>
            </a:r>
          </a:p>
        </p:txBody>
      </p:sp>
      <p:sp>
        <p:nvSpPr>
          <p:cNvPr id="4" name="Slide Number Placeholder 3"/>
          <p:cNvSpPr>
            <a:spLocks noGrp="1"/>
          </p:cNvSpPr>
          <p:nvPr>
            <p:ph type="sldNum" sz="quarter" idx="10"/>
          </p:nvPr>
        </p:nvSpPr>
        <p:spPr/>
        <p:txBody>
          <a:bodyPr/>
          <a:lstStyle/>
          <a:p>
            <a:fld id="{01D8ED13-D04F-4874-BDFA-12A710744C61}" type="slidenum">
              <a:rPr lang="en-US" smtClean="0"/>
              <a:t>32</a:t>
            </a:fld>
            <a:endParaRPr lang="en-US"/>
          </a:p>
        </p:txBody>
      </p:sp>
    </p:spTree>
    <p:extLst>
      <p:ext uri="{BB962C8B-B14F-4D97-AF65-F5344CB8AC3E}">
        <p14:creationId xmlns:p14="http://schemas.microsoft.com/office/powerpoint/2010/main" val="907154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again, we want to start with a profile of Jefferson County. </a:t>
            </a:r>
          </a:p>
          <a:p>
            <a:endParaRPr lang="en-US" dirty="0"/>
          </a:p>
          <a:p>
            <a:r>
              <a:rPr lang="en-US" dirty="0"/>
              <a:t>As is true with Larimer, about one in ten residents were over age 65 in 2008, and today it’s about 17 percent. </a:t>
            </a:r>
          </a:p>
          <a:p>
            <a:endParaRPr lang="en-US" dirty="0"/>
          </a:p>
          <a:p>
            <a:r>
              <a:rPr lang="en-US" dirty="0"/>
              <a:t>But this a county where the older adult population is actually growing a little more quickly than we see in the state overall, and by 2028 it’s expected that almost one in four residents will be 65 or older. </a:t>
            </a:r>
          </a:p>
          <a:p>
            <a:endParaRPr lang="en-US" dirty="0"/>
          </a:p>
          <a:p>
            <a:r>
              <a:rPr lang="en-US" dirty="0"/>
              <a:t>At the same time, Jefferson County is facing a large housing burden for older adults, with about 28 percent reporting that housing costs take up more than 30 percent of their income. </a:t>
            </a:r>
          </a:p>
        </p:txBody>
      </p:sp>
      <p:sp>
        <p:nvSpPr>
          <p:cNvPr id="4" name="Slide Number Placeholder 3"/>
          <p:cNvSpPr>
            <a:spLocks noGrp="1"/>
          </p:cNvSpPr>
          <p:nvPr>
            <p:ph type="sldNum" sz="quarter" idx="10"/>
          </p:nvPr>
        </p:nvSpPr>
        <p:spPr/>
        <p:txBody>
          <a:bodyPr/>
          <a:lstStyle/>
          <a:p>
            <a:fld id="{01D8ED13-D04F-4874-BDFA-12A710744C61}" type="slidenum">
              <a:rPr lang="en-US" smtClean="0"/>
              <a:t>33</a:t>
            </a:fld>
            <a:endParaRPr lang="en-US"/>
          </a:p>
        </p:txBody>
      </p:sp>
    </p:spTree>
    <p:extLst>
      <p:ext uri="{BB962C8B-B14F-4D97-AF65-F5344CB8AC3E}">
        <p14:creationId xmlns:p14="http://schemas.microsoft.com/office/powerpoint/2010/main" val="311642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And one solution they’ve been engaged in for a few years is promoting increased access to accessory dwelling units, or ADUs.</a:t>
            </a:r>
          </a:p>
          <a:p>
            <a:endParaRPr lang="en-US" dirty="0"/>
          </a:p>
          <a:p>
            <a:r>
              <a:rPr lang="en-US" dirty="0"/>
              <a:t>Whether or not you know, you’re probably familiar with ADUs. They’re sometimes called in-law suites or carriage houses. These are smaller homes or suites that exist on a lot with another house. </a:t>
            </a:r>
          </a:p>
          <a:p>
            <a:endParaRPr lang="en-US" dirty="0"/>
          </a:p>
          <a:p>
            <a:r>
              <a:rPr lang="en-US" dirty="0"/>
              <a:t>And ADUs can help older adults in a few ways:</a:t>
            </a:r>
          </a:p>
          <a:p>
            <a:pPr marL="171450" indent="-171450">
              <a:buFont typeface="Arial" panose="020B0604020202020204" pitchFamily="34" charset="0"/>
              <a:buChar char="•"/>
            </a:pPr>
            <a:r>
              <a:rPr lang="en-US" dirty="0"/>
              <a:t>If older adults have property but less income, or are “house rich and cash poor,” having two dwellings on their property and renting out one can be an additional source of income for them.</a:t>
            </a:r>
          </a:p>
          <a:p>
            <a:pPr marL="171450" indent="-171450">
              <a:buFont typeface="Arial" panose="020B0604020202020204" pitchFamily="34" charset="0"/>
              <a:buChar char="•"/>
            </a:pPr>
            <a:r>
              <a:rPr lang="en-US" dirty="0"/>
              <a:t>It can allow older adults to live independently but still in close proximity to family or other caretakers.</a:t>
            </a:r>
          </a:p>
          <a:p>
            <a:pPr marL="171450" indent="-171450">
              <a:buFont typeface="Arial" panose="020B0604020202020204" pitchFamily="34" charset="0"/>
              <a:buChar char="•"/>
            </a:pPr>
            <a:r>
              <a:rPr lang="en-US" dirty="0"/>
              <a:t>And they can just increase the number of affordable rental options for a community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ADUs have always been allowed in Jefferson County, but Aging Well helped make them easier to build and more broadly accessible. They researched best practices in other states and elsewhere in Colorado, and worked with the county zoning office to get these practices in the Jefferson County rules. For example, there used to be a rule that only family members could inhabit the ADU, but they changed that to expand access…so now, you could have someone not related to you living there to help with caretaking, for example. And it also just increases the options.</a:t>
            </a:r>
          </a:p>
          <a:p>
            <a:pPr marL="0" indent="0">
              <a:buFont typeface="Arial" panose="020B0604020202020204" pitchFamily="34" charset="0"/>
              <a:buNone/>
            </a:pPr>
            <a:endParaRPr lang="en-US" dirty="0"/>
          </a:p>
          <a:p>
            <a:r>
              <a:rPr lang="en-US" dirty="0"/>
              <a:t>So these are some great ways communities are finding innovative solutions to these colliding trends of aging and housing in their areas. </a:t>
            </a:r>
          </a:p>
          <a:p>
            <a:endParaRPr lang="en-US" dirty="0"/>
          </a:p>
          <a:p>
            <a:r>
              <a:rPr lang="en-US" dirty="0"/>
              <a:t>But there’s also this question of scalability. If something works really well in Larimer or Jefferson county, should it be adopted by Hinsdale or Saguache? Is it scalable, and what barriers remain in place? A lot of what we’re doing with NextFifty is trying to help with this cross-pollination of ideas, but just knowing what other parts of the state have done isn’t always enough. There are some barriers that need a different tact.</a:t>
            </a:r>
          </a:p>
        </p:txBody>
      </p:sp>
      <p:sp>
        <p:nvSpPr>
          <p:cNvPr id="4" name="Slide Number Placeholder 3"/>
          <p:cNvSpPr>
            <a:spLocks noGrp="1"/>
          </p:cNvSpPr>
          <p:nvPr>
            <p:ph type="sldNum" sz="quarter" idx="10"/>
          </p:nvPr>
        </p:nvSpPr>
        <p:spPr/>
        <p:txBody>
          <a:bodyPr/>
          <a:lstStyle/>
          <a:p>
            <a:fld id="{01D8ED13-D04F-4874-BDFA-12A710744C61}" type="slidenum">
              <a:rPr lang="en-US" smtClean="0"/>
              <a:t>34</a:t>
            </a:fld>
            <a:endParaRPr lang="en-US"/>
          </a:p>
        </p:txBody>
      </p:sp>
    </p:spTree>
    <p:extLst>
      <p:ext uri="{BB962C8B-B14F-4D97-AF65-F5344CB8AC3E}">
        <p14:creationId xmlns:p14="http://schemas.microsoft.com/office/powerpoint/2010/main" val="2951980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So this is where we want to turn our attention to the roles of legislation and policy. Both what’s happening and what maybe isn’t.</a:t>
            </a:r>
          </a:p>
          <a:p>
            <a:endParaRPr lang="en-US" dirty="0"/>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35</a:t>
            </a:fld>
            <a:endParaRPr lang="en-US"/>
          </a:p>
        </p:txBody>
      </p:sp>
    </p:spTree>
    <p:extLst>
      <p:ext uri="{BB962C8B-B14F-4D97-AF65-F5344CB8AC3E}">
        <p14:creationId xmlns:p14="http://schemas.microsoft.com/office/powerpoint/2010/main" val="3787743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quick quiz. Of the 50 states and DC, where do you think Colorado ranks in terms of rental protections?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fact, Colorado’s not doing a lot. We rank 43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We don’t have any statutes around things like requiring notice from a landlord before entering your home. Landlords are allowed to wait up to 60 days to return a security deposit when there aren’t any deductions, versus two weeks in a lot of other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lots of theories as to why this is. It could be our libertarian bent as a state. But also, we’ve traditionally just not been as hyper-focused on renting as other states have. In Colorado, about a third of us rent. Then you look at places California or DC or New York, it’s closer to half. Areas of high wealth concentration there, like New York City, it’s more in the 80 percent range. But still, a third of people rent, and it can be a really great option for adjusting your home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And there does seem to be some response to this. 2018 was a big </a:t>
            </a:r>
            <a:r>
              <a:rPr lang="en-US" sz="1200" kern="1200" dirty="0">
                <a:solidFill>
                  <a:schemeClr val="tx1"/>
                </a:solidFill>
                <a:effectLst/>
                <a:latin typeface="+mn-lt"/>
                <a:ea typeface="+mn-ea"/>
                <a:cs typeface="+mn-cs"/>
              </a:rPr>
              <a:t>housing bill year. Sixteen bills were introduced, but only two passed, both with bipartisan support.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that did pass were Senate bill 10 and House bill 1315.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SB18-010 passed and required landlords to provide tenants with a copy of their rental agreement and a receipt when they pay their monthly rent in cash. That way, they can’t make a claim that they didn’t pay if they try to evict them. That seems basic, but the same bill failed the year before.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HB18-1315 exempts manufactured homes (mobile homes) from state sales and use tax. There’s an increasing view that these homes are a solution to the affordability crisis because they’re smaller and cost less, so there should be attempts to keep them accessible rather than encouraging their conversion to more profitable development</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SOURCES:</a:t>
            </a:r>
          </a:p>
          <a:p>
            <a:r>
              <a:rPr lang="en-US" i="1" dirty="0"/>
              <a:t>https://www.rentcafe.com/blog/renting/states-best-worst-laws-renters/</a:t>
            </a:r>
          </a:p>
          <a:p>
            <a:r>
              <a:rPr lang="en-US" i="1" dirty="0"/>
              <a:t>-best: Vermont</a:t>
            </a:r>
          </a:p>
          <a:p>
            <a:r>
              <a:rPr lang="en-US" i="1" dirty="0"/>
              <a:t>-worst: Arkansas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36</a:t>
            </a:fld>
            <a:endParaRPr lang="en-US"/>
          </a:p>
        </p:txBody>
      </p:sp>
    </p:spTree>
    <p:extLst>
      <p:ext uri="{BB962C8B-B14F-4D97-AF65-F5344CB8AC3E}">
        <p14:creationId xmlns:p14="http://schemas.microsoft.com/office/powerpoint/2010/main" val="404973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And then there are some bills that didn’t pass last year, but we expect to see returning in the new legislative session.</a:t>
            </a:r>
          </a:p>
          <a:p>
            <a:endParaRPr lang="en-US" dirty="0"/>
          </a:p>
          <a:p>
            <a:r>
              <a:rPr lang="en-US" dirty="0"/>
              <a:t>You can expect to see some bills that failed last year returning this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them are HB 1432, which would prohibit landlords from discriminating based on a renter’s source of income, including the use of housing vouchers, which are federal funds administered locally to help low-income folks afford housing. There’s been some discrimination based on use of these vouchers in the past, and this law would prohibit that. A similar rule has already been</a:t>
            </a:r>
            <a:r>
              <a:rPr lang="en-US" sz="1200" kern="1200" dirty="0">
                <a:solidFill>
                  <a:schemeClr val="tx1"/>
                </a:solidFill>
                <a:effectLst/>
                <a:latin typeface="+mn-lt"/>
                <a:ea typeface="+mn-ea"/>
                <a:cs typeface="+mn-cs"/>
              </a:rPr>
              <a:t> passed by the city of Denver, and this would extend the protection state-wide.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house bill 1397</a:t>
            </a:r>
            <a:r>
              <a:rPr lang="en-US" dirty="0"/>
              <a:t>, which would increase protections for renters whose homes become </a:t>
            </a:r>
            <a:r>
              <a:rPr lang="en-US" sz="1200" kern="1200" dirty="0">
                <a:solidFill>
                  <a:schemeClr val="tx1"/>
                </a:solidFill>
                <a:effectLst/>
                <a:latin typeface="+mn-lt"/>
                <a:ea typeface="+mn-ea"/>
                <a:cs typeface="+mn-cs"/>
              </a:rPr>
              <a:t>inhabitable. It adds things to the definition of “uninhabitable” such as mold, and makes it easier for tenets to do things like give official notice of these problems.</a:t>
            </a:r>
          </a:p>
        </p:txBody>
      </p:sp>
      <p:sp>
        <p:nvSpPr>
          <p:cNvPr id="4" name="Slide Number Placeholder 3"/>
          <p:cNvSpPr>
            <a:spLocks noGrp="1"/>
          </p:cNvSpPr>
          <p:nvPr>
            <p:ph type="sldNum" sz="quarter" idx="10"/>
          </p:nvPr>
        </p:nvSpPr>
        <p:spPr/>
        <p:txBody>
          <a:bodyPr/>
          <a:lstStyle/>
          <a:p>
            <a:fld id="{01D8ED13-D04F-4874-BDFA-12A710744C61}" type="slidenum">
              <a:rPr lang="en-US" smtClean="0"/>
              <a:t>37</a:t>
            </a:fld>
            <a:endParaRPr lang="en-US"/>
          </a:p>
        </p:txBody>
      </p:sp>
    </p:spTree>
    <p:extLst>
      <p:ext uri="{BB962C8B-B14F-4D97-AF65-F5344CB8AC3E}">
        <p14:creationId xmlns:p14="http://schemas.microsoft.com/office/powerpoint/2010/main" val="2205330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And then we expect to see some brand-new arrivals. The recent election means a new governor, and a lot of new legislators…so probably some new bills.</a:t>
            </a:r>
            <a:endParaRPr lang="en-US" sz="14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thing we’ve heard talked about a lot lately are possible changes to something called the homestead property tax exemption. If you’re not familiar with the property tax exemption, it basically means that if I’m an older adult who owns my home and I’ve lived there for at least ten years, half of my property taxes for the first $200,000 in my home value are forgiven.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green bars here represent the cost to the state of this tax exemption over seven years. As we have more older adults and as home values rise, the cost of this program is growing too. There’s concern over these rising costs and a lot of folks, including governor-elect Polis, have proposed making some changes to how this is set up.</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One change frequently talked about is making this program means-tested, which means it would vary based on how much money you have. Right now, Bill Gates and my aunt Kay get the same exemption. Means-testing would adjust for the fact that my aunt’s overall income is just shy of Bill Gates’s.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also seems to be a lot of concern over renters’ rights and evictions in the state. Our senator Michael Bennet has talked about a national bill that would track evictions in a database to help us better understand and prevent them. I wouldn’t be surprised if we saw some legislation around increase protections to renters like giving them more leverage in due process before an eviction or just an expansion of resources for these tenets.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 these are the things I think we might expect under the gold dome this session.</a:t>
            </a:r>
          </a:p>
        </p:txBody>
      </p:sp>
      <p:sp>
        <p:nvSpPr>
          <p:cNvPr id="4" name="Slide Number Placeholder 3"/>
          <p:cNvSpPr>
            <a:spLocks noGrp="1"/>
          </p:cNvSpPr>
          <p:nvPr>
            <p:ph type="sldNum" sz="quarter" idx="10"/>
          </p:nvPr>
        </p:nvSpPr>
        <p:spPr/>
        <p:txBody>
          <a:bodyPr/>
          <a:lstStyle/>
          <a:p>
            <a:fld id="{01D8ED13-D04F-4874-BDFA-12A710744C61}" type="slidenum">
              <a:rPr lang="en-US" smtClean="0"/>
              <a:t>38</a:t>
            </a:fld>
            <a:endParaRPr lang="en-US"/>
          </a:p>
        </p:txBody>
      </p:sp>
    </p:spTree>
    <p:extLst>
      <p:ext uri="{BB962C8B-B14F-4D97-AF65-F5344CB8AC3E}">
        <p14:creationId xmlns:p14="http://schemas.microsoft.com/office/powerpoint/2010/main" val="834821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But it’s also important to remember that not everything that happens in Colorado happens on capitol hill. There are other ways for policy to change.</a:t>
            </a:r>
          </a:p>
          <a:p>
            <a:endParaRPr lang="en-US" dirty="0"/>
          </a:p>
          <a:p>
            <a:r>
              <a:rPr lang="en-US" dirty="0"/>
              <a:t>For example, there are administrative policies or regulations that can address our changing population and housing challenges. </a:t>
            </a:r>
          </a:p>
          <a:p>
            <a:pPr marL="171450" indent="-171450">
              <a:buFont typeface="Arial" panose="020B0604020202020204" pitchFamily="34" charset="0"/>
              <a:buChar char="•"/>
            </a:pPr>
            <a:r>
              <a:rPr lang="en-US" dirty="0"/>
              <a:t>Here in Colorado, we already have a Medicaid waiver that helps support home repairs for older adults.</a:t>
            </a:r>
          </a:p>
          <a:p>
            <a:pPr marL="171450" indent="-171450">
              <a:buFont typeface="Arial" panose="020B0604020202020204" pitchFamily="34" charset="0"/>
              <a:buChar char="•"/>
            </a:pPr>
            <a:r>
              <a:rPr lang="en-US" dirty="0"/>
              <a:t>Alex Azar, HHS secretary, has said he’s open to Medicaid and Medicare being used to support housing for members.</a:t>
            </a:r>
          </a:p>
          <a:p>
            <a:pPr marL="171450" indent="-171450">
              <a:buFont typeface="Arial" panose="020B0604020202020204" pitchFamily="34" charset="0"/>
              <a:buChar char="•"/>
            </a:pPr>
            <a:r>
              <a:rPr lang="en-US" dirty="0"/>
              <a:t>Or we could see a new housing regulation, like prioritizing vouchers for older adults. This is done in several parts of the state – like in Denver, one-third of waivers are set aside for older adults and people with disabilities.</a:t>
            </a:r>
          </a:p>
          <a:p>
            <a:endParaRPr lang="en-US" dirty="0"/>
          </a:p>
          <a:p>
            <a:r>
              <a:rPr lang="en-US" dirty="0"/>
              <a:t>We have a lot of policy passed by ballot initiatives in our state. The way our property tax is set up today was decided by ballot, and a change could be too.</a:t>
            </a:r>
          </a:p>
          <a:p>
            <a:pPr marL="0" indent="0">
              <a:buNone/>
            </a:pPr>
            <a:endParaRPr lang="en-US" dirty="0"/>
          </a:p>
          <a:p>
            <a:pPr marL="0" indent="0">
              <a:buNone/>
            </a:pPr>
            <a:r>
              <a:rPr lang="en-US" dirty="0"/>
              <a:t>There are non-profits like Sunshine Home Share Colorado, which helps older adults age in place by matching them with potential renters. These renters may agree to provide some service, say, meal preparation a few times a week, in exchange for a discount on rent</a:t>
            </a:r>
          </a:p>
          <a:p>
            <a:pPr marL="0" indent="0">
              <a:buNone/>
            </a:pPr>
            <a:endParaRPr lang="en-US" dirty="0"/>
          </a:p>
          <a:p>
            <a:pPr marL="0" indent="0">
              <a:buNone/>
            </a:pPr>
            <a:r>
              <a:rPr lang="en-US" dirty="0"/>
              <a:t>And creative for-profit groups like </a:t>
            </a:r>
            <a:r>
              <a:rPr lang="en-US" dirty="0" err="1"/>
              <a:t>Silvernest</a:t>
            </a:r>
            <a:r>
              <a:rPr lang="en-US" dirty="0"/>
              <a:t>, which matches older adults with roommates, sort of Golden Girls-style. This can keep people connected and also make living in your community more affordable for folks.</a:t>
            </a:r>
          </a:p>
          <a:p>
            <a:pPr marL="0" indent="0">
              <a:buNone/>
            </a:pPr>
            <a:endParaRPr lang="en-US" dirty="0"/>
          </a:p>
          <a:p>
            <a:pPr marL="0" indent="0">
              <a:buNone/>
            </a:pPr>
            <a:r>
              <a:rPr lang="en-US" dirty="0"/>
              <a:t>And some really cool opportunities for public-private partnerships. A perhaps not super well-known feature of the 2017 tax bill was the creation of these things called “opportunity zone” funds, which provide tax incentive for investors to invest in lower-income areas. Real estate investments for more affordable or accessible housing is one way these could be utilized.</a:t>
            </a:r>
          </a:p>
          <a:p>
            <a:pPr marL="0" indent="0">
              <a:buNone/>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39</a:t>
            </a:fld>
            <a:endParaRPr lang="en-US"/>
          </a:p>
        </p:txBody>
      </p:sp>
    </p:spTree>
    <p:extLst>
      <p:ext uri="{BB962C8B-B14F-4D97-AF65-F5344CB8AC3E}">
        <p14:creationId xmlns:p14="http://schemas.microsoft.com/office/powerpoint/2010/main" val="325476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4</a:t>
            </a:fld>
            <a:endParaRPr lang="en-US"/>
          </a:p>
        </p:txBody>
      </p:sp>
    </p:spTree>
    <p:extLst>
      <p:ext uri="{BB962C8B-B14F-4D97-AF65-F5344CB8AC3E}">
        <p14:creationId xmlns:p14="http://schemas.microsoft.com/office/powerpoint/2010/main" val="3771740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And let’s not forget that we aren’t the only state working our way through these two trends. It’s also helpful to look at what other states have done to ease the pressure on housing + aging that could work in Colorado.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Sarasota, Florida, there’s been a lot of support in the form of training planners and neighborhood leaders around creating “livable community tenets,” which are basically a dedication to make public surroundings that are safe, secure, and supportive. The idea is to help people age in place and promote engagement in community life.</a:t>
            </a:r>
          </a:p>
          <a:p>
            <a:endParaRPr lang="en-US" dirty="0"/>
          </a:p>
          <a:p>
            <a:r>
              <a:rPr lang="en-US" dirty="0"/>
              <a:t>Star 2: </a:t>
            </a:r>
          </a:p>
          <a:p>
            <a:r>
              <a:rPr lang="en-US" dirty="0"/>
              <a:t>Cleveland is launching a home repair coordination effort, where the city’s department of aging would hook homeowners up with coordinators to help them ID home repairs they need to be able to safely age in place.</a:t>
            </a:r>
          </a:p>
          <a:p>
            <a:endParaRPr lang="en-US" dirty="0"/>
          </a:p>
          <a:p>
            <a:r>
              <a:rPr lang="en-US" dirty="0"/>
              <a:t>Star 3: </a:t>
            </a:r>
          </a:p>
          <a:p>
            <a:r>
              <a:rPr lang="en-US" dirty="0"/>
              <a:t>In Montgomery County, MD, we are seeing an old friend, accessory dwelling units, pop up. They’re promoting these with a swifter </a:t>
            </a:r>
            <a:r>
              <a:rPr lang="en-US" dirty="0" err="1"/>
              <a:t>adu</a:t>
            </a:r>
            <a:r>
              <a:rPr lang="en-US" dirty="0"/>
              <a:t> approval process</a:t>
            </a:r>
          </a:p>
          <a:p>
            <a:endParaRPr lang="en-US" dirty="0"/>
          </a:p>
          <a:p>
            <a:r>
              <a:rPr lang="en-US" dirty="0"/>
              <a:t>Star 4: </a:t>
            </a:r>
          </a:p>
          <a:p>
            <a:r>
              <a:rPr lang="en-US" dirty="0"/>
              <a:t>A local aging group in Oregon is developing a lifelong housing certification program that will certify certain homes based on a number of age-friendly features and universal design standards so people can more easily find homes that will enable this.</a:t>
            </a:r>
          </a:p>
          <a:p>
            <a:endParaRPr lang="en-US" dirty="0"/>
          </a:p>
          <a:p>
            <a:r>
              <a:rPr lang="en-US" dirty="0"/>
              <a:t>Star 5:</a:t>
            </a:r>
          </a:p>
          <a:p>
            <a:r>
              <a:rPr lang="en-US" dirty="0"/>
              <a:t>Then Tennessee, the Medicaid department is using payment reform. They’re getting capitated payments for Medicaid enrollees at a nursing facility level of care—paid regardless of whether they continue to stay in nursing facilities or move to community-based settings. This is to encourage home-based settings of care and innovative ways to think about providing that.</a:t>
            </a:r>
          </a:p>
          <a:p>
            <a:endParaRPr lang="en-US" i="1" dirty="0"/>
          </a:p>
          <a:p>
            <a:r>
              <a:rPr lang="en-US" i="1"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Sarasota: https://www.aarp.org/content/dam/aarp/livable-communities/documents-2017/Age-Friendly-Sarasota-Action-Plan-2017-2020.pdf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Cleveland: https://www.aarp.org/content/dam/aarp/livable-communities/documents-2017/AgeFriendlyClevelandActionPlan-2017-2019.pdf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Maryland: https://www.montgomerycountymd.gov/HHS-Program/Resources/Files/A&amp;D%20Docs/CEAccomplishmentsSeniors.pdf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Oregon: https://www.aarp.org/livable-communities/housing/info-2015/how-to-encourage-more-lifelong-housing.html </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40</a:t>
            </a:fld>
            <a:endParaRPr lang="en-US"/>
          </a:p>
        </p:txBody>
      </p:sp>
    </p:spTree>
    <p:extLst>
      <p:ext uri="{BB962C8B-B14F-4D97-AF65-F5344CB8AC3E}">
        <p14:creationId xmlns:p14="http://schemas.microsoft.com/office/powerpoint/2010/main" val="3619398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seems Colorado might be primed to address some of these ideas. Those who saw Edmond Toy and Joe </a:t>
            </a:r>
            <a:r>
              <a:rPr lang="en-US" dirty="0" err="1"/>
              <a:t>Hanel’s</a:t>
            </a:r>
            <a:r>
              <a:rPr lang="en-US" dirty="0"/>
              <a:t> presentation this morning may recognize this slide.</a:t>
            </a:r>
          </a:p>
          <a:p>
            <a:endParaRPr lang="en-US" dirty="0"/>
          </a:p>
          <a:p>
            <a:r>
              <a:rPr lang="en-US" dirty="0"/>
              <a:t>What it shows on that second bar, if you add up the blue lines, is that 89 percent of voters in Colorado say that affordable housing is at least somewhat important in terms of what they want the state government to work on. </a:t>
            </a:r>
          </a:p>
          <a:p>
            <a:endParaRPr lang="en-US" dirty="0"/>
          </a:p>
          <a:p>
            <a:r>
              <a:rPr lang="en-US" dirty="0"/>
              <a:t>This puts it as the #2 concern for voters, behind only making health care more affordable. So this poll shows a stronger case for the state government to tackle both health and housing.</a:t>
            </a:r>
          </a:p>
          <a:p>
            <a:endParaRPr lang="en-US" dirty="0"/>
          </a:p>
          <a:p>
            <a:r>
              <a:rPr lang="en-US" dirty="0"/>
              <a:t>Colorado, though, has typically been very hands-off when it comes to housing. So a big question we face in this new session is, is it time for this to end? Do we need to start looking for new solutions, not just for older adults, but for people of all ages?</a:t>
            </a:r>
          </a:p>
        </p:txBody>
      </p:sp>
      <p:sp>
        <p:nvSpPr>
          <p:cNvPr id="4" name="Slide Number Placeholder 3"/>
          <p:cNvSpPr>
            <a:spLocks noGrp="1"/>
          </p:cNvSpPr>
          <p:nvPr>
            <p:ph type="sldNum" sz="quarter" idx="5"/>
          </p:nvPr>
        </p:nvSpPr>
        <p:spPr/>
        <p:txBody>
          <a:bodyPr/>
          <a:lstStyle/>
          <a:p>
            <a:fld id="{01D8ED13-D04F-4874-BDFA-12A710744C61}" type="slidenum">
              <a:rPr lang="en-US" smtClean="0"/>
              <a:t>41</a:t>
            </a:fld>
            <a:endParaRPr lang="en-US"/>
          </a:p>
        </p:txBody>
      </p:sp>
    </p:spTree>
    <p:extLst>
      <p:ext uri="{BB962C8B-B14F-4D97-AF65-F5344CB8AC3E}">
        <p14:creationId xmlns:p14="http://schemas.microsoft.com/office/powerpoint/2010/main" val="2604816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how will we answer that? Well, we don’t know. There’s a huge diversity of potential solutions, coming from communities and policy.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paradigm the federal government often uses is this movement from pilots in small communities, to demonstration projects in a larger context, and then finally scaling an idea by making it an actual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think you could say with a lot of our ideas, we’re in the pilot stage now. Pilots are really key, but we’re hoping that our work with Next Fifty will help move some of these ideas into a demonstration space. And a few steps down, I think we’re seeing that movement from some more local policies like Denver’s voucher discrimination policy going statewide.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so how this will all pan out, we don’t know, but we know we’re moving in a good direction. “Stay tuned” is such an unsatisfying way to end a presentation, but it’s really all we can say now – stay tuned, and I know we at CHI will be. </a:t>
            </a:r>
            <a:endParaRPr lang="en-US" dirty="0"/>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42</a:t>
            </a:fld>
            <a:endParaRPr lang="en-US"/>
          </a:p>
        </p:txBody>
      </p:sp>
    </p:spTree>
    <p:extLst>
      <p:ext uri="{BB962C8B-B14F-4D97-AF65-F5344CB8AC3E}">
        <p14:creationId xmlns:p14="http://schemas.microsoft.com/office/powerpoint/2010/main" val="3191096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we don’t know what the future holds, but here are again three things we do know and we again want to make sure everyone takes way today.</a:t>
            </a:r>
          </a:p>
          <a:p>
            <a:pPr lvl="0"/>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first is that older adults face both visible and less visible housing challenges. This is true of Coloradans of all ages, but there are some special considerations when it comes to thinking about housing as we age.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second is that we’re seeing a lot of really interesting things happening in communities across the state.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finally, there’s also this really key role for legislation and policy.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we want to start now to plan smart for these colliding aging and housing trends. </a:t>
            </a:r>
          </a:p>
          <a:p>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43</a:t>
            </a:fld>
            <a:endParaRPr lang="en-US"/>
          </a:p>
        </p:txBody>
      </p:sp>
    </p:spTree>
    <p:extLst>
      <p:ext uri="{BB962C8B-B14F-4D97-AF65-F5344CB8AC3E}">
        <p14:creationId xmlns:p14="http://schemas.microsoft.com/office/powerpoint/2010/main" val="2222112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so on that note, we want to close with a note of thanks to NextFifty, who again is funding the work that we are doing at CHI along with the five great local communities across that state that are committed to making a difference in housing options for older adults. It’s because of their investment that we are here today.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1D8ED13-D04F-4874-BDFA-12A710744C61}" type="slidenum">
              <a:rPr lang="en-US" smtClean="0"/>
              <a:t>44</a:t>
            </a:fld>
            <a:endParaRPr lang="en-US"/>
          </a:p>
        </p:txBody>
      </p:sp>
    </p:spTree>
    <p:extLst>
      <p:ext uri="{BB962C8B-B14F-4D97-AF65-F5344CB8AC3E}">
        <p14:creationId xmlns:p14="http://schemas.microsoft.com/office/powerpoint/2010/main" val="3312470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we have X minutes left for questions, but also for comments – we’d love to hear any thoughts you all have to share on the things we talked about today and ways of addressing this issue that you think might be helpful. So thanks again, and who has our first question?</a:t>
            </a:r>
          </a:p>
          <a:p>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45</a:t>
            </a:fld>
            <a:endParaRPr lang="en-US"/>
          </a:p>
        </p:txBody>
      </p:sp>
    </p:spTree>
    <p:extLst>
      <p:ext uri="{BB962C8B-B14F-4D97-AF65-F5344CB8AC3E}">
        <p14:creationId xmlns:p14="http://schemas.microsoft.com/office/powerpoint/2010/main" val="1219919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5</a:t>
            </a:fld>
            <a:endParaRPr lang="en-US"/>
          </a:p>
        </p:txBody>
      </p:sp>
    </p:spTree>
    <p:extLst>
      <p:ext uri="{BB962C8B-B14F-4D97-AF65-F5344CB8AC3E}">
        <p14:creationId xmlns:p14="http://schemas.microsoft.com/office/powerpoint/2010/main" val="223742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6</a:t>
            </a:fld>
            <a:endParaRPr lang="en-US"/>
          </a:p>
        </p:txBody>
      </p:sp>
    </p:spTree>
    <p:extLst>
      <p:ext uri="{BB962C8B-B14F-4D97-AF65-F5344CB8AC3E}">
        <p14:creationId xmlns:p14="http://schemas.microsoft.com/office/powerpoint/2010/main" val="384371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D8ED13-D04F-4874-BDFA-12A710744C61}" type="slidenum">
              <a:rPr lang="en-US" smtClean="0"/>
              <a:t>7</a:t>
            </a:fld>
            <a:endParaRPr lang="en-US"/>
          </a:p>
        </p:txBody>
      </p:sp>
    </p:spTree>
    <p:extLst>
      <p:ext uri="{BB962C8B-B14F-4D97-AF65-F5344CB8AC3E}">
        <p14:creationId xmlns:p14="http://schemas.microsoft.com/office/powerpoint/2010/main" val="261913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8</a:t>
            </a:fld>
            <a:endParaRPr lang="en-US"/>
          </a:p>
        </p:txBody>
      </p:sp>
    </p:spTree>
    <p:extLst>
      <p:ext uri="{BB962C8B-B14F-4D97-AF65-F5344CB8AC3E}">
        <p14:creationId xmlns:p14="http://schemas.microsoft.com/office/powerpoint/2010/main" val="3377181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1D8ED13-D04F-4874-BDFA-12A710744C61}" type="slidenum">
              <a:rPr lang="en-US" smtClean="0"/>
              <a:t>9</a:t>
            </a:fld>
            <a:endParaRPr lang="en-US"/>
          </a:p>
        </p:txBody>
      </p:sp>
    </p:spTree>
    <p:extLst>
      <p:ext uri="{BB962C8B-B14F-4D97-AF65-F5344CB8AC3E}">
        <p14:creationId xmlns:p14="http://schemas.microsoft.com/office/powerpoint/2010/main" val="3365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2543638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5062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352752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lvl1pPr>
              <a:defRPr sz="32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3887738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5" name="Rectangle 4"/>
          <p:cNvSpPr/>
          <p:nvPr userDrawn="1"/>
        </p:nvSpPr>
        <p:spPr>
          <a:xfrm>
            <a:off x="-1" y="5181600"/>
            <a:ext cx="12192001" cy="16764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52307" y="5504795"/>
            <a:ext cx="5481180" cy="627417"/>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3267" y="6272335"/>
            <a:ext cx="5497944" cy="196639"/>
          </a:xfrm>
          <a:prstGeom prst="rect">
            <a:avLst/>
          </a:prstGeom>
        </p:spPr>
      </p:pic>
      <p:sp>
        <p:nvSpPr>
          <p:cNvPr id="13" name="Text Placeholder 12"/>
          <p:cNvSpPr>
            <a:spLocks noGrp="1"/>
          </p:cNvSpPr>
          <p:nvPr>
            <p:ph type="body" sz="quarter" idx="10" hasCustomPrompt="1"/>
          </p:nvPr>
        </p:nvSpPr>
        <p:spPr>
          <a:xfrm>
            <a:off x="239439" y="5361354"/>
            <a:ext cx="5549636" cy="437670"/>
          </a:xfrm>
        </p:spPr>
        <p:txBody>
          <a:bodyPr>
            <a:noAutofit/>
          </a:bodyPr>
          <a:lstStyle>
            <a:lvl1pPr marL="0" indent="0" algn="ctr">
              <a:buFontTx/>
              <a:buNone/>
              <a:defRPr sz="3600" b="1">
                <a:solidFill>
                  <a:srgbClr val="FDB81A"/>
                </a:solidFill>
              </a:defRPr>
            </a:lvl1pPr>
          </a:lstStyle>
          <a:p>
            <a:pPr lvl="0"/>
            <a:r>
              <a:rPr lang="en-US" dirty="0"/>
              <a:t>Name here</a:t>
            </a:r>
          </a:p>
        </p:txBody>
      </p:sp>
      <p:sp>
        <p:nvSpPr>
          <p:cNvPr id="15" name="Text Placeholder 14"/>
          <p:cNvSpPr>
            <a:spLocks noGrp="1"/>
          </p:cNvSpPr>
          <p:nvPr>
            <p:ph type="body" sz="quarter" idx="11" hasCustomPrompt="1"/>
          </p:nvPr>
        </p:nvSpPr>
        <p:spPr>
          <a:xfrm>
            <a:off x="239439" y="6269266"/>
            <a:ext cx="3960029" cy="305281"/>
          </a:xfrm>
        </p:spPr>
        <p:txBody>
          <a:bodyPr>
            <a:noAutofit/>
          </a:bodyPr>
          <a:lstStyle>
            <a:lvl1pPr marL="0" indent="0" algn="l">
              <a:buFontTx/>
              <a:buNone/>
              <a:defRPr sz="12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dirty="0"/>
              <a:t>####@coloradohealthinstitute.org</a:t>
            </a:r>
          </a:p>
        </p:txBody>
      </p:sp>
      <p:sp>
        <p:nvSpPr>
          <p:cNvPr id="17" name="Text Placeholder 16"/>
          <p:cNvSpPr>
            <a:spLocks noGrp="1"/>
          </p:cNvSpPr>
          <p:nvPr>
            <p:ph type="body" sz="quarter" idx="12" hasCustomPrompt="1"/>
          </p:nvPr>
        </p:nvSpPr>
        <p:spPr>
          <a:xfrm>
            <a:off x="4376618" y="6269263"/>
            <a:ext cx="1412553" cy="310050"/>
          </a:xfrm>
        </p:spPr>
        <p:txBody>
          <a:bodyPr>
            <a:noAutofit/>
          </a:bodyPr>
          <a:lstStyle>
            <a:lvl1pPr marL="0" indent="0" algn="r">
              <a:buFontTx/>
              <a:buNone/>
              <a:defRPr sz="1200">
                <a:solidFill>
                  <a:schemeClr val="bg1"/>
                </a:solidFill>
              </a:defRPr>
            </a:lvl1pPr>
            <a:lvl2pPr marL="457200" indent="0">
              <a:buFontTx/>
              <a:buNone/>
              <a:defRPr sz="1600">
                <a:solidFill>
                  <a:schemeClr val="bg1"/>
                </a:solidFill>
              </a:defRPr>
            </a:lvl2pPr>
            <a:lvl3pPr marL="914400" indent="0">
              <a:buFontTx/>
              <a:buNone/>
              <a:defRPr sz="1600">
                <a:solidFill>
                  <a:schemeClr val="bg1"/>
                </a:solidFill>
              </a:defRPr>
            </a:lvl3pPr>
            <a:lvl4pPr marL="1371600" indent="0">
              <a:buFontTx/>
              <a:buNone/>
              <a:defRPr sz="1600">
                <a:solidFill>
                  <a:schemeClr val="bg1"/>
                </a:solidFill>
              </a:defRPr>
            </a:lvl4pPr>
            <a:lvl5pPr marL="1828800" indent="0">
              <a:buFontTx/>
              <a:buNone/>
              <a:defRPr sz="1600">
                <a:solidFill>
                  <a:schemeClr val="bg1"/>
                </a:solidFill>
              </a:defRPr>
            </a:lvl5pPr>
          </a:lstStyle>
          <a:p>
            <a:pPr lvl="0"/>
            <a:r>
              <a:rPr lang="en-US" dirty="0"/>
              <a:t>720.382.####</a:t>
            </a:r>
          </a:p>
        </p:txBody>
      </p:sp>
      <p:sp>
        <p:nvSpPr>
          <p:cNvPr id="19" name="Text Placeholder 18"/>
          <p:cNvSpPr>
            <a:spLocks noGrp="1"/>
          </p:cNvSpPr>
          <p:nvPr>
            <p:ph type="body" sz="quarter" idx="13" hasCustomPrompt="1"/>
          </p:nvPr>
        </p:nvSpPr>
        <p:spPr>
          <a:xfrm>
            <a:off x="238603" y="5853937"/>
            <a:ext cx="5550568" cy="332981"/>
          </a:xfrm>
        </p:spPr>
        <p:txBody>
          <a:bodyPr>
            <a:noAutofit/>
          </a:bodyPr>
          <a:lstStyle>
            <a:lvl1pPr marL="0" indent="0" algn="ctr">
              <a:buFontTx/>
              <a:buNone/>
              <a:defRPr sz="2000">
                <a:solidFill>
                  <a:schemeClr val="bg1"/>
                </a:solidFill>
              </a:defRPr>
            </a:lvl1pPr>
            <a:lvl2pPr marL="457200" indent="0">
              <a:buFontTx/>
              <a:buNone/>
              <a:defRPr sz="1800">
                <a:solidFill>
                  <a:schemeClr val="bg1"/>
                </a:solidFill>
              </a:defRPr>
            </a:lvl2pPr>
            <a:lvl3pPr marL="914400" indent="0">
              <a:buFontTx/>
              <a:buNone/>
              <a:defRPr sz="1800">
                <a:solidFill>
                  <a:schemeClr val="bg1"/>
                </a:solidFill>
              </a:defRPr>
            </a:lvl3pPr>
            <a:lvl4pPr marL="1371600" indent="0">
              <a:buFontTx/>
              <a:buNone/>
              <a:defRPr sz="1800">
                <a:solidFill>
                  <a:schemeClr val="bg1"/>
                </a:solidFill>
              </a:defRPr>
            </a:lvl4pPr>
            <a:lvl5pPr marL="1828800" indent="0">
              <a:buFontTx/>
              <a:buNone/>
              <a:defRPr sz="1800">
                <a:solidFill>
                  <a:schemeClr val="bg1"/>
                </a:solidFill>
              </a:defRPr>
            </a:lvl5pPr>
          </a:lstStyle>
          <a:p>
            <a:pPr lvl="0"/>
            <a:r>
              <a:rPr lang="en-US" dirty="0"/>
              <a:t>@######</a:t>
            </a:r>
          </a:p>
        </p:txBody>
      </p:sp>
      <p:sp>
        <p:nvSpPr>
          <p:cNvPr id="23" name="Picture Placeholder 22"/>
          <p:cNvSpPr>
            <a:spLocks noGrp="1"/>
          </p:cNvSpPr>
          <p:nvPr>
            <p:ph type="pic" sz="quarter" idx="14"/>
          </p:nvPr>
        </p:nvSpPr>
        <p:spPr>
          <a:xfrm>
            <a:off x="0" y="0"/>
            <a:ext cx="12192000" cy="5181600"/>
          </a:xfrm>
        </p:spPr>
        <p:txBody>
          <a:bodyPr/>
          <a:lstStyle/>
          <a:p>
            <a:endParaRPr lang="en-US"/>
          </a:p>
        </p:txBody>
      </p:sp>
    </p:spTree>
    <p:extLst>
      <p:ext uri="{BB962C8B-B14F-4D97-AF65-F5344CB8AC3E}">
        <p14:creationId xmlns:p14="http://schemas.microsoft.com/office/powerpoint/2010/main" val="412601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ctrTitle"/>
          </p:nvPr>
        </p:nvSpPr>
        <p:spPr>
          <a:xfrm>
            <a:off x="497580" y="395538"/>
            <a:ext cx="7484533" cy="1644283"/>
          </a:xfrm>
        </p:spPr>
        <p:txBody>
          <a:bodyPr anchor="b"/>
          <a:lstStyle>
            <a:lvl1pPr algn="l">
              <a:defRPr sz="6000">
                <a:solidFill>
                  <a:srgbClr val="2E6380"/>
                </a:solidFill>
                <a:latin typeface="+mn-lt"/>
              </a:defRPr>
            </a:lvl1pPr>
          </a:lstStyle>
          <a:p>
            <a:r>
              <a:rPr lang="en-US" dirty="0"/>
              <a:t>Click to edit Master title style</a:t>
            </a:r>
          </a:p>
        </p:txBody>
      </p:sp>
      <p:sp>
        <p:nvSpPr>
          <p:cNvPr id="10" name="Subtitle 2"/>
          <p:cNvSpPr>
            <a:spLocks noGrp="1"/>
          </p:cNvSpPr>
          <p:nvPr>
            <p:ph type="subTitle" idx="1"/>
          </p:nvPr>
        </p:nvSpPr>
        <p:spPr>
          <a:xfrm>
            <a:off x="497582" y="2195274"/>
            <a:ext cx="5911036" cy="754183"/>
          </a:xfrm>
        </p:spPr>
        <p:txBody>
          <a:bodyPr/>
          <a:lstStyle>
            <a:lvl1pPr marL="0" indent="0" algn="l">
              <a:buNone/>
              <a:defRPr sz="2400" i="1">
                <a:solidFill>
                  <a:srgbClr val="2E6380"/>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1" name="Text Placeholder 9"/>
          <p:cNvSpPr>
            <a:spLocks noGrp="1"/>
          </p:cNvSpPr>
          <p:nvPr>
            <p:ph type="body" sz="quarter" idx="10" hasCustomPrompt="1"/>
          </p:nvPr>
        </p:nvSpPr>
        <p:spPr>
          <a:xfrm>
            <a:off x="5074791" y="4615215"/>
            <a:ext cx="6252300" cy="422031"/>
          </a:xfrm>
        </p:spPr>
        <p:txBody>
          <a:bodyPr>
            <a:normAutofit/>
          </a:bodyPr>
          <a:lstStyle>
            <a:lvl1pPr marL="0" indent="0" algn="r">
              <a:buFontTx/>
              <a:buNone/>
              <a:defRPr sz="2800" b="1">
                <a:solidFill>
                  <a:srgbClr val="FDB81A"/>
                </a:solidFill>
              </a:defRPr>
            </a:lvl1pPr>
          </a:lstStyle>
          <a:p>
            <a:pPr lvl="0"/>
            <a:r>
              <a:rPr lang="en-US" dirty="0"/>
              <a:t>Name Here</a:t>
            </a:r>
          </a:p>
        </p:txBody>
      </p:sp>
      <p:sp>
        <p:nvSpPr>
          <p:cNvPr id="12" name="Text Placeholder 11"/>
          <p:cNvSpPr>
            <a:spLocks noGrp="1"/>
          </p:cNvSpPr>
          <p:nvPr>
            <p:ph type="body" sz="quarter" idx="11" hasCustomPrompt="1"/>
          </p:nvPr>
        </p:nvSpPr>
        <p:spPr>
          <a:xfrm>
            <a:off x="5074793" y="5116009"/>
            <a:ext cx="6252137" cy="290284"/>
          </a:xfrm>
        </p:spPr>
        <p:txBody>
          <a:bodyPr>
            <a:normAutofit/>
          </a:bodyPr>
          <a:lstStyle>
            <a:lvl1pPr marL="0" indent="0" algn="r">
              <a:buFontTx/>
              <a:buNone/>
              <a:defRPr sz="2000" i="0" baseline="0">
                <a:solidFill>
                  <a:srgbClr val="FDB81A"/>
                </a:solidFill>
              </a:defRPr>
            </a:lvl1pPr>
          </a:lstStyle>
          <a:p>
            <a:pPr lvl="0"/>
            <a:r>
              <a:rPr lang="en-US" dirty="0"/>
              <a:t>Title Here</a:t>
            </a:r>
          </a:p>
        </p:txBody>
      </p:sp>
      <p:sp>
        <p:nvSpPr>
          <p:cNvPr id="17" name="Rectangle 16"/>
          <p:cNvSpPr/>
          <p:nvPr userDrawn="1"/>
        </p:nvSpPr>
        <p:spPr>
          <a:xfrm>
            <a:off x="0" y="6184786"/>
            <a:ext cx="5720861"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368" y="5177875"/>
            <a:ext cx="2142589" cy="1251207"/>
          </a:xfrm>
          <a:prstGeom prst="rect">
            <a:avLst/>
          </a:prstGeom>
        </p:spPr>
      </p:pic>
      <p:pic>
        <p:nvPicPr>
          <p:cNvPr id="19" name="Picture 18"/>
          <p:cNvPicPr>
            <a:picLocks noChangeAspect="1"/>
          </p:cNvPicPr>
          <p:nvPr userDrawn="1"/>
        </p:nvPicPr>
        <p:blipFill rotWithShape="1">
          <a:blip r:embed="rId3">
            <a:extLst>
              <a:ext uri="{28A0092B-C50C-407E-A947-70E740481C1C}">
                <a14:useLocalDpi xmlns:a14="http://schemas.microsoft.com/office/drawing/2010/main" val="0"/>
              </a:ext>
            </a:extLst>
          </a:blip>
          <a:srcRect l="7926" r="17592"/>
          <a:stretch/>
        </p:blipFill>
        <p:spPr>
          <a:xfrm>
            <a:off x="10422" y="1714902"/>
            <a:ext cx="12181580" cy="4278467"/>
          </a:xfrm>
          <a:prstGeom prst="rect">
            <a:avLst/>
          </a:prstGeom>
        </p:spPr>
      </p:pic>
      <p:sp>
        <p:nvSpPr>
          <p:cNvPr id="13" name="Text Placeholder 13"/>
          <p:cNvSpPr>
            <a:spLocks noGrp="1"/>
          </p:cNvSpPr>
          <p:nvPr>
            <p:ph type="body" sz="quarter" idx="12" hasCustomPrompt="1"/>
          </p:nvPr>
        </p:nvSpPr>
        <p:spPr>
          <a:xfrm>
            <a:off x="5076412" y="5841906"/>
            <a:ext cx="6250517" cy="342880"/>
          </a:xfrm>
        </p:spPr>
        <p:txBody>
          <a:bodyPr>
            <a:noAutofit/>
          </a:bodyPr>
          <a:lstStyle>
            <a:lvl1pPr marL="0" indent="0" algn="r">
              <a:buFontTx/>
              <a:buNone/>
              <a:defRPr sz="2000" b="1">
                <a:solidFill>
                  <a:srgbClr val="2E6380"/>
                </a:solidFill>
              </a:defRPr>
            </a:lvl1pPr>
          </a:lstStyle>
          <a:p>
            <a:pPr lvl="0"/>
            <a:r>
              <a:rPr lang="en-US" dirty="0"/>
              <a:t>Event Here</a:t>
            </a:r>
          </a:p>
        </p:txBody>
      </p:sp>
      <p:sp>
        <p:nvSpPr>
          <p:cNvPr id="14" name="Text Placeholder 17"/>
          <p:cNvSpPr>
            <a:spLocks noGrp="1"/>
          </p:cNvSpPr>
          <p:nvPr>
            <p:ph type="body" sz="quarter" idx="13" hasCustomPrompt="1"/>
          </p:nvPr>
        </p:nvSpPr>
        <p:spPr>
          <a:xfrm>
            <a:off x="5075768" y="6197605"/>
            <a:ext cx="6250517" cy="273050"/>
          </a:xfrm>
        </p:spPr>
        <p:txBody>
          <a:bodyPr>
            <a:noAutofit/>
          </a:bodyPr>
          <a:lstStyle>
            <a:lvl1pPr marL="0" indent="0" algn="r">
              <a:buFontTx/>
              <a:buNone/>
              <a:defRPr sz="1600" b="0">
                <a:solidFill>
                  <a:srgbClr val="2E6380"/>
                </a:solidFill>
              </a:defRPr>
            </a:lvl1pPr>
          </a:lstStyle>
          <a:p>
            <a:pPr lvl="0"/>
            <a:r>
              <a:rPr lang="en-US" dirty="0"/>
              <a:t>Date Here</a:t>
            </a:r>
          </a:p>
        </p:txBody>
      </p:sp>
    </p:spTree>
    <p:extLst>
      <p:ext uri="{BB962C8B-B14F-4D97-AF65-F5344CB8AC3E}">
        <p14:creationId xmlns:p14="http://schemas.microsoft.com/office/powerpoint/2010/main" val="414357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8" name="Rectangle 7"/>
          <p:cNvSpPr/>
          <p:nvPr userDrawn="1"/>
        </p:nvSpPr>
        <p:spPr>
          <a:xfrm>
            <a:off x="-1" y="0"/>
            <a:ext cx="12192001" cy="6858000"/>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p:cNvSpPr>
            <a:spLocks noGrp="1"/>
          </p:cNvSpPr>
          <p:nvPr>
            <p:ph type="ctrTitle"/>
          </p:nvPr>
        </p:nvSpPr>
        <p:spPr>
          <a:xfrm>
            <a:off x="524932" y="5158343"/>
            <a:ext cx="11142133" cy="729882"/>
          </a:xfrm>
        </p:spPr>
        <p:txBody>
          <a:bodyPr anchor="b"/>
          <a:lstStyle>
            <a:lvl1pPr algn="r">
              <a:defRPr sz="4400">
                <a:solidFill>
                  <a:schemeClr val="bg1"/>
                </a:solidFill>
                <a:latin typeface="+mn-lt"/>
              </a:defRPr>
            </a:lvl1pPr>
          </a:lstStyle>
          <a:p>
            <a:r>
              <a:rPr lang="en-US" dirty="0"/>
              <a:t>Click to edit Master title style</a:t>
            </a:r>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4104" r="16935"/>
          <a:stretch/>
        </p:blipFill>
        <p:spPr>
          <a:xfrm>
            <a:off x="-26052" y="491678"/>
            <a:ext cx="12244103" cy="4056401"/>
          </a:xfrm>
          <a:prstGeom prst="rect">
            <a:avLst/>
          </a:prstGeom>
        </p:spPr>
      </p:pic>
    </p:spTree>
    <p:extLst>
      <p:ext uri="{BB962C8B-B14F-4D97-AF65-F5344CB8AC3E}">
        <p14:creationId xmlns:p14="http://schemas.microsoft.com/office/powerpoint/2010/main" val="1412125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Rectangle 11"/>
          <p:cNvSpPr/>
          <p:nvPr userDrawn="1"/>
        </p:nvSpPr>
        <p:spPr>
          <a:xfrm>
            <a:off x="0" y="6184786"/>
            <a:ext cx="5720861" cy="67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7926" r="17592"/>
          <a:stretch/>
        </p:blipFill>
        <p:spPr>
          <a:xfrm>
            <a:off x="3" y="425366"/>
            <a:ext cx="12181580" cy="4278467"/>
          </a:xfrm>
          <a:prstGeom prst="rect">
            <a:avLst/>
          </a:prstGeom>
        </p:spPr>
      </p:pic>
      <p:sp>
        <p:nvSpPr>
          <p:cNvPr id="8" name="Title 1"/>
          <p:cNvSpPr>
            <a:spLocks noGrp="1"/>
          </p:cNvSpPr>
          <p:nvPr>
            <p:ph type="ctrTitle"/>
          </p:nvPr>
        </p:nvSpPr>
        <p:spPr>
          <a:xfrm>
            <a:off x="759394" y="5304091"/>
            <a:ext cx="10933723" cy="675175"/>
          </a:xfrm>
        </p:spPr>
        <p:txBody>
          <a:bodyPr anchor="b">
            <a:normAutofit/>
          </a:bodyPr>
          <a:lstStyle>
            <a:lvl1pPr algn="r">
              <a:defRPr sz="4400">
                <a:solidFill>
                  <a:srgbClr val="2E6380"/>
                </a:solidFill>
                <a:latin typeface="+mn-lt"/>
              </a:defRPr>
            </a:lvl1pPr>
          </a:lstStyle>
          <a:p>
            <a:r>
              <a:rPr lang="en-US" dirty="0"/>
              <a:t>Click to edit Master title style</a:t>
            </a:r>
          </a:p>
        </p:txBody>
      </p:sp>
    </p:spTree>
    <p:extLst>
      <p:ext uri="{BB962C8B-B14F-4D97-AF65-F5344CB8AC3E}">
        <p14:creationId xmlns:p14="http://schemas.microsoft.com/office/powerpoint/2010/main" val="327969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36528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170509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408849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44497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408530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42952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345876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64DE79-268F-4C1A-8933-263129D2AF90}" type="datetimeFigureOut">
              <a:rPr lang="en-US" dirty="0"/>
              <a:t>12/6/18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82D193-E2BE-4A66-8C8A-40C0D87BADFE}" type="slidenum">
              <a:rPr lang="en-US" smtClean="0"/>
              <a:t>‹#›</a:t>
            </a:fld>
            <a:endParaRPr lang="en-US"/>
          </a:p>
        </p:txBody>
      </p:sp>
    </p:spTree>
    <p:extLst>
      <p:ext uri="{BB962C8B-B14F-4D97-AF65-F5344CB8AC3E}">
        <p14:creationId xmlns:p14="http://schemas.microsoft.com/office/powerpoint/2010/main" val="2451841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496665"/>
            <a:ext cx="12192000" cy="3613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10055938" y="6523443"/>
            <a:ext cx="1696065" cy="307777"/>
          </a:xfrm>
          <a:prstGeom prst="rect">
            <a:avLst/>
          </a:prstGeom>
          <a:noFill/>
        </p:spPr>
        <p:txBody>
          <a:bodyPr wrap="square" rtlCol="0">
            <a:spAutoFit/>
          </a:bodyPr>
          <a:lstStyle/>
          <a:p>
            <a:r>
              <a:rPr lang="en-US" sz="1400" b="1" dirty="0">
                <a:solidFill>
                  <a:srgbClr val="FDB81A"/>
                </a:solidFill>
              </a:rPr>
              <a:t>#HIHC18</a:t>
            </a:r>
          </a:p>
        </p:txBody>
      </p:sp>
      <p:pic>
        <p:nvPicPr>
          <p:cNvPr id="4" name="Picture 3"/>
          <p:cNvPicPr>
            <a:picLocks noChangeAspect="1"/>
          </p:cNvPicPr>
          <p:nvPr userDrawn="1"/>
        </p:nvPicPr>
        <p:blipFill rotWithShape="1">
          <a:blip r:embed="rId18"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Tree>
    <p:extLst>
      <p:ext uri="{BB962C8B-B14F-4D97-AF65-F5344CB8AC3E}">
        <p14:creationId xmlns:p14="http://schemas.microsoft.com/office/powerpoint/2010/main" val="52267608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 id="2147483685" r:id="rId13"/>
    <p:sldLayoutId id="2147483663" r:id="rId14"/>
    <p:sldLayoutId id="2147483668" r:id="rId15"/>
    <p:sldLayoutId id="214748366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hart" Target="../charts/chart4.xml"/><Relationship Id="rId7" Type="http://schemas.openxmlformats.org/officeDocument/2006/relationships/image" Target="../media/image52.sv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hart" Target="../charts/chart7.xml"/><Relationship Id="rId7" Type="http://schemas.openxmlformats.org/officeDocument/2006/relationships/image" Target="../media/image52.sv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chart" Target="../charts/chart9.xml"/><Relationship Id="rId4" Type="http://schemas.openxmlformats.org/officeDocument/2006/relationships/chart" Target="../charts/chart8.xml"/><Relationship Id="rId9" Type="http://schemas.openxmlformats.org/officeDocument/2006/relationships/image" Target="../media/image54.sv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6.jpg"/><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931200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8" y="263351"/>
            <a:ext cx="8304245" cy="689951"/>
          </a:xfrm>
        </p:spPr>
        <p:txBody>
          <a:bodyPr>
            <a:normAutofit fontScale="90000"/>
          </a:bodyPr>
          <a:lstStyle/>
          <a:p>
            <a:br>
              <a:rPr lang="en-US" sz="3100" b="1" dirty="0">
                <a:solidFill>
                  <a:srgbClr val="2E6380"/>
                </a:solidFill>
                <a:latin typeface="+mn-lt"/>
              </a:rPr>
            </a:br>
            <a:r>
              <a:rPr lang="en-US" b="1" dirty="0">
                <a:solidFill>
                  <a:srgbClr val="2E6380"/>
                </a:solidFill>
                <a:latin typeface="+mn-lt"/>
              </a:rPr>
              <a:t>Housing Impacts Everyone, </a:t>
            </a:r>
            <a:br>
              <a:rPr lang="en-US" b="1" dirty="0">
                <a:solidFill>
                  <a:srgbClr val="2E6380"/>
                </a:solidFill>
                <a:latin typeface="+mn-lt"/>
              </a:rPr>
            </a:br>
            <a:r>
              <a:rPr lang="en-US" b="1" dirty="0">
                <a:solidFill>
                  <a:srgbClr val="2E6380"/>
                </a:solidFill>
                <a:latin typeface="+mn-lt"/>
              </a:rPr>
              <a:t>But Is a Special Concern for Older Adults</a:t>
            </a:r>
            <a:endParaRPr lang="en-US" sz="4400" b="1" dirty="0">
              <a:solidFill>
                <a:srgbClr val="2E6380"/>
              </a:solidFill>
              <a:latin typeface="+mn-lt"/>
            </a:endParaRPr>
          </a:p>
        </p:txBody>
      </p:sp>
      <p:pic>
        <p:nvPicPr>
          <p:cNvPr id="3" name="Picture 2">
            <a:extLst>
              <a:ext uri="{FF2B5EF4-FFF2-40B4-BE49-F238E27FC236}">
                <a16:creationId xmlns:a16="http://schemas.microsoft.com/office/drawing/2014/main" id="{CD1062F3-3874-4D49-9B76-51DA53004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939"/>
          <a:stretch/>
        </p:blipFill>
        <p:spPr>
          <a:xfrm>
            <a:off x="781680" y="3555613"/>
            <a:ext cx="2146843" cy="1828597"/>
          </a:xfrm>
          <a:prstGeom prst="rect">
            <a:avLst/>
          </a:prstGeom>
        </p:spPr>
      </p:pic>
      <p:sp>
        <p:nvSpPr>
          <p:cNvPr id="4" name="TextBox 3">
            <a:extLst>
              <a:ext uri="{FF2B5EF4-FFF2-40B4-BE49-F238E27FC236}">
                <a16:creationId xmlns:a16="http://schemas.microsoft.com/office/drawing/2014/main" id="{5EDCB209-BC18-433B-A2CB-C2E49358A8F1}"/>
              </a:ext>
            </a:extLst>
          </p:cNvPr>
          <p:cNvSpPr txBox="1"/>
          <p:nvPr/>
        </p:nvSpPr>
        <p:spPr>
          <a:xfrm>
            <a:off x="2928523" y="3960090"/>
            <a:ext cx="7797339" cy="1200329"/>
          </a:xfrm>
          <a:prstGeom prst="rect">
            <a:avLst/>
          </a:prstGeom>
          <a:noFill/>
        </p:spPr>
        <p:txBody>
          <a:bodyPr wrap="square" rtlCol="0">
            <a:spAutoFit/>
          </a:bodyPr>
          <a:lstStyle/>
          <a:p>
            <a:r>
              <a:rPr lang="en-US" sz="4400" b="1" dirty="0"/>
              <a:t>2 in 3 </a:t>
            </a:r>
          </a:p>
          <a:p>
            <a:r>
              <a:rPr lang="en-US" sz="2800" dirty="0"/>
              <a:t>older adults will develop a disability and need care </a:t>
            </a:r>
          </a:p>
        </p:txBody>
      </p:sp>
      <p:sp>
        <p:nvSpPr>
          <p:cNvPr id="5" name="TextBox 4">
            <a:extLst>
              <a:ext uri="{FF2B5EF4-FFF2-40B4-BE49-F238E27FC236}">
                <a16:creationId xmlns:a16="http://schemas.microsoft.com/office/drawing/2014/main" id="{1B8915EC-868B-42AE-BA9F-E767F90B1308}"/>
              </a:ext>
            </a:extLst>
          </p:cNvPr>
          <p:cNvSpPr txBox="1"/>
          <p:nvPr/>
        </p:nvSpPr>
        <p:spPr>
          <a:xfrm>
            <a:off x="286114" y="2139395"/>
            <a:ext cx="7797339" cy="1200329"/>
          </a:xfrm>
          <a:prstGeom prst="rect">
            <a:avLst/>
          </a:prstGeom>
          <a:noFill/>
        </p:spPr>
        <p:txBody>
          <a:bodyPr wrap="square" rtlCol="0">
            <a:spAutoFit/>
          </a:bodyPr>
          <a:lstStyle/>
          <a:p>
            <a:pPr algn="r"/>
            <a:r>
              <a:rPr lang="en-US" sz="4400" b="1" dirty="0"/>
              <a:t>87 percent</a:t>
            </a:r>
          </a:p>
          <a:p>
            <a:pPr algn="r"/>
            <a:r>
              <a:rPr lang="en-US" sz="2800" dirty="0"/>
              <a:t> want to age at home</a:t>
            </a:r>
          </a:p>
        </p:txBody>
      </p:sp>
      <p:graphicFrame>
        <p:nvGraphicFramePr>
          <p:cNvPr id="8" name="Chart 7">
            <a:extLst>
              <a:ext uri="{FF2B5EF4-FFF2-40B4-BE49-F238E27FC236}">
                <a16:creationId xmlns:a16="http://schemas.microsoft.com/office/drawing/2014/main" id="{98977713-6C2F-49E4-A0A5-30478F03AE7A}"/>
              </a:ext>
            </a:extLst>
          </p:cNvPr>
          <p:cNvGraphicFramePr/>
          <p:nvPr>
            <p:extLst>
              <p:ext uri="{D42A27DB-BD31-4B8C-83A1-F6EECF244321}">
                <p14:modId xmlns:p14="http://schemas.microsoft.com/office/powerpoint/2010/main" val="1566757988"/>
              </p:ext>
            </p:extLst>
          </p:nvPr>
        </p:nvGraphicFramePr>
        <p:xfrm>
          <a:off x="6160835" y="1457630"/>
          <a:ext cx="6596611" cy="2563860"/>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House">
            <a:extLst>
              <a:ext uri="{FF2B5EF4-FFF2-40B4-BE49-F238E27FC236}">
                <a16:creationId xmlns:a16="http://schemas.microsoft.com/office/drawing/2014/main" id="{FDE293B7-1BE7-43CD-822B-18D6C77D2D5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5383" y="1984016"/>
            <a:ext cx="1227513" cy="1227513"/>
          </a:xfrm>
          <a:prstGeom prst="rect">
            <a:avLst/>
          </a:prstGeom>
        </p:spPr>
      </p:pic>
      <p:sp>
        <p:nvSpPr>
          <p:cNvPr id="11" name="TextBox 10">
            <a:extLst>
              <a:ext uri="{FF2B5EF4-FFF2-40B4-BE49-F238E27FC236}">
                <a16:creationId xmlns:a16="http://schemas.microsoft.com/office/drawing/2014/main" id="{425F872C-C2EF-4134-8C9F-6636840DD436}"/>
              </a:ext>
            </a:extLst>
          </p:cNvPr>
          <p:cNvSpPr txBox="1"/>
          <p:nvPr/>
        </p:nvSpPr>
        <p:spPr>
          <a:xfrm>
            <a:off x="5814379" y="6120548"/>
            <a:ext cx="5075707" cy="307777"/>
          </a:xfrm>
          <a:prstGeom prst="rect">
            <a:avLst/>
          </a:prstGeom>
          <a:noFill/>
        </p:spPr>
        <p:txBody>
          <a:bodyPr wrap="square" rtlCol="0">
            <a:spAutoFit/>
          </a:bodyPr>
          <a:lstStyle/>
          <a:p>
            <a:pPr algn="r"/>
            <a:r>
              <a:rPr lang="en-US" sz="1400" dirty="0"/>
              <a:t>Source: Georgetown University / AARP</a:t>
            </a:r>
          </a:p>
        </p:txBody>
      </p:sp>
    </p:spTree>
    <p:extLst>
      <p:ext uri="{BB962C8B-B14F-4D97-AF65-F5344CB8AC3E}">
        <p14:creationId xmlns:p14="http://schemas.microsoft.com/office/powerpoint/2010/main" val="407623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929"/>
            <a:ext cx="12192000" cy="6858000"/>
          </a:xfrm>
          <a:prstGeom prst="rect">
            <a:avLst/>
          </a:prstGeom>
        </p:spPr>
      </p:pic>
      <p:sp>
        <p:nvSpPr>
          <p:cNvPr id="4" name="TextBox 3">
            <a:extLst>
              <a:ext uri="{FF2B5EF4-FFF2-40B4-BE49-F238E27FC236}">
                <a16:creationId xmlns:a16="http://schemas.microsoft.com/office/drawing/2014/main" id="{63C5F54F-AADE-4DBB-87C5-6F6EF911A4DD}"/>
              </a:ext>
            </a:extLst>
          </p:cNvPr>
          <p:cNvSpPr txBox="1"/>
          <p:nvPr/>
        </p:nvSpPr>
        <p:spPr>
          <a:xfrm>
            <a:off x="5952604" y="6090449"/>
            <a:ext cx="5075707" cy="307777"/>
          </a:xfrm>
          <a:prstGeom prst="rect">
            <a:avLst/>
          </a:prstGeom>
          <a:noFill/>
        </p:spPr>
        <p:txBody>
          <a:bodyPr wrap="square" rtlCol="0">
            <a:spAutoFit/>
          </a:bodyPr>
          <a:lstStyle/>
          <a:p>
            <a:pPr algn="r"/>
            <a:r>
              <a:rPr lang="en-US" sz="1400" dirty="0"/>
              <a:t>Source: American Community Survey, 2017</a:t>
            </a:r>
          </a:p>
        </p:txBody>
      </p:sp>
      <p:sp>
        <p:nvSpPr>
          <p:cNvPr id="5" name="Rectangle 4"/>
          <p:cNvSpPr/>
          <p:nvPr/>
        </p:nvSpPr>
        <p:spPr>
          <a:xfrm>
            <a:off x="0" y="0"/>
            <a:ext cx="12192000" cy="756745"/>
          </a:xfrm>
          <a:prstGeom prst="rect">
            <a:avLst/>
          </a:prstGeom>
          <a:solidFill>
            <a:srgbClr val="000000">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0736" y="105805"/>
            <a:ext cx="11350528" cy="556348"/>
          </a:xfrm>
          <a:effectLst/>
        </p:spPr>
        <p:txBody>
          <a:bodyPr>
            <a:normAutofit/>
          </a:bodyPr>
          <a:lstStyle/>
          <a:p>
            <a:r>
              <a:rPr lang="en-US" sz="3000" b="1" dirty="0">
                <a:solidFill>
                  <a:schemeClr val="bg1"/>
                </a:solidFill>
                <a:latin typeface="+mn-lt"/>
              </a:rPr>
              <a:t>More Than One in Four Older Coloradans are  Housing Cost Burdened</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pic>
        <p:nvPicPr>
          <p:cNvPr id="8" name="Picture 7">
            <a:extLst>
              <a:ext uri="{FF2B5EF4-FFF2-40B4-BE49-F238E27FC236}">
                <a16:creationId xmlns:a16="http://schemas.microsoft.com/office/drawing/2014/main" id="{3D5FDD67-4B99-46FE-AA05-1DA6ACEC83F0}"/>
              </a:ext>
            </a:extLst>
          </p:cNvPr>
          <p:cNvPicPr>
            <a:picLocks noChangeAspect="1"/>
          </p:cNvPicPr>
          <p:nvPr/>
        </p:nvPicPr>
        <p:blipFill rotWithShape="1">
          <a:blip r:embed="rId5">
            <a:extLst>
              <a:ext uri="{28A0092B-C50C-407E-A947-70E740481C1C}">
                <a14:useLocalDpi xmlns:a14="http://schemas.microsoft.com/office/drawing/2010/main" val="0"/>
              </a:ext>
            </a:extLst>
          </a:blip>
          <a:srcRect t="11197" b="11563"/>
          <a:stretch/>
        </p:blipFill>
        <p:spPr>
          <a:xfrm>
            <a:off x="0" y="767958"/>
            <a:ext cx="12192000" cy="5297124"/>
          </a:xfrm>
          <a:prstGeom prst="rect">
            <a:avLst/>
          </a:prstGeom>
        </p:spPr>
      </p:pic>
    </p:spTree>
    <p:extLst>
      <p:ext uri="{BB962C8B-B14F-4D97-AF65-F5344CB8AC3E}">
        <p14:creationId xmlns:p14="http://schemas.microsoft.com/office/powerpoint/2010/main" val="869590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8" y="0"/>
            <a:ext cx="8304245" cy="689951"/>
          </a:xfrm>
        </p:spPr>
        <p:txBody>
          <a:bodyPr>
            <a:normAutofit fontScale="90000"/>
          </a:bodyPr>
          <a:lstStyle/>
          <a:p>
            <a:br>
              <a:rPr lang="en-US" sz="3100" b="1" dirty="0">
                <a:solidFill>
                  <a:srgbClr val="2E6380"/>
                </a:solidFill>
                <a:latin typeface="+mn-lt"/>
              </a:rPr>
            </a:br>
            <a:r>
              <a:rPr lang="en-US" b="1" dirty="0">
                <a:solidFill>
                  <a:srgbClr val="2E6380"/>
                </a:solidFill>
                <a:latin typeface="+mn-lt"/>
              </a:rPr>
              <a:t>What It Takes: Monthly Housing Costs</a:t>
            </a:r>
            <a:endParaRPr lang="en-US" sz="4400" b="1" dirty="0">
              <a:solidFill>
                <a:srgbClr val="2E6380"/>
              </a:solidFill>
              <a:latin typeface="+mn-lt"/>
            </a:endParaRPr>
          </a:p>
        </p:txBody>
      </p:sp>
      <p:sp>
        <p:nvSpPr>
          <p:cNvPr id="4" name="TextBox 3">
            <a:extLst>
              <a:ext uri="{FF2B5EF4-FFF2-40B4-BE49-F238E27FC236}">
                <a16:creationId xmlns:a16="http://schemas.microsoft.com/office/drawing/2014/main" id="{1CCFE716-837E-4C00-9C96-360DC3F91B53}"/>
              </a:ext>
            </a:extLst>
          </p:cNvPr>
          <p:cNvSpPr txBox="1"/>
          <p:nvPr/>
        </p:nvSpPr>
        <p:spPr>
          <a:xfrm>
            <a:off x="429207" y="1529969"/>
            <a:ext cx="6555069" cy="1200329"/>
          </a:xfrm>
          <a:prstGeom prst="rect">
            <a:avLst/>
          </a:prstGeom>
          <a:noFill/>
        </p:spPr>
        <p:txBody>
          <a:bodyPr wrap="square" rtlCol="0">
            <a:spAutoFit/>
          </a:bodyPr>
          <a:lstStyle/>
          <a:p>
            <a:r>
              <a:rPr lang="en-US" sz="3600" b="1" dirty="0"/>
              <a:t>Median monthly income = $2,162</a:t>
            </a:r>
            <a:endParaRPr lang="en-US" sz="3600" dirty="0"/>
          </a:p>
          <a:p>
            <a:endParaRPr lang="en-US" sz="3600" b="1" dirty="0"/>
          </a:p>
        </p:txBody>
      </p:sp>
      <p:sp>
        <p:nvSpPr>
          <p:cNvPr id="7" name="TextBox 6">
            <a:extLst>
              <a:ext uri="{FF2B5EF4-FFF2-40B4-BE49-F238E27FC236}">
                <a16:creationId xmlns:a16="http://schemas.microsoft.com/office/drawing/2014/main" id="{2FABAB51-56D3-490D-8535-98C250630F64}"/>
              </a:ext>
            </a:extLst>
          </p:cNvPr>
          <p:cNvSpPr txBox="1"/>
          <p:nvPr/>
        </p:nvSpPr>
        <p:spPr>
          <a:xfrm>
            <a:off x="3107938" y="2990717"/>
            <a:ext cx="5791200" cy="646331"/>
          </a:xfrm>
          <a:prstGeom prst="rect">
            <a:avLst/>
          </a:prstGeom>
          <a:noFill/>
        </p:spPr>
        <p:txBody>
          <a:bodyPr wrap="square" rtlCol="0">
            <a:spAutoFit/>
          </a:bodyPr>
          <a:lstStyle/>
          <a:p>
            <a:r>
              <a:rPr lang="en-US" sz="3600" b="1" dirty="0"/>
              <a:t>Affordable = $649 per month</a:t>
            </a:r>
          </a:p>
        </p:txBody>
      </p:sp>
      <p:pic>
        <p:nvPicPr>
          <p:cNvPr id="8" name="Graphic 7" descr="House">
            <a:extLst>
              <a:ext uri="{FF2B5EF4-FFF2-40B4-BE49-F238E27FC236}">
                <a16:creationId xmlns:a16="http://schemas.microsoft.com/office/drawing/2014/main" id="{304615FE-50B7-4DCB-B305-C4B4E264CC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18294" y="2349631"/>
            <a:ext cx="1689644" cy="1689644"/>
          </a:xfrm>
          <a:prstGeom prst="rect">
            <a:avLst/>
          </a:prstGeom>
        </p:spPr>
      </p:pic>
      <p:pic>
        <p:nvPicPr>
          <p:cNvPr id="9" name="Picture 8">
            <a:extLst>
              <a:ext uri="{FF2B5EF4-FFF2-40B4-BE49-F238E27FC236}">
                <a16:creationId xmlns:a16="http://schemas.microsoft.com/office/drawing/2014/main" id="{BFF0C7A2-E461-436A-A499-C636BFB2ECF5}"/>
              </a:ext>
            </a:extLst>
          </p:cNvPr>
          <p:cNvPicPr>
            <a:picLocks noChangeAspect="1"/>
          </p:cNvPicPr>
          <p:nvPr/>
        </p:nvPicPr>
        <p:blipFill>
          <a:blip r:embed="rId5"/>
          <a:stretch>
            <a:fillRect/>
          </a:stretch>
        </p:blipFill>
        <p:spPr>
          <a:xfrm>
            <a:off x="9637112" y="2349631"/>
            <a:ext cx="2023780" cy="1995208"/>
          </a:xfrm>
          <a:prstGeom prst="rect">
            <a:avLst/>
          </a:prstGeom>
        </p:spPr>
      </p:pic>
      <p:sp>
        <p:nvSpPr>
          <p:cNvPr id="10" name="TextBox 9">
            <a:extLst>
              <a:ext uri="{FF2B5EF4-FFF2-40B4-BE49-F238E27FC236}">
                <a16:creationId xmlns:a16="http://schemas.microsoft.com/office/drawing/2014/main" id="{0D3BF080-3A11-4CF3-A388-A1054F4CF78E}"/>
              </a:ext>
            </a:extLst>
          </p:cNvPr>
          <p:cNvSpPr txBox="1"/>
          <p:nvPr/>
        </p:nvSpPr>
        <p:spPr>
          <a:xfrm>
            <a:off x="1193077" y="4655201"/>
            <a:ext cx="5791200" cy="646331"/>
          </a:xfrm>
          <a:prstGeom prst="rect">
            <a:avLst/>
          </a:prstGeom>
          <a:noFill/>
        </p:spPr>
        <p:txBody>
          <a:bodyPr wrap="square" rtlCol="0">
            <a:spAutoFit/>
          </a:bodyPr>
          <a:lstStyle/>
          <a:p>
            <a:r>
              <a:rPr lang="en-US" sz="3600" b="1" dirty="0"/>
              <a:t>Median monthly rent = $996</a:t>
            </a:r>
          </a:p>
        </p:txBody>
      </p:sp>
      <p:sp>
        <p:nvSpPr>
          <p:cNvPr id="11" name="TextBox 10">
            <a:extLst>
              <a:ext uri="{FF2B5EF4-FFF2-40B4-BE49-F238E27FC236}">
                <a16:creationId xmlns:a16="http://schemas.microsoft.com/office/drawing/2014/main" id="{EE9EC342-54C6-4C7A-A754-5C085FBC51AC}"/>
              </a:ext>
            </a:extLst>
          </p:cNvPr>
          <p:cNvSpPr txBox="1"/>
          <p:nvPr/>
        </p:nvSpPr>
        <p:spPr>
          <a:xfrm>
            <a:off x="9423132" y="4362350"/>
            <a:ext cx="2330115" cy="1200329"/>
          </a:xfrm>
          <a:prstGeom prst="rect">
            <a:avLst/>
          </a:prstGeom>
          <a:noFill/>
        </p:spPr>
        <p:txBody>
          <a:bodyPr wrap="square" rtlCol="0">
            <a:spAutoFit/>
          </a:bodyPr>
          <a:lstStyle/>
          <a:p>
            <a:pPr algn="ctr"/>
            <a:r>
              <a:rPr lang="en-US" sz="3600" b="1" dirty="0">
                <a:solidFill>
                  <a:srgbClr val="FF0000"/>
                </a:solidFill>
              </a:rPr>
              <a:t>… $347 </a:t>
            </a:r>
            <a:br>
              <a:rPr lang="en-US" sz="3600" b="1" dirty="0">
                <a:solidFill>
                  <a:srgbClr val="FF0000"/>
                </a:solidFill>
              </a:rPr>
            </a:br>
            <a:r>
              <a:rPr lang="en-US" sz="3600" b="1" dirty="0">
                <a:solidFill>
                  <a:srgbClr val="FF0000"/>
                </a:solidFill>
              </a:rPr>
              <a:t>in the red</a:t>
            </a:r>
          </a:p>
        </p:txBody>
      </p:sp>
      <p:sp>
        <p:nvSpPr>
          <p:cNvPr id="12" name="TextBox 11">
            <a:extLst>
              <a:ext uri="{FF2B5EF4-FFF2-40B4-BE49-F238E27FC236}">
                <a16:creationId xmlns:a16="http://schemas.microsoft.com/office/drawing/2014/main" id="{97DDAF34-B17D-43B9-996F-E01269B6EFA3}"/>
              </a:ext>
            </a:extLst>
          </p:cNvPr>
          <p:cNvSpPr txBox="1"/>
          <p:nvPr/>
        </p:nvSpPr>
        <p:spPr>
          <a:xfrm>
            <a:off x="5870961" y="6174373"/>
            <a:ext cx="5075707" cy="307777"/>
          </a:xfrm>
          <a:prstGeom prst="rect">
            <a:avLst/>
          </a:prstGeom>
          <a:noFill/>
        </p:spPr>
        <p:txBody>
          <a:bodyPr wrap="square" rtlCol="0">
            <a:spAutoFit/>
          </a:bodyPr>
          <a:lstStyle/>
          <a:p>
            <a:pPr algn="r"/>
            <a:r>
              <a:rPr lang="en-US" sz="1400" dirty="0"/>
              <a:t>Source: American Community Survey</a:t>
            </a:r>
          </a:p>
        </p:txBody>
      </p:sp>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53379" t="43635" r="29554" b="29501"/>
          <a:stretch/>
        </p:blipFill>
        <p:spPr>
          <a:xfrm>
            <a:off x="6984277" y="1227479"/>
            <a:ext cx="1914861" cy="1362271"/>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44019" t="68559" r="44211" b="19192"/>
          <a:stretch/>
        </p:blipFill>
        <p:spPr>
          <a:xfrm>
            <a:off x="6794417" y="4362350"/>
            <a:ext cx="2104721" cy="1232034"/>
          </a:xfrm>
          <a:prstGeom prst="rect">
            <a:avLst/>
          </a:prstGeom>
        </p:spPr>
      </p:pic>
    </p:spTree>
    <p:extLst>
      <p:ext uri="{BB962C8B-B14F-4D97-AF65-F5344CB8AC3E}">
        <p14:creationId xmlns:p14="http://schemas.microsoft.com/office/powerpoint/2010/main" val="9154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820" y="480823"/>
            <a:ext cx="10052181" cy="689951"/>
          </a:xfrm>
        </p:spPr>
        <p:txBody>
          <a:bodyPr>
            <a:normAutofit fontScale="90000"/>
          </a:bodyPr>
          <a:lstStyle/>
          <a:p>
            <a:r>
              <a:rPr lang="en-US" b="1" dirty="0">
                <a:solidFill>
                  <a:srgbClr val="2E6380"/>
                </a:solidFill>
                <a:latin typeface="+mn-lt"/>
              </a:rPr>
              <a:t>The Affordability Gap for Older Adults is Growing </a:t>
            </a:r>
            <a:r>
              <a:rPr lang="en-US" sz="3600" b="1" dirty="0">
                <a:solidFill>
                  <a:srgbClr val="2E6380"/>
                </a:solidFill>
                <a:latin typeface="+mn-lt"/>
              </a:rPr>
              <a:t>2010-2017</a:t>
            </a:r>
            <a:endParaRPr lang="en-US" b="1" dirty="0">
              <a:solidFill>
                <a:srgbClr val="2E6380"/>
              </a:solidFill>
              <a:latin typeface="+mn-lt"/>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
        <p:nvSpPr>
          <p:cNvPr id="7" name="TextBox 6">
            <a:extLst>
              <a:ext uri="{FF2B5EF4-FFF2-40B4-BE49-F238E27FC236}">
                <a16:creationId xmlns:a16="http://schemas.microsoft.com/office/drawing/2014/main" id="{DD6E0FF4-D314-498E-A231-D9DB65A9F8F9}"/>
              </a:ext>
            </a:extLst>
          </p:cNvPr>
          <p:cNvSpPr txBox="1"/>
          <p:nvPr/>
        </p:nvSpPr>
        <p:spPr>
          <a:xfrm>
            <a:off x="5814382" y="6120882"/>
            <a:ext cx="5075707" cy="307777"/>
          </a:xfrm>
          <a:prstGeom prst="rect">
            <a:avLst/>
          </a:prstGeom>
          <a:noFill/>
        </p:spPr>
        <p:txBody>
          <a:bodyPr wrap="square" rtlCol="0">
            <a:spAutoFit/>
          </a:bodyPr>
          <a:lstStyle/>
          <a:p>
            <a:pPr algn="r"/>
            <a:r>
              <a:rPr lang="en-US" sz="1400" dirty="0"/>
              <a:t>Source: American Community Survey / Zillow</a:t>
            </a:r>
          </a:p>
        </p:txBody>
      </p:sp>
      <p:pic>
        <p:nvPicPr>
          <p:cNvPr id="5" name="Picture 4">
            <a:extLst>
              <a:ext uri="{FF2B5EF4-FFF2-40B4-BE49-F238E27FC236}">
                <a16:creationId xmlns:a16="http://schemas.microsoft.com/office/drawing/2014/main" id="{3CE7CB34-8D3F-4747-A6CE-BE6A045EB959}"/>
              </a:ext>
            </a:extLst>
          </p:cNvPr>
          <p:cNvPicPr>
            <a:picLocks noChangeAspect="1"/>
          </p:cNvPicPr>
          <p:nvPr/>
        </p:nvPicPr>
        <p:blipFill rotWithShape="1">
          <a:blip r:embed="rId4">
            <a:extLst>
              <a:ext uri="{28A0092B-C50C-407E-A947-70E740481C1C}">
                <a14:useLocalDpi xmlns:a14="http://schemas.microsoft.com/office/drawing/2010/main" val="0"/>
              </a:ext>
            </a:extLst>
          </a:blip>
          <a:srcRect t="18658"/>
          <a:stretch/>
        </p:blipFill>
        <p:spPr>
          <a:xfrm>
            <a:off x="48759" y="1371600"/>
            <a:ext cx="11186301" cy="4693482"/>
          </a:xfrm>
          <a:prstGeom prst="rect">
            <a:avLst/>
          </a:prstGeom>
        </p:spPr>
      </p:pic>
    </p:spTree>
    <p:extLst>
      <p:ext uri="{BB962C8B-B14F-4D97-AF65-F5344CB8AC3E}">
        <p14:creationId xmlns:p14="http://schemas.microsoft.com/office/powerpoint/2010/main" val="3505020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564" y="222264"/>
            <a:ext cx="10476568" cy="953396"/>
          </a:xfrm>
        </p:spPr>
        <p:txBody>
          <a:bodyPr>
            <a:noAutofit/>
          </a:bodyPr>
          <a:lstStyle/>
          <a:p>
            <a:br>
              <a:rPr lang="en-US" sz="3600" b="1" dirty="0">
                <a:solidFill>
                  <a:srgbClr val="2E6380"/>
                </a:solidFill>
                <a:latin typeface="+mn-lt"/>
              </a:rPr>
            </a:br>
            <a:r>
              <a:rPr lang="en-US" sz="3600" b="1" dirty="0">
                <a:solidFill>
                  <a:srgbClr val="2E6380"/>
                </a:solidFill>
                <a:latin typeface="+mn-lt"/>
              </a:rPr>
              <a:t>Half of Older Adult Renters Are Cost Burdened</a:t>
            </a: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9541" t="10515" r="-62" b="62621"/>
          <a:stretch/>
        </p:blipFill>
        <p:spPr>
          <a:xfrm>
            <a:off x="6368141" y="1418252"/>
            <a:ext cx="5668348" cy="1362271"/>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50289" t="43635" r="-810" b="29501"/>
          <a:stretch/>
        </p:blipFill>
        <p:spPr>
          <a:xfrm>
            <a:off x="6452116" y="3023116"/>
            <a:ext cx="5668348" cy="1362271"/>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50289" t="70683" r="-810" b="2453"/>
          <a:stretch/>
        </p:blipFill>
        <p:spPr>
          <a:xfrm>
            <a:off x="6452116" y="4443803"/>
            <a:ext cx="5668348" cy="1362271"/>
          </a:xfrm>
          <a:prstGeom prst="rect">
            <a:avLst/>
          </a:prstGeom>
        </p:spPr>
      </p:pic>
      <p:grpSp>
        <p:nvGrpSpPr>
          <p:cNvPr id="3" name="Group 2">
            <a:extLst>
              <a:ext uri="{FF2B5EF4-FFF2-40B4-BE49-F238E27FC236}">
                <a16:creationId xmlns:a16="http://schemas.microsoft.com/office/drawing/2014/main" id="{DCE4DCCD-766A-4B48-93A0-D278F822AB7C}"/>
              </a:ext>
            </a:extLst>
          </p:cNvPr>
          <p:cNvGrpSpPr/>
          <p:nvPr/>
        </p:nvGrpSpPr>
        <p:grpSpPr>
          <a:xfrm>
            <a:off x="-64395" y="963453"/>
            <a:ext cx="5508265" cy="5711948"/>
            <a:chOff x="-181028" y="963453"/>
            <a:chExt cx="5508265" cy="5711948"/>
          </a:xfrm>
        </p:grpSpPr>
        <p:pic>
          <p:nvPicPr>
            <p:cNvPr id="7" name="Picture 6">
              <a:extLst>
                <a:ext uri="{FF2B5EF4-FFF2-40B4-BE49-F238E27FC236}">
                  <a16:creationId xmlns:a16="http://schemas.microsoft.com/office/drawing/2014/main" id="{CDDF1BCC-035A-4F96-A529-80FAC4ADED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417"/>
            <a:stretch/>
          </p:blipFill>
          <p:spPr>
            <a:xfrm>
              <a:off x="-181028" y="963453"/>
              <a:ext cx="5508265" cy="5711948"/>
            </a:xfrm>
            <a:prstGeom prst="rect">
              <a:avLst/>
            </a:prstGeom>
          </p:spPr>
        </p:pic>
        <p:pic>
          <p:nvPicPr>
            <p:cNvPr id="8" name="Picture 7">
              <a:extLst>
                <a:ext uri="{FF2B5EF4-FFF2-40B4-BE49-F238E27FC236}">
                  <a16:creationId xmlns:a16="http://schemas.microsoft.com/office/drawing/2014/main" id="{1DF516BD-2490-4E93-9A3C-118857925F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7546"/>
            <a:stretch/>
          </p:blipFill>
          <p:spPr>
            <a:xfrm>
              <a:off x="1125257" y="963453"/>
              <a:ext cx="1574092" cy="5711948"/>
            </a:xfrm>
            <a:prstGeom prst="rect">
              <a:avLst/>
            </a:prstGeom>
          </p:spPr>
        </p:pic>
      </p:grpSp>
      <p:sp>
        <p:nvSpPr>
          <p:cNvPr id="11" name="TextBox 10">
            <a:extLst>
              <a:ext uri="{FF2B5EF4-FFF2-40B4-BE49-F238E27FC236}">
                <a16:creationId xmlns:a16="http://schemas.microsoft.com/office/drawing/2014/main" id="{58C3965C-215C-472A-ACC9-655EC3AC882D}"/>
              </a:ext>
            </a:extLst>
          </p:cNvPr>
          <p:cNvSpPr txBox="1"/>
          <p:nvPr/>
        </p:nvSpPr>
        <p:spPr>
          <a:xfrm>
            <a:off x="5814379" y="6120548"/>
            <a:ext cx="5075707" cy="307777"/>
          </a:xfrm>
          <a:prstGeom prst="rect">
            <a:avLst/>
          </a:prstGeom>
          <a:noFill/>
        </p:spPr>
        <p:txBody>
          <a:bodyPr wrap="square" rtlCol="0">
            <a:spAutoFit/>
          </a:bodyPr>
          <a:lstStyle/>
          <a:p>
            <a:pPr algn="r"/>
            <a:r>
              <a:rPr lang="en-US" sz="1400" dirty="0"/>
              <a:t>Source: American Community Survey</a:t>
            </a:r>
          </a:p>
        </p:txBody>
      </p:sp>
    </p:spTree>
    <p:extLst>
      <p:ext uri="{BB962C8B-B14F-4D97-AF65-F5344CB8AC3E}">
        <p14:creationId xmlns:p14="http://schemas.microsoft.com/office/powerpoint/2010/main" val="15444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216" y="261947"/>
            <a:ext cx="6540760" cy="1350025"/>
          </a:xfrm>
        </p:spPr>
        <p:txBody>
          <a:bodyPr>
            <a:normAutofit/>
          </a:bodyPr>
          <a:lstStyle/>
          <a:p>
            <a:r>
              <a:rPr lang="en-US" sz="3600" b="1" dirty="0">
                <a:solidFill>
                  <a:srgbClr val="2E6380"/>
                </a:solidFill>
                <a:latin typeface="+mn-lt"/>
              </a:rPr>
              <a:t>As Are One in Five Homeowners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r="44814"/>
          <a:stretch/>
        </p:blipFill>
        <p:spPr>
          <a:xfrm>
            <a:off x="-116633" y="963453"/>
            <a:ext cx="6974633" cy="5711948"/>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57127" t="5597" r="2625" b="74147"/>
          <a:stretch/>
        </p:blipFill>
        <p:spPr>
          <a:xfrm>
            <a:off x="7291872" y="641588"/>
            <a:ext cx="4567336" cy="1038857"/>
          </a:xfrm>
          <a:prstGeom prst="rect">
            <a:avLst/>
          </a:prstGeom>
        </p:spPr>
      </p:pic>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55946" t="29774" r="3806" b="49970"/>
          <a:stretch/>
        </p:blipFill>
        <p:spPr>
          <a:xfrm>
            <a:off x="7184571" y="1910037"/>
            <a:ext cx="4567336" cy="1038857"/>
          </a:xfrm>
          <a:prstGeom prst="rect">
            <a:avLst/>
          </a:prstGeom>
        </p:spPr>
      </p:pic>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55946" t="53624" r="3806" b="26120"/>
          <a:stretch/>
        </p:blipFill>
        <p:spPr>
          <a:xfrm>
            <a:off x="7184571" y="3178486"/>
            <a:ext cx="4567336" cy="1038857"/>
          </a:xfrm>
          <a:prstGeom prst="rect">
            <a:avLst/>
          </a:prstGeom>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57053" t="77310" r="2699" b="2434"/>
          <a:stretch/>
        </p:blipFill>
        <p:spPr>
          <a:xfrm>
            <a:off x="7291872" y="4515911"/>
            <a:ext cx="4567336" cy="1038857"/>
          </a:xfrm>
          <a:prstGeom prst="rect">
            <a:avLst/>
          </a:prstGeom>
        </p:spPr>
      </p:pic>
      <p:sp>
        <p:nvSpPr>
          <p:cNvPr id="8" name="TextBox 7">
            <a:extLst>
              <a:ext uri="{FF2B5EF4-FFF2-40B4-BE49-F238E27FC236}">
                <a16:creationId xmlns:a16="http://schemas.microsoft.com/office/drawing/2014/main" id="{7DC912D8-8CF9-4510-AB37-5FBF3DD9E73F}"/>
              </a:ext>
            </a:extLst>
          </p:cNvPr>
          <p:cNvSpPr txBox="1"/>
          <p:nvPr/>
        </p:nvSpPr>
        <p:spPr>
          <a:xfrm>
            <a:off x="5814379" y="6120548"/>
            <a:ext cx="5075707" cy="307777"/>
          </a:xfrm>
          <a:prstGeom prst="rect">
            <a:avLst/>
          </a:prstGeom>
          <a:noFill/>
        </p:spPr>
        <p:txBody>
          <a:bodyPr wrap="square" rtlCol="0">
            <a:spAutoFit/>
          </a:bodyPr>
          <a:lstStyle/>
          <a:p>
            <a:pPr algn="r"/>
            <a:r>
              <a:rPr lang="en-US" sz="1400" dirty="0"/>
              <a:t>Source: American Community Survey</a:t>
            </a:r>
          </a:p>
        </p:txBody>
      </p:sp>
    </p:spTree>
    <p:extLst>
      <p:ext uri="{BB962C8B-B14F-4D97-AF65-F5344CB8AC3E}">
        <p14:creationId xmlns:p14="http://schemas.microsoft.com/office/powerpoint/2010/main" val="35168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CF6BEC-3364-4BDB-AD8B-7E06AE998BE9}"/>
              </a:ext>
            </a:extLst>
          </p:cNvPr>
          <p:cNvSpPr txBox="1">
            <a:spLocks/>
          </p:cNvSpPr>
          <p:nvPr/>
        </p:nvSpPr>
        <p:spPr>
          <a:xfrm>
            <a:off x="498321" y="541515"/>
            <a:ext cx="8747825" cy="689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2E6380"/>
                </a:solidFill>
                <a:latin typeface="+mn-lt"/>
                <a:ea typeface="+mj-ea"/>
                <a:cs typeface="+mj-cs"/>
              </a:defRPr>
            </a:lvl1pPr>
          </a:lstStyle>
          <a:p>
            <a:r>
              <a:rPr lang="en-US" sz="2800" dirty="0"/>
              <a:t>Housing in Colorado</a:t>
            </a:r>
            <a:br>
              <a:rPr lang="en-US" sz="2800" dirty="0"/>
            </a:br>
            <a:r>
              <a:rPr lang="en-US" sz="3600" dirty="0"/>
              <a:t>The Inequitable State of Housing</a:t>
            </a:r>
            <a:br>
              <a:rPr lang="en-US" sz="2800" dirty="0"/>
            </a:br>
            <a:endParaRPr lang="en-US" sz="2800" dirty="0"/>
          </a:p>
        </p:txBody>
      </p:sp>
      <p:sp>
        <p:nvSpPr>
          <p:cNvPr id="15" name="TextBox 14">
            <a:extLst>
              <a:ext uri="{FF2B5EF4-FFF2-40B4-BE49-F238E27FC236}">
                <a16:creationId xmlns:a16="http://schemas.microsoft.com/office/drawing/2014/main" id="{C35F1FD3-1CBA-4E67-8476-914E13D2B337}"/>
              </a:ext>
            </a:extLst>
          </p:cNvPr>
          <p:cNvSpPr txBox="1"/>
          <p:nvPr/>
        </p:nvSpPr>
        <p:spPr>
          <a:xfrm>
            <a:off x="5814382" y="6120882"/>
            <a:ext cx="5075707" cy="307777"/>
          </a:xfrm>
          <a:prstGeom prst="rect">
            <a:avLst/>
          </a:prstGeom>
          <a:noFill/>
        </p:spPr>
        <p:txBody>
          <a:bodyPr wrap="square" rtlCol="0">
            <a:spAutoFit/>
          </a:bodyPr>
          <a:lstStyle/>
          <a:p>
            <a:pPr algn="r"/>
            <a:r>
              <a:rPr lang="en-US" sz="1400" dirty="0"/>
              <a:t>Source: American Community Survey</a:t>
            </a:r>
          </a:p>
        </p:txBody>
      </p:sp>
      <p:graphicFrame>
        <p:nvGraphicFramePr>
          <p:cNvPr id="5" name="Chart 4">
            <a:extLst>
              <a:ext uri="{FF2B5EF4-FFF2-40B4-BE49-F238E27FC236}">
                <a16:creationId xmlns:a16="http://schemas.microsoft.com/office/drawing/2014/main" id="{CD91AD84-9E4F-46D9-B72D-6E012C147DA0}"/>
              </a:ext>
            </a:extLst>
          </p:cNvPr>
          <p:cNvGraphicFramePr/>
          <p:nvPr>
            <p:extLst>
              <p:ext uri="{D42A27DB-BD31-4B8C-83A1-F6EECF244321}">
                <p14:modId xmlns:p14="http://schemas.microsoft.com/office/powerpoint/2010/main" val="189213857"/>
              </p:ext>
            </p:extLst>
          </p:nvPr>
        </p:nvGraphicFramePr>
        <p:xfrm>
          <a:off x="228008" y="1071154"/>
          <a:ext cx="11172748" cy="46580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701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CF6BEC-3364-4BDB-AD8B-7E06AE998BE9}"/>
              </a:ext>
            </a:extLst>
          </p:cNvPr>
          <p:cNvSpPr txBox="1">
            <a:spLocks/>
          </p:cNvSpPr>
          <p:nvPr/>
        </p:nvSpPr>
        <p:spPr>
          <a:xfrm>
            <a:off x="555762" y="226265"/>
            <a:ext cx="8747825" cy="6899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2E6380"/>
                </a:solidFill>
                <a:latin typeface="+mn-lt"/>
                <a:ea typeface="+mj-ea"/>
                <a:cs typeface="+mj-cs"/>
              </a:defRPr>
            </a:lvl1pPr>
          </a:lstStyle>
          <a:p>
            <a:r>
              <a:rPr lang="en-US" sz="3600" dirty="0"/>
              <a:t>Housing Costs Can Crowd Out Health</a:t>
            </a:r>
          </a:p>
        </p:txBody>
      </p:sp>
      <p:sp>
        <p:nvSpPr>
          <p:cNvPr id="5" name="Arrow: Down 4">
            <a:extLst>
              <a:ext uri="{FF2B5EF4-FFF2-40B4-BE49-F238E27FC236}">
                <a16:creationId xmlns:a16="http://schemas.microsoft.com/office/drawing/2014/main" id="{3303F817-FB2D-432B-95A5-0199D77BE905}"/>
              </a:ext>
            </a:extLst>
          </p:cNvPr>
          <p:cNvSpPr/>
          <p:nvPr/>
        </p:nvSpPr>
        <p:spPr>
          <a:xfrm>
            <a:off x="7924811" y="1801179"/>
            <a:ext cx="1554480" cy="2789926"/>
          </a:xfrm>
          <a:prstGeom prst="downArrow">
            <a:avLst/>
          </a:prstGeom>
          <a:solidFill>
            <a:srgbClr val="7A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D336B9B5-E558-467B-9486-049289DE4901}"/>
              </a:ext>
            </a:extLst>
          </p:cNvPr>
          <p:cNvSpPr/>
          <p:nvPr/>
        </p:nvSpPr>
        <p:spPr>
          <a:xfrm>
            <a:off x="4889990" y="1805153"/>
            <a:ext cx="1554480" cy="2027516"/>
          </a:xfrm>
          <a:prstGeom prst="downArrow">
            <a:avLst/>
          </a:prstGeom>
          <a:solidFill>
            <a:srgbClr val="7AA6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645CF7-1B2A-4263-9615-6F1791099B92}"/>
              </a:ext>
            </a:extLst>
          </p:cNvPr>
          <p:cNvSpPr txBox="1"/>
          <p:nvPr/>
        </p:nvSpPr>
        <p:spPr>
          <a:xfrm>
            <a:off x="5172544" y="3748230"/>
            <a:ext cx="989373" cy="646331"/>
          </a:xfrm>
          <a:prstGeom prst="rect">
            <a:avLst/>
          </a:prstGeom>
          <a:noFill/>
        </p:spPr>
        <p:txBody>
          <a:bodyPr wrap="none" rtlCol="0">
            <a:spAutoFit/>
          </a:bodyPr>
          <a:lstStyle/>
          <a:p>
            <a:r>
              <a:rPr lang="en-US" sz="3600" b="1" dirty="0"/>
              <a:t>53%</a:t>
            </a:r>
          </a:p>
        </p:txBody>
      </p:sp>
      <p:sp>
        <p:nvSpPr>
          <p:cNvPr id="9" name="TextBox 8">
            <a:extLst>
              <a:ext uri="{FF2B5EF4-FFF2-40B4-BE49-F238E27FC236}">
                <a16:creationId xmlns:a16="http://schemas.microsoft.com/office/drawing/2014/main" id="{86D8514E-C297-4B1D-9993-387834717D1C}"/>
              </a:ext>
            </a:extLst>
          </p:cNvPr>
          <p:cNvSpPr txBox="1"/>
          <p:nvPr/>
        </p:nvSpPr>
        <p:spPr>
          <a:xfrm>
            <a:off x="8207365" y="4606443"/>
            <a:ext cx="989373" cy="646331"/>
          </a:xfrm>
          <a:prstGeom prst="rect">
            <a:avLst/>
          </a:prstGeom>
          <a:noFill/>
        </p:spPr>
        <p:txBody>
          <a:bodyPr wrap="none" rtlCol="0">
            <a:spAutoFit/>
          </a:bodyPr>
          <a:lstStyle/>
          <a:p>
            <a:pPr algn="ctr"/>
            <a:r>
              <a:rPr lang="en-US" sz="3600" b="1" dirty="0"/>
              <a:t>70%</a:t>
            </a:r>
          </a:p>
        </p:txBody>
      </p:sp>
      <p:cxnSp>
        <p:nvCxnSpPr>
          <p:cNvPr id="11" name="Straight Connector 10">
            <a:extLst>
              <a:ext uri="{FF2B5EF4-FFF2-40B4-BE49-F238E27FC236}">
                <a16:creationId xmlns:a16="http://schemas.microsoft.com/office/drawing/2014/main" id="{0EFD2E1A-96A7-4843-AC5B-FBA063DA595E}"/>
              </a:ext>
            </a:extLst>
          </p:cNvPr>
          <p:cNvCxnSpPr>
            <a:cxnSpLocks/>
          </p:cNvCxnSpPr>
          <p:nvPr/>
        </p:nvCxnSpPr>
        <p:spPr>
          <a:xfrm>
            <a:off x="3223031" y="1801179"/>
            <a:ext cx="8413207" cy="3974"/>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A49AA0-C0A1-45AB-9876-A94E8DC97D23}"/>
              </a:ext>
            </a:extLst>
          </p:cNvPr>
          <p:cNvSpPr txBox="1"/>
          <p:nvPr/>
        </p:nvSpPr>
        <p:spPr>
          <a:xfrm>
            <a:off x="555762" y="1539568"/>
            <a:ext cx="2685094" cy="523220"/>
          </a:xfrm>
          <a:prstGeom prst="rect">
            <a:avLst/>
          </a:prstGeom>
          <a:noFill/>
        </p:spPr>
        <p:txBody>
          <a:bodyPr wrap="none" rtlCol="0">
            <a:spAutoFit/>
          </a:bodyPr>
          <a:lstStyle/>
          <a:p>
            <a:r>
              <a:rPr lang="en-US" sz="2800" dirty="0">
                <a:solidFill>
                  <a:srgbClr val="C00000"/>
                </a:solidFill>
              </a:rPr>
              <a:t>Healthy Baseline </a:t>
            </a:r>
          </a:p>
        </p:txBody>
      </p:sp>
      <p:sp>
        <p:nvSpPr>
          <p:cNvPr id="13" name="TextBox 12">
            <a:extLst>
              <a:ext uri="{FF2B5EF4-FFF2-40B4-BE49-F238E27FC236}">
                <a16:creationId xmlns:a16="http://schemas.microsoft.com/office/drawing/2014/main" id="{7D85AB1D-2702-4670-8D61-637F486E446B}"/>
              </a:ext>
            </a:extLst>
          </p:cNvPr>
          <p:cNvSpPr txBox="1"/>
          <p:nvPr/>
        </p:nvSpPr>
        <p:spPr>
          <a:xfrm>
            <a:off x="4593923" y="4228197"/>
            <a:ext cx="2146614" cy="523220"/>
          </a:xfrm>
          <a:prstGeom prst="rect">
            <a:avLst/>
          </a:prstGeom>
          <a:noFill/>
        </p:spPr>
        <p:txBody>
          <a:bodyPr wrap="none" rtlCol="0">
            <a:spAutoFit/>
          </a:bodyPr>
          <a:lstStyle/>
          <a:p>
            <a:pPr algn="ctr"/>
            <a:r>
              <a:rPr lang="en-US" sz="2800" dirty="0"/>
              <a:t>Less on Food </a:t>
            </a:r>
          </a:p>
        </p:txBody>
      </p:sp>
      <p:sp>
        <p:nvSpPr>
          <p:cNvPr id="14" name="TextBox 13">
            <a:extLst>
              <a:ext uri="{FF2B5EF4-FFF2-40B4-BE49-F238E27FC236}">
                <a16:creationId xmlns:a16="http://schemas.microsoft.com/office/drawing/2014/main" id="{31E48D35-31E6-455A-9EE8-0247A3C11F57}"/>
              </a:ext>
            </a:extLst>
          </p:cNvPr>
          <p:cNvSpPr txBox="1"/>
          <p:nvPr/>
        </p:nvSpPr>
        <p:spPr>
          <a:xfrm>
            <a:off x="6528842" y="5100502"/>
            <a:ext cx="4346419" cy="523220"/>
          </a:xfrm>
          <a:prstGeom prst="rect">
            <a:avLst/>
          </a:prstGeom>
          <a:noFill/>
        </p:spPr>
        <p:txBody>
          <a:bodyPr wrap="square" rtlCol="0">
            <a:spAutoFit/>
          </a:bodyPr>
          <a:lstStyle/>
          <a:p>
            <a:pPr algn="ctr"/>
            <a:r>
              <a:rPr lang="en-US" sz="2800" dirty="0"/>
              <a:t>Less on Medical Care </a:t>
            </a:r>
          </a:p>
        </p:txBody>
      </p:sp>
      <p:sp>
        <p:nvSpPr>
          <p:cNvPr id="2" name="TextBox 1">
            <a:extLst>
              <a:ext uri="{FF2B5EF4-FFF2-40B4-BE49-F238E27FC236}">
                <a16:creationId xmlns:a16="http://schemas.microsoft.com/office/drawing/2014/main" id="{300CABD0-3CC9-428E-B82D-1A2F84D04D2C}"/>
              </a:ext>
            </a:extLst>
          </p:cNvPr>
          <p:cNvSpPr txBox="1"/>
          <p:nvPr/>
        </p:nvSpPr>
        <p:spPr>
          <a:xfrm>
            <a:off x="344475" y="2947196"/>
            <a:ext cx="4719800" cy="1569660"/>
          </a:xfrm>
          <a:prstGeom prst="rect">
            <a:avLst/>
          </a:prstGeom>
          <a:noFill/>
        </p:spPr>
        <p:txBody>
          <a:bodyPr wrap="square" rtlCol="0">
            <a:spAutoFit/>
          </a:bodyPr>
          <a:lstStyle/>
          <a:p>
            <a:r>
              <a:rPr lang="en-US" sz="3200" b="1" dirty="0"/>
              <a:t>Low-income cost-burdened older adults spend…</a:t>
            </a:r>
          </a:p>
        </p:txBody>
      </p:sp>
      <p:sp>
        <p:nvSpPr>
          <p:cNvPr id="16" name="TextBox 15">
            <a:extLst>
              <a:ext uri="{FF2B5EF4-FFF2-40B4-BE49-F238E27FC236}">
                <a16:creationId xmlns:a16="http://schemas.microsoft.com/office/drawing/2014/main" id="{4FC4F537-7011-4E17-8B64-A7B81279A3A5}"/>
              </a:ext>
            </a:extLst>
          </p:cNvPr>
          <p:cNvSpPr txBox="1"/>
          <p:nvPr/>
        </p:nvSpPr>
        <p:spPr>
          <a:xfrm>
            <a:off x="5662179" y="6032418"/>
            <a:ext cx="5075707" cy="307777"/>
          </a:xfrm>
          <a:prstGeom prst="rect">
            <a:avLst/>
          </a:prstGeom>
          <a:noFill/>
        </p:spPr>
        <p:txBody>
          <a:bodyPr wrap="square" rtlCol="0">
            <a:spAutoFit/>
          </a:bodyPr>
          <a:lstStyle/>
          <a:p>
            <a:pPr algn="r"/>
            <a:r>
              <a:rPr lang="en-US" sz="1400" dirty="0"/>
              <a:t>Source: Joint Center for Housing Studies, Harvard University</a:t>
            </a:r>
          </a:p>
        </p:txBody>
      </p:sp>
      <p:pic>
        <p:nvPicPr>
          <p:cNvPr id="15" name="Graphic 14" descr="Apple">
            <a:extLst>
              <a:ext uri="{FF2B5EF4-FFF2-40B4-BE49-F238E27FC236}">
                <a16:creationId xmlns:a16="http://schemas.microsoft.com/office/drawing/2014/main" id="{C047BE64-721A-44A2-8A36-D47B6102C8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0030" y="1945597"/>
            <a:ext cx="914400" cy="914400"/>
          </a:xfrm>
          <a:prstGeom prst="rect">
            <a:avLst/>
          </a:prstGeom>
        </p:spPr>
      </p:pic>
      <p:pic>
        <p:nvPicPr>
          <p:cNvPr id="18" name="Graphic 17" descr="Medical">
            <a:extLst>
              <a:ext uri="{FF2B5EF4-FFF2-40B4-BE49-F238E27FC236}">
                <a16:creationId xmlns:a16="http://schemas.microsoft.com/office/drawing/2014/main" id="{0253B7DA-2053-425D-990A-5C1F47E086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44851" y="2095835"/>
            <a:ext cx="914400" cy="914400"/>
          </a:xfrm>
          <a:prstGeom prst="rect">
            <a:avLst/>
          </a:prstGeom>
        </p:spPr>
      </p:pic>
    </p:spTree>
    <p:extLst>
      <p:ext uri="{BB962C8B-B14F-4D97-AF65-F5344CB8AC3E}">
        <p14:creationId xmlns:p14="http://schemas.microsoft.com/office/powerpoint/2010/main" val="247585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179" y="460052"/>
            <a:ext cx="8747825" cy="689951"/>
          </a:xfrm>
        </p:spPr>
        <p:txBody>
          <a:bodyPr>
            <a:normAutofit fontScale="90000"/>
          </a:bodyPr>
          <a:lstStyle/>
          <a:p>
            <a:r>
              <a:rPr lang="en-US" sz="3100" dirty="0"/>
              <a:t>Housing + Aging</a:t>
            </a:r>
            <a:br>
              <a:rPr lang="en-US" sz="3100" dirty="0"/>
            </a:br>
            <a:r>
              <a:rPr lang="en-US" sz="4400" dirty="0"/>
              <a:t>A Workforce As Housing Burdened As Their Patients</a:t>
            </a:r>
          </a:p>
        </p:txBody>
      </p:sp>
      <p:pic>
        <p:nvPicPr>
          <p:cNvPr id="1028" name="Picture 4" descr="Related image">
            <a:extLst>
              <a:ext uri="{FF2B5EF4-FFF2-40B4-BE49-F238E27FC236}">
                <a16:creationId xmlns:a16="http://schemas.microsoft.com/office/drawing/2014/main" id="{368355FD-B47E-4A53-9017-C5E647CA06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 t="4030" r="-79" b="15482"/>
          <a:stretch/>
        </p:blipFill>
        <p:spPr bwMode="auto">
          <a:xfrm>
            <a:off x="0" y="0"/>
            <a:ext cx="12192000" cy="65355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Tree>
    <p:extLst>
      <p:ext uri="{BB962C8B-B14F-4D97-AF65-F5344CB8AC3E}">
        <p14:creationId xmlns:p14="http://schemas.microsoft.com/office/powerpoint/2010/main" val="273389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yes white background">
            <a:extLst>
              <a:ext uri="{FF2B5EF4-FFF2-40B4-BE49-F238E27FC236}">
                <a16:creationId xmlns:a16="http://schemas.microsoft.com/office/drawing/2014/main" id="{C4B0490D-D521-41E9-A060-948398017E8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345" b="36119"/>
          <a:stretch/>
        </p:blipFill>
        <p:spPr bwMode="auto">
          <a:xfrm>
            <a:off x="1713847" y="1591627"/>
            <a:ext cx="2421411" cy="7278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208" y="263351"/>
            <a:ext cx="8304245" cy="689951"/>
          </a:xfrm>
        </p:spPr>
        <p:txBody>
          <a:bodyPr>
            <a:normAutofit fontScale="90000"/>
          </a:bodyPr>
          <a:lstStyle/>
          <a:p>
            <a:br>
              <a:rPr lang="en-US" sz="3100" b="1" dirty="0">
                <a:solidFill>
                  <a:srgbClr val="2E6380"/>
                </a:solidFill>
                <a:latin typeface="+mn-lt"/>
              </a:rPr>
            </a:br>
            <a:r>
              <a:rPr lang="en-US" sz="3100" b="1" dirty="0">
                <a:solidFill>
                  <a:srgbClr val="2E6380"/>
                </a:solidFill>
                <a:latin typeface="+mn-lt"/>
              </a:rPr>
              <a:t>Housing in Colorado</a:t>
            </a:r>
            <a:br>
              <a:rPr lang="en-US" b="1" dirty="0">
                <a:solidFill>
                  <a:srgbClr val="2E6380"/>
                </a:solidFill>
                <a:latin typeface="+mn-lt"/>
              </a:rPr>
            </a:br>
            <a:r>
              <a:rPr lang="en-US" b="1" dirty="0">
                <a:solidFill>
                  <a:srgbClr val="2E6380"/>
                </a:solidFill>
                <a:latin typeface="+mn-lt"/>
              </a:rPr>
              <a:t>Summarizing the Impact</a:t>
            </a:r>
          </a:p>
        </p:txBody>
      </p:sp>
      <p:sp>
        <p:nvSpPr>
          <p:cNvPr id="18" name="TextBox 17">
            <a:extLst>
              <a:ext uri="{FF2B5EF4-FFF2-40B4-BE49-F238E27FC236}">
                <a16:creationId xmlns:a16="http://schemas.microsoft.com/office/drawing/2014/main" id="{633D50B4-6453-439F-85B8-DF1C909B14AC}"/>
              </a:ext>
            </a:extLst>
          </p:cNvPr>
          <p:cNvSpPr txBox="1"/>
          <p:nvPr/>
        </p:nvSpPr>
        <p:spPr>
          <a:xfrm>
            <a:off x="1267775" y="2402336"/>
            <a:ext cx="3313555" cy="584775"/>
          </a:xfrm>
          <a:prstGeom prst="rect">
            <a:avLst/>
          </a:prstGeom>
          <a:noFill/>
        </p:spPr>
        <p:txBody>
          <a:bodyPr wrap="square" rtlCol="0">
            <a:spAutoFit/>
          </a:bodyPr>
          <a:lstStyle/>
          <a:p>
            <a:pPr algn="ctr"/>
            <a:r>
              <a:rPr lang="en-US" sz="3200" b="1" dirty="0">
                <a:solidFill>
                  <a:srgbClr val="663300"/>
                </a:solidFill>
              </a:rPr>
              <a:t>The Visible</a:t>
            </a:r>
          </a:p>
        </p:txBody>
      </p:sp>
      <p:pic>
        <p:nvPicPr>
          <p:cNvPr id="2054" name="Picture 6" descr="Image result for invisibility">
            <a:extLst>
              <a:ext uri="{FF2B5EF4-FFF2-40B4-BE49-F238E27FC236}">
                <a16:creationId xmlns:a16="http://schemas.microsoft.com/office/drawing/2014/main" id="{05C4EB6A-B5C0-4CE9-8D5F-8CE8FEF117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230" y="834786"/>
            <a:ext cx="3125027" cy="164063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04783D8-A767-4ED3-87D7-152679B0CD76}"/>
              </a:ext>
            </a:extLst>
          </p:cNvPr>
          <p:cNvSpPr txBox="1"/>
          <p:nvPr/>
        </p:nvSpPr>
        <p:spPr>
          <a:xfrm>
            <a:off x="6399966" y="2387757"/>
            <a:ext cx="3313555" cy="584775"/>
          </a:xfrm>
          <a:prstGeom prst="rect">
            <a:avLst/>
          </a:prstGeom>
          <a:noFill/>
        </p:spPr>
        <p:txBody>
          <a:bodyPr wrap="square" rtlCol="0">
            <a:spAutoFit/>
          </a:bodyPr>
          <a:lstStyle/>
          <a:p>
            <a:pPr algn="ctr"/>
            <a:r>
              <a:rPr lang="en-US" sz="3200" b="1" dirty="0">
                <a:solidFill>
                  <a:schemeClr val="bg2">
                    <a:lumMod val="25000"/>
                  </a:schemeClr>
                </a:solidFill>
              </a:rPr>
              <a:t>The Invisible?</a:t>
            </a:r>
          </a:p>
        </p:txBody>
      </p:sp>
      <p:sp>
        <p:nvSpPr>
          <p:cNvPr id="5" name="TextBox 4">
            <a:extLst>
              <a:ext uri="{FF2B5EF4-FFF2-40B4-BE49-F238E27FC236}">
                <a16:creationId xmlns:a16="http://schemas.microsoft.com/office/drawing/2014/main" id="{18AB1BE9-749B-4EE2-921D-CAC5699FC2F2}"/>
              </a:ext>
            </a:extLst>
          </p:cNvPr>
          <p:cNvSpPr txBox="1"/>
          <p:nvPr/>
        </p:nvSpPr>
        <p:spPr>
          <a:xfrm>
            <a:off x="5554368" y="3135586"/>
            <a:ext cx="6103984"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2">
                    <a:lumMod val="25000"/>
                  </a:schemeClr>
                </a:solidFill>
              </a:rPr>
              <a:t>Displacement and doubling up</a:t>
            </a:r>
          </a:p>
          <a:p>
            <a:pPr marL="457200" indent="-457200">
              <a:buFont typeface="Arial" panose="020B0604020202020204" pitchFamily="34" charset="0"/>
              <a:buChar char="•"/>
            </a:pPr>
            <a:r>
              <a:rPr lang="en-US" sz="2800" dirty="0">
                <a:solidFill>
                  <a:schemeClr val="bg2">
                    <a:lumMod val="25000"/>
                  </a:schemeClr>
                </a:solidFill>
              </a:rPr>
              <a:t>Physical and mental health impacts</a:t>
            </a:r>
          </a:p>
          <a:p>
            <a:pPr marL="457200" indent="-457200">
              <a:buFont typeface="Arial" panose="020B0604020202020204" pitchFamily="34" charset="0"/>
              <a:buChar char="•"/>
            </a:pPr>
            <a:r>
              <a:rPr lang="en-US" sz="2800" dirty="0">
                <a:solidFill>
                  <a:schemeClr val="bg2">
                    <a:lumMod val="25000"/>
                  </a:schemeClr>
                </a:solidFill>
              </a:rPr>
              <a:t>Food access</a:t>
            </a:r>
          </a:p>
          <a:p>
            <a:pPr marL="457200" indent="-457200">
              <a:buFont typeface="Arial" panose="020B0604020202020204" pitchFamily="34" charset="0"/>
              <a:buChar char="•"/>
            </a:pPr>
            <a:r>
              <a:rPr lang="en-US" sz="2800" dirty="0">
                <a:solidFill>
                  <a:schemeClr val="bg2">
                    <a:lumMod val="25000"/>
                  </a:schemeClr>
                </a:solidFill>
              </a:rPr>
              <a:t>The workforce</a:t>
            </a:r>
          </a:p>
          <a:p>
            <a:pPr marL="457200" indent="-457200">
              <a:buFont typeface="Arial" panose="020B0604020202020204" pitchFamily="34" charset="0"/>
              <a:buChar char="•"/>
            </a:pPr>
            <a:r>
              <a:rPr lang="en-US" sz="2800" dirty="0">
                <a:solidFill>
                  <a:schemeClr val="bg2">
                    <a:lumMod val="25000"/>
                  </a:schemeClr>
                </a:solidFill>
              </a:rPr>
              <a:t>Transportation</a:t>
            </a:r>
          </a:p>
          <a:p>
            <a:pPr marL="457200" indent="-457200">
              <a:buFont typeface="Arial" panose="020B0604020202020204" pitchFamily="34" charset="0"/>
              <a:buChar char="•"/>
            </a:pPr>
            <a:r>
              <a:rPr lang="en-US" sz="2800" dirty="0">
                <a:solidFill>
                  <a:schemeClr val="bg2">
                    <a:lumMod val="25000"/>
                  </a:schemeClr>
                </a:solidFill>
              </a:rPr>
              <a:t>Access to medical appointments and community ties</a:t>
            </a:r>
          </a:p>
          <a:p>
            <a:pPr marL="285750" indent="-285750">
              <a:buFont typeface="Arial" panose="020B0604020202020204" pitchFamily="34" charset="0"/>
              <a:buChar char="•"/>
            </a:pPr>
            <a:endParaRPr lang="en-US" sz="2800" dirty="0">
              <a:solidFill>
                <a:schemeClr val="bg2">
                  <a:lumMod val="25000"/>
                </a:schemeClr>
              </a:solidFill>
            </a:endParaRPr>
          </a:p>
        </p:txBody>
      </p:sp>
      <p:sp>
        <p:nvSpPr>
          <p:cNvPr id="28" name="TextBox 27">
            <a:extLst>
              <a:ext uri="{FF2B5EF4-FFF2-40B4-BE49-F238E27FC236}">
                <a16:creationId xmlns:a16="http://schemas.microsoft.com/office/drawing/2014/main" id="{43A0382C-7FA5-4ED4-92CF-0A80E4F3680B}"/>
              </a:ext>
            </a:extLst>
          </p:cNvPr>
          <p:cNvSpPr txBox="1"/>
          <p:nvPr/>
        </p:nvSpPr>
        <p:spPr>
          <a:xfrm>
            <a:off x="429208" y="3115285"/>
            <a:ext cx="6103984"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663300"/>
                </a:solidFill>
              </a:rPr>
              <a:t>Rent</a:t>
            </a:r>
          </a:p>
          <a:p>
            <a:pPr marL="457200" indent="-457200">
              <a:buFont typeface="Arial" panose="020B0604020202020204" pitchFamily="34" charset="0"/>
              <a:buChar char="•"/>
            </a:pPr>
            <a:r>
              <a:rPr lang="en-US" sz="2800" dirty="0">
                <a:solidFill>
                  <a:srgbClr val="663300"/>
                </a:solidFill>
              </a:rPr>
              <a:t>Utilities</a:t>
            </a:r>
          </a:p>
          <a:p>
            <a:pPr marL="457200" indent="-457200">
              <a:buFont typeface="Arial" panose="020B0604020202020204" pitchFamily="34" charset="0"/>
              <a:buChar char="•"/>
            </a:pPr>
            <a:r>
              <a:rPr lang="en-US" sz="2800" dirty="0">
                <a:solidFill>
                  <a:srgbClr val="663300"/>
                </a:solidFill>
              </a:rPr>
              <a:t>Property taxes</a:t>
            </a:r>
          </a:p>
          <a:p>
            <a:pPr marL="457200" indent="-457200">
              <a:buFont typeface="Arial" panose="020B0604020202020204" pitchFamily="34" charset="0"/>
              <a:buChar char="•"/>
            </a:pPr>
            <a:r>
              <a:rPr lang="en-US" sz="2800" dirty="0">
                <a:solidFill>
                  <a:srgbClr val="663300"/>
                </a:solidFill>
              </a:rPr>
              <a:t>Repairs</a:t>
            </a:r>
          </a:p>
          <a:p>
            <a:pPr marL="457200" indent="-457200">
              <a:buFont typeface="Arial" panose="020B0604020202020204" pitchFamily="34" charset="0"/>
              <a:buChar char="•"/>
            </a:pPr>
            <a:r>
              <a:rPr lang="en-US" sz="2800" dirty="0">
                <a:solidFill>
                  <a:srgbClr val="663300"/>
                </a:solidFill>
              </a:rPr>
              <a:t>Insurance</a:t>
            </a:r>
          </a:p>
          <a:p>
            <a:pPr marL="285750" indent="-285750">
              <a:buFont typeface="Arial" panose="020B0604020202020204" pitchFamily="34" charset="0"/>
              <a:buChar char="•"/>
            </a:pPr>
            <a:endParaRPr lang="en-US" sz="2800" dirty="0">
              <a:solidFill>
                <a:srgbClr val="663300"/>
              </a:solidFill>
            </a:endParaRPr>
          </a:p>
        </p:txBody>
      </p:sp>
    </p:spTree>
    <p:extLst>
      <p:ext uri="{BB962C8B-B14F-4D97-AF65-F5344CB8AC3E}">
        <p14:creationId xmlns:p14="http://schemas.microsoft.com/office/powerpoint/2010/main" val="39205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76BB42-369F-4582-9F08-81C3AE53F159}"/>
              </a:ext>
            </a:extLst>
          </p:cNvPr>
          <p:cNvPicPr>
            <a:picLocks noChangeAspect="1"/>
          </p:cNvPicPr>
          <p:nvPr/>
        </p:nvPicPr>
        <p:blipFill>
          <a:blip r:embed="rId3"/>
          <a:stretch>
            <a:fillRect/>
          </a:stretch>
        </p:blipFill>
        <p:spPr>
          <a:xfrm>
            <a:off x="532410" y="435489"/>
            <a:ext cx="5513190" cy="3284314"/>
          </a:xfrm>
          <a:prstGeom prst="rect">
            <a:avLst/>
          </a:prstGeom>
          <a:ln>
            <a:solidFill>
              <a:schemeClr val="tx1">
                <a:lumMod val="75000"/>
                <a:lumOff val="25000"/>
              </a:schemeClr>
            </a:solidFill>
          </a:ln>
        </p:spPr>
      </p:pic>
      <p:pic>
        <p:nvPicPr>
          <p:cNvPr id="8" name="Picture 7">
            <a:extLst>
              <a:ext uri="{FF2B5EF4-FFF2-40B4-BE49-F238E27FC236}">
                <a16:creationId xmlns:a16="http://schemas.microsoft.com/office/drawing/2014/main" id="{09CD9CAF-C9E5-4BB1-99E4-BDEA68FB0DB3}"/>
              </a:ext>
            </a:extLst>
          </p:cNvPr>
          <p:cNvPicPr>
            <a:picLocks noChangeAspect="1"/>
          </p:cNvPicPr>
          <p:nvPr/>
        </p:nvPicPr>
        <p:blipFill>
          <a:blip r:embed="rId4"/>
          <a:stretch>
            <a:fillRect/>
          </a:stretch>
        </p:blipFill>
        <p:spPr>
          <a:xfrm>
            <a:off x="2646664" y="1821156"/>
            <a:ext cx="7501139" cy="3143660"/>
          </a:xfrm>
          <a:prstGeom prst="rect">
            <a:avLst/>
          </a:prstGeom>
          <a:ln>
            <a:solidFill>
              <a:schemeClr val="tx1">
                <a:lumMod val="75000"/>
                <a:lumOff val="25000"/>
              </a:schemeClr>
            </a:solidFill>
          </a:ln>
        </p:spPr>
      </p:pic>
      <p:grpSp>
        <p:nvGrpSpPr>
          <p:cNvPr id="9" name="Group 8">
            <a:extLst>
              <a:ext uri="{FF2B5EF4-FFF2-40B4-BE49-F238E27FC236}">
                <a16:creationId xmlns:a16="http://schemas.microsoft.com/office/drawing/2014/main" id="{9B2930D8-10E6-4724-96D2-C7A357A7D87A}"/>
              </a:ext>
            </a:extLst>
          </p:cNvPr>
          <p:cNvGrpSpPr/>
          <p:nvPr/>
        </p:nvGrpSpPr>
        <p:grpSpPr>
          <a:xfrm>
            <a:off x="6045603" y="3094813"/>
            <a:ext cx="5513191" cy="2723925"/>
            <a:chOff x="3430347" y="2357438"/>
            <a:chExt cx="4286252" cy="2143125"/>
          </a:xfrm>
        </p:grpSpPr>
        <p:pic>
          <p:nvPicPr>
            <p:cNvPr id="10" name="Picture 4" descr="Image result for colorado health institute logo">
              <a:extLst>
                <a:ext uri="{FF2B5EF4-FFF2-40B4-BE49-F238E27FC236}">
                  <a16:creationId xmlns:a16="http://schemas.microsoft.com/office/drawing/2014/main" id="{DBD37F6A-7FA3-4B72-85D5-8CA31506C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347"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nextfifty logo">
              <a:extLst>
                <a:ext uri="{FF2B5EF4-FFF2-40B4-BE49-F238E27FC236}">
                  <a16:creationId xmlns:a16="http://schemas.microsoft.com/office/drawing/2014/main" id="{B3306BAF-DDF8-4847-9814-1D532282F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3474"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50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BF2AC3-BC27-4BD2-A2C5-A3848AF54443}"/>
              </a:ext>
            </a:extLst>
          </p:cNvPr>
          <p:cNvSpPr/>
          <p:nvPr/>
        </p:nvSpPr>
        <p:spPr>
          <a:xfrm>
            <a:off x="-323850" y="-381000"/>
            <a:ext cx="12877800" cy="752475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older asian adult">
            <a:extLst>
              <a:ext uri="{FF2B5EF4-FFF2-40B4-BE49-F238E27FC236}">
                <a16:creationId xmlns:a16="http://schemas.microsoft.com/office/drawing/2014/main" id="{7103E412-BD92-48B6-96CB-C3D2ABFE9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173" y="716692"/>
            <a:ext cx="7627462" cy="506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235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758A7A49-5368-4B17-9BEE-FEB19B0DDCB8}"/>
              </a:ext>
            </a:extLst>
          </p:cNvPr>
          <p:cNvSpPr txBox="1">
            <a:spLocks/>
          </p:cNvSpPr>
          <p:nvPr/>
        </p:nvSpPr>
        <p:spPr>
          <a:xfrm>
            <a:off x="4324229" y="1676400"/>
            <a:ext cx="5631502" cy="4445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DB81A"/>
              </a:buClr>
              <a:buFont typeface="Arial" panose="020B0604020202020204" pitchFamily="34" charset="0"/>
              <a:buChar char="•"/>
              <a:defRPr sz="2400" kern="1200">
                <a:solidFill>
                  <a:schemeClr val="bg2">
                    <a:lumMod val="25000"/>
                  </a:schemeClr>
                </a:solidFill>
                <a:latin typeface="+mj-lt"/>
                <a:ea typeface="+mn-ea"/>
                <a:cs typeface="+mn-cs"/>
              </a:defRPr>
            </a:lvl1pPr>
            <a:lvl2pPr marL="685800" indent="-228600" algn="l" defTabSz="914400" rtl="0" eaLnBrk="1" latinLnBrk="0" hangingPunct="1">
              <a:lnSpc>
                <a:spcPct val="90000"/>
              </a:lnSpc>
              <a:spcBef>
                <a:spcPts val="500"/>
              </a:spcBef>
              <a:buClr>
                <a:srgbClr val="FDB81A"/>
              </a:buClr>
              <a:buFont typeface="Arial" panose="020B0604020202020204" pitchFamily="34" charset="0"/>
              <a:buChar char="•"/>
              <a:defRPr sz="2100" kern="1200">
                <a:solidFill>
                  <a:schemeClr val="bg2">
                    <a:lumMod val="25000"/>
                  </a:schemeClr>
                </a:solidFill>
                <a:latin typeface="+mj-lt"/>
                <a:ea typeface="+mn-ea"/>
                <a:cs typeface="+mn-cs"/>
              </a:defRPr>
            </a:lvl2pPr>
            <a:lvl3pPr marL="11430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j-lt"/>
                <a:ea typeface="+mn-ea"/>
                <a:cs typeface="+mn-cs"/>
              </a:defRPr>
            </a:lvl3pPr>
            <a:lvl4pPr marL="1600200" indent="-228600" algn="l" defTabSz="914400" rtl="0" eaLnBrk="1" latinLnBrk="0" hangingPunct="1">
              <a:lnSpc>
                <a:spcPct val="90000"/>
              </a:lnSpc>
              <a:spcBef>
                <a:spcPts val="500"/>
              </a:spcBef>
              <a:buClr>
                <a:srgbClr val="FDB81A"/>
              </a:buClr>
              <a:buFont typeface="Arial" panose="020B0604020202020204" pitchFamily="34" charset="0"/>
              <a:buChar char="•"/>
              <a:defRPr sz="1500" kern="1200">
                <a:solidFill>
                  <a:schemeClr val="bg2">
                    <a:lumMod val="25000"/>
                  </a:schemeClr>
                </a:solidFill>
                <a:latin typeface="+mj-lt"/>
                <a:ea typeface="+mn-ea"/>
                <a:cs typeface="+mn-cs"/>
              </a:defRPr>
            </a:lvl4pPr>
            <a:lvl5pPr marL="2057400" indent="-228600" algn="l" defTabSz="914400" rtl="0" eaLnBrk="1" latinLnBrk="0" hangingPunct="1">
              <a:lnSpc>
                <a:spcPct val="90000"/>
              </a:lnSpc>
              <a:spcBef>
                <a:spcPts val="500"/>
              </a:spcBef>
              <a:buClr>
                <a:srgbClr val="FDB81A"/>
              </a:buClr>
              <a:buFont typeface="Arial" panose="020B0604020202020204" pitchFamily="34" charset="0"/>
              <a:buChar char="•"/>
              <a:defRPr sz="1800" kern="1200">
                <a:solidFill>
                  <a:schemeClr val="bg2">
                    <a:lumMod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2000" dirty="0"/>
          </a:p>
        </p:txBody>
      </p:sp>
      <p:pic>
        <p:nvPicPr>
          <p:cNvPr id="2054" name="Picture 6" descr="Image result for tiny house high definition picture">
            <a:extLst>
              <a:ext uri="{FF2B5EF4-FFF2-40B4-BE49-F238E27FC236}">
                <a16:creationId xmlns:a16="http://schemas.microsoft.com/office/drawing/2014/main" id="{83712B87-7AF4-4580-8E60-AB7F75F59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0"/>
            <a:ext cx="1371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86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A79851-7091-4BC9-AA99-3BE3A12A7A88}"/>
              </a:ext>
            </a:extLst>
          </p:cNvPr>
          <p:cNvPicPr>
            <a:picLocks noChangeAspect="1"/>
          </p:cNvPicPr>
          <p:nvPr/>
        </p:nvPicPr>
        <p:blipFill>
          <a:blip r:embed="rId3"/>
          <a:stretch>
            <a:fillRect/>
          </a:stretch>
        </p:blipFill>
        <p:spPr>
          <a:xfrm>
            <a:off x="1957387" y="0"/>
            <a:ext cx="8277225" cy="6467475"/>
          </a:xfrm>
          <a:prstGeom prst="rect">
            <a:avLst/>
          </a:prstGeom>
        </p:spPr>
      </p:pic>
      <p:pic>
        <p:nvPicPr>
          <p:cNvPr id="3" name="Picture 2">
            <a:extLst>
              <a:ext uri="{FF2B5EF4-FFF2-40B4-BE49-F238E27FC236}">
                <a16:creationId xmlns:a16="http://schemas.microsoft.com/office/drawing/2014/main" id="{BF84740F-9098-4647-B0F9-37E22FD66ACF}"/>
              </a:ext>
            </a:extLst>
          </p:cNvPr>
          <p:cNvPicPr>
            <a:picLocks noChangeAspect="1"/>
          </p:cNvPicPr>
          <p:nvPr/>
        </p:nvPicPr>
        <p:blipFill>
          <a:blip r:embed="rId4"/>
          <a:stretch>
            <a:fillRect/>
          </a:stretch>
        </p:blipFill>
        <p:spPr>
          <a:xfrm>
            <a:off x="6869069" y="617836"/>
            <a:ext cx="1703037" cy="763545"/>
          </a:xfrm>
          <a:prstGeom prst="rect">
            <a:avLst/>
          </a:prstGeom>
        </p:spPr>
      </p:pic>
      <p:pic>
        <p:nvPicPr>
          <p:cNvPr id="5" name="Graphic 4" descr="House">
            <a:extLst>
              <a:ext uri="{FF2B5EF4-FFF2-40B4-BE49-F238E27FC236}">
                <a16:creationId xmlns:a16="http://schemas.microsoft.com/office/drawing/2014/main" id="{A8476D9A-462B-4039-B73D-31D61F3301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0855" y="153868"/>
            <a:ext cx="1227513" cy="1227513"/>
          </a:xfrm>
          <a:prstGeom prst="rect">
            <a:avLst/>
          </a:prstGeom>
        </p:spPr>
      </p:pic>
      <p:pic>
        <p:nvPicPr>
          <p:cNvPr id="6" name="Graphic 5" descr="House">
            <a:extLst>
              <a:ext uri="{FF2B5EF4-FFF2-40B4-BE49-F238E27FC236}">
                <a16:creationId xmlns:a16="http://schemas.microsoft.com/office/drawing/2014/main" id="{8D322F18-A553-4293-9C61-57133C7768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9874" y="1171241"/>
            <a:ext cx="1227513" cy="1227513"/>
          </a:xfrm>
          <a:prstGeom prst="rect">
            <a:avLst/>
          </a:prstGeom>
        </p:spPr>
      </p:pic>
    </p:spTree>
    <p:extLst>
      <p:ext uri="{BB962C8B-B14F-4D97-AF65-F5344CB8AC3E}">
        <p14:creationId xmlns:p14="http://schemas.microsoft.com/office/powerpoint/2010/main" val="62690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independent living facility">
            <a:extLst>
              <a:ext uri="{FF2B5EF4-FFF2-40B4-BE49-F238E27FC236}">
                <a16:creationId xmlns:a16="http://schemas.microsoft.com/office/drawing/2014/main" id="{A81FB2C6-1F52-467B-856F-AA02E05BC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80" t="9005" b="9242"/>
          <a:stretch/>
        </p:blipFill>
        <p:spPr bwMode="auto">
          <a:xfrm>
            <a:off x="-41565" y="-565430"/>
            <a:ext cx="12233565" cy="70766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454A009-46EA-4645-ACC7-4BE6023F1743}"/>
              </a:ext>
            </a:extLst>
          </p:cNvPr>
          <p:cNvSpPr txBox="1"/>
          <p:nvPr/>
        </p:nvSpPr>
        <p:spPr>
          <a:xfrm>
            <a:off x="-85726" y="181617"/>
            <a:ext cx="12277726" cy="1323439"/>
          </a:xfrm>
          <a:prstGeom prst="rect">
            <a:avLst/>
          </a:prstGeom>
          <a:noFill/>
        </p:spPr>
        <p:txBody>
          <a:bodyPr wrap="square" rtlCol="0">
            <a:spAutoFit/>
          </a:bodyPr>
          <a:lstStyle/>
          <a:p>
            <a:pPr algn="ctr"/>
            <a:r>
              <a:rPr lang="en-US" sz="4000" b="1" dirty="0"/>
              <a:t>Average Household Income of Older Coloradans is $24,929</a:t>
            </a:r>
          </a:p>
        </p:txBody>
      </p:sp>
      <p:sp>
        <p:nvSpPr>
          <p:cNvPr id="14" name="TextBox 13">
            <a:extLst>
              <a:ext uri="{FF2B5EF4-FFF2-40B4-BE49-F238E27FC236}">
                <a16:creationId xmlns:a16="http://schemas.microsoft.com/office/drawing/2014/main" id="{96B8377F-5C6A-44BB-A044-A5522FC2D32C}"/>
              </a:ext>
            </a:extLst>
          </p:cNvPr>
          <p:cNvSpPr txBox="1"/>
          <p:nvPr/>
        </p:nvSpPr>
        <p:spPr>
          <a:xfrm>
            <a:off x="0" y="5408544"/>
            <a:ext cx="12191999" cy="707886"/>
          </a:xfrm>
          <a:prstGeom prst="rect">
            <a:avLst/>
          </a:prstGeom>
          <a:noFill/>
        </p:spPr>
        <p:txBody>
          <a:bodyPr wrap="square" rtlCol="0">
            <a:spAutoFit/>
          </a:bodyPr>
          <a:lstStyle/>
          <a:p>
            <a:pPr algn="ctr"/>
            <a:r>
              <a:rPr lang="en-US" sz="4000" b="1" dirty="0">
                <a:solidFill>
                  <a:schemeClr val="bg1"/>
                </a:solidFill>
              </a:rPr>
              <a:t>Assisted Living Costs 1.9x as Much</a:t>
            </a:r>
          </a:p>
        </p:txBody>
      </p:sp>
      <p:sp>
        <p:nvSpPr>
          <p:cNvPr id="15" name="TextBox 14">
            <a:extLst>
              <a:ext uri="{FF2B5EF4-FFF2-40B4-BE49-F238E27FC236}">
                <a16:creationId xmlns:a16="http://schemas.microsoft.com/office/drawing/2014/main" id="{1D17EE4E-5A77-4CC5-8FAA-59068A6D754B}"/>
              </a:ext>
            </a:extLst>
          </p:cNvPr>
          <p:cNvSpPr txBox="1"/>
          <p:nvPr/>
        </p:nvSpPr>
        <p:spPr>
          <a:xfrm>
            <a:off x="0" y="6145764"/>
            <a:ext cx="12191999" cy="307777"/>
          </a:xfrm>
          <a:prstGeom prst="rect">
            <a:avLst/>
          </a:prstGeom>
          <a:noFill/>
        </p:spPr>
        <p:txBody>
          <a:bodyPr wrap="square" rtlCol="0">
            <a:spAutoFit/>
          </a:bodyPr>
          <a:lstStyle/>
          <a:p>
            <a:pPr algn="ctr"/>
            <a:r>
              <a:rPr lang="en-US" sz="1400" dirty="0">
                <a:solidFill>
                  <a:schemeClr val="bg1">
                    <a:lumMod val="95000"/>
                  </a:schemeClr>
                </a:solidFill>
              </a:rPr>
              <a:t>Source: American Community Survey / Genworth Cost of Care Study</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Tree>
    <p:extLst>
      <p:ext uri="{BB962C8B-B14F-4D97-AF65-F5344CB8AC3E}">
        <p14:creationId xmlns:p14="http://schemas.microsoft.com/office/powerpoint/2010/main" val="36719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EALTH FIRST COLORADO">
            <a:extLst>
              <a:ext uri="{FF2B5EF4-FFF2-40B4-BE49-F238E27FC236}">
                <a16:creationId xmlns:a16="http://schemas.microsoft.com/office/drawing/2014/main" id="{EF2E90D0-CB4D-4623-9CBE-3E511E2A1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685077"/>
            <a:ext cx="10591800" cy="348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171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diverse old people">
            <a:extLst>
              <a:ext uri="{FF2B5EF4-FFF2-40B4-BE49-F238E27FC236}">
                <a16:creationId xmlns:a16="http://schemas.microsoft.com/office/drawing/2014/main" id="{A859377D-46A1-40BE-8467-0A02CC6A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1" y="1"/>
            <a:ext cx="186771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6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88B2777-DEB3-4F1D-A012-08E01039465C}"/>
              </a:ext>
            </a:extLst>
          </p:cNvPr>
          <p:cNvSpPr>
            <a:spLocks noGrp="1"/>
          </p:cNvSpPr>
          <p:nvPr>
            <p:ph idx="1"/>
          </p:nvPr>
        </p:nvSpPr>
        <p:spPr>
          <a:xfrm>
            <a:off x="2593721" y="5174207"/>
            <a:ext cx="10700657" cy="1366424"/>
          </a:xfrm>
        </p:spPr>
        <p:txBody>
          <a:bodyPr>
            <a:normAutofit/>
          </a:bodyPr>
          <a:lstStyle/>
          <a:p>
            <a:pPr marL="0" indent="0" algn="ctr">
              <a:spcAft>
                <a:spcPts val="2400"/>
              </a:spcAft>
              <a:buClr>
                <a:srgbClr val="FDB81A"/>
              </a:buClr>
              <a:buNone/>
            </a:pPr>
            <a:r>
              <a:rPr lang="en-US" sz="4400" b="1" dirty="0">
                <a:solidFill>
                  <a:schemeClr val="bg1"/>
                </a:solidFill>
              </a:rPr>
              <a:t>Communities are Innovating, </a:t>
            </a:r>
            <a:br>
              <a:rPr lang="en-US" sz="4400" b="1" dirty="0">
                <a:solidFill>
                  <a:schemeClr val="bg1"/>
                </a:solidFill>
              </a:rPr>
            </a:br>
            <a:r>
              <a:rPr lang="en-US" sz="4400" b="1" dirty="0">
                <a:solidFill>
                  <a:schemeClr val="bg1"/>
                </a:solidFill>
              </a:rPr>
              <a:t>but Scalability is Tough</a:t>
            </a:r>
          </a:p>
        </p:txBody>
      </p:sp>
    </p:spTree>
    <p:extLst>
      <p:ext uri="{BB962C8B-B14F-4D97-AF65-F5344CB8AC3E}">
        <p14:creationId xmlns:p14="http://schemas.microsoft.com/office/powerpoint/2010/main" val="3653923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160093"/>
            <a:ext cx="10515600" cy="1325563"/>
          </a:xfrm>
        </p:spPr>
        <p:txBody>
          <a:bodyPr>
            <a:normAutofit/>
          </a:bodyPr>
          <a:lstStyle/>
          <a:p>
            <a:r>
              <a:rPr lang="en-US" sz="3100" b="1" dirty="0">
                <a:solidFill>
                  <a:srgbClr val="2E6380"/>
                </a:solidFill>
                <a:latin typeface="+mn-lt"/>
              </a:rPr>
              <a:t>Rolling Up Our Sleeves</a:t>
            </a:r>
            <a:br>
              <a:rPr lang="en-US" sz="3100" b="1" dirty="0">
                <a:solidFill>
                  <a:srgbClr val="2E6380"/>
                </a:solidFill>
                <a:latin typeface="+mn-lt"/>
              </a:rPr>
            </a:br>
            <a:r>
              <a:rPr lang="en-US" sz="4400" b="1" dirty="0">
                <a:solidFill>
                  <a:srgbClr val="2E6380"/>
                </a:solidFill>
                <a:latin typeface="+mn-lt"/>
              </a:rPr>
              <a:t>Community Innovations</a:t>
            </a:r>
          </a:p>
        </p:txBody>
      </p:sp>
      <p:pic>
        <p:nvPicPr>
          <p:cNvPr id="7170" name="Picture 2" descr="Image result for lifelong colorado">
            <a:extLst>
              <a:ext uri="{FF2B5EF4-FFF2-40B4-BE49-F238E27FC236}">
                <a16:creationId xmlns:a16="http://schemas.microsoft.com/office/drawing/2014/main" id="{346AF3DE-775D-4FFC-8962-872722BABC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341" y="4692745"/>
            <a:ext cx="4828632" cy="12926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D1986A0-87D3-4C7A-B220-7B5F7F6F7588}"/>
              </a:ext>
            </a:extLst>
          </p:cNvPr>
          <p:cNvGrpSpPr/>
          <p:nvPr/>
        </p:nvGrpSpPr>
        <p:grpSpPr>
          <a:xfrm>
            <a:off x="7500724" y="3842285"/>
            <a:ext cx="4286250" cy="2143125"/>
            <a:chOff x="3500438" y="2357438"/>
            <a:chExt cx="4286250" cy="2143125"/>
          </a:xfrm>
        </p:grpSpPr>
        <p:pic>
          <p:nvPicPr>
            <p:cNvPr id="7172" name="Picture 4" descr="Image result for colorado health institute logo">
              <a:extLst>
                <a:ext uri="{FF2B5EF4-FFF2-40B4-BE49-F238E27FC236}">
                  <a16:creationId xmlns:a16="http://schemas.microsoft.com/office/drawing/2014/main" id="{4D446E9C-717F-409B-AE00-848A41E08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nextfifty logo">
              <a:extLst>
                <a:ext uri="{FF2B5EF4-FFF2-40B4-BE49-F238E27FC236}">
                  <a16:creationId xmlns:a16="http://schemas.microsoft.com/office/drawing/2014/main" id="{F8F004B4-B4E0-44F9-960C-0EEC64A21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grpSp>
      <p:pic>
        <p:nvPicPr>
          <p:cNvPr id="7176" name="Picture 8" descr="Image result for aarp age friendly communities colorado">
            <a:extLst>
              <a:ext uri="{FF2B5EF4-FFF2-40B4-BE49-F238E27FC236}">
                <a16:creationId xmlns:a16="http://schemas.microsoft.com/office/drawing/2014/main" id="{5BF4877F-AAD3-4515-AA13-A73EDF6DF1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282" t="965" r="21526" b="4909"/>
          <a:stretch/>
        </p:blipFill>
        <p:spPr bwMode="auto">
          <a:xfrm>
            <a:off x="264916" y="1485656"/>
            <a:ext cx="2798236" cy="264562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7FF82A1-FC8F-4D3A-9C60-759FD3DDDABF}"/>
              </a:ext>
            </a:extLst>
          </p:cNvPr>
          <p:cNvGrpSpPr/>
          <p:nvPr/>
        </p:nvGrpSpPr>
        <p:grpSpPr>
          <a:xfrm>
            <a:off x="7901758" y="520163"/>
            <a:ext cx="3325429" cy="2908837"/>
            <a:chOff x="178846" y="3467406"/>
            <a:chExt cx="3325429" cy="2908837"/>
          </a:xfrm>
        </p:grpSpPr>
        <p:pic>
          <p:nvPicPr>
            <p:cNvPr id="7178" name="Picture 10" descr="Image result for Northwest Colorado Council of Governments Alpine Area Agency on Aging">
              <a:extLst>
                <a:ext uri="{FF2B5EF4-FFF2-40B4-BE49-F238E27FC236}">
                  <a16:creationId xmlns:a16="http://schemas.microsoft.com/office/drawing/2014/main" id="{4D15BCF1-D2B7-4FF6-B2D3-C2A5EC65D7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46" y="4530630"/>
              <a:ext cx="3325429" cy="1845613"/>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drcog">
              <a:extLst>
                <a:ext uri="{FF2B5EF4-FFF2-40B4-BE49-F238E27FC236}">
                  <a16:creationId xmlns:a16="http://schemas.microsoft.com/office/drawing/2014/main" id="{89F6F764-398E-4AB1-A9E6-273E123473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710" y="3467406"/>
              <a:ext cx="2933700" cy="17335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Image result for strategic action planning group on aging logo">
            <a:extLst>
              <a:ext uri="{FF2B5EF4-FFF2-40B4-BE49-F238E27FC236}">
                <a16:creationId xmlns:a16="http://schemas.microsoft.com/office/drawing/2014/main" id="{51FEE0C2-0C1C-4E06-BA33-82813BB3CA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747" b="11549"/>
          <a:stretch/>
        </p:blipFill>
        <p:spPr bwMode="auto">
          <a:xfrm>
            <a:off x="3848648" y="1485656"/>
            <a:ext cx="3373096" cy="2519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Rolling Up Our Sleeves</a:t>
            </a:r>
            <a:br>
              <a:rPr lang="en-US" sz="3100" dirty="0"/>
            </a:br>
            <a:r>
              <a:rPr lang="en-US" sz="4400" dirty="0"/>
              <a:t>Highlights from Around the State</a:t>
            </a:r>
          </a:p>
        </p:txBody>
      </p:sp>
      <p:pic>
        <p:nvPicPr>
          <p:cNvPr id="8194" name="Picture 2" descr="Image result for colorado">
            <a:extLst>
              <a:ext uri="{FF2B5EF4-FFF2-40B4-BE49-F238E27FC236}">
                <a16:creationId xmlns:a16="http://schemas.microsoft.com/office/drawing/2014/main" id="{CAFF800C-E7C8-4369-B9DE-2341C671C8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 y="-38100"/>
            <a:ext cx="12382500" cy="8255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F59ABE5-2F26-4C87-AA65-7FBBE9F4A059}"/>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chemeClr val="bg1"/>
                </a:solidFill>
                <a:latin typeface="+mn-lt"/>
              </a:rPr>
              <a:t>Rolling Up Our Sleeves</a:t>
            </a:r>
            <a:br>
              <a:rPr lang="en-US" sz="3100" b="1" dirty="0">
                <a:solidFill>
                  <a:schemeClr val="bg1"/>
                </a:solidFill>
                <a:latin typeface="+mn-lt"/>
              </a:rPr>
            </a:br>
            <a:r>
              <a:rPr lang="en-US" sz="4400" b="1" dirty="0">
                <a:solidFill>
                  <a:schemeClr val="bg1"/>
                </a:solidFill>
                <a:latin typeface="+mn-lt"/>
              </a:rPr>
              <a:t>Highlights from Around the State</a:t>
            </a:r>
          </a:p>
        </p:txBody>
      </p:sp>
    </p:spTree>
    <p:extLst>
      <p:ext uri="{BB962C8B-B14F-4D97-AF65-F5344CB8AC3E}">
        <p14:creationId xmlns:p14="http://schemas.microsoft.com/office/powerpoint/2010/main" val="321925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Image result for fort collins colorado">
            <a:extLst>
              <a:ext uri="{FF2B5EF4-FFF2-40B4-BE49-F238E27FC236}">
                <a16:creationId xmlns:a16="http://schemas.microsoft.com/office/drawing/2014/main" id="{7757216D-8F8A-4CE0-9314-5F63DCE28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74" y="-197351"/>
            <a:ext cx="12426245" cy="719865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E3515638-2CEA-47AC-943C-22C7054555B7}"/>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chemeClr val="bg1"/>
                </a:solidFill>
                <a:latin typeface="+mn-lt"/>
              </a:rPr>
              <a:t>Rolling Up Our Sleeves</a:t>
            </a:r>
            <a:br>
              <a:rPr lang="en-US" sz="3100" b="1" dirty="0">
                <a:solidFill>
                  <a:schemeClr val="bg1"/>
                </a:solidFill>
                <a:latin typeface="+mn-lt"/>
              </a:rPr>
            </a:br>
            <a:r>
              <a:rPr lang="en-US" sz="4400" b="1" dirty="0">
                <a:solidFill>
                  <a:schemeClr val="bg1"/>
                </a:solidFill>
                <a:latin typeface="+mn-lt"/>
              </a:rPr>
              <a:t>Larimer County</a:t>
            </a:r>
          </a:p>
        </p:txBody>
      </p:sp>
    </p:spTree>
    <p:extLst>
      <p:ext uri="{BB962C8B-B14F-4D97-AF65-F5344CB8AC3E}">
        <p14:creationId xmlns:p14="http://schemas.microsoft.com/office/powerpoint/2010/main" val="2839702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965"/>
            <a:ext cx="12192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9965"/>
            <a:ext cx="12192000"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9965"/>
            <a:ext cx="12192000" cy="6858000"/>
          </a:xfrm>
          <a:prstGeom prst="rect">
            <a:avLst/>
          </a:prstGeom>
        </p:spPr>
      </p:pic>
      <p:sp>
        <p:nvSpPr>
          <p:cNvPr id="6" name="Rectangle 5"/>
          <p:cNvSpPr/>
          <p:nvPr/>
        </p:nvSpPr>
        <p:spPr>
          <a:xfrm>
            <a:off x="0" y="6496665"/>
            <a:ext cx="12192000" cy="3613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055938" y="6523443"/>
            <a:ext cx="1696065" cy="307777"/>
          </a:xfrm>
          <a:prstGeom prst="rect">
            <a:avLst/>
          </a:prstGeom>
          <a:noFill/>
        </p:spPr>
        <p:txBody>
          <a:bodyPr wrap="square" rtlCol="0">
            <a:spAutoFit/>
          </a:bodyPr>
          <a:lstStyle/>
          <a:p>
            <a:r>
              <a:rPr lang="en-US" sz="1400" b="1" dirty="0">
                <a:solidFill>
                  <a:srgbClr val="FDB81A"/>
                </a:solidFill>
              </a:rPr>
              <a:t>#HIHC18</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Tree>
    <p:extLst>
      <p:ext uri="{BB962C8B-B14F-4D97-AF65-F5344CB8AC3E}">
        <p14:creationId xmlns:p14="http://schemas.microsoft.com/office/powerpoint/2010/main" val="28918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519CC-2F6C-4A0B-BEE4-AC4E1AEFAEF2}"/>
              </a:ext>
            </a:extLst>
          </p:cNvPr>
          <p:cNvSpPr txBox="1"/>
          <p:nvPr/>
        </p:nvSpPr>
        <p:spPr>
          <a:xfrm>
            <a:off x="2152652" y="1806757"/>
            <a:ext cx="1723889" cy="461665"/>
          </a:xfrm>
          <a:prstGeom prst="rect">
            <a:avLst/>
          </a:prstGeom>
          <a:noFill/>
        </p:spPr>
        <p:txBody>
          <a:bodyPr wrap="square" rtlCol="0">
            <a:spAutoFit/>
          </a:bodyPr>
          <a:lstStyle/>
          <a:p>
            <a:r>
              <a:rPr lang="en-US" sz="2400" b="1" dirty="0">
                <a:solidFill>
                  <a:schemeClr val="tx1">
                    <a:lumMod val="85000"/>
                    <a:lumOff val="15000"/>
                  </a:schemeClr>
                </a:solidFill>
              </a:rPr>
              <a:t>2008</a:t>
            </a:r>
          </a:p>
        </p:txBody>
      </p:sp>
      <p:graphicFrame>
        <p:nvGraphicFramePr>
          <p:cNvPr id="10" name="Chart 9">
            <a:extLst>
              <a:ext uri="{FF2B5EF4-FFF2-40B4-BE49-F238E27FC236}">
                <a16:creationId xmlns:a16="http://schemas.microsoft.com/office/drawing/2014/main" id="{0F0EFA14-D9FE-4DD2-80DC-DC815FD0907C}"/>
              </a:ext>
            </a:extLst>
          </p:cNvPr>
          <p:cNvGraphicFramePr/>
          <p:nvPr>
            <p:extLst>
              <p:ext uri="{D42A27DB-BD31-4B8C-83A1-F6EECF244321}">
                <p14:modId xmlns:p14="http://schemas.microsoft.com/office/powerpoint/2010/main" val="896418618"/>
              </p:ext>
            </p:extLst>
          </p:nvPr>
        </p:nvGraphicFramePr>
        <p:xfrm>
          <a:off x="2938027" y="1374119"/>
          <a:ext cx="2022764" cy="2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BB9E9625-CF2A-4337-89FA-723FACEA6A62}"/>
              </a:ext>
            </a:extLst>
          </p:cNvPr>
          <p:cNvGraphicFramePr/>
          <p:nvPr>
            <p:extLst>
              <p:ext uri="{D42A27DB-BD31-4B8C-83A1-F6EECF244321}">
                <p14:modId xmlns:p14="http://schemas.microsoft.com/office/powerpoint/2010/main" val="4229593635"/>
              </p:ext>
            </p:extLst>
          </p:nvPr>
        </p:nvGraphicFramePr>
        <p:xfrm>
          <a:off x="5711966" y="1374119"/>
          <a:ext cx="2022764" cy="20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B668CC3F-72B6-4AA2-A3A6-379A89EBEDFF}"/>
              </a:ext>
            </a:extLst>
          </p:cNvPr>
          <p:cNvGraphicFramePr/>
          <p:nvPr>
            <p:extLst>
              <p:ext uri="{D42A27DB-BD31-4B8C-83A1-F6EECF244321}">
                <p14:modId xmlns:p14="http://schemas.microsoft.com/office/powerpoint/2010/main" val="2232113132"/>
              </p:ext>
            </p:extLst>
          </p:nvPr>
        </p:nvGraphicFramePr>
        <p:xfrm>
          <a:off x="8485905" y="1374119"/>
          <a:ext cx="2022764" cy="2032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4AD9BC2F-6ECD-4040-8175-64F7E2D4E68B}"/>
              </a:ext>
            </a:extLst>
          </p:cNvPr>
          <p:cNvSpPr txBox="1"/>
          <p:nvPr/>
        </p:nvSpPr>
        <p:spPr>
          <a:xfrm>
            <a:off x="6869942" y="3947033"/>
            <a:ext cx="2192225" cy="1723549"/>
          </a:xfrm>
          <a:prstGeom prst="rect">
            <a:avLst/>
          </a:prstGeom>
          <a:noFill/>
        </p:spPr>
        <p:txBody>
          <a:bodyPr wrap="square" rtlCol="0">
            <a:spAutoFit/>
          </a:bodyPr>
          <a:lstStyle/>
          <a:p>
            <a:pPr algn="ctr"/>
            <a:r>
              <a:rPr lang="en-US" sz="6600" b="1" dirty="0">
                <a:solidFill>
                  <a:srgbClr val="D76822"/>
                </a:solidFill>
              </a:rPr>
              <a:t>24% </a:t>
            </a:r>
          </a:p>
          <a:p>
            <a:pPr algn="ctr"/>
            <a:r>
              <a:rPr lang="en-US" sz="2000" dirty="0"/>
              <a:t>of older adults are housing-burdened</a:t>
            </a:r>
          </a:p>
        </p:txBody>
      </p:sp>
      <p:pic>
        <p:nvPicPr>
          <p:cNvPr id="20" name="Graphic 19" descr="Home">
            <a:extLst>
              <a:ext uri="{FF2B5EF4-FFF2-40B4-BE49-F238E27FC236}">
                <a16:creationId xmlns:a16="http://schemas.microsoft.com/office/drawing/2014/main" id="{743B2F6E-1602-435D-BF57-B7CB9E8A69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1770" y="3075403"/>
            <a:ext cx="3189218" cy="3189218"/>
          </a:xfrm>
          <a:prstGeom prst="rect">
            <a:avLst/>
          </a:prstGeom>
        </p:spPr>
      </p:pic>
      <p:pic>
        <p:nvPicPr>
          <p:cNvPr id="21" name="Graphic 20" descr="Home">
            <a:extLst>
              <a:ext uri="{FF2B5EF4-FFF2-40B4-BE49-F238E27FC236}">
                <a16:creationId xmlns:a16="http://schemas.microsoft.com/office/drawing/2014/main" id="{B7D68BC3-6D36-49EE-B763-0699EC1B901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6574"/>
          <a:stretch/>
        </p:blipFill>
        <p:spPr>
          <a:xfrm>
            <a:off x="4908219" y="3075398"/>
            <a:ext cx="2022764" cy="3189218"/>
          </a:xfrm>
          <a:prstGeom prst="rect">
            <a:avLst/>
          </a:prstGeom>
        </p:spPr>
      </p:pic>
      <p:sp>
        <p:nvSpPr>
          <p:cNvPr id="22" name="TextBox 21">
            <a:extLst>
              <a:ext uri="{FF2B5EF4-FFF2-40B4-BE49-F238E27FC236}">
                <a16:creationId xmlns:a16="http://schemas.microsoft.com/office/drawing/2014/main" id="{6F609C89-FAB5-4AAE-9722-F3707F4E4FC3}"/>
              </a:ext>
            </a:extLst>
          </p:cNvPr>
          <p:cNvSpPr txBox="1"/>
          <p:nvPr/>
        </p:nvSpPr>
        <p:spPr>
          <a:xfrm>
            <a:off x="6109968" y="6203454"/>
            <a:ext cx="5083379" cy="307777"/>
          </a:xfrm>
          <a:prstGeom prst="rect">
            <a:avLst/>
          </a:prstGeom>
          <a:noFill/>
        </p:spPr>
        <p:txBody>
          <a:bodyPr wrap="none" rtlCol="0">
            <a:spAutoFit/>
          </a:bodyPr>
          <a:lstStyle/>
          <a:p>
            <a:r>
              <a:rPr lang="en-US" sz="1400" dirty="0"/>
              <a:t>Source: Colorado Demography Office; American Community Survey</a:t>
            </a:r>
          </a:p>
        </p:txBody>
      </p:sp>
      <p:sp>
        <p:nvSpPr>
          <p:cNvPr id="3" name="TextBox 2">
            <a:extLst>
              <a:ext uri="{FF2B5EF4-FFF2-40B4-BE49-F238E27FC236}">
                <a16:creationId xmlns:a16="http://schemas.microsoft.com/office/drawing/2014/main" id="{9ED3EFC5-14C9-402E-A2E2-F72C622E90A0}"/>
              </a:ext>
            </a:extLst>
          </p:cNvPr>
          <p:cNvSpPr txBox="1"/>
          <p:nvPr/>
        </p:nvSpPr>
        <p:spPr>
          <a:xfrm>
            <a:off x="3307957" y="2040169"/>
            <a:ext cx="1352281" cy="584775"/>
          </a:xfrm>
          <a:prstGeom prst="rect">
            <a:avLst/>
          </a:prstGeom>
          <a:noFill/>
        </p:spPr>
        <p:txBody>
          <a:bodyPr wrap="square" rtlCol="0">
            <a:spAutoFit/>
          </a:bodyPr>
          <a:lstStyle/>
          <a:p>
            <a:pPr algn="ctr"/>
            <a:r>
              <a:rPr lang="en-US" sz="3200" b="1" dirty="0">
                <a:solidFill>
                  <a:srgbClr val="2E6380"/>
                </a:solidFill>
              </a:rPr>
              <a:t>11%</a:t>
            </a:r>
          </a:p>
        </p:txBody>
      </p:sp>
      <p:sp>
        <p:nvSpPr>
          <p:cNvPr id="12" name="TextBox 11">
            <a:extLst>
              <a:ext uri="{FF2B5EF4-FFF2-40B4-BE49-F238E27FC236}">
                <a16:creationId xmlns:a16="http://schemas.microsoft.com/office/drawing/2014/main" id="{2F33AA6E-94AC-41EF-A3F7-E8BA70CAB085}"/>
              </a:ext>
            </a:extLst>
          </p:cNvPr>
          <p:cNvSpPr txBox="1"/>
          <p:nvPr/>
        </p:nvSpPr>
        <p:spPr>
          <a:xfrm>
            <a:off x="6076868" y="2065926"/>
            <a:ext cx="1352281" cy="584775"/>
          </a:xfrm>
          <a:prstGeom prst="rect">
            <a:avLst/>
          </a:prstGeom>
          <a:noFill/>
        </p:spPr>
        <p:txBody>
          <a:bodyPr wrap="square" rtlCol="0">
            <a:spAutoFit/>
          </a:bodyPr>
          <a:lstStyle/>
          <a:p>
            <a:pPr algn="ctr"/>
            <a:r>
              <a:rPr lang="en-US" sz="3200" b="1" dirty="0">
                <a:solidFill>
                  <a:srgbClr val="2E6380"/>
                </a:solidFill>
              </a:rPr>
              <a:t>16%</a:t>
            </a:r>
          </a:p>
        </p:txBody>
      </p:sp>
      <p:sp>
        <p:nvSpPr>
          <p:cNvPr id="13" name="TextBox 12">
            <a:extLst>
              <a:ext uri="{FF2B5EF4-FFF2-40B4-BE49-F238E27FC236}">
                <a16:creationId xmlns:a16="http://schemas.microsoft.com/office/drawing/2014/main" id="{99752B0E-54B6-494D-85C3-C587422C168B}"/>
              </a:ext>
            </a:extLst>
          </p:cNvPr>
          <p:cNvSpPr txBox="1"/>
          <p:nvPr/>
        </p:nvSpPr>
        <p:spPr>
          <a:xfrm>
            <a:off x="8834025" y="2065925"/>
            <a:ext cx="1352281" cy="584775"/>
          </a:xfrm>
          <a:prstGeom prst="rect">
            <a:avLst/>
          </a:prstGeom>
          <a:noFill/>
        </p:spPr>
        <p:txBody>
          <a:bodyPr wrap="square" rtlCol="0">
            <a:spAutoFit/>
          </a:bodyPr>
          <a:lstStyle/>
          <a:p>
            <a:pPr algn="ctr"/>
            <a:r>
              <a:rPr lang="en-US" sz="3200" b="1" dirty="0">
                <a:solidFill>
                  <a:srgbClr val="2E6380"/>
                </a:solidFill>
              </a:rPr>
              <a:t>19%</a:t>
            </a:r>
          </a:p>
        </p:txBody>
      </p:sp>
      <p:sp>
        <p:nvSpPr>
          <p:cNvPr id="14" name="TextBox 13">
            <a:extLst>
              <a:ext uri="{FF2B5EF4-FFF2-40B4-BE49-F238E27FC236}">
                <a16:creationId xmlns:a16="http://schemas.microsoft.com/office/drawing/2014/main" id="{D5373168-5CB9-43A7-BB76-F16176DEBE44}"/>
              </a:ext>
            </a:extLst>
          </p:cNvPr>
          <p:cNvSpPr txBox="1"/>
          <p:nvPr/>
        </p:nvSpPr>
        <p:spPr>
          <a:xfrm>
            <a:off x="5008358" y="1791645"/>
            <a:ext cx="1723889" cy="461665"/>
          </a:xfrm>
          <a:prstGeom prst="rect">
            <a:avLst/>
          </a:prstGeom>
          <a:noFill/>
        </p:spPr>
        <p:txBody>
          <a:bodyPr wrap="square" rtlCol="0">
            <a:spAutoFit/>
          </a:bodyPr>
          <a:lstStyle/>
          <a:p>
            <a:r>
              <a:rPr lang="en-US" sz="2400" b="1" dirty="0">
                <a:solidFill>
                  <a:schemeClr val="tx1">
                    <a:lumMod val="85000"/>
                    <a:lumOff val="15000"/>
                  </a:schemeClr>
                </a:solidFill>
              </a:rPr>
              <a:t>2018</a:t>
            </a:r>
          </a:p>
        </p:txBody>
      </p:sp>
      <p:sp>
        <p:nvSpPr>
          <p:cNvPr id="15" name="TextBox 14">
            <a:extLst>
              <a:ext uri="{FF2B5EF4-FFF2-40B4-BE49-F238E27FC236}">
                <a16:creationId xmlns:a16="http://schemas.microsoft.com/office/drawing/2014/main" id="{95383E75-96FD-4F56-BC16-A3F9D64F56F4}"/>
              </a:ext>
            </a:extLst>
          </p:cNvPr>
          <p:cNvSpPr txBox="1"/>
          <p:nvPr/>
        </p:nvSpPr>
        <p:spPr>
          <a:xfrm>
            <a:off x="7794051" y="1768122"/>
            <a:ext cx="1723889" cy="461665"/>
          </a:xfrm>
          <a:prstGeom prst="rect">
            <a:avLst/>
          </a:prstGeom>
          <a:noFill/>
        </p:spPr>
        <p:txBody>
          <a:bodyPr wrap="square" rtlCol="0">
            <a:spAutoFit/>
          </a:bodyPr>
          <a:lstStyle/>
          <a:p>
            <a:r>
              <a:rPr lang="en-US" sz="2400" b="1" dirty="0">
                <a:solidFill>
                  <a:schemeClr val="tx1">
                    <a:lumMod val="85000"/>
                    <a:lumOff val="15000"/>
                  </a:schemeClr>
                </a:solidFill>
              </a:rPr>
              <a:t>2028</a:t>
            </a:r>
          </a:p>
        </p:txBody>
      </p:sp>
      <p:sp>
        <p:nvSpPr>
          <p:cNvPr id="18" name="Title 1">
            <a:extLst>
              <a:ext uri="{FF2B5EF4-FFF2-40B4-BE49-F238E27FC236}">
                <a16:creationId xmlns:a16="http://schemas.microsoft.com/office/drawing/2014/main" id="{9D99B49F-C2DC-4506-BE54-7ECBC9C37190}"/>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chemeClr val="tx1">
                    <a:lumMod val="75000"/>
                    <a:lumOff val="25000"/>
                  </a:schemeClr>
                </a:solidFill>
                <a:latin typeface="+mn-lt"/>
              </a:rPr>
              <a:t>Rolling Up Our Sleeves</a:t>
            </a:r>
            <a:br>
              <a:rPr lang="en-US" sz="3100" b="1" dirty="0">
                <a:solidFill>
                  <a:schemeClr val="tx1">
                    <a:lumMod val="75000"/>
                    <a:lumOff val="25000"/>
                  </a:schemeClr>
                </a:solidFill>
                <a:latin typeface="+mn-lt"/>
              </a:rPr>
            </a:br>
            <a:r>
              <a:rPr lang="en-US" sz="4400" b="1" dirty="0">
                <a:solidFill>
                  <a:schemeClr val="tx1">
                    <a:lumMod val="75000"/>
                    <a:lumOff val="25000"/>
                  </a:schemeClr>
                </a:solidFill>
                <a:latin typeface="+mn-lt"/>
              </a:rPr>
              <a:t>Larimer County</a:t>
            </a:r>
          </a:p>
        </p:txBody>
      </p:sp>
    </p:spTree>
    <p:extLst>
      <p:ext uri="{BB962C8B-B14F-4D97-AF65-F5344CB8AC3E}">
        <p14:creationId xmlns:p14="http://schemas.microsoft.com/office/powerpoint/2010/main" val="97635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Graphic spid="16" grpId="0">
        <p:bldAsOne/>
      </p:bldGraphic>
      <p:bldGraphic spid="17" grpId="0">
        <p:bldAsOne/>
      </p:bldGraphic>
      <p:bldP spid="11" grpId="0"/>
      <p:bldP spid="22"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AD8C78EF-CA7D-482C-8916-067F699EB0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887" b="1853"/>
          <a:stretch/>
        </p:blipFill>
        <p:spPr>
          <a:xfrm>
            <a:off x="-214648" y="0"/>
            <a:ext cx="12621296" cy="6858000"/>
          </a:xfrm>
        </p:spPr>
      </p:pic>
      <p:sp>
        <p:nvSpPr>
          <p:cNvPr id="13" name="Title 1">
            <a:extLst>
              <a:ext uri="{FF2B5EF4-FFF2-40B4-BE49-F238E27FC236}">
                <a16:creationId xmlns:a16="http://schemas.microsoft.com/office/drawing/2014/main" id="{7C3DA91E-B00E-42AD-B32C-B548EAB32297}"/>
              </a:ext>
            </a:extLst>
          </p:cNvPr>
          <p:cNvSpPr txBox="1">
            <a:spLocks/>
          </p:cNvSpPr>
          <p:nvPr/>
        </p:nvSpPr>
        <p:spPr>
          <a:xfrm>
            <a:off x="455941" y="4138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chemeClr val="bg1"/>
                </a:solidFill>
                <a:latin typeface="+mn-lt"/>
              </a:rPr>
              <a:t>Rolling Up Our Sleeves</a:t>
            </a:r>
            <a:br>
              <a:rPr lang="en-US" sz="3100" b="1" dirty="0">
                <a:solidFill>
                  <a:schemeClr val="bg1"/>
                </a:solidFill>
                <a:latin typeface="+mn-lt"/>
              </a:rPr>
            </a:br>
            <a:r>
              <a:rPr lang="en-US" sz="4400" b="1" dirty="0">
                <a:solidFill>
                  <a:schemeClr val="bg1"/>
                </a:solidFill>
                <a:latin typeface="+mn-lt"/>
              </a:rPr>
              <a:t>Universal Design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215" y="2574356"/>
            <a:ext cx="5671775" cy="382844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5990" y="413885"/>
            <a:ext cx="6112043" cy="4074695"/>
          </a:xfrm>
          <a:prstGeom prst="rect">
            <a:avLst/>
          </a:prstGeom>
        </p:spPr>
      </p:pic>
    </p:spTree>
    <p:extLst>
      <p:ext uri="{BB962C8B-B14F-4D97-AF65-F5344CB8AC3E}">
        <p14:creationId xmlns:p14="http://schemas.microsoft.com/office/powerpoint/2010/main" val="37180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red rocks">
            <a:extLst>
              <a:ext uri="{FF2B5EF4-FFF2-40B4-BE49-F238E27FC236}">
                <a16:creationId xmlns:a16="http://schemas.microsoft.com/office/drawing/2014/main" id="{B89B9E83-C1DE-4444-AD68-114CAB153E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084"/>
          <a:stretch/>
        </p:blipFill>
        <p:spPr bwMode="auto">
          <a:xfrm>
            <a:off x="-66675" y="0"/>
            <a:ext cx="12258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E46EDC0-7A6B-41E9-B55B-4DEC6AA68379}"/>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latin typeface="+mn-lt"/>
              </a:rPr>
              <a:t>Rolling Up Our Sleeves</a:t>
            </a:r>
            <a:br>
              <a:rPr lang="en-US" sz="3100" b="1" dirty="0">
                <a:latin typeface="+mn-lt"/>
              </a:rPr>
            </a:br>
            <a:r>
              <a:rPr lang="en-US" sz="4400" b="1" dirty="0">
                <a:latin typeface="+mn-lt"/>
              </a:rPr>
              <a:t>Jefferson County</a:t>
            </a:r>
          </a:p>
        </p:txBody>
      </p:sp>
    </p:spTree>
    <p:extLst>
      <p:ext uri="{BB962C8B-B14F-4D97-AF65-F5344CB8AC3E}">
        <p14:creationId xmlns:p14="http://schemas.microsoft.com/office/powerpoint/2010/main" val="802448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519CC-2F6C-4A0B-BEE4-AC4E1AEFAEF2}"/>
              </a:ext>
            </a:extLst>
          </p:cNvPr>
          <p:cNvSpPr txBox="1"/>
          <p:nvPr/>
        </p:nvSpPr>
        <p:spPr>
          <a:xfrm>
            <a:off x="2152652" y="1742213"/>
            <a:ext cx="1723889" cy="461665"/>
          </a:xfrm>
          <a:prstGeom prst="rect">
            <a:avLst/>
          </a:prstGeom>
          <a:noFill/>
        </p:spPr>
        <p:txBody>
          <a:bodyPr wrap="square" rtlCol="0">
            <a:spAutoFit/>
          </a:bodyPr>
          <a:lstStyle/>
          <a:p>
            <a:r>
              <a:rPr lang="en-US" sz="2400" b="1" dirty="0">
                <a:solidFill>
                  <a:schemeClr val="tx1">
                    <a:lumMod val="75000"/>
                    <a:lumOff val="25000"/>
                  </a:schemeClr>
                </a:solidFill>
              </a:rPr>
              <a:t>2008</a:t>
            </a:r>
          </a:p>
        </p:txBody>
      </p:sp>
      <p:graphicFrame>
        <p:nvGraphicFramePr>
          <p:cNvPr id="10" name="Chart 9">
            <a:extLst>
              <a:ext uri="{FF2B5EF4-FFF2-40B4-BE49-F238E27FC236}">
                <a16:creationId xmlns:a16="http://schemas.microsoft.com/office/drawing/2014/main" id="{0F0EFA14-D9FE-4DD2-80DC-DC815FD0907C}"/>
              </a:ext>
            </a:extLst>
          </p:cNvPr>
          <p:cNvGraphicFramePr/>
          <p:nvPr>
            <p:extLst>
              <p:ext uri="{D42A27DB-BD31-4B8C-83A1-F6EECF244321}">
                <p14:modId xmlns:p14="http://schemas.microsoft.com/office/powerpoint/2010/main" val="2519286573"/>
              </p:ext>
            </p:extLst>
          </p:nvPr>
        </p:nvGraphicFramePr>
        <p:xfrm>
          <a:off x="2938027" y="1309575"/>
          <a:ext cx="2022764" cy="20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BB9E9625-CF2A-4337-89FA-723FACEA6A62}"/>
              </a:ext>
            </a:extLst>
          </p:cNvPr>
          <p:cNvGraphicFramePr/>
          <p:nvPr>
            <p:extLst>
              <p:ext uri="{D42A27DB-BD31-4B8C-83A1-F6EECF244321}">
                <p14:modId xmlns:p14="http://schemas.microsoft.com/office/powerpoint/2010/main" val="2796952501"/>
              </p:ext>
            </p:extLst>
          </p:nvPr>
        </p:nvGraphicFramePr>
        <p:xfrm>
          <a:off x="5711966" y="1309575"/>
          <a:ext cx="2022764" cy="203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B668CC3F-72B6-4AA2-A3A6-379A89EBEDFF}"/>
              </a:ext>
            </a:extLst>
          </p:cNvPr>
          <p:cNvGraphicFramePr/>
          <p:nvPr>
            <p:extLst>
              <p:ext uri="{D42A27DB-BD31-4B8C-83A1-F6EECF244321}">
                <p14:modId xmlns:p14="http://schemas.microsoft.com/office/powerpoint/2010/main" val="1993114584"/>
              </p:ext>
            </p:extLst>
          </p:nvPr>
        </p:nvGraphicFramePr>
        <p:xfrm>
          <a:off x="8485905" y="1309575"/>
          <a:ext cx="2022764" cy="2032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4AD9BC2F-6ECD-4040-8175-64F7E2D4E68B}"/>
              </a:ext>
            </a:extLst>
          </p:cNvPr>
          <p:cNvSpPr txBox="1"/>
          <p:nvPr/>
        </p:nvSpPr>
        <p:spPr>
          <a:xfrm>
            <a:off x="6532227" y="3941321"/>
            <a:ext cx="2702500" cy="1723549"/>
          </a:xfrm>
          <a:prstGeom prst="rect">
            <a:avLst/>
          </a:prstGeom>
          <a:noFill/>
        </p:spPr>
        <p:txBody>
          <a:bodyPr wrap="square" rtlCol="0">
            <a:spAutoFit/>
          </a:bodyPr>
          <a:lstStyle/>
          <a:p>
            <a:pPr algn="ctr"/>
            <a:r>
              <a:rPr lang="en-US" sz="6600" b="1" dirty="0">
                <a:solidFill>
                  <a:srgbClr val="D76822"/>
                </a:solidFill>
              </a:rPr>
              <a:t>28% </a:t>
            </a:r>
          </a:p>
          <a:p>
            <a:pPr algn="ctr"/>
            <a:r>
              <a:rPr lang="en-US" sz="2000" dirty="0"/>
              <a:t>of older adults are housing-burdened </a:t>
            </a:r>
          </a:p>
        </p:txBody>
      </p:sp>
      <p:pic>
        <p:nvPicPr>
          <p:cNvPr id="20" name="Graphic 19" descr="Home">
            <a:extLst>
              <a:ext uri="{FF2B5EF4-FFF2-40B4-BE49-F238E27FC236}">
                <a16:creationId xmlns:a16="http://schemas.microsoft.com/office/drawing/2014/main" id="{743B2F6E-1602-435D-BF57-B7CB9E8A69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1770" y="3075403"/>
            <a:ext cx="3189218" cy="3189218"/>
          </a:xfrm>
          <a:prstGeom prst="rect">
            <a:avLst/>
          </a:prstGeom>
        </p:spPr>
      </p:pic>
      <p:pic>
        <p:nvPicPr>
          <p:cNvPr id="21" name="Graphic 20" descr="Home">
            <a:extLst>
              <a:ext uri="{FF2B5EF4-FFF2-40B4-BE49-F238E27FC236}">
                <a16:creationId xmlns:a16="http://schemas.microsoft.com/office/drawing/2014/main" id="{B7D68BC3-6D36-49EE-B763-0699EC1B901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223"/>
          <a:stretch/>
        </p:blipFill>
        <p:spPr>
          <a:xfrm>
            <a:off x="4960791" y="3075398"/>
            <a:ext cx="1970191" cy="3189218"/>
          </a:xfrm>
          <a:prstGeom prst="rect">
            <a:avLst/>
          </a:prstGeom>
        </p:spPr>
      </p:pic>
      <p:sp>
        <p:nvSpPr>
          <p:cNvPr id="3" name="TextBox 2">
            <a:extLst>
              <a:ext uri="{FF2B5EF4-FFF2-40B4-BE49-F238E27FC236}">
                <a16:creationId xmlns:a16="http://schemas.microsoft.com/office/drawing/2014/main" id="{9ED3EFC5-14C9-402E-A2E2-F72C622E90A0}"/>
              </a:ext>
            </a:extLst>
          </p:cNvPr>
          <p:cNvSpPr txBox="1"/>
          <p:nvPr/>
        </p:nvSpPr>
        <p:spPr>
          <a:xfrm>
            <a:off x="3307957" y="1975625"/>
            <a:ext cx="1352281" cy="584775"/>
          </a:xfrm>
          <a:prstGeom prst="rect">
            <a:avLst/>
          </a:prstGeom>
          <a:noFill/>
        </p:spPr>
        <p:txBody>
          <a:bodyPr wrap="square" rtlCol="0">
            <a:spAutoFit/>
          </a:bodyPr>
          <a:lstStyle/>
          <a:p>
            <a:pPr algn="ctr"/>
            <a:r>
              <a:rPr lang="en-US" sz="3200" b="1" dirty="0">
                <a:solidFill>
                  <a:srgbClr val="2E6380"/>
                </a:solidFill>
              </a:rPr>
              <a:t>12%</a:t>
            </a:r>
          </a:p>
        </p:txBody>
      </p:sp>
      <p:sp>
        <p:nvSpPr>
          <p:cNvPr id="12" name="TextBox 11">
            <a:extLst>
              <a:ext uri="{FF2B5EF4-FFF2-40B4-BE49-F238E27FC236}">
                <a16:creationId xmlns:a16="http://schemas.microsoft.com/office/drawing/2014/main" id="{2F33AA6E-94AC-41EF-A3F7-E8BA70CAB085}"/>
              </a:ext>
            </a:extLst>
          </p:cNvPr>
          <p:cNvSpPr txBox="1"/>
          <p:nvPr/>
        </p:nvSpPr>
        <p:spPr>
          <a:xfrm>
            <a:off x="6076868" y="2001382"/>
            <a:ext cx="1352281" cy="584775"/>
          </a:xfrm>
          <a:prstGeom prst="rect">
            <a:avLst/>
          </a:prstGeom>
          <a:noFill/>
        </p:spPr>
        <p:txBody>
          <a:bodyPr wrap="square" rtlCol="0">
            <a:spAutoFit/>
          </a:bodyPr>
          <a:lstStyle/>
          <a:p>
            <a:pPr algn="ctr"/>
            <a:r>
              <a:rPr lang="en-US" sz="3200" b="1" dirty="0">
                <a:solidFill>
                  <a:srgbClr val="2E6380"/>
                </a:solidFill>
              </a:rPr>
              <a:t>17%</a:t>
            </a:r>
          </a:p>
        </p:txBody>
      </p:sp>
      <p:sp>
        <p:nvSpPr>
          <p:cNvPr id="13" name="TextBox 12">
            <a:extLst>
              <a:ext uri="{FF2B5EF4-FFF2-40B4-BE49-F238E27FC236}">
                <a16:creationId xmlns:a16="http://schemas.microsoft.com/office/drawing/2014/main" id="{99752B0E-54B6-494D-85C3-C587422C168B}"/>
              </a:ext>
            </a:extLst>
          </p:cNvPr>
          <p:cNvSpPr txBox="1"/>
          <p:nvPr/>
        </p:nvSpPr>
        <p:spPr>
          <a:xfrm>
            <a:off x="8834025" y="2001381"/>
            <a:ext cx="1352281" cy="584775"/>
          </a:xfrm>
          <a:prstGeom prst="rect">
            <a:avLst/>
          </a:prstGeom>
          <a:noFill/>
        </p:spPr>
        <p:txBody>
          <a:bodyPr wrap="square" rtlCol="0">
            <a:spAutoFit/>
          </a:bodyPr>
          <a:lstStyle/>
          <a:p>
            <a:pPr algn="ctr"/>
            <a:r>
              <a:rPr lang="en-US" sz="3200" b="1" dirty="0">
                <a:solidFill>
                  <a:srgbClr val="2E6380"/>
                </a:solidFill>
              </a:rPr>
              <a:t>23%</a:t>
            </a:r>
          </a:p>
        </p:txBody>
      </p:sp>
      <p:sp>
        <p:nvSpPr>
          <p:cNvPr id="14" name="TextBox 13">
            <a:extLst>
              <a:ext uri="{FF2B5EF4-FFF2-40B4-BE49-F238E27FC236}">
                <a16:creationId xmlns:a16="http://schemas.microsoft.com/office/drawing/2014/main" id="{D5373168-5CB9-43A7-BB76-F16176DEBE44}"/>
              </a:ext>
            </a:extLst>
          </p:cNvPr>
          <p:cNvSpPr txBox="1"/>
          <p:nvPr/>
        </p:nvSpPr>
        <p:spPr>
          <a:xfrm>
            <a:off x="5008358" y="1727101"/>
            <a:ext cx="1723889" cy="461665"/>
          </a:xfrm>
          <a:prstGeom prst="rect">
            <a:avLst/>
          </a:prstGeom>
          <a:noFill/>
        </p:spPr>
        <p:txBody>
          <a:bodyPr wrap="square" rtlCol="0">
            <a:spAutoFit/>
          </a:bodyPr>
          <a:lstStyle/>
          <a:p>
            <a:r>
              <a:rPr lang="en-US" sz="2400" b="1" dirty="0">
                <a:solidFill>
                  <a:schemeClr val="tx1">
                    <a:lumMod val="75000"/>
                    <a:lumOff val="25000"/>
                  </a:schemeClr>
                </a:solidFill>
              </a:rPr>
              <a:t>2018</a:t>
            </a:r>
          </a:p>
        </p:txBody>
      </p:sp>
      <p:sp>
        <p:nvSpPr>
          <p:cNvPr id="15" name="TextBox 14">
            <a:extLst>
              <a:ext uri="{FF2B5EF4-FFF2-40B4-BE49-F238E27FC236}">
                <a16:creationId xmlns:a16="http://schemas.microsoft.com/office/drawing/2014/main" id="{95383E75-96FD-4F56-BC16-A3F9D64F56F4}"/>
              </a:ext>
            </a:extLst>
          </p:cNvPr>
          <p:cNvSpPr txBox="1"/>
          <p:nvPr/>
        </p:nvSpPr>
        <p:spPr>
          <a:xfrm>
            <a:off x="7794051" y="1703578"/>
            <a:ext cx="1723889" cy="461665"/>
          </a:xfrm>
          <a:prstGeom prst="rect">
            <a:avLst/>
          </a:prstGeom>
          <a:noFill/>
        </p:spPr>
        <p:txBody>
          <a:bodyPr wrap="square" rtlCol="0">
            <a:spAutoFit/>
          </a:bodyPr>
          <a:lstStyle/>
          <a:p>
            <a:r>
              <a:rPr lang="en-US" sz="2400" b="1" dirty="0">
                <a:solidFill>
                  <a:schemeClr val="tx1">
                    <a:lumMod val="75000"/>
                    <a:lumOff val="25000"/>
                  </a:schemeClr>
                </a:solidFill>
              </a:rPr>
              <a:t>2028</a:t>
            </a:r>
          </a:p>
        </p:txBody>
      </p:sp>
      <p:sp>
        <p:nvSpPr>
          <p:cNvPr id="18" name="TextBox 17">
            <a:extLst>
              <a:ext uri="{FF2B5EF4-FFF2-40B4-BE49-F238E27FC236}">
                <a16:creationId xmlns:a16="http://schemas.microsoft.com/office/drawing/2014/main" id="{21BA1FCF-AE86-48ED-9FEC-60915E8FD88A}"/>
              </a:ext>
            </a:extLst>
          </p:cNvPr>
          <p:cNvSpPr txBox="1"/>
          <p:nvPr/>
        </p:nvSpPr>
        <p:spPr>
          <a:xfrm>
            <a:off x="6109968" y="6203454"/>
            <a:ext cx="5083379" cy="307777"/>
          </a:xfrm>
          <a:prstGeom prst="rect">
            <a:avLst/>
          </a:prstGeom>
          <a:noFill/>
        </p:spPr>
        <p:txBody>
          <a:bodyPr wrap="none" rtlCol="0">
            <a:spAutoFit/>
          </a:bodyPr>
          <a:lstStyle/>
          <a:p>
            <a:r>
              <a:rPr lang="en-US" sz="1400" dirty="0"/>
              <a:t>Source: Colorado Demography Office; American Community Survey</a:t>
            </a:r>
          </a:p>
        </p:txBody>
      </p:sp>
      <p:sp>
        <p:nvSpPr>
          <p:cNvPr id="19" name="Title 1">
            <a:extLst>
              <a:ext uri="{FF2B5EF4-FFF2-40B4-BE49-F238E27FC236}">
                <a16:creationId xmlns:a16="http://schemas.microsoft.com/office/drawing/2014/main" id="{0665497E-E59B-4149-95BE-C758256D68A0}"/>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chemeClr val="tx1">
                    <a:lumMod val="75000"/>
                    <a:lumOff val="25000"/>
                  </a:schemeClr>
                </a:solidFill>
                <a:latin typeface="+mn-lt"/>
              </a:rPr>
              <a:t>Rolling Up Our Sleeves</a:t>
            </a:r>
            <a:br>
              <a:rPr lang="en-US" sz="3100" b="1" dirty="0">
                <a:solidFill>
                  <a:schemeClr val="tx1">
                    <a:lumMod val="75000"/>
                    <a:lumOff val="25000"/>
                  </a:schemeClr>
                </a:solidFill>
                <a:latin typeface="+mn-lt"/>
              </a:rPr>
            </a:br>
            <a:r>
              <a:rPr lang="en-US" sz="4400" b="1" dirty="0">
                <a:solidFill>
                  <a:schemeClr val="tx1">
                    <a:lumMod val="75000"/>
                    <a:lumOff val="25000"/>
                  </a:schemeClr>
                </a:solidFill>
                <a:latin typeface="+mn-lt"/>
              </a:rPr>
              <a:t>Jefferson County</a:t>
            </a:r>
          </a:p>
        </p:txBody>
      </p:sp>
    </p:spTree>
    <p:extLst>
      <p:ext uri="{BB962C8B-B14F-4D97-AF65-F5344CB8AC3E}">
        <p14:creationId xmlns:p14="http://schemas.microsoft.com/office/powerpoint/2010/main" val="2765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Graphic spid="16" grpId="0">
        <p:bldAsOne/>
      </p:bldGraphic>
      <p:bldGraphic spid="17" grpId="0">
        <p:bldAsOne/>
      </p:bldGraphic>
      <p:bldP spid="11" grpId="0"/>
      <p:bldP spid="3" grpId="0"/>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1196E39-71B2-4561-B1C4-E4A593988E12}"/>
              </a:ext>
            </a:extLst>
          </p:cNvPr>
          <p:cNvSpPr>
            <a:spLocks noGrp="1"/>
          </p:cNvSpPr>
          <p:nvPr>
            <p:ph type="title"/>
          </p:nvPr>
        </p:nvSpPr>
        <p:spPr>
          <a:xfrm>
            <a:off x="2152651" y="365131"/>
            <a:ext cx="7886700" cy="689951"/>
          </a:xfrm>
        </p:spPr>
        <p:txBody>
          <a:bodyPr>
            <a:normAutofit fontScale="90000"/>
          </a:bodyPr>
          <a:lstStyle/>
          <a:p>
            <a:r>
              <a:rPr lang="en-US" sz="3100" dirty="0"/>
              <a:t>Rolling Up Our Sleeves</a:t>
            </a:r>
            <a:br>
              <a:rPr lang="en-US" sz="3100" dirty="0"/>
            </a:br>
            <a:r>
              <a:rPr lang="en-US" sz="4400" dirty="0"/>
              <a:t>Jefferson County</a:t>
            </a:r>
            <a:endParaRPr lang="en-US" sz="4900" dirty="0"/>
          </a:p>
        </p:txBody>
      </p:sp>
      <p:sp>
        <p:nvSpPr>
          <p:cNvPr id="3" name="Content Placeholder 2"/>
          <p:cNvSpPr>
            <a:spLocks noGrp="1"/>
          </p:cNvSpPr>
          <p:nvPr>
            <p:ph idx="1"/>
          </p:nvPr>
        </p:nvSpPr>
        <p:spPr/>
        <p:txBody>
          <a:bodyPr>
            <a:normAutofit/>
          </a:bodyPr>
          <a:lstStyle/>
          <a:p>
            <a:pPr>
              <a:lnSpc>
                <a:spcPct val="100000"/>
              </a:lnSpc>
              <a:spcAft>
                <a:spcPts val="2400"/>
              </a:spcAft>
            </a:pPr>
            <a:r>
              <a:rPr lang="en-US" sz="2800" dirty="0"/>
              <a:t>What they’ve done about it</a:t>
            </a:r>
          </a:p>
          <a:p>
            <a:pPr lvl="1">
              <a:lnSpc>
                <a:spcPct val="100000"/>
              </a:lnSpc>
              <a:spcAft>
                <a:spcPts val="2400"/>
              </a:spcAft>
            </a:pPr>
            <a:r>
              <a:rPr lang="en-US" sz="2000" dirty="0"/>
              <a:t>Info to come based on our data gathering / KIIs</a:t>
            </a:r>
          </a:p>
          <a:p>
            <a:pPr>
              <a:lnSpc>
                <a:spcPct val="100000"/>
              </a:lnSpc>
              <a:spcAft>
                <a:spcPts val="2400"/>
              </a:spcAft>
            </a:pPr>
            <a:endParaRPr lang="en-US" sz="2800" dirty="0"/>
          </a:p>
        </p:txBody>
      </p:sp>
      <p:pic>
        <p:nvPicPr>
          <p:cNvPr id="4102" name="Picture 6" descr="Image result for adu housing high definition image">
            <a:extLst>
              <a:ext uri="{FF2B5EF4-FFF2-40B4-BE49-F238E27FC236}">
                <a16:creationId xmlns:a16="http://schemas.microsoft.com/office/drawing/2014/main" id="{828F30D4-D200-4C0E-B510-F3F489384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8" y="-530160"/>
            <a:ext cx="12612687" cy="79183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FF42028-1E0F-42C5-AAAD-0C317A0C50F2}"/>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chemeClr val="bg1"/>
                </a:solidFill>
                <a:latin typeface="+mn-lt"/>
              </a:rPr>
              <a:t>Rolling Up Our Sleeves</a:t>
            </a:r>
            <a:br>
              <a:rPr lang="en-US" sz="3100" b="1" dirty="0">
                <a:solidFill>
                  <a:schemeClr val="bg1"/>
                </a:solidFill>
                <a:latin typeface="+mn-lt"/>
              </a:rPr>
            </a:br>
            <a:r>
              <a:rPr lang="en-US" sz="4400" b="1" dirty="0">
                <a:solidFill>
                  <a:schemeClr val="bg1"/>
                </a:solidFill>
                <a:latin typeface="+mn-lt"/>
              </a:rPr>
              <a:t>Accessory Dwelling Units</a:t>
            </a:r>
          </a:p>
        </p:txBody>
      </p:sp>
    </p:spTree>
    <p:extLst>
      <p:ext uri="{BB962C8B-B14F-4D97-AF65-F5344CB8AC3E}">
        <p14:creationId xmlns:p14="http://schemas.microsoft.com/office/powerpoint/2010/main" val="3459219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88B2777-DEB3-4F1D-A012-08E01039465C}"/>
              </a:ext>
            </a:extLst>
          </p:cNvPr>
          <p:cNvSpPr>
            <a:spLocks noGrp="1"/>
          </p:cNvSpPr>
          <p:nvPr>
            <p:ph idx="1"/>
          </p:nvPr>
        </p:nvSpPr>
        <p:spPr>
          <a:xfrm>
            <a:off x="1769674" y="5022922"/>
            <a:ext cx="10700657" cy="1346546"/>
          </a:xfrm>
        </p:spPr>
        <p:txBody>
          <a:bodyPr>
            <a:normAutofit/>
          </a:bodyPr>
          <a:lstStyle/>
          <a:p>
            <a:pPr marL="0" indent="0" algn="ctr">
              <a:spcAft>
                <a:spcPts val="2400"/>
              </a:spcAft>
              <a:buClr>
                <a:srgbClr val="FDB81A"/>
              </a:buClr>
              <a:buNone/>
            </a:pPr>
            <a:r>
              <a:rPr lang="en-US" sz="4400" b="1" dirty="0">
                <a:solidFill>
                  <a:schemeClr val="bg1"/>
                </a:solidFill>
              </a:rPr>
              <a:t>Legislation and Policy Can Support Communities and Expand Innovations</a:t>
            </a:r>
            <a:endParaRPr lang="en-US" sz="4400" dirty="0">
              <a:solidFill>
                <a:schemeClr val="tx1">
                  <a:lumMod val="85000"/>
                  <a:lumOff val="15000"/>
                </a:schemeClr>
              </a:solidFill>
            </a:endParaRPr>
          </a:p>
        </p:txBody>
      </p:sp>
    </p:spTree>
    <p:extLst>
      <p:ext uri="{BB962C8B-B14F-4D97-AF65-F5344CB8AC3E}">
        <p14:creationId xmlns:p14="http://schemas.microsoft.com/office/powerpoint/2010/main" val="3449760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6580E0A-ED12-4476-AD93-B947663053B8}"/>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rgbClr val="2E6380"/>
                </a:solidFill>
                <a:latin typeface="+mn-lt"/>
              </a:rPr>
              <a:t>Pushing for Policy</a:t>
            </a:r>
            <a:br>
              <a:rPr lang="en-US" sz="3100" b="1" dirty="0">
                <a:solidFill>
                  <a:srgbClr val="2E6380"/>
                </a:solidFill>
                <a:latin typeface="+mn-lt"/>
              </a:rPr>
            </a:br>
            <a:r>
              <a:rPr lang="en-US" sz="4400" b="1" dirty="0">
                <a:solidFill>
                  <a:srgbClr val="2E6380"/>
                </a:solidFill>
                <a:latin typeface="+mn-lt"/>
              </a:rPr>
              <a:t>Legislation is Lagging in Colorado</a:t>
            </a:r>
          </a:p>
        </p:txBody>
      </p:sp>
      <p:sp>
        <p:nvSpPr>
          <p:cNvPr id="10" name="Rectangle: Rounded Corners 9">
            <a:extLst>
              <a:ext uri="{FF2B5EF4-FFF2-40B4-BE49-F238E27FC236}">
                <a16:creationId xmlns:a16="http://schemas.microsoft.com/office/drawing/2014/main" id="{0F03AE3F-A909-4344-9276-CFA2A8FFC5ED}"/>
              </a:ext>
            </a:extLst>
          </p:cNvPr>
          <p:cNvSpPr/>
          <p:nvPr/>
        </p:nvSpPr>
        <p:spPr>
          <a:xfrm>
            <a:off x="1513114" y="1566629"/>
            <a:ext cx="182335" cy="4148371"/>
          </a:xfrm>
          <a:prstGeom prst="roundRect">
            <a:avLst/>
          </a:prstGeom>
          <a:gradFill>
            <a:gsLst>
              <a:gs pos="0">
                <a:schemeClr val="tx2">
                  <a:lumMod val="50000"/>
                </a:schemeClr>
              </a:gs>
              <a:gs pos="50000">
                <a:schemeClr val="tx2">
                  <a:lumMod val="60000"/>
                  <a:lumOff val="40000"/>
                </a:schemeClr>
              </a:gs>
              <a:gs pos="100000">
                <a:schemeClr val="tx2">
                  <a:lumMod val="20000"/>
                  <a:lumOff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128D4DA-6407-492D-A196-3244CBD859C6}"/>
              </a:ext>
            </a:extLst>
          </p:cNvPr>
          <p:cNvSpPr txBox="1">
            <a:spLocks/>
          </p:cNvSpPr>
          <p:nvPr/>
        </p:nvSpPr>
        <p:spPr>
          <a:xfrm rot="16200000">
            <a:off x="320718" y="2065468"/>
            <a:ext cx="1691235" cy="693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r>
              <a:rPr lang="en-US" sz="1800" dirty="0">
                <a:solidFill>
                  <a:schemeClr val="tx2"/>
                </a:solidFill>
              </a:rPr>
              <a:t>More rental protections</a:t>
            </a:r>
          </a:p>
        </p:txBody>
      </p:sp>
      <p:sp>
        <p:nvSpPr>
          <p:cNvPr id="19" name="Content Placeholder 2">
            <a:extLst>
              <a:ext uri="{FF2B5EF4-FFF2-40B4-BE49-F238E27FC236}">
                <a16:creationId xmlns:a16="http://schemas.microsoft.com/office/drawing/2014/main" id="{A2862DFC-9C6B-4787-B272-87D3388C8DA0}"/>
              </a:ext>
            </a:extLst>
          </p:cNvPr>
          <p:cNvSpPr txBox="1">
            <a:spLocks/>
          </p:cNvSpPr>
          <p:nvPr/>
        </p:nvSpPr>
        <p:spPr>
          <a:xfrm rot="16200000">
            <a:off x="347337" y="4765283"/>
            <a:ext cx="1397151" cy="483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chemeClr val="tx2">
                    <a:lumMod val="75000"/>
                  </a:schemeClr>
                </a:solidFill>
              </a:rPr>
              <a:t>Fewer rental protections</a:t>
            </a:r>
          </a:p>
        </p:txBody>
      </p:sp>
      <p:pic>
        <p:nvPicPr>
          <p:cNvPr id="14" name="Picture 13">
            <a:extLst>
              <a:ext uri="{FF2B5EF4-FFF2-40B4-BE49-F238E27FC236}">
                <a16:creationId xmlns:a16="http://schemas.microsoft.com/office/drawing/2014/main" id="{7B2108AB-004E-41DF-A356-90BC206436B2}"/>
              </a:ext>
            </a:extLst>
          </p:cNvPr>
          <p:cNvPicPr>
            <a:picLocks noChangeAspect="1"/>
          </p:cNvPicPr>
          <p:nvPr/>
        </p:nvPicPr>
        <p:blipFill>
          <a:blip r:embed="rId3"/>
          <a:stretch>
            <a:fillRect/>
          </a:stretch>
        </p:blipFill>
        <p:spPr>
          <a:xfrm>
            <a:off x="3595689" y="3129821"/>
            <a:ext cx="885825" cy="801224"/>
          </a:xfrm>
          <a:prstGeom prst="rect">
            <a:avLst/>
          </a:prstGeom>
        </p:spPr>
      </p:pic>
      <p:cxnSp>
        <p:nvCxnSpPr>
          <p:cNvPr id="21" name="Straight Arrow Connector 20">
            <a:extLst>
              <a:ext uri="{FF2B5EF4-FFF2-40B4-BE49-F238E27FC236}">
                <a16:creationId xmlns:a16="http://schemas.microsoft.com/office/drawing/2014/main" id="{18A59193-0ECB-4D05-B9A3-E1F924223738}"/>
              </a:ext>
            </a:extLst>
          </p:cNvPr>
          <p:cNvCxnSpPr>
            <a:cxnSpLocks/>
          </p:cNvCxnSpPr>
          <p:nvPr/>
        </p:nvCxnSpPr>
        <p:spPr>
          <a:xfrm flipH="1">
            <a:off x="1859636" y="5158853"/>
            <a:ext cx="409433"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426CAD4-712B-43BA-9AAC-B350AE555E64}"/>
              </a:ext>
            </a:extLst>
          </p:cNvPr>
          <p:cNvSpPr txBox="1"/>
          <p:nvPr/>
        </p:nvSpPr>
        <p:spPr>
          <a:xfrm>
            <a:off x="2831707" y="4900016"/>
            <a:ext cx="1521495" cy="646331"/>
          </a:xfrm>
          <a:prstGeom prst="rect">
            <a:avLst/>
          </a:prstGeom>
          <a:noFill/>
        </p:spPr>
        <p:txBody>
          <a:bodyPr wrap="square" rtlCol="0">
            <a:spAutoFit/>
          </a:bodyPr>
          <a:lstStyle/>
          <a:p>
            <a:r>
              <a:rPr lang="en-US" sz="3600" b="1" dirty="0">
                <a:solidFill>
                  <a:schemeClr val="bg1">
                    <a:lumMod val="50000"/>
                  </a:schemeClr>
                </a:solidFill>
              </a:rPr>
              <a:t>43</a:t>
            </a:r>
            <a:r>
              <a:rPr lang="en-US" sz="3600" b="1" baseline="30000" dirty="0">
                <a:solidFill>
                  <a:schemeClr val="bg1">
                    <a:lumMod val="50000"/>
                  </a:schemeClr>
                </a:solidFill>
              </a:rPr>
              <a:t>rd</a:t>
            </a:r>
            <a:r>
              <a:rPr lang="en-US" sz="3600" b="1" dirty="0">
                <a:solidFill>
                  <a:schemeClr val="bg1">
                    <a:lumMod val="50000"/>
                  </a:schemeClr>
                </a:solidFill>
              </a:rPr>
              <a:t> </a:t>
            </a:r>
          </a:p>
        </p:txBody>
      </p:sp>
      <p:sp>
        <p:nvSpPr>
          <p:cNvPr id="33" name="TextBox 32">
            <a:extLst>
              <a:ext uri="{FF2B5EF4-FFF2-40B4-BE49-F238E27FC236}">
                <a16:creationId xmlns:a16="http://schemas.microsoft.com/office/drawing/2014/main" id="{471BC1E7-6D26-4DCA-9A66-B1288B45DFC3}"/>
              </a:ext>
            </a:extLst>
          </p:cNvPr>
          <p:cNvSpPr txBox="1"/>
          <p:nvPr/>
        </p:nvSpPr>
        <p:spPr>
          <a:xfrm>
            <a:off x="9533447" y="6189806"/>
            <a:ext cx="1428468" cy="307777"/>
          </a:xfrm>
          <a:prstGeom prst="rect">
            <a:avLst/>
          </a:prstGeom>
          <a:noFill/>
        </p:spPr>
        <p:txBody>
          <a:bodyPr wrap="none" rtlCol="0">
            <a:spAutoFit/>
          </a:bodyPr>
          <a:lstStyle/>
          <a:p>
            <a:r>
              <a:rPr lang="en-US" sz="1400" dirty="0"/>
              <a:t>Source: </a:t>
            </a:r>
            <a:r>
              <a:rPr lang="en-US" sz="1400" dirty="0" err="1"/>
              <a:t>RentCafe</a:t>
            </a:r>
            <a:endParaRPr lang="en-US" sz="1400" dirty="0"/>
          </a:p>
        </p:txBody>
      </p:sp>
      <p:grpSp>
        <p:nvGrpSpPr>
          <p:cNvPr id="2048" name="Group 2047">
            <a:extLst>
              <a:ext uri="{FF2B5EF4-FFF2-40B4-BE49-F238E27FC236}">
                <a16:creationId xmlns:a16="http://schemas.microsoft.com/office/drawing/2014/main" id="{7F79D55E-F35B-4F25-AAA6-FD7BB48CD2E9}"/>
              </a:ext>
            </a:extLst>
          </p:cNvPr>
          <p:cNvGrpSpPr/>
          <p:nvPr/>
        </p:nvGrpSpPr>
        <p:grpSpPr>
          <a:xfrm>
            <a:off x="5196297" y="1624365"/>
            <a:ext cx="3643992" cy="3010912"/>
            <a:chOff x="7630887" y="429772"/>
            <a:chExt cx="3643992" cy="3010912"/>
          </a:xfrm>
        </p:grpSpPr>
        <p:pic>
          <p:nvPicPr>
            <p:cNvPr id="2052" name="Picture 4" descr="Image result for rental receipt">
              <a:extLst>
                <a:ext uri="{FF2B5EF4-FFF2-40B4-BE49-F238E27FC236}">
                  <a16:creationId xmlns:a16="http://schemas.microsoft.com/office/drawing/2014/main" id="{E2C73767-D4C1-4141-8906-2EADCF80CA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7630887" y="822874"/>
              <a:ext cx="3643992" cy="2617810"/>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777C95F-8359-4CB7-A928-B347BEBC04F8}"/>
                </a:ext>
              </a:extLst>
            </p:cNvPr>
            <p:cNvSpPr txBox="1"/>
            <p:nvPr/>
          </p:nvSpPr>
          <p:spPr>
            <a:xfrm>
              <a:off x="7630887" y="429772"/>
              <a:ext cx="1474607" cy="369332"/>
            </a:xfrm>
            <a:prstGeom prst="rect">
              <a:avLst/>
            </a:prstGeom>
            <a:noFill/>
          </p:spPr>
          <p:txBody>
            <a:bodyPr wrap="square" rtlCol="0">
              <a:spAutoFit/>
            </a:bodyPr>
            <a:lstStyle/>
            <a:p>
              <a:r>
                <a:rPr lang="en-US" b="1" dirty="0">
                  <a:solidFill>
                    <a:schemeClr val="bg1">
                      <a:lumMod val="50000"/>
                    </a:schemeClr>
                  </a:solidFill>
                </a:rPr>
                <a:t>SB18-010</a:t>
              </a:r>
            </a:p>
          </p:txBody>
        </p:sp>
      </p:grpSp>
      <p:grpSp>
        <p:nvGrpSpPr>
          <p:cNvPr id="2049" name="Group 2048">
            <a:extLst>
              <a:ext uri="{FF2B5EF4-FFF2-40B4-BE49-F238E27FC236}">
                <a16:creationId xmlns:a16="http://schemas.microsoft.com/office/drawing/2014/main" id="{9119297E-64EF-4FB4-9FA4-B20B096E5E37}"/>
              </a:ext>
            </a:extLst>
          </p:cNvPr>
          <p:cNvGrpSpPr/>
          <p:nvPr/>
        </p:nvGrpSpPr>
        <p:grpSpPr>
          <a:xfrm>
            <a:off x="7320922" y="3129821"/>
            <a:ext cx="4011386" cy="2876448"/>
            <a:chOff x="6667500" y="2838552"/>
            <a:chExt cx="4011386" cy="2876448"/>
          </a:xfrm>
        </p:grpSpPr>
        <p:pic>
          <p:nvPicPr>
            <p:cNvPr id="2050" name="Picture 2" descr="Image result for mobile home">
              <a:extLst>
                <a:ext uri="{FF2B5EF4-FFF2-40B4-BE49-F238E27FC236}">
                  <a16:creationId xmlns:a16="http://schemas.microsoft.com/office/drawing/2014/main" id="{279CF1E8-D914-4D17-BDE3-11B10131A7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0" y="3207884"/>
              <a:ext cx="4011386" cy="250711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271631F-96AE-4BE3-AB7D-714282E26966}"/>
                </a:ext>
              </a:extLst>
            </p:cNvPr>
            <p:cNvSpPr txBox="1"/>
            <p:nvPr/>
          </p:nvSpPr>
          <p:spPr>
            <a:xfrm>
              <a:off x="9204279" y="2838552"/>
              <a:ext cx="1474607" cy="369332"/>
            </a:xfrm>
            <a:prstGeom prst="rect">
              <a:avLst/>
            </a:prstGeom>
            <a:noFill/>
          </p:spPr>
          <p:txBody>
            <a:bodyPr wrap="square" rtlCol="0">
              <a:spAutoFit/>
            </a:bodyPr>
            <a:lstStyle/>
            <a:p>
              <a:pPr algn="r"/>
              <a:r>
                <a:rPr lang="en-US" b="1" dirty="0">
                  <a:solidFill>
                    <a:schemeClr val="bg1">
                      <a:lumMod val="50000"/>
                    </a:schemeClr>
                  </a:solidFill>
                </a:rPr>
                <a:t>HB18-1315</a:t>
              </a:r>
            </a:p>
          </p:txBody>
        </p:sp>
      </p:grpSp>
    </p:spTree>
    <p:extLst>
      <p:ext uri="{BB962C8B-B14F-4D97-AF65-F5344CB8AC3E}">
        <p14:creationId xmlns:p14="http://schemas.microsoft.com/office/powerpoint/2010/main" val="41800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112E-17 -4.81481E-6 L -0.12318 0.23542 " pathEditMode="relative" rAng="0" ptsTypes="AA">
                                      <p:cBhvr>
                                        <p:cTn id="6" dur="2000" fill="hold"/>
                                        <p:tgtEl>
                                          <p:spTgt spid="14"/>
                                        </p:tgtEl>
                                        <p:attrNameLst>
                                          <p:attrName>ppt_x</p:attrName>
                                          <p:attrName>ppt_y</p:attrName>
                                        </p:attrNameLst>
                                      </p:cBhvr>
                                      <p:rCtr x="-6159" y="11759"/>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9BB1AC6-65E3-4B06-9108-4D232CD0DB6A}"/>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rgbClr val="2E6380"/>
                </a:solidFill>
                <a:latin typeface="+mn-lt"/>
              </a:rPr>
              <a:t>Pushing for Policy</a:t>
            </a:r>
            <a:br>
              <a:rPr lang="en-US" sz="3100" b="1" dirty="0">
                <a:solidFill>
                  <a:srgbClr val="2E6380"/>
                </a:solidFill>
                <a:latin typeface="+mn-lt"/>
              </a:rPr>
            </a:br>
            <a:r>
              <a:rPr lang="en-US" sz="4400" b="1" dirty="0">
                <a:solidFill>
                  <a:srgbClr val="2E6380"/>
                </a:solidFill>
                <a:latin typeface="+mn-lt"/>
              </a:rPr>
              <a:t>Bills Making a Comeback</a:t>
            </a:r>
          </a:p>
        </p:txBody>
      </p:sp>
      <p:sp>
        <p:nvSpPr>
          <p:cNvPr id="28" name="TextBox 27">
            <a:extLst>
              <a:ext uri="{FF2B5EF4-FFF2-40B4-BE49-F238E27FC236}">
                <a16:creationId xmlns:a16="http://schemas.microsoft.com/office/drawing/2014/main" id="{119D0501-F9A7-4A47-BAFE-506AEDCD5EF1}"/>
              </a:ext>
            </a:extLst>
          </p:cNvPr>
          <p:cNvSpPr txBox="1"/>
          <p:nvPr/>
        </p:nvSpPr>
        <p:spPr>
          <a:xfrm>
            <a:off x="1086955" y="1617352"/>
            <a:ext cx="1423158" cy="344006"/>
          </a:xfrm>
          <a:prstGeom prst="rect">
            <a:avLst/>
          </a:prstGeom>
          <a:noFill/>
        </p:spPr>
        <p:txBody>
          <a:bodyPr wrap="square" rtlCol="0">
            <a:spAutoFit/>
          </a:bodyPr>
          <a:lstStyle/>
          <a:p>
            <a:r>
              <a:rPr lang="en-US" b="1" dirty="0">
                <a:solidFill>
                  <a:schemeClr val="bg1">
                    <a:lumMod val="50000"/>
                  </a:schemeClr>
                </a:solidFill>
              </a:rPr>
              <a:t>HB18-1432</a:t>
            </a:r>
          </a:p>
        </p:txBody>
      </p:sp>
      <p:grpSp>
        <p:nvGrpSpPr>
          <p:cNvPr id="14" name="Group 13">
            <a:extLst>
              <a:ext uri="{FF2B5EF4-FFF2-40B4-BE49-F238E27FC236}">
                <a16:creationId xmlns:a16="http://schemas.microsoft.com/office/drawing/2014/main" id="{5D8A554C-81CA-4063-B7A7-C5F2BCFBB60A}"/>
              </a:ext>
            </a:extLst>
          </p:cNvPr>
          <p:cNvGrpSpPr/>
          <p:nvPr/>
        </p:nvGrpSpPr>
        <p:grpSpPr>
          <a:xfrm>
            <a:off x="6250156" y="1619362"/>
            <a:ext cx="4711759" cy="4288147"/>
            <a:chOff x="1587528" y="4174972"/>
            <a:chExt cx="2619375" cy="1978035"/>
          </a:xfrm>
        </p:grpSpPr>
        <p:pic>
          <p:nvPicPr>
            <p:cNvPr id="12308" name="Picture 20" descr="Image result for black mold">
              <a:extLst>
                <a:ext uri="{FF2B5EF4-FFF2-40B4-BE49-F238E27FC236}">
                  <a16:creationId xmlns:a16="http://schemas.microsoft.com/office/drawing/2014/main" id="{BE54D442-BA3A-48E6-B69F-1D1C81986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28" y="440993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D457A7F-69D0-4499-BFB2-05058219BEDC}"/>
                </a:ext>
              </a:extLst>
            </p:cNvPr>
            <p:cNvSpPr txBox="1"/>
            <p:nvPr/>
          </p:nvSpPr>
          <p:spPr>
            <a:xfrm>
              <a:off x="1587528" y="4174972"/>
              <a:ext cx="1423158" cy="170365"/>
            </a:xfrm>
            <a:prstGeom prst="rect">
              <a:avLst/>
            </a:prstGeom>
            <a:noFill/>
          </p:spPr>
          <p:txBody>
            <a:bodyPr wrap="square" rtlCol="0">
              <a:spAutoFit/>
            </a:bodyPr>
            <a:lstStyle/>
            <a:p>
              <a:r>
                <a:rPr lang="en-US" b="1" dirty="0">
                  <a:solidFill>
                    <a:schemeClr val="bg1">
                      <a:lumMod val="50000"/>
                    </a:schemeClr>
                  </a:solidFill>
                </a:rPr>
                <a:t>HB18-1397</a:t>
              </a:r>
            </a:p>
          </p:txBody>
        </p:sp>
      </p:grpSp>
      <p:pic>
        <p:nvPicPr>
          <p:cNvPr id="5140" name="Picture 20" descr="Image result for equal opportunity housing">
            <a:extLst>
              <a:ext uri="{FF2B5EF4-FFF2-40B4-BE49-F238E27FC236}">
                <a16:creationId xmlns:a16="http://schemas.microsoft.com/office/drawing/2014/main" id="{22618F3B-08D8-48B3-9DDF-CD3AD772B0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955" y="2083595"/>
            <a:ext cx="3501225" cy="3359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70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r="38561" b="4702"/>
          <a:stretch/>
        </p:blipFill>
        <p:spPr>
          <a:xfrm rot="21234967">
            <a:off x="2946146" y="56290"/>
            <a:ext cx="5819375" cy="6035732"/>
          </a:xfrm>
          <a:prstGeom prst="rect">
            <a:avLst/>
          </a:prstGeom>
        </p:spPr>
      </p:pic>
      <p:sp>
        <p:nvSpPr>
          <p:cNvPr id="8" name="Title 1">
            <a:extLst>
              <a:ext uri="{FF2B5EF4-FFF2-40B4-BE49-F238E27FC236}">
                <a16:creationId xmlns:a16="http://schemas.microsoft.com/office/drawing/2014/main" id="{51846682-1C1B-403D-9BA8-B4141D84B686}"/>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rgbClr val="2E6380"/>
                </a:solidFill>
                <a:latin typeface="+mn-lt"/>
              </a:rPr>
              <a:t>Pushing for Policy</a:t>
            </a:r>
            <a:br>
              <a:rPr lang="en-US" sz="3100" b="1" dirty="0">
                <a:solidFill>
                  <a:srgbClr val="2E6380"/>
                </a:solidFill>
                <a:latin typeface="+mn-lt"/>
              </a:rPr>
            </a:br>
            <a:r>
              <a:rPr lang="en-US" sz="4400" b="1" dirty="0">
                <a:solidFill>
                  <a:srgbClr val="2E6380"/>
                </a:solidFill>
                <a:latin typeface="+mn-lt"/>
              </a:rPr>
              <a:t>New Legislation</a:t>
            </a:r>
          </a:p>
        </p:txBody>
      </p:sp>
      <p:graphicFrame>
        <p:nvGraphicFramePr>
          <p:cNvPr id="11" name="Chart 10">
            <a:extLst>
              <a:ext uri="{FF2B5EF4-FFF2-40B4-BE49-F238E27FC236}">
                <a16:creationId xmlns:a16="http://schemas.microsoft.com/office/drawing/2014/main" id="{408C8274-3726-4C4B-B47A-6280A761D922}"/>
              </a:ext>
            </a:extLst>
          </p:cNvPr>
          <p:cNvGraphicFramePr/>
          <p:nvPr>
            <p:extLst>
              <p:ext uri="{D42A27DB-BD31-4B8C-83A1-F6EECF244321}">
                <p14:modId xmlns:p14="http://schemas.microsoft.com/office/powerpoint/2010/main" val="596389134"/>
              </p:ext>
            </p:extLst>
          </p:nvPr>
        </p:nvGraphicFramePr>
        <p:xfrm>
          <a:off x="119607" y="1437227"/>
          <a:ext cx="5895404" cy="256262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B005DFCB-CE2C-4428-B16C-9B1EB4806D66}"/>
              </a:ext>
            </a:extLst>
          </p:cNvPr>
          <p:cNvSpPr txBox="1"/>
          <p:nvPr/>
        </p:nvSpPr>
        <p:spPr>
          <a:xfrm>
            <a:off x="248921" y="1485656"/>
            <a:ext cx="4985494" cy="369332"/>
          </a:xfrm>
          <a:prstGeom prst="rect">
            <a:avLst/>
          </a:prstGeom>
          <a:noFill/>
        </p:spPr>
        <p:txBody>
          <a:bodyPr wrap="square" rtlCol="0">
            <a:spAutoFit/>
          </a:bodyPr>
          <a:lstStyle/>
          <a:p>
            <a:r>
              <a:rPr lang="en-US" b="1" dirty="0">
                <a:solidFill>
                  <a:schemeClr val="tx1">
                    <a:lumMod val="75000"/>
                    <a:lumOff val="25000"/>
                  </a:schemeClr>
                </a:solidFill>
              </a:rPr>
              <a:t>Senior Homestead Property Tax Exemption</a:t>
            </a:r>
          </a:p>
        </p:txBody>
      </p:sp>
      <p:sp>
        <p:nvSpPr>
          <p:cNvPr id="20" name="TextBox 19">
            <a:extLst>
              <a:ext uri="{FF2B5EF4-FFF2-40B4-BE49-F238E27FC236}">
                <a16:creationId xmlns:a16="http://schemas.microsoft.com/office/drawing/2014/main" id="{3E0F5857-EEEB-49BB-A487-00164A42A970}"/>
              </a:ext>
            </a:extLst>
          </p:cNvPr>
          <p:cNvSpPr txBox="1"/>
          <p:nvPr/>
        </p:nvSpPr>
        <p:spPr>
          <a:xfrm>
            <a:off x="6015011" y="3587417"/>
            <a:ext cx="4985494" cy="369332"/>
          </a:xfrm>
          <a:prstGeom prst="rect">
            <a:avLst/>
          </a:prstGeom>
          <a:noFill/>
        </p:spPr>
        <p:txBody>
          <a:bodyPr wrap="square" rtlCol="0">
            <a:spAutoFit/>
          </a:bodyPr>
          <a:lstStyle/>
          <a:p>
            <a:r>
              <a:rPr lang="en-US" b="1" dirty="0">
                <a:solidFill>
                  <a:schemeClr val="tx1">
                    <a:lumMod val="75000"/>
                    <a:lumOff val="25000"/>
                  </a:schemeClr>
                </a:solidFill>
              </a:rPr>
              <a:t>Evictions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b="29285"/>
          <a:stretch/>
        </p:blipFill>
        <p:spPr>
          <a:xfrm>
            <a:off x="6060052" y="3995810"/>
            <a:ext cx="5736808" cy="1886890"/>
          </a:xfrm>
          <a:prstGeom prst="rect">
            <a:avLst/>
          </a:prstGeom>
        </p:spPr>
      </p:pic>
    </p:spTree>
    <p:extLst>
      <p:ext uri="{BB962C8B-B14F-4D97-AF65-F5344CB8AC3E}">
        <p14:creationId xmlns:p14="http://schemas.microsoft.com/office/powerpoint/2010/main" val="222503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8"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D4221-C8FD-43AB-A302-86631DEEBFCC}"/>
              </a:ext>
            </a:extLst>
          </p:cNvPr>
          <p:cNvPicPr>
            <a:picLocks noChangeAspect="1"/>
          </p:cNvPicPr>
          <p:nvPr/>
        </p:nvPicPr>
        <p:blipFill rotWithShape="1">
          <a:blip r:embed="rId3"/>
          <a:srcRect t="1749" b="5628"/>
          <a:stretch/>
        </p:blipFill>
        <p:spPr>
          <a:xfrm>
            <a:off x="4794488" y="1788670"/>
            <a:ext cx="6167427" cy="1715627"/>
          </a:xfrm>
          <a:prstGeom prst="rect">
            <a:avLst/>
          </a:prstGeom>
        </p:spPr>
      </p:pic>
      <p:pic>
        <p:nvPicPr>
          <p:cNvPr id="2052" name="Picture 4" descr="Image result for regulation">
            <a:extLst>
              <a:ext uri="{FF2B5EF4-FFF2-40B4-BE49-F238E27FC236}">
                <a16:creationId xmlns:a16="http://schemas.microsoft.com/office/drawing/2014/main" id="{BA1BA2F3-5AFC-4C69-92B9-2F709AD658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936" y="1748730"/>
            <a:ext cx="2824095" cy="18792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ballot">
            <a:extLst>
              <a:ext uri="{FF2B5EF4-FFF2-40B4-BE49-F238E27FC236}">
                <a16:creationId xmlns:a16="http://schemas.microsoft.com/office/drawing/2014/main" id="{51BD7C5F-BC45-4C74-A8EE-0C0F1A4BE0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7936" y="3790639"/>
            <a:ext cx="2221460" cy="2377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ilvernest">
            <a:extLst>
              <a:ext uri="{FF2B5EF4-FFF2-40B4-BE49-F238E27FC236}">
                <a16:creationId xmlns:a16="http://schemas.microsoft.com/office/drawing/2014/main" id="{7AAF3C6A-C4EB-4817-8445-C66DCFA8D0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5441" y="3448744"/>
            <a:ext cx="2719247" cy="271924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510D9881-02AB-44FB-AA4D-8AE69E1B6436}"/>
              </a:ext>
            </a:extLst>
          </p:cNvPr>
          <p:cNvSpPr txBox="1">
            <a:spLocks/>
          </p:cNvSpPr>
          <p:nvPr/>
        </p:nvSpPr>
        <p:spPr>
          <a:xfrm>
            <a:off x="446315" y="16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3100" b="1" dirty="0">
                <a:solidFill>
                  <a:srgbClr val="2E6380"/>
                </a:solidFill>
                <a:latin typeface="+mn-lt"/>
              </a:rPr>
              <a:t>Pushing for Policy</a:t>
            </a:r>
            <a:br>
              <a:rPr lang="en-US" sz="3100" b="1" dirty="0">
                <a:solidFill>
                  <a:srgbClr val="2E6380"/>
                </a:solidFill>
                <a:latin typeface="+mn-lt"/>
              </a:rPr>
            </a:br>
            <a:r>
              <a:rPr lang="en-US" sz="4400" b="1" dirty="0">
                <a:solidFill>
                  <a:srgbClr val="2E6380"/>
                </a:solidFill>
                <a:latin typeface="+mn-lt"/>
              </a:rPr>
              <a:t>Legislation Isn’t the Only Option</a:t>
            </a:r>
          </a:p>
        </p:txBody>
      </p:sp>
      <p:pic>
        <p:nvPicPr>
          <p:cNvPr id="6156" name="Picture 12" descr="Image result for handshake icon no background">
            <a:extLst>
              <a:ext uri="{FF2B5EF4-FFF2-40B4-BE49-F238E27FC236}">
                <a16:creationId xmlns:a16="http://schemas.microsoft.com/office/drawing/2014/main" id="{1A26061D-4087-4A8E-B7D6-433D79841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5053" y="3628027"/>
            <a:ext cx="3386619" cy="2539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45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4B57-C32D-4013-8C02-1CAC5595EAF2}"/>
              </a:ext>
            </a:extLst>
          </p:cNvPr>
          <p:cNvSpPr>
            <a:spLocks noGrp="1"/>
          </p:cNvSpPr>
          <p:nvPr>
            <p:ph type="title"/>
          </p:nvPr>
        </p:nvSpPr>
        <p:spPr>
          <a:xfrm>
            <a:off x="586273" y="85208"/>
            <a:ext cx="10515600" cy="1267732"/>
          </a:xfrm>
        </p:spPr>
        <p:txBody>
          <a:bodyPr>
            <a:normAutofit/>
          </a:bodyPr>
          <a:lstStyle/>
          <a:p>
            <a:r>
              <a:rPr lang="en-US" sz="4800" b="1" dirty="0">
                <a:solidFill>
                  <a:srgbClr val="2E6380"/>
                </a:solidFill>
                <a:latin typeface="+mn-lt"/>
              </a:rPr>
              <a:t>Three Takeaways</a:t>
            </a:r>
          </a:p>
        </p:txBody>
      </p:sp>
      <p:sp>
        <p:nvSpPr>
          <p:cNvPr id="6" name="Content Placeholder 2">
            <a:extLst>
              <a:ext uri="{FF2B5EF4-FFF2-40B4-BE49-F238E27FC236}">
                <a16:creationId xmlns:a16="http://schemas.microsoft.com/office/drawing/2014/main" id="{A88B2777-DEB3-4F1D-A012-08E01039465C}"/>
              </a:ext>
            </a:extLst>
          </p:cNvPr>
          <p:cNvSpPr>
            <a:spLocks noGrp="1"/>
          </p:cNvSpPr>
          <p:nvPr>
            <p:ph idx="1"/>
          </p:nvPr>
        </p:nvSpPr>
        <p:spPr>
          <a:xfrm>
            <a:off x="653143" y="1436914"/>
            <a:ext cx="10700657" cy="4740049"/>
          </a:xfrm>
        </p:spPr>
        <p:txBody>
          <a:bodyPr>
            <a:normAutofit/>
          </a:bodyPr>
          <a:lstStyle/>
          <a:p>
            <a:pPr marL="514338" indent="-514338">
              <a:spcAft>
                <a:spcPts val="2400"/>
              </a:spcAft>
              <a:buClr>
                <a:srgbClr val="FDB81A"/>
              </a:buClr>
              <a:buFont typeface="+mj-lt"/>
              <a:buAutoNum type="arabicPeriod"/>
            </a:pPr>
            <a:r>
              <a:rPr lang="en-US" sz="4400" dirty="0">
                <a:solidFill>
                  <a:schemeClr val="tx1">
                    <a:lumMod val="75000"/>
                    <a:lumOff val="25000"/>
                  </a:schemeClr>
                </a:solidFill>
              </a:rPr>
              <a:t>Older adults face both visible and invisible housing challenges.</a:t>
            </a:r>
          </a:p>
          <a:p>
            <a:pPr marL="514338" indent="-514338">
              <a:spcAft>
                <a:spcPts val="2400"/>
              </a:spcAft>
              <a:buClr>
                <a:srgbClr val="FDB81A"/>
              </a:buClr>
              <a:buFont typeface="+mj-lt"/>
              <a:buAutoNum type="arabicPeriod"/>
            </a:pPr>
            <a:r>
              <a:rPr lang="en-US" sz="4400" dirty="0">
                <a:solidFill>
                  <a:schemeClr val="tx1">
                    <a:lumMod val="75000"/>
                    <a:lumOff val="25000"/>
                  </a:schemeClr>
                </a:solidFill>
              </a:rPr>
              <a:t>Communities are innovating, but scalability is tough.</a:t>
            </a:r>
          </a:p>
          <a:p>
            <a:pPr marL="514338" indent="-514338">
              <a:spcAft>
                <a:spcPts val="2400"/>
              </a:spcAft>
              <a:buClr>
                <a:srgbClr val="FDB81A"/>
              </a:buClr>
              <a:buFont typeface="+mj-lt"/>
              <a:buAutoNum type="arabicPeriod"/>
            </a:pPr>
            <a:r>
              <a:rPr lang="en-US" sz="4400" dirty="0">
                <a:solidFill>
                  <a:schemeClr val="tx1">
                    <a:lumMod val="75000"/>
                    <a:lumOff val="25000"/>
                  </a:schemeClr>
                </a:solidFill>
              </a:rPr>
              <a:t>Legislation and policy can support communities and expand innovations.</a:t>
            </a:r>
          </a:p>
        </p:txBody>
      </p:sp>
    </p:spTree>
    <p:extLst>
      <p:ext uri="{BB962C8B-B14F-4D97-AF65-F5344CB8AC3E}">
        <p14:creationId xmlns:p14="http://schemas.microsoft.com/office/powerpoint/2010/main" val="2159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700" y="1225557"/>
            <a:ext cx="9080733" cy="5206279"/>
          </a:xfrm>
          <a:prstGeom prst="rect">
            <a:avLst/>
          </a:prstGeom>
        </p:spPr>
      </p:pic>
      <p:sp>
        <p:nvSpPr>
          <p:cNvPr id="6" name="Title 1">
            <a:extLst>
              <a:ext uri="{FF2B5EF4-FFF2-40B4-BE49-F238E27FC236}">
                <a16:creationId xmlns:a16="http://schemas.microsoft.com/office/drawing/2014/main" id="{31196E39-71B2-4561-B1C4-E4A593988E12}"/>
              </a:ext>
            </a:extLst>
          </p:cNvPr>
          <p:cNvSpPr>
            <a:spLocks noGrp="1"/>
          </p:cNvSpPr>
          <p:nvPr>
            <p:ph type="title"/>
          </p:nvPr>
        </p:nvSpPr>
        <p:spPr>
          <a:xfrm>
            <a:off x="326858" y="314036"/>
            <a:ext cx="7886700" cy="689951"/>
          </a:xfrm>
        </p:spPr>
        <p:txBody>
          <a:bodyPr>
            <a:normAutofit fontScale="90000"/>
          </a:bodyPr>
          <a:lstStyle/>
          <a:p>
            <a:r>
              <a:rPr lang="en-US" sz="3100" b="1" dirty="0">
                <a:solidFill>
                  <a:srgbClr val="2E6380"/>
                </a:solidFill>
                <a:latin typeface="+mn-lt"/>
              </a:rPr>
              <a:t>Pushing for Policy</a:t>
            </a:r>
            <a:br>
              <a:rPr lang="en-US" sz="3100" b="1" dirty="0">
                <a:solidFill>
                  <a:srgbClr val="2E6380"/>
                </a:solidFill>
                <a:latin typeface="+mn-lt"/>
              </a:rPr>
            </a:br>
            <a:r>
              <a:rPr lang="en-US" sz="4400" b="1" dirty="0">
                <a:solidFill>
                  <a:srgbClr val="2E6380"/>
                </a:solidFill>
                <a:latin typeface="+mn-lt"/>
              </a:rPr>
              <a:t>Lessons From Other States</a:t>
            </a:r>
            <a:endParaRPr lang="en-US" sz="4900" b="1" dirty="0">
              <a:solidFill>
                <a:srgbClr val="2E6380"/>
              </a:solidFill>
              <a:latin typeface="+mn-lt"/>
            </a:endParaRPr>
          </a:p>
        </p:txBody>
      </p:sp>
      <p:sp>
        <p:nvSpPr>
          <p:cNvPr id="5" name="Star: 5 Points 4">
            <a:extLst>
              <a:ext uri="{FF2B5EF4-FFF2-40B4-BE49-F238E27FC236}">
                <a16:creationId xmlns:a16="http://schemas.microsoft.com/office/drawing/2014/main" id="{55B76DFC-8804-4B28-815B-95633F0EC37D}"/>
              </a:ext>
            </a:extLst>
          </p:cNvPr>
          <p:cNvSpPr/>
          <p:nvPr/>
        </p:nvSpPr>
        <p:spPr>
          <a:xfrm>
            <a:off x="8213558" y="4971552"/>
            <a:ext cx="385010" cy="36896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5BFF17E-325D-4A8B-8AF1-803A33144A0C}"/>
              </a:ext>
            </a:extLst>
          </p:cNvPr>
          <p:cNvSpPr/>
          <p:nvPr/>
        </p:nvSpPr>
        <p:spPr>
          <a:xfrm>
            <a:off x="7700212" y="2712690"/>
            <a:ext cx="385010" cy="36896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54FCDE9B-40CF-4C75-9035-BDFD88A04919}"/>
              </a:ext>
            </a:extLst>
          </p:cNvPr>
          <p:cNvSpPr/>
          <p:nvPr/>
        </p:nvSpPr>
        <p:spPr>
          <a:xfrm>
            <a:off x="8726905" y="3226973"/>
            <a:ext cx="385010" cy="36896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BF5DB56-200B-4E50-BF1A-E34A160D0AC0}"/>
              </a:ext>
            </a:extLst>
          </p:cNvPr>
          <p:cNvSpPr/>
          <p:nvPr/>
        </p:nvSpPr>
        <p:spPr>
          <a:xfrm>
            <a:off x="2815391" y="1920478"/>
            <a:ext cx="385010" cy="36896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1B638EF9-C72A-474F-B35E-4C05890312D2}"/>
              </a:ext>
            </a:extLst>
          </p:cNvPr>
          <p:cNvSpPr/>
          <p:nvPr/>
        </p:nvSpPr>
        <p:spPr>
          <a:xfrm>
            <a:off x="7443538" y="3741256"/>
            <a:ext cx="385010" cy="368968"/>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7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E3C6102D-2EB6-9A45-AC5C-BBFC64DAB7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602" b="53627"/>
          <a:stretch/>
        </p:blipFill>
        <p:spPr>
          <a:xfrm>
            <a:off x="701937" y="1687132"/>
            <a:ext cx="10788125" cy="1260463"/>
          </a:xfrm>
        </p:spPr>
      </p:pic>
      <p:sp>
        <p:nvSpPr>
          <p:cNvPr id="10" name="TextBox 9">
            <a:extLst>
              <a:ext uri="{FF2B5EF4-FFF2-40B4-BE49-F238E27FC236}">
                <a16:creationId xmlns:a16="http://schemas.microsoft.com/office/drawing/2014/main" id="{B797C7B1-E459-48C1-8E96-BB7D16E7D8FF}"/>
              </a:ext>
            </a:extLst>
          </p:cNvPr>
          <p:cNvSpPr txBox="1"/>
          <p:nvPr/>
        </p:nvSpPr>
        <p:spPr>
          <a:xfrm>
            <a:off x="3594756" y="6161586"/>
            <a:ext cx="7671395" cy="307777"/>
          </a:xfrm>
          <a:prstGeom prst="rect">
            <a:avLst/>
          </a:prstGeom>
          <a:noFill/>
        </p:spPr>
        <p:txBody>
          <a:bodyPr wrap="none" rtlCol="0">
            <a:spAutoFit/>
          </a:bodyPr>
          <a:lstStyle/>
          <a:p>
            <a:r>
              <a:rPr lang="en-US" sz="1400" dirty="0"/>
              <a:t>Source: Kaiser Family Foundation / Colorado Health Foundation Survey, August 15-September 19, 2018</a:t>
            </a:r>
          </a:p>
        </p:txBody>
      </p:sp>
      <p:sp>
        <p:nvSpPr>
          <p:cNvPr id="4" name="Rectangle 3">
            <a:extLst>
              <a:ext uri="{FF2B5EF4-FFF2-40B4-BE49-F238E27FC236}">
                <a16:creationId xmlns:a16="http://schemas.microsoft.com/office/drawing/2014/main" id="{FBEFB029-9E1D-454E-808E-2B8B6DC740D9}"/>
              </a:ext>
            </a:extLst>
          </p:cNvPr>
          <p:cNvSpPr/>
          <p:nvPr/>
        </p:nvSpPr>
        <p:spPr>
          <a:xfrm>
            <a:off x="896115" y="3992451"/>
            <a:ext cx="10328856" cy="1030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5" descr="A screenshot of a cell phone&#10;&#10;Description automatically generated">
            <a:extLst>
              <a:ext uri="{FF2B5EF4-FFF2-40B4-BE49-F238E27FC236}">
                <a16:creationId xmlns:a16="http://schemas.microsoft.com/office/drawing/2014/main" id="{B85B4749-D56B-4CF7-AF51-59A189DC84E7}"/>
              </a:ext>
            </a:extLst>
          </p:cNvPr>
          <p:cNvPicPr>
            <a:picLocks noChangeAspect="1"/>
          </p:cNvPicPr>
          <p:nvPr/>
        </p:nvPicPr>
        <p:blipFill rotWithShape="1">
          <a:blip r:embed="rId3">
            <a:extLst>
              <a:ext uri="{28A0092B-C50C-407E-A947-70E740481C1C}">
                <a14:useLocalDpi xmlns:a14="http://schemas.microsoft.com/office/drawing/2010/main" val="0"/>
              </a:ext>
            </a:extLst>
          </a:blip>
          <a:srcRect t="13328" b="74563"/>
          <a:stretch/>
        </p:blipFill>
        <p:spPr>
          <a:xfrm>
            <a:off x="184636" y="502274"/>
            <a:ext cx="10788125" cy="734855"/>
          </a:xfrm>
          <a:prstGeom prst="rect">
            <a:avLst/>
          </a:prstGeom>
        </p:spPr>
      </p:pic>
      <p:pic>
        <p:nvPicPr>
          <p:cNvPr id="8" name="Content Placeholder 5" descr="A screenshot of a cell phone&#10;&#10;Description automatically generated">
            <a:extLst>
              <a:ext uri="{FF2B5EF4-FFF2-40B4-BE49-F238E27FC236}">
                <a16:creationId xmlns:a16="http://schemas.microsoft.com/office/drawing/2014/main" id="{E3C6102D-2EB6-9A45-AC5C-BBFC64DAB7A9}"/>
              </a:ext>
            </a:extLst>
          </p:cNvPr>
          <p:cNvPicPr>
            <a:picLocks noChangeAspect="1"/>
          </p:cNvPicPr>
          <p:nvPr/>
        </p:nvPicPr>
        <p:blipFill rotWithShape="1">
          <a:blip r:embed="rId3">
            <a:extLst>
              <a:ext uri="{28A0092B-C50C-407E-A947-70E740481C1C}">
                <a14:useLocalDpi xmlns:a14="http://schemas.microsoft.com/office/drawing/2010/main" val="0"/>
              </a:ext>
            </a:extLst>
          </a:blip>
          <a:srcRect t="44598" b="36434"/>
          <a:stretch/>
        </p:blipFill>
        <p:spPr>
          <a:xfrm>
            <a:off x="666480" y="3510886"/>
            <a:ext cx="10788125" cy="1151068"/>
          </a:xfrm>
          <a:prstGeom prst="rect">
            <a:avLst/>
          </a:prstGeom>
        </p:spPr>
      </p:pic>
    </p:spTree>
    <p:extLst>
      <p:ext uri="{BB962C8B-B14F-4D97-AF65-F5344CB8AC3E}">
        <p14:creationId xmlns:p14="http://schemas.microsoft.com/office/powerpoint/2010/main" val="2591729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040" y="0"/>
            <a:ext cx="9642479" cy="6399213"/>
          </a:xfrm>
          <a:prstGeom prst="rect">
            <a:avLst/>
          </a:prstGeom>
        </p:spPr>
      </p:pic>
    </p:spTree>
    <p:extLst>
      <p:ext uri="{BB962C8B-B14F-4D97-AF65-F5344CB8AC3E}">
        <p14:creationId xmlns:p14="http://schemas.microsoft.com/office/powerpoint/2010/main" val="667809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84B57-C32D-4013-8C02-1CAC5595EAF2}"/>
              </a:ext>
            </a:extLst>
          </p:cNvPr>
          <p:cNvSpPr>
            <a:spLocks noGrp="1"/>
          </p:cNvSpPr>
          <p:nvPr>
            <p:ph type="title"/>
          </p:nvPr>
        </p:nvSpPr>
        <p:spPr>
          <a:xfrm>
            <a:off x="586273" y="85208"/>
            <a:ext cx="10515600" cy="1267732"/>
          </a:xfrm>
        </p:spPr>
        <p:txBody>
          <a:bodyPr>
            <a:normAutofit/>
          </a:bodyPr>
          <a:lstStyle/>
          <a:p>
            <a:r>
              <a:rPr lang="en-US" sz="4800" b="1" dirty="0">
                <a:solidFill>
                  <a:srgbClr val="2E6380"/>
                </a:solidFill>
                <a:latin typeface="+mn-lt"/>
              </a:rPr>
              <a:t>Three Takeaways</a:t>
            </a:r>
          </a:p>
        </p:txBody>
      </p:sp>
      <p:sp>
        <p:nvSpPr>
          <p:cNvPr id="6" name="Content Placeholder 2">
            <a:extLst>
              <a:ext uri="{FF2B5EF4-FFF2-40B4-BE49-F238E27FC236}">
                <a16:creationId xmlns:a16="http://schemas.microsoft.com/office/drawing/2014/main" id="{A88B2777-DEB3-4F1D-A012-08E01039465C}"/>
              </a:ext>
            </a:extLst>
          </p:cNvPr>
          <p:cNvSpPr>
            <a:spLocks noGrp="1"/>
          </p:cNvSpPr>
          <p:nvPr>
            <p:ph idx="1"/>
          </p:nvPr>
        </p:nvSpPr>
        <p:spPr>
          <a:xfrm>
            <a:off x="653143" y="1436914"/>
            <a:ext cx="10700657" cy="4740049"/>
          </a:xfrm>
        </p:spPr>
        <p:txBody>
          <a:bodyPr>
            <a:normAutofit/>
          </a:bodyPr>
          <a:lstStyle/>
          <a:p>
            <a:pPr marL="514338" indent="-514338">
              <a:spcAft>
                <a:spcPts val="2400"/>
              </a:spcAft>
              <a:buClr>
                <a:srgbClr val="FDB81A"/>
              </a:buClr>
              <a:buFont typeface="+mj-lt"/>
              <a:buAutoNum type="arabicPeriod"/>
            </a:pPr>
            <a:r>
              <a:rPr lang="en-US" sz="4400" dirty="0">
                <a:solidFill>
                  <a:schemeClr val="tx1">
                    <a:lumMod val="85000"/>
                    <a:lumOff val="15000"/>
                  </a:schemeClr>
                </a:solidFill>
              </a:rPr>
              <a:t>Older adults face both visible and less visible housing challenges.</a:t>
            </a:r>
          </a:p>
          <a:p>
            <a:pPr marL="514338" indent="-514338">
              <a:spcAft>
                <a:spcPts val="2400"/>
              </a:spcAft>
              <a:buClr>
                <a:srgbClr val="FDB81A"/>
              </a:buClr>
              <a:buFont typeface="+mj-lt"/>
              <a:buAutoNum type="arabicPeriod"/>
            </a:pPr>
            <a:r>
              <a:rPr lang="en-US" sz="4400" dirty="0">
                <a:solidFill>
                  <a:schemeClr val="tx1">
                    <a:lumMod val="85000"/>
                    <a:lumOff val="15000"/>
                  </a:schemeClr>
                </a:solidFill>
              </a:rPr>
              <a:t>Communities are innovating, but scalability is tough.</a:t>
            </a:r>
          </a:p>
          <a:p>
            <a:pPr marL="514338" indent="-514338">
              <a:spcAft>
                <a:spcPts val="2400"/>
              </a:spcAft>
              <a:buClr>
                <a:srgbClr val="FDB81A"/>
              </a:buClr>
              <a:buFont typeface="+mj-lt"/>
              <a:buAutoNum type="arabicPeriod"/>
            </a:pPr>
            <a:r>
              <a:rPr lang="en-US" sz="4400" dirty="0">
                <a:solidFill>
                  <a:schemeClr val="tx1">
                    <a:lumMod val="85000"/>
                    <a:lumOff val="15000"/>
                  </a:schemeClr>
                </a:solidFill>
              </a:rPr>
              <a:t>Legislation and policy can support communities and expand innovations.</a:t>
            </a:r>
          </a:p>
        </p:txBody>
      </p:sp>
    </p:spTree>
    <p:extLst>
      <p:ext uri="{BB962C8B-B14F-4D97-AF65-F5344CB8AC3E}">
        <p14:creationId xmlns:p14="http://schemas.microsoft.com/office/powerpoint/2010/main" val="32729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312B83C-2623-47D4-8A96-A669DF03FCA9}"/>
              </a:ext>
            </a:extLst>
          </p:cNvPr>
          <p:cNvSpPr>
            <a:spLocks noGrp="1"/>
          </p:cNvSpPr>
          <p:nvPr>
            <p:ph type="title"/>
          </p:nvPr>
        </p:nvSpPr>
        <p:spPr>
          <a:xfrm>
            <a:off x="529125" y="253164"/>
            <a:ext cx="8220383" cy="689951"/>
          </a:xfrm>
        </p:spPr>
        <p:txBody>
          <a:bodyPr>
            <a:normAutofit/>
          </a:bodyPr>
          <a:lstStyle/>
          <a:p>
            <a:r>
              <a:rPr lang="en-US" b="1" dirty="0">
                <a:solidFill>
                  <a:srgbClr val="2E6380"/>
                </a:solidFill>
                <a:latin typeface="+mn-lt"/>
              </a:rPr>
              <a:t>A Note of Thanks</a:t>
            </a:r>
            <a:endParaRPr lang="en-US" sz="6600" b="1" dirty="0">
              <a:solidFill>
                <a:srgbClr val="2E6380"/>
              </a:solidFill>
              <a:latin typeface="+mn-l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521" t="18306" r="24304" b="9626"/>
          <a:stretch/>
        </p:blipFill>
        <p:spPr>
          <a:xfrm>
            <a:off x="3334561" y="0"/>
            <a:ext cx="8678623" cy="6494107"/>
          </a:xfrm>
          <a:prstGeom prst="rect">
            <a:avLst/>
          </a:prstGeom>
        </p:spPr>
      </p:pic>
      <p:pic>
        <p:nvPicPr>
          <p:cNvPr id="2052" name="Picture 4" descr="Image result for nextfifty initiative">
            <a:extLst>
              <a:ext uri="{FF2B5EF4-FFF2-40B4-BE49-F238E27FC236}">
                <a16:creationId xmlns:a16="http://schemas.microsoft.com/office/drawing/2014/main" id="{C63808C8-23C5-4BA0-9094-FC148C937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25" y="1844335"/>
            <a:ext cx="2805436" cy="28054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Tree>
    <p:extLst>
      <p:ext uri="{BB962C8B-B14F-4D97-AF65-F5344CB8AC3E}">
        <p14:creationId xmlns:p14="http://schemas.microsoft.com/office/powerpoint/2010/main" val="3018361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59455" y="5296967"/>
            <a:ext cx="4162227" cy="437671"/>
          </a:xfrm>
        </p:spPr>
        <p:txBody>
          <a:bodyPr/>
          <a:lstStyle/>
          <a:p>
            <a:r>
              <a:rPr lang="en-US" sz="2400" dirty="0"/>
              <a:t>TK</a:t>
            </a:r>
          </a:p>
        </p:txBody>
      </p:sp>
      <p:sp>
        <p:nvSpPr>
          <p:cNvPr id="3" name="Text Placeholder 2"/>
          <p:cNvSpPr>
            <a:spLocks noGrp="1"/>
          </p:cNvSpPr>
          <p:nvPr>
            <p:ph type="body" sz="quarter" idx="11"/>
          </p:nvPr>
        </p:nvSpPr>
        <p:spPr>
          <a:xfrm>
            <a:off x="1933076" y="6268054"/>
            <a:ext cx="2970023" cy="305281"/>
          </a:xfrm>
        </p:spPr>
        <p:txBody>
          <a:bodyPr/>
          <a:lstStyle/>
          <a:p>
            <a:pPr>
              <a:spcBef>
                <a:spcPts val="0"/>
              </a:spcBef>
            </a:pPr>
            <a:r>
              <a:rPr lang="en-US" dirty="0"/>
              <a:t>TK@colordaohealthinstitute.org</a:t>
            </a:r>
          </a:p>
          <a:p>
            <a:pPr>
              <a:spcBef>
                <a:spcPts val="0"/>
              </a:spcBef>
            </a:pPr>
            <a:r>
              <a:rPr lang="en-US" dirty="0"/>
              <a:t>TK@coloradohealthinstitute.org</a:t>
            </a:r>
          </a:p>
        </p:txBody>
      </p:sp>
      <p:sp>
        <p:nvSpPr>
          <p:cNvPr id="4" name="Text Placeholder 3"/>
          <p:cNvSpPr>
            <a:spLocks noGrp="1"/>
          </p:cNvSpPr>
          <p:nvPr>
            <p:ph type="body" sz="quarter" idx="12"/>
          </p:nvPr>
        </p:nvSpPr>
        <p:spPr>
          <a:xfrm>
            <a:off x="4626888" y="6268051"/>
            <a:ext cx="1059415" cy="310051"/>
          </a:xfrm>
        </p:spPr>
        <p:txBody>
          <a:bodyPr/>
          <a:lstStyle/>
          <a:p>
            <a:pPr>
              <a:spcBef>
                <a:spcPts val="0"/>
              </a:spcBef>
            </a:pPr>
            <a:r>
              <a:rPr lang="en-US" dirty="0"/>
              <a:t>TK</a:t>
            </a:r>
          </a:p>
          <a:p>
            <a:pPr>
              <a:spcBef>
                <a:spcPts val="0"/>
              </a:spcBef>
            </a:pPr>
            <a:r>
              <a:rPr lang="en-US" dirty="0"/>
              <a:t>TK</a:t>
            </a:r>
          </a:p>
        </p:txBody>
      </p:sp>
      <p:sp>
        <p:nvSpPr>
          <p:cNvPr id="5" name="Text Placeholder 4"/>
          <p:cNvSpPr>
            <a:spLocks noGrp="1"/>
          </p:cNvSpPr>
          <p:nvPr>
            <p:ph type="body" sz="quarter" idx="13"/>
          </p:nvPr>
        </p:nvSpPr>
        <p:spPr>
          <a:xfrm>
            <a:off x="1658756" y="5834854"/>
            <a:ext cx="4162927" cy="332981"/>
          </a:xfrm>
        </p:spPr>
        <p:txBody>
          <a:bodyPr/>
          <a:lstStyle/>
          <a:p>
            <a:r>
              <a:rPr lang="en-US" dirty="0"/>
              <a:t>TK</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297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BD2CB55-FD44-48A8-B882-F5235735531D}"/>
              </a:ext>
            </a:extLst>
          </p:cNvPr>
          <p:cNvGraphicFramePr>
            <a:graphicFrameLocks/>
          </p:cNvGraphicFramePr>
          <p:nvPr>
            <p:extLst>
              <p:ext uri="{D42A27DB-BD31-4B8C-83A1-F6EECF244321}">
                <p14:modId xmlns:p14="http://schemas.microsoft.com/office/powerpoint/2010/main" val="492010032"/>
              </p:ext>
            </p:extLst>
          </p:nvPr>
        </p:nvGraphicFramePr>
        <p:xfrm>
          <a:off x="372917" y="1299151"/>
          <a:ext cx="11334750" cy="492183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000CF51-6717-4C43-8950-BE80AC0C7DAE}"/>
              </a:ext>
            </a:extLst>
          </p:cNvPr>
          <p:cNvSpPr txBox="1"/>
          <p:nvPr/>
        </p:nvSpPr>
        <p:spPr>
          <a:xfrm>
            <a:off x="6040292" y="6067093"/>
            <a:ext cx="5075707" cy="307777"/>
          </a:xfrm>
          <a:prstGeom prst="rect">
            <a:avLst/>
          </a:prstGeom>
          <a:noFill/>
        </p:spPr>
        <p:txBody>
          <a:bodyPr wrap="square" rtlCol="0">
            <a:spAutoFit/>
          </a:bodyPr>
          <a:lstStyle/>
          <a:p>
            <a:pPr algn="r"/>
            <a:r>
              <a:rPr lang="en-US" sz="1400" dirty="0"/>
              <a:t>Source: State Demography Office</a:t>
            </a:r>
          </a:p>
        </p:txBody>
      </p:sp>
      <p:sp>
        <p:nvSpPr>
          <p:cNvPr id="8" name="Title 1">
            <a:extLst>
              <a:ext uri="{FF2B5EF4-FFF2-40B4-BE49-F238E27FC236}">
                <a16:creationId xmlns:a16="http://schemas.microsoft.com/office/drawing/2014/main" id="{B19E374B-BA52-47B3-AFF4-F1C5ABCC6E07}"/>
              </a:ext>
            </a:extLst>
          </p:cNvPr>
          <p:cNvSpPr>
            <a:spLocks noGrp="1"/>
          </p:cNvSpPr>
          <p:nvPr>
            <p:ph type="title"/>
          </p:nvPr>
        </p:nvSpPr>
        <p:spPr>
          <a:xfrm>
            <a:off x="225910" y="123698"/>
            <a:ext cx="11921021" cy="1021566"/>
          </a:xfrm>
        </p:spPr>
        <p:txBody>
          <a:bodyPr>
            <a:normAutofit/>
          </a:bodyPr>
          <a:lstStyle/>
          <a:p>
            <a:r>
              <a:rPr lang="en-US" b="1" dirty="0">
                <a:solidFill>
                  <a:srgbClr val="2E6380"/>
                </a:solidFill>
                <a:latin typeface="+mn-lt"/>
              </a:rPr>
              <a:t>Colorado’s Older Adult Population is Growing</a:t>
            </a:r>
          </a:p>
        </p:txBody>
      </p:sp>
      <p:sp>
        <p:nvSpPr>
          <p:cNvPr id="5" name="Oval 4">
            <a:extLst>
              <a:ext uri="{FF2B5EF4-FFF2-40B4-BE49-F238E27FC236}">
                <a16:creationId xmlns:a16="http://schemas.microsoft.com/office/drawing/2014/main" id="{6F86C91B-1A16-4DCD-9FA3-1AB9050A2EC5}"/>
              </a:ext>
            </a:extLst>
          </p:cNvPr>
          <p:cNvSpPr/>
          <p:nvPr/>
        </p:nvSpPr>
        <p:spPr>
          <a:xfrm>
            <a:off x="5902506" y="3363630"/>
            <a:ext cx="275572" cy="275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0B828A0-6252-4CC0-9297-B3469C07627B}"/>
              </a:ext>
            </a:extLst>
          </p:cNvPr>
          <p:cNvSpPr/>
          <p:nvPr/>
        </p:nvSpPr>
        <p:spPr>
          <a:xfrm>
            <a:off x="7883705" y="2522640"/>
            <a:ext cx="275572" cy="275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43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235"/>
          <a:stretch/>
        </p:blipFill>
        <p:spPr>
          <a:xfrm>
            <a:off x="8124211" y="233795"/>
            <a:ext cx="3505116" cy="5934573"/>
          </a:xfrm>
          <a:prstGeom prst="rect">
            <a:avLst/>
          </a:prstGeom>
        </p:spPr>
      </p:pic>
      <p:sp>
        <p:nvSpPr>
          <p:cNvPr id="12" name="TextBox 11">
            <a:extLst>
              <a:ext uri="{FF2B5EF4-FFF2-40B4-BE49-F238E27FC236}">
                <a16:creationId xmlns:a16="http://schemas.microsoft.com/office/drawing/2014/main" id="{64314044-15F8-4BCC-A709-E8A6A5FE2B6C}"/>
              </a:ext>
            </a:extLst>
          </p:cNvPr>
          <p:cNvSpPr txBox="1"/>
          <p:nvPr/>
        </p:nvSpPr>
        <p:spPr>
          <a:xfrm>
            <a:off x="815622" y="3095487"/>
            <a:ext cx="1597688" cy="1323439"/>
          </a:xfrm>
          <a:prstGeom prst="rect">
            <a:avLst/>
          </a:prstGeom>
          <a:noFill/>
        </p:spPr>
        <p:txBody>
          <a:bodyPr wrap="square" rtlCol="0">
            <a:spAutoFit/>
          </a:bodyPr>
          <a:lstStyle/>
          <a:p>
            <a:pPr algn="ctr"/>
            <a:r>
              <a:rPr lang="en-US" sz="8000" b="1" dirty="0">
                <a:solidFill>
                  <a:srgbClr val="B42E12"/>
                </a:solidFill>
              </a:rPr>
              <a:t>39</a:t>
            </a:r>
          </a:p>
        </p:txBody>
      </p:sp>
      <p:sp>
        <p:nvSpPr>
          <p:cNvPr id="13" name="TextBox 12">
            <a:extLst>
              <a:ext uri="{FF2B5EF4-FFF2-40B4-BE49-F238E27FC236}">
                <a16:creationId xmlns:a16="http://schemas.microsoft.com/office/drawing/2014/main" id="{6B736BF2-DEF2-43EC-8AC7-91060B7D1E72}"/>
              </a:ext>
            </a:extLst>
          </p:cNvPr>
          <p:cNvSpPr txBox="1"/>
          <p:nvPr/>
        </p:nvSpPr>
        <p:spPr>
          <a:xfrm>
            <a:off x="6584411" y="3095486"/>
            <a:ext cx="1597688" cy="1323439"/>
          </a:xfrm>
          <a:prstGeom prst="rect">
            <a:avLst/>
          </a:prstGeom>
          <a:noFill/>
        </p:spPr>
        <p:txBody>
          <a:bodyPr wrap="square" rtlCol="0">
            <a:spAutoFit/>
          </a:bodyPr>
          <a:lstStyle/>
          <a:p>
            <a:pPr algn="ctr"/>
            <a:r>
              <a:rPr lang="en-US" sz="8000" b="1" dirty="0">
                <a:solidFill>
                  <a:srgbClr val="B42E12"/>
                </a:solidFill>
              </a:rPr>
              <a:t>79</a:t>
            </a:r>
          </a:p>
        </p:txBody>
      </p:sp>
      <p:sp>
        <p:nvSpPr>
          <p:cNvPr id="14" name="TextBox 13">
            <a:extLst>
              <a:ext uri="{FF2B5EF4-FFF2-40B4-BE49-F238E27FC236}">
                <a16:creationId xmlns:a16="http://schemas.microsoft.com/office/drawing/2014/main" id="{03517E08-08C3-423E-A847-8B44D4D237CC}"/>
              </a:ext>
            </a:extLst>
          </p:cNvPr>
          <p:cNvSpPr txBox="1"/>
          <p:nvPr/>
        </p:nvSpPr>
        <p:spPr>
          <a:xfrm>
            <a:off x="554366" y="1987988"/>
            <a:ext cx="2120201" cy="1200329"/>
          </a:xfrm>
          <a:prstGeom prst="rect">
            <a:avLst/>
          </a:prstGeom>
          <a:noFill/>
        </p:spPr>
        <p:txBody>
          <a:bodyPr wrap="square" rtlCol="0">
            <a:spAutoFit/>
          </a:bodyPr>
          <a:lstStyle/>
          <a:p>
            <a:pPr algn="ctr"/>
            <a:r>
              <a:rPr lang="en-US" sz="2400" dirty="0">
                <a:solidFill>
                  <a:schemeClr val="tx1">
                    <a:lumMod val="85000"/>
                    <a:lumOff val="15000"/>
                  </a:schemeClr>
                </a:solidFill>
              </a:rPr>
              <a:t>U.S. Life Expectancy </a:t>
            </a:r>
            <a:br>
              <a:rPr lang="en-US" sz="2400" dirty="0">
                <a:solidFill>
                  <a:schemeClr val="tx1">
                    <a:lumMod val="85000"/>
                    <a:lumOff val="15000"/>
                  </a:schemeClr>
                </a:solidFill>
              </a:rPr>
            </a:br>
            <a:r>
              <a:rPr lang="en-US" sz="2400" dirty="0">
                <a:solidFill>
                  <a:schemeClr val="tx1">
                    <a:lumMod val="85000"/>
                    <a:lumOff val="15000"/>
                  </a:schemeClr>
                </a:solidFill>
              </a:rPr>
              <a:t>100 Years Ago</a:t>
            </a:r>
          </a:p>
        </p:txBody>
      </p:sp>
      <p:sp>
        <p:nvSpPr>
          <p:cNvPr id="15" name="TextBox 14">
            <a:extLst>
              <a:ext uri="{FF2B5EF4-FFF2-40B4-BE49-F238E27FC236}">
                <a16:creationId xmlns:a16="http://schemas.microsoft.com/office/drawing/2014/main" id="{C53BE00E-1413-42A0-95F8-98CF7ED50811}"/>
              </a:ext>
            </a:extLst>
          </p:cNvPr>
          <p:cNvSpPr txBox="1"/>
          <p:nvPr/>
        </p:nvSpPr>
        <p:spPr>
          <a:xfrm>
            <a:off x="6584411" y="1987988"/>
            <a:ext cx="1597688" cy="1200329"/>
          </a:xfrm>
          <a:prstGeom prst="rect">
            <a:avLst/>
          </a:prstGeom>
          <a:noFill/>
        </p:spPr>
        <p:txBody>
          <a:bodyPr wrap="square" rtlCol="0">
            <a:spAutoFit/>
          </a:bodyPr>
          <a:lstStyle/>
          <a:p>
            <a:pPr algn="ctr"/>
            <a:r>
              <a:rPr lang="en-US" sz="2400" dirty="0">
                <a:solidFill>
                  <a:schemeClr val="tx1">
                    <a:lumMod val="85000"/>
                    <a:lumOff val="15000"/>
                  </a:schemeClr>
                </a:solidFill>
              </a:rPr>
              <a:t>U.S. Life Expectancy Today</a:t>
            </a:r>
          </a:p>
        </p:txBody>
      </p:sp>
      <p:sp>
        <p:nvSpPr>
          <p:cNvPr id="10" name="Title 1">
            <a:extLst>
              <a:ext uri="{FF2B5EF4-FFF2-40B4-BE49-F238E27FC236}">
                <a16:creationId xmlns:a16="http://schemas.microsoft.com/office/drawing/2014/main" id="{A546D0C3-8820-4DD4-8B7A-D78E71CB0326}"/>
              </a:ext>
            </a:extLst>
          </p:cNvPr>
          <p:cNvSpPr>
            <a:spLocks noGrp="1"/>
          </p:cNvSpPr>
          <p:nvPr>
            <p:ph type="title"/>
          </p:nvPr>
        </p:nvSpPr>
        <p:spPr>
          <a:xfrm>
            <a:off x="554366" y="257884"/>
            <a:ext cx="10335723" cy="689951"/>
          </a:xfrm>
        </p:spPr>
        <p:txBody>
          <a:bodyPr>
            <a:noAutofit/>
          </a:bodyPr>
          <a:lstStyle/>
          <a:p>
            <a:r>
              <a:rPr lang="en-US" b="1" dirty="0">
                <a:solidFill>
                  <a:srgbClr val="2E6380"/>
                </a:solidFill>
                <a:latin typeface="+mn-lt"/>
              </a:rPr>
              <a:t>And This Is Good News for Us All</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6040" y="947835"/>
            <a:ext cx="2937386" cy="5499005"/>
          </a:xfrm>
          <a:prstGeom prst="rect">
            <a:avLst/>
          </a:prstGeom>
        </p:spPr>
      </p:pic>
      <p:sp>
        <p:nvSpPr>
          <p:cNvPr id="11" name="TextBox 10">
            <a:extLst>
              <a:ext uri="{FF2B5EF4-FFF2-40B4-BE49-F238E27FC236}">
                <a16:creationId xmlns:a16="http://schemas.microsoft.com/office/drawing/2014/main" id="{09378E02-3F71-43F6-83ED-70B5E140F280}"/>
              </a:ext>
            </a:extLst>
          </p:cNvPr>
          <p:cNvSpPr txBox="1"/>
          <p:nvPr/>
        </p:nvSpPr>
        <p:spPr>
          <a:xfrm>
            <a:off x="5814382" y="6120882"/>
            <a:ext cx="5075707" cy="307777"/>
          </a:xfrm>
          <a:prstGeom prst="rect">
            <a:avLst/>
          </a:prstGeom>
          <a:noFill/>
        </p:spPr>
        <p:txBody>
          <a:bodyPr wrap="square" rtlCol="0">
            <a:spAutoFit/>
          </a:bodyPr>
          <a:lstStyle/>
          <a:p>
            <a:pPr algn="r"/>
            <a:r>
              <a:rPr lang="en-US" sz="1400" dirty="0"/>
              <a:t>Source: UN Population Division</a:t>
            </a:r>
          </a:p>
        </p:txBody>
      </p:sp>
    </p:spTree>
    <p:extLst>
      <p:ext uri="{BB962C8B-B14F-4D97-AF65-F5344CB8AC3E}">
        <p14:creationId xmlns:p14="http://schemas.microsoft.com/office/powerpoint/2010/main" val="26523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88B2777-DEB3-4F1D-A012-08E01039465C}"/>
              </a:ext>
            </a:extLst>
          </p:cNvPr>
          <p:cNvSpPr>
            <a:spLocks noGrp="1"/>
          </p:cNvSpPr>
          <p:nvPr>
            <p:ph idx="1"/>
          </p:nvPr>
        </p:nvSpPr>
        <p:spPr>
          <a:xfrm>
            <a:off x="1463040" y="5032547"/>
            <a:ext cx="12192000" cy="1346546"/>
          </a:xfrm>
        </p:spPr>
        <p:txBody>
          <a:bodyPr>
            <a:normAutofit/>
          </a:bodyPr>
          <a:lstStyle/>
          <a:p>
            <a:pPr marL="0" indent="0" algn="ctr">
              <a:spcAft>
                <a:spcPts val="2400"/>
              </a:spcAft>
              <a:buClr>
                <a:srgbClr val="FDB81A"/>
              </a:buClr>
              <a:buNone/>
            </a:pPr>
            <a:r>
              <a:rPr lang="en-US" sz="4400" b="1" dirty="0">
                <a:solidFill>
                  <a:schemeClr val="bg1"/>
                </a:solidFill>
              </a:rPr>
              <a:t>Older Adults Face Both Visible </a:t>
            </a:r>
            <a:br>
              <a:rPr lang="en-US" sz="4400" b="1" dirty="0">
                <a:solidFill>
                  <a:schemeClr val="bg1"/>
                </a:solidFill>
              </a:rPr>
            </a:br>
            <a:r>
              <a:rPr lang="en-US" sz="4400" b="1" dirty="0">
                <a:solidFill>
                  <a:schemeClr val="bg1"/>
                </a:solidFill>
              </a:rPr>
              <a:t>and Invisible Housing Challenges</a:t>
            </a:r>
          </a:p>
        </p:txBody>
      </p:sp>
    </p:spTree>
    <p:extLst>
      <p:ext uri="{BB962C8B-B14F-4D97-AF65-F5344CB8AC3E}">
        <p14:creationId xmlns:p14="http://schemas.microsoft.com/office/powerpoint/2010/main" val="377428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377" b="12389"/>
          <a:stretch/>
        </p:blipFill>
        <p:spPr>
          <a:xfrm>
            <a:off x="-24126" y="-18662"/>
            <a:ext cx="12216126" cy="6503437"/>
          </a:xfrm>
          <a:prstGeom prst="rect">
            <a:avLst/>
          </a:prstGeom>
        </p:spPr>
      </p:pic>
      <p:sp>
        <p:nvSpPr>
          <p:cNvPr id="10" name="Title 1">
            <a:extLst>
              <a:ext uri="{FF2B5EF4-FFF2-40B4-BE49-F238E27FC236}">
                <a16:creationId xmlns:a16="http://schemas.microsoft.com/office/drawing/2014/main" id="{A546D0C3-8820-4DD4-8B7A-D78E71CB0326}"/>
              </a:ext>
            </a:extLst>
          </p:cNvPr>
          <p:cNvSpPr>
            <a:spLocks noGrp="1"/>
          </p:cNvSpPr>
          <p:nvPr>
            <p:ph type="title"/>
          </p:nvPr>
        </p:nvSpPr>
        <p:spPr>
          <a:xfrm>
            <a:off x="554366" y="257884"/>
            <a:ext cx="10335723" cy="689951"/>
          </a:xfrm>
        </p:spPr>
        <p:txBody>
          <a:bodyPr>
            <a:noAutofit/>
          </a:bodyPr>
          <a:lstStyle/>
          <a:p>
            <a:r>
              <a:rPr lang="en-US" b="1" dirty="0">
                <a:solidFill>
                  <a:srgbClr val="2E6380"/>
                </a:solidFill>
                <a:latin typeface="+mn-lt"/>
              </a:rPr>
              <a:t>The Case for Affordable, Adequate Housing</a:t>
            </a:r>
          </a:p>
        </p:txBody>
      </p:sp>
      <p:sp>
        <p:nvSpPr>
          <p:cNvPr id="4" name="TextBox 3">
            <a:extLst>
              <a:ext uri="{FF2B5EF4-FFF2-40B4-BE49-F238E27FC236}">
                <a16:creationId xmlns:a16="http://schemas.microsoft.com/office/drawing/2014/main" id="{D6D3061B-BD77-4EDF-8733-C615C12877A6}"/>
              </a:ext>
            </a:extLst>
          </p:cNvPr>
          <p:cNvSpPr txBox="1"/>
          <p:nvPr/>
        </p:nvSpPr>
        <p:spPr>
          <a:xfrm>
            <a:off x="554366" y="1586451"/>
            <a:ext cx="4483509" cy="3416320"/>
          </a:xfrm>
          <a:prstGeom prst="rect">
            <a:avLst/>
          </a:prstGeom>
          <a:noFill/>
        </p:spPr>
        <p:txBody>
          <a:bodyPr wrap="square" rtlCol="0">
            <a:spAutoFit/>
          </a:bodyPr>
          <a:lstStyle/>
          <a:p>
            <a:r>
              <a:rPr lang="en-US" sz="4800" b="1" dirty="0">
                <a:solidFill>
                  <a:srgbClr val="B42E12"/>
                </a:solidFill>
              </a:rPr>
              <a:t>48,000 more </a:t>
            </a:r>
            <a:br>
              <a:rPr lang="en-US" sz="4800" b="1" dirty="0">
                <a:solidFill>
                  <a:srgbClr val="B42E12"/>
                </a:solidFill>
              </a:rPr>
            </a:br>
            <a:r>
              <a:rPr lang="en-US" sz="4800" b="1" dirty="0">
                <a:solidFill>
                  <a:srgbClr val="B42E12"/>
                </a:solidFill>
              </a:rPr>
              <a:t>older adults </a:t>
            </a:r>
            <a:br>
              <a:rPr lang="en-US" sz="4000" dirty="0"/>
            </a:br>
            <a:r>
              <a:rPr lang="en-US" sz="4000" dirty="0">
                <a:solidFill>
                  <a:schemeClr val="tx1">
                    <a:lumMod val="75000"/>
                    <a:lumOff val="25000"/>
                  </a:schemeClr>
                </a:solidFill>
              </a:rPr>
              <a:t>are housing cost </a:t>
            </a:r>
            <a:br>
              <a:rPr lang="en-US" sz="4000" dirty="0">
                <a:solidFill>
                  <a:schemeClr val="tx1">
                    <a:lumMod val="75000"/>
                    <a:lumOff val="25000"/>
                  </a:schemeClr>
                </a:solidFill>
              </a:rPr>
            </a:br>
            <a:r>
              <a:rPr lang="en-US" sz="4000" dirty="0">
                <a:solidFill>
                  <a:schemeClr val="tx1">
                    <a:lumMod val="75000"/>
                    <a:lumOff val="25000"/>
                  </a:schemeClr>
                </a:solidFill>
              </a:rPr>
              <a:t>burdened in 2017</a:t>
            </a:r>
            <a:br>
              <a:rPr lang="en-US" sz="4000" dirty="0">
                <a:solidFill>
                  <a:schemeClr val="tx1">
                    <a:lumMod val="75000"/>
                    <a:lumOff val="25000"/>
                  </a:schemeClr>
                </a:solidFill>
              </a:rPr>
            </a:br>
            <a:r>
              <a:rPr lang="en-US" sz="4000" dirty="0">
                <a:solidFill>
                  <a:schemeClr val="tx1">
                    <a:lumMod val="75000"/>
                    <a:lumOff val="25000"/>
                  </a:schemeClr>
                </a:solidFill>
              </a:rPr>
              <a:t>than in 2010</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27208"/>
          <a:stretch/>
        </p:blipFill>
        <p:spPr>
          <a:xfrm>
            <a:off x="10882706" y="6065082"/>
            <a:ext cx="1089296" cy="792918"/>
          </a:xfrm>
          <a:prstGeom prst="rect">
            <a:avLst/>
          </a:prstGeom>
        </p:spPr>
      </p:pic>
    </p:spTree>
    <p:extLst>
      <p:ext uri="{BB962C8B-B14F-4D97-AF65-F5344CB8AC3E}">
        <p14:creationId xmlns:p14="http://schemas.microsoft.com/office/powerpoint/2010/main" val="193413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C064DA3-DA9D-469F-A3DB-DFBF4E136A1A}"/>
              </a:ext>
            </a:extLst>
          </p:cNvPr>
          <p:cNvSpPr txBox="1"/>
          <p:nvPr/>
        </p:nvSpPr>
        <p:spPr>
          <a:xfrm>
            <a:off x="266491" y="285491"/>
            <a:ext cx="7797339" cy="769441"/>
          </a:xfrm>
          <a:prstGeom prst="rect">
            <a:avLst/>
          </a:prstGeom>
          <a:noFill/>
        </p:spPr>
        <p:txBody>
          <a:bodyPr wrap="square" rtlCol="0">
            <a:spAutoFit/>
          </a:bodyPr>
          <a:lstStyle/>
          <a:p>
            <a:r>
              <a:rPr lang="en-US" sz="4400" b="1" dirty="0">
                <a:solidFill>
                  <a:srgbClr val="2E6380"/>
                </a:solidFill>
              </a:rPr>
              <a:t>Who are Your People?</a:t>
            </a:r>
            <a:endParaRPr lang="en-US" sz="2800" dirty="0">
              <a:solidFill>
                <a:srgbClr val="2E6380"/>
              </a:solidFill>
            </a:endParaRPr>
          </a:p>
        </p:txBody>
      </p:sp>
      <p:pic>
        <p:nvPicPr>
          <p:cNvPr id="6" name="Picture 5">
            <a:extLst>
              <a:ext uri="{FF2B5EF4-FFF2-40B4-BE49-F238E27FC236}">
                <a16:creationId xmlns:a16="http://schemas.microsoft.com/office/drawing/2014/main" id="{ED40B76A-150E-4B83-8F64-897BD0701FFA}"/>
              </a:ext>
            </a:extLst>
          </p:cNvPr>
          <p:cNvPicPr>
            <a:picLocks noChangeAspect="1"/>
          </p:cNvPicPr>
          <p:nvPr/>
        </p:nvPicPr>
        <p:blipFill rotWithShape="1">
          <a:blip r:embed="rId3"/>
          <a:srcRect b="3510"/>
          <a:stretch/>
        </p:blipFill>
        <p:spPr>
          <a:xfrm rot="21368488">
            <a:off x="3644489" y="1227447"/>
            <a:ext cx="5290906" cy="4857894"/>
          </a:xfrm>
          <a:prstGeom prst="rect">
            <a:avLst/>
          </a:prstGeom>
          <a:effectLst>
            <a:outerShdw blurRad="241300" dist="190500" dir="2700000" algn="tl" rotWithShape="0">
              <a:prstClr val="black">
                <a:alpha val="40000"/>
              </a:prstClr>
            </a:outerShdw>
          </a:effectLst>
        </p:spPr>
      </p:pic>
    </p:spTree>
    <p:extLst>
      <p:ext uri="{BB962C8B-B14F-4D97-AF65-F5344CB8AC3E}">
        <p14:creationId xmlns:p14="http://schemas.microsoft.com/office/powerpoint/2010/main" val="461121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7500</TotalTime>
  <Words>4086</Words>
  <Application>Microsoft Macintosh PowerPoint</Application>
  <PresentationFormat>Widescreen</PresentationFormat>
  <Paragraphs>326</Paragraphs>
  <Slides>45</Slides>
  <Notes>45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PowerPoint Presentation</vt:lpstr>
      <vt:lpstr>PowerPoint Presentation</vt:lpstr>
      <vt:lpstr>Three Takeaways</vt:lpstr>
      <vt:lpstr>Colorado’s Older Adult Population is Growing</vt:lpstr>
      <vt:lpstr>And This Is Good News for Us All</vt:lpstr>
      <vt:lpstr>PowerPoint Presentation</vt:lpstr>
      <vt:lpstr>The Case for Affordable, Adequate Housing</vt:lpstr>
      <vt:lpstr>PowerPoint Presentation</vt:lpstr>
      <vt:lpstr> Housing Impacts Everyone,  But Is a Special Concern for Older Adults</vt:lpstr>
      <vt:lpstr>More Than One in Four Older Coloradans are  Housing Cost Burdened</vt:lpstr>
      <vt:lpstr> What It Takes: Monthly Housing Costs</vt:lpstr>
      <vt:lpstr>The Affordability Gap for Older Adults is Growing 2010-2017</vt:lpstr>
      <vt:lpstr> Half of Older Adult Renters Are Cost Burdened</vt:lpstr>
      <vt:lpstr>As Are One in Five Homeowners</vt:lpstr>
      <vt:lpstr>PowerPoint Presentation</vt:lpstr>
      <vt:lpstr>PowerPoint Presentation</vt:lpstr>
      <vt:lpstr>Housing + Aging A Workforce As Housing Burdened As Their Patients</vt:lpstr>
      <vt:lpstr> Housing in Colorado Summarizing the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Rolling Up Our Sleeves Community Innovations</vt:lpstr>
      <vt:lpstr>Rolling Up Our Sleeves Highlights from Around the State</vt:lpstr>
      <vt:lpstr>PowerPoint Presentation</vt:lpstr>
      <vt:lpstr>PowerPoint Presentation</vt:lpstr>
      <vt:lpstr>PowerPoint Presentation</vt:lpstr>
      <vt:lpstr>PowerPoint Presentation</vt:lpstr>
      <vt:lpstr>PowerPoint Presentation</vt:lpstr>
      <vt:lpstr>Rolling Up Our Sleeves Jefferson County</vt:lpstr>
      <vt:lpstr>PowerPoint Presentation</vt:lpstr>
      <vt:lpstr>PowerPoint Presentation</vt:lpstr>
      <vt:lpstr>PowerPoint Presentation</vt:lpstr>
      <vt:lpstr>PowerPoint Presentation</vt:lpstr>
      <vt:lpstr>PowerPoint Presentation</vt:lpstr>
      <vt:lpstr>Pushing for Policy Lessons From Other States</vt:lpstr>
      <vt:lpstr>PowerPoint Presentation</vt:lpstr>
      <vt:lpstr>PowerPoint Presentation</vt:lpstr>
      <vt:lpstr>Three Takeaways</vt:lpstr>
      <vt:lpstr>A Note of Thanks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Clark</dc:creator>
  <cp:lastModifiedBy>Joe Hanel</cp:lastModifiedBy>
  <cp:revision>502</cp:revision>
  <cp:lastPrinted>2018-12-06T00:30:45Z</cp:lastPrinted>
  <dcterms:created xsi:type="dcterms:W3CDTF">2017-04-24T15:51:29Z</dcterms:created>
  <dcterms:modified xsi:type="dcterms:W3CDTF">2018-12-06T20:55:58Z</dcterms:modified>
</cp:coreProperties>
</file>