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1"/>
  </p:notesMasterIdLst>
  <p:handoutMasterIdLst>
    <p:handoutMasterId r:id="rId12"/>
  </p:handoutMasterIdLst>
  <p:sldIdLst>
    <p:sldId id="265" r:id="rId2"/>
    <p:sldId id="284" r:id="rId3"/>
    <p:sldId id="278" r:id="rId4"/>
    <p:sldId id="283" r:id="rId5"/>
    <p:sldId id="287" r:id="rId6"/>
    <p:sldId id="279" r:id="rId7"/>
    <p:sldId id="282" r:id="rId8"/>
    <p:sldId id="258" r:id="rId9"/>
    <p:sldId id="288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4584300-81BF-DB2F-7C70-8F92164D7650}" name="Sara Schmitt" initials="SS" userId="S::schmitts@coloradohealthinstitute.org::5e9167f1-9d2a-4a70-b3af-4a63d49f8be7" providerId="AD"/>
  <p188:author id="{2DE02B03-5872-A1EF-8887-7B61DD0A6B5D}" name="Brian Clark" initials="BC" userId="S::clarkb@coloradohealthinstitute.org::7468c2c0-4222-4878-88b9-d7205d3daa3b" providerId="AD"/>
  <p188:author id="{90835B27-2D90-4D6F-B51A-66C999A66BE4}" name="Emily Johnson" initials="EJ" userId="S::johnsone@coloradohealthinstitute.org::aa4be785-e8a9-4c9e-87dc-591f33b5f9d8" providerId="AD"/>
  <p188:author id="{E08CE53F-7645-8A42-9C62-D1316F57E946}" name="Joe Hanel" initials="JH" userId="S::jhanel@coloradohealthinstitute.org::5298031e-53c0-4cd1-b15a-631ce775160d" providerId="AD"/>
  <p188:author id="{E2622651-E716-6E38-F81F-7CFEB7EC099C}" name="Suman Mathur" initials="SM" userId="S::mathurs@coloradohealthinstitute.org::d60e30e0-245b-4315-baba-a3ad95864f0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B81A"/>
    <a:srgbClr val="181717"/>
    <a:srgbClr val="2E6380"/>
    <a:srgbClr val="B42E12"/>
    <a:srgbClr val="FDD46F"/>
    <a:srgbClr val="7AA6B9"/>
    <a:srgbClr val="7A962B"/>
    <a:srgbClr val="5F3D61"/>
    <a:srgbClr val="0D0D0D"/>
    <a:srgbClr val="D76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64" autoAdjust="0"/>
    <p:restoredTop sz="62857" autoAdjust="0"/>
  </p:normalViewPr>
  <p:slideViewPr>
    <p:cSldViewPr snapToGrid="0">
      <p:cViewPr varScale="1">
        <p:scale>
          <a:sx n="75" d="100"/>
          <a:sy n="75" d="100"/>
        </p:scale>
        <p:origin x="1428" y="60"/>
      </p:cViewPr>
      <p:guideLst/>
    </p:cSldViewPr>
  </p:slideViewPr>
  <p:notesTextViewPr>
    <p:cViewPr>
      <p:scale>
        <a:sx n="114" d="100"/>
        <a:sy n="114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330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4513F5-845C-4599-88D2-7B952DC258C4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373674-4EA1-497E-BFE1-BF1EE84C9E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0225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7BDCE-6490-4230-A5F6-1BCC7A49F098}" type="datetimeFigureOut">
              <a:rPr lang="en-US" smtClean="0"/>
              <a:t>12/14/2022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D8ED13-D04F-4874-BDFA-12A710744C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389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6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5416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632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45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65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15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18904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335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D8ED13-D04F-4874-BDFA-12A710744C6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815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4E41F8C-7384-471F-8993-D63C1B4F04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662" r="198"/>
          <a:stretch/>
        </p:blipFill>
        <p:spPr>
          <a:xfrm>
            <a:off x="0" y="0"/>
            <a:ext cx="12192000" cy="6867144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395534"/>
            <a:ext cx="9234441" cy="1234327"/>
          </a:xfrm>
        </p:spPr>
        <p:txBody>
          <a:bodyPr anchor="b">
            <a:no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0" y="1791977"/>
            <a:ext cx="5354581" cy="754183"/>
          </a:xfrm>
        </p:spPr>
        <p:txBody>
          <a:bodyPr/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0" y="4943903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0" y="5874678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7" y="6197605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bg1"/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FE682B74-70F2-45A5-82BE-57E13C08E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78" y="5824729"/>
            <a:ext cx="4096175" cy="670992"/>
          </a:xfrm>
          <a:prstGeom prst="rect">
            <a:avLst/>
          </a:prstGeom>
        </p:spPr>
      </p:pic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6D8A1673-8782-4D7F-802C-C8B89E66D9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74790" y="5331297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317113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B437C1D4-CAAA-4882-9456-29543C081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695" r="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497580" y="395534"/>
            <a:ext cx="8219701" cy="1240598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97581" y="1763001"/>
            <a:ext cx="5354580" cy="980199"/>
          </a:xfrm>
        </p:spPr>
        <p:txBody>
          <a:bodyPr>
            <a:noAutofit/>
          </a:bodyPr>
          <a:lstStyle>
            <a:lvl1pPr marL="0" indent="0" algn="l">
              <a:lnSpc>
                <a:spcPts val="2900"/>
              </a:lnSpc>
              <a:buNone/>
              <a:defRPr sz="2400" i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5074790" y="4869719"/>
            <a:ext cx="6252300" cy="422031"/>
          </a:xfrm>
        </p:spPr>
        <p:txBody>
          <a:bodyPr>
            <a:normAutofit/>
          </a:bodyPr>
          <a:lstStyle>
            <a:lvl1pPr marL="0" indent="0" algn="r">
              <a:lnSpc>
                <a:spcPts val="2400"/>
              </a:lnSpc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5074790" y="5258884"/>
            <a:ext cx="6252137" cy="290284"/>
          </a:xfrm>
        </p:spPr>
        <p:txBody>
          <a:bodyPr>
            <a:normAutofit/>
          </a:bodyPr>
          <a:lstStyle>
            <a:lvl1pPr marL="0" indent="0" algn="r">
              <a:lnSpc>
                <a:spcPts val="2000"/>
              </a:lnSpc>
              <a:buFontTx/>
              <a:buNone/>
              <a:defRPr sz="2000" i="0" baseline="0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2" hasCustomPrompt="1"/>
          </p:nvPr>
        </p:nvSpPr>
        <p:spPr>
          <a:xfrm>
            <a:off x="5076410" y="5841906"/>
            <a:ext cx="6250517" cy="342880"/>
          </a:xfrm>
        </p:spPr>
        <p:txBody>
          <a:bodyPr>
            <a:noAutofit/>
          </a:bodyPr>
          <a:lstStyle>
            <a:lvl1pPr marL="0" indent="0" algn="r">
              <a:lnSpc>
                <a:spcPts val="1800"/>
              </a:lnSpc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Event Here</a:t>
            </a:r>
          </a:p>
        </p:txBody>
      </p:sp>
      <p:sp>
        <p:nvSpPr>
          <p:cNvPr id="14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075767" y="6169030"/>
            <a:ext cx="6250517" cy="273050"/>
          </a:xfrm>
        </p:spPr>
        <p:txBody>
          <a:bodyPr>
            <a:noAutofit/>
          </a:bodyPr>
          <a:lstStyle>
            <a:lvl1pPr marL="0" indent="0" algn="r">
              <a:lnSpc>
                <a:spcPts val="1400"/>
              </a:lnSpc>
              <a:buFontTx/>
              <a:buNone/>
              <a:defRPr sz="14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Date Here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D6600E6-52D9-48F6-9289-89AE24AA95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1" y="5781489"/>
            <a:ext cx="4281684" cy="70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1200"/>
              </a:spcAft>
              <a:defRPr sz="3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56399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Background pattern&#10;&#10;Description automatically generated">
            <a:extLst>
              <a:ext uri="{FF2B5EF4-FFF2-40B4-BE49-F238E27FC236}">
                <a16:creationId xmlns:a16="http://schemas.microsoft.com/office/drawing/2014/main" id="{7266EEBA-AFF5-43C9-A02C-EB761376D4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3" b="20287"/>
          <a:stretch/>
        </p:blipFill>
        <p:spPr>
          <a:xfrm>
            <a:off x="0" y="5189838"/>
            <a:ext cx="12192000" cy="1668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307" y="5504793"/>
            <a:ext cx="5481180" cy="627417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239438" y="5466129"/>
            <a:ext cx="5549636" cy="437670"/>
          </a:xfr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>
                <a:solidFill>
                  <a:srgbClr val="FDB81A"/>
                </a:solidFill>
              </a:defRPr>
            </a:lvl1pPr>
          </a:lstStyle>
          <a:p>
            <a:pPr lvl="0"/>
            <a:r>
              <a:rPr lang="en-US" dirty="0"/>
              <a:t>Name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239438" y="5957432"/>
            <a:ext cx="5549636" cy="305281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####@coloradohealthinstitute.org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 hasCustomPrompt="1"/>
          </p:nvPr>
        </p:nvSpPr>
        <p:spPr>
          <a:xfrm>
            <a:off x="239439" y="6269263"/>
            <a:ext cx="5549733" cy="310050"/>
          </a:xfrm>
        </p:spPr>
        <p:txBody>
          <a:bodyPr>
            <a:noAutofit/>
          </a:bodyPr>
          <a:lstStyle>
            <a:lvl1pPr marL="0" indent="0" algn="ctr">
              <a:lnSpc>
                <a:spcPts val="1800"/>
              </a:lnSpc>
              <a:buFontTx/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6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720.382.####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ECF006-2F8F-4A44-ABFB-7A04C367D66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446" y="6227569"/>
            <a:ext cx="4462279" cy="38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1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F2E273E-0662-4BDD-8BE4-EF47875EC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" t="662" r="198"/>
          <a:stretch/>
        </p:blipFill>
        <p:spPr>
          <a:xfrm>
            <a:off x="0" y="0"/>
            <a:ext cx="12192000" cy="6867144"/>
          </a:xfrm>
          <a:prstGeom prst="rect">
            <a:avLst/>
          </a:prstGeom>
          <a:ln>
            <a:noFill/>
          </a:ln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780966" y="339455"/>
            <a:ext cx="10630069" cy="729882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1412125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6577DB25-2F1B-4545-9712-47C7A94212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" t="695" r="49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975986" y="357183"/>
            <a:ext cx="10240029" cy="675175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Style</a:t>
            </a:r>
          </a:p>
        </p:txBody>
      </p:sp>
    </p:spTree>
    <p:extLst>
      <p:ext uri="{BB962C8B-B14F-4D97-AF65-F5344CB8AC3E}">
        <p14:creationId xmlns:p14="http://schemas.microsoft.com/office/powerpoint/2010/main" val="3279698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FD4D741-C4B2-47D4-926E-B8330983080F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020E8BE4-C83E-49EE-A99A-8433E90CF8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96"/>
          <a:stretch/>
        </p:blipFill>
        <p:spPr>
          <a:xfrm>
            <a:off x="2456162" y="2573940"/>
            <a:ext cx="7279676" cy="8550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24A8A6-B02A-4793-B782-6058D1C21A7B}"/>
              </a:ext>
            </a:extLst>
          </p:cNvPr>
          <p:cNvSpPr txBox="1"/>
          <p:nvPr userDrawn="1"/>
        </p:nvSpPr>
        <p:spPr>
          <a:xfrm>
            <a:off x="829056" y="3629025"/>
            <a:ext cx="10533888" cy="2796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4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improve the health of all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Coloradans through independent research, analysis, and insight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advance sound policies </a:t>
            </a:r>
            <a:b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decisions.</a:t>
            </a:r>
          </a:p>
        </p:txBody>
      </p:sp>
      <p:pic>
        <p:nvPicPr>
          <p:cNvPr id="3" name="Picture 2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0D32F64-6FA5-4203-A47A-A33900AC9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82"/>
          <a:stretch/>
        </p:blipFill>
        <p:spPr>
          <a:xfrm>
            <a:off x="0" y="-3734"/>
            <a:ext cx="12192000" cy="21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340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1751B-8C1B-4D49-9078-10BA3AA49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67"/>
          <a:stretch/>
        </p:blipFill>
        <p:spPr>
          <a:xfrm>
            <a:off x="1164336" y="84641"/>
            <a:ext cx="9863328" cy="2515149"/>
          </a:xfrm>
          <a:prstGeom prst="rect">
            <a:avLst/>
          </a:prstGeom>
        </p:spPr>
      </p:pic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493323F3-156F-4D5A-8680-7D753114B9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528656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B25ED5-9D4C-4A9A-B2F7-18226C5ABCD1}"/>
              </a:ext>
            </a:extLst>
          </p:cNvPr>
          <p:cNvSpPr txBox="1"/>
          <p:nvPr userDrawn="1"/>
        </p:nvSpPr>
        <p:spPr>
          <a:xfrm>
            <a:off x="2987040" y="2932099"/>
            <a:ext cx="6217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DB81A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ABOUT US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3EBF67-3E8D-4A70-A830-E0C1BF5B17EF}"/>
              </a:ext>
            </a:extLst>
          </p:cNvPr>
          <p:cNvSpPr txBox="1"/>
          <p:nvPr userDrawn="1"/>
        </p:nvSpPr>
        <p:spPr>
          <a:xfrm>
            <a:off x="829056" y="3602736"/>
            <a:ext cx="1053388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We believe that sound evidence and solid analysis </a:t>
            </a:r>
            <a:b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lead to better health policy, and that better </a:t>
            </a:r>
            <a:b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</a:br>
            <a:r>
              <a:rPr 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health policy leads to healthier Coloradans. </a:t>
            </a:r>
          </a:p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That is our work as Colorado’s leading nonprofit and nonpartisan health policy research group.</a:t>
            </a:r>
          </a:p>
          <a:p>
            <a:pPr marL="0" marR="0" lvl="0" indent="0" algn="ctr" defTabSz="4572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100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rPr>
              <a:t>And we are passionate about it.</a:t>
            </a:r>
          </a:p>
          <a:p>
            <a:endParaRPr lang="en-US" sz="3200" dirty="0">
              <a:latin typeface="Avenir Next LT Pro" panose="020B05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4A72552-6AD7-45F3-9FEC-72D849A0282C}"/>
              </a:ext>
            </a:extLst>
          </p:cNvPr>
          <p:cNvSpPr/>
          <p:nvPr userDrawn="1"/>
        </p:nvSpPr>
        <p:spPr>
          <a:xfrm>
            <a:off x="0" y="6355080"/>
            <a:ext cx="12192000" cy="5029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19854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06769"/>
            <a:ext cx="10515600" cy="47701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47673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2" r:id="rId3"/>
    <p:sldLayoutId id="2147483667" r:id="rId4"/>
    <p:sldLayoutId id="2147483668" r:id="rId5"/>
    <p:sldLayoutId id="2147483669" r:id="rId6"/>
    <p:sldLayoutId id="2147483670" r:id="rId7"/>
    <p:sldLayoutId id="2147483671" r:id="rId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rgbClr val="FDB81A"/>
        </a:buClr>
        <a:buFont typeface="Arial" panose="020B0604020202020204" pitchFamily="34" charset="0"/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rgbClr val="FDB81A"/>
        </a:buClr>
        <a:buFont typeface="Webdings" panose="05030102010509060703" pitchFamily="18" charset="2"/>
        <a:buChar char=""/>
        <a:defRPr sz="20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Clr>
          <a:srgbClr val="FDB81A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Verdana" panose="020B0604030504040204" pitchFamily="34" charset="0"/>
          <a:ea typeface="Verdana" panose="020B0604030504040204" pitchFamily="34" charset="0"/>
          <a:cs typeface="Tahom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A23A0570-7FF5-9134-C996-05914CEA11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6C0324-6287-40AF-B9F4-080F02C03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0971" y="745970"/>
            <a:ext cx="4703819" cy="1240598"/>
          </a:xfrm>
        </p:spPr>
        <p:txBody>
          <a:bodyPr>
            <a:noAutofit/>
          </a:bodyPr>
          <a:lstStyle/>
          <a:p>
            <a:r>
              <a:rPr lang="en-US" sz="5400" dirty="0">
                <a:latin typeface="Verdana" panose="020B0604030504040204" pitchFamily="34" charset="0"/>
                <a:ea typeface="Verdana" panose="020B0604030504040204" pitchFamily="34" charset="0"/>
              </a:rPr>
              <a:t>It’s Not Just COVID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B0A4F-3794-4A32-9EC1-2B814CD31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0971" y="2083041"/>
            <a:ext cx="4172893" cy="1345959"/>
          </a:xfrm>
        </p:spPr>
        <p:txBody>
          <a:bodyPr/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A Social Justice Lens on the Mental Health Crisis </a:t>
            </a:r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116CB06E-5063-BDDE-76AA-88967A1EE9FB}"/>
              </a:ext>
            </a:extLst>
          </p:cNvPr>
          <p:cNvSpPr txBox="1"/>
          <p:nvPr/>
        </p:nvSpPr>
        <p:spPr>
          <a:xfrm>
            <a:off x="10518616" y="6311091"/>
            <a:ext cx="1480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</a:rPr>
              <a:t>#HIHC22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AF06D-D9FB-7C37-E0D8-F22E62A67447}"/>
              </a:ext>
            </a:extLst>
          </p:cNvPr>
          <p:cNvSpPr txBox="1">
            <a:spLocks/>
          </p:cNvSpPr>
          <p:nvPr/>
        </p:nvSpPr>
        <p:spPr>
          <a:xfrm>
            <a:off x="370971" y="2976830"/>
            <a:ext cx="6252300" cy="42203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accent2"/>
                </a:solidFill>
              </a:rPr>
              <a:t>Suman Mathur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66D4D23A-A761-F489-AA3B-E48B03503E51}"/>
              </a:ext>
            </a:extLst>
          </p:cNvPr>
          <p:cNvSpPr txBox="1">
            <a:spLocks/>
          </p:cNvSpPr>
          <p:nvPr/>
        </p:nvSpPr>
        <p:spPr>
          <a:xfrm>
            <a:off x="370971" y="3323862"/>
            <a:ext cx="6252137" cy="29028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DB81A"/>
              </a:buClr>
              <a:buFont typeface="Arial" panose="020B0604020202020204" pitchFamily="34" charset="0"/>
              <a:buNone/>
              <a:defRPr sz="32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Webdings" panose="05030102010509060703" pitchFamily="18" charset="2"/>
              <a:buChar char="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FDB81A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solidFill>
                  <a:schemeClr val="accent2"/>
                </a:solidFill>
              </a:rPr>
              <a:t>Colorado Health Institute</a:t>
            </a:r>
          </a:p>
        </p:txBody>
      </p:sp>
    </p:spTree>
    <p:extLst>
      <p:ext uri="{BB962C8B-B14F-4D97-AF65-F5344CB8AC3E}">
        <p14:creationId xmlns:p14="http://schemas.microsoft.com/office/powerpoint/2010/main" val="29014799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B651AC6-F8DC-D86E-92F6-6723264D6B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2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E74F6-EF6B-0091-7592-B5FAE604CF2E}"/>
              </a:ext>
            </a:extLst>
          </p:cNvPr>
          <p:cNvSpPr txBox="1"/>
          <p:nvPr/>
        </p:nvSpPr>
        <p:spPr>
          <a:xfrm>
            <a:off x="548640" y="323554"/>
            <a:ext cx="10846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Percentage Reporting Eight or More Poor Mental Health Days in the Past Month, 2013-2021</a:t>
            </a:r>
          </a:p>
        </p:txBody>
      </p:sp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1D62DE-B048-1664-C14D-B9F2C2F4AE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343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imeline&#10;&#10;Description automatically generated with low confidence">
            <a:extLst>
              <a:ext uri="{FF2B5EF4-FFF2-40B4-BE49-F238E27FC236}">
                <a16:creationId xmlns:a16="http://schemas.microsoft.com/office/drawing/2014/main" id="{B82B1BA9-DE6D-6701-0168-C10410F32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272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2CFB36D-7188-A0D2-A3CB-4F883390E1AA}"/>
              </a:ext>
            </a:extLst>
          </p:cNvPr>
          <p:cNvSpPr txBox="1"/>
          <p:nvPr/>
        </p:nvSpPr>
        <p:spPr>
          <a:xfrm>
            <a:off x="548640" y="323554"/>
            <a:ext cx="10775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Percentage Reporting Eight or More Poor Mental Health Days in the Past Month, 2013-2021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050FF0-9BEB-4EDF-70DD-5F36E4C3D08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8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Herds of zebra and wildebeest">
            <a:extLst>
              <a:ext uri="{FF2B5EF4-FFF2-40B4-BE49-F238E27FC236}">
                <a16:creationId xmlns:a16="http://schemas.microsoft.com/office/drawing/2014/main" id="{BB80A921-F908-3017-2193-280EEE6227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9070" y="1378390"/>
            <a:ext cx="7158453" cy="47704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1EE91-7789-D23D-CBE7-47B8F61FE12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65768" y="6512710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33C42E-F5C2-73C7-AB13-1EC0A46915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6"/>
          <a:stretch/>
        </p:blipFill>
        <p:spPr>
          <a:xfrm>
            <a:off x="0" y="6571702"/>
            <a:ext cx="12192000" cy="286298"/>
          </a:xfrm>
          <a:prstGeom prst="rect">
            <a:avLst/>
          </a:prstGeom>
        </p:spPr>
      </p:pic>
      <p:pic>
        <p:nvPicPr>
          <p:cNvPr id="5" name="Picture 4" descr="A herd of zebras in a grassland&#10;&#10;Description automatically generated with medium confidence">
            <a:extLst>
              <a:ext uri="{FF2B5EF4-FFF2-40B4-BE49-F238E27FC236}">
                <a16:creationId xmlns:a16="http://schemas.microsoft.com/office/drawing/2014/main" id="{C7D0C366-648A-52C4-FE52-91905076FA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2" r="5992"/>
          <a:stretch/>
        </p:blipFill>
        <p:spPr>
          <a:xfrm>
            <a:off x="-14749" y="-1533832"/>
            <a:ext cx="12224667" cy="814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58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2A926F-4E67-BEDC-F360-8691E58172E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065768" y="6512710"/>
            <a:ext cx="2743200" cy="192821"/>
          </a:xfrm>
          <a:prstGeom prst="rect">
            <a:avLst/>
          </a:prstGeom>
        </p:spPr>
        <p:txBody>
          <a:bodyPr/>
          <a:lstStyle/>
          <a:p>
            <a:fld id="{A282D193-E2BE-4A66-8C8A-40C0D87BADFE}" type="slidenum">
              <a:rPr lang="en-US" smtClean="0"/>
              <a:t>5</a:t>
            </a:fld>
            <a:endParaRPr lang="en-US"/>
          </a:p>
        </p:txBody>
      </p:sp>
      <p:pic>
        <p:nvPicPr>
          <p:cNvPr id="15" name="Picture 1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26886C-A0AD-1FF6-4C1A-FE119C1B08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93"/>
          <a:stretch/>
        </p:blipFill>
        <p:spPr>
          <a:xfrm>
            <a:off x="0" y="6617494"/>
            <a:ext cx="12192000" cy="240506"/>
          </a:xfrm>
          <a:prstGeom prst="rect">
            <a:avLst/>
          </a:prstGeom>
        </p:spPr>
      </p:pic>
      <p:pic>
        <p:nvPicPr>
          <p:cNvPr id="6" name="Picture 5" descr="A collage of a person's face&#10;&#10;Description automatically generated with low confidence">
            <a:extLst>
              <a:ext uri="{FF2B5EF4-FFF2-40B4-BE49-F238E27FC236}">
                <a16:creationId xmlns:a16="http://schemas.microsoft.com/office/drawing/2014/main" id="{E5459505-0F82-4EA0-FB6A-D3428C1663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/>
          <a:stretch/>
        </p:blipFill>
        <p:spPr>
          <a:xfrm>
            <a:off x="0" y="0"/>
            <a:ext cx="12192000" cy="66174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D8A076-5712-F76C-04B4-B78F444F38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578" y="2657488"/>
            <a:ext cx="9734843" cy="786043"/>
          </a:xfrm>
          <a:prstGeom prst="rect">
            <a:avLst/>
          </a:prstGeom>
          <a:effectLst>
            <a:outerShdw blurRad="88900" dist="63500" dir="5400000" sx="101000" sy="101000" algn="ctr" rotWithShape="0">
              <a:schemeClr val="tx1">
                <a:alpha val="36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7207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F4682F3-8B9E-A34C-C6CD-6D2AF84CD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689951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Who Experiences Poor Mental Health? </a:t>
            </a:r>
          </a:p>
        </p:txBody>
      </p:sp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C7E85EC7-2703-3CAA-91AE-562476A28B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639" y="1604806"/>
            <a:ext cx="9527458" cy="5100833"/>
          </a:xfrm>
          <a:prstGeom prst="rect">
            <a:avLst/>
          </a:prstGeom>
        </p:spPr>
      </p:pic>
      <p:pic>
        <p:nvPicPr>
          <p:cNvPr id="29" name="Picture 28" descr="Graphical user interface&#10;&#10;Description automatically generated">
            <a:extLst>
              <a:ext uri="{FF2B5EF4-FFF2-40B4-BE49-F238E27FC236}">
                <a16:creationId xmlns:a16="http://schemas.microsoft.com/office/drawing/2014/main" id="{810A2112-9952-BC1F-93A8-633D14CCE2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18"/>
          <a:stretch/>
        </p:blipFill>
        <p:spPr>
          <a:xfrm>
            <a:off x="973387" y="1187675"/>
            <a:ext cx="3170910" cy="5100833"/>
          </a:xfrm>
          <a:prstGeom prst="rect">
            <a:avLst/>
          </a:prstGeom>
        </p:spPr>
      </p:pic>
      <p:pic>
        <p:nvPicPr>
          <p:cNvPr id="30" name="Picture 29" descr="Graphical user interface&#10;&#10;Description automatically generated">
            <a:extLst>
              <a:ext uri="{FF2B5EF4-FFF2-40B4-BE49-F238E27FC236}">
                <a16:creationId xmlns:a16="http://schemas.microsoft.com/office/drawing/2014/main" id="{CAD57762-7426-AEBF-ABBB-167CAFC94B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7" r="31113"/>
          <a:stretch/>
        </p:blipFill>
        <p:spPr>
          <a:xfrm>
            <a:off x="4188549" y="1187675"/>
            <a:ext cx="3347876" cy="5100833"/>
          </a:xfrm>
          <a:prstGeom prst="rect">
            <a:avLst/>
          </a:prstGeom>
        </p:spPr>
      </p:pic>
      <p:pic>
        <p:nvPicPr>
          <p:cNvPr id="31" name="Picture 30" descr="Graphical user interface&#10;&#10;Description automatically generated">
            <a:extLst>
              <a:ext uri="{FF2B5EF4-FFF2-40B4-BE49-F238E27FC236}">
                <a16:creationId xmlns:a16="http://schemas.microsoft.com/office/drawing/2014/main" id="{37FA61AC-61AC-A4EC-135D-0954ED8296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87" r="-931"/>
          <a:stretch/>
        </p:blipFill>
        <p:spPr>
          <a:xfrm>
            <a:off x="7617223" y="1187674"/>
            <a:ext cx="3052924" cy="5100833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6607B346-6F64-D8C9-FDD4-AC4CF30F48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  <p:pic>
        <p:nvPicPr>
          <p:cNvPr id="2" name="Picture 1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F5C9CA5B-B88A-7EFB-FF60-81CCAF1076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4" b="23191"/>
          <a:stretch/>
        </p:blipFill>
        <p:spPr>
          <a:xfrm>
            <a:off x="1017639" y="5316028"/>
            <a:ext cx="9527458" cy="19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7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ith face paint&#10;&#10;Description automatically generated with low confidence">
            <a:extLst>
              <a:ext uri="{FF2B5EF4-FFF2-40B4-BE49-F238E27FC236}">
                <a16:creationId xmlns:a16="http://schemas.microsoft.com/office/drawing/2014/main" id="{15C19BEC-0BFC-9081-18AE-706DAFDF6C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" b="1310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7D59B29-5E0F-0D79-D004-F1AA632E05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90"/>
          <a:stretch/>
        </p:blipFill>
        <p:spPr>
          <a:xfrm>
            <a:off x="0" y="6610350"/>
            <a:ext cx="12192000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6B58A7-B46F-9054-8733-564F7EC9B7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26"/>
          <a:stretch/>
        </p:blipFill>
        <p:spPr>
          <a:xfrm>
            <a:off x="0" y="6571702"/>
            <a:ext cx="12192000" cy="286298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99717B3-39FB-1236-FC92-1E9C1BB3A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813"/>
            <a:ext cx="12815668" cy="7208813"/>
          </a:xfrm>
          <a:prstGeom prst="rect">
            <a:avLst/>
          </a:prstGeom>
        </p:spPr>
      </p:pic>
      <p:pic>
        <p:nvPicPr>
          <p:cNvPr id="9" name="Picture 8" descr="A picture containing person, wall, indoor&#10;&#10;Description automatically generated">
            <a:extLst>
              <a:ext uri="{FF2B5EF4-FFF2-40B4-BE49-F238E27FC236}">
                <a16:creationId xmlns:a16="http://schemas.microsoft.com/office/drawing/2014/main" id="{A26CC38E-E655-1C79-0F08-CF5EEAB295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5" r="6318" b="19779"/>
          <a:stretch/>
        </p:blipFill>
        <p:spPr>
          <a:xfrm>
            <a:off x="7230177" y="932497"/>
            <a:ext cx="3597996" cy="4216281"/>
          </a:xfrm>
          <a:prstGeom prst="rect">
            <a:avLst/>
          </a:prstGeom>
          <a:ln w="38100">
            <a:solidFill>
              <a:srgbClr val="FDB81A"/>
            </a:solidFill>
          </a:ln>
        </p:spPr>
      </p:pic>
      <p:pic>
        <p:nvPicPr>
          <p:cNvPr id="11" name="Picture 10" descr="A person sitting on a chair&#10;&#10;Description automatically generated with medium confidence">
            <a:extLst>
              <a:ext uri="{FF2B5EF4-FFF2-40B4-BE49-F238E27FC236}">
                <a16:creationId xmlns:a16="http://schemas.microsoft.com/office/drawing/2014/main" id="{1F0497F0-298F-C64E-3C74-078B6948BFC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3" t="7914" r="46207" b="50961"/>
          <a:stretch/>
        </p:blipFill>
        <p:spPr>
          <a:xfrm>
            <a:off x="1599028" y="914911"/>
            <a:ext cx="3597996" cy="4216281"/>
          </a:xfrm>
          <a:prstGeom prst="rect">
            <a:avLst/>
          </a:prstGeom>
          <a:ln w="38100">
            <a:solidFill>
              <a:srgbClr val="FDB81A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4D63BF-9069-8A48-1B1B-486AC7E2E824}"/>
              </a:ext>
            </a:extLst>
          </p:cNvPr>
          <p:cNvSpPr txBox="1"/>
          <p:nvPr/>
        </p:nvSpPr>
        <p:spPr>
          <a:xfrm>
            <a:off x="7230177" y="5264921"/>
            <a:ext cx="3597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Lesley Brooks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9EC0E2-D265-C81B-A9C4-0A876F33B908}"/>
              </a:ext>
            </a:extLst>
          </p:cNvPr>
          <p:cNvSpPr txBox="1"/>
          <p:nvPr/>
        </p:nvSpPr>
        <p:spPr>
          <a:xfrm>
            <a:off x="1510551" y="5264921"/>
            <a:ext cx="35979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Morgan Medlock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71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sitting on a bench in front of a fireplace&#10;&#10;Description automatically generated with low confidence">
            <a:extLst>
              <a:ext uri="{FF2B5EF4-FFF2-40B4-BE49-F238E27FC236}">
                <a16:creationId xmlns:a16="http://schemas.microsoft.com/office/drawing/2014/main" id="{5AC00F15-5062-36A2-2C8C-0A53514A84B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768" b="15768"/>
          <a:stretch/>
        </p:blipFill>
        <p:spPr>
          <a:xfrm>
            <a:off x="0" y="-1395774"/>
            <a:ext cx="12192000" cy="8138341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6AC470A4-45B4-DD69-CE8E-0C1A4B2B2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34"/>
          <a:stretch/>
        </p:blipFill>
        <p:spPr>
          <a:xfrm>
            <a:off x="0" y="6627136"/>
            <a:ext cx="12192000" cy="23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532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I Colors">
      <a:dk1>
        <a:sysClr val="windowText" lastClr="000000"/>
      </a:dk1>
      <a:lt1>
        <a:sysClr val="window" lastClr="FFFFFF"/>
      </a:lt1>
      <a:dk2>
        <a:srgbClr val="2E6380"/>
      </a:dk2>
      <a:lt2>
        <a:srgbClr val="E7E6E6"/>
      </a:lt2>
      <a:accent1>
        <a:srgbClr val="7AA6B9"/>
      </a:accent1>
      <a:accent2>
        <a:srgbClr val="FDB91B"/>
      </a:accent2>
      <a:accent3>
        <a:srgbClr val="7A962B"/>
      </a:accent3>
      <a:accent4>
        <a:srgbClr val="5F3D61"/>
      </a:accent4>
      <a:accent5>
        <a:srgbClr val="B42E12"/>
      </a:accent5>
      <a:accent6>
        <a:srgbClr val="D76822"/>
      </a:accent6>
      <a:hlink>
        <a:srgbClr val="0563C1"/>
      </a:hlink>
      <a:folHlink>
        <a:srgbClr val="954F72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 PowerPoint Standard Verdana  -  Read-Only" id="{CDBF24A3-C4A4-4BF2-B092-722E0BE64C06}" vid="{70796235-FF94-4F9A-8CF4-0E7313D94B7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CHI PowerPoint Standard Verdana</Template>
  <TotalTime>6331</TotalTime>
  <Words>75</Words>
  <Application>Microsoft Office PowerPoint</Application>
  <PresentationFormat>Widescreen</PresentationFormat>
  <Paragraphs>21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Avenir Next LT Pro</vt:lpstr>
      <vt:lpstr>Calibri</vt:lpstr>
      <vt:lpstr>Verdana</vt:lpstr>
      <vt:lpstr>Webdings</vt:lpstr>
      <vt:lpstr>Office Theme</vt:lpstr>
      <vt:lpstr>It’s Not Just COVID</vt:lpstr>
      <vt:lpstr>PowerPoint Presentation</vt:lpstr>
      <vt:lpstr>PowerPoint Presentation</vt:lpstr>
      <vt:lpstr>PowerPoint Presentation</vt:lpstr>
      <vt:lpstr>PowerPoint Presentation</vt:lpstr>
      <vt:lpstr>Who Experiences Poor Mental Health?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Suman Mathur</dc:creator>
  <cp:lastModifiedBy>Joe Hanel</cp:lastModifiedBy>
  <cp:revision>73</cp:revision>
  <dcterms:created xsi:type="dcterms:W3CDTF">2022-11-08T22:20:26Z</dcterms:created>
  <dcterms:modified xsi:type="dcterms:W3CDTF">2022-12-14T17:08:33Z</dcterms:modified>
</cp:coreProperties>
</file>