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97" r:id="rId4"/>
    <p:sldId id="283" r:id="rId5"/>
    <p:sldId id="288" r:id="rId6"/>
    <p:sldId id="294" r:id="rId7"/>
    <p:sldId id="296" r:id="rId8"/>
    <p:sldId id="286" r:id="rId9"/>
    <p:sldId id="293" r:id="rId10"/>
    <p:sldId id="270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pos="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ncer Budd" initials="SB" lastIdx="1" clrIdx="0">
    <p:extLst>
      <p:ext uri="{19B8F6BF-5375-455C-9EA6-DF929625EA0E}">
        <p15:presenceInfo xmlns:p15="http://schemas.microsoft.com/office/powerpoint/2012/main" userId="S::budds@coloradohealthinstitute.org::ca806bec-2481-4784-a23d-063a923ba1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D61"/>
    <a:srgbClr val="7A962B"/>
    <a:srgbClr val="1F4E79"/>
    <a:srgbClr val="FDB81A"/>
    <a:srgbClr val="2E6380"/>
    <a:srgbClr val="181717"/>
    <a:srgbClr val="B42E12"/>
    <a:srgbClr val="FDD46F"/>
    <a:srgbClr val="7AA6B9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67852" autoAdjust="0"/>
  </p:normalViewPr>
  <p:slideViewPr>
    <p:cSldViewPr snapToGrid="0">
      <p:cViewPr varScale="1">
        <p:scale>
          <a:sx n="73" d="100"/>
          <a:sy n="73" d="100"/>
        </p:scale>
        <p:origin x="2048" y="192"/>
      </p:cViewPr>
      <p:guideLst>
        <p:guide orient="horz" pos="2160"/>
        <p:guide pos="3840"/>
        <p:guide pos="729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HI-FPE\public\Projects\Hot%20Issues%20in%20Health\2019%20Conference\Presentations\Breakout%20Sessions\Affordability\Data\KFF%202019%20National%20Health%20Plan%20Polling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Overall!$C$1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rgbClr val="5F3D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Overall!$B$2:$B$6</c:f>
              <c:strCache>
                <c:ptCount val="5"/>
                <c:pt idx="0">
                  <c:v>1998-2000</c:v>
                </c:pt>
                <c:pt idx="1">
                  <c:v>2002-2004</c:v>
                </c:pt>
                <c:pt idx="2">
                  <c:v>2008-2009</c:v>
                </c:pt>
                <c:pt idx="3">
                  <c:v>2016</c:v>
                </c:pt>
                <c:pt idx="4">
                  <c:v>2019</c:v>
                </c:pt>
              </c:strCache>
            </c:strRef>
          </c:cat>
          <c:val>
            <c:numRef>
              <c:f>Overall!$C$2:$C$6</c:f>
              <c:numCache>
                <c:formatCode>0%</c:formatCode>
                <c:ptCount val="5"/>
                <c:pt idx="0">
                  <c:v>0.4</c:v>
                </c:pt>
                <c:pt idx="1">
                  <c:v>0.39</c:v>
                </c:pt>
                <c:pt idx="2">
                  <c:v>0.46</c:v>
                </c:pt>
                <c:pt idx="3">
                  <c:v>0.5</c:v>
                </c:pt>
                <c:pt idx="4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B-404D-BB54-C57F6AD58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3542104"/>
        <c:axId val="443542432"/>
      </c:barChart>
      <c:catAx>
        <c:axId val="44354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542432"/>
        <c:crosses val="autoZero"/>
        <c:auto val="1"/>
        <c:lblAlgn val="ctr"/>
        <c:lblOffset val="100"/>
        <c:noMultiLvlLbl val="0"/>
      </c:catAx>
      <c:valAx>
        <c:axId val="443542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354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7F8CA-02BA-46B5-A299-35A9301AAB6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6F6F-9CE6-435A-BC95-AA8CAED5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0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B7BDCE-6490-4230-A5F6-1BCC7A49F098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D8ED13-D04F-4874-BDFA-12A710744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8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systemtracker.org/brief/employer-strategies-to-reduce-health-costs-and-improve-quality-through-network-configur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other/state-indicator/family-coverage/?currentTimeframe=0&amp;sortModel=%7B%22colId%22:%22Location%22,%22sort%22:%22asc%22%7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eps.ahrq.gov/data_stats/summ_tables/insr/state/series_2/2018/tiif3.pd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slideshow/public-opinion-on-single-payer-national-health-plans-and-expanding-access-to-medicare-coverag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ff.org/interactive/tracking-public-opinion-on-national-health-plan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report-section/2018-employer-health-benefits-survey-section-10-plan-fundin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onedigital.com/blog/is-partially-self-funding-plan-in-your-futur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employers important in the conversation and what are some of the challenges they face to getting more involved?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8ED13-D04F-4874-BDFA-12A710744C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8ED13-D04F-4874-BDFA-12A710744C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dive into this conversation about what employers can do to address rising health care costs, I want you to keep three things in mind:</a:t>
            </a:r>
          </a:p>
          <a:p>
            <a:endParaRPr lang="en-US" dirty="0"/>
          </a:p>
          <a:p>
            <a:r>
              <a:rPr lang="en-US" dirty="0"/>
              <a:t>- First, employers pay a large share of health care costs. Most Coloradans still get insurance through their employer.  Collectively, this adds up to a big bill… and a big opportunity for change.</a:t>
            </a:r>
          </a:p>
          <a:p>
            <a:r>
              <a:rPr lang="en-US" dirty="0"/>
              <a:t>- While many of us get insurance through our employer, this relationship is complicated.  And it’s getting more complicated.</a:t>
            </a:r>
          </a:p>
          <a:p>
            <a:r>
              <a:rPr lang="en-US" dirty="0"/>
              <a:t>- Finally, while there is a big opportunity collectively, there are many different types of employers, and that’s going to require a variety of strategies.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8ED13-D04F-4874-BDFA-12A710744C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a car because that’s how much health insurance costs for the average family in Colorado, and just like our parents, our employers are helping us out. A lot.</a:t>
            </a:r>
          </a:p>
          <a:p>
            <a:endParaRPr lang="en-US" dirty="0"/>
          </a:p>
          <a:p>
            <a:r>
              <a:rPr lang="en-US" dirty="0"/>
              <a:t>Source: MEPS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Premium cost with employer/employee split: </a:t>
            </a:r>
            <a:r>
              <a:rPr lang="en-US" dirty="0">
                <a:hlinkClick r:id="rId3"/>
              </a:rPr>
              <a:t>https://www.kff.org/other/state-indicator/family-coverage/?currentTimeframe=0&amp;sortModel=%7B%22colId%22:%22Location%22,%22sort%22:%22asc%22%7D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Deductible: </a:t>
            </a:r>
            <a:r>
              <a:rPr lang="en-US" dirty="0">
                <a:hlinkClick r:id="rId4"/>
              </a:rPr>
              <a:t>https://meps.ahrq.gov/data_stats/summ_tables/insr/state/series_2/2018/tiif3.pdf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8ED13-D04F-4874-BDFA-12A710744C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3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8ED13-D04F-4874-BDFA-12A710744C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2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8ED13-D04F-4874-BDFA-12A710744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8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 four bars from slide 3 at this source: </a:t>
            </a:r>
            <a:r>
              <a:rPr lang="en-US" dirty="0">
                <a:hlinkClick r:id="rId3"/>
              </a:rPr>
              <a:t>https://www.kff.org/slideshow/public-opinion-on-single-payer-national-health-plans-and-expanding-access-to-medicare-coverage/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Last bar calculated from KFF 2019 polling values from here: </a:t>
            </a:r>
            <a:r>
              <a:rPr lang="en-US" dirty="0">
                <a:hlinkClick r:id="rId4"/>
              </a:rPr>
              <a:t>https://www.kff.org/interactive/tracking-public-opinion-on-national-health-plan/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8ED13-D04F-4874-BDFA-12A710744C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7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8ED13-D04F-4874-BDFA-12A710744C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8ED13-D04F-4874-BDFA-12A710744C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Self-Funded employers can customize their health plan rather than simply buying an off the shelf product from an insurer. Self-Funded employers are not subject to state-level regulation (regulated by ERISA), but are on the hook for all health expenses their employees incur.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Fully-Insured employers have less flexibility, but are only responsible for paying the predetermined amount in premium contributions since the insurer is responsible for paying the claims.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 hybrid approach sometimes called Level Funding has emerged in the past few years. Level Funding allows employers to pay a regular monthly fee based on expected claim costs, with the potential to recoup funds if actual claims are lower than expected.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Stop loss insurance (AKA excess loss insurance), which kicks in once health expenses reach a certain threshold, can limit the financial exposure of self-funded employers, allowing smaller employers to self-fund or level-fund their health plans (source: DOI 2017 Health Insurance Cost Report).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https://www.kff.org/report-section/2018-employer-health-benefits-survey-section-10-plan-funding/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https://www.onedigital.com/blog/is-partially-self-funding-plan-in-your-future/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8ED13-D04F-4874-BDFA-12A710744C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8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2E6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16935"/>
          <a:stretch/>
        </p:blipFill>
        <p:spPr>
          <a:xfrm>
            <a:off x="-31261" y="1646637"/>
            <a:ext cx="12244103" cy="405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580" y="395534"/>
            <a:ext cx="7484533" cy="164428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581" y="2195270"/>
            <a:ext cx="5911036" cy="754183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74790" y="4677203"/>
            <a:ext cx="6252300" cy="42203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800" b="1">
                <a:solidFill>
                  <a:srgbClr val="FDB81A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74790" y="5116009"/>
            <a:ext cx="6252137" cy="29028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 i="0" baseline="0">
                <a:solidFill>
                  <a:srgbClr val="FDB81A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076410" y="5865153"/>
            <a:ext cx="6250517" cy="34288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075767" y="6197605"/>
            <a:ext cx="6250517" cy="2730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1" y="5220678"/>
            <a:ext cx="2055811" cy="12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97580" y="395534"/>
            <a:ext cx="7484533" cy="1644283"/>
          </a:xfrm>
        </p:spPr>
        <p:txBody>
          <a:bodyPr anchor="b"/>
          <a:lstStyle>
            <a:lvl1pPr algn="l">
              <a:defRPr sz="6000">
                <a:solidFill>
                  <a:srgbClr val="2E638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97581" y="2195270"/>
            <a:ext cx="5911036" cy="754183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2E638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74790" y="4615211"/>
            <a:ext cx="6252300" cy="42203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800" b="1">
                <a:solidFill>
                  <a:srgbClr val="FDB81A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74790" y="5116009"/>
            <a:ext cx="6252137" cy="29028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 i="0" baseline="0">
                <a:solidFill>
                  <a:srgbClr val="FDB81A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184786"/>
            <a:ext cx="5720861" cy="673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7" y="5177871"/>
            <a:ext cx="2142589" cy="1251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r="17592"/>
          <a:stretch/>
        </p:blipFill>
        <p:spPr>
          <a:xfrm>
            <a:off x="10421" y="1714900"/>
            <a:ext cx="12181580" cy="4278467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076410" y="5841906"/>
            <a:ext cx="6250517" cy="34288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2E6380"/>
                </a:solidFill>
              </a:defRPr>
            </a:lvl1pPr>
          </a:lstStyle>
          <a:p>
            <a:pPr lvl="0"/>
            <a:r>
              <a:rPr lang="en-US" dirty="0"/>
              <a:t>Event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075767" y="6197605"/>
            <a:ext cx="6250517" cy="2730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 b="0">
                <a:solidFill>
                  <a:srgbClr val="2E6380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41435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9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181600"/>
            <a:ext cx="12192001" cy="1676400"/>
          </a:xfrm>
          <a:prstGeom prst="rect">
            <a:avLst/>
          </a:prstGeom>
          <a:solidFill>
            <a:srgbClr val="2E6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07" y="5504793"/>
            <a:ext cx="5481180" cy="627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67" y="6272333"/>
            <a:ext cx="5497944" cy="19663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39438" y="5361354"/>
            <a:ext cx="5549636" cy="43767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600" b="1">
                <a:solidFill>
                  <a:srgbClr val="FDB81A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39438" y="6269264"/>
            <a:ext cx="3960029" cy="30528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####@coloradohealthinstitute.org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376617" y="6269263"/>
            <a:ext cx="1412553" cy="3100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720.382.####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8603" y="5853935"/>
            <a:ext cx="5550568" cy="33298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@######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181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885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2E63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24931" y="5158343"/>
            <a:ext cx="11142133" cy="729882"/>
          </a:xfrm>
        </p:spPr>
        <p:txBody>
          <a:bodyPr anchor="b"/>
          <a:lstStyle>
            <a:lvl1pPr algn="r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16935"/>
          <a:stretch/>
        </p:blipFill>
        <p:spPr>
          <a:xfrm>
            <a:off x="-26053" y="491674"/>
            <a:ext cx="12244103" cy="40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84786"/>
            <a:ext cx="5720861" cy="673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r="17592"/>
          <a:stretch/>
        </p:blipFill>
        <p:spPr>
          <a:xfrm>
            <a:off x="1" y="425362"/>
            <a:ext cx="12181580" cy="427846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59394" y="5304087"/>
            <a:ext cx="10933723" cy="675175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rgbClr val="2E638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9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/>
          <a:stretch/>
        </p:blipFill>
        <p:spPr>
          <a:xfrm>
            <a:off x="0" y="-53788"/>
            <a:ext cx="12180845" cy="69117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89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06769"/>
            <a:ext cx="10515600" cy="4770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E638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B81A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81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81A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81A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B81A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185" y="395534"/>
            <a:ext cx="8605352" cy="1340876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Cost of Doing Business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186" y="1691771"/>
            <a:ext cx="4433277" cy="754183"/>
          </a:xfrm>
        </p:spPr>
        <p:txBody>
          <a:bodyPr/>
          <a:lstStyle/>
          <a:p>
            <a:r>
              <a:rPr lang="en-US" dirty="0"/>
              <a:t>What employers can do to address rising health care costs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72"/>
            <a:ext cx="12290206" cy="69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01"/>
            <a:ext cx="12265192" cy="6899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CF363-D020-4065-B662-32F321A8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0"/>
            <a:ext cx="10515600" cy="2521509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5400" dirty="0">
                <a:solidFill>
                  <a:schemeClr val="bg1"/>
                </a:solidFill>
              </a:rPr>
              <a:t>Many Employers,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Many Strategies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2200" dirty="0">
              <a:solidFill>
                <a:srgbClr val="FDB81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4E01-9A09-4D07-9593-E26714025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2562685"/>
            <a:ext cx="9124950" cy="415268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chemeClr val="bg1"/>
                </a:solidFill>
              </a:rPr>
              <a:t>Tamara Pogue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CEO, Peak Health Alliance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chemeClr val="bg1"/>
                </a:solidFill>
              </a:rPr>
              <a:t>Marguerite Tuthill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Director, Value-based Operations</a:t>
            </a:r>
            <a:r>
              <a:rPr lang="en-US" i="1">
                <a:solidFill>
                  <a:schemeClr val="bg1"/>
                </a:solidFill>
              </a:rPr>
              <a:t>, Community Care Alliance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Laura </a:t>
            </a:r>
            <a:r>
              <a:rPr lang="en-US" b="1" dirty="0" err="1">
                <a:solidFill>
                  <a:schemeClr val="bg1"/>
                </a:solidFill>
              </a:rPr>
              <a:t>Giocomo</a:t>
            </a:r>
            <a:r>
              <a:rPr lang="en-US" b="1" dirty="0">
                <a:solidFill>
                  <a:schemeClr val="bg1"/>
                </a:solidFill>
              </a:rPr>
              <a:t> Rizzo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Senior Vice President of External Affairs, 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Denver Metro Chamber of Commerce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2694" y="2038265"/>
            <a:ext cx="26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DB81A"/>
                </a:solidFill>
              </a:rPr>
              <a:t>Today’s Panel: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390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Three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442"/>
            <a:ext cx="10515600" cy="3830249"/>
          </a:xfrm>
        </p:spPr>
        <p:txBody>
          <a:bodyPr>
            <a:normAutofit/>
          </a:bodyPr>
          <a:lstStyle/>
          <a:p>
            <a:pPr marL="461963" indent="-461963">
              <a:spcAft>
                <a:spcPts val="2400"/>
              </a:spcAft>
            </a:pPr>
            <a:r>
              <a:rPr lang="en-US" sz="4800" dirty="0"/>
              <a:t>Employers foot the bill for most Coloradans (and it’s a big one)</a:t>
            </a:r>
          </a:p>
          <a:p>
            <a:pPr marL="461963" indent="-461963">
              <a:spcAft>
                <a:spcPts val="2400"/>
              </a:spcAft>
            </a:pPr>
            <a:r>
              <a:rPr lang="en-US" sz="4800" dirty="0"/>
              <a:t>Relationship status: </a:t>
            </a:r>
            <a:r>
              <a:rPr lang="en-US" sz="4800" i="1" dirty="0"/>
              <a:t>It’s Complicated</a:t>
            </a:r>
          </a:p>
          <a:p>
            <a:pPr marL="461963" indent="-461963">
              <a:spcAft>
                <a:spcPts val="2400"/>
              </a:spcAft>
            </a:pPr>
            <a:r>
              <a:rPr lang="en-US" sz="4800" dirty="0"/>
              <a:t>Many employers, many strategies</a:t>
            </a:r>
          </a:p>
        </p:txBody>
      </p:sp>
    </p:spTree>
    <p:extLst>
      <p:ext uri="{BB962C8B-B14F-4D97-AF65-F5344CB8AC3E}">
        <p14:creationId xmlns:p14="http://schemas.microsoft.com/office/powerpoint/2010/main" val="17172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ar&#10;&#10;Description automatically generated">
            <a:extLst>
              <a:ext uri="{FF2B5EF4-FFF2-40B4-BE49-F238E27FC236}">
                <a16:creationId xmlns:a16="http://schemas.microsoft.com/office/drawing/2014/main" id="{A7E9F2FC-207D-4BF3-9184-5B74036E4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16" y="2481641"/>
            <a:ext cx="5352669" cy="3032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3E1FB5-B22B-4CF4-94E7-FBCEECDD3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54" y="22757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4B59E-FDF9-4B2C-AE85-5AB87393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64" y="365127"/>
            <a:ext cx="9134186" cy="1039687"/>
          </a:xfrm>
        </p:spPr>
        <p:txBody>
          <a:bodyPr>
            <a:noAutofit/>
          </a:bodyPr>
          <a:lstStyle/>
          <a:p>
            <a:r>
              <a:rPr lang="en-US" sz="4400" dirty="0"/>
              <a:t>Colorado’s Employers Pick Up </a:t>
            </a:r>
            <a:br>
              <a:rPr lang="en-US" sz="4400" dirty="0"/>
            </a:br>
            <a:r>
              <a:rPr lang="en-US" sz="4400" dirty="0"/>
              <a:t>More of the Cost of Health Insurance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5F7DB8-ECE6-4ADC-B6AB-2EF91E2C12C1}"/>
              </a:ext>
            </a:extLst>
          </p:cNvPr>
          <p:cNvSpPr/>
          <p:nvPr/>
        </p:nvSpPr>
        <p:spPr>
          <a:xfrm>
            <a:off x="1906352" y="2074812"/>
            <a:ext cx="2346330" cy="104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Employer contribution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74D211-FB99-435D-A1A2-B467FE42915A}"/>
              </a:ext>
            </a:extLst>
          </p:cNvPr>
          <p:cNvSpPr/>
          <p:nvPr/>
        </p:nvSpPr>
        <p:spPr>
          <a:xfrm>
            <a:off x="7693020" y="2074812"/>
            <a:ext cx="2346330" cy="104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Employee contribution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EADBF-3496-4325-AFA2-1C48B0A90461}"/>
              </a:ext>
            </a:extLst>
          </p:cNvPr>
          <p:cNvSpPr/>
          <p:nvPr/>
        </p:nvSpPr>
        <p:spPr>
          <a:xfrm>
            <a:off x="2492934" y="2409315"/>
            <a:ext cx="1173165" cy="104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$13,351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8C52EB-6A2C-4191-878B-A49667347BA7}"/>
              </a:ext>
            </a:extLst>
          </p:cNvPr>
          <p:cNvSpPr/>
          <p:nvPr/>
        </p:nvSpPr>
        <p:spPr>
          <a:xfrm>
            <a:off x="8476685" y="2409315"/>
            <a:ext cx="1173165" cy="104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$4,963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8E14B-C093-43CA-A4C1-B10722E5179A}"/>
              </a:ext>
            </a:extLst>
          </p:cNvPr>
          <p:cNvSpPr txBox="1"/>
          <p:nvPr/>
        </p:nvSpPr>
        <p:spPr>
          <a:xfrm>
            <a:off x="4047830" y="5130023"/>
            <a:ext cx="4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Premium Cost for Family Coverage in Colorado (2018): </a:t>
            </a:r>
            <a:r>
              <a:rPr lang="en-US" b="1" dirty="0"/>
              <a:t>$18,314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E3A048-D9A4-45AA-AD88-AE6FDB86073D}"/>
              </a:ext>
            </a:extLst>
          </p:cNvPr>
          <p:cNvCxnSpPr>
            <a:cxnSpLocks/>
          </p:cNvCxnSpPr>
          <p:nvPr/>
        </p:nvCxnSpPr>
        <p:spPr>
          <a:xfrm>
            <a:off x="7100214" y="2409313"/>
            <a:ext cx="0" cy="2628100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110C43FB-FFA4-412E-92E9-F438F078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02" y="4983430"/>
            <a:ext cx="2146376" cy="15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C9BCCC-3E23-4150-B6E0-E91DDDF9022E}"/>
              </a:ext>
            </a:extLst>
          </p:cNvPr>
          <p:cNvSpPr/>
          <p:nvPr/>
        </p:nvSpPr>
        <p:spPr>
          <a:xfrm>
            <a:off x="8700448" y="4166176"/>
            <a:ext cx="1338903" cy="104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Deductible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$4,011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AEFC55-C8C3-4CF6-B074-8970DCA4A7D8}"/>
              </a:ext>
            </a:extLst>
          </p:cNvPr>
          <p:cNvGrpSpPr/>
          <p:nvPr/>
        </p:nvGrpSpPr>
        <p:grpSpPr>
          <a:xfrm>
            <a:off x="12215638" y="3667632"/>
            <a:ext cx="2216061" cy="2631595"/>
            <a:chOff x="9167638" y="4166174"/>
            <a:chExt cx="2216061" cy="2631595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9DDA8472-DAB4-453D-A6E9-9A9E59835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7638" y="4581708"/>
              <a:ext cx="2216061" cy="221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C88D78-84C8-4893-A315-329754DAD6D1}"/>
                </a:ext>
              </a:extLst>
            </p:cNvPr>
            <p:cNvSpPr/>
            <p:nvPr/>
          </p:nvSpPr>
          <p:spPr>
            <a:xfrm>
              <a:off x="9780818" y="4166174"/>
              <a:ext cx="1338903" cy="1041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Average Out of Pocket</a:t>
              </a:r>
            </a:p>
            <a:p>
              <a:pPr algn="r"/>
              <a:r>
                <a:rPr lang="en-US" b="1" dirty="0">
                  <a:solidFill>
                    <a:schemeClr val="tx1"/>
                  </a:solidFill>
                </a:rPr>
                <a:t>$797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A506857-730D-4E2A-B84F-3140E82D0BE8}"/>
              </a:ext>
            </a:extLst>
          </p:cNvPr>
          <p:cNvSpPr txBox="1"/>
          <p:nvPr/>
        </p:nvSpPr>
        <p:spPr>
          <a:xfrm>
            <a:off x="1185733" y="6223715"/>
            <a:ext cx="1150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Medical Expenditure Panel Survey 2018</a:t>
            </a:r>
          </a:p>
        </p:txBody>
      </p:sp>
    </p:spTree>
    <p:extLst>
      <p:ext uri="{BB962C8B-B14F-4D97-AF65-F5344CB8AC3E}">
        <p14:creationId xmlns:p14="http://schemas.microsoft.com/office/powerpoint/2010/main" val="9692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32109 -0.03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29245 -0.039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4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B59E-FDF9-4B2C-AE85-5AB87393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4" y="365127"/>
            <a:ext cx="9070109" cy="1039687"/>
          </a:xfrm>
        </p:spPr>
        <p:txBody>
          <a:bodyPr>
            <a:noAutofit/>
          </a:bodyPr>
          <a:lstStyle/>
          <a:p>
            <a:r>
              <a:rPr lang="en-US" sz="4400" dirty="0"/>
              <a:t>Most Coloradans Still Get Insurance Through Their Employer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883D7-5B06-40C1-93A5-DA9E74FBCE1F}"/>
              </a:ext>
            </a:extLst>
          </p:cNvPr>
          <p:cNvSpPr txBox="1"/>
          <p:nvPr/>
        </p:nvSpPr>
        <p:spPr>
          <a:xfrm>
            <a:off x="2728279" y="5409275"/>
            <a:ext cx="80356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Coloradans had employer-sponsored insurance in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74" y="1768232"/>
            <a:ext cx="9263668" cy="3328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2135" y="5379361"/>
            <a:ext cx="1293091" cy="591127"/>
          </a:xfrm>
          <a:prstGeom prst="rect">
            <a:avLst/>
          </a:prstGeom>
          <a:solidFill>
            <a:srgbClr val="5F3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6716" y="5360889"/>
            <a:ext cx="140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52.7%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4D776-CBC0-413A-8E2E-82384898EBF4}"/>
              </a:ext>
            </a:extLst>
          </p:cNvPr>
          <p:cNvSpPr txBox="1"/>
          <p:nvPr/>
        </p:nvSpPr>
        <p:spPr>
          <a:xfrm>
            <a:off x="1312374" y="6271060"/>
            <a:ext cx="1150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Colorado Health Access Survey 2019</a:t>
            </a:r>
          </a:p>
        </p:txBody>
      </p:sp>
    </p:spTree>
    <p:extLst>
      <p:ext uri="{BB962C8B-B14F-4D97-AF65-F5344CB8AC3E}">
        <p14:creationId xmlns:p14="http://schemas.microsoft.com/office/powerpoint/2010/main" val="132454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B59E-FDF9-4B2C-AE85-5AB87393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22" y="268319"/>
            <a:ext cx="11037455" cy="873128"/>
          </a:xfrm>
        </p:spPr>
        <p:txBody>
          <a:bodyPr>
            <a:noAutofit/>
          </a:bodyPr>
          <a:lstStyle/>
          <a:p>
            <a:r>
              <a:rPr lang="en-US" sz="4400" dirty="0"/>
              <a:t>… But It’s Not the Same Employer as Last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C3E2C-A0E3-413B-AFBE-E9921CAFBC10}"/>
              </a:ext>
            </a:extLst>
          </p:cNvPr>
          <p:cNvSpPr txBox="1"/>
          <p:nvPr/>
        </p:nvSpPr>
        <p:spPr>
          <a:xfrm>
            <a:off x="867287" y="1589460"/>
            <a:ext cx="3350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~580,000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F63028-6A1E-4E71-B717-63C96A02A576}"/>
              </a:ext>
            </a:extLst>
          </p:cNvPr>
          <p:cNvSpPr txBox="1"/>
          <p:nvPr/>
        </p:nvSpPr>
        <p:spPr>
          <a:xfrm>
            <a:off x="355618" y="2458505"/>
            <a:ext cx="386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Number of Coloradans who either lose, gain, or change their ESI coverage every 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17FA66-10F4-4ACE-AAFF-9BF742589C21}"/>
              </a:ext>
            </a:extLst>
          </p:cNvPr>
          <p:cNvSpPr txBox="1"/>
          <p:nvPr/>
        </p:nvSpPr>
        <p:spPr>
          <a:xfrm>
            <a:off x="5451319" y="3812205"/>
            <a:ext cx="2748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C5818-6BFE-4F8D-A64A-820BE85BD7D6}"/>
              </a:ext>
            </a:extLst>
          </p:cNvPr>
          <p:cNvSpPr txBox="1"/>
          <p:nvPr/>
        </p:nvSpPr>
        <p:spPr>
          <a:xfrm>
            <a:off x="4550092" y="4668291"/>
            <a:ext cx="3734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Average number of years </a:t>
            </a:r>
            <a:br>
              <a:rPr lang="en-US" sz="2400" dirty="0"/>
            </a:br>
            <a:r>
              <a:rPr lang="en-US" sz="2400" dirty="0"/>
              <a:t>an employee remains with their employer (nationally)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5CB3A5-F44F-403F-86A5-D77607B5878A}"/>
              </a:ext>
            </a:extLst>
          </p:cNvPr>
          <p:cNvSpPr txBox="1"/>
          <p:nvPr/>
        </p:nvSpPr>
        <p:spPr>
          <a:xfrm>
            <a:off x="1234135" y="6276386"/>
            <a:ext cx="4061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Colorado Health Access Survey 2019, U.S. Bureau of Labor Statistics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69" r="64795" b="169"/>
          <a:stretch/>
        </p:blipFill>
        <p:spPr>
          <a:xfrm>
            <a:off x="4362243" y="1383941"/>
            <a:ext cx="2387795" cy="2387795"/>
          </a:xfrm>
          <a:prstGeom prst="ellipse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6" t="9361" r="25022" b="22985"/>
          <a:stretch/>
        </p:blipFill>
        <p:spPr>
          <a:xfrm>
            <a:off x="8500594" y="3589815"/>
            <a:ext cx="2476105" cy="2476105"/>
          </a:xfrm>
          <a:prstGeom prst="ellipse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0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42F6-A52D-4F56-A4EE-91D4F95D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 Are Changing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C63F5-2418-4183-B812-AE4FC705FCF6}"/>
              </a:ext>
            </a:extLst>
          </p:cNvPr>
          <p:cNvSpPr txBox="1"/>
          <p:nvPr/>
        </p:nvSpPr>
        <p:spPr>
          <a:xfrm>
            <a:off x="1233030" y="1209003"/>
            <a:ext cx="9725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2019, More Than Half Are in Favor of a National Health Plan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8B295-FFB9-43C5-B63C-F6B0B9F6B850}"/>
              </a:ext>
            </a:extLst>
          </p:cNvPr>
          <p:cNvSpPr/>
          <p:nvPr/>
        </p:nvSpPr>
        <p:spPr>
          <a:xfrm>
            <a:off x="1233030" y="1624502"/>
            <a:ext cx="933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Percentage who favor a national health plan in which all Americans would get their insurance </a:t>
            </a:r>
            <a:br>
              <a:rPr lang="en-US" dirty="0"/>
            </a:br>
            <a:r>
              <a:rPr lang="en-US" dirty="0"/>
              <a:t>from a single government plan: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98B3943-668B-48F6-90C7-8649FE6C1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604011"/>
              </p:ext>
            </p:extLst>
          </p:nvPr>
        </p:nvGraphicFramePr>
        <p:xfrm>
          <a:off x="1233030" y="2270833"/>
          <a:ext cx="8870400" cy="332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0B10635-E91F-4FF1-A89B-C28923835B89}"/>
              </a:ext>
            </a:extLst>
          </p:cNvPr>
          <p:cNvSpPr txBox="1"/>
          <p:nvPr/>
        </p:nvSpPr>
        <p:spPr>
          <a:xfrm>
            <a:off x="1627860" y="6272454"/>
            <a:ext cx="1150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Kaiser Family Foundation Polling Data</a:t>
            </a:r>
          </a:p>
        </p:txBody>
      </p:sp>
    </p:spTree>
    <p:extLst>
      <p:ext uri="{BB962C8B-B14F-4D97-AF65-F5344CB8AC3E}">
        <p14:creationId xmlns:p14="http://schemas.microsoft.com/office/powerpoint/2010/main" val="395280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11BB-D6E1-4361-BFDE-B67CB2D1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Solutions: Our Focus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950A0D-CA0A-499D-B208-AF65D161E3D6}"/>
              </a:ext>
            </a:extLst>
          </p:cNvPr>
          <p:cNvSpPr/>
          <p:nvPr/>
        </p:nvSpPr>
        <p:spPr>
          <a:xfrm>
            <a:off x="6393432" y="3241456"/>
            <a:ext cx="1518776" cy="11812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Employer- Sponsored Insurance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B10DB-0E46-4350-8D5F-93395B1B82D3}"/>
              </a:ext>
            </a:extLst>
          </p:cNvPr>
          <p:cNvSpPr/>
          <p:nvPr/>
        </p:nvSpPr>
        <p:spPr>
          <a:xfrm>
            <a:off x="9829800" y="3115439"/>
            <a:ext cx="1524000" cy="1185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Consumer-Driven Health Care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469709-AA02-4EED-9881-2A7BD78B155F}"/>
              </a:ext>
            </a:extLst>
          </p:cNvPr>
          <p:cNvSpPr/>
          <p:nvPr/>
        </p:nvSpPr>
        <p:spPr>
          <a:xfrm>
            <a:off x="8610256" y="4117760"/>
            <a:ext cx="1524000" cy="1185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Catastrophic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546D1B-6F5C-4B74-BBD7-67AD4845BA72}"/>
              </a:ext>
            </a:extLst>
          </p:cNvPr>
          <p:cNvSpPr/>
          <p:nvPr/>
        </p:nvSpPr>
        <p:spPr>
          <a:xfrm>
            <a:off x="7520670" y="5072114"/>
            <a:ext cx="1524000" cy="1185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High Risk Pools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B0580-F917-4659-A111-BAF9F6A9B363}"/>
              </a:ext>
            </a:extLst>
          </p:cNvPr>
          <p:cNvSpPr/>
          <p:nvPr/>
        </p:nvSpPr>
        <p:spPr>
          <a:xfrm>
            <a:off x="4942526" y="4438845"/>
            <a:ext cx="1524000" cy="1185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Marketplace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23D28-F3E1-4A65-9DFE-28C2120BA0B1}"/>
              </a:ext>
            </a:extLst>
          </p:cNvPr>
          <p:cNvSpPr/>
          <p:nvPr/>
        </p:nvSpPr>
        <p:spPr>
          <a:xfrm>
            <a:off x="3786771" y="2916723"/>
            <a:ext cx="1524000" cy="1185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Reinsurance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734901-44B5-4025-B00F-CD181D9E9B3B}"/>
              </a:ext>
            </a:extLst>
          </p:cNvPr>
          <p:cNvSpPr/>
          <p:nvPr/>
        </p:nvSpPr>
        <p:spPr>
          <a:xfrm>
            <a:off x="2505466" y="4728284"/>
            <a:ext cx="1524000" cy="1185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Public Option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F41DF7-093B-4EDA-84EA-848C373F54D9}"/>
              </a:ext>
            </a:extLst>
          </p:cNvPr>
          <p:cNvSpPr/>
          <p:nvPr/>
        </p:nvSpPr>
        <p:spPr>
          <a:xfrm>
            <a:off x="1680132" y="3725619"/>
            <a:ext cx="1435905" cy="12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Medicaid/Medicare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8ECB2-E572-467C-A8BA-FC96A041E364}"/>
              </a:ext>
            </a:extLst>
          </p:cNvPr>
          <p:cNvSpPr/>
          <p:nvPr/>
        </p:nvSpPr>
        <p:spPr>
          <a:xfrm>
            <a:off x="887485" y="2981034"/>
            <a:ext cx="1321889" cy="12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Single Payer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D63225-4C4C-4E8E-8143-08E5DA745D1B}"/>
              </a:ext>
            </a:extLst>
          </p:cNvPr>
          <p:cNvSpPr/>
          <p:nvPr/>
        </p:nvSpPr>
        <p:spPr>
          <a:xfrm>
            <a:off x="1680132" y="980122"/>
            <a:ext cx="2258329" cy="12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More Government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A0D6B-5783-4120-8482-8E86A53BE1A9}"/>
              </a:ext>
            </a:extLst>
          </p:cNvPr>
          <p:cNvSpPr/>
          <p:nvPr/>
        </p:nvSpPr>
        <p:spPr>
          <a:xfrm>
            <a:off x="8487005" y="980121"/>
            <a:ext cx="2258329" cy="12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Less Government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48C655-D232-40FA-8433-226882F49F49}"/>
              </a:ext>
            </a:extLst>
          </p:cNvPr>
          <p:cNvCxnSpPr/>
          <p:nvPr/>
        </p:nvCxnSpPr>
        <p:spPr>
          <a:xfrm>
            <a:off x="1258435" y="2435270"/>
            <a:ext cx="973976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B22B50-699B-483E-97AC-12E8C20C8971}"/>
              </a:ext>
            </a:extLst>
          </p:cNvPr>
          <p:cNvCxnSpPr>
            <a:cxnSpLocks/>
          </p:cNvCxnSpPr>
          <p:nvPr/>
        </p:nvCxnSpPr>
        <p:spPr>
          <a:xfrm>
            <a:off x="1508168" y="2435270"/>
            <a:ext cx="0" cy="8074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15087E-8F42-4684-8D57-2C73D8157063}"/>
              </a:ext>
            </a:extLst>
          </p:cNvPr>
          <p:cNvCxnSpPr>
            <a:cxnSpLocks/>
          </p:cNvCxnSpPr>
          <p:nvPr/>
        </p:nvCxnSpPr>
        <p:spPr>
          <a:xfrm>
            <a:off x="2371768" y="2447970"/>
            <a:ext cx="0" cy="142756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4E7F81-8D53-439A-9C2D-8DF769B69F4E}"/>
              </a:ext>
            </a:extLst>
          </p:cNvPr>
          <p:cNvCxnSpPr>
            <a:cxnSpLocks/>
          </p:cNvCxnSpPr>
          <p:nvPr/>
        </p:nvCxnSpPr>
        <p:spPr>
          <a:xfrm>
            <a:off x="3278431" y="2447970"/>
            <a:ext cx="0" cy="246693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7D188E-85C6-4A64-BEB3-755DAD870C8C}"/>
              </a:ext>
            </a:extLst>
          </p:cNvPr>
          <p:cNvCxnSpPr>
            <a:cxnSpLocks/>
          </p:cNvCxnSpPr>
          <p:nvPr/>
        </p:nvCxnSpPr>
        <p:spPr>
          <a:xfrm>
            <a:off x="4543468" y="2435270"/>
            <a:ext cx="0" cy="8074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954B7B-C4E2-4C2F-AADB-F2AD32C88ED7}"/>
              </a:ext>
            </a:extLst>
          </p:cNvPr>
          <p:cNvCxnSpPr>
            <a:cxnSpLocks/>
          </p:cNvCxnSpPr>
          <p:nvPr/>
        </p:nvCxnSpPr>
        <p:spPr>
          <a:xfrm>
            <a:off x="5673768" y="2447970"/>
            <a:ext cx="0" cy="226245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3819F6-30B7-491C-904C-7CF06C821A13}"/>
              </a:ext>
            </a:extLst>
          </p:cNvPr>
          <p:cNvCxnSpPr>
            <a:cxnSpLocks/>
          </p:cNvCxnSpPr>
          <p:nvPr/>
        </p:nvCxnSpPr>
        <p:spPr>
          <a:xfrm>
            <a:off x="7152820" y="2435270"/>
            <a:ext cx="0" cy="8074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A89560-833D-49F7-BE8A-05DF84807293}"/>
              </a:ext>
            </a:extLst>
          </p:cNvPr>
          <p:cNvCxnSpPr>
            <a:cxnSpLocks/>
          </p:cNvCxnSpPr>
          <p:nvPr/>
        </p:nvCxnSpPr>
        <p:spPr>
          <a:xfrm>
            <a:off x="8251868" y="2447970"/>
            <a:ext cx="0" cy="285512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9627FE-7EF8-43C7-89CF-11FB35EFFF01}"/>
              </a:ext>
            </a:extLst>
          </p:cNvPr>
          <p:cNvCxnSpPr>
            <a:cxnSpLocks/>
          </p:cNvCxnSpPr>
          <p:nvPr/>
        </p:nvCxnSpPr>
        <p:spPr>
          <a:xfrm>
            <a:off x="9372256" y="2447970"/>
            <a:ext cx="0" cy="197646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349744-D164-4BE0-B2BF-6CD525244C71}"/>
              </a:ext>
            </a:extLst>
          </p:cNvPr>
          <p:cNvCxnSpPr>
            <a:cxnSpLocks/>
          </p:cNvCxnSpPr>
          <p:nvPr/>
        </p:nvCxnSpPr>
        <p:spPr>
          <a:xfrm>
            <a:off x="10528300" y="2435270"/>
            <a:ext cx="0" cy="8074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79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EBC6-D1C9-4849-B846-2C8CCF5A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Employers Are a Mosaic, Not a Monolith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FC3244-0905-42E1-9318-8995E218CF4F}"/>
              </a:ext>
            </a:extLst>
          </p:cNvPr>
          <p:cNvSpPr/>
          <p:nvPr/>
        </p:nvSpPr>
        <p:spPr>
          <a:xfrm>
            <a:off x="4315327" y="2057400"/>
            <a:ext cx="1058779" cy="10607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A43EBE-C9F2-49C4-9C0D-C57E9858BE35}"/>
              </a:ext>
            </a:extLst>
          </p:cNvPr>
          <p:cNvSpPr/>
          <p:nvPr/>
        </p:nvSpPr>
        <p:spPr>
          <a:xfrm>
            <a:off x="5935579" y="1391807"/>
            <a:ext cx="1058779" cy="10607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EE2A81-34EB-4A98-B006-56931C94F722}"/>
              </a:ext>
            </a:extLst>
          </p:cNvPr>
          <p:cNvSpPr/>
          <p:nvPr/>
        </p:nvSpPr>
        <p:spPr>
          <a:xfrm>
            <a:off x="4402154" y="4509929"/>
            <a:ext cx="1058779" cy="10607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30AB01-2923-4A57-A3C0-DD9618A70C5B}"/>
              </a:ext>
            </a:extLst>
          </p:cNvPr>
          <p:cNvSpPr/>
          <p:nvPr/>
        </p:nvSpPr>
        <p:spPr>
          <a:xfrm>
            <a:off x="7094622" y="2691063"/>
            <a:ext cx="1058779" cy="10607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899C67-0F1C-4C90-B13D-ADAEE1E54705}"/>
              </a:ext>
            </a:extLst>
          </p:cNvPr>
          <p:cNvSpPr/>
          <p:nvPr/>
        </p:nvSpPr>
        <p:spPr>
          <a:xfrm>
            <a:off x="5730240" y="2859505"/>
            <a:ext cx="731520" cy="731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DE630F-D763-46B1-BD92-606EF508DE12}"/>
              </a:ext>
            </a:extLst>
          </p:cNvPr>
          <p:cNvSpPr/>
          <p:nvPr/>
        </p:nvSpPr>
        <p:spPr>
          <a:xfrm>
            <a:off x="8153400" y="1228023"/>
            <a:ext cx="731520" cy="731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A2C20D-4E46-4E26-9735-B0863EFB2C79}"/>
              </a:ext>
            </a:extLst>
          </p:cNvPr>
          <p:cNvSpPr/>
          <p:nvPr/>
        </p:nvSpPr>
        <p:spPr>
          <a:xfrm>
            <a:off x="5935578" y="3793001"/>
            <a:ext cx="731520" cy="731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530108-56B2-4B93-AD30-5D53423B4046}"/>
              </a:ext>
            </a:extLst>
          </p:cNvPr>
          <p:cNvSpPr/>
          <p:nvPr/>
        </p:nvSpPr>
        <p:spPr>
          <a:xfrm>
            <a:off x="7421880" y="4558055"/>
            <a:ext cx="731520" cy="731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99D7FB-327B-4C11-AFD4-A6245B938CC5}"/>
              </a:ext>
            </a:extLst>
          </p:cNvPr>
          <p:cNvSpPr/>
          <p:nvPr/>
        </p:nvSpPr>
        <p:spPr>
          <a:xfrm>
            <a:off x="3417369" y="3225265"/>
            <a:ext cx="731520" cy="7315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4BB692-B96D-415E-ABF0-E64A4E8C3B46}"/>
              </a:ext>
            </a:extLst>
          </p:cNvPr>
          <p:cNvSpPr/>
          <p:nvPr/>
        </p:nvSpPr>
        <p:spPr>
          <a:xfrm>
            <a:off x="4310713" y="3172326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E01658-AF60-4C6E-8E40-95F139DC8C86}"/>
              </a:ext>
            </a:extLst>
          </p:cNvPr>
          <p:cNvSpPr/>
          <p:nvPr/>
        </p:nvSpPr>
        <p:spPr>
          <a:xfrm>
            <a:off x="5072713" y="3731640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A5455F-37AD-41CB-A17F-6128812963D2}"/>
              </a:ext>
            </a:extLst>
          </p:cNvPr>
          <p:cNvSpPr/>
          <p:nvPr/>
        </p:nvSpPr>
        <p:spPr>
          <a:xfrm>
            <a:off x="3199999" y="4680777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63F16D-7405-4D81-B086-93775C7DF17E}"/>
              </a:ext>
            </a:extLst>
          </p:cNvPr>
          <p:cNvSpPr/>
          <p:nvPr/>
        </p:nvSpPr>
        <p:spPr>
          <a:xfrm>
            <a:off x="5225113" y="1464798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3023AB-353D-437D-9842-F85AB649C88F}"/>
              </a:ext>
            </a:extLst>
          </p:cNvPr>
          <p:cNvSpPr/>
          <p:nvPr/>
        </p:nvSpPr>
        <p:spPr>
          <a:xfrm>
            <a:off x="9209170" y="1890962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F6CFA2-34DB-43E5-A7B7-C1A92A3DB3A8}"/>
              </a:ext>
            </a:extLst>
          </p:cNvPr>
          <p:cNvSpPr/>
          <p:nvPr/>
        </p:nvSpPr>
        <p:spPr>
          <a:xfrm>
            <a:off x="7226164" y="1946152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5F45AF-E935-4E52-AB5E-A36C0A820C36}"/>
              </a:ext>
            </a:extLst>
          </p:cNvPr>
          <p:cNvSpPr/>
          <p:nvPr/>
        </p:nvSpPr>
        <p:spPr>
          <a:xfrm>
            <a:off x="5638800" y="2371337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34814C-C958-46E8-B914-7A03CA920D6A}"/>
              </a:ext>
            </a:extLst>
          </p:cNvPr>
          <p:cNvSpPr/>
          <p:nvPr/>
        </p:nvSpPr>
        <p:spPr>
          <a:xfrm>
            <a:off x="2706503" y="1930821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0FF7E1-74FD-42C2-89C0-6E5968929333}"/>
              </a:ext>
            </a:extLst>
          </p:cNvPr>
          <p:cNvSpPr/>
          <p:nvPr/>
        </p:nvSpPr>
        <p:spPr>
          <a:xfrm>
            <a:off x="6123673" y="5119374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252819-63A7-4844-981E-54B3F58B4F03}"/>
              </a:ext>
            </a:extLst>
          </p:cNvPr>
          <p:cNvSpPr/>
          <p:nvPr/>
        </p:nvSpPr>
        <p:spPr>
          <a:xfrm>
            <a:off x="7239000" y="5324065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1D3FAC-EF2C-42BE-A758-22858990D73C}"/>
              </a:ext>
            </a:extLst>
          </p:cNvPr>
          <p:cNvSpPr/>
          <p:nvPr/>
        </p:nvSpPr>
        <p:spPr>
          <a:xfrm>
            <a:off x="7347083" y="3964806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EFF9102-4F4F-4516-8140-63A0D2325BC3}"/>
              </a:ext>
            </a:extLst>
          </p:cNvPr>
          <p:cNvSpPr/>
          <p:nvPr/>
        </p:nvSpPr>
        <p:spPr>
          <a:xfrm>
            <a:off x="9392050" y="3374949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0095B5-7F42-4100-907C-EB18F7C638EB}"/>
              </a:ext>
            </a:extLst>
          </p:cNvPr>
          <p:cNvSpPr txBox="1"/>
          <p:nvPr/>
        </p:nvSpPr>
        <p:spPr>
          <a:xfrm>
            <a:off x="8366509" y="2614320"/>
            <a:ext cx="196169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Large Corporations</a:t>
            </a:r>
          </a:p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1CFA44-6750-472A-83A1-C67B6122A236}"/>
              </a:ext>
            </a:extLst>
          </p:cNvPr>
          <p:cNvCxnSpPr>
            <a:stCxn id="7" idx="7"/>
            <a:endCxn id="25" idx="1"/>
          </p:cNvCxnSpPr>
          <p:nvPr/>
        </p:nvCxnSpPr>
        <p:spPr>
          <a:xfrm>
            <a:off x="7998346" y="2846401"/>
            <a:ext cx="368163" cy="9108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6A03F88-DDDA-460E-805B-F2831E810BEA}"/>
              </a:ext>
            </a:extLst>
          </p:cNvPr>
          <p:cNvSpPr txBox="1"/>
          <p:nvPr/>
        </p:nvSpPr>
        <p:spPr>
          <a:xfrm>
            <a:off x="7421881" y="5846544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Businesses</a:t>
            </a:r>
          </a:p>
          <a:p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3DD47C-6490-4E90-BE96-79206793501B}"/>
              </a:ext>
            </a:extLst>
          </p:cNvPr>
          <p:cNvCxnSpPr>
            <a:stCxn id="22" idx="4"/>
          </p:cNvCxnSpPr>
          <p:nvPr/>
        </p:nvCxnSpPr>
        <p:spPr>
          <a:xfrm>
            <a:off x="7330440" y="5506946"/>
            <a:ext cx="91440" cy="3112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2825D3C-4E15-4E56-B20B-532BE9B01EB7}"/>
              </a:ext>
            </a:extLst>
          </p:cNvPr>
          <p:cNvSpPr txBox="1"/>
          <p:nvPr/>
        </p:nvSpPr>
        <p:spPr>
          <a:xfrm>
            <a:off x="1666372" y="3878191"/>
            <a:ext cx="165904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Mid-sized Firms</a:t>
            </a:r>
          </a:p>
          <a:p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845C95-4A3B-4126-B6D4-F690D2D00D60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955457" y="3591026"/>
            <a:ext cx="461912" cy="23205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0B91D74-FFF5-43D6-BCB4-985233964E3A}"/>
              </a:ext>
            </a:extLst>
          </p:cNvPr>
          <p:cNvSpPr txBox="1"/>
          <p:nvPr/>
        </p:nvSpPr>
        <p:spPr>
          <a:xfrm>
            <a:off x="2763890" y="5642680"/>
            <a:ext cx="189827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State Government</a:t>
            </a:r>
          </a:p>
          <a:p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4C4942-E9AD-4610-9932-DFFB0F7B2924}"/>
              </a:ext>
            </a:extLst>
          </p:cNvPr>
          <p:cNvCxnSpPr>
            <a:cxnSpLocks/>
          </p:cNvCxnSpPr>
          <p:nvPr/>
        </p:nvCxnSpPr>
        <p:spPr>
          <a:xfrm flipH="1">
            <a:off x="4052974" y="5355515"/>
            <a:ext cx="461912" cy="23205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AE08F5C-EEFE-4C8B-AFF1-A0404281F159}"/>
              </a:ext>
            </a:extLst>
          </p:cNvPr>
          <p:cNvSpPr txBox="1"/>
          <p:nvPr/>
        </p:nvSpPr>
        <p:spPr>
          <a:xfrm>
            <a:off x="8346919" y="5040281"/>
            <a:ext cx="18346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County Governments</a:t>
            </a:r>
          </a:p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AB9073-D449-4C0E-8480-13156D90D19E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8153400" y="4923815"/>
            <a:ext cx="472858" cy="11646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8F4EC-38CF-4229-9BB2-CD6131FF3D90}"/>
              </a:ext>
            </a:extLst>
          </p:cNvPr>
          <p:cNvSpPr txBox="1"/>
          <p:nvPr/>
        </p:nvSpPr>
        <p:spPr>
          <a:xfrm>
            <a:off x="2466376" y="2252007"/>
            <a:ext cx="14195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Health Care Companies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B586CA4-D178-47E0-99FC-90FE2365AEDC}"/>
              </a:ext>
            </a:extLst>
          </p:cNvPr>
          <p:cNvCxnSpPr>
            <a:cxnSpLocks/>
            <a:stCxn id="4" idx="2"/>
            <a:endCxn id="41" idx="3"/>
          </p:cNvCxnSpPr>
          <p:nvPr/>
        </p:nvCxnSpPr>
        <p:spPr>
          <a:xfrm flipH="1" flipV="1">
            <a:off x="3885902" y="2575172"/>
            <a:ext cx="429424" cy="1258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19245C4-FEA3-4068-96BA-93555FB0F95F}"/>
              </a:ext>
            </a:extLst>
          </p:cNvPr>
          <p:cNvSpPr txBox="1"/>
          <p:nvPr/>
        </p:nvSpPr>
        <p:spPr>
          <a:xfrm>
            <a:off x="9248474" y="1019796"/>
            <a:ext cx="14195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Retailers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9B0B2C0-6841-4294-9497-7133CA807B4E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8884921" y="1389077"/>
            <a:ext cx="385633" cy="20470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22AB17B-434A-4883-B970-C0123EEB9036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8945884" y="3531047"/>
            <a:ext cx="472948" cy="16119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715D9C5-E997-4337-9E5F-A54A1D536C40}"/>
              </a:ext>
            </a:extLst>
          </p:cNvPr>
          <p:cNvSpPr txBox="1"/>
          <p:nvPr/>
        </p:nvSpPr>
        <p:spPr>
          <a:xfrm>
            <a:off x="1842253" y="4855615"/>
            <a:ext cx="16590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Local entrepreneurs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CC7B663-8DF3-4B9F-AEFD-10C83B208F2D}"/>
              </a:ext>
            </a:extLst>
          </p:cNvPr>
          <p:cNvCxnSpPr>
            <a:cxnSpLocks/>
            <a:stCxn id="15" idx="3"/>
            <a:endCxn id="68" idx="0"/>
          </p:cNvCxnSpPr>
          <p:nvPr/>
        </p:nvCxnSpPr>
        <p:spPr>
          <a:xfrm flipH="1">
            <a:off x="2671775" y="4836875"/>
            <a:ext cx="555006" cy="1874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4D36BB2-80C7-4AB7-8570-41B36E6E354D}"/>
              </a:ext>
            </a:extLst>
          </p:cNvPr>
          <p:cNvSpPr txBox="1"/>
          <p:nvPr/>
        </p:nvSpPr>
        <p:spPr>
          <a:xfrm>
            <a:off x="1672090" y="3114925"/>
            <a:ext cx="13891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Professional Services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AE9428E-A5C7-4DB7-8A86-0942E4B22AFE}"/>
              </a:ext>
            </a:extLst>
          </p:cNvPr>
          <p:cNvCxnSpPr>
            <a:cxnSpLocks/>
            <a:stCxn id="12" idx="2"/>
            <a:endCxn id="79" idx="3"/>
          </p:cNvCxnSpPr>
          <p:nvPr/>
        </p:nvCxnSpPr>
        <p:spPr>
          <a:xfrm flipH="1" flipV="1">
            <a:off x="3061235" y="3438091"/>
            <a:ext cx="356135" cy="152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36719F0-C513-49C4-8B4E-000807B46CC7}"/>
              </a:ext>
            </a:extLst>
          </p:cNvPr>
          <p:cNvSpPr txBox="1"/>
          <p:nvPr/>
        </p:nvSpPr>
        <p:spPr>
          <a:xfrm>
            <a:off x="5587205" y="5633495"/>
            <a:ext cx="14514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Hospitality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97CB140-1919-4993-BDB3-9DD123E4E10A}"/>
              </a:ext>
            </a:extLst>
          </p:cNvPr>
          <p:cNvCxnSpPr>
            <a:cxnSpLocks/>
            <a:stCxn id="21" idx="4"/>
            <a:endCxn id="89" idx="0"/>
          </p:cNvCxnSpPr>
          <p:nvPr/>
        </p:nvCxnSpPr>
        <p:spPr>
          <a:xfrm>
            <a:off x="6215113" y="5302255"/>
            <a:ext cx="97826" cy="3312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/>
      <p:bldP spid="28" grpId="1"/>
      <p:bldP spid="31" grpId="0"/>
      <p:bldP spid="31" grpId="1"/>
      <p:bldP spid="33" grpId="0"/>
      <p:bldP spid="36" grpId="0"/>
      <p:bldP spid="41" grpId="0"/>
      <p:bldP spid="52" grpId="0"/>
      <p:bldP spid="68" grpId="0"/>
      <p:bldP spid="79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3A9CF62E-486D-4DF3-B4C1-9E246DB44DE6}"/>
              </a:ext>
            </a:extLst>
          </p:cNvPr>
          <p:cNvSpPr/>
          <p:nvPr/>
        </p:nvSpPr>
        <p:spPr>
          <a:xfrm rot="20115952">
            <a:off x="1706396" y="3010816"/>
            <a:ext cx="8690474" cy="870735"/>
          </a:xfrm>
          <a:prstGeom prst="rightArrow">
            <a:avLst>
              <a:gd name="adj1" fmla="val 50000"/>
              <a:gd name="adj2" fmla="val 46700"/>
            </a:avLst>
          </a:prstGeom>
          <a:solidFill>
            <a:srgbClr val="FDB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E2401-1E15-41C8-9547-FFC88611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7"/>
            <a:ext cx="10515600" cy="689951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 Employers Take Different Approaches to Risk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30EA0D-BF75-4E8C-9F81-B646CA796E48}"/>
              </a:ext>
            </a:extLst>
          </p:cNvPr>
          <p:cNvSpPr/>
          <p:nvPr/>
        </p:nvSpPr>
        <p:spPr>
          <a:xfrm>
            <a:off x="6914664" y="1957022"/>
            <a:ext cx="2540000" cy="689951"/>
          </a:xfrm>
          <a:prstGeom prst="rect">
            <a:avLst/>
          </a:prstGeom>
          <a:solidFill>
            <a:schemeClr val="bg2">
              <a:lumMod val="10000"/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Self-Funded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012E9-11A0-41F7-9EFD-A04B00D770F6}"/>
              </a:ext>
            </a:extLst>
          </p:cNvPr>
          <p:cNvSpPr/>
          <p:nvPr/>
        </p:nvSpPr>
        <p:spPr>
          <a:xfrm>
            <a:off x="4552576" y="3080746"/>
            <a:ext cx="2540000" cy="689951"/>
          </a:xfrm>
          <a:prstGeom prst="rect">
            <a:avLst/>
          </a:prstGeom>
          <a:solidFill>
            <a:schemeClr val="bg2">
              <a:lumMod val="10000"/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Partially Self-Funded (Level Funded)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505D9-5EB2-44B4-94FA-7CF24462DF7C}"/>
              </a:ext>
            </a:extLst>
          </p:cNvPr>
          <p:cNvSpPr/>
          <p:nvPr/>
        </p:nvSpPr>
        <p:spPr>
          <a:xfrm>
            <a:off x="2012576" y="4223284"/>
            <a:ext cx="2540000" cy="689951"/>
          </a:xfrm>
          <a:prstGeom prst="rect">
            <a:avLst/>
          </a:prstGeom>
          <a:solidFill>
            <a:schemeClr val="bg2">
              <a:lumMod val="10000"/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Fully-Insured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63617-5E42-4C95-8469-EBF05904C3EA}"/>
              </a:ext>
            </a:extLst>
          </p:cNvPr>
          <p:cNvSpPr txBox="1"/>
          <p:nvPr/>
        </p:nvSpPr>
        <p:spPr>
          <a:xfrm>
            <a:off x="9905024" y="1240185"/>
            <a:ext cx="157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More Control, More 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4DD76-C85E-42FE-9AD4-C7AE347AB3D9}"/>
              </a:ext>
            </a:extLst>
          </p:cNvPr>
          <p:cNvSpPr txBox="1"/>
          <p:nvPr/>
        </p:nvSpPr>
        <p:spPr>
          <a:xfrm>
            <a:off x="609600" y="5090831"/>
            <a:ext cx="140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Less Control, Less Risk</a:t>
            </a:r>
          </a:p>
        </p:txBody>
      </p:sp>
    </p:spTree>
    <p:extLst>
      <p:ext uri="{BB962C8B-B14F-4D97-AF65-F5344CB8AC3E}">
        <p14:creationId xmlns:p14="http://schemas.microsoft.com/office/powerpoint/2010/main" val="18922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CHI PPT Template  -  Read-Only" id="{2565CFCA-1E0D-47F0-B1E4-99E6CEDEC0B5}" vid="{804AD098-ABA2-458B-8505-8FA1E3A45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CHI PPT Template</Template>
  <TotalTime>3697</TotalTime>
  <Words>848</Words>
  <Application>Microsoft Macintosh PowerPoint</Application>
  <PresentationFormat>Widescreen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Cost of Doing Business</vt:lpstr>
      <vt:lpstr>Three Takeaways</vt:lpstr>
      <vt:lpstr>Colorado’s Employers Pick Up  More of the Cost of Health Insurance</vt:lpstr>
      <vt:lpstr>Most Coloradans Still Get Insurance Through Their Employer …</vt:lpstr>
      <vt:lpstr>… But It’s Not the Same Employer as Last Year</vt:lpstr>
      <vt:lpstr>Times Are Changing</vt:lpstr>
      <vt:lpstr>Spectrum of Solutions: Our Focus</vt:lpstr>
      <vt:lpstr>Employers Are a Mosaic, Not a Monolith</vt:lpstr>
      <vt:lpstr>Different Employers Take Different Approaches to Risk </vt:lpstr>
      <vt:lpstr>Many Employers,  Many Strategies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about saving people money on healthcare</dc:title>
  <dc:creator>Ashlie Brown</dc:creator>
  <cp:lastModifiedBy>Joe Hanel</cp:lastModifiedBy>
  <cp:revision>169</cp:revision>
  <cp:lastPrinted>2019-11-19T19:59:58Z</cp:lastPrinted>
  <dcterms:created xsi:type="dcterms:W3CDTF">2019-11-04T19:57:45Z</dcterms:created>
  <dcterms:modified xsi:type="dcterms:W3CDTF">2019-12-05T22:09:53Z</dcterms:modified>
</cp:coreProperties>
</file>