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webextensions/webextension1.xml" ContentType="application/vnd.ms-office.webextension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591" r:id="rId2"/>
    <p:sldId id="697" r:id="rId3"/>
    <p:sldId id="680" r:id="rId4"/>
    <p:sldId id="688" r:id="rId5"/>
    <p:sldId id="695" r:id="rId6"/>
    <p:sldId id="696" r:id="rId7"/>
    <p:sldId id="690" r:id="rId8"/>
    <p:sldId id="691" r:id="rId9"/>
    <p:sldId id="264" r:id="rId10"/>
    <p:sldId id="692" r:id="rId11"/>
    <p:sldId id="698" r:id="rId12"/>
    <p:sldId id="602" r:id="rId13"/>
    <p:sldId id="681" r:id="rId14"/>
    <p:sldId id="689" r:id="rId15"/>
    <p:sldId id="699" r:id="rId16"/>
    <p:sldId id="693" r:id="rId1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584300-81BF-DB2F-7C70-8F92164D7650}" name="Sara Schmitt" initials="SS" userId="S::schmitts@coloradohealthinstitute.org::5e9167f1-9d2a-4a70-b3af-4a63d49f8be7" providerId="AD"/>
  <p188:author id="{2DE02B03-5872-A1EF-8887-7B61DD0A6B5D}" name="Brian Clark" initials="BC" userId="S::clarkb@coloradohealthinstitute.org::7468c2c0-4222-4878-88b9-d7205d3daa3b" providerId="AD"/>
  <p188:author id="{90835B27-2D90-4D6F-B51A-66C999A66BE4}" name="Emily Johnson" initials="EJ" userId="S::johnsone@coloradohealthinstitute.org::aa4be785-e8a9-4c9e-87dc-591f33b5f9d8" providerId="AD"/>
  <p188:author id="{E08CE53F-7645-8A42-9C62-D1316F57E946}" name="Joe Hanel" initials="JH" userId="S::jhanel@coloradohealthinstitute.org::5298031e-53c0-4cd1-b15a-631ce775160d" providerId="AD"/>
  <p188:author id="{F7ED2164-33E4-5081-D6FC-DCAD1572E260}" name="Kristi Arellano" initials="KA" userId="S::ArellanoK@coloradohealthinstitute.org::e38be4b8-36d3-45eb-960c-589270d1f378" providerId="AD"/>
  <p188:author id="{EEDFF381-3673-B0E3-325A-571561200ED7}" name="Jeff Bontrager" initials="JB" userId="S::jbontrager@coloradohealthinstitute.org::d9f13a3f-79ff-4fdc-84bd-e5f0ee2ee8da" providerId="AD"/>
  <p188:author id="{1B7E2CDA-C8C4-6901-2E0E-1F860BB63ADA}" name="Karam Ahmad" initials="KA" userId="S::ahmadk@coloradohealthinstitute.org::ec9ae62e-a667-4aaf-884b-87f24fc0d2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682B"/>
    <a:srgbClr val="7AA6B9"/>
    <a:srgbClr val="FDB81A"/>
    <a:srgbClr val="181717"/>
    <a:srgbClr val="2E6380"/>
    <a:srgbClr val="B42E12"/>
    <a:srgbClr val="FDD46F"/>
    <a:srgbClr val="7A962B"/>
    <a:srgbClr val="5F3D61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6" autoAdjust="0"/>
    <p:restoredTop sz="65578" autoAdjust="0"/>
  </p:normalViewPr>
  <p:slideViewPr>
    <p:cSldViewPr snapToGrid="0">
      <p:cViewPr varScale="1">
        <p:scale>
          <a:sx n="78" d="100"/>
          <a:sy n="78" d="100"/>
        </p:scale>
        <p:origin x="1614" y="90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33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44513F5-845C-4599-88D2-7B952DC258C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C373674-4EA1-497E-BFE1-BF1EE84C9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22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B7BDCE-6490-4230-A5F6-1BCC7A49F09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1D8ED13-D04F-4874-BDFA-12A71074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8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63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DA6F5-74BB-425B-AF5B-969CAA108F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61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82AF4-E787-4329-BBC9-D2B3AC8D5D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7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51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69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43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DA6F5-74BB-425B-AF5B-969CAA108F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00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29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08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07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1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8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25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84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DA6F5-74BB-425B-AF5B-969CAA108F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00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DA6F5-74BB-425B-AF5B-969CAA108F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41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91EA47BC-D071-48E9-B816-E125EC672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580" y="271710"/>
            <a:ext cx="11122920" cy="754184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578" y="1178421"/>
            <a:ext cx="5354581" cy="754183"/>
          </a:xfr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2400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336048" y="5067728"/>
            <a:ext cx="6252300" cy="422031"/>
          </a:xfrm>
        </p:spPr>
        <p:txBody>
          <a:bodyPr>
            <a:normAutofit/>
          </a:bodyPr>
          <a:lstStyle>
            <a:lvl1pPr marL="0" indent="0" algn="r">
              <a:lnSpc>
                <a:spcPts val="2400"/>
              </a:lnSpc>
              <a:buFontTx/>
              <a:buNone/>
              <a:defRPr sz="2400" b="1">
                <a:solidFill>
                  <a:srgbClr val="FDB81A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336048" y="5458909"/>
            <a:ext cx="6252137" cy="290284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FontTx/>
              <a:buNone/>
              <a:defRPr sz="2000" i="0" baseline="0">
                <a:solidFill>
                  <a:srgbClr val="FDB81A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337668" y="5988978"/>
            <a:ext cx="6250517" cy="342880"/>
          </a:xfrm>
        </p:spPr>
        <p:txBody>
          <a:bodyPr>
            <a:noAutofit/>
          </a:bodyPr>
          <a:lstStyle>
            <a:lvl1pPr marL="0" indent="0" algn="r">
              <a:lnSpc>
                <a:spcPts val="1800"/>
              </a:lnSpc>
              <a:buFontTx/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Event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337025" y="6311905"/>
            <a:ext cx="6250517" cy="273050"/>
          </a:xfrm>
        </p:spPr>
        <p:txBody>
          <a:bodyPr>
            <a:noAutofit/>
          </a:bodyPr>
          <a:lstStyle>
            <a:lvl1pPr marL="0" indent="0" algn="r">
              <a:lnSpc>
                <a:spcPts val="1400"/>
              </a:lnSpc>
              <a:buFontTx/>
              <a:buNone/>
              <a:defRPr sz="1400" b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45F94C0-F9F1-4086-9D1D-155EA4D0E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15" y="5612904"/>
            <a:ext cx="4391032" cy="9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3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C3A4F79C-5624-4149-8735-2BF716D74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97580" y="262184"/>
            <a:ext cx="11180070" cy="76968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581" y="1191258"/>
            <a:ext cx="5354580" cy="1074729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buNone/>
              <a:defRPr sz="2400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350562" y="5109784"/>
            <a:ext cx="6252300" cy="422031"/>
          </a:xfrm>
        </p:spPr>
        <p:txBody>
          <a:bodyPr>
            <a:normAutofit/>
          </a:bodyPr>
          <a:lstStyle>
            <a:lvl1pPr marL="0" indent="0" algn="r">
              <a:lnSpc>
                <a:spcPts val="2400"/>
              </a:lnSpc>
              <a:buFontTx/>
              <a:buNone/>
              <a:defRPr sz="2400" b="1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350562" y="5506534"/>
            <a:ext cx="6252137" cy="290284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FontTx/>
              <a:buNone/>
              <a:defRPr sz="2000" i="0" baseline="0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352182" y="6032406"/>
            <a:ext cx="6250517" cy="342880"/>
          </a:xfrm>
        </p:spPr>
        <p:txBody>
          <a:bodyPr>
            <a:noAutofit/>
          </a:bodyPr>
          <a:lstStyle>
            <a:lvl1pPr marL="0" indent="0" algn="r">
              <a:lnSpc>
                <a:spcPts val="1800"/>
              </a:lnSpc>
              <a:buFontTx/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Event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351539" y="6369055"/>
            <a:ext cx="6250517" cy="273050"/>
          </a:xfrm>
        </p:spPr>
        <p:txBody>
          <a:bodyPr>
            <a:noAutofit/>
          </a:bodyPr>
          <a:lstStyle>
            <a:lvl1pPr marL="0" indent="0" algn="r">
              <a:lnSpc>
                <a:spcPts val="1400"/>
              </a:lnSpc>
              <a:buFontTx/>
              <a:buNone/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8433AAA-B458-41C8-89C9-A22151F0C1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1" y="5694418"/>
            <a:ext cx="4426193" cy="9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Aft>
                <a:spcPts val="1200"/>
              </a:spcAft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639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Background pattern&#10;&#10;Description automatically generated">
            <a:extLst>
              <a:ext uri="{FF2B5EF4-FFF2-40B4-BE49-F238E27FC236}">
                <a16:creationId xmlns:a16="http://schemas.microsoft.com/office/drawing/2014/main" id="{7266EEBA-AFF5-43C9-A02C-EB761376D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3" b="20287"/>
          <a:stretch/>
        </p:blipFill>
        <p:spPr>
          <a:xfrm>
            <a:off x="0" y="5189838"/>
            <a:ext cx="12192000" cy="166816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25188" y="5466129"/>
            <a:ext cx="5549636" cy="43767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25188" y="5957432"/>
            <a:ext cx="5549636" cy="305281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####@coloradohealthinstitute.org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25189" y="6269263"/>
            <a:ext cx="5549733" cy="310050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FontTx/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720.382.####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70531B1-621D-4724-97EF-110352942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53"/>
          <a:stretch/>
        </p:blipFill>
        <p:spPr>
          <a:xfrm>
            <a:off x="6618151" y="5413666"/>
            <a:ext cx="4845979" cy="8112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46DB1B-7E44-49D4-8C10-27C5C6EBAC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33" y="6262713"/>
            <a:ext cx="3797813" cy="4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5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3E973A0-3204-4EF1-B765-F0B1F9DC42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80966" y="339455"/>
            <a:ext cx="10630069" cy="72988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Style</a:t>
            </a:r>
          </a:p>
        </p:txBody>
      </p:sp>
    </p:spTree>
    <p:extLst>
      <p:ext uri="{BB962C8B-B14F-4D97-AF65-F5344CB8AC3E}">
        <p14:creationId xmlns:p14="http://schemas.microsoft.com/office/powerpoint/2010/main" val="141212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58DB71E-DC1F-4E59-B9C9-73B3F2ED3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975986" y="357183"/>
            <a:ext cx="10240029" cy="67517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Style</a:t>
            </a:r>
          </a:p>
        </p:txBody>
      </p:sp>
    </p:spTree>
    <p:extLst>
      <p:ext uri="{BB962C8B-B14F-4D97-AF65-F5344CB8AC3E}">
        <p14:creationId xmlns:p14="http://schemas.microsoft.com/office/powerpoint/2010/main" val="327969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D4D741-C4B2-47D4-926E-B8330983080F}"/>
              </a:ext>
            </a:extLst>
          </p:cNvPr>
          <p:cNvSpPr/>
          <p:nvPr userDrawn="1"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24A8A6-B02A-4793-B782-6058D1C21A7B}"/>
              </a:ext>
            </a:extLst>
          </p:cNvPr>
          <p:cNvSpPr txBox="1"/>
          <p:nvPr userDrawn="1"/>
        </p:nvSpPr>
        <p:spPr>
          <a:xfrm>
            <a:off x="854437" y="4514850"/>
            <a:ext cx="10533888" cy="1693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We improve the health of all Coloradans through independent research, analysis, and insight that advance sound policies and decisions.</a:t>
            </a:r>
          </a:p>
        </p:txBody>
      </p:sp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12352DF8-9B6F-4147-8D0B-B6F9A399B5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2"/>
          <a:stretch/>
        </p:blipFill>
        <p:spPr>
          <a:xfrm>
            <a:off x="31712" y="0"/>
            <a:ext cx="12179338" cy="2698115"/>
          </a:xfrm>
          <a:prstGeom prst="rect">
            <a:avLst/>
          </a:prstGeom>
        </p:spPr>
      </p:pic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61F70856-8E88-4806-BE25-61464A5222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43" y="3134040"/>
            <a:ext cx="7200914" cy="12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4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93323F3-156F-4D5A-8680-7D753114B9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528656"/>
            <a:ext cx="2743200" cy="192821"/>
          </a:xfrm>
          <a:prstGeom prst="rect">
            <a:avLst/>
          </a:prstGeom>
        </p:spPr>
        <p:txBody>
          <a:bodyPr/>
          <a:lstStyle/>
          <a:p>
            <a:fld id="{A282D193-E2BE-4A66-8C8A-40C0D87BADF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25ED5-9D4C-4A9A-B2F7-18226C5ABCD1}"/>
              </a:ext>
            </a:extLst>
          </p:cNvPr>
          <p:cNvSpPr txBox="1"/>
          <p:nvPr userDrawn="1"/>
        </p:nvSpPr>
        <p:spPr>
          <a:xfrm>
            <a:off x="2987040" y="2563594"/>
            <a:ext cx="621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ABOUT 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A72552-6AD7-45F3-9FEC-72D849A0282C}"/>
              </a:ext>
            </a:extLst>
          </p:cNvPr>
          <p:cNvSpPr/>
          <p:nvPr userDrawn="1"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BF67-3E8D-4A70-A830-E0C1BF5B17EF}"/>
              </a:ext>
            </a:extLst>
          </p:cNvPr>
          <p:cNvSpPr txBox="1"/>
          <p:nvPr userDrawn="1"/>
        </p:nvSpPr>
        <p:spPr>
          <a:xfrm>
            <a:off x="829056" y="3301526"/>
            <a:ext cx="1053388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We believe that sound evidence and solid analysis </a:t>
            </a:r>
            <a:b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lead to better health policy, and that better </a:t>
            </a:r>
            <a:b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health policy leads to healthier Coloradans. </a:t>
            </a:r>
          </a:p>
          <a:p>
            <a:pPr marL="0" marR="0" lvl="0" indent="0" algn="ctr" defTabSz="4572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That is our work as Colorado’s leading nonprofit </a:t>
            </a:r>
            <a:b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and nonpartisan health policy research group.</a:t>
            </a:r>
          </a:p>
          <a:p>
            <a:pPr marL="0" marR="0" lvl="0" indent="0" algn="ctr" defTabSz="4572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And we are passionate about it.</a:t>
            </a:r>
          </a:p>
          <a:p>
            <a:endParaRPr lang="en-US" sz="3200" dirty="0">
              <a:latin typeface="Avenir Next LT Pro" panose="020B0504020202020204" pitchFamily="34" charset="0"/>
            </a:endParaRPr>
          </a:p>
        </p:txBody>
      </p:sp>
      <p:pic>
        <p:nvPicPr>
          <p:cNvPr id="10" name="Picture 9" descr="Text, logo&#10;&#10;Description automatically generated">
            <a:extLst>
              <a:ext uri="{FF2B5EF4-FFF2-40B4-BE49-F238E27FC236}">
                <a16:creationId xmlns:a16="http://schemas.microsoft.com/office/drawing/2014/main" id="{852C3B71-AD53-4B01-BE5E-39E36A221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73" y="551102"/>
            <a:ext cx="9054853" cy="155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54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82C7-DA27-59A4-5380-8F4990842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EDEA2-1AB2-4C73-5EB8-A822641E7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9C3DE-975B-92A0-2AEE-6C13D0D2B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E2B8-FB84-4BAC-B1B1-A5E05DFA808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CBA9E-666D-CC4E-0CCE-C9D89C6F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A5ECF-8E1A-A2FB-3D92-D24122870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1AC-378A-4E55-84E5-2203854A3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5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89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06769"/>
            <a:ext cx="10515600" cy="4770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2B54BD0D-59FD-A620-934B-3A2C8C1D8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4"/>
          <a:stretch/>
        </p:blipFill>
        <p:spPr>
          <a:xfrm>
            <a:off x="0" y="6627136"/>
            <a:ext cx="12192000" cy="2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7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DB81A"/>
        </a:buClr>
        <a:buFont typeface="Arial" panose="020B0604020202020204" pitchFamily="34" charset="0"/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DB81A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DB81A"/>
        </a:buClr>
        <a:buFont typeface="Webdings" panose="05030102010509060703" pitchFamily="18" charset="2"/>
        <a:buChar char=""/>
        <a:defRPr sz="20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FDB81A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FDB81A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mountain, sunset&#10;&#10;Description automatically generated">
            <a:extLst>
              <a:ext uri="{FF2B5EF4-FFF2-40B4-BE49-F238E27FC236}">
                <a16:creationId xmlns:a16="http://schemas.microsoft.com/office/drawing/2014/main" id="{C1C4B943-A2FD-4A91-AC0B-88D56F8566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54E11E-C2F8-514F-8D34-6C592FB29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527" y="1358635"/>
            <a:ext cx="4533191" cy="1234328"/>
          </a:xfrm>
        </p:spPr>
        <p:txBody>
          <a:bodyPr/>
          <a:lstStyle/>
          <a:p>
            <a:r>
              <a:rPr lang="en-US" sz="5400" b="0" dirty="0"/>
              <a:t>Let’s</a:t>
            </a:r>
            <a:r>
              <a:rPr lang="en-US" sz="5400" dirty="0"/>
              <a:t> Acclimate, Colorado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87255-36F6-E248-94DC-8A89E579F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652" y="2600896"/>
            <a:ext cx="4970298" cy="1234327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The Leadership Needed to Protect Community Health from Climate Change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4FF7D6-7A98-0EBF-21C4-829AF2E8DF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527" y="3377730"/>
            <a:ext cx="6252300" cy="422031"/>
          </a:xfrm>
        </p:spPr>
        <p:txBody>
          <a:bodyPr>
            <a:normAutofit/>
          </a:bodyPr>
          <a:lstStyle/>
          <a:p>
            <a:pPr algn="l"/>
            <a:r>
              <a:rPr lang="en-US" sz="1600" dirty="0"/>
              <a:t>Karam Ahmad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303F7A3-1440-4949-D576-FAA1E70304C5}"/>
              </a:ext>
            </a:extLst>
          </p:cNvPr>
          <p:cNvSpPr txBox="1">
            <a:spLocks/>
          </p:cNvSpPr>
          <p:nvPr/>
        </p:nvSpPr>
        <p:spPr>
          <a:xfrm>
            <a:off x="360527" y="3635666"/>
            <a:ext cx="6252137" cy="290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rgbClr val="FDB81A"/>
              </a:buClr>
              <a:buFontTx/>
              <a:buNone/>
              <a:defRPr sz="2000" i="0" kern="1200" baseline="0">
                <a:solidFill>
                  <a:srgbClr val="FDB81A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/>
              <a:t>Colorado Health Institute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71436-7A8C-5841-18E7-05B16053F8C9}"/>
              </a:ext>
            </a:extLst>
          </p:cNvPr>
          <p:cNvSpPr txBox="1"/>
          <p:nvPr/>
        </p:nvSpPr>
        <p:spPr>
          <a:xfrm>
            <a:off x="10489075" y="6327630"/>
            <a:ext cx="148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#HIHC22</a:t>
            </a:r>
          </a:p>
        </p:txBody>
      </p:sp>
    </p:spTree>
    <p:extLst>
      <p:ext uri="{BB962C8B-B14F-4D97-AF65-F5344CB8AC3E}">
        <p14:creationId xmlns:p14="http://schemas.microsoft.com/office/powerpoint/2010/main" val="3191131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213932EA-2560-9BB4-F628-E038DD3D4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 descr="A factory with smoke coming out of it&#10;&#10;Description automatically generated with medium confidence">
            <a:extLst>
              <a:ext uri="{FF2B5EF4-FFF2-40B4-BE49-F238E27FC236}">
                <a16:creationId xmlns:a16="http://schemas.microsoft.com/office/drawing/2014/main" id="{DE5B1CEA-66BF-1581-C6D9-C0BBFF3812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1" b="3735"/>
          <a:stretch/>
        </p:blipFill>
        <p:spPr>
          <a:xfrm>
            <a:off x="0" y="0"/>
            <a:ext cx="12192000" cy="673463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0A76EF4-3BED-8C3B-1697-897D9C6BF7E9}"/>
              </a:ext>
            </a:extLst>
          </p:cNvPr>
          <p:cNvSpPr txBox="1">
            <a:spLocks/>
          </p:cNvSpPr>
          <p:nvPr/>
        </p:nvSpPr>
        <p:spPr>
          <a:xfrm>
            <a:off x="7409088" y="452214"/>
            <a:ext cx="3895253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5400">
                <a:solidFill>
                  <a:schemeClr val="tx1">
                    <a:lumMod val="75000"/>
                    <a:lumOff val="25000"/>
                  </a:schemeClr>
                </a:solidFill>
              </a:rPr>
              <a:t>Poor Air </a:t>
            </a:r>
            <a:endParaRPr lang="en-US" sz="5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AD37288-59ED-FEB4-95D1-640B014C2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8690" y="1442670"/>
            <a:ext cx="4461310" cy="4833655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30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Denver and northern Colorado fail ozone standards, again. </a:t>
            </a:r>
          </a:p>
          <a:p>
            <a:pPr marL="457200" indent="-457200">
              <a:spcAft>
                <a:spcPts val="30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The metro Denver area is among the worst regions in the country for particle pollution and ozone. </a:t>
            </a:r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75385BC-DEEA-82BB-F105-689D20D6A0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61"/>
          <a:stretch/>
        </p:blipFill>
        <p:spPr>
          <a:xfrm>
            <a:off x="0" y="6615288"/>
            <a:ext cx="12192000" cy="24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6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hild holding a sign&#10;&#10;Description automatically generated with low confidence">
            <a:extLst>
              <a:ext uri="{FF2B5EF4-FFF2-40B4-BE49-F238E27FC236}">
                <a16:creationId xmlns:a16="http://schemas.microsoft.com/office/drawing/2014/main" id="{73260794-97A5-1E5D-A283-59187232D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215348-4BC3-471C-9446-E06411A37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27" y="203664"/>
            <a:ext cx="6091545" cy="1497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ts val="3800"/>
              </a:lnSpc>
            </a:pP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Disproportionately Impacted Communities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47C28-A5A9-499C-AEBE-ADD47130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999" y="1715412"/>
            <a:ext cx="5220687" cy="4505325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lnSpc>
                <a:spcPts val="28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+mn-ea"/>
                <a:cs typeface="+mn-cs"/>
              </a:rPr>
              <a:t>People earning low incomes</a:t>
            </a:r>
          </a:p>
          <a:p>
            <a:pPr marL="342900" indent="-228600">
              <a:lnSpc>
                <a:spcPts val="28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+mn-ea"/>
                <a:cs typeface="+mn-cs"/>
              </a:rPr>
              <a:t>Indigenous and </a:t>
            </a:r>
            <a:br>
              <a:rPr lang="en-US" sz="2400" dirty="0">
                <a:latin typeface="+mn-lt"/>
                <a:ea typeface="+mn-ea"/>
                <a:cs typeface="+mn-cs"/>
              </a:rPr>
            </a:br>
            <a:r>
              <a:rPr lang="en-US" sz="2400" dirty="0">
                <a:latin typeface="+mn-lt"/>
                <a:ea typeface="+mn-ea"/>
                <a:cs typeface="+mn-cs"/>
              </a:rPr>
              <a:t>communities of color</a:t>
            </a:r>
          </a:p>
          <a:p>
            <a:pPr marL="342900" indent="-228600">
              <a:lnSpc>
                <a:spcPts val="28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+mn-ea"/>
                <a:cs typeface="+mn-cs"/>
              </a:rPr>
              <a:t>Children </a:t>
            </a:r>
          </a:p>
          <a:p>
            <a:pPr marL="342900" indent="-228600">
              <a:lnSpc>
                <a:spcPts val="28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+mn-ea"/>
                <a:cs typeface="+mn-cs"/>
              </a:rPr>
              <a:t>Older adults </a:t>
            </a:r>
          </a:p>
          <a:p>
            <a:pPr marL="342900" indent="-228600">
              <a:lnSpc>
                <a:spcPts val="28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+mn-ea"/>
                <a:cs typeface="+mn-cs"/>
              </a:rPr>
              <a:t>People with chronic illnesses</a:t>
            </a:r>
          </a:p>
          <a:p>
            <a:pPr marL="342900" indent="-228600">
              <a:lnSpc>
                <a:spcPts val="28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+mn-ea"/>
                <a:cs typeface="+mn-cs"/>
              </a:rPr>
              <a:t>Outdoor workers </a:t>
            </a:r>
            <a:br>
              <a:rPr lang="en-US" sz="2400" dirty="0">
                <a:latin typeface="+mn-lt"/>
                <a:ea typeface="+mn-ea"/>
                <a:cs typeface="+mn-cs"/>
              </a:rPr>
            </a:br>
            <a:r>
              <a:rPr lang="en-US" sz="2400" i="1" dirty="0">
                <a:latin typeface="+mn-lt"/>
                <a:ea typeface="+mn-ea"/>
                <a:cs typeface="+mn-cs"/>
              </a:rPr>
              <a:t>(Example: agricultural)</a:t>
            </a:r>
          </a:p>
          <a:p>
            <a:pPr marL="342900" indent="-228600">
              <a:lnSpc>
                <a:spcPts val="2800"/>
              </a:lnSpc>
              <a:spcAft>
                <a:spcPts val="45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+mn-ea"/>
                <a:cs typeface="+mn-cs"/>
              </a:rPr>
              <a:t>People experiencing homelessness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AA7154-9BC3-C367-5546-DA400890D6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4"/>
          <a:stretch/>
        </p:blipFill>
        <p:spPr>
          <a:xfrm>
            <a:off x="0" y="6627136"/>
            <a:ext cx="12192000" cy="2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distance, highland&#10;&#10;Description automatically generated">
            <a:extLst>
              <a:ext uri="{FF2B5EF4-FFF2-40B4-BE49-F238E27FC236}">
                <a16:creationId xmlns:a16="http://schemas.microsoft.com/office/drawing/2014/main" id="{6EE1550D-C093-3244-A3D3-FC51854CD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948" y="-2171169"/>
            <a:ext cx="16877748" cy="11200337"/>
          </a:xfrm>
          <a:prstGeom prst="rect">
            <a:avLst/>
          </a:prstGeom>
        </p:spPr>
      </p:pic>
      <p:pic>
        <p:nvPicPr>
          <p:cNvPr id="5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A3817577-755D-DD49-B512-DC79E9AF1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21" y="3076356"/>
            <a:ext cx="6380921" cy="2762303"/>
          </a:xfrm>
          <a:prstGeom prst="rect">
            <a:avLst/>
          </a:prstGeom>
        </p:spPr>
      </p:pic>
      <p:pic>
        <p:nvPicPr>
          <p:cNvPr id="11" name="Picture 10" descr="A picture containing mountain, outdoor, nature, forest&#10;&#10;Description automatically generated">
            <a:extLst>
              <a:ext uri="{FF2B5EF4-FFF2-40B4-BE49-F238E27FC236}">
                <a16:creationId xmlns:a16="http://schemas.microsoft.com/office/drawing/2014/main" id="{4EBAEE86-A849-1941-90AE-BEA716A769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3" b="1"/>
          <a:stretch/>
        </p:blipFill>
        <p:spPr>
          <a:xfrm>
            <a:off x="-824948" y="168617"/>
            <a:ext cx="16877748" cy="669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5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96296E-6 L -2.22222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2.22222E-6 0.1030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022E-16 L -0.00677 -0.27523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AFBEC-83F1-4D49-A118-F739C7145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4" y="344453"/>
            <a:ext cx="10515600" cy="689951"/>
          </a:xfrm>
        </p:spPr>
        <p:txBody>
          <a:bodyPr>
            <a:normAutofit/>
          </a:bodyPr>
          <a:lstStyle/>
          <a:p>
            <a:r>
              <a:rPr lang="en-US" sz="4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Let’s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Acclimate, Colorado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C173CD-21D9-99F3-CE7B-587CB1A1F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5441"/>
          <a:stretch/>
        </p:blipFill>
        <p:spPr>
          <a:xfrm>
            <a:off x="734279" y="1457865"/>
            <a:ext cx="1239663" cy="160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86A07D-FFBA-B537-DF4F-2757A47503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6264"/>
          <a:stretch/>
        </p:blipFill>
        <p:spPr>
          <a:xfrm>
            <a:off x="734279" y="3019758"/>
            <a:ext cx="1239663" cy="17156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C74659-E2FA-6B53-1F66-4AA14DC273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5442" b="26916"/>
          <a:stretch/>
        </p:blipFill>
        <p:spPr>
          <a:xfrm>
            <a:off x="734279" y="4735176"/>
            <a:ext cx="1239663" cy="1433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FE4F54-402A-D7CE-5775-DAD37B9D0360}"/>
              </a:ext>
            </a:extLst>
          </p:cNvPr>
          <p:cNvSpPr txBox="1"/>
          <p:nvPr/>
        </p:nvSpPr>
        <p:spPr>
          <a:xfrm>
            <a:off x="2154411" y="1457865"/>
            <a:ext cx="5675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7A962B"/>
                </a:solidFill>
              </a:rPr>
              <a:t>Assessing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236291-1062-B535-4ACA-4C02D0FF74F7}"/>
              </a:ext>
            </a:extLst>
          </p:cNvPr>
          <p:cNvSpPr txBox="1"/>
          <p:nvPr/>
        </p:nvSpPr>
        <p:spPr>
          <a:xfrm>
            <a:off x="2154411" y="3096520"/>
            <a:ext cx="5675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7A962B"/>
                </a:solidFill>
              </a:rPr>
              <a:t>Aligning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045F76-5D15-8FC3-CA01-5AB6AAF94CFC}"/>
              </a:ext>
            </a:extLst>
          </p:cNvPr>
          <p:cNvSpPr txBox="1"/>
          <p:nvPr/>
        </p:nvSpPr>
        <p:spPr>
          <a:xfrm>
            <a:off x="2154410" y="4747410"/>
            <a:ext cx="5675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7A962B"/>
                </a:solidFill>
              </a:rPr>
              <a:t>Advancing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5C2EAC4-752F-C019-B394-37B1EBBFF5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4"/>
          <a:stretch/>
        </p:blipFill>
        <p:spPr>
          <a:xfrm>
            <a:off x="0" y="6627136"/>
            <a:ext cx="12192000" cy="230863"/>
          </a:xfrm>
          <a:prstGeom prst="rect">
            <a:avLst/>
          </a:prstGeom>
        </p:spPr>
      </p:pic>
      <p:pic>
        <p:nvPicPr>
          <p:cNvPr id="16" name="Picture 1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72890ED-262D-5DEB-47E7-CF06C96579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051" y="297796"/>
            <a:ext cx="2791612" cy="3545895"/>
          </a:xfrm>
          <a:prstGeom prst="rect">
            <a:avLst/>
          </a:prstGeom>
          <a:effectLst>
            <a:outerShdw blurRad="139700" dist="76200" dir="5400000" algn="ctr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9865A803-40F5-68A1-3416-36C9D0B95E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173" y="4302256"/>
            <a:ext cx="3984831" cy="1722835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380C4A21-A375-F20C-0A90-44C4463717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420">
            <a:off x="7053603" y="1470648"/>
            <a:ext cx="2791611" cy="3612672"/>
          </a:xfrm>
          <a:prstGeom prst="rect">
            <a:avLst/>
          </a:prstGeom>
          <a:effectLst>
            <a:outerShdw blurRad="139700" dist="76200" dir="5400000" algn="ctr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26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eapon&#10;&#10;Description automatically generated">
            <a:extLst>
              <a:ext uri="{FF2B5EF4-FFF2-40B4-BE49-F238E27FC236}">
                <a16:creationId xmlns:a16="http://schemas.microsoft.com/office/drawing/2014/main" id="{ADFF4682-03B4-1378-85BF-3FF0E54DE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EEE2146-CB51-04E2-6852-8C0E85697C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32" y="942536"/>
            <a:ext cx="9540572" cy="53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4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3C92A2C-DC86-ABF2-BF9F-C8E502B0C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CF5CFE6-C160-EDB9-6A93-E43B3200C7D8}"/>
              </a:ext>
            </a:extLst>
          </p:cNvPr>
          <p:cNvSpPr txBox="1"/>
          <p:nvPr/>
        </p:nvSpPr>
        <p:spPr>
          <a:xfrm>
            <a:off x="8661156" y="629309"/>
            <a:ext cx="2153969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>
              <a:lnSpc>
                <a:spcPct val="90000"/>
              </a:lnSpc>
              <a:spcAft>
                <a:spcPts val="900"/>
              </a:spcAft>
              <a:buClr>
                <a:srgbClr val="FDB91B"/>
              </a:buClr>
            </a:pPr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Javier Alberto Soto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CEO, </a:t>
            </a:r>
            <a:br>
              <a:rPr lang="en-US" sz="20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20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Denver Foundation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9354ED-08AC-932D-092D-828F8290BBDF}"/>
              </a:ext>
            </a:extLst>
          </p:cNvPr>
          <p:cNvSpPr txBox="1"/>
          <p:nvPr/>
        </p:nvSpPr>
        <p:spPr>
          <a:xfrm>
            <a:off x="3585600" y="2762322"/>
            <a:ext cx="26056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Olga Gonzalez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Executive Director, </a:t>
            </a:r>
            <a:r>
              <a:rPr lang="en-US" sz="2000" i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Cultivando</a:t>
            </a:r>
            <a:endParaRPr lang="en-US" sz="2000" i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D276D0-B3B5-9F88-47CE-44704B081EA1}"/>
              </a:ext>
            </a:extLst>
          </p:cNvPr>
          <p:cNvSpPr txBox="1"/>
          <p:nvPr/>
        </p:nvSpPr>
        <p:spPr>
          <a:xfrm>
            <a:off x="3579199" y="484256"/>
            <a:ext cx="2568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Renée </a:t>
            </a:r>
            <a:b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Millard-Chacon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b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20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Co-Founder, </a:t>
            </a:r>
            <a:br>
              <a:rPr lang="en-US" sz="20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20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Womxn from </a:t>
            </a:r>
            <a:br>
              <a:rPr lang="en-US" sz="20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20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Mountain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4EAA8A-2A15-BEA0-41DE-62CEC551939E}"/>
              </a:ext>
            </a:extLst>
          </p:cNvPr>
          <p:cNvSpPr txBox="1"/>
          <p:nvPr/>
        </p:nvSpPr>
        <p:spPr>
          <a:xfrm>
            <a:off x="3579199" y="4819060"/>
            <a:ext cx="26834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Dan </a:t>
            </a:r>
            <a:r>
              <a:rPr lang="en-US" sz="20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Waldvogle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Director of </a:t>
            </a:r>
            <a:br>
              <a:rPr lang="en-US" sz="20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20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External Affairs, Rocky Mountain Farmers Union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20E598-78CE-FDD3-B208-7EE189E7F044}"/>
              </a:ext>
            </a:extLst>
          </p:cNvPr>
          <p:cNvSpPr txBox="1"/>
          <p:nvPr/>
        </p:nvSpPr>
        <p:spPr>
          <a:xfrm>
            <a:off x="8661156" y="2714210"/>
            <a:ext cx="26834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Karam Ahmad</a:t>
            </a:r>
            <a:b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20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Senior Policy Analyst, </a:t>
            </a:r>
            <a:br>
              <a:rPr lang="en-US" sz="20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20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Colorado </a:t>
            </a:r>
            <a:br>
              <a:rPr lang="en-US" sz="20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20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Health Institute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71BB92FA-F854-A70F-4FFB-F012139605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90" r="77310"/>
          <a:stretch/>
        </p:blipFill>
        <p:spPr>
          <a:xfrm>
            <a:off x="1419845" y="68283"/>
            <a:ext cx="2192652" cy="2265458"/>
          </a:xfrm>
          <a:prstGeom prst="rect">
            <a:avLst/>
          </a:prstGeom>
        </p:spPr>
      </p:pic>
      <p:pic>
        <p:nvPicPr>
          <p:cNvPr id="9" name="Picture 8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4064541F-860C-F820-9903-004BE1847B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51490" r="49013"/>
          <a:stretch/>
        </p:blipFill>
        <p:spPr>
          <a:xfrm>
            <a:off x="1409894" y="2244180"/>
            <a:ext cx="2457572" cy="2265459"/>
          </a:xfrm>
          <a:prstGeom prst="rect">
            <a:avLst/>
          </a:prstGeom>
        </p:spPr>
      </p:pic>
      <p:pic>
        <p:nvPicPr>
          <p:cNvPr id="10" name="Picture 9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C2750945-445C-CB90-C9E7-504A026990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6" t="51490" r="23802"/>
          <a:stretch/>
        </p:blipFill>
        <p:spPr>
          <a:xfrm>
            <a:off x="1375034" y="4420078"/>
            <a:ext cx="2436279" cy="2265458"/>
          </a:xfrm>
          <a:prstGeom prst="rect">
            <a:avLst/>
          </a:prstGeom>
        </p:spPr>
      </p:pic>
      <p:pic>
        <p:nvPicPr>
          <p:cNvPr id="11" name="Picture 10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8E6FE77B-FBB1-6C32-ED13-563573625D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7" t="51490" r="-607"/>
          <a:stretch/>
        </p:blipFill>
        <p:spPr>
          <a:xfrm>
            <a:off x="6414440" y="2231180"/>
            <a:ext cx="2358761" cy="2265459"/>
          </a:xfrm>
          <a:prstGeom prst="rect">
            <a:avLst/>
          </a:prstGeom>
        </p:spPr>
      </p:pic>
      <p:pic>
        <p:nvPicPr>
          <p:cNvPr id="4" name="Picture 3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B902E581-A421-381C-7F9B-FE22164021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534" y="262996"/>
            <a:ext cx="2138614" cy="207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76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2C2190EE-AA76-02B3-17B2-12977B70D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777B4BCA-7C07-D44F-2540-9A30B25B8E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6095C6D-D74C-B0BD-B4D7-6A22B9166A8A}"/>
              </a:ext>
            </a:extLst>
          </p:cNvPr>
          <p:cNvSpPr txBox="1">
            <a:spLocks/>
          </p:cNvSpPr>
          <p:nvPr/>
        </p:nvSpPr>
        <p:spPr>
          <a:xfrm>
            <a:off x="1957668" y="2290934"/>
            <a:ext cx="9273334" cy="4336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4400" b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What </a:t>
            </a:r>
            <a:r>
              <a:rPr lang="en-US" sz="44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community leadership </a:t>
            </a:r>
            <a:r>
              <a:rPr lang="en-US" sz="4400" b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and action is necessary to protect the well-being and health of our communities?</a:t>
            </a:r>
            <a:endParaRPr lang="en-US" sz="4400" b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933A754-4ECE-F6B1-B3D2-59A033C95DD7}"/>
              </a:ext>
            </a:extLst>
          </p:cNvPr>
          <p:cNvSpPr txBox="1">
            <a:spLocks/>
          </p:cNvSpPr>
          <p:nvPr/>
        </p:nvSpPr>
        <p:spPr>
          <a:xfrm>
            <a:off x="986972" y="-430494"/>
            <a:ext cx="9273334" cy="4336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00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Q:</a:t>
            </a:r>
            <a:endParaRPr lang="en-US" sz="20000" dirty="0">
              <a:solidFill>
                <a:schemeClr val="accent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3BECB174-05CA-4CBB-20DE-E0C8A48F00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4"/>
          <a:stretch/>
        </p:blipFill>
        <p:spPr>
          <a:xfrm>
            <a:off x="0" y="6627136"/>
            <a:ext cx="12192000" cy="2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68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B9CA8-1949-BAB9-28E4-4E6F3F43D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28" y="94603"/>
            <a:ext cx="7517548" cy="8578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Overview for Today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A15DF4A-6D4B-ECBC-11C0-F6FDD9DC19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BFC843E-C154-9F57-70C1-C57CDB1187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22"/>
          <a:stretch/>
        </p:blipFill>
        <p:spPr>
          <a:xfrm>
            <a:off x="858996" y="606438"/>
            <a:ext cx="3497943" cy="320620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B13C7005-B19A-FFAB-578A-09DC830BD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7" r="33731"/>
          <a:stretch/>
        </p:blipFill>
        <p:spPr>
          <a:xfrm>
            <a:off x="4372972" y="3432462"/>
            <a:ext cx="3657600" cy="3206209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3017D73-EF47-BB64-8FA3-29A0AEB15D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7" r="-1445"/>
          <a:stretch/>
        </p:blipFill>
        <p:spPr>
          <a:xfrm>
            <a:off x="8046606" y="606437"/>
            <a:ext cx="3743832" cy="320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2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F17AB-E2A3-1F52-A440-8219C8099D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981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A282D193-E2BE-4A66-8C8A-40C0D87BADFE}" type="slidenum">
              <a:rPr lang="en-US" sz="1200">
                <a:solidFill>
                  <a:srgbClr val="FFFFFF"/>
                </a:solidFill>
                <a:latin typeface="+mn-lt"/>
              </a:rPr>
              <a:pPr defTabSz="914400"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" name="Picture 2" descr="A picture containing ground&#10;&#10;Description automatically generated">
            <a:extLst>
              <a:ext uri="{FF2B5EF4-FFF2-40B4-BE49-F238E27FC236}">
                <a16:creationId xmlns:a16="http://schemas.microsoft.com/office/drawing/2014/main" id="{8F455E1B-ED4D-426B-2B72-F46D423735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b="18600"/>
          <a:stretch/>
        </p:blipFill>
        <p:spPr>
          <a:xfrm>
            <a:off x="0" y="1"/>
            <a:ext cx="12192000" cy="6721476"/>
          </a:xfrm>
          <a:prstGeom prst="rect">
            <a:avLst/>
          </a:prstGeom>
        </p:spPr>
      </p:pic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4BD310B-0861-68EA-C4A3-BC4816E3CB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61"/>
          <a:stretch/>
        </p:blipFill>
        <p:spPr>
          <a:xfrm>
            <a:off x="0" y="6615288"/>
            <a:ext cx="12192000" cy="24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38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rshall Fire - Wikipedia">
            <a:extLst>
              <a:ext uri="{FF2B5EF4-FFF2-40B4-BE49-F238E27FC236}">
                <a16:creationId xmlns:a16="http://schemas.microsoft.com/office/drawing/2014/main" id="{1230D57C-4307-5615-EA57-DDDAC4908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0" r="10985" b="7703"/>
          <a:stretch/>
        </p:blipFill>
        <p:spPr bwMode="auto">
          <a:xfrm>
            <a:off x="0" y="-14442"/>
            <a:ext cx="12239872" cy="665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F17AB-E2A3-1F52-A440-8219C8099D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981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A282D193-E2BE-4A66-8C8A-40C0D87BADFE}" type="slidenum">
              <a:rPr lang="en-US" sz="1200">
                <a:solidFill>
                  <a:srgbClr val="FFFFFF"/>
                </a:solidFill>
                <a:latin typeface="+mn-lt"/>
              </a:rPr>
              <a:pPr defTabSz="914400">
                <a:spcAft>
                  <a:spcPts val="600"/>
                </a:spcAft>
              </a:pPr>
              <a:t>4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B81D41-4B76-AB4F-81D8-0E1076907ED1}"/>
              </a:ext>
            </a:extLst>
          </p:cNvPr>
          <p:cNvGrpSpPr/>
          <p:nvPr/>
        </p:nvGrpSpPr>
        <p:grpSpPr>
          <a:xfrm>
            <a:off x="6694074" y="4427307"/>
            <a:ext cx="3708229" cy="744015"/>
            <a:chOff x="5093873" y="4664227"/>
            <a:chExt cx="3708229" cy="744015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AFFDB487-A571-3E01-4BB8-BB0C004F28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3873" y="4673568"/>
              <a:ext cx="814558" cy="0"/>
            </a:xfrm>
            <a:prstGeom prst="straightConnector1">
              <a:avLst/>
            </a:prstGeom>
            <a:ln w="762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Hot Issues in Health | Colorado Health Institute">
              <a:extLst>
                <a:ext uri="{FF2B5EF4-FFF2-40B4-BE49-F238E27FC236}">
                  <a16:creationId xmlns:a16="http://schemas.microsoft.com/office/drawing/2014/main" id="{33544B76-11EC-09AA-B539-ECCE7A783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431" y="4664227"/>
              <a:ext cx="2893671" cy="744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18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nds holding heart">
            <a:extLst>
              <a:ext uri="{FF2B5EF4-FFF2-40B4-BE49-F238E27FC236}">
                <a16:creationId xmlns:a16="http://schemas.microsoft.com/office/drawing/2014/main" id="{DC005091-2E04-2EE8-ACD9-813C9414EB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t="7330" r="31759" b="1761"/>
          <a:stretch/>
        </p:blipFill>
        <p:spPr>
          <a:xfrm>
            <a:off x="0" y="10"/>
            <a:ext cx="650136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471EA-2075-4F0F-FA03-5B30267DE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666" y="126588"/>
            <a:ext cx="3017520" cy="3700814"/>
          </a:xfr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What do you value most that climate change threatens?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E09F68-E012-7699-EC23-AB5B86312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229" y="4070020"/>
            <a:ext cx="3659771" cy="2005509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B1BAA3E-31D3-F244-E135-AAA0149ACD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61"/>
          <a:stretch/>
        </p:blipFill>
        <p:spPr>
          <a:xfrm>
            <a:off x="0" y="6615288"/>
            <a:ext cx="12192000" cy="24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6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5" name="Content Placeholder 4" title="Mentimeter - Interactive Presentations">
                <a:extLst>
                  <a:ext uri="{FF2B5EF4-FFF2-40B4-BE49-F238E27FC236}">
                    <a16:creationId xmlns:a16="http://schemas.microsoft.com/office/drawing/2014/main" id="{A58B6B1E-0CF7-E13C-759C-1CF861E11084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0" y="-1"/>
              <a:ext cx="12192000" cy="7492621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5" name="Content Placeholder 4" title="Mentimeter - Interactive Presentations">
                <a:extLst>
                  <a:ext uri="{FF2B5EF4-FFF2-40B4-BE49-F238E27FC236}">
                    <a16:creationId xmlns:a16="http://schemas.microsoft.com/office/drawing/2014/main" id="{A58B6B1E-0CF7-E13C-759C-1CF861E110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-1"/>
                <a:ext cx="12192000" cy="7492621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90594-52E7-B670-40AD-1E99476FD6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065768" y="6512710"/>
            <a:ext cx="2743200" cy="192821"/>
          </a:xfrm>
          <a:prstGeom prst="rect">
            <a:avLst/>
          </a:prstGeom>
        </p:spPr>
        <p:txBody>
          <a:bodyPr/>
          <a:lstStyle/>
          <a:p>
            <a:fld id="{A282D193-E2BE-4A66-8C8A-40C0D87BAD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6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d balloon with push pin">
            <a:extLst>
              <a:ext uri="{FF2B5EF4-FFF2-40B4-BE49-F238E27FC236}">
                <a16:creationId xmlns:a16="http://schemas.microsoft.com/office/drawing/2014/main" id="{6D75A705-DA0E-E179-A28E-7C36113D5E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 t="186" r="16712" b="-186"/>
          <a:stretch/>
        </p:blipFill>
        <p:spPr>
          <a:xfrm>
            <a:off x="-104171" y="-89872"/>
            <a:ext cx="6912566" cy="6960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00B2E9-A5CB-0526-EAEC-74268F89E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034" y="257882"/>
            <a:ext cx="4965917" cy="15762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ts val="44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Climate Change is a Threat Multiplier </a:t>
            </a:r>
            <a:endParaRPr lang="en-US" sz="27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B4A1732-7FD0-3409-990B-26A93F3677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4"/>
          <a:stretch/>
        </p:blipFill>
        <p:spPr>
          <a:xfrm>
            <a:off x="0" y="6627136"/>
            <a:ext cx="12192000" cy="23086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E24A42C-BDD6-3F66-1A37-B1557EC054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t="58417" r="48517"/>
          <a:stretch/>
        </p:blipFill>
        <p:spPr>
          <a:xfrm>
            <a:off x="7150799" y="1819680"/>
            <a:ext cx="2363191" cy="1840675"/>
          </a:xfrm>
          <a:prstGeom prst="rect">
            <a:avLst/>
          </a:prstGeom>
          <a:effectLst>
            <a:outerShdw blurRad="50800" dist="76200" dir="5400000" algn="ctr" rotWithShape="0">
              <a:schemeClr val="bg2">
                <a:lumMod val="25000"/>
                <a:alpha val="30000"/>
              </a:schemeClr>
            </a:outerShdw>
          </a:effectLst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DBD04F1-5E5A-3478-1C08-B8BD9E91FE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1" t="18295" r="33065" b="40122"/>
          <a:stretch/>
        </p:blipFill>
        <p:spPr>
          <a:xfrm>
            <a:off x="9679404" y="2239306"/>
            <a:ext cx="2231547" cy="1840675"/>
          </a:xfrm>
          <a:prstGeom prst="rect">
            <a:avLst/>
          </a:prstGeom>
          <a:effectLst>
            <a:outerShdw blurRad="50800" dist="76200" dir="5400000" algn="ctr" rotWithShape="0">
              <a:schemeClr val="bg2">
                <a:lumMod val="25000"/>
                <a:alpha val="30000"/>
              </a:schemeClr>
            </a:outerShdw>
          </a:effectLst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D8C10A77-C289-CADF-BE1B-F5857131A0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5443" r="71353" b="59833"/>
          <a:stretch/>
        </p:blipFill>
        <p:spPr>
          <a:xfrm>
            <a:off x="7296455" y="4013595"/>
            <a:ext cx="1906722" cy="2035849"/>
          </a:xfrm>
          <a:prstGeom prst="rect">
            <a:avLst/>
          </a:prstGeom>
          <a:effectLst>
            <a:outerShdw blurRad="50800" dist="76200" dir="5400000" algn="ctr" rotWithShape="0">
              <a:schemeClr val="bg2">
                <a:lumMod val="25000"/>
                <a:alpha val="30000"/>
              </a:schemeClr>
            </a:outerShdw>
          </a:effectLst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E31A1EC3-1009-35E0-E47C-2016065B51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7" t="4338" r="3683" b="45385"/>
          <a:stretch/>
        </p:blipFill>
        <p:spPr>
          <a:xfrm>
            <a:off x="9691238" y="4191990"/>
            <a:ext cx="1783911" cy="2225133"/>
          </a:xfrm>
          <a:prstGeom prst="rect">
            <a:avLst/>
          </a:prstGeom>
          <a:effectLst>
            <a:outerShdw blurRad="50800" dist="76200" dir="5400000" algn="ctr" rotWithShape="0">
              <a:schemeClr val="bg2">
                <a:lumMod val="2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67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, sunset, sun, silhouette&#10;&#10;Description automatically generated">
            <a:extLst>
              <a:ext uri="{FF2B5EF4-FFF2-40B4-BE49-F238E27FC236}">
                <a16:creationId xmlns:a16="http://schemas.microsoft.com/office/drawing/2014/main" id="{4070043C-4B99-C439-EDC6-A6086A2705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" r="8189" b="8881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AA17372-F597-B9AA-7739-A104A2A13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700" y="496846"/>
            <a:ext cx="5542696" cy="699746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Extreme Heat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FAA36B2-8F1A-DA7E-25C2-1CF61C0A4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0315" y="1380910"/>
            <a:ext cx="5932081" cy="3742762"/>
          </a:xfrm>
        </p:spPr>
        <p:txBody>
          <a:bodyPr>
            <a:noAutofit/>
          </a:bodyPr>
          <a:lstStyle/>
          <a:p>
            <a:pPr marL="457200" indent="-457200">
              <a:lnSpc>
                <a:spcPct val="90000"/>
              </a:lnSpc>
              <a:spcAft>
                <a:spcPts val="21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Temperatures have increased by about 2°F in the past 30 years.</a:t>
            </a:r>
          </a:p>
          <a:p>
            <a:pPr marL="457200" indent="-457200">
              <a:lnSpc>
                <a:spcPct val="90000"/>
              </a:lnSpc>
              <a:spcAft>
                <a:spcPts val="21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Fort Collins is the 9</a:t>
            </a:r>
            <a:r>
              <a:rPr lang="en-US" sz="2400" baseline="30000" dirty="0"/>
              <a:t>th</a:t>
            </a:r>
            <a:r>
              <a:rPr lang="en-US" sz="2400" dirty="0"/>
              <a:t> fastest warming city in the United States.</a:t>
            </a:r>
          </a:p>
          <a:p>
            <a:pPr marL="457200" indent="-457200">
              <a:lnSpc>
                <a:spcPct val="90000"/>
              </a:lnSpc>
              <a:spcAft>
                <a:spcPts val="21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Nearly one out of five days in the last three years was over 90°F in Denver.</a:t>
            </a:r>
          </a:p>
          <a:p>
            <a:pPr marL="457200" indent="-457200">
              <a:lnSpc>
                <a:spcPct val="9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Lamar recorded the state’s hottest temperature: 115°F </a:t>
            </a:r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88AA42-6BCB-DEA8-C3BA-142385F925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61"/>
          <a:stretch/>
        </p:blipFill>
        <p:spPr>
          <a:xfrm>
            <a:off x="0" y="6615288"/>
            <a:ext cx="12192000" cy="24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2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BC33432-FD9D-BB77-0586-268B0D84A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88A5DE89-8161-3649-DF2D-1968EF9D3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sky, outdoor, nature, shore&#10;&#10;Description automatically generated">
            <a:extLst>
              <a:ext uri="{FF2B5EF4-FFF2-40B4-BE49-F238E27FC236}">
                <a16:creationId xmlns:a16="http://schemas.microsoft.com/office/drawing/2014/main" id="{8E1C775B-F171-6725-0DCF-A971A27422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34237" r="14023" b="-1"/>
          <a:stretch/>
        </p:blipFill>
        <p:spPr>
          <a:xfrm>
            <a:off x="-1076446" y="0"/>
            <a:ext cx="13065793" cy="685799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3CF2ED0F-50ED-64AA-987B-A62459DC42A5}"/>
              </a:ext>
            </a:extLst>
          </p:cNvPr>
          <p:cNvSpPr txBox="1">
            <a:spLocks/>
          </p:cNvSpPr>
          <p:nvPr/>
        </p:nvSpPr>
        <p:spPr>
          <a:xfrm>
            <a:off x="7889673" y="443723"/>
            <a:ext cx="4073978" cy="955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Drought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D3F759D-63BA-3238-B22E-F42713F4FEEA}"/>
              </a:ext>
            </a:extLst>
          </p:cNvPr>
          <p:cNvSpPr txBox="1">
            <a:spLocks/>
          </p:cNvSpPr>
          <p:nvPr/>
        </p:nvSpPr>
        <p:spPr>
          <a:xfrm>
            <a:off x="7489875" y="1538517"/>
            <a:ext cx="4339771" cy="4274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DB81A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ts val="2900"/>
              </a:lnSpc>
              <a:spcAft>
                <a:spcPts val="24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More than 3.5 million Coloradans live in drought-stricken areas. </a:t>
            </a:r>
          </a:p>
          <a:p>
            <a:pPr marL="457200" indent="-457200">
              <a:lnSpc>
                <a:spcPts val="2900"/>
              </a:lnSpc>
              <a:spcAft>
                <a:spcPts val="24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Sustained drought makes wildfires </a:t>
            </a:r>
            <a:br>
              <a:rPr lang="en-US" sz="2400" dirty="0"/>
            </a:br>
            <a:r>
              <a:rPr lang="en-US" sz="2400" dirty="0"/>
              <a:t>more common.</a:t>
            </a:r>
          </a:p>
          <a:p>
            <a:pPr marL="457200" indent="-457200">
              <a:lnSpc>
                <a:spcPts val="2900"/>
              </a:lnSpc>
              <a:spcAft>
                <a:spcPts val="24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Drought is a </a:t>
            </a:r>
            <a:br>
              <a:rPr lang="en-US" sz="2400" dirty="0"/>
            </a:br>
            <a:r>
              <a:rPr lang="en-US" sz="2400" dirty="0"/>
              <a:t>major stressor for Colorado’s farmers, agricultural workers, and their families. </a:t>
            </a:r>
          </a:p>
          <a:p>
            <a:pPr marL="457200" indent="-457200">
              <a:lnSpc>
                <a:spcPts val="29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lnSpc>
                <a:spcPts val="29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lnSpc>
                <a:spcPts val="29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248AB6-A58A-BF9C-77A0-B801992C5A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4"/>
          <a:stretch/>
        </p:blipFill>
        <p:spPr>
          <a:xfrm>
            <a:off x="0" y="6627136"/>
            <a:ext cx="12192000" cy="2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1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CHI Colors">
      <a:dk1>
        <a:sysClr val="windowText" lastClr="000000"/>
      </a:dk1>
      <a:lt1>
        <a:sysClr val="window" lastClr="FFFFFF"/>
      </a:lt1>
      <a:dk2>
        <a:srgbClr val="2E6380"/>
      </a:dk2>
      <a:lt2>
        <a:srgbClr val="E7E6E6"/>
      </a:lt2>
      <a:accent1>
        <a:srgbClr val="7AA6B9"/>
      </a:accent1>
      <a:accent2>
        <a:srgbClr val="FDB91B"/>
      </a:accent2>
      <a:accent3>
        <a:srgbClr val="7A962B"/>
      </a:accent3>
      <a:accent4>
        <a:srgbClr val="5F3D61"/>
      </a:accent4>
      <a:accent5>
        <a:srgbClr val="B42E12"/>
      </a:accent5>
      <a:accent6>
        <a:srgbClr val="D76822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 PowerPoint Wide Verdana  -  Read-Only" id="{EF0C4CF2-49BC-414B-8C9A-6B80C7686E7E}" vid="{F98F2C79-11DC-4ADC-83AC-8F846C8D9A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webextensions/webextension1.xml><?xml version="1.0" encoding="utf-8"?>
<we:webextension xmlns:we="http://schemas.microsoft.com/office/webextensions/webextension/2010/11" id="{062BA4FA-B7B3-4513-9C3C-2D8D7B04F6CE}">
  <we:reference id="wa104379261" version="3.0.2.4" store="en-US" storeType="OMEX"/>
  <we:alternateReferences>
    <we:reference id="wa104379261" version="3.0.2.4" store="wa104379261" storeType="OMEX"/>
  </we:alternateReferences>
  <we:properties>
    <we:property name="mentimeter-slide" value="{&quot;seriesId&quot;:&quot;alptprv9dapgpotqyv35e2k2fooutirg&quot;,&quot;questionId&quot;:&quot;ih45kwnz1wt7&quot;,&quot;link&quot;:&quot;https://www.mentimeter.com/app/presentation/alptprv9dapgpotqyv35e2k2fooutirg/ih45kwnz1wt7?ppt_app=true&quot;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CHI PowerPoint Wide Verdana</Template>
  <TotalTime>6153</TotalTime>
  <Words>292</Words>
  <Application>Microsoft Office PowerPoint</Application>
  <PresentationFormat>Widescreen</PresentationFormat>
  <Paragraphs>59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Avenir Next LT Pro</vt:lpstr>
      <vt:lpstr>Calibri</vt:lpstr>
      <vt:lpstr>Consolas</vt:lpstr>
      <vt:lpstr>Symbol</vt:lpstr>
      <vt:lpstr>Verdana</vt:lpstr>
      <vt:lpstr>Webdings</vt:lpstr>
      <vt:lpstr>Office Theme</vt:lpstr>
      <vt:lpstr>Let’s Acclimate, Colorado</vt:lpstr>
      <vt:lpstr>Overview for Today</vt:lpstr>
      <vt:lpstr>PowerPoint Presentation</vt:lpstr>
      <vt:lpstr>PowerPoint Presentation</vt:lpstr>
      <vt:lpstr>What do you value most that climate change threatens?  </vt:lpstr>
      <vt:lpstr>PowerPoint Presentation</vt:lpstr>
      <vt:lpstr>Climate Change is a Threat Multiplier </vt:lpstr>
      <vt:lpstr>Extreme Heat</vt:lpstr>
      <vt:lpstr>PowerPoint Presentation</vt:lpstr>
      <vt:lpstr>PowerPoint Presentation</vt:lpstr>
      <vt:lpstr>Disproportionately Impacted Communities</vt:lpstr>
      <vt:lpstr>PowerPoint Presentation</vt:lpstr>
      <vt:lpstr>Let’s Acclimate, Colorado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HIH opener</dc:title>
  <dc:creator>Sara Schmitt</dc:creator>
  <cp:lastModifiedBy>Joe Hanel</cp:lastModifiedBy>
  <cp:revision>86</cp:revision>
  <cp:lastPrinted>2022-12-05T23:20:22Z</cp:lastPrinted>
  <dcterms:created xsi:type="dcterms:W3CDTF">2022-10-17T21:36:30Z</dcterms:created>
  <dcterms:modified xsi:type="dcterms:W3CDTF">2022-12-14T17:18:06Z</dcterms:modified>
</cp:coreProperties>
</file>