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317" r:id="rId2"/>
    <p:sldId id="312" r:id="rId3"/>
    <p:sldId id="293" r:id="rId4"/>
    <p:sldId id="297" r:id="rId5"/>
    <p:sldId id="300" r:id="rId6"/>
    <p:sldId id="259" r:id="rId7"/>
    <p:sldId id="257" r:id="rId8"/>
    <p:sldId id="377" r:id="rId9"/>
    <p:sldId id="265" r:id="rId10"/>
    <p:sldId id="270" r:id="rId11"/>
    <p:sldId id="301" r:id="rId12"/>
    <p:sldId id="266" r:id="rId13"/>
    <p:sldId id="272" r:id="rId14"/>
    <p:sldId id="318" r:id="rId15"/>
    <p:sldId id="268" r:id="rId16"/>
    <p:sldId id="308" r:id="rId17"/>
    <p:sldId id="378" r:id="rId18"/>
    <p:sldId id="313" r:id="rId19"/>
    <p:sldId id="288" r:id="rId20"/>
    <p:sldId id="316" r:id="rId21"/>
    <p:sldId id="278" r:id="rId22"/>
    <p:sldId id="314" r:id="rId23"/>
    <p:sldId id="274" r:id="rId24"/>
    <p:sldId id="277" r:id="rId25"/>
    <p:sldId id="279" r:id="rId26"/>
    <p:sldId id="281" r:id="rId27"/>
    <p:sldId id="379" r:id="rId28"/>
    <p:sldId id="302" r:id="rId29"/>
    <p:sldId id="299" r:id="rId30"/>
    <p:sldId id="285" r:id="rId31"/>
    <p:sldId id="305" r:id="rId32"/>
    <p:sldId id="286" r:id="rId33"/>
    <p:sldId id="315" r:id="rId34"/>
    <p:sldId id="307" r:id="rId35"/>
    <p:sldId id="294" r:id="rId36"/>
    <p:sldId id="382" r:id="rId37"/>
    <p:sldId id="381" r:id="rId3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 Boone" initials="EB" lastIdx="6" clrIdx="0">
    <p:extLst>
      <p:ext uri="{19B8F6BF-5375-455C-9EA6-DF929625EA0E}">
        <p15:presenceInfo xmlns:p15="http://schemas.microsoft.com/office/powerpoint/2012/main" userId="S::boonee@coloradohealthinstitute.org::92b7139a-f7e8-4eb0-9ac3-3b26147cbb43" providerId="AD"/>
      </p:ext>
    </p:extLst>
  </p:cmAuthor>
  <p:cmAuthor id="2" name="Joe Hanel" initials="JH" lastIdx="1" clrIdx="1">
    <p:extLst>
      <p:ext uri="{19B8F6BF-5375-455C-9EA6-DF929625EA0E}">
        <p15:presenceInfo xmlns:p15="http://schemas.microsoft.com/office/powerpoint/2012/main" userId="S::jhanel@coloradohealthinstitute.org::5298031e-53c0-4cd1-b15a-631ce775160d" providerId="AD"/>
      </p:ext>
    </p:extLst>
  </p:cmAuthor>
  <p:cmAuthor id="3" name="Cliff Foster" initials="CF" lastIdx="8" clrIdx="2">
    <p:extLst>
      <p:ext uri="{19B8F6BF-5375-455C-9EA6-DF929625EA0E}">
        <p15:presenceInfo xmlns:p15="http://schemas.microsoft.com/office/powerpoint/2012/main" userId="S-1-5-21-1202660629-1547161642-839522115-41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6B7A"/>
    <a:srgbClr val="3A729A"/>
    <a:srgbClr val="235889"/>
    <a:srgbClr val="343433"/>
    <a:srgbClr val="CC9900"/>
    <a:srgbClr val="C154C1"/>
    <a:srgbClr val="D6AEDD"/>
    <a:srgbClr val="C9A0DC"/>
    <a:srgbClr val="6456B7"/>
    <a:srgbClr val="4F69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49" autoAdjust="0"/>
    <p:restoredTop sz="66609" autoAdjust="0"/>
  </p:normalViewPr>
  <p:slideViewPr>
    <p:cSldViewPr snapToGrid="0">
      <p:cViewPr varScale="1">
        <p:scale>
          <a:sx n="63" d="100"/>
          <a:sy n="63" d="100"/>
        </p:scale>
        <p:origin x="1344" y="184"/>
      </p:cViewPr>
      <p:guideLst/>
    </p:cSldViewPr>
  </p:slideViewPr>
  <p:outlineViewPr>
    <p:cViewPr>
      <p:scale>
        <a:sx n="33" d="100"/>
        <a:sy n="33" d="100"/>
      </p:scale>
      <p:origin x="0" y="-499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315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12FC9C0-14C4-41E6-9849-49B02B75B045}" type="datetimeFigureOut">
              <a:rPr lang="en-US" smtClean="0"/>
              <a:t>12/5/18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22B95FA-84C6-4578-96F6-C2E57F35A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759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2B7BDCE-6490-4230-A5F6-1BCC7A49F098}" type="datetimeFigureOut">
              <a:rPr lang="en-US" smtClean="0"/>
              <a:t>12/5/18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1D8ED13-D04F-4874-BDFA-12A710744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89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90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51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76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123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80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930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883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40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404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536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35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151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728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170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777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209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9047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469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82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959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753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27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076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959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11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357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674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607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933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7932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60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31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81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321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7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38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93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2E63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r="16935"/>
          <a:stretch/>
        </p:blipFill>
        <p:spPr>
          <a:xfrm>
            <a:off x="-31261" y="1646637"/>
            <a:ext cx="12244103" cy="40564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580" y="395534"/>
            <a:ext cx="7484533" cy="1644283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7581" y="2195270"/>
            <a:ext cx="5911036" cy="754183"/>
          </a:xfrm>
        </p:spPr>
        <p:txBody>
          <a:bodyPr/>
          <a:lstStyle>
            <a:lvl1pPr marL="0" indent="0" algn="l">
              <a:buNone/>
              <a:defRPr sz="2400" i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074790" y="4677203"/>
            <a:ext cx="6252300" cy="422031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2800" b="1">
                <a:solidFill>
                  <a:srgbClr val="FDB81A"/>
                </a:solidFill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074790" y="5116009"/>
            <a:ext cx="6252137" cy="290284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2000" i="0" baseline="0">
                <a:solidFill>
                  <a:srgbClr val="FDB81A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076410" y="5865153"/>
            <a:ext cx="6250517" cy="34288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Event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075767" y="6197605"/>
            <a:ext cx="6250517" cy="27305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 Here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91" y="5220678"/>
            <a:ext cx="2055811" cy="120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3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97580" y="395534"/>
            <a:ext cx="7484533" cy="1644283"/>
          </a:xfrm>
        </p:spPr>
        <p:txBody>
          <a:bodyPr anchor="b"/>
          <a:lstStyle>
            <a:lvl1pPr algn="l">
              <a:defRPr sz="6000">
                <a:solidFill>
                  <a:srgbClr val="2E638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97581" y="2195270"/>
            <a:ext cx="5911036" cy="754183"/>
          </a:xfrm>
        </p:spPr>
        <p:txBody>
          <a:bodyPr/>
          <a:lstStyle>
            <a:lvl1pPr marL="0" indent="0" algn="l">
              <a:buNone/>
              <a:defRPr sz="2400" i="1">
                <a:solidFill>
                  <a:srgbClr val="2E638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074790" y="4615211"/>
            <a:ext cx="6252300" cy="422031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2800" b="1">
                <a:solidFill>
                  <a:srgbClr val="FDB81A"/>
                </a:solidFill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074790" y="5116009"/>
            <a:ext cx="6252137" cy="290284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2000" i="0" baseline="0">
                <a:solidFill>
                  <a:srgbClr val="FDB81A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184786"/>
            <a:ext cx="5720861" cy="673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67" y="5177871"/>
            <a:ext cx="2142589" cy="1251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6" r="17592"/>
          <a:stretch/>
        </p:blipFill>
        <p:spPr>
          <a:xfrm>
            <a:off x="10421" y="1714900"/>
            <a:ext cx="12181580" cy="4278467"/>
          </a:xfrm>
          <a:prstGeom prst="rect">
            <a:avLst/>
          </a:prstGeom>
        </p:spPr>
      </p:pic>
      <p:sp>
        <p:nvSpPr>
          <p:cNvPr id="13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076410" y="5841906"/>
            <a:ext cx="6250517" cy="34288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000" b="1">
                <a:solidFill>
                  <a:srgbClr val="2E6380"/>
                </a:solidFill>
              </a:defRPr>
            </a:lvl1pPr>
          </a:lstStyle>
          <a:p>
            <a:pPr lvl="0"/>
            <a:r>
              <a:rPr lang="en-US" dirty="0"/>
              <a:t>Event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075767" y="6197605"/>
            <a:ext cx="6250517" cy="27305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600" b="0">
                <a:solidFill>
                  <a:srgbClr val="2E6380"/>
                </a:solidFill>
              </a:defRPr>
            </a:lvl1pPr>
          </a:lstStyle>
          <a:p>
            <a:pPr lvl="0"/>
            <a:r>
              <a:rPr lang="en-US" dirty="0"/>
              <a:t>Date Here</a:t>
            </a:r>
          </a:p>
        </p:txBody>
      </p:sp>
    </p:spTree>
    <p:extLst>
      <p:ext uri="{BB962C8B-B14F-4D97-AF65-F5344CB8AC3E}">
        <p14:creationId xmlns:p14="http://schemas.microsoft.com/office/powerpoint/2010/main" val="414357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399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5181600"/>
            <a:ext cx="12192001" cy="1676400"/>
          </a:xfrm>
          <a:prstGeom prst="rect">
            <a:avLst/>
          </a:prstGeom>
          <a:solidFill>
            <a:srgbClr val="2E63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07" y="5504793"/>
            <a:ext cx="5481180" cy="627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267" y="6272333"/>
            <a:ext cx="5497944" cy="196639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39438" y="5361354"/>
            <a:ext cx="5549636" cy="43767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3600" b="1">
                <a:solidFill>
                  <a:srgbClr val="FDB81A"/>
                </a:solidFill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239438" y="6269264"/>
            <a:ext cx="3960029" cy="305281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####@coloradohealthinstitute.org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4376617" y="6269263"/>
            <a:ext cx="1412553" cy="31005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720.382.####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238603" y="5853935"/>
            <a:ext cx="5550568" cy="33298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@######</a:t>
            </a: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181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08851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2E63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24931" y="5158343"/>
            <a:ext cx="11142133" cy="729882"/>
          </a:xfrm>
        </p:spPr>
        <p:txBody>
          <a:bodyPr anchor="b"/>
          <a:lstStyle>
            <a:lvl1pPr algn="r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r="16935"/>
          <a:stretch/>
        </p:blipFill>
        <p:spPr>
          <a:xfrm>
            <a:off x="-26053" y="491674"/>
            <a:ext cx="12244103" cy="405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25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184786"/>
            <a:ext cx="5720861" cy="673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6" r="17592"/>
          <a:stretch/>
        </p:blipFill>
        <p:spPr>
          <a:xfrm>
            <a:off x="1" y="425362"/>
            <a:ext cx="12181580" cy="427846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59394" y="5304087"/>
            <a:ext cx="10933723" cy="675175"/>
          </a:xfrm>
        </p:spPr>
        <p:txBody>
          <a:bodyPr anchor="b">
            <a:normAutofit/>
          </a:bodyPr>
          <a:lstStyle>
            <a:lvl1pPr algn="r">
              <a:defRPr sz="4400">
                <a:solidFill>
                  <a:srgbClr val="2E638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698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89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06769"/>
            <a:ext cx="10515600" cy="4770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496665"/>
            <a:ext cx="12192000" cy="3613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5938" y="6523443"/>
            <a:ext cx="1696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DB81A"/>
                </a:solidFill>
              </a:rPr>
              <a:t>#HIHC18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53"/>
          <a:stretch/>
        </p:blipFill>
        <p:spPr>
          <a:xfrm>
            <a:off x="10903970" y="6117098"/>
            <a:ext cx="997889" cy="74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7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67" r:id="rId4"/>
    <p:sldLayoutId id="2147483668" r:id="rId5"/>
    <p:sldLayoutId id="214748366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2E6380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DB81A"/>
        </a:buClr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DB81A"/>
        </a:buClr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DB81A"/>
        </a:buClr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DB81A"/>
        </a:buClr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DB81A"/>
        </a:buClr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large building in the background&#10;&#10;Description automatically generated">
            <a:extLst>
              <a:ext uri="{FF2B5EF4-FFF2-40B4-BE49-F238E27FC236}">
                <a16:creationId xmlns:a16="http://schemas.microsoft.com/office/drawing/2014/main" id="{B3723465-FB6C-AF43-992C-C22655BE2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61" cy="6861016"/>
          </a:xfrm>
        </p:spPr>
      </p:pic>
    </p:spTree>
    <p:extLst>
      <p:ext uri="{BB962C8B-B14F-4D97-AF65-F5344CB8AC3E}">
        <p14:creationId xmlns:p14="http://schemas.microsoft.com/office/powerpoint/2010/main" val="393989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735E-F070-4BD1-ADAF-1A2CE6CCC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Voters Rejected Statewide Tax Hikes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6E572-252A-4FCC-A225-218E2E261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Amendment 73</a:t>
            </a:r>
            <a:r>
              <a:rPr lang="en-US" dirty="0">
                <a:solidFill>
                  <a:schemeClr val="tx1"/>
                </a:solidFill>
              </a:rPr>
              <a:t>,</a:t>
            </a:r>
            <a:r>
              <a:rPr lang="en-US" b="1" dirty="0">
                <a:solidFill>
                  <a:srgbClr val="C00000"/>
                </a:solidFill>
              </a:rPr>
              <a:t> Propositions 109 </a:t>
            </a:r>
            <a:r>
              <a:rPr lang="en-US" dirty="0">
                <a:solidFill>
                  <a:schemeClr val="tx1"/>
                </a:solidFill>
              </a:rPr>
              <a:t>and</a:t>
            </a:r>
            <a:r>
              <a:rPr lang="en-US" b="1" dirty="0">
                <a:solidFill>
                  <a:srgbClr val="C00000"/>
                </a:solidFill>
              </a:rPr>
              <a:t> 110</a:t>
            </a:r>
            <a:r>
              <a:rPr lang="en-US" dirty="0"/>
              <a:t>: Funding measures for schools and roads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Proposition 112</a:t>
            </a:r>
            <a:r>
              <a:rPr lang="en-US" dirty="0"/>
              <a:t>: Setbacks for oil and gas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9EE10B-ED68-49EE-9F7A-70E168D3C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29028">
            <a:off x="861276" y="3638223"/>
            <a:ext cx="5636353" cy="2105322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B7B601-2D5F-4C35-882C-B4C2D9FE5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61657">
            <a:off x="6262060" y="3537564"/>
            <a:ext cx="4860108" cy="2306636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175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735E-F070-4BD1-ADAF-1A2CE6CCC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…But Backed Local Taxes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6E572-252A-4FCC-A225-218E2E261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69"/>
            <a:ext cx="8571271" cy="4770194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Nearly a dozen initiatives for county mental health and substance use funding</a:t>
            </a:r>
          </a:p>
          <a:p>
            <a:pPr lvl="1">
              <a:spcAft>
                <a:spcPts val="1200"/>
              </a:spcAft>
            </a:pPr>
            <a:r>
              <a:rPr lang="en-US" sz="3200" dirty="0"/>
              <a:t>Caring 4 Denver </a:t>
            </a:r>
            <a:r>
              <a:rPr lang="en-US" sz="3200" b="1" dirty="0">
                <a:solidFill>
                  <a:srgbClr val="00B050"/>
                </a:solidFill>
              </a:rPr>
              <a:t>passed</a:t>
            </a:r>
            <a:r>
              <a:rPr lang="en-US" sz="3200" dirty="0"/>
              <a:t>: $45 million annually</a:t>
            </a:r>
          </a:p>
          <a:p>
            <a:pPr lvl="1">
              <a:spcAft>
                <a:spcPts val="1200"/>
              </a:spcAft>
            </a:pPr>
            <a:r>
              <a:rPr lang="en-US" sz="3200" b="1" dirty="0">
                <a:solidFill>
                  <a:srgbClr val="C00000"/>
                </a:solidFill>
              </a:rPr>
              <a:t>Failed</a:t>
            </a:r>
            <a:r>
              <a:rPr lang="en-US" sz="3200" dirty="0"/>
              <a:t> in Pueblo</a:t>
            </a:r>
          </a:p>
          <a:p>
            <a:pPr lvl="1">
              <a:spcAft>
                <a:spcPts val="1200"/>
              </a:spcAft>
            </a:pPr>
            <a:r>
              <a:rPr lang="en-US" sz="3200" b="1" dirty="0">
                <a:solidFill>
                  <a:srgbClr val="00B050"/>
                </a:solidFill>
              </a:rPr>
              <a:t>Passed</a:t>
            </a:r>
            <a:r>
              <a:rPr lang="en-US" sz="3200" dirty="0"/>
              <a:t> in Adams, Arapahoe, Boulder, Douglas, Jefferson, Larimer, Pitkin, San Miguel, and Summit counties</a:t>
            </a:r>
          </a:p>
        </p:txBody>
      </p:sp>
      <p:pic>
        <p:nvPicPr>
          <p:cNvPr id="1026" name="Picture 2" descr="Image result for thumbs up">
            <a:extLst>
              <a:ext uri="{FF2B5EF4-FFF2-40B4-BE49-F238E27FC236}">
                <a16:creationId xmlns:a16="http://schemas.microsoft.com/office/drawing/2014/main" id="{16C35658-3F10-4DBE-B928-6A54F7E06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834" y="903362"/>
            <a:ext cx="2619806" cy="288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41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9ED9-D4F2-4E7D-8FE5-6EDDC5E67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89951"/>
          </a:xfrm>
        </p:spPr>
        <p:txBody>
          <a:bodyPr/>
          <a:lstStyle/>
          <a:p>
            <a:r>
              <a:rPr lang="en-US" dirty="0"/>
              <a:t>State Legislature</a:t>
            </a:r>
          </a:p>
        </p:txBody>
      </p:sp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E11CA204-2B03-394C-93F5-217C6258DC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01"/>
          <a:stretch/>
        </p:blipFill>
        <p:spPr>
          <a:xfrm>
            <a:off x="0" y="0"/>
            <a:ext cx="12192000" cy="61309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F2F911-B06B-4008-AA3D-F31FA397E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2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B03CBB-D79A-44C5-A876-6D2E841900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24"/>
          <a:stretch/>
        </p:blipFill>
        <p:spPr>
          <a:xfrm>
            <a:off x="0" y="0"/>
            <a:ext cx="12192000" cy="59510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6AFB20-7C20-4841-91D8-338531CCBB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24"/>
          <a:stretch/>
        </p:blipFill>
        <p:spPr>
          <a:xfrm>
            <a:off x="0" y="0"/>
            <a:ext cx="12192000" cy="59510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DC3DD7-8CD7-4707-861F-D5A2D5A0D3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24"/>
          <a:stretch/>
        </p:blipFill>
        <p:spPr>
          <a:xfrm>
            <a:off x="0" y="0"/>
            <a:ext cx="12192000" cy="59510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54B644-DC10-4A15-AB18-22FF8D307D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B95B3-7A6D-45C7-8BFC-EC5A81DD6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Spotlight on New Leadership</a:t>
            </a:r>
          </a:p>
        </p:txBody>
      </p:sp>
      <p:pic>
        <p:nvPicPr>
          <p:cNvPr id="2052" name="Picture 4" descr="Image result for kc becker colorado">
            <a:extLst>
              <a:ext uri="{FF2B5EF4-FFF2-40B4-BE49-F238E27FC236}">
                <a16:creationId xmlns:a16="http://schemas.microsoft.com/office/drawing/2014/main" id="{207A652D-E229-4478-8046-7316778D6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79"/>
          <a:stretch/>
        </p:blipFill>
        <p:spPr bwMode="auto">
          <a:xfrm>
            <a:off x="3270883" y="1586739"/>
            <a:ext cx="2230060" cy="3328907"/>
          </a:xfrm>
          <a:prstGeom prst="rect">
            <a:avLst/>
          </a:prstGeom>
          <a:noFill/>
          <a:ln w="19050"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leroy garcia colorado">
            <a:extLst>
              <a:ext uri="{FF2B5EF4-FFF2-40B4-BE49-F238E27FC236}">
                <a16:creationId xmlns:a16="http://schemas.microsoft.com/office/drawing/2014/main" id="{5C5C4981-05DB-493C-A266-0162961BE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616" y="1594236"/>
            <a:ext cx="2230060" cy="3328909"/>
          </a:xfrm>
          <a:prstGeom prst="rect">
            <a:avLst/>
          </a:prstGeom>
          <a:noFill/>
          <a:ln w="19050"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01336FE-59E5-4E4E-A84C-5652FA8A1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1784" y="4987803"/>
            <a:ext cx="3432987" cy="87131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/>
              <a:t>KC Becker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/>
              <a:t>Speaker of the House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2A2B9C5-8E08-4823-9BF3-D0F80CC02CA6}"/>
              </a:ext>
            </a:extLst>
          </p:cNvPr>
          <p:cNvSpPr txBox="1">
            <a:spLocks/>
          </p:cNvSpPr>
          <p:nvPr/>
        </p:nvSpPr>
        <p:spPr>
          <a:xfrm>
            <a:off x="5816008" y="4987803"/>
            <a:ext cx="3432987" cy="8713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/>
              <a:t>Leroy Garcia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/>
              <a:t>Senate President</a:t>
            </a:r>
          </a:p>
        </p:txBody>
      </p:sp>
      <p:pic>
        <p:nvPicPr>
          <p:cNvPr id="1026" name="Picture 2" descr="Image result for alec garnett colorado">
            <a:extLst>
              <a:ext uri="{FF2B5EF4-FFF2-40B4-BE49-F238E27FC236}">
                <a16:creationId xmlns:a16="http://schemas.microsoft.com/office/drawing/2014/main" id="{728BA003-A0EF-4DA8-8A63-4F3FEBF0C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01" y="1297686"/>
            <a:ext cx="1290753" cy="1936130"/>
          </a:xfrm>
          <a:prstGeom prst="rect">
            <a:avLst/>
          </a:prstGeom>
          <a:noFill/>
          <a:ln w="19050"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AA3B440-AE55-40F4-9F37-2E9322F1ECF3}"/>
              </a:ext>
            </a:extLst>
          </p:cNvPr>
          <p:cNvSpPr txBox="1">
            <a:spLocks/>
          </p:cNvSpPr>
          <p:nvPr/>
        </p:nvSpPr>
        <p:spPr>
          <a:xfrm>
            <a:off x="521656" y="3258691"/>
            <a:ext cx="1854783" cy="540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/>
              <a:t>Alec Garnett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/>
              <a:t>Majority Leader</a:t>
            </a:r>
          </a:p>
        </p:txBody>
      </p:sp>
      <p:pic>
        <p:nvPicPr>
          <p:cNvPr id="1028" name="Picture 4" descr="Image result for patrick nevillecolorado">
            <a:extLst>
              <a:ext uri="{FF2B5EF4-FFF2-40B4-BE49-F238E27FC236}">
                <a16:creationId xmlns:a16="http://schemas.microsoft.com/office/drawing/2014/main" id="{C100C6C7-6EE0-4301-B5B9-E8AF13B0A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43" y="3805175"/>
            <a:ext cx="1290753" cy="1936130"/>
          </a:xfrm>
          <a:prstGeom prst="rect">
            <a:avLst/>
          </a:prstGeom>
          <a:noFill/>
          <a:ln w="19050"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CEBF692-872F-4E16-B001-3974BA4B7306}"/>
              </a:ext>
            </a:extLst>
          </p:cNvPr>
          <p:cNvSpPr txBox="1">
            <a:spLocks/>
          </p:cNvSpPr>
          <p:nvPr/>
        </p:nvSpPr>
        <p:spPr>
          <a:xfrm>
            <a:off x="523327" y="5727268"/>
            <a:ext cx="1854783" cy="540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/>
              <a:t>Patrick Neville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/>
              <a:t>Minority Leader</a:t>
            </a:r>
          </a:p>
        </p:txBody>
      </p:sp>
      <p:pic>
        <p:nvPicPr>
          <p:cNvPr id="1030" name="Picture 6" descr="Image result for steve fenberg colorado">
            <a:extLst>
              <a:ext uri="{FF2B5EF4-FFF2-40B4-BE49-F238E27FC236}">
                <a16:creationId xmlns:a16="http://schemas.microsoft.com/office/drawing/2014/main" id="{804B9EE1-A57B-4515-9BAF-6EB28DF08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011" y="1297686"/>
            <a:ext cx="1290753" cy="1936130"/>
          </a:xfrm>
          <a:prstGeom prst="rect">
            <a:avLst/>
          </a:prstGeom>
          <a:noFill/>
          <a:ln w="19050"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4521D41-2498-43A4-98E3-90264A6AE0A4}"/>
              </a:ext>
            </a:extLst>
          </p:cNvPr>
          <p:cNvSpPr txBox="1">
            <a:spLocks/>
          </p:cNvSpPr>
          <p:nvPr/>
        </p:nvSpPr>
        <p:spPr>
          <a:xfrm>
            <a:off x="9248995" y="3244967"/>
            <a:ext cx="1854783" cy="540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/>
              <a:t>Stephen Fenberg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/>
              <a:t>Majority Leader</a:t>
            </a:r>
          </a:p>
        </p:txBody>
      </p:sp>
      <p:pic>
        <p:nvPicPr>
          <p:cNvPr id="1032" name="Picture 8" descr="Image result for colorado chris holbert">
            <a:extLst>
              <a:ext uri="{FF2B5EF4-FFF2-40B4-BE49-F238E27FC236}">
                <a16:creationId xmlns:a16="http://schemas.microsoft.com/office/drawing/2014/main" id="{9F3D4A12-8453-4A57-BC2D-44DF4FEF9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578" y="3779987"/>
            <a:ext cx="1298187" cy="1947281"/>
          </a:xfrm>
          <a:prstGeom prst="rect">
            <a:avLst/>
          </a:prstGeom>
          <a:noFill/>
          <a:ln w="19050"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26A50AD-15E6-41A5-B08E-559DF835025B}"/>
              </a:ext>
            </a:extLst>
          </p:cNvPr>
          <p:cNvSpPr txBox="1">
            <a:spLocks/>
          </p:cNvSpPr>
          <p:nvPr/>
        </p:nvSpPr>
        <p:spPr>
          <a:xfrm>
            <a:off x="9245278" y="5727268"/>
            <a:ext cx="1854783" cy="540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/>
              <a:t>Chris Holbert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/>
              <a:t>Minority Leader</a:t>
            </a:r>
          </a:p>
        </p:txBody>
      </p:sp>
      <p:pic>
        <p:nvPicPr>
          <p:cNvPr id="15" name="Picture 8" descr="Image result for colorado chris holbert">
            <a:extLst>
              <a:ext uri="{FF2B5EF4-FFF2-40B4-BE49-F238E27FC236}">
                <a16:creationId xmlns:a16="http://schemas.microsoft.com/office/drawing/2014/main" id="{19E8CA26-5BAE-4D4F-99B3-05808E9CB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577" y="3779987"/>
            <a:ext cx="1298187" cy="1947281"/>
          </a:xfrm>
          <a:prstGeom prst="rect">
            <a:avLst/>
          </a:prstGeom>
          <a:noFill/>
          <a:ln w="19050"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67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/>
      <p:bldP spid="8" grpId="0" build="p"/>
      <p:bldP spid="11" grpId="0" build="p"/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AFEB90-8D68-4663-B794-5CB5C9F2F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DE20DE-A711-4E2E-8F5C-3F7F1EB6C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0192A1-F3F7-4733-ACD3-84B4B078AB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814" y="5284270"/>
            <a:ext cx="713294" cy="5121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6F3DC9-468C-40C0-B19B-D99B89EAB4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814" y="2596411"/>
            <a:ext cx="634039" cy="6035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46CB80-E2BE-4EE1-8A74-D5726EDAA2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926" y="2663473"/>
            <a:ext cx="585267" cy="5364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8E036E-2F48-41C0-AFD1-7C27553FE5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676" y="5008025"/>
            <a:ext cx="499915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9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-0.21406 0.3668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3" y="183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0.11967 0.36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183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5CAF2-FEEC-41AD-ACE2-722B3E777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Terrific Turnout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D0978-4CA9-4DE2-9FAA-2807E9FBA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0811"/>
            <a:ext cx="10687445" cy="1016000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6000" b="1" dirty="0"/>
              <a:t>62.7% </a:t>
            </a:r>
            <a:r>
              <a:rPr lang="en-US" sz="4800" dirty="0"/>
              <a:t>of voting eligible population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AE0A5E3-E90F-4E01-A11D-F80BBFF744A3}"/>
              </a:ext>
            </a:extLst>
          </p:cNvPr>
          <p:cNvSpPr txBox="1">
            <a:spLocks/>
          </p:cNvSpPr>
          <p:nvPr/>
        </p:nvSpPr>
        <p:spPr>
          <a:xfrm>
            <a:off x="3462572" y="2391663"/>
            <a:ext cx="6056566" cy="2469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6000" b="1" dirty="0"/>
              <a:t>76%</a:t>
            </a:r>
            <a:r>
              <a:rPr lang="en-US" sz="7100" b="1" dirty="0"/>
              <a:t> </a:t>
            </a:r>
            <a:r>
              <a:rPr lang="en-US" sz="4800" dirty="0"/>
              <a:t>of active voters </a:t>
            </a:r>
            <a:endParaRPr lang="en-US" sz="4800" b="1" dirty="0"/>
          </a:p>
          <a:p>
            <a:pPr marL="0" indent="0">
              <a:spcAft>
                <a:spcPts val="1200"/>
              </a:spcAft>
              <a:buNone/>
            </a:pPr>
            <a:r>
              <a:rPr lang="en-US" sz="6000" b="1" dirty="0"/>
              <a:t>45%</a:t>
            </a:r>
            <a:r>
              <a:rPr lang="en-US" sz="7700" b="1" dirty="0"/>
              <a:t> </a:t>
            </a:r>
            <a:r>
              <a:rPr lang="en-US" sz="4800" dirty="0"/>
              <a:t>of young voters</a:t>
            </a:r>
          </a:p>
        </p:txBody>
      </p:sp>
      <p:pic>
        <p:nvPicPr>
          <p:cNvPr id="8" name="Picture 7" descr="A picture containing object&#10;&#10;Description automatically generated">
            <a:extLst>
              <a:ext uri="{FF2B5EF4-FFF2-40B4-BE49-F238E27FC236}">
                <a16:creationId xmlns:a16="http://schemas.microsoft.com/office/drawing/2014/main" id="{7A84DDC9-D9C8-C049-8324-CA256AA9B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06" y="2004801"/>
            <a:ext cx="2438400" cy="3886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9E9FEB-BC94-C34D-974A-C2CCEBE31D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106" y="2719674"/>
            <a:ext cx="1143000" cy="1016000"/>
          </a:xfrm>
          <a:prstGeom prst="rect">
            <a:avLst/>
          </a:prstGeom>
        </p:spPr>
      </p:pic>
      <p:pic>
        <p:nvPicPr>
          <p:cNvPr id="12" name="Picture 11" descr="A group of people wearing costumes&#10;&#10;Description automatically generated">
            <a:extLst>
              <a:ext uri="{FF2B5EF4-FFF2-40B4-BE49-F238E27FC236}">
                <a16:creationId xmlns:a16="http://schemas.microsoft.com/office/drawing/2014/main" id="{8BB4869B-4624-7D4E-B1ED-FFE1315F53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572" y="2156811"/>
            <a:ext cx="5953698" cy="4132283"/>
          </a:xfrm>
          <a:prstGeom prst="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8248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F8A861-F9D3-4E6B-8504-393E935B3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D0D60C-B7E0-934A-ABE3-3200D28D4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Red, Purple, Blue, or … Periwinkle?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B5F4A-E377-2345-A9A1-A6025D4A7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0205"/>
            <a:ext cx="6764673" cy="4770194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400" b="1" dirty="0" err="1"/>
              <a:t>Bluetiful</a:t>
            </a:r>
            <a:endParaRPr lang="en-US" sz="4400" b="1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4400" b="1" dirty="0"/>
              <a:t>Indigo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400" b="1" dirty="0"/>
              <a:t>Periwinkle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400" b="1" dirty="0"/>
              <a:t>Purple Mountains’ Majesty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400" b="1" dirty="0"/>
              <a:t>Fuchsia</a:t>
            </a:r>
          </a:p>
        </p:txBody>
      </p:sp>
      <p:pic>
        <p:nvPicPr>
          <p:cNvPr id="1026" name="Picture 2" descr="Image result for john hickenlooper">
            <a:extLst>
              <a:ext uri="{FF2B5EF4-FFF2-40B4-BE49-F238E27FC236}">
                <a16:creationId xmlns:a16="http://schemas.microsoft.com/office/drawing/2014/main" id="{9D41933E-6606-49EF-910B-9C69BB08E9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1" b="8376"/>
          <a:stretch/>
        </p:blipFill>
        <p:spPr bwMode="auto">
          <a:xfrm>
            <a:off x="7303639" y="3150635"/>
            <a:ext cx="2274867" cy="2346942"/>
          </a:xfrm>
          <a:prstGeom prst="flowChartConnector">
            <a:avLst/>
          </a:prstGeom>
          <a:noFill/>
          <a:ln w="19050"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4B53F7-C235-4C3E-9D11-627D86894A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95" b="40000"/>
          <a:stretch/>
        </p:blipFill>
        <p:spPr>
          <a:xfrm>
            <a:off x="8931259" y="929386"/>
            <a:ext cx="2273572" cy="2346942"/>
          </a:xfrm>
          <a:prstGeom prst="flowChartConnector">
            <a:avLst/>
          </a:prstGeom>
          <a:ln w="19050"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5454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E75CD1-3444-4CDF-A6D0-F2A9FA69F2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4734233"/>
            <a:ext cx="10232571" cy="1760385"/>
          </a:xfrm>
        </p:spPr>
        <p:txBody>
          <a:bodyPr>
            <a:normAutofit/>
          </a:bodyPr>
          <a:lstStyle/>
          <a:p>
            <a:r>
              <a:rPr lang="en-US" dirty="0"/>
              <a:t>Budget Will Constrain Ambitious Agendas</a:t>
            </a:r>
          </a:p>
        </p:txBody>
      </p:sp>
    </p:spTree>
    <p:extLst>
      <p:ext uri="{BB962C8B-B14F-4D97-AF65-F5344CB8AC3E}">
        <p14:creationId xmlns:p14="http://schemas.microsoft.com/office/powerpoint/2010/main" val="335695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7536F-7634-6A46-86DD-5771F51BE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162A983-99FE-1B43-AE05-CC303AC99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2164" y="0"/>
            <a:ext cx="15226292" cy="6510275"/>
          </a:xfr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4E49A-B313-1746-9FA9-9B336DCC97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53"/>
          <a:stretch/>
        </p:blipFill>
        <p:spPr>
          <a:xfrm>
            <a:off x="10903970" y="6117098"/>
            <a:ext cx="997889" cy="74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2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6FBC740-5C87-F347-90A1-8B1F3656FCB9}"/>
              </a:ext>
            </a:extLst>
          </p:cNvPr>
          <p:cNvSpPr/>
          <p:nvPr/>
        </p:nvSpPr>
        <p:spPr>
          <a:xfrm>
            <a:off x="-310896" y="-457200"/>
            <a:ext cx="12874752" cy="7019351"/>
          </a:xfrm>
          <a:prstGeom prst="rect">
            <a:avLst/>
          </a:prstGeom>
          <a:gradFill flip="none" rotWithShape="1">
            <a:gsLst>
              <a:gs pos="0">
                <a:srgbClr val="343433">
                  <a:shade val="30000"/>
                  <a:satMod val="115000"/>
                </a:srgbClr>
              </a:gs>
              <a:gs pos="50000">
                <a:srgbClr val="343433">
                  <a:shade val="67500"/>
                  <a:satMod val="115000"/>
                </a:srgbClr>
              </a:gs>
              <a:gs pos="100000">
                <a:srgbClr val="343433">
                  <a:shade val="100000"/>
                  <a:satMod val="115000"/>
                  <a:lumMod val="75000"/>
                  <a:lumOff val="25000"/>
                </a:srgbClr>
              </a:gs>
            </a:gsLst>
            <a:lin ang="27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343433"/>
                </a:solidFill>
              </a:ln>
            </a:endParaRPr>
          </a:p>
        </p:txBody>
      </p:sp>
      <p:pic>
        <p:nvPicPr>
          <p:cNvPr id="10" name="Picture 9" descr="A close up of a tree&#10;&#10;Description automatically generated">
            <a:extLst>
              <a:ext uri="{FF2B5EF4-FFF2-40B4-BE49-F238E27FC236}">
                <a16:creationId xmlns:a16="http://schemas.microsoft.com/office/drawing/2014/main" id="{7C396872-D7F7-6745-9314-482DE31AF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200" y="1222055"/>
            <a:ext cx="2286000" cy="54864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4" name="Picture 13" descr="A picture containing sky, outdoor, grass, building&#10;&#10;Description automatically generated">
            <a:extLst>
              <a:ext uri="{FF2B5EF4-FFF2-40B4-BE49-F238E27FC236}">
                <a16:creationId xmlns:a16="http://schemas.microsoft.com/office/drawing/2014/main" id="{5B4C8BE5-693B-DE49-82D3-7F02BC84E5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20" y="774840"/>
            <a:ext cx="2286000" cy="54864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8" name="Picture 17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33124E7C-0830-0942-99F6-DC55270DF0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722" y="309275"/>
            <a:ext cx="2286000" cy="54864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6" name="Picture 15" descr="A picture containing person, sitting, indoor, child&#10;&#10;Description automatically generated">
            <a:extLst>
              <a:ext uri="{FF2B5EF4-FFF2-40B4-BE49-F238E27FC236}">
                <a16:creationId xmlns:a16="http://schemas.microsoft.com/office/drawing/2014/main" id="{7423E959-9914-7C4F-8AC7-A78B53EDE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860" y="149545"/>
            <a:ext cx="2286000" cy="54864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Picture 5" descr="A picture containing music, brass, person, indoor&#10;&#10;Description automatically generated">
            <a:extLst>
              <a:ext uri="{FF2B5EF4-FFF2-40B4-BE49-F238E27FC236}">
                <a16:creationId xmlns:a16="http://schemas.microsoft.com/office/drawing/2014/main" id="{5F225AB7-23AD-8149-BCC9-F209C5EE53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614" y="896266"/>
            <a:ext cx="2286000" cy="54864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C7DC080-75B7-EA42-9DE8-383FD41B5C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53"/>
          <a:stretch/>
        </p:blipFill>
        <p:spPr>
          <a:xfrm>
            <a:off x="10903970" y="6117098"/>
            <a:ext cx="997889" cy="74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9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1E8C88-8C14-2D4E-8476-5C2BC7B366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23"/>
          <a:stretch/>
        </p:blipFill>
        <p:spPr>
          <a:xfrm>
            <a:off x="879932" y="2672080"/>
            <a:ext cx="10432133" cy="3236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8AD430-9903-7045-B050-1ED2F26DDA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16"/>
          <a:stretch/>
        </p:blipFill>
        <p:spPr>
          <a:xfrm>
            <a:off x="3379660" y="446102"/>
            <a:ext cx="5432679" cy="193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98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DFA9CE3-571B-594E-A0FF-F1712CC790DF}"/>
              </a:ext>
            </a:extLst>
          </p:cNvPr>
          <p:cNvSpPr/>
          <p:nvPr/>
        </p:nvSpPr>
        <p:spPr>
          <a:xfrm>
            <a:off x="-228600" y="-249382"/>
            <a:ext cx="12420600" cy="6795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82CE23A8-A532-5149-BDD5-9ECE77EB5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568" y="2478212"/>
            <a:ext cx="5588577" cy="4379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2D82CF-7392-6645-B407-897058916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873" y="514595"/>
            <a:ext cx="4466814" cy="634340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B911D51-5589-7C41-8662-17DA39C96591}"/>
              </a:ext>
            </a:extLst>
          </p:cNvPr>
          <p:cNvSpPr txBox="1">
            <a:spLocks/>
          </p:cNvSpPr>
          <p:nvPr/>
        </p:nvSpPr>
        <p:spPr>
          <a:xfrm>
            <a:off x="838200" y="365127"/>
            <a:ext cx="10515600" cy="689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2E638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dirty="0"/>
              <a:t>Polis: Not Another Hickenlooper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FA6BB5-6D7C-F046-AF73-45C1444B54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53"/>
          <a:stretch/>
        </p:blipFill>
        <p:spPr>
          <a:xfrm>
            <a:off x="10903970" y="6117098"/>
            <a:ext cx="997889" cy="74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1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797E-17 -7.40741E-7 L -0.20651 -7.40741E-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99FC4693-C003-5240-9F9F-BAB2B3F8FC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71" y="710102"/>
            <a:ext cx="2869887" cy="39208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E2935B-48C5-4E4A-92BD-64D959C5F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47" y="383538"/>
            <a:ext cx="10515600" cy="689951"/>
          </a:xfrm>
        </p:spPr>
        <p:txBody>
          <a:bodyPr>
            <a:normAutofit/>
          </a:bodyPr>
          <a:lstStyle/>
          <a:p>
            <a:r>
              <a:rPr lang="en-GB" dirty="0"/>
              <a:t>100-Day Health Care Road Map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14050-2FEF-4B64-94BE-B2102D973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>
              <a:spcAft>
                <a:spcPts val="1200"/>
              </a:spcAft>
            </a:pPr>
            <a:r>
              <a:rPr lang="en-US" dirty="0"/>
              <a:t>Strengthen DOI’s consumer watchdog role</a:t>
            </a:r>
          </a:p>
          <a:p>
            <a:pPr fontAlgn="base">
              <a:spcAft>
                <a:spcPts val="1200"/>
              </a:spcAft>
            </a:pPr>
            <a:r>
              <a:rPr lang="en-US" dirty="0"/>
              <a:t>Modify insurance rating regions</a:t>
            </a:r>
          </a:p>
          <a:p>
            <a:pPr fontAlgn="base">
              <a:spcAft>
                <a:spcPts val="1200"/>
              </a:spcAft>
            </a:pPr>
            <a:r>
              <a:rPr lang="en-US" dirty="0"/>
              <a:t>Establish a reinsurance program</a:t>
            </a:r>
          </a:p>
          <a:p>
            <a:pPr fontAlgn="base">
              <a:spcAft>
                <a:spcPts val="1200"/>
              </a:spcAft>
            </a:pPr>
            <a:r>
              <a:rPr lang="en-US" dirty="0"/>
              <a:t>End prescription drug price gouging</a:t>
            </a:r>
          </a:p>
          <a:p>
            <a:pPr fontAlgn="base">
              <a:spcAft>
                <a:spcPts val="1200"/>
              </a:spcAft>
            </a:pPr>
            <a:r>
              <a:rPr lang="en-US" dirty="0"/>
              <a:t>End the doctor and provider shortage</a:t>
            </a:r>
          </a:p>
          <a:p>
            <a:pPr fontAlgn="base"/>
            <a:r>
              <a:rPr lang="en-US" dirty="0"/>
              <a:t>Expand access to mental health treatment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3EE45499-D079-504D-A455-8247ACF8C4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214" y="1061793"/>
            <a:ext cx="2869887" cy="3920832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2B4EF98-A2EB-8446-9959-7B7BB9B676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257" y="1307271"/>
            <a:ext cx="2869887" cy="3920832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5EF3517-03AC-344E-AE5F-F4001308DF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100" y="1529657"/>
            <a:ext cx="2788147" cy="380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3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B7B09-AD1B-4BAC-A652-D0BCD5FD3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Royal “We”</a:t>
            </a:r>
          </a:p>
        </p:txBody>
      </p:sp>
      <p:pic>
        <p:nvPicPr>
          <p:cNvPr id="3074" name="Picture 2" descr="Image result for dianne primavera">
            <a:extLst>
              <a:ext uri="{FF2B5EF4-FFF2-40B4-BE49-F238E27FC236}">
                <a16:creationId xmlns:a16="http://schemas.microsoft.com/office/drawing/2014/main" id="{7550649D-8DCE-440D-A035-03F695EEB8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"/>
          <a:stretch/>
        </p:blipFill>
        <p:spPr bwMode="auto">
          <a:xfrm>
            <a:off x="2055923" y="1163086"/>
            <a:ext cx="8080154" cy="4559534"/>
          </a:xfrm>
          <a:prstGeom prst="rect">
            <a:avLst/>
          </a:prstGeom>
          <a:noFill/>
          <a:ln w="19050"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C8060A-1632-584D-9363-F4025AA52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0588" y="5722620"/>
            <a:ext cx="6142311" cy="440049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/>
              <a:t>Lieutenant Governor-elect Dianne Primavera</a:t>
            </a:r>
          </a:p>
        </p:txBody>
      </p:sp>
    </p:spTree>
    <p:extLst>
      <p:ext uri="{BB962C8B-B14F-4D97-AF65-F5344CB8AC3E}">
        <p14:creationId xmlns:p14="http://schemas.microsoft.com/office/powerpoint/2010/main" val="3595556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B7B09-AD1B-4BAC-A652-D0BCD5FD3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Cabinet Filled by December 26</a:t>
            </a:r>
            <a:endParaRPr lang="en-US" b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54D5DF-198F-B845-9907-E9FCB7DCEFBA}"/>
              </a:ext>
            </a:extLst>
          </p:cNvPr>
          <p:cNvSpPr/>
          <p:nvPr/>
        </p:nvSpPr>
        <p:spPr>
          <a:xfrm>
            <a:off x="5966755" y="3029397"/>
            <a:ext cx="578403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2">
                    <a:lumMod val="25000"/>
                  </a:schemeClr>
                </a:solidFill>
              </a:rPr>
              <a:t>Priorities for HCPF director: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Lower health care costs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Strive towards universal coverage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Continue to integrate mental, behavioral and physical health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Improving the delivery of care and treatment for people with disabilities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3D433816-9692-0441-B377-DF976F4000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834" y="1786562"/>
            <a:ext cx="1408601" cy="714918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94521546-BE92-874D-8DB3-0AA7A7359A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" y="3730648"/>
            <a:ext cx="679526" cy="707840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5C8CA69D-DD2F-9F46-9B34-571F8EE45D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38" y="4714330"/>
            <a:ext cx="1429836" cy="707840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D5F271AE-25C9-C14E-8AD7-7292943F8C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579" y="1644027"/>
            <a:ext cx="5519928" cy="999987"/>
          </a:xfrm>
          <a:prstGeom prst="rect">
            <a:avLst/>
          </a:prstGeom>
        </p:spPr>
      </p:pic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6E1C15AD-F449-3C4B-B1B7-BE153E70B7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36" y="2741518"/>
            <a:ext cx="1429836" cy="743232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2CF7DBCD-E3FD-844A-AC0B-2E93502847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988" y="1753776"/>
            <a:ext cx="1429836" cy="707840"/>
          </a:xfrm>
          <a:prstGeom prst="rect">
            <a:avLst/>
          </a:prstGeom>
        </p:spPr>
      </p:pic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1022BD56-2CF5-B846-9968-99A846590E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713" y="4710791"/>
            <a:ext cx="1394444" cy="714918"/>
          </a:xfrm>
          <a:prstGeom prst="rect">
            <a:avLst/>
          </a:prstGeom>
        </p:spPr>
      </p:pic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0723E666-BEC3-9844-816F-37EF87FA26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482" y="2755675"/>
            <a:ext cx="1401522" cy="714918"/>
          </a:xfrm>
          <a:prstGeom prst="rect">
            <a:avLst/>
          </a:prstGeom>
        </p:spPr>
      </p:pic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BB31D83D-B99B-9446-AE02-C61DF266C9E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524" y="2767641"/>
            <a:ext cx="1408601" cy="707840"/>
          </a:xfrm>
          <a:prstGeom prst="rect">
            <a:avLst/>
          </a:prstGeom>
        </p:spPr>
      </p:pic>
      <p:pic>
        <p:nvPicPr>
          <p:cNvPr id="27" name="Picture 26" descr="A close up of a sign&#10;&#10;Description automatically generated">
            <a:extLst>
              <a:ext uri="{FF2B5EF4-FFF2-40B4-BE49-F238E27FC236}">
                <a16:creationId xmlns:a16="http://schemas.microsoft.com/office/drawing/2014/main" id="{3F195497-CC9F-9E45-8FCA-D3D3D20626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491" y="3714863"/>
            <a:ext cx="1394444" cy="714918"/>
          </a:xfrm>
          <a:prstGeom prst="rect">
            <a:avLst/>
          </a:prstGeom>
        </p:spPr>
      </p:pic>
      <p:pic>
        <p:nvPicPr>
          <p:cNvPr id="29" name="Picture 28" descr="A close up of a sign&#10;&#10;Description automatically generated">
            <a:extLst>
              <a:ext uri="{FF2B5EF4-FFF2-40B4-BE49-F238E27FC236}">
                <a16:creationId xmlns:a16="http://schemas.microsoft.com/office/drawing/2014/main" id="{8F3A5326-9AD2-C749-A612-9E0F7474F99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118" y="3721941"/>
            <a:ext cx="1394444" cy="707840"/>
          </a:xfrm>
          <a:prstGeom prst="rect">
            <a:avLst/>
          </a:prstGeom>
        </p:spPr>
      </p:pic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67C32CE1-C544-B54A-A015-DDE18B7C36C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125" y="4714330"/>
            <a:ext cx="1394444" cy="70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0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75F878-5B1B-AA49-85E4-01F0AD3CC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A95702CC-476B-3645-8AE6-2BD35312D8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8AF923-55B3-9A47-B38A-BFADE5156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A8DF5366-2B47-C247-9F4A-E7E03C686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4DAF51-917F-9C42-9D27-6AAEBB5ED2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18598DF-DB9B-DE4E-B22B-9934EA7B979C}"/>
              </a:ext>
            </a:extLst>
          </p:cNvPr>
          <p:cNvSpPr/>
          <p:nvPr/>
        </p:nvSpPr>
        <p:spPr>
          <a:xfrm>
            <a:off x="7730836" y="0"/>
            <a:ext cx="2389909" cy="665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F4FAE6-FE29-F94E-8807-BB00450114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0" r="36250" b="12000"/>
          <a:stretch/>
        </p:blipFill>
        <p:spPr>
          <a:xfrm>
            <a:off x="176784" y="0"/>
            <a:ext cx="6236208" cy="6035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7EC442-7283-4464-BB2D-B21FEA390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992" y="365127"/>
            <a:ext cx="5602224" cy="2195193"/>
          </a:xfrm>
        </p:spPr>
        <p:txBody>
          <a:bodyPr>
            <a:normAutofit/>
          </a:bodyPr>
          <a:lstStyle/>
          <a:p>
            <a:r>
              <a:rPr lang="en-US" sz="5400" dirty="0"/>
              <a:t>Promises, </a:t>
            </a:r>
            <a:br>
              <a:rPr lang="en-US" sz="5400" dirty="0"/>
            </a:br>
            <a:r>
              <a:rPr lang="en-US" sz="5400" dirty="0"/>
              <a:t>Meet Budget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8A3E6E-3046-F74D-BEE3-A26E0384304B}"/>
              </a:ext>
            </a:extLst>
          </p:cNvPr>
          <p:cNvSpPr txBox="1"/>
          <p:nvPr/>
        </p:nvSpPr>
        <p:spPr>
          <a:xfrm>
            <a:off x="5925312" y="2826127"/>
            <a:ext cx="608990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Full-day Kindergarten: </a:t>
            </a:r>
            <a:r>
              <a:rPr lang="en-US" sz="3200" dirty="0"/>
              <a:t>$300 million</a:t>
            </a:r>
          </a:p>
          <a:p>
            <a:r>
              <a:rPr lang="en-US" sz="3200" b="1" dirty="0"/>
              <a:t>Reinsurance: </a:t>
            </a:r>
            <a:r>
              <a:rPr lang="en-US" sz="3200" dirty="0"/>
              <a:t>$135 million</a:t>
            </a:r>
          </a:p>
          <a:p>
            <a:r>
              <a:rPr lang="en-US" sz="3200" b="1" dirty="0"/>
              <a:t>Full-Day Preschool: </a:t>
            </a:r>
            <a:r>
              <a:rPr lang="en-US" sz="3200" dirty="0"/>
              <a:t>$50 </a:t>
            </a:r>
            <a:r>
              <a:rPr lang="en-US" sz="3200" dirty="0" err="1"/>
              <a:t>kajillion</a:t>
            </a:r>
            <a:endParaRPr lang="en-US" sz="3200" dirty="0"/>
          </a:p>
          <a:p>
            <a:r>
              <a:rPr lang="en-US" sz="3200" dirty="0"/>
              <a:t>Also…</a:t>
            </a:r>
          </a:p>
          <a:p>
            <a:r>
              <a:rPr lang="en-US" sz="3200" b="1" dirty="0"/>
              <a:t>Passenger Rail</a:t>
            </a:r>
          </a:p>
          <a:p>
            <a:r>
              <a:rPr lang="en-US" sz="3200" b="1" dirty="0"/>
              <a:t>Rural Broadband</a:t>
            </a:r>
          </a:p>
          <a:p>
            <a:endParaRPr lang="en-US" sz="3200" b="1" dirty="0"/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55E9D4E-8C4A-9843-9213-CA6A72E9B384}"/>
              </a:ext>
            </a:extLst>
          </p:cNvPr>
          <p:cNvCxnSpPr/>
          <p:nvPr/>
        </p:nvCxnSpPr>
        <p:spPr>
          <a:xfrm>
            <a:off x="5449824" y="3163824"/>
            <a:ext cx="536448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29F3E7-3857-7647-BE08-3FBF983816F8}"/>
              </a:ext>
            </a:extLst>
          </p:cNvPr>
          <p:cNvCxnSpPr>
            <a:cxnSpLocks/>
          </p:cNvCxnSpPr>
          <p:nvPr/>
        </p:nvCxnSpPr>
        <p:spPr>
          <a:xfrm>
            <a:off x="5449824" y="3429000"/>
            <a:ext cx="524256" cy="12496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607D15F1-D3FD-4745-BBCB-5F34DC0716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" t="9067" r="38950" b="15200"/>
          <a:stretch/>
        </p:blipFill>
        <p:spPr>
          <a:xfrm>
            <a:off x="176784" y="694944"/>
            <a:ext cx="6784848" cy="51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9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FBDA9-310D-4A8E-B503-1B76E8C8F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Fresh Look for the Joint Budget Committee</a:t>
            </a:r>
          </a:p>
        </p:txBody>
      </p:sp>
      <p:pic>
        <p:nvPicPr>
          <p:cNvPr id="4098" name="Picture 2" descr="Image result for colorado bob rankin">
            <a:extLst>
              <a:ext uri="{FF2B5EF4-FFF2-40B4-BE49-F238E27FC236}">
                <a16:creationId xmlns:a16="http://schemas.microsoft.com/office/drawing/2014/main" id="{09BCD442-6120-4968-A5C3-1F420BF5E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758" y="1268392"/>
            <a:ext cx="1296887" cy="1945331"/>
          </a:xfrm>
          <a:prstGeom prst="rect">
            <a:avLst/>
          </a:prstGeom>
          <a:noFill/>
          <a:ln w="19050"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colorado dominick moreno">
            <a:extLst>
              <a:ext uri="{FF2B5EF4-FFF2-40B4-BE49-F238E27FC236}">
                <a16:creationId xmlns:a16="http://schemas.microsoft.com/office/drawing/2014/main" id="{AA40D4F9-9D42-4901-B283-5019229D6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347" y="1268392"/>
            <a:ext cx="2561101" cy="3841652"/>
          </a:xfrm>
          <a:prstGeom prst="rect">
            <a:avLst/>
          </a:prstGeom>
          <a:noFill/>
          <a:ln w="19050"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colorado rachel zenzinger">
            <a:extLst>
              <a:ext uri="{FF2B5EF4-FFF2-40B4-BE49-F238E27FC236}">
                <a16:creationId xmlns:a16="http://schemas.microsoft.com/office/drawing/2014/main" id="{19FC68A8-2140-4037-8215-FF07E4739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73" y="3874707"/>
            <a:ext cx="1296887" cy="1945331"/>
          </a:xfrm>
          <a:prstGeom prst="rect">
            <a:avLst/>
          </a:prstGeom>
          <a:noFill/>
          <a:ln w="19050"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colorado dennis hisey">
            <a:extLst>
              <a:ext uri="{FF2B5EF4-FFF2-40B4-BE49-F238E27FC236}">
                <a16:creationId xmlns:a16="http://schemas.microsoft.com/office/drawing/2014/main" id="{3C3189F3-BC66-4044-B3BC-365AF0F56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r="11348" b="7236"/>
          <a:stretch/>
        </p:blipFill>
        <p:spPr bwMode="auto">
          <a:xfrm>
            <a:off x="700973" y="1268392"/>
            <a:ext cx="1296887" cy="1945331"/>
          </a:xfrm>
          <a:prstGeom prst="rect">
            <a:avLst/>
          </a:prstGeom>
          <a:noFill/>
          <a:ln w="19050"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age result for colorado chris hansen">
            <a:extLst>
              <a:ext uri="{FF2B5EF4-FFF2-40B4-BE49-F238E27FC236}">
                <a16:creationId xmlns:a16="http://schemas.microsoft.com/office/drawing/2014/main" id="{EAE24397-483F-4594-9C65-171C3FED2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132" y="3874707"/>
            <a:ext cx="1296887" cy="1945331"/>
          </a:xfrm>
          <a:prstGeom prst="rect">
            <a:avLst/>
          </a:prstGeom>
          <a:noFill/>
          <a:ln w="19050"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4B4BE78-746A-1249-AB66-D79934D2B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1784" y="5225547"/>
            <a:ext cx="3432987" cy="87131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/>
              <a:t>Sen. Dominick Moreno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/>
              <a:t>Chair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4BDCF0C-541B-794A-B4D1-FDE31E86339D}"/>
              </a:ext>
            </a:extLst>
          </p:cNvPr>
          <p:cNvSpPr txBox="1">
            <a:spLocks/>
          </p:cNvSpPr>
          <p:nvPr/>
        </p:nvSpPr>
        <p:spPr>
          <a:xfrm>
            <a:off x="5680448" y="5205412"/>
            <a:ext cx="3432987" cy="8713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/>
              <a:t>Rep. </a:t>
            </a:r>
            <a:r>
              <a:rPr lang="en-US" sz="2400" b="1" dirty="0" err="1"/>
              <a:t>Daneya</a:t>
            </a:r>
            <a:r>
              <a:rPr lang="en-US" sz="2400" b="1" dirty="0"/>
              <a:t> </a:t>
            </a:r>
            <a:r>
              <a:rPr lang="en-US" sz="2400" b="1" dirty="0" err="1"/>
              <a:t>Esgar</a:t>
            </a:r>
            <a:endParaRPr lang="en-US" sz="2400" b="1" dirty="0"/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dirty="0"/>
              <a:t>Vice-Chair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596D620-67AD-E44C-BB4E-E39711F0633D}"/>
              </a:ext>
            </a:extLst>
          </p:cNvPr>
          <p:cNvSpPr txBox="1">
            <a:spLocks/>
          </p:cNvSpPr>
          <p:nvPr/>
        </p:nvSpPr>
        <p:spPr>
          <a:xfrm>
            <a:off x="9382683" y="3244967"/>
            <a:ext cx="1854783" cy="540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/>
              <a:t>Rep. Bob Rankin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/>
              <a:t>Republican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A02A620-0E97-7F4F-AB77-7E6E950DD0AB}"/>
              </a:ext>
            </a:extLst>
          </p:cNvPr>
          <p:cNvSpPr txBox="1">
            <a:spLocks/>
          </p:cNvSpPr>
          <p:nvPr/>
        </p:nvSpPr>
        <p:spPr>
          <a:xfrm>
            <a:off x="9361183" y="5839962"/>
            <a:ext cx="1854783" cy="540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/>
              <a:t>Rep. Chris Hansen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/>
              <a:t>Democrat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94F6A85-504B-F14B-A48B-355B9EC59F57}"/>
              </a:ext>
            </a:extLst>
          </p:cNvPr>
          <p:cNvSpPr txBox="1">
            <a:spLocks/>
          </p:cNvSpPr>
          <p:nvPr/>
        </p:nvSpPr>
        <p:spPr>
          <a:xfrm>
            <a:off x="392016" y="5841852"/>
            <a:ext cx="2153944" cy="540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/>
              <a:t>Sen. Rachel </a:t>
            </a:r>
            <a:r>
              <a:rPr lang="en-US" sz="1600" b="1" dirty="0" err="1"/>
              <a:t>Zenzinger</a:t>
            </a:r>
            <a:endParaRPr lang="en-US" sz="1600" b="1" dirty="0"/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/>
              <a:t>Democrat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80A2653-BF72-AE4E-9F25-E007F8428639}"/>
              </a:ext>
            </a:extLst>
          </p:cNvPr>
          <p:cNvSpPr txBox="1">
            <a:spLocks/>
          </p:cNvSpPr>
          <p:nvPr/>
        </p:nvSpPr>
        <p:spPr>
          <a:xfrm>
            <a:off x="272444" y="3235537"/>
            <a:ext cx="2153944" cy="5408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dirty="0"/>
              <a:t>Sen. Dennis </a:t>
            </a:r>
            <a:r>
              <a:rPr lang="en-US" sz="1600" b="1" dirty="0" err="1"/>
              <a:t>Hisey</a:t>
            </a:r>
            <a:endParaRPr lang="en-US" sz="1600" b="1" dirty="0"/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dirty="0"/>
              <a:t>Republican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2AA774-39CA-4D1C-8720-1D8F593FDDA6}"/>
              </a:ext>
            </a:extLst>
          </p:cNvPr>
          <p:cNvSpPr/>
          <p:nvPr/>
        </p:nvSpPr>
        <p:spPr>
          <a:xfrm>
            <a:off x="314124" y="1055078"/>
            <a:ext cx="2170176" cy="529996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7A4A81-E2A9-43A9-972E-6343994057EB}"/>
              </a:ext>
            </a:extLst>
          </p:cNvPr>
          <p:cNvSpPr/>
          <p:nvPr/>
        </p:nvSpPr>
        <p:spPr>
          <a:xfrm>
            <a:off x="9427234" y="3733899"/>
            <a:ext cx="1722680" cy="256059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94BCA0E-C990-314B-9086-93415D022C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" r="2325" b="4422"/>
          <a:stretch/>
        </p:blipFill>
        <p:spPr>
          <a:xfrm>
            <a:off x="6110442" y="1281001"/>
            <a:ext cx="2572998" cy="3865444"/>
          </a:xfrm>
          <a:prstGeom prst="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BCA8DE-06C1-4AF9-A195-741C3271E056}"/>
              </a:ext>
            </a:extLst>
          </p:cNvPr>
          <p:cNvSpPr/>
          <p:nvPr/>
        </p:nvSpPr>
        <p:spPr>
          <a:xfrm>
            <a:off x="5824310" y="1016090"/>
            <a:ext cx="3231027" cy="497972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4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/>
      <p:bldP spid="14" grpId="0"/>
      <p:bldP spid="15" grpId="0"/>
      <p:bldP spid="16" grpId="0"/>
      <p:bldP spid="17" grpId="0"/>
      <p:bldP spid="3" grpId="0" animBg="1"/>
      <p:bldP spid="11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E75CD1-3444-4CDF-A6D0-F2A9FA69F2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4734233"/>
            <a:ext cx="10232571" cy="1760385"/>
          </a:xfrm>
        </p:spPr>
        <p:txBody>
          <a:bodyPr>
            <a:normAutofit/>
          </a:bodyPr>
          <a:lstStyle/>
          <a:p>
            <a:r>
              <a:rPr lang="en-US" dirty="0"/>
              <a:t>Expect Many Familiar Bill Topics</a:t>
            </a:r>
          </a:p>
        </p:txBody>
      </p:sp>
    </p:spTree>
    <p:extLst>
      <p:ext uri="{BB962C8B-B14F-4D97-AF65-F5344CB8AC3E}">
        <p14:creationId xmlns:p14="http://schemas.microsoft.com/office/powerpoint/2010/main" val="28767534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dam bursting">
            <a:extLst>
              <a:ext uri="{FF2B5EF4-FFF2-40B4-BE49-F238E27FC236}">
                <a16:creationId xmlns:a16="http://schemas.microsoft.com/office/drawing/2014/main" id="{43ED6FDB-2658-467C-A638-41C80F532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172C3A7-7B8E-4631-BEC5-CEA93B59C218}"/>
              </a:ext>
            </a:extLst>
          </p:cNvPr>
          <p:cNvSpPr txBox="1">
            <a:spLocks/>
          </p:cNvSpPr>
          <p:nvPr/>
        </p:nvSpPr>
        <p:spPr>
          <a:xfrm>
            <a:off x="561703" y="397797"/>
            <a:ext cx="4130958" cy="3353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2E6380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chemeClr val="bg1"/>
                </a:solidFill>
              </a:rPr>
              <a:t>The Floodgates Are Open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6D286BF-ED78-48B7-BAA0-2D96AF390C5E}"/>
              </a:ext>
            </a:extLst>
          </p:cNvPr>
          <p:cNvSpPr txBox="1">
            <a:spLocks/>
          </p:cNvSpPr>
          <p:nvPr/>
        </p:nvSpPr>
        <p:spPr>
          <a:xfrm>
            <a:off x="7381775" y="1466571"/>
            <a:ext cx="4471135" cy="33537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800"/>
              </a:spcAft>
              <a:buNone/>
            </a:pPr>
            <a:r>
              <a:rPr lang="en-US" sz="4000" b="1" dirty="0">
                <a:solidFill>
                  <a:schemeClr val="bg1"/>
                </a:solidFill>
              </a:rPr>
              <a:t>Health Care and Insurance Costs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sz="4000" b="1" dirty="0">
                <a:solidFill>
                  <a:schemeClr val="bg1"/>
                </a:solidFill>
              </a:rPr>
              <a:t>Transparency</a:t>
            </a:r>
          </a:p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Behavioral Health</a:t>
            </a:r>
          </a:p>
        </p:txBody>
      </p:sp>
    </p:spTree>
    <p:extLst>
      <p:ext uri="{BB962C8B-B14F-4D97-AF65-F5344CB8AC3E}">
        <p14:creationId xmlns:p14="http://schemas.microsoft.com/office/powerpoint/2010/main" val="130679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3D495-E16D-437F-A9E1-5C97D6AFB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Swimming Upstream?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D4526-E9FA-42B8-964C-B4D3D6FF4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69"/>
            <a:ext cx="4855580" cy="4770194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/>
              <a:t>Questions to ask yourself:</a:t>
            </a:r>
          </a:p>
          <a:p>
            <a:pPr>
              <a:spcAft>
                <a:spcPts val="1200"/>
              </a:spcAft>
            </a:pPr>
            <a:r>
              <a:rPr lang="en-US" dirty="0"/>
              <a:t>How much does it cost? </a:t>
            </a:r>
          </a:p>
          <a:p>
            <a:pPr>
              <a:spcAft>
                <a:spcPts val="1200"/>
              </a:spcAft>
            </a:pPr>
            <a:r>
              <a:rPr lang="en-US" dirty="0"/>
              <a:t>Is it focused on saving money or improving care?</a:t>
            </a:r>
          </a:p>
          <a:p>
            <a:r>
              <a:rPr lang="en-US" dirty="0"/>
              <a:t>Does it involve a fight with major industry sectors?</a:t>
            </a:r>
          </a:p>
          <a:p>
            <a:endParaRPr lang="en-US" dirty="0"/>
          </a:p>
        </p:txBody>
      </p:sp>
      <p:pic>
        <p:nvPicPr>
          <p:cNvPr id="4100" name="Picture 4" descr="Image result for fish swimming upstream">
            <a:extLst>
              <a:ext uri="{FF2B5EF4-FFF2-40B4-BE49-F238E27FC236}">
                <a16:creationId xmlns:a16="http://schemas.microsoft.com/office/drawing/2014/main" id="{8EC962DB-E134-4C09-8F47-77474DB89D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r="12236"/>
          <a:stretch/>
        </p:blipFill>
        <p:spPr bwMode="auto">
          <a:xfrm>
            <a:off x="6006296" y="1406769"/>
            <a:ext cx="5660020" cy="4054107"/>
          </a:xfrm>
          <a:prstGeom prst="rect">
            <a:avLst/>
          </a:prstGeom>
          <a:noFill/>
          <a:ln w="19050"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40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0D10E39-5301-334E-ADF2-B5E220C20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0"/>
            <a:ext cx="8001000" cy="61740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3063D05-5336-C84C-AB58-CE13EEFA509A}"/>
              </a:ext>
            </a:extLst>
          </p:cNvPr>
          <p:cNvSpPr txBox="1"/>
          <p:nvPr/>
        </p:nvSpPr>
        <p:spPr>
          <a:xfrm>
            <a:off x="6766560" y="5577840"/>
            <a:ext cx="3185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solidFill>
                  <a:schemeClr val="bg2">
                    <a:lumMod val="25000"/>
                  </a:schemeClr>
                </a:soli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213356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7837A-C5C2-4A9F-8B08-BD5E541DC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Bills to Watch: Substance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F80F4-191E-485E-99BF-63B347A6E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478" y="1334286"/>
            <a:ext cx="5548911" cy="4570285"/>
          </a:xfrm>
        </p:spPr>
        <p:txBody>
          <a:bodyPr/>
          <a:lstStyle/>
          <a:p>
            <a:r>
              <a:rPr lang="en-US" b="1" dirty="0"/>
              <a:t>Opioid Study Committee</a:t>
            </a:r>
            <a:r>
              <a:rPr lang="en-US" dirty="0"/>
              <a:t>:</a:t>
            </a:r>
          </a:p>
          <a:p>
            <a:pPr lvl="1"/>
            <a:r>
              <a:rPr lang="en-US" sz="2800" dirty="0"/>
              <a:t>Bill B: Recovery Services</a:t>
            </a:r>
          </a:p>
          <a:p>
            <a:pPr lvl="1"/>
            <a:r>
              <a:rPr lang="en-US" sz="2800" dirty="0"/>
              <a:t>Bill E: Criminal Justice</a:t>
            </a:r>
          </a:p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en-US" b="1" dirty="0"/>
              <a:t>Voted down in Legislative Council Committee</a:t>
            </a:r>
            <a:r>
              <a:rPr lang="en-US" dirty="0"/>
              <a:t>:</a:t>
            </a:r>
          </a:p>
          <a:p>
            <a:pPr lvl="1"/>
            <a:r>
              <a:rPr lang="en-US" sz="2800" dirty="0"/>
              <a:t>Bill A: Treatment</a:t>
            </a:r>
          </a:p>
          <a:p>
            <a:pPr lvl="1"/>
            <a:r>
              <a:rPr lang="en-US" sz="2800" dirty="0"/>
              <a:t>Bill C: Harm Reduction</a:t>
            </a:r>
          </a:p>
          <a:p>
            <a:pPr lvl="1"/>
            <a:r>
              <a:rPr lang="en-US" sz="2800" dirty="0"/>
              <a:t>Bill D: Prevention</a:t>
            </a:r>
          </a:p>
        </p:txBody>
      </p:sp>
      <p:pic>
        <p:nvPicPr>
          <p:cNvPr id="2058" name="Picture 10" descr="Image result for colorado opioids pettersen kennedy">
            <a:extLst>
              <a:ext uri="{FF2B5EF4-FFF2-40B4-BE49-F238E27FC236}">
                <a16:creationId xmlns:a16="http://schemas.microsoft.com/office/drawing/2014/main" id="{0B972C7A-C11A-43DD-A8F0-667526D5C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3" t="16466" r="5570"/>
          <a:stretch/>
        </p:blipFill>
        <p:spPr bwMode="auto">
          <a:xfrm>
            <a:off x="5843292" y="1450729"/>
            <a:ext cx="5711230" cy="3750458"/>
          </a:xfrm>
          <a:prstGeom prst="rect">
            <a:avLst/>
          </a:prstGeom>
          <a:noFill/>
          <a:ln w="19050"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4862588A-23A6-4327-9097-59E18BAD4ECE}"/>
              </a:ext>
            </a:extLst>
          </p:cNvPr>
          <p:cNvSpPr/>
          <p:nvPr/>
        </p:nvSpPr>
        <p:spPr>
          <a:xfrm rot="1717869">
            <a:off x="9717981" y="1938251"/>
            <a:ext cx="273946" cy="711857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91AF5C9D-CA0A-4BAA-8447-88ACC24C7465}"/>
              </a:ext>
            </a:extLst>
          </p:cNvPr>
          <p:cNvSpPr/>
          <p:nvPr/>
        </p:nvSpPr>
        <p:spPr>
          <a:xfrm>
            <a:off x="8191108" y="1836793"/>
            <a:ext cx="273946" cy="711857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5A6BBA8-4756-4AFF-9DA0-C9D7D2E57712}"/>
              </a:ext>
            </a:extLst>
          </p:cNvPr>
          <p:cNvSpPr/>
          <p:nvPr/>
        </p:nvSpPr>
        <p:spPr>
          <a:xfrm rot="20257198">
            <a:off x="6818284" y="1991800"/>
            <a:ext cx="273946" cy="711857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leg.colorado.gov/sites/default/files/styles/width_300/public/2018a_rsz_wilson-co-17.jpg?itok=G1ZG_S3K">
            <a:extLst>
              <a:ext uri="{FF2B5EF4-FFF2-40B4-BE49-F238E27FC236}">
                <a16:creationId xmlns:a16="http://schemas.microsoft.com/office/drawing/2014/main" id="{BE089260-AAC0-42F9-B18A-4816C5138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03"/>
          <a:stretch/>
        </p:blipFill>
        <p:spPr bwMode="auto">
          <a:xfrm>
            <a:off x="8630679" y="2526041"/>
            <a:ext cx="808050" cy="90295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leg.colorado.gov/sites/default/files/styles/width_300/public/2018a_rsz_priola-co-17.jpg?itok=YKAUvESI">
            <a:extLst>
              <a:ext uri="{FF2B5EF4-FFF2-40B4-BE49-F238E27FC236}">
                <a16:creationId xmlns:a16="http://schemas.microsoft.com/office/drawing/2014/main" id="{6A0A1E97-C044-4A46-80C2-25D4C257A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78"/>
          <a:stretch/>
        </p:blipFill>
        <p:spPr bwMode="auto">
          <a:xfrm>
            <a:off x="6181495" y="2566374"/>
            <a:ext cx="808050" cy="91414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36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tanding in front of a brick building&#10;&#10;Description automatically generated">
            <a:extLst>
              <a:ext uri="{FF2B5EF4-FFF2-40B4-BE49-F238E27FC236}">
                <a16:creationId xmlns:a16="http://schemas.microsoft.com/office/drawing/2014/main" id="{52EE7FA3-AAF2-EA40-90FD-993B051D4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67837A-C5C2-4A9F-8B08-BD5E541DC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805"/>
            <a:ext cx="10515600" cy="68995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Bills to Watch: Mental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F80F4-191E-485E-99BF-63B347A6E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1215889"/>
            <a:ext cx="4779116" cy="4426222"/>
          </a:xfrm>
          <a:solidFill>
            <a:schemeClr val="bg1">
              <a:alpha val="70000"/>
            </a:schemeClr>
          </a:solidFill>
        </p:spPr>
        <p:txBody>
          <a:bodyPr tIns="182880">
            <a:normAutofit lnSpcReduction="10000"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More mental health services for youth</a:t>
            </a:r>
          </a:p>
          <a:p>
            <a:pPr lvl="1"/>
            <a:r>
              <a:rPr lang="en-US" sz="3600" dirty="0">
                <a:solidFill>
                  <a:schemeClr val="tx1"/>
                </a:solidFill>
              </a:rPr>
              <a:t>In schools</a:t>
            </a:r>
          </a:p>
          <a:p>
            <a:pPr lvl="1"/>
            <a:r>
              <a:rPr lang="en-US" sz="3600" dirty="0">
                <a:solidFill>
                  <a:schemeClr val="tx1"/>
                </a:solidFill>
              </a:rPr>
              <a:t>Without parental consent</a:t>
            </a:r>
            <a:endParaRPr lang="en-US" sz="4000" dirty="0">
              <a:solidFill>
                <a:schemeClr val="tx1"/>
              </a:solidFill>
            </a:endParaRPr>
          </a:p>
          <a:p>
            <a:r>
              <a:rPr lang="en-US" sz="4000" dirty="0">
                <a:solidFill>
                  <a:schemeClr val="tx1"/>
                </a:solidFill>
              </a:rPr>
              <a:t>Mental health parity: enforce and augment laws</a:t>
            </a:r>
          </a:p>
          <a:p>
            <a:pPr lvl="1"/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0712B0-066A-E148-BA6F-53E9F88F40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53"/>
          <a:stretch/>
        </p:blipFill>
        <p:spPr>
          <a:xfrm>
            <a:off x="10903970" y="6117098"/>
            <a:ext cx="997889" cy="74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0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804F2-6235-4860-A37E-C50A350A6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Bills to Watch: Health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6270B-8D46-4586-8489-EBC4799DC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69"/>
            <a:ext cx="10515600" cy="2801816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/>
              <a:t>Transparency and Accountability</a:t>
            </a:r>
          </a:p>
          <a:p>
            <a:r>
              <a:rPr lang="en-US" sz="3800" dirty="0"/>
              <a:t>Hospital financials</a:t>
            </a:r>
          </a:p>
          <a:p>
            <a:r>
              <a:rPr lang="en-US" sz="3800" dirty="0"/>
              <a:t>Pharmaceutical prices</a:t>
            </a:r>
          </a:p>
          <a:p>
            <a:pPr>
              <a:spcAft>
                <a:spcPts val="1200"/>
              </a:spcAft>
            </a:pPr>
            <a:r>
              <a:rPr lang="en-US" sz="3800" dirty="0"/>
              <a:t>Consumer billing protections</a:t>
            </a:r>
          </a:p>
        </p:txBody>
      </p:sp>
      <p:pic>
        <p:nvPicPr>
          <p:cNvPr id="1026" name="Picture 2" descr="Image result for monopoly man surprise">
            <a:extLst>
              <a:ext uri="{FF2B5EF4-FFF2-40B4-BE49-F238E27FC236}">
                <a16:creationId xmlns:a16="http://schemas.microsoft.com/office/drawing/2014/main" id="{2138FD92-6B9B-4E79-8EFB-DA2C563FA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468" y="1055078"/>
            <a:ext cx="4409831" cy="440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19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804F2-6235-4860-A37E-C50A350A6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Bills to Watch: Health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6270B-8D46-4586-8489-EBC4799DC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b="1" dirty="0"/>
              <a:t>Insurance Costs</a:t>
            </a:r>
          </a:p>
          <a:p>
            <a:r>
              <a:rPr lang="en-US" sz="3800" dirty="0"/>
              <a:t>Public option (Medicaid buy-in)</a:t>
            </a:r>
          </a:p>
          <a:p>
            <a:r>
              <a:rPr lang="en-US" sz="3800" dirty="0"/>
              <a:t>Reinsurance</a:t>
            </a:r>
          </a:p>
          <a:p>
            <a:r>
              <a:rPr lang="en-US" sz="3800" dirty="0"/>
              <a:t>Targeted subsidy increases</a:t>
            </a:r>
          </a:p>
        </p:txBody>
      </p:sp>
      <p:pic>
        <p:nvPicPr>
          <p:cNvPr id="4100" name="Picture 4" descr="Image result for monopoly money png">
            <a:extLst>
              <a:ext uri="{FF2B5EF4-FFF2-40B4-BE49-F238E27FC236}">
                <a16:creationId xmlns:a16="http://schemas.microsoft.com/office/drawing/2014/main" id="{21A3986C-A8DF-4FAA-9823-5FEA2F3C7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791" y="943201"/>
            <a:ext cx="4061909" cy="443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93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2BDD1-2F4E-400B-A3A4-298053BC0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Bills to Watch: Grab Bag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3EE20-4C71-45E0-9B8A-8F5E3D016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3100" y="1314172"/>
            <a:ext cx="9410700" cy="477019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Housing vouchers, navigators, and support services</a:t>
            </a:r>
          </a:p>
          <a:p>
            <a:pPr>
              <a:lnSpc>
                <a:spcPct val="150000"/>
              </a:lnSpc>
            </a:pPr>
            <a:r>
              <a:rPr lang="en-US" dirty="0">
                <a:sym typeface="Wingdings" panose="05000000000000000000" pitchFamily="2" charset="2"/>
              </a:rPr>
              <a:t>Strengthening Maternal Mortality Review Committee</a:t>
            </a:r>
          </a:p>
          <a:p>
            <a:pPr>
              <a:lnSpc>
                <a:spcPct val="150000"/>
              </a:lnSpc>
            </a:pPr>
            <a:r>
              <a:rPr lang="en-US" dirty="0"/>
              <a:t>Doing more to prevent infant mortality</a:t>
            </a:r>
          </a:p>
          <a:p>
            <a:pPr>
              <a:lnSpc>
                <a:spcPct val="150000"/>
              </a:lnSpc>
            </a:pPr>
            <a:r>
              <a:rPr lang="en-US" dirty="0"/>
              <a:t>Creating statewide advance directive registry</a:t>
            </a:r>
            <a:endParaRPr lang="en-US" dirty="0">
              <a:highlight>
                <a:srgbClr val="FFFF00"/>
              </a:highlight>
            </a:endParaRPr>
          </a:p>
          <a:p>
            <a:pPr>
              <a:lnSpc>
                <a:spcPct val="150000"/>
              </a:lnSpc>
            </a:pPr>
            <a:r>
              <a:rPr lang="en-US" dirty="0"/>
              <a:t>Sunset reviews and malpractice damage caps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D79E30-9C2E-4A9F-A276-21036265E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58" y="3026845"/>
            <a:ext cx="908383" cy="7376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B6FA9E-B03B-4527-A7FC-FD34EFAFE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58" y="1312732"/>
            <a:ext cx="658425" cy="658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571ECD-8952-41AE-A3FC-FCEB13E579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58" y="2202332"/>
            <a:ext cx="658425" cy="6706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15ADC4-BDD0-4AF8-99C7-77208487A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42924"/>
            <a:ext cx="883997" cy="7254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DD96C8-F6DF-44F2-BE5A-432D8B4261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4" y="4862128"/>
            <a:ext cx="1044605" cy="89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9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FECDD-037E-4EF1-BE20-8CEB88764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16B7A"/>
                </a:solidFill>
              </a:rPr>
              <a:t>Hearing from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E3EF4-C310-4D59-B914-0C2B98DDA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515" y="1289538"/>
            <a:ext cx="10626969" cy="477019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5400" dirty="0"/>
              <a:t>What do YOU </a:t>
            </a:r>
            <a:r>
              <a:rPr lang="en-GB" sz="5400" dirty="0"/>
              <a:t>think is the most important issue for legislators to address during the 2019 session?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4500" dirty="0">
                <a:solidFill>
                  <a:schemeClr val="accent1">
                    <a:lumMod val="75000"/>
                  </a:schemeClr>
                </a:solidFill>
              </a:rPr>
              <a:t>Email a word or phrase to</a:t>
            </a:r>
          </a:p>
          <a:p>
            <a:pPr marL="0" indent="0" algn="ctr">
              <a:buNone/>
            </a:pPr>
            <a:r>
              <a:rPr lang="en-GB" sz="4500" b="1" dirty="0">
                <a:solidFill>
                  <a:schemeClr val="accent1">
                    <a:lumMod val="75000"/>
                  </a:schemeClr>
                </a:solidFill>
              </a:rPr>
              <a:t>HIHC@coloradohealthinstitute.org</a:t>
            </a:r>
          </a:p>
          <a:p>
            <a:pPr marL="0" indent="0" algn="ctr">
              <a:buNone/>
            </a:pPr>
            <a:r>
              <a:rPr lang="en-GB" sz="4500" dirty="0">
                <a:solidFill>
                  <a:schemeClr val="accent1">
                    <a:lumMod val="75000"/>
                  </a:schemeClr>
                </a:solidFill>
              </a:rPr>
              <a:t>or tweet using </a:t>
            </a:r>
            <a:r>
              <a:rPr lang="en-GB" sz="4500" b="1" dirty="0">
                <a:solidFill>
                  <a:schemeClr val="accent1">
                    <a:lumMod val="75000"/>
                  </a:schemeClr>
                </a:solidFill>
              </a:rPr>
              <a:t>#HIHC18</a:t>
            </a:r>
            <a:endParaRPr lang="en-US" sz="45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32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8100" y="1406769"/>
            <a:ext cx="10177780" cy="477019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Aft>
                <a:spcPts val="2400"/>
              </a:spcAft>
              <a:buSzPct val="125000"/>
              <a:buNone/>
            </a:pPr>
            <a:r>
              <a:rPr lang="en-US" dirty="0"/>
              <a:t>Progressive Democrats will run state government in 2019.</a:t>
            </a:r>
            <a:endParaRPr lang="en-US" i="1" dirty="0"/>
          </a:p>
          <a:p>
            <a:pPr marL="0" indent="0">
              <a:lnSpc>
                <a:spcPct val="150000"/>
              </a:lnSpc>
              <a:spcAft>
                <a:spcPts val="2400"/>
              </a:spcAft>
              <a:buSzPct val="125000"/>
              <a:buNone/>
            </a:pPr>
            <a:r>
              <a:rPr lang="en-US" dirty="0"/>
              <a:t>The state budget will constrain ambitious policy agendas.</a:t>
            </a:r>
          </a:p>
          <a:p>
            <a:pPr marL="0" indent="0">
              <a:lnSpc>
                <a:spcPct val="150000"/>
              </a:lnSpc>
              <a:spcAft>
                <a:spcPts val="2400"/>
              </a:spcAft>
              <a:buSzPct val="125000"/>
              <a:buNone/>
            </a:pPr>
            <a:r>
              <a:rPr lang="en-US" dirty="0"/>
              <a:t>Expect to see many familiar bill topics backed by Democrats.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32B428E-1C38-43DF-BDBA-14049EF52D71}"/>
              </a:ext>
            </a:extLst>
          </p:cNvPr>
          <p:cNvSpPr txBox="1">
            <a:spLocks/>
          </p:cNvSpPr>
          <p:nvPr/>
        </p:nvSpPr>
        <p:spPr>
          <a:xfrm>
            <a:off x="706120" y="1406769"/>
            <a:ext cx="855980" cy="34065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2400"/>
              </a:spcAft>
              <a:buSzPct val="125000"/>
              <a:buNone/>
            </a:pPr>
            <a:r>
              <a:rPr lang="en-US" sz="4800" b="1" dirty="0">
                <a:solidFill>
                  <a:srgbClr val="FFC000"/>
                </a:solidFill>
              </a:rPr>
              <a:t>1.</a:t>
            </a:r>
          </a:p>
          <a:p>
            <a:pPr marL="0" indent="0">
              <a:lnSpc>
                <a:spcPct val="100000"/>
              </a:lnSpc>
              <a:spcAft>
                <a:spcPts val="2400"/>
              </a:spcAft>
              <a:buSzPct val="125000"/>
              <a:buNone/>
            </a:pPr>
            <a:r>
              <a:rPr lang="en-US" sz="4800" b="1" dirty="0">
                <a:solidFill>
                  <a:srgbClr val="FFC000"/>
                </a:solidFill>
              </a:rPr>
              <a:t>2.</a:t>
            </a:r>
          </a:p>
          <a:p>
            <a:pPr marL="0" indent="0">
              <a:lnSpc>
                <a:spcPct val="100000"/>
              </a:lnSpc>
              <a:spcAft>
                <a:spcPts val="2400"/>
              </a:spcAft>
              <a:buSzPct val="125000"/>
              <a:buNone/>
            </a:pPr>
            <a:r>
              <a:rPr lang="en-US" sz="4800" b="1" dirty="0">
                <a:solidFill>
                  <a:srgbClr val="FFC000"/>
                </a:solidFill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27343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9438E5DA-E27B-4FE7-9CA4-9ACD43B52B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165343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68D908-63F9-4F59-AACE-693B18112516}"/>
              </a:ext>
            </a:extLst>
          </p:cNvPr>
          <p:cNvSpPr/>
          <p:nvPr/>
        </p:nvSpPr>
        <p:spPr>
          <a:xfrm>
            <a:off x="0" y="0"/>
            <a:ext cx="1632155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B88F72-5966-4AA8-8D25-9CBD1CFC5A96}"/>
              </a:ext>
            </a:extLst>
          </p:cNvPr>
          <p:cNvSpPr/>
          <p:nvPr/>
        </p:nvSpPr>
        <p:spPr>
          <a:xfrm>
            <a:off x="10559845" y="0"/>
            <a:ext cx="1632155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0DAAA40-1916-4041-8285-2C6C9607D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24" y="0"/>
            <a:ext cx="9147152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8C231C-B0DB-0E44-91B2-A48D5881DD56}"/>
              </a:ext>
            </a:extLst>
          </p:cNvPr>
          <p:cNvSpPr txBox="1"/>
          <p:nvPr/>
        </p:nvSpPr>
        <p:spPr>
          <a:xfrm>
            <a:off x="6766560" y="5577840"/>
            <a:ext cx="3185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solidFill>
                  <a:schemeClr val="bg1"/>
                </a:solidFill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804462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1D96-5CC4-4515-9638-87E440752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7" y="364104"/>
            <a:ext cx="10515600" cy="689951"/>
          </a:xfrm>
        </p:spPr>
        <p:txBody>
          <a:bodyPr/>
          <a:lstStyle/>
          <a:p>
            <a:pPr algn="ctr"/>
            <a:r>
              <a:rPr lang="en-US" dirty="0"/>
              <a:t>A Tumultuous Year in America</a:t>
            </a:r>
          </a:p>
        </p:txBody>
      </p:sp>
      <p:pic>
        <p:nvPicPr>
          <p:cNvPr id="4" name="Picture 8" descr="Image result for kaepernick nike">
            <a:extLst>
              <a:ext uri="{FF2B5EF4-FFF2-40B4-BE49-F238E27FC236}">
                <a16:creationId xmlns:a16="http://schemas.microsoft.com/office/drawing/2014/main" id="{5FE509B7-17F3-401D-9A61-1CA117985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25" r="1" b="25125"/>
          <a:stretch/>
        </p:blipFill>
        <p:spPr bwMode="auto">
          <a:xfrm>
            <a:off x="649131" y="1191834"/>
            <a:ext cx="3350851" cy="2367947"/>
          </a:xfrm>
          <a:prstGeom prst="rect">
            <a:avLst/>
          </a:prstGeom>
          <a:noFill/>
          <a:ln w="19050"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christine ford">
            <a:extLst>
              <a:ext uri="{FF2B5EF4-FFF2-40B4-BE49-F238E27FC236}">
                <a16:creationId xmlns:a16="http://schemas.microsoft.com/office/drawing/2014/main" id="{A89DB81B-EF5A-44C0-B669-7211497C6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9" b="-2"/>
          <a:stretch/>
        </p:blipFill>
        <p:spPr bwMode="auto">
          <a:xfrm>
            <a:off x="4420573" y="3864440"/>
            <a:ext cx="3350850" cy="2367143"/>
          </a:xfrm>
          <a:prstGeom prst="rect">
            <a:avLst/>
          </a:prstGeom>
          <a:noFill/>
          <a:ln w="19050"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Image result for red carpet protest">
            <a:extLst>
              <a:ext uri="{FF2B5EF4-FFF2-40B4-BE49-F238E27FC236}">
                <a16:creationId xmlns:a16="http://schemas.microsoft.com/office/drawing/2014/main" id="{57C81F8B-B7CE-45FC-8BB1-5087580EB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" r="1077" b="-3"/>
          <a:stretch/>
        </p:blipFill>
        <p:spPr bwMode="auto">
          <a:xfrm>
            <a:off x="649131" y="3861130"/>
            <a:ext cx="3350851" cy="2370974"/>
          </a:xfrm>
          <a:prstGeom prst="rect">
            <a:avLst/>
          </a:prstGeom>
          <a:noFill/>
          <a:ln w="19050"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 result for families belong together">
            <a:extLst>
              <a:ext uri="{FF2B5EF4-FFF2-40B4-BE49-F238E27FC236}">
                <a16:creationId xmlns:a16="http://schemas.microsoft.com/office/drawing/2014/main" id="{78BA2617-870F-4E00-B979-2D9E2719DD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807"/>
          <a:stretch/>
        </p:blipFill>
        <p:spPr bwMode="auto">
          <a:xfrm>
            <a:off x="8192014" y="3864439"/>
            <a:ext cx="3350851" cy="2367144"/>
          </a:xfrm>
          <a:prstGeom prst="rect">
            <a:avLst/>
          </a:prstGeom>
          <a:noFill/>
          <a:ln w="19050"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6BE51340-9481-7543-BAA7-A8B827534F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5" t="768" r="13985" b="2378"/>
          <a:stretch/>
        </p:blipFill>
        <p:spPr>
          <a:xfrm>
            <a:off x="4420572" y="1204730"/>
            <a:ext cx="3350851" cy="2367947"/>
          </a:xfrm>
          <a:prstGeom prst="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</p:pic>
      <p:pic>
        <p:nvPicPr>
          <p:cNvPr id="12" name="Picture 11" descr="A group of people on a beach&#10;&#10;Description automatically generated">
            <a:extLst>
              <a:ext uri="{FF2B5EF4-FFF2-40B4-BE49-F238E27FC236}">
                <a16:creationId xmlns:a16="http://schemas.microsoft.com/office/drawing/2014/main" id="{144D8F48-0C45-A447-A870-97C41598BB9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6" t="2336" r="11890"/>
          <a:stretch/>
        </p:blipFill>
        <p:spPr>
          <a:xfrm>
            <a:off x="8192013" y="1204730"/>
            <a:ext cx="3350852" cy="2351454"/>
          </a:xfrm>
          <a:prstGeom prst="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EAE642-9313-C241-94B6-83E432E4BFC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53"/>
          <a:stretch/>
        </p:blipFill>
        <p:spPr>
          <a:xfrm>
            <a:off x="10903970" y="6117098"/>
            <a:ext cx="997889" cy="74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0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207F1C-7E2F-420A-9DDF-E2EA5495A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29" y="1122705"/>
            <a:ext cx="7443285" cy="1874708"/>
          </a:xfrm>
          <a:prstGeom prst="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FC2EA1-50BE-4C5A-9CF9-73E33B5FC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Tumultuous Year in Health Care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8EB668-DFDE-48F6-8CC0-4418DD6CAB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59" b="46027"/>
          <a:stretch/>
        </p:blipFill>
        <p:spPr>
          <a:xfrm>
            <a:off x="1660771" y="2243894"/>
            <a:ext cx="7217374" cy="1507037"/>
          </a:xfrm>
          <a:prstGeom prst="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37753C-57FF-4999-9F74-D74B05C25B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3937"/>
          <a:stretch/>
        </p:blipFill>
        <p:spPr>
          <a:xfrm>
            <a:off x="2989563" y="3262885"/>
            <a:ext cx="7188424" cy="1377942"/>
          </a:xfrm>
          <a:prstGeom prst="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235ADE-86B4-48E0-A935-2032740A12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693" b="30864"/>
          <a:stretch/>
        </p:blipFill>
        <p:spPr>
          <a:xfrm>
            <a:off x="4370571" y="4516249"/>
            <a:ext cx="6925958" cy="1377942"/>
          </a:xfrm>
          <a:prstGeom prst="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2726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8100" y="1406769"/>
            <a:ext cx="10177780" cy="477019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Aft>
                <a:spcPts val="2400"/>
              </a:spcAft>
              <a:buSzPct val="125000"/>
              <a:buNone/>
            </a:pPr>
            <a:r>
              <a:rPr lang="en-US" dirty="0"/>
              <a:t>Progressive Democrats will run state government in 2019.</a:t>
            </a:r>
            <a:endParaRPr lang="en-US" i="1" dirty="0"/>
          </a:p>
          <a:p>
            <a:pPr marL="0" indent="0">
              <a:lnSpc>
                <a:spcPct val="150000"/>
              </a:lnSpc>
              <a:spcAft>
                <a:spcPts val="2400"/>
              </a:spcAft>
              <a:buSzPct val="125000"/>
              <a:buNone/>
            </a:pPr>
            <a:r>
              <a:rPr lang="en-US" dirty="0"/>
              <a:t>The state budget will constrain ambitious policy agendas.</a:t>
            </a:r>
          </a:p>
          <a:p>
            <a:pPr marL="0" indent="0">
              <a:lnSpc>
                <a:spcPct val="150000"/>
              </a:lnSpc>
              <a:spcAft>
                <a:spcPts val="2400"/>
              </a:spcAft>
              <a:buSzPct val="125000"/>
              <a:buNone/>
            </a:pPr>
            <a:r>
              <a:rPr lang="en-US" dirty="0"/>
              <a:t>Expect to see many familiar bill topics backed by Democrats.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32B428E-1C38-43DF-BDBA-14049EF52D71}"/>
              </a:ext>
            </a:extLst>
          </p:cNvPr>
          <p:cNvSpPr txBox="1">
            <a:spLocks/>
          </p:cNvSpPr>
          <p:nvPr/>
        </p:nvSpPr>
        <p:spPr>
          <a:xfrm>
            <a:off x="706120" y="1406769"/>
            <a:ext cx="855980" cy="34065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2400"/>
              </a:spcAft>
              <a:buSzPct val="125000"/>
              <a:buNone/>
            </a:pPr>
            <a:r>
              <a:rPr lang="en-US" sz="4800" b="1" dirty="0">
                <a:solidFill>
                  <a:srgbClr val="FFC000"/>
                </a:solidFill>
              </a:rPr>
              <a:t>1.</a:t>
            </a:r>
          </a:p>
          <a:p>
            <a:pPr marL="0" indent="0">
              <a:lnSpc>
                <a:spcPct val="100000"/>
              </a:lnSpc>
              <a:spcAft>
                <a:spcPts val="2400"/>
              </a:spcAft>
              <a:buSzPct val="125000"/>
              <a:buNone/>
            </a:pPr>
            <a:r>
              <a:rPr lang="en-US" sz="4800" b="1" dirty="0">
                <a:solidFill>
                  <a:srgbClr val="FFC000"/>
                </a:solidFill>
              </a:rPr>
              <a:t>2.</a:t>
            </a:r>
          </a:p>
          <a:p>
            <a:pPr marL="0" indent="0">
              <a:lnSpc>
                <a:spcPct val="100000"/>
              </a:lnSpc>
              <a:spcAft>
                <a:spcPts val="2400"/>
              </a:spcAft>
              <a:buSzPct val="125000"/>
              <a:buNone/>
            </a:pPr>
            <a:r>
              <a:rPr lang="en-US" sz="4800" b="1" dirty="0">
                <a:solidFill>
                  <a:srgbClr val="FFC000"/>
                </a:solidFill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47168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E75CD1-3444-4CDF-A6D0-F2A9FA69F2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4734233"/>
            <a:ext cx="10232571" cy="1760385"/>
          </a:xfrm>
        </p:spPr>
        <p:txBody>
          <a:bodyPr>
            <a:normAutofit/>
          </a:bodyPr>
          <a:lstStyle/>
          <a:p>
            <a:r>
              <a:rPr lang="en-US" dirty="0"/>
              <a:t>Progressive Democrats Will Run </a:t>
            </a:r>
            <a:br>
              <a:rPr lang="en-US" dirty="0"/>
            </a:br>
            <a:r>
              <a:rPr lang="en-US" dirty="0"/>
              <a:t>State Government in 2019</a:t>
            </a:r>
          </a:p>
        </p:txBody>
      </p:sp>
    </p:spTree>
    <p:extLst>
      <p:ext uri="{BB962C8B-B14F-4D97-AF65-F5344CB8AC3E}">
        <p14:creationId xmlns:p14="http://schemas.microsoft.com/office/powerpoint/2010/main" val="2311457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795A75-1B8A-CB41-B54C-66A5E8793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10" y="3143418"/>
            <a:ext cx="9013648" cy="2566386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C6EEC83-5325-5E4C-BC3B-B86694C30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7991"/>
            <a:ext cx="12192000" cy="152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C36D9D-80C7-489B-8AB6-6A5CB84B6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New Governor Is…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68FF9E-DC3D-4341-953D-0635A9E5A5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968" y="-514012"/>
            <a:ext cx="5191125" cy="737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5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7 CHI PPT Template" id="{10AE799C-DA65-4742-9209-AEE9DA3E7BCC}" vid="{4B78A891-AEC4-4178-A96D-7804A28EF54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2764</TotalTime>
  <Words>656</Words>
  <Application>Microsoft Macintosh PowerPoint</Application>
  <PresentationFormat>Widescreen</PresentationFormat>
  <Paragraphs>171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A Tumultuous Year in America</vt:lpstr>
      <vt:lpstr>A Tumultuous Year in Health Care</vt:lpstr>
      <vt:lpstr>Three Takeaways</vt:lpstr>
      <vt:lpstr>Progressive Democrats Will Run  State Government in 2019</vt:lpstr>
      <vt:lpstr>Your New Governor Is…</vt:lpstr>
      <vt:lpstr>Voters Rejected Statewide Tax Hikes</vt:lpstr>
      <vt:lpstr>…But Backed Local Taxes</vt:lpstr>
      <vt:lpstr>State Legislature</vt:lpstr>
      <vt:lpstr>Spotlight on New Leadership</vt:lpstr>
      <vt:lpstr>PowerPoint Presentation</vt:lpstr>
      <vt:lpstr>Terrific Turnout</vt:lpstr>
      <vt:lpstr>Red, Purple, Blue, or … Periwinkle?</vt:lpstr>
      <vt:lpstr>Budget Will Constrain Ambitious Agendas</vt:lpstr>
      <vt:lpstr>PowerPoint Presentation</vt:lpstr>
      <vt:lpstr>PowerPoint Presentation</vt:lpstr>
      <vt:lpstr>PowerPoint Presentation</vt:lpstr>
      <vt:lpstr>100-Day Health Care Road Map</vt:lpstr>
      <vt:lpstr>The Royal “We”</vt:lpstr>
      <vt:lpstr>Cabinet Filled by December 26</vt:lpstr>
      <vt:lpstr>PowerPoint Presentation</vt:lpstr>
      <vt:lpstr>Promises,  Meet Budget</vt:lpstr>
      <vt:lpstr>Fresh Look for the Joint Budget Committee</vt:lpstr>
      <vt:lpstr>Expect Many Familiar Bill Topics</vt:lpstr>
      <vt:lpstr>PowerPoint Presentation</vt:lpstr>
      <vt:lpstr>Swimming Upstream?</vt:lpstr>
      <vt:lpstr>Bills to Watch: Substance Use</vt:lpstr>
      <vt:lpstr>Bills to Watch: Mental Health</vt:lpstr>
      <vt:lpstr>Bills to Watch: Health Costs</vt:lpstr>
      <vt:lpstr>Bills to Watch: Health Costs</vt:lpstr>
      <vt:lpstr>Bills to Watch: Grab Bag</vt:lpstr>
      <vt:lpstr>Hearing from You</vt:lpstr>
      <vt:lpstr>Three Takeaways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[TBD Title]</dc:title>
  <dc:creator>Allie Morgan</dc:creator>
  <cp:lastModifiedBy>Joe Hanel</cp:lastModifiedBy>
  <cp:revision>247</cp:revision>
  <cp:lastPrinted>2018-12-05T20:20:09Z</cp:lastPrinted>
  <dcterms:created xsi:type="dcterms:W3CDTF">2018-10-30T15:50:25Z</dcterms:created>
  <dcterms:modified xsi:type="dcterms:W3CDTF">2018-12-06T04:29:17Z</dcterms:modified>
</cp:coreProperties>
</file>