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55" r:id="rId7"/>
    <p:sldMasterId id="2147483768" r:id="rId8"/>
    <p:sldMasterId id="2147483782" r:id="rId9"/>
  </p:sldMasterIdLst>
  <p:notesMasterIdLst>
    <p:notesMasterId r:id="rId35"/>
  </p:notesMasterIdLst>
  <p:handoutMasterIdLst>
    <p:handoutMasterId r:id="rId36"/>
  </p:handoutMasterIdLst>
  <p:sldIdLst>
    <p:sldId id="313" r:id="rId10"/>
    <p:sldId id="258" r:id="rId11"/>
    <p:sldId id="259" r:id="rId12"/>
    <p:sldId id="263" r:id="rId13"/>
    <p:sldId id="265" r:id="rId14"/>
    <p:sldId id="301" r:id="rId15"/>
    <p:sldId id="280" r:id="rId16"/>
    <p:sldId id="282" r:id="rId17"/>
    <p:sldId id="281" r:id="rId18"/>
    <p:sldId id="283" r:id="rId19"/>
    <p:sldId id="317" r:id="rId20"/>
    <p:sldId id="302" r:id="rId21"/>
    <p:sldId id="261" r:id="rId22"/>
    <p:sldId id="262" r:id="rId23"/>
    <p:sldId id="275" r:id="rId24"/>
    <p:sldId id="315" r:id="rId25"/>
    <p:sldId id="311" r:id="rId26"/>
    <p:sldId id="303" r:id="rId27"/>
    <p:sldId id="286" r:id="rId28"/>
    <p:sldId id="288" r:id="rId29"/>
    <p:sldId id="307" r:id="rId30"/>
    <p:sldId id="264" r:id="rId31"/>
    <p:sldId id="318" r:id="rId32"/>
    <p:sldId id="312" r:id="rId33"/>
    <p:sldId id="305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 Goeken" initials="DG" lastIdx="1" clrIdx="0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04E"/>
    <a:srgbClr val="F6A01A"/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64695" autoAdjust="0"/>
  </p:normalViewPr>
  <p:slideViewPr>
    <p:cSldViewPr snapToGrid="0" snapToObjects="1">
      <p:cViewPr varScale="1">
        <p:scale>
          <a:sx n="75" d="100"/>
          <a:sy n="75" d="100"/>
        </p:scale>
        <p:origin x="26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BB4EE-336B-490A-98EC-94981747B0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3408485-2901-4410-A178-B993504F7530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FY 13-14 </a:t>
          </a:r>
          <a:br>
            <a:rPr lang="en-US" dirty="0" smtClean="0"/>
          </a:br>
          <a:r>
            <a:rPr lang="en-US" dirty="0" smtClean="0"/>
            <a:t>Enacted:</a:t>
          </a:r>
          <a:br>
            <a:rPr lang="en-US" dirty="0" smtClean="0"/>
          </a:br>
          <a:r>
            <a:rPr lang="en-US" b="1" dirty="0" smtClean="0"/>
            <a:t>$6.5 Billion</a:t>
          </a:r>
          <a:endParaRPr lang="en-US" b="1" dirty="0"/>
        </a:p>
      </dgm:t>
    </dgm:pt>
    <dgm:pt modelId="{AB57DD5B-D00C-4645-87D1-25D4B1E6B31D}" type="parTrans" cxnId="{5301F670-AB3F-4FE6-B2CD-2AFFCF937EFB}">
      <dgm:prSet/>
      <dgm:spPr/>
      <dgm:t>
        <a:bodyPr/>
        <a:lstStyle/>
        <a:p>
          <a:endParaRPr lang="en-US"/>
        </a:p>
      </dgm:t>
    </dgm:pt>
    <dgm:pt modelId="{C27D7AC2-82A8-4356-81D6-C4EF053FF6F2}" type="sibTrans" cxnId="{5301F670-AB3F-4FE6-B2CD-2AFFCF937EF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055F92A-A2C8-44E3-A2BC-4BC7B0B0AA36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Proposed FY 14-15 Budget:</a:t>
          </a:r>
          <a:br>
            <a:rPr lang="en-US" dirty="0" smtClean="0"/>
          </a:br>
          <a:r>
            <a:rPr lang="en-US" b="1" dirty="0" smtClean="0"/>
            <a:t>$7.5 Billion</a:t>
          </a:r>
          <a:endParaRPr lang="en-US" b="1" dirty="0"/>
        </a:p>
      </dgm:t>
    </dgm:pt>
    <dgm:pt modelId="{2243ECCD-324B-4EE0-86E8-446A4C63F8A0}" type="parTrans" cxnId="{94E67470-8F58-45D2-BD0A-1B28CECB19BF}">
      <dgm:prSet/>
      <dgm:spPr/>
      <dgm:t>
        <a:bodyPr/>
        <a:lstStyle/>
        <a:p>
          <a:endParaRPr lang="en-US"/>
        </a:p>
      </dgm:t>
    </dgm:pt>
    <dgm:pt modelId="{F4779D45-556C-425C-A915-C4E27A837495}" type="sibTrans" cxnId="{94E67470-8F58-45D2-BD0A-1B28CECB19B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B8CD016-E361-4A80-B42A-DE727FE2A73C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Total </a:t>
          </a:r>
          <a:br>
            <a:rPr lang="en-US" dirty="0" smtClean="0"/>
          </a:br>
          <a:r>
            <a:rPr lang="en-US" dirty="0" smtClean="0"/>
            <a:t>Increase:</a:t>
          </a:r>
          <a:br>
            <a:rPr lang="en-US" dirty="0" smtClean="0"/>
          </a:br>
          <a:r>
            <a:rPr lang="en-US" b="1" dirty="0" smtClean="0"/>
            <a:t>15.5 percent</a:t>
          </a:r>
          <a:endParaRPr lang="en-US" b="1" dirty="0"/>
        </a:p>
      </dgm:t>
    </dgm:pt>
    <dgm:pt modelId="{F2EB71F5-C493-4A7D-AC89-7D8C5D7F10E3}" type="parTrans" cxnId="{949E839B-CD9F-4D63-A79B-8151066695E7}">
      <dgm:prSet/>
      <dgm:spPr/>
      <dgm:t>
        <a:bodyPr/>
        <a:lstStyle/>
        <a:p>
          <a:endParaRPr lang="en-US"/>
        </a:p>
      </dgm:t>
    </dgm:pt>
    <dgm:pt modelId="{91F88CF0-7560-4578-AD46-97CBF8AD22AC}" type="sibTrans" cxnId="{949E839B-CD9F-4D63-A79B-8151066695E7}">
      <dgm:prSet/>
      <dgm:spPr/>
      <dgm:t>
        <a:bodyPr/>
        <a:lstStyle/>
        <a:p>
          <a:endParaRPr lang="en-US"/>
        </a:p>
      </dgm:t>
    </dgm:pt>
    <dgm:pt modelId="{F071C71F-4449-4853-9291-914B29C2AE51}" type="pres">
      <dgm:prSet presAssocID="{B0FBB4EE-336B-490A-98EC-94981747B090}" presName="Name0" presStyleCnt="0">
        <dgm:presLayoutVars>
          <dgm:dir/>
          <dgm:resizeHandles val="exact"/>
        </dgm:presLayoutVars>
      </dgm:prSet>
      <dgm:spPr/>
    </dgm:pt>
    <dgm:pt modelId="{5CFE152E-528A-42EC-BC92-433208083221}" type="pres">
      <dgm:prSet presAssocID="{D3408485-2901-4410-A178-B993504F7530}" presName="node" presStyleLbl="node1" presStyleIdx="0" presStyleCnt="3" custLinFactNeighborY="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47856-BA8D-4B26-A03A-77AEA1209A0E}" type="pres">
      <dgm:prSet presAssocID="{C27D7AC2-82A8-4356-81D6-C4EF053FF6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A61F804-262F-4B2B-8CA4-38EB952C999E}" type="pres">
      <dgm:prSet presAssocID="{C27D7AC2-82A8-4356-81D6-C4EF053FF6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6A202F6-54A1-4C02-98AF-46F2DC8689F3}" type="pres">
      <dgm:prSet presAssocID="{0055F92A-A2C8-44E3-A2BC-4BC7B0B0AA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2392-E17F-49EB-B235-9D5DF194E766}" type="pres">
      <dgm:prSet presAssocID="{F4779D45-556C-425C-A915-C4E27A83749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3BF489D-C2C5-43C5-854C-45093CA79D4F}" type="pres">
      <dgm:prSet presAssocID="{F4779D45-556C-425C-A915-C4E27A83749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0017D9-C258-4BDD-A534-061B94A03245}" type="pres">
      <dgm:prSet presAssocID="{3B8CD016-E361-4A80-B42A-DE727FE2A7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E839B-CD9F-4D63-A79B-8151066695E7}" srcId="{B0FBB4EE-336B-490A-98EC-94981747B090}" destId="{3B8CD016-E361-4A80-B42A-DE727FE2A73C}" srcOrd="2" destOrd="0" parTransId="{F2EB71F5-C493-4A7D-AC89-7D8C5D7F10E3}" sibTransId="{91F88CF0-7560-4578-AD46-97CBF8AD22AC}"/>
    <dgm:cxn modelId="{5CFDA677-B255-425E-9A04-A51CEB760B77}" type="presOf" srcId="{3B8CD016-E361-4A80-B42A-DE727FE2A73C}" destId="{380017D9-C258-4BDD-A534-061B94A03245}" srcOrd="0" destOrd="0" presId="urn:microsoft.com/office/officeart/2005/8/layout/process1"/>
    <dgm:cxn modelId="{94E67470-8F58-45D2-BD0A-1B28CECB19BF}" srcId="{B0FBB4EE-336B-490A-98EC-94981747B090}" destId="{0055F92A-A2C8-44E3-A2BC-4BC7B0B0AA36}" srcOrd="1" destOrd="0" parTransId="{2243ECCD-324B-4EE0-86E8-446A4C63F8A0}" sibTransId="{F4779D45-556C-425C-A915-C4E27A837495}"/>
    <dgm:cxn modelId="{2122AB34-2CCC-4DD9-94D1-D9082897B9D5}" type="presOf" srcId="{C27D7AC2-82A8-4356-81D6-C4EF053FF6F2}" destId="{3FA47856-BA8D-4B26-A03A-77AEA1209A0E}" srcOrd="0" destOrd="0" presId="urn:microsoft.com/office/officeart/2005/8/layout/process1"/>
    <dgm:cxn modelId="{4008CC2E-6E43-4EA2-9A0D-0F476E9566FA}" type="presOf" srcId="{C27D7AC2-82A8-4356-81D6-C4EF053FF6F2}" destId="{7A61F804-262F-4B2B-8CA4-38EB952C999E}" srcOrd="1" destOrd="0" presId="urn:microsoft.com/office/officeart/2005/8/layout/process1"/>
    <dgm:cxn modelId="{82D72001-B9A2-4F03-AC52-F1A0E3E169B8}" type="presOf" srcId="{D3408485-2901-4410-A178-B993504F7530}" destId="{5CFE152E-528A-42EC-BC92-433208083221}" srcOrd="0" destOrd="0" presId="urn:microsoft.com/office/officeart/2005/8/layout/process1"/>
    <dgm:cxn modelId="{5301F670-AB3F-4FE6-B2CD-2AFFCF937EFB}" srcId="{B0FBB4EE-336B-490A-98EC-94981747B090}" destId="{D3408485-2901-4410-A178-B993504F7530}" srcOrd="0" destOrd="0" parTransId="{AB57DD5B-D00C-4645-87D1-25D4B1E6B31D}" sibTransId="{C27D7AC2-82A8-4356-81D6-C4EF053FF6F2}"/>
    <dgm:cxn modelId="{C261FA60-00C0-43C4-B9DC-79B05E9F8A58}" type="presOf" srcId="{B0FBB4EE-336B-490A-98EC-94981747B090}" destId="{F071C71F-4449-4853-9291-914B29C2AE51}" srcOrd="0" destOrd="0" presId="urn:microsoft.com/office/officeart/2005/8/layout/process1"/>
    <dgm:cxn modelId="{C356A377-4C81-4899-BF6C-2F1B8BD765F2}" type="presOf" srcId="{F4779D45-556C-425C-A915-C4E27A837495}" destId="{E3BF489D-C2C5-43C5-854C-45093CA79D4F}" srcOrd="1" destOrd="0" presId="urn:microsoft.com/office/officeart/2005/8/layout/process1"/>
    <dgm:cxn modelId="{7C1DE0C4-9E08-44D7-A71B-8D16075B073A}" type="presOf" srcId="{0055F92A-A2C8-44E3-A2BC-4BC7B0B0AA36}" destId="{36A202F6-54A1-4C02-98AF-46F2DC8689F3}" srcOrd="0" destOrd="0" presId="urn:microsoft.com/office/officeart/2005/8/layout/process1"/>
    <dgm:cxn modelId="{60E651B2-A96E-48DC-8F25-8D757F0D9C82}" type="presOf" srcId="{F4779D45-556C-425C-A915-C4E27A837495}" destId="{E4142392-E17F-49EB-B235-9D5DF194E766}" srcOrd="0" destOrd="0" presId="urn:microsoft.com/office/officeart/2005/8/layout/process1"/>
    <dgm:cxn modelId="{E1BB9B60-76F2-44BA-8F30-AAA8FEB6E1CA}" type="presParOf" srcId="{F071C71F-4449-4853-9291-914B29C2AE51}" destId="{5CFE152E-528A-42EC-BC92-433208083221}" srcOrd="0" destOrd="0" presId="urn:microsoft.com/office/officeart/2005/8/layout/process1"/>
    <dgm:cxn modelId="{9D12B615-C6CC-4C02-9632-F71C7462B83D}" type="presParOf" srcId="{F071C71F-4449-4853-9291-914B29C2AE51}" destId="{3FA47856-BA8D-4B26-A03A-77AEA1209A0E}" srcOrd="1" destOrd="0" presId="urn:microsoft.com/office/officeart/2005/8/layout/process1"/>
    <dgm:cxn modelId="{E00C4271-664A-4474-89DE-3950801C7D9E}" type="presParOf" srcId="{3FA47856-BA8D-4B26-A03A-77AEA1209A0E}" destId="{7A61F804-262F-4B2B-8CA4-38EB952C999E}" srcOrd="0" destOrd="0" presId="urn:microsoft.com/office/officeart/2005/8/layout/process1"/>
    <dgm:cxn modelId="{AE0387B5-BE39-4F19-94E7-6F6BFB93D1A5}" type="presParOf" srcId="{F071C71F-4449-4853-9291-914B29C2AE51}" destId="{36A202F6-54A1-4C02-98AF-46F2DC8689F3}" srcOrd="2" destOrd="0" presId="urn:microsoft.com/office/officeart/2005/8/layout/process1"/>
    <dgm:cxn modelId="{76FFDB7D-4352-4F45-9D05-D2DF6E1D1C36}" type="presParOf" srcId="{F071C71F-4449-4853-9291-914B29C2AE51}" destId="{E4142392-E17F-49EB-B235-9D5DF194E766}" srcOrd="3" destOrd="0" presId="urn:microsoft.com/office/officeart/2005/8/layout/process1"/>
    <dgm:cxn modelId="{DB9612EB-440A-44EE-9ECF-7A826ECC366D}" type="presParOf" srcId="{E4142392-E17F-49EB-B235-9D5DF194E766}" destId="{E3BF489D-C2C5-43C5-854C-45093CA79D4F}" srcOrd="0" destOrd="0" presId="urn:microsoft.com/office/officeart/2005/8/layout/process1"/>
    <dgm:cxn modelId="{ECE7326E-B960-4838-B884-E7A7B7B5058B}" type="presParOf" srcId="{F071C71F-4449-4853-9291-914B29C2AE51}" destId="{380017D9-C258-4BDD-A534-061B94A032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BB4EE-336B-490A-98EC-94981747B0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3408485-2901-4410-A178-B993504F7530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FY 13-14 Enacted:</a:t>
          </a:r>
          <a:br>
            <a:rPr lang="en-US" dirty="0" smtClean="0"/>
          </a:br>
          <a:r>
            <a:rPr lang="en-US" b="1" dirty="0" smtClean="0"/>
            <a:t>$2.2 Billion</a:t>
          </a:r>
          <a:endParaRPr lang="en-US" b="1" dirty="0"/>
        </a:p>
      </dgm:t>
    </dgm:pt>
    <dgm:pt modelId="{AB57DD5B-D00C-4645-87D1-25D4B1E6B31D}" type="parTrans" cxnId="{5301F670-AB3F-4FE6-B2CD-2AFFCF937EFB}">
      <dgm:prSet/>
      <dgm:spPr/>
      <dgm:t>
        <a:bodyPr/>
        <a:lstStyle/>
        <a:p>
          <a:endParaRPr lang="en-US"/>
        </a:p>
      </dgm:t>
    </dgm:pt>
    <dgm:pt modelId="{C27D7AC2-82A8-4356-81D6-C4EF053FF6F2}" type="sibTrans" cxnId="{5301F670-AB3F-4FE6-B2CD-2AFFCF937EF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055F92A-A2C8-44E3-A2BC-4BC7B0B0AA36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Proposed FY 14-15 Budget:</a:t>
          </a:r>
          <a:br>
            <a:rPr lang="en-US" dirty="0" smtClean="0"/>
          </a:br>
          <a:r>
            <a:rPr lang="en-US" b="1" dirty="0" smtClean="0"/>
            <a:t>$1.8 Billion</a:t>
          </a:r>
          <a:endParaRPr lang="en-US" b="1" dirty="0"/>
        </a:p>
      </dgm:t>
    </dgm:pt>
    <dgm:pt modelId="{2243ECCD-324B-4EE0-86E8-446A4C63F8A0}" type="parTrans" cxnId="{94E67470-8F58-45D2-BD0A-1B28CECB19BF}">
      <dgm:prSet/>
      <dgm:spPr/>
      <dgm:t>
        <a:bodyPr/>
        <a:lstStyle/>
        <a:p>
          <a:endParaRPr lang="en-US"/>
        </a:p>
      </dgm:t>
    </dgm:pt>
    <dgm:pt modelId="{F4779D45-556C-425C-A915-C4E27A837495}" type="sibTrans" cxnId="{94E67470-8F58-45D2-BD0A-1B28CECB19B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B8CD016-E361-4A80-B42A-DE727FE2A73C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Total Increase:</a:t>
          </a:r>
          <a:br>
            <a:rPr lang="en-US" dirty="0" smtClean="0"/>
          </a:br>
          <a:r>
            <a:rPr lang="en-US" b="1" dirty="0" smtClean="0"/>
            <a:t>-17.7 percent</a:t>
          </a:r>
          <a:endParaRPr lang="en-US" b="1" dirty="0"/>
        </a:p>
      </dgm:t>
    </dgm:pt>
    <dgm:pt modelId="{F2EB71F5-C493-4A7D-AC89-7D8C5D7F10E3}" type="parTrans" cxnId="{949E839B-CD9F-4D63-A79B-8151066695E7}">
      <dgm:prSet/>
      <dgm:spPr/>
      <dgm:t>
        <a:bodyPr/>
        <a:lstStyle/>
        <a:p>
          <a:endParaRPr lang="en-US"/>
        </a:p>
      </dgm:t>
    </dgm:pt>
    <dgm:pt modelId="{91F88CF0-7560-4578-AD46-97CBF8AD22AC}" type="sibTrans" cxnId="{949E839B-CD9F-4D63-A79B-8151066695E7}">
      <dgm:prSet/>
      <dgm:spPr/>
      <dgm:t>
        <a:bodyPr/>
        <a:lstStyle/>
        <a:p>
          <a:endParaRPr lang="en-US"/>
        </a:p>
      </dgm:t>
    </dgm:pt>
    <dgm:pt modelId="{89560E11-3B3E-46F5-AC3D-9D3B73DA347C}" type="pres">
      <dgm:prSet presAssocID="{B0FBB4EE-336B-490A-98EC-94981747B090}" presName="Name0" presStyleCnt="0">
        <dgm:presLayoutVars>
          <dgm:dir/>
          <dgm:resizeHandles val="exact"/>
        </dgm:presLayoutVars>
      </dgm:prSet>
      <dgm:spPr/>
    </dgm:pt>
    <dgm:pt modelId="{AA4B2AE8-3949-487C-96B4-60AB53CD9092}" type="pres">
      <dgm:prSet presAssocID="{D3408485-2901-4410-A178-B993504F7530}" presName="node" presStyleLbl="node1" presStyleIdx="0" presStyleCnt="3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F8A6-EF22-4281-83F0-62A91CAA4679}" type="pres">
      <dgm:prSet presAssocID="{C27D7AC2-82A8-4356-81D6-C4EF053FF6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CC7C82-F2BE-4D99-AE2A-FB76FE3C922E}" type="pres">
      <dgm:prSet presAssocID="{C27D7AC2-82A8-4356-81D6-C4EF053FF6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50D3853-FEA5-4C75-9768-15889F773B2A}" type="pres">
      <dgm:prSet presAssocID="{0055F92A-A2C8-44E3-A2BC-4BC7B0B0AA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A210A-A15B-48A8-8735-334E653BB47F}" type="pres">
      <dgm:prSet presAssocID="{F4779D45-556C-425C-A915-C4E27A83749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8875D1A-A03D-4129-9D2A-7B783D8C0068}" type="pres">
      <dgm:prSet presAssocID="{F4779D45-556C-425C-A915-C4E27A83749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3285B8-C964-4F7C-83C2-D336B3A4BAF1}" type="pres">
      <dgm:prSet presAssocID="{3B8CD016-E361-4A80-B42A-DE727FE2A7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67470-8F58-45D2-BD0A-1B28CECB19BF}" srcId="{B0FBB4EE-336B-490A-98EC-94981747B090}" destId="{0055F92A-A2C8-44E3-A2BC-4BC7B0B0AA36}" srcOrd="1" destOrd="0" parTransId="{2243ECCD-324B-4EE0-86E8-446A4C63F8A0}" sibTransId="{F4779D45-556C-425C-A915-C4E27A837495}"/>
    <dgm:cxn modelId="{987FD8C7-21BE-40CA-817E-ECFA51AFDBB5}" type="presOf" srcId="{C27D7AC2-82A8-4356-81D6-C4EF053FF6F2}" destId="{D2CC7C82-F2BE-4D99-AE2A-FB76FE3C922E}" srcOrd="1" destOrd="0" presId="urn:microsoft.com/office/officeart/2005/8/layout/process1"/>
    <dgm:cxn modelId="{4527709A-A49F-4FF8-829A-A4AF78B2BF82}" type="presOf" srcId="{C27D7AC2-82A8-4356-81D6-C4EF053FF6F2}" destId="{E112F8A6-EF22-4281-83F0-62A91CAA4679}" srcOrd="0" destOrd="0" presId="urn:microsoft.com/office/officeart/2005/8/layout/process1"/>
    <dgm:cxn modelId="{89AF6EEC-0222-4D2A-BD71-0B0B9E650138}" type="presOf" srcId="{3B8CD016-E361-4A80-B42A-DE727FE2A73C}" destId="{BF3285B8-C964-4F7C-83C2-D336B3A4BAF1}" srcOrd="0" destOrd="0" presId="urn:microsoft.com/office/officeart/2005/8/layout/process1"/>
    <dgm:cxn modelId="{E6F7BE27-4C71-4F36-B240-81312737DC8A}" type="presOf" srcId="{D3408485-2901-4410-A178-B993504F7530}" destId="{AA4B2AE8-3949-487C-96B4-60AB53CD9092}" srcOrd="0" destOrd="0" presId="urn:microsoft.com/office/officeart/2005/8/layout/process1"/>
    <dgm:cxn modelId="{FD4FEA2A-7C83-42EB-920B-9427833892C0}" type="presOf" srcId="{F4779D45-556C-425C-A915-C4E27A837495}" destId="{CBEA210A-A15B-48A8-8735-334E653BB47F}" srcOrd="0" destOrd="0" presId="urn:microsoft.com/office/officeart/2005/8/layout/process1"/>
    <dgm:cxn modelId="{E59BED9C-AFA5-4B0D-A60B-D56C8855E439}" type="presOf" srcId="{F4779D45-556C-425C-A915-C4E27A837495}" destId="{88875D1A-A03D-4129-9D2A-7B783D8C0068}" srcOrd="1" destOrd="0" presId="urn:microsoft.com/office/officeart/2005/8/layout/process1"/>
    <dgm:cxn modelId="{39AD3ED4-D915-45FF-A52F-7DB71EDEA90A}" type="presOf" srcId="{0055F92A-A2C8-44E3-A2BC-4BC7B0B0AA36}" destId="{750D3853-FEA5-4C75-9768-15889F773B2A}" srcOrd="0" destOrd="0" presId="urn:microsoft.com/office/officeart/2005/8/layout/process1"/>
    <dgm:cxn modelId="{949E839B-CD9F-4D63-A79B-8151066695E7}" srcId="{B0FBB4EE-336B-490A-98EC-94981747B090}" destId="{3B8CD016-E361-4A80-B42A-DE727FE2A73C}" srcOrd="2" destOrd="0" parTransId="{F2EB71F5-C493-4A7D-AC89-7D8C5D7F10E3}" sibTransId="{91F88CF0-7560-4578-AD46-97CBF8AD22AC}"/>
    <dgm:cxn modelId="{5301F670-AB3F-4FE6-B2CD-2AFFCF937EFB}" srcId="{B0FBB4EE-336B-490A-98EC-94981747B090}" destId="{D3408485-2901-4410-A178-B993504F7530}" srcOrd="0" destOrd="0" parTransId="{AB57DD5B-D00C-4645-87D1-25D4B1E6B31D}" sibTransId="{C27D7AC2-82A8-4356-81D6-C4EF053FF6F2}"/>
    <dgm:cxn modelId="{7F2AA5BC-BE7C-4352-832C-DB41A7C08807}" type="presOf" srcId="{B0FBB4EE-336B-490A-98EC-94981747B090}" destId="{89560E11-3B3E-46F5-AC3D-9D3B73DA347C}" srcOrd="0" destOrd="0" presId="urn:microsoft.com/office/officeart/2005/8/layout/process1"/>
    <dgm:cxn modelId="{16B58D68-C679-4F74-9B4A-3430F71C1D7D}" type="presParOf" srcId="{89560E11-3B3E-46F5-AC3D-9D3B73DA347C}" destId="{AA4B2AE8-3949-487C-96B4-60AB53CD9092}" srcOrd="0" destOrd="0" presId="urn:microsoft.com/office/officeart/2005/8/layout/process1"/>
    <dgm:cxn modelId="{E8F4728D-9347-47D2-A7C9-EF1237169708}" type="presParOf" srcId="{89560E11-3B3E-46F5-AC3D-9D3B73DA347C}" destId="{E112F8A6-EF22-4281-83F0-62A91CAA4679}" srcOrd="1" destOrd="0" presId="urn:microsoft.com/office/officeart/2005/8/layout/process1"/>
    <dgm:cxn modelId="{A1472026-90D5-4B92-B93D-71C32537DF95}" type="presParOf" srcId="{E112F8A6-EF22-4281-83F0-62A91CAA4679}" destId="{D2CC7C82-F2BE-4D99-AE2A-FB76FE3C922E}" srcOrd="0" destOrd="0" presId="urn:microsoft.com/office/officeart/2005/8/layout/process1"/>
    <dgm:cxn modelId="{17202409-3F06-4052-908D-86F1608FC07C}" type="presParOf" srcId="{89560E11-3B3E-46F5-AC3D-9D3B73DA347C}" destId="{750D3853-FEA5-4C75-9768-15889F773B2A}" srcOrd="2" destOrd="0" presId="urn:microsoft.com/office/officeart/2005/8/layout/process1"/>
    <dgm:cxn modelId="{C383EAD1-459A-4764-9D53-98EFCBC28B02}" type="presParOf" srcId="{89560E11-3B3E-46F5-AC3D-9D3B73DA347C}" destId="{CBEA210A-A15B-48A8-8735-334E653BB47F}" srcOrd="3" destOrd="0" presId="urn:microsoft.com/office/officeart/2005/8/layout/process1"/>
    <dgm:cxn modelId="{F6CE226D-46FB-4406-BEF8-B2E3139F6C46}" type="presParOf" srcId="{CBEA210A-A15B-48A8-8735-334E653BB47F}" destId="{88875D1A-A03D-4129-9D2A-7B783D8C0068}" srcOrd="0" destOrd="0" presId="urn:microsoft.com/office/officeart/2005/8/layout/process1"/>
    <dgm:cxn modelId="{51D82662-C16E-49FC-9710-02D6655C45B7}" type="presParOf" srcId="{89560E11-3B3E-46F5-AC3D-9D3B73DA347C}" destId="{BF3285B8-C964-4F7C-83C2-D336B3A4BA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BB4EE-336B-490A-98EC-94981747B0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3408485-2901-4410-A178-B993504F7530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FY 13-14 Enacted:</a:t>
          </a:r>
          <a:br>
            <a:rPr lang="en-US" dirty="0" smtClean="0"/>
          </a:br>
          <a:r>
            <a:rPr lang="en-US" b="1" dirty="0" smtClean="0"/>
            <a:t>$524 Million</a:t>
          </a:r>
          <a:endParaRPr lang="en-US" b="1" dirty="0"/>
        </a:p>
      </dgm:t>
    </dgm:pt>
    <dgm:pt modelId="{AB57DD5B-D00C-4645-87D1-25D4B1E6B31D}" type="parTrans" cxnId="{5301F670-AB3F-4FE6-B2CD-2AFFCF937EFB}">
      <dgm:prSet/>
      <dgm:spPr/>
      <dgm:t>
        <a:bodyPr/>
        <a:lstStyle/>
        <a:p>
          <a:endParaRPr lang="en-US"/>
        </a:p>
      </dgm:t>
    </dgm:pt>
    <dgm:pt modelId="{C27D7AC2-82A8-4356-81D6-C4EF053FF6F2}" type="sibTrans" cxnId="{5301F670-AB3F-4FE6-B2CD-2AFFCF937EF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055F92A-A2C8-44E3-A2BC-4BC7B0B0AA36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Proposed FY 14-15 Budget:</a:t>
          </a:r>
          <a:br>
            <a:rPr lang="en-US" dirty="0" smtClean="0"/>
          </a:br>
          <a:r>
            <a:rPr lang="en-US" b="1" dirty="0" smtClean="0"/>
            <a:t>$554 Million</a:t>
          </a:r>
          <a:endParaRPr lang="en-US" b="1" dirty="0"/>
        </a:p>
      </dgm:t>
    </dgm:pt>
    <dgm:pt modelId="{2243ECCD-324B-4EE0-86E8-446A4C63F8A0}" type="parTrans" cxnId="{94E67470-8F58-45D2-BD0A-1B28CECB19BF}">
      <dgm:prSet/>
      <dgm:spPr/>
      <dgm:t>
        <a:bodyPr/>
        <a:lstStyle/>
        <a:p>
          <a:endParaRPr lang="en-US"/>
        </a:p>
      </dgm:t>
    </dgm:pt>
    <dgm:pt modelId="{F4779D45-556C-425C-A915-C4E27A837495}" type="sibTrans" cxnId="{94E67470-8F58-45D2-BD0A-1B28CECB19B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B8CD016-E361-4A80-B42A-DE727FE2A73C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Total Increase:</a:t>
          </a:r>
          <a:br>
            <a:rPr lang="en-US" dirty="0" smtClean="0"/>
          </a:br>
          <a:r>
            <a:rPr lang="en-US" dirty="0" smtClean="0"/>
            <a:t>5.7</a:t>
          </a:r>
          <a:r>
            <a:rPr lang="en-US" b="1" dirty="0" smtClean="0"/>
            <a:t> percent</a:t>
          </a:r>
          <a:endParaRPr lang="en-US" b="1" dirty="0"/>
        </a:p>
      </dgm:t>
    </dgm:pt>
    <dgm:pt modelId="{F2EB71F5-C493-4A7D-AC89-7D8C5D7F10E3}" type="parTrans" cxnId="{949E839B-CD9F-4D63-A79B-8151066695E7}">
      <dgm:prSet/>
      <dgm:spPr/>
      <dgm:t>
        <a:bodyPr/>
        <a:lstStyle/>
        <a:p>
          <a:endParaRPr lang="en-US"/>
        </a:p>
      </dgm:t>
    </dgm:pt>
    <dgm:pt modelId="{91F88CF0-7560-4578-AD46-97CBF8AD22AC}" type="sibTrans" cxnId="{949E839B-CD9F-4D63-A79B-8151066695E7}">
      <dgm:prSet/>
      <dgm:spPr/>
      <dgm:t>
        <a:bodyPr/>
        <a:lstStyle/>
        <a:p>
          <a:endParaRPr lang="en-US"/>
        </a:p>
      </dgm:t>
    </dgm:pt>
    <dgm:pt modelId="{89560E11-3B3E-46F5-AC3D-9D3B73DA347C}" type="pres">
      <dgm:prSet presAssocID="{B0FBB4EE-336B-490A-98EC-94981747B090}" presName="Name0" presStyleCnt="0">
        <dgm:presLayoutVars>
          <dgm:dir/>
          <dgm:resizeHandles val="exact"/>
        </dgm:presLayoutVars>
      </dgm:prSet>
      <dgm:spPr/>
    </dgm:pt>
    <dgm:pt modelId="{AA4B2AE8-3949-487C-96B4-60AB53CD9092}" type="pres">
      <dgm:prSet presAssocID="{D3408485-2901-4410-A178-B993504F75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F8A6-EF22-4281-83F0-62A91CAA4679}" type="pres">
      <dgm:prSet presAssocID="{C27D7AC2-82A8-4356-81D6-C4EF053FF6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CC7C82-F2BE-4D99-AE2A-FB76FE3C922E}" type="pres">
      <dgm:prSet presAssocID="{C27D7AC2-82A8-4356-81D6-C4EF053FF6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50D3853-FEA5-4C75-9768-15889F773B2A}" type="pres">
      <dgm:prSet presAssocID="{0055F92A-A2C8-44E3-A2BC-4BC7B0B0AA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A210A-A15B-48A8-8735-334E653BB47F}" type="pres">
      <dgm:prSet presAssocID="{F4779D45-556C-425C-A915-C4E27A83749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8875D1A-A03D-4129-9D2A-7B783D8C0068}" type="pres">
      <dgm:prSet presAssocID="{F4779D45-556C-425C-A915-C4E27A83749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3285B8-C964-4F7C-83C2-D336B3A4BAF1}" type="pres">
      <dgm:prSet presAssocID="{3B8CD016-E361-4A80-B42A-DE727FE2A7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FA60F-02FC-449A-9370-F017C44733D5}" type="presOf" srcId="{F4779D45-556C-425C-A915-C4E27A837495}" destId="{88875D1A-A03D-4129-9D2A-7B783D8C0068}" srcOrd="1" destOrd="0" presId="urn:microsoft.com/office/officeart/2005/8/layout/process1"/>
    <dgm:cxn modelId="{949E839B-CD9F-4D63-A79B-8151066695E7}" srcId="{B0FBB4EE-336B-490A-98EC-94981747B090}" destId="{3B8CD016-E361-4A80-B42A-DE727FE2A73C}" srcOrd="2" destOrd="0" parTransId="{F2EB71F5-C493-4A7D-AC89-7D8C5D7F10E3}" sibTransId="{91F88CF0-7560-4578-AD46-97CBF8AD22AC}"/>
    <dgm:cxn modelId="{94E67470-8F58-45D2-BD0A-1B28CECB19BF}" srcId="{B0FBB4EE-336B-490A-98EC-94981747B090}" destId="{0055F92A-A2C8-44E3-A2BC-4BC7B0B0AA36}" srcOrd="1" destOrd="0" parTransId="{2243ECCD-324B-4EE0-86E8-446A4C63F8A0}" sibTransId="{F4779D45-556C-425C-A915-C4E27A837495}"/>
    <dgm:cxn modelId="{FE9F7D50-FD7B-4775-A220-CB86605CDEC9}" type="presOf" srcId="{0055F92A-A2C8-44E3-A2BC-4BC7B0B0AA36}" destId="{750D3853-FEA5-4C75-9768-15889F773B2A}" srcOrd="0" destOrd="0" presId="urn:microsoft.com/office/officeart/2005/8/layout/process1"/>
    <dgm:cxn modelId="{5301F670-AB3F-4FE6-B2CD-2AFFCF937EFB}" srcId="{B0FBB4EE-336B-490A-98EC-94981747B090}" destId="{D3408485-2901-4410-A178-B993504F7530}" srcOrd="0" destOrd="0" parTransId="{AB57DD5B-D00C-4645-87D1-25D4B1E6B31D}" sibTransId="{C27D7AC2-82A8-4356-81D6-C4EF053FF6F2}"/>
    <dgm:cxn modelId="{E007C161-F4B3-4622-AABB-831458C5AAA1}" type="presOf" srcId="{F4779D45-556C-425C-A915-C4E27A837495}" destId="{CBEA210A-A15B-48A8-8735-334E653BB47F}" srcOrd="0" destOrd="0" presId="urn:microsoft.com/office/officeart/2005/8/layout/process1"/>
    <dgm:cxn modelId="{71D66326-0BC6-41F9-8154-0A2D834F772B}" type="presOf" srcId="{B0FBB4EE-336B-490A-98EC-94981747B090}" destId="{89560E11-3B3E-46F5-AC3D-9D3B73DA347C}" srcOrd="0" destOrd="0" presId="urn:microsoft.com/office/officeart/2005/8/layout/process1"/>
    <dgm:cxn modelId="{BE4872D4-95DD-4A13-8B09-D3251990EB23}" type="presOf" srcId="{C27D7AC2-82A8-4356-81D6-C4EF053FF6F2}" destId="{E112F8A6-EF22-4281-83F0-62A91CAA4679}" srcOrd="0" destOrd="0" presId="urn:microsoft.com/office/officeart/2005/8/layout/process1"/>
    <dgm:cxn modelId="{61DC1D5F-F2F0-47DD-8EA2-5AA7553C73B8}" type="presOf" srcId="{D3408485-2901-4410-A178-B993504F7530}" destId="{AA4B2AE8-3949-487C-96B4-60AB53CD9092}" srcOrd="0" destOrd="0" presId="urn:microsoft.com/office/officeart/2005/8/layout/process1"/>
    <dgm:cxn modelId="{47C6BB82-4D2D-4E95-9AF5-3E23C29F1325}" type="presOf" srcId="{3B8CD016-E361-4A80-B42A-DE727FE2A73C}" destId="{BF3285B8-C964-4F7C-83C2-D336B3A4BAF1}" srcOrd="0" destOrd="0" presId="urn:microsoft.com/office/officeart/2005/8/layout/process1"/>
    <dgm:cxn modelId="{2F54956E-ACE9-4F03-B36A-C76FB76AFCCC}" type="presOf" srcId="{C27D7AC2-82A8-4356-81D6-C4EF053FF6F2}" destId="{D2CC7C82-F2BE-4D99-AE2A-FB76FE3C922E}" srcOrd="1" destOrd="0" presId="urn:microsoft.com/office/officeart/2005/8/layout/process1"/>
    <dgm:cxn modelId="{EBEC4A6F-1780-477C-BB93-58C41EDFBA69}" type="presParOf" srcId="{89560E11-3B3E-46F5-AC3D-9D3B73DA347C}" destId="{AA4B2AE8-3949-487C-96B4-60AB53CD9092}" srcOrd="0" destOrd="0" presId="urn:microsoft.com/office/officeart/2005/8/layout/process1"/>
    <dgm:cxn modelId="{C07C41DE-7B3E-4028-BE5D-134081AE9C43}" type="presParOf" srcId="{89560E11-3B3E-46F5-AC3D-9D3B73DA347C}" destId="{E112F8A6-EF22-4281-83F0-62A91CAA4679}" srcOrd="1" destOrd="0" presId="urn:microsoft.com/office/officeart/2005/8/layout/process1"/>
    <dgm:cxn modelId="{6CC48586-3C5D-445F-B4E7-A400C66503F7}" type="presParOf" srcId="{E112F8A6-EF22-4281-83F0-62A91CAA4679}" destId="{D2CC7C82-F2BE-4D99-AE2A-FB76FE3C922E}" srcOrd="0" destOrd="0" presId="urn:microsoft.com/office/officeart/2005/8/layout/process1"/>
    <dgm:cxn modelId="{C3602A50-4C8C-4289-A317-FA3370A01CFF}" type="presParOf" srcId="{89560E11-3B3E-46F5-AC3D-9D3B73DA347C}" destId="{750D3853-FEA5-4C75-9768-15889F773B2A}" srcOrd="2" destOrd="0" presId="urn:microsoft.com/office/officeart/2005/8/layout/process1"/>
    <dgm:cxn modelId="{21CD313E-C71F-4C88-98F0-287C6E512E5E}" type="presParOf" srcId="{89560E11-3B3E-46F5-AC3D-9D3B73DA347C}" destId="{CBEA210A-A15B-48A8-8735-334E653BB47F}" srcOrd="3" destOrd="0" presId="urn:microsoft.com/office/officeart/2005/8/layout/process1"/>
    <dgm:cxn modelId="{4B36BBEE-3F0C-47A1-87F2-84C7ED35E997}" type="presParOf" srcId="{CBEA210A-A15B-48A8-8735-334E653BB47F}" destId="{88875D1A-A03D-4129-9D2A-7B783D8C0068}" srcOrd="0" destOrd="0" presId="urn:microsoft.com/office/officeart/2005/8/layout/process1"/>
    <dgm:cxn modelId="{D6C0CC5B-9115-4C75-89B2-FAADA22CA274}" type="presParOf" srcId="{89560E11-3B3E-46F5-AC3D-9D3B73DA347C}" destId="{BF3285B8-C964-4F7C-83C2-D336B3A4BA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B8443-4339-E648-BA5C-986C8FE9FE07}" type="doc">
      <dgm:prSet loTypeId="urn:microsoft.com/office/officeart/2005/8/layout/chevron1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EF795B1-96EC-E546-8097-FD2C3A032A7E}">
      <dgm:prSet custT="1"/>
      <dgm:spPr>
        <a:solidFill>
          <a:srgbClr val="817C00"/>
        </a:solidFill>
      </dgm:spPr>
      <dgm:t>
        <a:bodyPr/>
        <a:lstStyle/>
        <a:p>
          <a:pPr rtl="0"/>
          <a:r>
            <a:rPr lang="en-US" sz="1600" b="1" dirty="0" smtClean="0"/>
            <a:t>Deadline to introduce Senate Bills</a:t>
          </a:r>
          <a:endParaRPr lang="en-US" sz="1600" b="1" dirty="0"/>
        </a:p>
      </dgm:t>
    </dgm:pt>
    <dgm:pt modelId="{20F1514E-3D67-C749-825F-42F1BC2135E5}" type="parTrans" cxnId="{0CC53709-599C-7849-AEDA-84425A74492C}">
      <dgm:prSet/>
      <dgm:spPr/>
      <dgm:t>
        <a:bodyPr/>
        <a:lstStyle/>
        <a:p>
          <a:endParaRPr lang="en-US"/>
        </a:p>
      </dgm:t>
    </dgm:pt>
    <dgm:pt modelId="{18F93465-DF61-0347-B93A-8C5BA6E9417E}" type="sibTrans" cxnId="{0CC53709-599C-7849-AEDA-84425A74492C}">
      <dgm:prSet/>
      <dgm:spPr/>
      <dgm:t>
        <a:bodyPr/>
        <a:lstStyle/>
        <a:p>
          <a:endParaRPr lang="en-US"/>
        </a:p>
      </dgm:t>
    </dgm:pt>
    <dgm:pt modelId="{B030A1DC-37CB-1440-8126-9A328BDF0524}">
      <dgm:prSet custT="1"/>
      <dgm:spPr>
        <a:solidFill>
          <a:srgbClr val="56004E"/>
        </a:solidFill>
      </dgm:spPr>
      <dgm:t>
        <a:bodyPr/>
        <a:lstStyle/>
        <a:p>
          <a:pPr rtl="0"/>
          <a:r>
            <a:rPr lang="en-US" sz="1600" b="1" dirty="0" smtClean="0"/>
            <a:t>Deadline to Introduce House Bills</a:t>
          </a:r>
          <a:endParaRPr lang="en-US" sz="1600" b="1" dirty="0"/>
        </a:p>
      </dgm:t>
    </dgm:pt>
    <dgm:pt modelId="{5FDD06B6-CDF9-EC40-94E3-A4347CA36635}" type="parTrans" cxnId="{7059ED08-F52F-7345-95F9-68EDDCDB2E85}">
      <dgm:prSet/>
      <dgm:spPr/>
      <dgm:t>
        <a:bodyPr/>
        <a:lstStyle/>
        <a:p>
          <a:endParaRPr lang="en-US"/>
        </a:p>
      </dgm:t>
    </dgm:pt>
    <dgm:pt modelId="{AD0FF143-72BF-FF49-ADC9-AAE2FBF926BF}" type="sibTrans" cxnId="{7059ED08-F52F-7345-95F9-68EDDCDB2E85}">
      <dgm:prSet/>
      <dgm:spPr/>
      <dgm:t>
        <a:bodyPr/>
        <a:lstStyle/>
        <a:p>
          <a:endParaRPr lang="en-US"/>
        </a:p>
      </dgm:t>
    </dgm:pt>
    <dgm:pt modelId="{88E11811-E656-FF4D-B9E8-75051E3DC86B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600" b="1" dirty="0" smtClean="0"/>
            <a:t>Convene</a:t>
          </a:r>
        </a:p>
      </dgm:t>
    </dgm:pt>
    <dgm:pt modelId="{9456E167-B71C-D04B-90D2-5AA8D28903A9}" type="parTrans" cxnId="{C89A0F4B-BA0C-6C46-AFCA-9FF877096788}">
      <dgm:prSet/>
      <dgm:spPr/>
      <dgm:t>
        <a:bodyPr/>
        <a:lstStyle/>
        <a:p>
          <a:endParaRPr lang="en-US"/>
        </a:p>
      </dgm:t>
    </dgm:pt>
    <dgm:pt modelId="{BA597A3B-BA1A-AC46-8174-31474C4A23D9}" type="sibTrans" cxnId="{C89A0F4B-BA0C-6C46-AFCA-9FF877096788}">
      <dgm:prSet/>
      <dgm:spPr/>
      <dgm:t>
        <a:bodyPr/>
        <a:lstStyle/>
        <a:p>
          <a:endParaRPr lang="en-US"/>
        </a:p>
      </dgm:t>
    </dgm:pt>
    <dgm:pt modelId="{9AED41CD-FBC2-3443-A049-97783A7F609C}">
      <dgm:prSet custT="1"/>
      <dgm:spPr>
        <a:solidFill>
          <a:srgbClr val="3B6E8F"/>
        </a:solidFill>
      </dgm:spPr>
      <dgm:t>
        <a:bodyPr/>
        <a:lstStyle/>
        <a:p>
          <a:pPr rtl="0"/>
          <a:r>
            <a:rPr lang="en-US" sz="1400" b="1" dirty="0" smtClean="0"/>
            <a:t>Passage of SBs in Senate and HBs in House</a:t>
          </a:r>
          <a:endParaRPr lang="en-US" sz="1400" b="1" dirty="0"/>
        </a:p>
      </dgm:t>
    </dgm:pt>
    <dgm:pt modelId="{BA8EFF06-78FA-EC4D-BF11-1F62B90457D4}" type="parTrans" cxnId="{3A004800-D85C-2F4F-85C2-372E6876755A}">
      <dgm:prSet/>
      <dgm:spPr/>
      <dgm:t>
        <a:bodyPr/>
        <a:lstStyle/>
        <a:p>
          <a:endParaRPr lang="en-US"/>
        </a:p>
      </dgm:t>
    </dgm:pt>
    <dgm:pt modelId="{FCEC37FF-959B-A640-A788-2BB5DFDFF69F}" type="sibTrans" cxnId="{3A004800-D85C-2F4F-85C2-372E6876755A}">
      <dgm:prSet/>
      <dgm:spPr/>
      <dgm:t>
        <a:bodyPr/>
        <a:lstStyle/>
        <a:p>
          <a:endParaRPr lang="en-US"/>
        </a:p>
      </dgm:t>
    </dgm:pt>
    <dgm:pt modelId="{1E2B83FA-A530-4E12-89FA-FD6B29102B45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400" b="1" dirty="0" smtClean="0"/>
            <a:t>Introduction of long bill in House</a:t>
          </a:r>
          <a:endParaRPr lang="en-US" sz="1400" b="1" dirty="0"/>
        </a:p>
      </dgm:t>
    </dgm:pt>
    <dgm:pt modelId="{85EB31F5-FCB2-429B-A306-96D3C44DCB5A}" type="parTrans" cxnId="{BFD7F92B-E01E-414E-8460-0D3DFF35F872}">
      <dgm:prSet/>
      <dgm:spPr/>
      <dgm:t>
        <a:bodyPr/>
        <a:lstStyle/>
        <a:p>
          <a:endParaRPr lang="en-US"/>
        </a:p>
      </dgm:t>
    </dgm:pt>
    <dgm:pt modelId="{8A5C57F5-572D-4055-9319-698DD44AE0A2}" type="sibTrans" cxnId="{BFD7F92B-E01E-414E-8460-0D3DFF35F872}">
      <dgm:prSet/>
      <dgm:spPr/>
      <dgm:t>
        <a:bodyPr/>
        <a:lstStyle/>
        <a:p>
          <a:endParaRPr lang="en-US"/>
        </a:p>
      </dgm:t>
    </dgm:pt>
    <dgm:pt modelId="{628F64E8-877F-9A49-AE71-8853A78EDC97}" type="pres">
      <dgm:prSet presAssocID="{44CB8443-4339-E648-BA5C-986C8FE9F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CFCDB-8675-1E4B-B2F7-97B7E9B1F287}" type="pres">
      <dgm:prSet presAssocID="{88E11811-E656-FF4D-B9E8-75051E3DC86B}" presName="parTxOnly" presStyleLbl="node1" presStyleIdx="0" presStyleCnt="5" custScaleX="98436" custLinFactNeighborX="43332" custLinFactNeighborY="-8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3E5A-D420-BC41-81E6-941CC14C4932}" type="pres">
      <dgm:prSet presAssocID="{BA597A3B-BA1A-AC46-8174-31474C4A23D9}" presName="parTxOnlySpace" presStyleCnt="0"/>
      <dgm:spPr/>
    </dgm:pt>
    <dgm:pt modelId="{3ECA1787-E4A7-A64A-9799-B0AF7029CA21}" type="pres">
      <dgm:prSet presAssocID="{5EF795B1-96EC-E546-8097-FD2C3A032A7E}" presName="parTxOnly" presStyleLbl="node1" presStyleIdx="1" presStyleCnt="5" custLinFactNeighborX="25254" custLinFactNeighborY="-8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33724-841A-6541-98BE-F6FFBB1A4956}" type="pres">
      <dgm:prSet presAssocID="{18F93465-DF61-0347-B93A-8C5BA6E9417E}" presName="parTxOnlySpace" presStyleCnt="0"/>
      <dgm:spPr/>
    </dgm:pt>
    <dgm:pt modelId="{523420D4-F39F-CD42-8B51-43786D0EF064}" type="pres">
      <dgm:prSet presAssocID="{B030A1DC-37CB-1440-8126-9A328BDF0524}" presName="parTxOnly" presStyleLbl="node1" presStyleIdx="2" presStyleCnt="5" custLinFactNeighborX="7176" custLinFactNeighborY="-8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D016-96A5-BD4E-849E-4B5285570E65}" type="pres">
      <dgm:prSet presAssocID="{AD0FF143-72BF-FF49-ADC9-AAE2FBF926BF}" presName="parTxOnlySpace" presStyleCnt="0"/>
      <dgm:spPr/>
    </dgm:pt>
    <dgm:pt modelId="{2817A387-42FC-8D47-B124-551A7E9C0F55}" type="pres">
      <dgm:prSet presAssocID="{9AED41CD-FBC2-3443-A049-97783A7F609C}" presName="parTxOnly" presStyleLbl="node1" presStyleIdx="3" presStyleCnt="5" custLinFactNeighborX="-22954" custLinFactNeighborY="-8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A8509-74DC-4B4B-84AA-73AEADFDDA34}" type="pres">
      <dgm:prSet presAssocID="{FCEC37FF-959B-A640-A788-2BB5DFDFF69F}" presName="parTxOnlySpace" presStyleCnt="0"/>
      <dgm:spPr/>
    </dgm:pt>
    <dgm:pt modelId="{97C1EB12-B755-4EF3-85EA-66D4DFA88029}" type="pres">
      <dgm:prSet presAssocID="{1E2B83FA-A530-4E12-89FA-FD6B29102B45}" presName="parTxOnly" presStyleLbl="node1" presStyleIdx="4" presStyleCnt="5" custScaleX="101954" custScaleY="98000" custLinFactNeighborX="-48596" custLinFactNeighborY="-6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C8D55-8D8D-40EF-9DB6-1C57C62618D9}" type="presOf" srcId="{5EF795B1-96EC-E546-8097-FD2C3A032A7E}" destId="{3ECA1787-E4A7-A64A-9799-B0AF7029CA21}" srcOrd="0" destOrd="0" presId="urn:microsoft.com/office/officeart/2005/8/layout/chevron1"/>
    <dgm:cxn modelId="{82EC7F03-3582-42CC-B854-705B2EB84680}" type="presOf" srcId="{9AED41CD-FBC2-3443-A049-97783A7F609C}" destId="{2817A387-42FC-8D47-B124-551A7E9C0F55}" srcOrd="0" destOrd="0" presId="urn:microsoft.com/office/officeart/2005/8/layout/chevron1"/>
    <dgm:cxn modelId="{EAD13A33-F8F2-407E-9C36-D4B058BDFBB9}" type="presOf" srcId="{88E11811-E656-FF4D-B9E8-75051E3DC86B}" destId="{580CFCDB-8675-1E4B-B2F7-97B7E9B1F287}" srcOrd="0" destOrd="0" presId="urn:microsoft.com/office/officeart/2005/8/layout/chevron1"/>
    <dgm:cxn modelId="{7059ED08-F52F-7345-95F9-68EDDCDB2E85}" srcId="{44CB8443-4339-E648-BA5C-986C8FE9FE07}" destId="{B030A1DC-37CB-1440-8126-9A328BDF0524}" srcOrd="2" destOrd="0" parTransId="{5FDD06B6-CDF9-EC40-94E3-A4347CA36635}" sibTransId="{AD0FF143-72BF-FF49-ADC9-AAE2FBF926BF}"/>
    <dgm:cxn modelId="{81A5A0FE-8037-49AB-AE8E-0F5F7946E66A}" type="presOf" srcId="{B030A1DC-37CB-1440-8126-9A328BDF0524}" destId="{523420D4-F39F-CD42-8B51-43786D0EF064}" srcOrd="0" destOrd="0" presId="urn:microsoft.com/office/officeart/2005/8/layout/chevron1"/>
    <dgm:cxn modelId="{AEA79370-CE5D-403B-A10D-C92650757BB1}" type="presOf" srcId="{44CB8443-4339-E648-BA5C-986C8FE9FE07}" destId="{628F64E8-877F-9A49-AE71-8853A78EDC97}" srcOrd="0" destOrd="0" presId="urn:microsoft.com/office/officeart/2005/8/layout/chevron1"/>
    <dgm:cxn modelId="{BB949B8A-8516-4E26-8364-CF039E49DA55}" type="presOf" srcId="{1E2B83FA-A530-4E12-89FA-FD6B29102B45}" destId="{97C1EB12-B755-4EF3-85EA-66D4DFA88029}" srcOrd="0" destOrd="0" presId="urn:microsoft.com/office/officeart/2005/8/layout/chevron1"/>
    <dgm:cxn modelId="{3A004800-D85C-2F4F-85C2-372E6876755A}" srcId="{44CB8443-4339-E648-BA5C-986C8FE9FE07}" destId="{9AED41CD-FBC2-3443-A049-97783A7F609C}" srcOrd="3" destOrd="0" parTransId="{BA8EFF06-78FA-EC4D-BF11-1F62B90457D4}" sibTransId="{FCEC37FF-959B-A640-A788-2BB5DFDFF69F}"/>
    <dgm:cxn modelId="{BFD7F92B-E01E-414E-8460-0D3DFF35F872}" srcId="{44CB8443-4339-E648-BA5C-986C8FE9FE07}" destId="{1E2B83FA-A530-4E12-89FA-FD6B29102B45}" srcOrd="4" destOrd="0" parTransId="{85EB31F5-FCB2-429B-A306-96D3C44DCB5A}" sibTransId="{8A5C57F5-572D-4055-9319-698DD44AE0A2}"/>
    <dgm:cxn modelId="{C89A0F4B-BA0C-6C46-AFCA-9FF877096788}" srcId="{44CB8443-4339-E648-BA5C-986C8FE9FE07}" destId="{88E11811-E656-FF4D-B9E8-75051E3DC86B}" srcOrd="0" destOrd="0" parTransId="{9456E167-B71C-D04B-90D2-5AA8D28903A9}" sibTransId="{BA597A3B-BA1A-AC46-8174-31474C4A23D9}"/>
    <dgm:cxn modelId="{0CC53709-599C-7849-AEDA-84425A74492C}" srcId="{44CB8443-4339-E648-BA5C-986C8FE9FE07}" destId="{5EF795B1-96EC-E546-8097-FD2C3A032A7E}" srcOrd="1" destOrd="0" parTransId="{20F1514E-3D67-C749-825F-42F1BC2135E5}" sibTransId="{18F93465-DF61-0347-B93A-8C5BA6E9417E}"/>
    <dgm:cxn modelId="{64DE1D20-C6E1-466D-9C3E-BB06F792EB9F}" type="presParOf" srcId="{628F64E8-877F-9A49-AE71-8853A78EDC97}" destId="{580CFCDB-8675-1E4B-B2F7-97B7E9B1F287}" srcOrd="0" destOrd="0" presId="urn:microsoft.com/office/officeart/2005/8/layout/chevron1"/>
    <dgm:cxn modelId="{8595D257-78DA-4E72-AF50-83BA87659E31}" type="presParOf" srcId="{628F64E8-877F-9A49-AE71-8853A78EDC97}" destId="{A6133E5A-D420-BC41-81E6-941CC14C4932}" srcOrd="1" destOrd="0" presId="urn:microsoft.com/office/officeart/2005/8/layout/chevron1"/>
    <dgm:cxn modelId="{76C95C75-D4F5-4438-AF5C-33636DC07D87}" type="presParOf" srcId="{628F64E8-877F-9A49-AE71-8853A78EDC97}" destId="{3ECA1787-E4A7-A64A-9799-B0AF7029CA21}" srcOrd="2" destOrd="0" presId="urn:microsoft.com/office/officeart/2005/8/layout/chevron1"/>
    <dgm:cxn modelId="{E7987E37-3760-4294-8903-AF48EDF568A7}" type="presParOf" srcId="{628F64E8-877F-9A49-AE71-8853A78EDC97}" destId="{2DE33724-841A-6541-98BE-F6FFBB1A4956}" srcOrd="3" destOrd="0" presId="urn:microsoft.com/office/officeart/2005/8/layout/chevron1"/>
    <dgm:cxn modelId="{29B44E7D-9FA8-46FC-8AC6-E374F9FEF66E}" type="presParOf" srcId="{628F64E8-877F-9A49-AE71-8853A78EDC97}" destId="{523420D4-F39F-CD42-8B51-43786D0EF064}" srcOrd="4" destOrd="0" presId="urn:microsoft.com/office/officeart/2005/8/layout/chevron1"/>
    <dgm:cxn modelId="{EBA2DAEC-17B5-4B96-BD28-C9FEDE6397EF}" type="presParOf" srcId="{628F64E8-877F-9A49-AE71-8853A78EDC97}" destId="{A2ACD016-96A5-BD4E-849E-4B5285570E65}" srcOrd="5" destOrd="0" presId="urn:microsoft.com/office/officeart/2005/8/layout/chevron1"/>
    <dgm:cxn modelId="{39627909-A039-4426-BD4B-8E11CBF9D2D8}" type="presParOf" srcId="{628F64E8-877F-9A49-AE71-8853A78EDC97}" destId="{2817A387-42FC-8D47-B124-551A7E9C0F55}" srcOrd="6" destOrd="0" presId="urn:microsoft.com/office/officeart/2005/8/layout/chevron1"/>
    <dgm:cxn modelId="{AC2E4270-5AAB-4A5A-B4A5-71E6C7206BE9}" type="presParOf" srcId="{628F64E8-877F-9A49-AE71-8853A78EDC97}" destId="{426A8509-74DC-4B4B-84AA-73AEADFDDA34}" srcOrd="7" destOrd="0" presId="urn:microsoft.com/office/officeart/2005/8/layout/chevron1"/>
    <dgm:cxn modelId="{3AE8090C-506F-4B26-9B79-22B51BFB5131}" type="presParOf" srcId="{628F64E8-877F-9A49-AE71-8853A78EDC97}" destId="{97C1EB12-B755-4EF3-85EA-66D4DFA8802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B8443-4339-E648-BA5C-986C8FE9FE07}" type="doc">
      <dgm:prSet loTypeId="urn:microsoft.com/office/officeart/2005/8/layout/chevron1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EF795B1-96EC-E546-8097-FD2C3A032A7E}">
      <dgm:prSet custT="1"/>
      <dgm:spPr>
        <a:solidFill>
          <a:srgbClr val="817C00"/>
        </a:solidFill>
      </dgm:spPr>
      <dgm:t>
        <a:bodyPr/>
        <a:lstStyle/>
        <a:p>
          <a:pPr rtl="0"/>
          <a:r>
            <a:rPr lang="en-US" sz="1400" b="1" dirty="0" smtClean="0"/>
            <a:t>Final passage of Senate-originating bills in House</a:t>
          </a:r>
          <a:endParaRPr lang="en-US" sz="1400" b="1" dirty="0"/>
        </a:p>
      </dgm:t>
    </dgm:pt>
    <dgm:pt modelId="{20F1514E-3D67-C749-825F-42F1BC2135E5}" type="parTrans" cxnId="{0CC53709-599C-7849-AEDA-84425A74492C}">
      <dgm:prSet/>
      <dgm:spPr/>
      <dgm:t>
        <a:bodyPr/>
        <a:lstStyle/>
        <a:p>
          <a:endParaRPr lang="en-US"/>
        </a:p>
      </dgm:t>
    </dgm:pt>
    <dgm:pt modelId="{18F93465-DF61-0347-B93A-8C5BA6E9417E}" type="sibTrans" cxnId="{0CC53709-599C-7849-AEDA-84425A74492C}">
      <dgm:prSet/>
      <dgm:spPr/>
      <dgm:t>
        <a:bodyPr/>
        <a:lstStyle/>
        <a:p>
          <a:endParaRPr lang="en-US"/>
        </a:p>
      </dgm:t>
    </dgm:pt>
    <dgm:pt modelId="{B030A1DC-37CB-1440-8126-9A328BDF0524}">
      <dgm:prSet custT="1"/>
      <dgm:spPr>
        <a:solidFill>
          <a:srgbClr val="56004E"/>
        </a:solidFill>
      </dgm:spPr>
      <dgm:t>
        <a:bodyPr/>
        <a:lstStyle/>
        <a:p>
          <a:pPr rtl="0"/>
          <a:r>
            <a:rPr lang="en-US" sz="1400" b="1" dirty="0" smtClean="0"/>
            <a:t>Final passage of House-originating bills in Senate</a:t>
          </a:r>
          <a:endParaRPr lang="en-US" sz="1400" b="1" dirty="0"/>
        </a:p>
      </dgm:t>
    </dgm:pt>
    <dgm:pt modelId="{5FDD06B6-CDF9-EC40-94E3-A4347CA36635}" type="parTrans" cxnId="{7059ED08-F52F-7345-95F9-68EDDCDB2E85}">
      <dgm:prSet/>
      <dgm:spPr/>
      <dgm:t>
        <a:bodyPr/>
        <a:lstStyle/>
        <a:p>
          <a:endParaRPr lang="en-US"/>
        </a:p>
      </dgm:t>
    </dgm:pt>
    <dgm:pt modelId="{AD0FF143-72BF-FF49-ADC9-AAE2FBF926BF}" type="sibTrans" cxnId="{7059ED08-F52F-7345-95F9-68EDDCDB2E85}">
      <dgm:prSet/>
      <dgm:spPr/>
      <dgm:t>
        <a:bodyPr/>
        <a:lstStyle/>
        <a:p>
          <a:endParaRPr lang="en-US"/>
        </a:p>
      </dgm:t>
    </dgm:pt>
    <dgm:pt modelId="{88E11811-E656-FF4D-B9E8-75051E3DC86B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b="1" dirty="0" smtClean="0"/>
            <a:t>Final passage of long bill in House</a:t>
          </a:r>
        </a:p>
      </dgm:t>
    </dgm:pt>
    <dgm:pt modelId="{9456E167-B71C-D04B-90D2-5AA8D28903A9}" type="parTrans" cxnId="{C89A0F4B-BA0C-6C46-AFCA-9FF877096788}">
      <dgm:prSet/>
      <dgm:spPr/>
      <dgm:t>
        <a:bodyPr/>
        <a:lstStyle/>
        <a:p>
          <a:endParaRPr lang="en-US"/>
        </a:p>
      </dgm:t>
    </dgm:pt>
    <dgm:pt modelId="{BA597A3B-BA1A-AC46-8174-31474C4A23D9}" type="sibTrans" cxnId="{C89A0F4B-BA0C-6C46-AFCA-9FF877096788}">
      <dgm:prSet/>
      <dgm:spPr/>
      <dgm:t>
        <a:bodyPr/>
        <a:lstStyle/>
        <a:p>
          <a:endParaRPr lang="en-US"/>
        </a:p>
      </dgm:t>
    </dgm:pt>
    <dgm:pt modelId="{9AED41CD-FBC2-3443-A049-97783A7F609C}">
      <dgm:prSet custT="1"/>
      <dgm:spPr>
        <a:solidFill>
          <a:srgbClr val="3B6E8F"/>
        </a:solidFill>
      </dgm:spPr>
      <dgm:t>
        <a:bodyPr/>
        <a:lstStyle/>
        <a:p>
          <a:pPr rtl="0"/>
          <a:r>
            <a:rPr lang="en-US" sz="1400" b="1" dirty="0" smtClean="0"/>
            <a:t>Appropriation Committee Complete</a:t>
          </a:r>
          <a:endParaRPr lang="en-US" sz="1400" b="1" dirty="0"/>
        </a:p>
      </dgm:t>
    </dgm:pt>
    <dgm:pt modelId="{BA8EFF06-78FA-EC4D-BF11-1F62B90457D4}" type="parTrans" cxnId="{3A004800-D85C-2F4F-85C2-372E6876755A}">
      <dgm:prSet/>
      <dgm:spPr/>
      <dgm:t>
        <a:bodyPr/>
        <a:lstStyle/>
        <a:p>
          <a:endParaRPr lang="en-US"/>
        </a:p>
      </dgm:t>
    </dgm:pt>
    <dgm:pt modelId="{FCEC37FF-959B-A640-A788-2BB5DFDFF69F}" type="sibTrans" cxnId="{3A004800-D85C-2F4F-85C2-372E6876755A}">
      <dgm:prSet/>
      <dgm:spPr/>
      <dgm:t>
        <a:bodyPr/>
        <a:lstStyle/>
        <a:p>
          <a:endParaRPr lang="en-US"/>
        </a:p>
      </dgm:t>
    </dgm:pt>
    <dgm:pt modelId="{D56F6D6A-6ECA-A344-9919-56AB1A38C61F}">
      <dgm:prSet custT="1"/>
      <dgm:spPr>
        <a:solidFill>
          <a:srgbClr val="F6A01A"/>
        </a:solidFill>
      </dgm:spPr>
      <dgm:t>
        <a:bodyPr/>
        <a:lstStyle/>
        <a:p>
          <a:pPr rtl="0"/>
          <a:r>
            <a:rPr lang="en-US" sz="1600" b="1" dirty="0" smtClean="0"/>
            <a:t>Adjourn</a:t>
          </a:r>
          <a:endParaRPr lang="en-US" sz="1600" b="1" dirty="0"/>
        </a:p>
      </dgm:t>
    </dgm:pt>
    <dgm:pt modelId="{70B8C340-6FAE-0248-AB92-C70EB6C72609}" type="parTrans" cxnId="{2991B1E7-8BA6-954F-A30D-9D9F2D9A3AD7}">
      <dgm:prSet/>
      <dgm:spPr/>
      <dgm:t>
        <a:bodyPr/>
        <a:lstStyle/>
        <a:p>
          <a:endParaRPr lang="en-US"/>
        </a:p>
      </dgm:t>
    </dgm:pt>
    <dgm:pt modelId="{4BCB4544-5116-334E-A0B1-A6406C39F2BD}" type="sibTrans" cxnId="{2991B1E7-8BA6-954F-A30D-9D9F2D9A3AD7}">
      <dgm:prSet/>
      <dgm:spPr/>
      <dgm:t>
        <a:bodyPr/>
        <a:lstStyle/>
        <a:p>
          <a:endParaRPr lang="en-US"/>
        </a:p>
      </dgm:t>
    </dgm:pt>
    <dgm:pt modelId="{628F64E8-877F-9A49-AE71-8853A78EDC97}" type="pres">
      <dgm:prSet presAssocID="{44CB8443-4339-E648-BA5C-986C8FE9F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CFCDB-8675-1E4B-B2F7-97B7E9B1F287}" type="pres">
      <dgm:prSet presAssocID="{88E11811-E656-FF4D-B9E8-75051E3DC86B}" presName="parTxOnly" presStyleLbl="node1" presStyleIdx="0" presStyleCnt="5" custScaleX="126751" custScaleY="128094" custLinFactNeighborX="96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3E5A-D420-BC41-81E6-941CC14C4932}" type="pres">
      <dgm:prSet presAssocID="{BA597A3B-BA1A-AC46-8174-31474C4A23D9}" presName="parTxOnlySpace" presStyleCnt="0"/>
      <dgm:spPr/>
    </dgm:pt>
    <dgm:pt modelId="{3ECA1787-E4A7-A64A-9799-B0AF7029CA21}" type="pres">
      <dgm:prSet presAssocID="{5EF795B1-96EC-E546-8097-FD2C3A032A7E}" presName="parTxOnly" presStyleLbl="node1" presStyleIdx="1" presStyleCnt="5" custScaleX="125458" custScaleY="124164" custLinFactX="100000" custLinFactNeighborX="138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33724-841A-6541-98BE-F6FFBB1A4956}" type="pres">
      <dgm:prSet presAssocID="{18F93465-DF61-0347-B93A-8C5BA6E9417E}" presName="parTxOnlySpace" presStyleCnt="0"/>
      <dgm:spPr/>
    </dgm:pt>
    <dgm:pt modelId="{523420D4-F39F-CD42-8B51-43786D0EF064}" type="pres">
      <dgm:prSet presAssocID="{B030A1DC-37CB-1440-8126-9A328BDF0524}" presName="parTxOnly" presStyleLbl="node1" presStyleIdx="2" presStyleCnt="5" custScaleX="121739" custScaleY="124164" custLinFactX="-9826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D016-96A5-BD4E-849E-4B5285570E65}" type="pres">
      <dgm:prSet presAssocID="{AD0FF143-72BF-FF49-ADC9-AAE2FBF926BF}" presName="parTxOnlySpace" presStyleCnt="0"/>
      <dgm:spPr/>
    </dgm:pt>
    <dgm:pt modelId="{2817A387-42FC-8D47-B124-551A7E9C0F55}" type="pres">
      <dgm:prSet presAssocID="{9AED41CD-FBC2-3443-A049-97783A7F609C}" presName="parTxOnly" presStyleLbl="node1" presStyleIdx="3" presStyleCnt="5" custScaleX="121633" custScaleY="124164" custLinFactNeighborX="-13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A8509-74DC-4B4B-84AA-73AEADFDDA34}" type="pres">
      <dgm:prSet presAssocID="{FCEC37FF-959B-A640-A788-2BB5DFDFF69F}" presName="parTxOnlySpace" presStyleCnt="0"/>
      <dgm:spPr/>
    </dgm:pt>
    <dgm:pt modelId="{40B2A8EE-5C40-2843-83C6-900FFE4BA957}" type="pres">
      <dgm:prSet presAssocID="{D56F6D6A-6ECA-A344-9919-56AB1A38C61F}" presName="parTxOnly" presStyleLbl="node1" presStyleIdx="4" presStyleCnt="5" custScaleX="126865" custScaleY="120234" custLinFactNeighborX="-40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1B1E7-8BA6-954F-A30D-9D9F2D9A3AD7}" srcId="{44CB8443-4339-E648-BA5C-986C8FE9FE07}" destId="{D56F6D6A-6ECA-A344-9919-56AB1A38C61F}" srcOrd="4" destOrd="0" parTransId="{70B8C340-6FAE-0248-AB92-C70EB6C72609}" sibTransId="{4BCB4544-5116-334E-A0B1-A6406C39F2BD}"/>
    <dgm:cxn modelId="{BF9AFEB1-4316-4C6F-89EF-ECE11854FAD9}" type="presOf" srcId="{88E11811-E656-FF4D-B9E8-75051E3DC86B}" destId="{580CFCDB-8675-1E4B-B2F7-97B7E9B1F287}" srcOrd="0" destOrd="0" presId="urn:microsoft.com/office/officeart/2005/8/layout/chevron1"/>
    <dgm:cxn modelId="{C89A0F4B-BA0C-6C46-AFCA-9FF877096788}" srcId="{44CB8443-4339-E648-BA5C-986C8FE9FE07}" destId="{88E11811-E656-FF4D-B9E8-75051E3DC86B}" srcOrd="0" destOrd="0" parTransId="{9456E167-B71C-D04B-90D2-5AA8D28903A9}" sibTransId="{BA597A3B-BA1A-AC46-8174-31474C4A23D9}"/>
    <dgm:cxn modelId="{5761C039-05ED-4975-B1F2-D606F4F1206F}" type="presOf" srcId="{D56F6D6A-6ECA-A344-9919-56AB1A38C61F}" destId="{40B2A8EE-5C40-2843-83C6-900FFE4BA957}" srcOrd="0" destOrd="0" presId="urn:microsoft.com/office/officeart/2005/8/layout/chevron1"/>
    <dgm:cxn modelId="{2B9B7337-22E8-4D47-878A-C09CC3E3F4C9}" type="presOf" srcId="{B030A1DC-37CB-1440-8126-9A328BDF0524}" destId="{523420D4-F39F-CD42-8B51-43786D0EF064}" srcOrd="0" destOrd="0" presId="urn:microsoft.com/office/officeart/2005/8/layout/chevron1"/>
    <dgm:cxn modelId="{40AF415B-6D2E-4624-B609-446689657D4E}" type="presOf" srcId="{44CB8443-4339-E648-BA5C-986C8FE9FE07}" destId="{628F64E8-877F-9A49-AE71-8853A78EDC97}" srcOrd="0" destOrd="0" presId="urn:microsoft.com/office/officeart/2005/8/layout/chevron1"/>
    <dgm:cxn modelId="{7059ED08-F52F-7345-95F9-68EDDCDB2E85}" srcId="{44CB8443-4339-E648-BA5C-986C8FE9FE07}" destId="{B030A1DC-37CB-1440-8126-9A328BDF0524}" srcOrd="2" destOrd="0" parTransId="{5FDD06B6-CDF9-EC40-94E3-A4347CA36635}" sibTransId="{AD0FF143-72BF-FF49-ADC9-AAE2FBF926BF}"/>
    <dgm:cxn modelId="{AE38ABF6-CA97-46C9-8437-87E99930C55E}" type="presOf" srcId="{5EF795B1-96EC-E546-8097-FD2C3A032A7E}" destId="{3ECA1787-E4A7-A64A-9799-B0AF7029CA21}" srcOrd="0" destOrd="0" presId="urn:microsoft.com/office/officeart/2005/8/layout/chevron1"/>
    <dgm:cxn modelId="{0CC53709-599C-7849-AEDA-84425A74492C}" srcId="{44CB8443-4339-E648-BA5C-986C8FE9FE07}" destId="{5EF795B1-96EC-E546-8097-FD2C3A032A7E}" srcOrd="1" destOrd="0" parTransId="{20F1514E-3D67-C749-825F-42F1BC2135E5}" sibTransId="{18F93465-DF61-0347-B93A-8C5BA6E9417E}"/>
    <dgm:cxn modelId="{1CB2FCDF-851D-468E-9078-77E1AB9C8EAC}" type="presOf" srcId="{9AED41CD-FBC2-3443-A049-97783A7F609C}" destId="{2817A387-42FC-8D47-B124-551A7E9C0F55}" srcOrd="0" destOrd="0" presId="urn:microsoft.com/office/officeart/2005/8/layout/chevron1"/>
    <dgm:cxn modelId="{3A004800-D85C-2F4F-85C2-372E6876755A}" srcId="{44CB8443-4339-E648-BA5C-986C8FE9FE07}" destId="{9AED41CD-FBC2-3443-A049-97783A7F609C}" srcOrd="3" destOrd="0" parTransId="{BA8EFF06-78FA-EC4D-BF11-1F62B90457D4}" sibTransId="{FCEC37FF-959B-A640-A788-2BB5DFDFF69F}"/>
    <dgm:cxn modelId="{309C0EE5-41F1-41D6-95AB-5DCB517D78F8}" type="presParOf" srcId="{628F64E8-877F-9A49-AE71-8853A78EDC97}" destId="{580CFCDB-8675-1E4B-B2F7-97B7E9B1F287}" srcOrd="0" destOrd="0" presId="urn:microsoft.com/office/officeart/2005/8/layout/chevron1"/>
    <dgm:cxn modelId="{A534EFEB-2535-43E1-A785-B8FE4C18B50F}" type="presParOf" srcId="{628F64E8-877F-9A49-AE71-8853A78EDC97}" destId="{A6133E5A-D420-BC41-81E6-941CC14C4932}" srcOrd="1" destOrd="0" presId="urn:microsoft.com/office/officeart/2005/8/layout/chevron1"/>
    <dgm:cxn modelId="{125E2ED6-55CD-4494-ADC6-D4EE54E3D75B}" type="presParOf" srcId="{628F64E8-877F-9A49-AE71-8853A78EDC97}" destId="{3ECA1787-E4A7-A64A-9799-B0AF7029CA21}" srcOrd="2" destOrd="0" presId="urn:microsoft.com/office/officeart/2005/8/layout/chevron1"/>
    <dgm:cxn modelId="{54A79F3D-D62A-4CB5-A1D7-900AB9AD1E5E}" type="presParOf" srcId="{628F64E8-877F-9A49-AE71-8853A78EDC97}" destId="{2DE33724-841A-6541-98BE-F6FFBB1A4956}" srcOrd="3" destOrd="0" presId="urn:microsoft.com/office/officeart/2005/8/layout/chevron1"/>
    <dgm:cxn modelId="{B05B1BD1-C223-43C7-80D4-0FDEDD6AE2F7}" type="presParOf" srcId="{628F64E8-877F-9A49-AE71-8853A78EDC97}" destId="{523420D4-F39F-CD42-8B51-43786D0EF064}" srcOrd="4" destOrd="0" presId="urn:microsoft.com/office/officeart/2005/8/layout/chevron1"/>
    <dgm:cxn modelId="{5F320D8B-ECAB-4739-9DC6-28AB903AD9B0}" type="presParOf" srcId="{628F64E8-877F-9A49-AE71-8853A78EDC97}" destId="{A2ACD016-96A5-BD4E-849E-4B5285570E65}" srcOrd="5" destOrd="0" presId="urn:microsoft.com/office/officeart/2005/8/layout/chevron1"/>
    <dgm:cxn modelId="{9A803CFC-E4ED-41A9-8DDE-789EF23578C6}" type="presParOf" srcId="{628F64E8-877F-9A49-AE71-8853A78EDC97}" destId="{2817A387-42FC-8D47-B124-551A7E9C0F55}" srcOrd="6" destOrd="0" presId="urn:microsoft.com/office/officeart/2005/8/layout/chevron1"/>
    <dgm:cxn modelId="{2A9C50C0-8BE5-4730-BC12-1F520951C279}" type="presParOf" srcId="{628F64E8-877F-9A49-AE71-8853A78EDC97}" destId="{426A8509-74DC-4B4B-84AA-73AEADFDDA34}" srcOrd="7" destOrd="0" presId="urn:microsoft.com/office/officeart/2005/8/layout/chevron1"/>
    <dgm:cxn modelId="{08871397-852F-4EEC-BDE8-0EEE5CC8D749}" type="presParOf" srcId="{628F64E8-877F-9A49-AE71-8853A78EDC97}" destId="{40B2A8EE-5C40-2843-83C6-900FFE4BA95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152E-528A-42EC-BC92-433208083221}">
      <dsp:nvSpPr>
        <dsp:cNvPr id="0" name=""/>
        <dsp:cNvSpPr/>
      </dsp:nvSpPr>
      <dsp:spPr>
        <a:xfrm>
          <a:off x="7221" y="0"/>
          <a:ext cx="2158289" cy="919766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FY 13-14 </a:t>
          </a:r>
          <a:br>
            <a:rPr lang="en-US" sz="1700" kern="1200" dirty="0" smtClean="0"/>
          </a:br>
          <a:r>
            <a:rPr lang="en-US" sz="1700" kern="1200" dirty="0" smtClean="0"/>
            <a:t>Enacted:</a:t>
          </a:r>
          <a:br>
            <a:rPr lang="en-US" sz="1700" kern="1200" dirty="0" smtClean="0"/>
          </a:br>
          <a:r>
            <a:rPr lang="en-US" sz="1700" b="1" kern="1200" dirty="0" smtClean="0"/>
            <a:t>$6.5 Billion</a:t>
          </a:r>
          <a:endParaRPr lang="en-US" sz="1700" b="1" kern="1200" dirty="0"/>
        </a:p>
      </dsp:txBody>
      <dsp:txXfrm>
        <a:off x="34160" y="26939"/>
        <a:ext cx="2104411" cy="865888"/>
      </dsp:txXfrm>
    </dsp:sp>
    <dsp:sp modelId="{3FA47856-BA8D-4B26-A03A-77AEA1209A0E}">
      <dsp:nvSpPr>
        <dsp:cNvPr id="0" name=""/>
        <dsp:cNvSpPr/>
      </dsp:nvSpPr>
      <dsp:spPr>
        <a:xfrm>
          <a:off x="2381339" y="192255"/>
          <a:ext cx="457557" cy="53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81339" y="299306"/>
        <a:ext cx="320290" cy="321153"/>
      </dsp:txXfrm>
    </dsp:sp>
    <dsp:sp modelId="{36A202F6-54A1-4C02-98AF-46F2DC8689F3}">
      <dsp:nvSpPr>
        <dsp:cNvPr id="0" name=""/>
        <dsp:cNvSpPr/>
      </dsp:nvSpPr>
      <dsp:spPr>
        <a:xfrm>
          <a:off x="3028825" y="0"/>
          <a:ext cx="2158289" cy="919766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Proposed FY 14-15 Budget:</a:t>
          </a:r>
          <a:br>
            <a:rPr lang="en-US" sz="1700" kern="1200" dirty="0" smtClean="0"/>
          </a:br>
          <a:r>
            <a:rPr lang="en-US" sz="1700" b="1" kern="1200" dirty="0" smtClean="0"/>
            <a:t>$7.5 Billion</a:t>
          </a:r>
          <a:endParaRPr lang="en-US" sz="1700" b="1" kern="1200" dirty="0"/>
        </a:p>
      </dsp:txBody>
      <dsp:txXfrm>
        <a:off x="3055764" y="26939"/>
        <a:ext cx="2104411" cy="865888"/>
      </dsp:txXfrm>
    </dsp:sp>
    <dsp:sp modelId="{E4142392-E17F-49EB-B235-9D5DF194E766}">
      <dsp:nvSpPr>
        <dsp:cNvPr id="0" name=""/>
        <dsp:cNvSpPr/>
      </dsp:nvSpPr>
      <dsp:spPr>
        <a:xfrm>
          <a:off x="5402944" y="192255"/>
          <a:ext cx="457557" cy="53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402944" y="299306"/>
        <a:ext cx="320290" cy="321153"/>
      </dsp:txXfrm>
    </dsp:sp>
    <dsp:sp modelId="{380017D9-C258-4BDD-A534-061B94A03245}">
      <dsp:nvSpPr>
        <dsp:cNvPr id="0" name=""/>
        <dsp:cNvSpPr/>
      </dsp:nvSpPr>
      <dsp:spPr>
        <a:xfrm>
          <a:off x="6050430" y="0"/>
          <a:ext cx="2158289" cy="919766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Total </a:t>
          </a:r>
          <a:br>
            <a:rPr lang="en-US" sz="1700" kern="1200" dirty="0" smtClean="0"/>
          </a:br>
          <a:r>
            <a:rPr lang="en-US" sz="1700" kern="1200" dirty="0" smtClean="0"/>
            <a:t>Increase:</a:t>
          </a:r>
          <a:br>
            <a:rPr lang="en-US" sz="1700" kern="1200" dirty="0" smtClean="0"/>
          </a:br>
          <a:r>
            <a:rPr lang="en-US" sz="1700" b="1" kern="1200" dirty="0" smtClean="0"/>
            <a:t>15.5 percent</a:t>
          </a:r>
          <a:endParaRPr lang="en-US" sz="1700" b="1" kern="1200" dirty="0"/>
        </a:p>
      </dsp:txBody>
      <dsp:txXfrm>
        <a:off x="6077369" y="26939"/>
        <a:ext cx="2104411" cy="86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2AE8-3949-487C-96B4-60AB53CD9092}">
      <dsp:nvSpPr>
        <dsp:cNvPr id="0" name=""/>
        <dsp:cNvSpPr/>
      </dsp:nvSpPr>
      <dsp:spPr>
        <a:xfrm>
          <a:off x="7307" y="0"/>
          <a:ext cx="2184070" cy="899374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FY 13-14 Enacted:</a:t>
          </a:r>
          <a:br>
            <a:rPr lang="en-US" sz="1700" kern="1200" dirty="0" smtClean="0"/>
          </a:br>
          <a:r>
            <a:rPr lang="en-US" sz="1700" b="1" kern="1200" dirty="0" smtClean="0"/>
            <a:t>$2.2 Billion</a:t>
          </a:r>
          <a:endParaRPr lang="en-US" sz="1700" b="1" kern="1200" dirty="0"/>
        </a:p>
      </dsp:txBody>
      <dsp:txXfrm>
        <a:off x="33649" y="26342"/>
        <a:ext cx="2131386" cy="846690"/>
      </dsp:txXfrm>
    </dsp:sp>
    <dsp:sp modelId="{E112F8A6-EF22-4281-83F0-62A91CAA4679}">
      <dsp:nvSpPr>
        <dsp:cNvPr id="0" name=""/>
        <dsp:cNvSpPr/>
      </dsp:nvSpPr>
      <dsp:spPr>
        <a:xfrm>
          <a:off x="2409784" y="178862"/>
          <a:ext cx="463022" cy="54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09784" y="287192"/>
        <a:ext cx="324115" cy="324989"/>
      </dsp:txXfrm>
    </dsp:sp>
    <dsp:sp modelId="{750D3853-FEA5-4C75-9768-15889F773B2A}">
      <dsp:nvSpPr>
        <dsp:cNvPr id="0" name=""/>
        <dsp:cNvSpPr/>
      </dsp:nvSpPr>
      <dsp:spPr>
        <a:xfrm>
          <a:off x="3065005" y="0"/>
          <a:ext cx="2184070" cy="899374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Proposed FY 14-15 Budget:</a:t>
          </a:r>
          <a:br>
            <a:rPr lang="en-US" sz="1700" kern="1200" dirty="0" smtClean="0"/>
          </a:br>
          <a:r>
            <a:rPr lang="en-US" sz="1700" b="1" kern="1200" dirty="0" smtClean="0"/>
            <a:t>$1.8 Billion</a:t>
          </a:r>
          <a:endParaRPr lang="en-US" sz="1700" b="1" kern="1200" dirty="0"/>
        </a:p>
      </dsp:txBody>
      <dsp:txXfrm>
        <a:off x="3091347" y="26342"/>
        <a:ext cx="2131386" cy="846690"/>
      </dsp:txXfrm>
    </dsp:sp>
    <dsp:sp modelId="{CBEA210A-A15B-48A8-8735-334E653BB47F}">
      <dsp:nvSpPr>
        <dsp:cNvPr id="0" name=""/>
        <dsp:cNvSpPr/>
      </dsp:nvSpPr>
      <dsp:spPr>
        <a:xfrm>
          <a:off x="5467483" y="178862"/>
          <a:ext cx="463022" cy="54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467483" y="287192"/>
        <a:ext cx="324115" cy="324989"/>
      </dsp:txXfrm>
    </dsp:sp>
    <dsp:sp modelId="{BF3285B8-C964-4F7C-83C2-D336B3A4BAF1}">
      <dsp:nvSpPr>
        <dsp:cNvPr id="0" name=""/>
        <dsp:cNvSpPr/>
      </dsp:nvSpPr>
      <dsp:spPr>
        <a:xfrm>
          <a:off x="6122704" y="0"/>
          <a:ext cx="2184070" cy="899374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Total Increase:</a:t>
          </a:r>
          <a:br>
            <a:rPr lang="en-US" sz="1700" kern="1200" dirty="0" smtClean="0"/>
          </a:br>
          <a:r>
            <a:rPr lang="en-US" sz="1700" b="1" kern="1200" dirty="0" smtClean="0"/>
            <a:t>-17.7 percent</a:t>
          </a:r>
          <a:endParaRPr lang="en-US" sz="1700" b="1" kern="1200" dirty="0"/>
        </a:p>
      </dsp:txBody>
      <dsp:txXfrm>
        <a:off x="6149046" y="26342"/>
        <a:ext cx="2131386" cy="846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2AE8-3949-487C-96B4-60AB53CD9092}">
      <dsp:nvSpPr>
        <dsp:cNvPr id="0" name=""/>
        <dsp:cNvSpPr/>
      </dsp:nvSpPr>
      <dsp:spPr>
        <a:xfrm>
          <a:off x="7263" y="0"/>
          <a:ext cx="2171039" cy="894008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FY 13-14 Enacted:</a:t>
          </a:r>
          <a:br>
            <a:rPr lang="en-US" sz="1700" kern="1200" dirty="0" smtClean="0"/>
          </a:br>
          <a:r>
            <a:rPr lang="en-US" sz="1700" b="1" kern="1200" dirty="0" smtClean="0"/>
            <a:t>$524 Million</a:t>
          </a:r>
          <a:endParaRPr lang="en-US" sz="1700" b="1" kern="1200" dirty="0"/>
        </a:p>
      </dsp:txBody>
      <dsp:txXfrm>
        <a:off x="33448" y="26185"/>
        <a:ext cx="2118669" cy="841638"/>
      </dsp:txXfrm>
    </dsp:sp>
    <dsp:sp modelId="{E112F8A6-EF22-4281-83F0-62A91CAA4679}">
      <dsp:nvSpPr>
        <dsp:cNvPr id="0" name=""/>
        <dsp:cNvSpPr/>
      </dsp:nvSpPr>
      <dsp:spPr>
        <a:xfrm>
          <a:off x="2395407" y="177795"/>
          <a:ext cx="460260" cy="538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95407" y="285478"/>
        <a:ext cx="322182" cy="323051"/>
      </dsp:txXfrm>
    </dsp:sp>
    <dsp:sp modelId="{750D3853-FEA5-4C75-9768-15889F773B2A}">
      <dsp:nvSpPr>
        <dsp:cNvPr id="0" name=""/>
        <dsp:cNvSpPr/>
      </dsp:nvSpPr>
      <dsp:spPr>
        <a:xfrm>
          <a:off x="3046718" y="0"/>
          <a:ext cx="2171039" cy="894008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Proposed FY 14-15 Budget:</a:t>
          </a:r>
          <a:br>
            <a:rPr lang="en-US" sz="1700" kern="1200" dirty="0" smtClean="0"/>
          </a:br>
          <a:r>
            <a:rPr lang="en-US" sz="1700" b="1" kern="1200" dirty="0" smtClean="0"/>
            <a:t>$554 Million</a:t>
          </a:r>
          <a:endParaRPr lang="en-US" sz="1700" b="1" kern="1200" dirty="0"/>
        </a:p>
      </dsp:txBody>
      <dsp:txXfrm>
        <a:off x="3072903" y="26185"/>
        <a:ext cx="2118669" cy="841638"/>
      </dsp:txXfrm>
    </dsp:sp>
    <dsp:sp modelId="{CBEA210A-A15B-48A8-8735-334E653BB47F}">
      <dsp:nvSpPr>
        <dsp:cNvPr id="0" name=""/>
        <dsp:cNvSpPr/>
      </dsp:nvSpPr>
      <dsp:spPr>
        <a:xfrm>
          <a:off x="5434862" y="177795"/>
          <a:ext cx="460260" cy="538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434862" y="285478"/>
        <a:ext cx="322182" cy="323051"/>
      </dsp:txXfrm>
    </dsp:sp>
    <dsp:sp modelId="{BF3285B8-C964-4F7C-83C2-D336B3A4BAF1}">
      <dsp:nvSpPr>
        <dsp:cNvPr id="0" name=""/>
        <dsp:cNvSpPr/>
      </dsp:nvSpPr>
      <dsp:spPr>
        <a:xfrm>
          <a:off x="6086173" y="0"/>
          <a:ext cx="2171039" cy="894008"/>
        </a:xfrm>
        <a:prstGeom prst="roundRect">
          <a:avLst>
            <a:gd name="adj" fmla="val 10000"/>
          </a:avLst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Total Increase:</a:t>
          </a:r>
          <a:br>
            <a:rPr lang="en-US" sz="1700" kern="1200" dirty="0" smtClean="0"/>
          </a:br>
          <a:r>
            <a:rPr lang="en-US" sz="1700" kern="1200" dirty="0" smtClean="0"/>
            <a:t>5.7</a:t>
          </a:r>
          <a:r>
            <a:rPr lang="en-US" sz="1700" b="1" kern="1200" dirty="0" smtClean="0"/>
            <a:t> percent</a:t>
          </a:r>
          <a:endParaRPr lang="en-US" sz="1700" b="1" kern="1200" dirty="0"/>
        </a:p>
      </dsp:txBody>
      <dsp:txXfrm>
        <a:off x="6112358" y="26185"/>
        <a:ext cx="2118669" cy="841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FCDB-8675-1E4B-B2F7-97B7E9B1F287}">
      <dsp:nvSpPr>
        <dsp:cNvPr id="0" name=""/>
        <dsp:cNvSpPr/>
      </dsp:nvSpPr>
      <dsp:spPr>
        <a:xfrm>
          <a:off x="86845" y="1326125"/>
          <a:ext cx="1895763" cy="770353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Convene</a:t>
          </a:r>
        </a:p>
      </dsp:txBody>
      <dsp:txXfrm>
        <a:off x="472022" y="1326125"/>
        <a:ext cx="1125410" cy="770353"/>
      </dsp:txXfrm>
    </dsp:sp>
    <dsp:sp modelId="{3ECA1787-E4A7-A64A-9799-B0AF7029CA21}">
      <dsp:nvSpPr>
        <dsp:cNvPr id="0" name=""/>
        <dsp:cNvSpPr/>
      </dsp:nvSpPr>
      <dsp:spPr>
        <a:xfrm>
          <a:off x="1755204" y="1326125"/>
          <a:ext cx="1925884" cy="770353"/>
        </a:xfrm>
        <a:prstGeom prst="chevron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Deadline to introduce Senate Bills</a:t>
          </a:r>
          <a:endParaRPr lang="en-US" sz="1600" b="1" kern="1200" dirty="0"/>
        </a:p>
      </dsp:txBody>
      <dsp:txXfrm>
        <a:off x="2140381" y="1326125"/>
        <a:ext cx="1155531" cy="770353"/>
      </dsp:txXfrm>
    </dsp:sp>
    <dsp:sp modelId="{523420D4-F39F-CD42-8B51-43786D0EF064}">
      <dsp:nvSpPr>
        <dsp:cNvPr id="0" name=""/>
        <dsp:cNvSpPr/>
      </dsp:nvSpPr>
      <dsp:spPr>
        <a:xfrm>
          <a:off x="3453684" y="1326125"/>
          <a:ext cx="1925884" cy="770353"/>
        </a:xfrm>
        <a:prstGeom prst="chevron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Deadline to Introduce House Bills</a:t>
          </a:r>
          <a:endParaRPr lang="en-US" sz="1600" b="1" kern="1200" dirty="0"/>
        </a:p>
      </dsp:txBody>
      <dsp:txXfrm>
        <a:off x="3838861" y="1326125"/>
        <a:ext cx="1155531" cy="770353"/>
      </dsp:txXfrm>
    </dsp:sp>
    <dsp:sp modelId="{2817A387-42FC-8D47-B124-551A7E9C0F55}">
      <dsp:nvSpPr>
        <dsp:cNvPr id="0" name=""/>
        <dsp:cNvSpPr/>
      </dsp:nvSpPr>
      <dsp:spPr>
        <a:xfrm>
          <a:off x="5128953" y="1326125"/>
          <a:ext cx="1925884" cy="770353"/>
        </a:xfrm>
        <a:prstGeom prst="chevron">
          <a:avLst/>
        </a:prstGeom>
        <a:solidFill>
          <a:srgbClr val="3B6E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Passage of SBs in Senate and HBs in House</a:t>
          </a:r>
          <a:endParaRPr lang="en-US" sz="1400" b="1" kern="1200" dirty="0"/>
        </a:p>
      </dsp:txBody>
      <dsp:txXfrm>
        <a:off x="5514130" y="1326125"/>
        <a:ext cx="1155531" cy="770353"/>
      </dsp:txXfrm>
    </dsp:sp>
    <dsp:sp modelId="{97C1EB12-B755-4EF3-85EA-66D4DFA88029}">
      <dsp:nvSpPr>
        <dsp:cNvPr id="0" name=""/>
        <dsp:cNvSpPr/>
      </dsp:nvSpPr>
      <dsp:spPr>
        <a:xfrm>
          <a:off x="6812866" y="1345777"/>
          <a:ext cx="1963516" cy="754946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Introduction of long bill in House</a:t>
          </a:r>
          <a:endParaRPr lang="en-US" sz="1400" b="1" kern="1200" dirty="0"/>
        </a:p>
      </dsp:txBody>
      <dsp:txXfrm>
        <a:off x="7190339" y="1345777"/>
        <a:ext cx="1208570" cy="754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FCDB-8675-1E4B-B2F7-97B7E9B1F287}">
      <dsp:nvSpPr>
        <dsp:cNvPr id="0" name=""/>
        <dsp:cNvSpPr/>
      </dsp:nvSpPr>
      <dsp:spPr>
        <a:xfrm>
          <a:off x="154054" y="688122"/>
          <a:ext cx="1997095" cy="807302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Final passage of long bill in House</a:t>
          </a:r>
        </a:p>
      </dsp:txBody>
      <dsp:txXfrm>
        <a:off x="557705" y="688122"/>
        <a:ext cx="1189793" cy="807302"/>
      </dsp:txXfrm>
    </dsp:sp>
    <dsp:sp modelId="{3ECA1787-E4A7-A64A-9799-B0AF7029CA21}">
      <dsp:nvSpPr>
        <dsp:cNvPr id="0" name=""/>
        <dsp:cNvSpPr/>
      </dsp:nvSpPr>
      <dsp:spPr>
        <a:xfrm>
          <a:off x="3634840" y="700507"/>
          <a:ext cx="1976723" cy="782533"/>
        </a:xfrm>
        <a:prstGeom prst="chevron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Final passage of Senate-originating bills in House</a:t>
          </a:r>
          <a:endParaRPr lang="en-US" sz="1400" b="1" kern="1200" dirty="0"/>
        </a:p>
      </dsp:txBody>
      <dsp:txXfrm>
        <a:off x="4026107" y="700507"/>
        <a:ext cx="1194190" cy="782533"/>
      </dsp:txXfrm>
    </dsp:sp>
    <dsp:sp modelId="{523420D4-F39F-CD42-8B51-43786D0EF064}">
      <dsp:nvSpPr>
        <dsp:cNvPr id="0" name=""/>
        <dsp:cNvSpPr/>
      </dsp:nvSpPr>
      <dsp:spPr>
        <a:xfrm>
          <a:off x="1954379" y="700507"/>
          <a:ext cx="1918126" cy="782533"/>
        </a:xfrm>
        <a:prstGeom prst="chevron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Final passage of House-originating bills in Senate</a:t>
          </a:r>
          <a:endParaRPr lang="en-US" sz="1400" b="1" kern="1200" dirty="0"/>
        </a:p>
      </dsp:txBody>
      <dsp:txXfrm>
        <a:off x="2345646" y="700507"/>
        <a:ext cx="1135593" cy="782533"/>
      </dsp:txXfrm>
    </dsp:sp>
    <dsp:sp modelId="{2817A387-42FC-8D47-B124-551A7E9C0F55}">
      <dsp:nvSpPr>
        <dsp:cNvPr id="0" name=""/>
        <dsp:cNvSpPr/>
      </dsp:nvSpPr>
      <dsp:spPr>
        <a:xfrm>
          <a:off x="5399617" y="700507"/>
          <a:ext cx="1916456" cy="782533"/>
        </a:xfrm>
        <a:prstGeom prst="chevron">
          <a:avLst/>
        </a:prstGeom>
        <a:solidFill>
          <a:srgbClr val="3B6E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Appropriation Committee Complete</a:t>
          </a:r>
          <a:endParaRPr lang="en-US" sz="1400" b="1" kern="1200" dirty="0"/>
        </a:p>
      </dsp:txBody>
      <dsp:txXfrm>
        <a:off x="5790884" y="700507"/>
        <a:ext cx="1133923" cy="782533"/>
      </dsp:txXfrm>
    </dsp:sp>
    <dsp:sp modelId="{40B2A8EE-5C40-2843-83C6-900FFE4BA957}">
      <dsp:nvSpPr>
        <dsp:cNvPr id="0" name=""/>
        <dsp:cNvSpPr/>
      </dsp:nvSpPr>
      <dsp:spPr>
        <a:xfrm>
          <a:off x="7116117" y="712891"/>
          <a:ext cx="1998892" cy="757765"/>
        </a:xfrm>
        <a:prstGeom prst="chevron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Adjourn</a:t>
          </a:r>
          <a:endParaRPr lang="en-US" sz="1600" b="1" kern="1200" dirty="0"/>
        </a:p>
      </dsp:txBody>
      <dsp:txXfrm>
        <a:off x="7495000" y="712891"/>
        <a:ext cx="1241127" cy="75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35602E4-3DCD-46C7-8394-D305394AD14C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321D8EA-D2E0-4CAB-9DBE-374F8C454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234BC0C6-DAB8-DF45-9115-F28C7B1123EF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67026D9-DB1B-6441-83D9-5A7740C0DC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026D9-DB1B-6441-83D9-5A7740C0DC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5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4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026D9-DB1B-6441-83D9-5A7740C0DC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8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6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4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4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09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026D9-DB1B-6441-83D9-5A7740C0DC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6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6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7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7FB1-10C1-4491-992F-93F82289708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93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4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1A4A-46A9-497C-AEC1-07319029D9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77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00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0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5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026D9-DB1B-6441-83D9-5A7740C0DC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1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8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  <a:p>
            <a:endParaRPr lang="en-US" b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4E39-DD0A-406F-94B9-56AC114DA88D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C38-3FC3-4AF2-BF9A-24CD76D42718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92B0-FF97-4082-ADD4-CEBE079687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8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13274"/>
            <a:ext cx="8229600" cy="715962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6E8F"/>
                </a:solidFill>
              </a:defRPr>
            </a:lvl1pPr>
            <a:lvl2pPr>
              <a:defRPr>
                <a:solidFill>
                  <a:srgbClr val="3B6E8F"/>
                </a:solidFill>
              </a:defRPr>
            </a:lvl2pPr>
            <a:lvl3pPr>
              <a:defRPr>
                <a:solidFill>
                  <a:srgbClr val="3B6E8F"/>
                </a:solidFill>
              </a:defRPr>
            </a:lvl3pPr>
            <a:lvl4pPr>
              <a:defRPr>
                <a:solidFill>
                  <a:srgbClr val="3B6E8F"/>
                </a:solidFill>
              </a:defRPr>
            </a:lvl4pPr>
            <a:lvl5pPr>
              <a:defRPr>
                <a:solidFill>
                  <a:srgbClr val="3B6E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EAC4-12F5-4A29-A62E-86D1A1941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4" y="6356350"/>
            <a:ext cx="1590127" cy="365125"/>
          </a:xfrm>
        </p:spPr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95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D0CC-B98E-46C6-A004-6D1E4190E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42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AEBD-D8D0-4D5E-80E9-AF24099DAB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26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5" y="94129"/>
            <a:ext cx="8229600" cy="715962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D956-A32F-4C1D-AF8B-4E6528BB8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122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1364-1943-4595-AAA3-967F193BA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26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F477-C6D7-47CE-BFEE-4FE6D7E426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EE41-F9D3-4608-BB8F-15C19B8176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296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8FB7-9E2E-4776-8C9E-B3D592570E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70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365-2D1E-40EF-AA8C-C48A6F87A2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189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9CF9-175D-46FC-A7B5-9B77E98202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D09-CF42-445F-9E44-378F3044B5D4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8AF7-730D-4E58-B348-6272466C3E63}" type="datetime1">
              <a:rPr lang="en-US" sz="1000" smtClean="0">
                <a:solidFill>
                  <a:schemeClr val="tx1"/>
                </a:solidFill>
              </a:rPr>
              <a:pPr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Big logo and text.jpg"/>
          <p:cNvPicPr>
            <a:picLocks noChangeAspect="1"/>
          </p:cNvPicPr>
          <p:nvPr userDrawn="1"/>
        </p:nvPicPr>
        <p:blipFill>
          <a:blip r:embed="rId2" cstate="print"/>
          <a:srcRect l="18366" t="8889" r="18366" b="40000"/>
          <a:stretch>
            <a:fillRect/>
          </a:stretch>
        </p:blipFill>
        <p:spPr>
          <a:xfrm>
            <a:off x="228600" y="228600"/>
            <a:ext cx="2667000" cy="2788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7D1E-B52F-45E2-8001-84A4C4C43FF5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4E031D-D511-4D4E-9043-30C92DD8F04F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8877-30BC-46F7-8CD4-8B8A5746F523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76866-23B8-4850-B520-F3728993414E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A67-9927-44F3-A845-28A0169A0233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977C8-4E67-4E1F-B77C-06940C0C826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53DD-515E-4A1E-BD98-708591F256D3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A239-60EB-4359-B9B7-1E725C13172B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6EF-0156-42AD-9A08-85C09C697A35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612-7F14-4B8B-A766-7B9B9987A091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5E5D9-38C1-40EC-915D-57F5865304FA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DABA-372A-4A37-90FC-451D08AF0BBF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B9A-1FCE-4D8A-8236-D91640515A2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5DF30-0ADD-4F77-A9EB-AAFFB8F48CA3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4080D-AF1E-4782-A4E4-E47A437922D6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9149-87B8-44DF-AE03-F395009C185D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A403-3FB8-47AF-AFC0-396DA08585F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A87-7F1A-496B-A8F5-16ABD7F5694C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185-9352-4C62-997B-CE2A6971EA05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8BB-CEDB-4F35-839F-4BCA1D82CCB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735A-5415-4A32-BF81-29929641F765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49FC-AA23-4138-B0D1-63BB1C138AA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9D901-37FD-4684-927F-C9E3B02FE61D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A5A02-7076-4123-9E73-4EDB3BC9EB81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BF9-7349-40E8-8FB4-F6FFCCCF7A2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E100D-6FA6-45C6-AAB3-9E0FF7DEB136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923-005B-48AD-A4DD-2A8BAADBB1E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8BD-6EA5-4DDA-92B8-6E990DC6286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B5B0-AA63-4E33-8EEC-4FB483470120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762D3-81FC-4CA7-B366-7DD9C9E7DBEC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9EA8-676B-466D-AF0C-E5C543A69F9A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2B1F4-E003-4CE0-A7DE-269EBB37B8DE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9EDAB-8BFE-4A3F-956C-8651B1C7332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F0CD5-443F-4D3E-B432-975A2D50F0F0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D225-0BC5-4325-ACB9-94D830647722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2AE2-3455-4963-BC77-BB4448833D84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chapter slide2.jpg"/>
          <p:cNvPicPr>
            <a:picLocks noChangeAspect="1"/>
          </p:cNvPicPr>
          <p:nvPr userDrawn="1"/>
        </p:nvPicPr>
        <p:blipFill>
          <a:blip r:embed="rId2" cstate="print"/>
          <a:srcRect b="5263"/>
          <a:stretch>
            <a:fillRect/>
          </a:stretch>
        </p:blipFill>
        <p:spPr>
          <a:xfrm>
            <a:off x="-161364" y="0"/>
            <a:ext cx="9368118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114800" y="5334000"/>
            <a:ext cx="4800600" cy="137160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Chapter Title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8FC6-3215-4B79-A4EB-459B3852AA56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9E14-E09F-4521-98F9-85DA05D0729C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9BDA0-E3E1-4703-9FD8-B68098BBFC1D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961-3CD5-4A1A-B5F1-DF2C1593B654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54793-4CE8-464D-9A42-83090E95EEA0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BED35-AB61-4F8F-802F-037E7EB9068C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69C4-5E96-4EA1-A012-811A49EFF6A6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6808-90D1-44B8-9EF8-6E011C3355CA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AA61-8253-43A7-98EF-2A081025805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83EF-0A04-4125-9297-A61352D3BE28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52C2-8D66-4FBB-A181-759C9DDDF63C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BE4F7-0DAC-48A8-9E58-187E5EAD0D8E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100-2FAF-4C08-B9C0-81D0E6E8269E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3C8794-BA31-424E-A527-C91F8D2C5E9D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43A2D-A338-4DA6-A47D-57B2315BF55D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C6E8-255A-4364-87A4-562A621156F3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Big logo and text.jpg"/>
          <p:cNvPicPr>
            <a:picLocks noChangeAspect="1"/>
          </p:cNvPicPr>
          <p:nvPr userDrawn="1"/>
        </p:nvPicPr>
        <p:blipFill>
          <a:blip r:embed="rId2" cstate="print"/>
          <a:srcRect l="18366" t="8889" r="18366" b="40000"/>
          <a:stretch>
            <a:fillRect/>
          </a:stretch>
        </p:blipFill>
        <p:spPr>
          <a:xfrm>
            <a:off x="228600" y="228600"/>
            <a:ext cx="2667000" cy="2788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23A-5011-4797-9420-4CB52AA116BE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1277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4572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49520"/>
            <a:ext cx="3505200" cy="81788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9436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9A6B-CD2B-428E-A6A8-3C00E1D684B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6A01A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D5752-07BD-47D0-8AEF-CEBF86BBB52A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CC4B-77C5-45D4-848C-03A1E914D617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Click to edit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master title style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AB04D-9033-4B01-AFF5-8F78823F1F47}" type="datetime1">
              <a:rPr lang="en-US" smtClean="0">
                <a:solidFill>
                  <a:srgbClr val="FFFFFF"/>
                </a:solidFill>
              </a:rPr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defTabSz="914400">
              <a:spcBef>
                <a:spcPct val="0"/>
              </a:spcBef>
              <a:defRPr/>
            </a:pPr>
            <a:r>
              <a:rPr lang="en-US" dirty="0" smtClean="0">
                <a:solidFill>
                  <a:srgbClr val="3B6E8F"/>
                </a:solidFill>
              </a:rPr>
              <a:t>Click to edit Master title style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D3DCE-70AE-47A9-A60A-052D153DB805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475-CBD2-4F8A-A5A1-9E8E50508CB9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FFFFF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3B6E8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3B6E8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2A1-ECA1-4781-87DB-B05154B7A15F}" type="datetime1">
              <a:rPr lang="en-US" smtClean="0">
                <a:solidFill>
                  <a:srgbClr val="3B6E8F"/>
                </a:solidFill>
              </a:rPr>
              <a:pPr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algn="r" defTabSz="914400">
              <a:defRPr/>
            </a:pPr>
            <a:fld id="{1F0FAF64-2E2D-4E05-A04D-381E6CBB7433}" type="slidenum">
              <a:rPr lang="en-US" sz="1000" smtClean="0">
                <a:solidFill>
                  <a:srgbClr val="3B6E8F"/>
                </a:solidFill>
              </a:rPr>
              <a:pPr algn="r" defTabSz="914400">
                <a:defRPr/>
              </a:pPr>
              <a:t>‹#›</a:t>
            </a:fld>
            <a:endParaRPr lang="en-US" sz="1000" dirty="0">
              <a:solidFill>
                <a:srgbClr val="3B6E8F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solidFill>
                <a:srgbClr val="FFFFFF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B451B4F1-5FCB-4923-8915-26E936448A45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01460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/>
          <a:srcRect r="78125" b="30977"/>
          <a:stretch>
            <a:fillRect/>
          </a:stretch>
        </p:blipFill>
        <p:spPr>
          <a:xfrm>
            <a:off x="8382000" y="5855058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5969C29F-FCFA-4FA7-B189-07B4E4B62AAD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00842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rcRect r="78125" b="30977"/>
          <a:stretch>
            <a:fillRect/>
          </a:stretch>
        </p:blipFill>
        <p:spPr>
          <a:xfrm>
            <a:off x="8382000" y="584888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3B10D8E5-96ED-4A04-913F-9CFB6F25CFB1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44631565-D3CA-4E9D-AF4D-18EA25BAA806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7F21FC3C-5273-42CD-B3C1-C50E60542158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9603BFE4-3CE2-4AA3-B887-BEDDCE38FD42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2" r:id="rId11"/>
    <p:sldLayoutId id="214748374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2E68522C-B0A3-4A28-AAFA-9540353715CD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FC5212F-B1C5-4772-A8C2-8AE66500EA93}" type="datetime1">
              <a:rPr lang="en-US" smtClean="0">
                <a:solidFill>
                  <a:srgbClr val="3B6E8F"/>
                </a:solidFill>
              </a:rPr>
              <a:pPr defTabSz="914400"/>
              <a:t>12/11/2013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pPr defTabSz="914400"/>
            <a:fld id="{D5BBC35B-A44B-4119-B8DA-DE9E3DFADA20}" type="slidenum">
              <a:rPr lang="en-US" smtClean="0">
                <a:solidFill>
                  <a:srgbClr val="3B6E8F"/>
                </a:solidFill>
              </a:rPr>
              <a:pPr defTabSz="914400"/>
              <a:t>‹#›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6E8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A1F2-9146-4111-9928-B5482F307A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2048" y="6044394"/>
            <a:ext cx="1590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ew logo big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79794" y="5884456"/>
            <a:ext cx="522166" cy="5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Ebrima"/>
          <a:ea typeface="+mj-ea"/>
          <a:cs typeface="Ebr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1426"/>
            <a:ext cx="5714999" cy="2454498"/>
          </a:xfrm>
        </p:spPr>
        <p:txBody>
          <a:bodyPr>
            <a:noAutofit/>
          </a:bodyPr>
          <a:lstStyle/>
          <a:p>
            <a:r>
              <a:rPr lang="en-US" dirty="0" smtClean="0"/>
              <a:t>The Colorado Health Institute’s Annual Legislative Forecast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158" y="2437593"/>
            <a:ext cx="3250841" cy="1361672"/>
          </a:xfrm>
        </p:spPr>
        <p:txBody>
          <a:bodyPr>
            <a:noAutofit/>
          </a:bodyPr>
          <a:lstStyle/>
          <a:p>
            <a:r>
              <a:rPr lang="en-US" sz="2800" dirty="0" smtClean="0"/>
              <a:t>Health Care Trends to Expect in the </a:t>
            </a:r>
            <a:br>
              <a:rPr lang="en-US" sz="2800" dirty="0" smtClean="0"/>
            </a:br>
            <a:r>
              <a:rPr lang="en-US" sz="2800" dirty="0" smtClean="0"/>
              <a:t>2014 Session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452478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December 11, 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24200" y="4905780"/>
            <a:ext cx="56388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 txBox="1">
            <a:spLocks/>
          </p:cNvSpPr>
          <p:nvPr/>
        </p:nvSpPr>
        <p:spPr>
          <a:xfrm>
            <a:off x="507999" y="2024682"/>
            <a:ext cx="7508242" cy="5104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endParaRPr lang="en-US" sz="2500" dirty="0" smtClean="0">
              <a:solidFill>
                <a:srgbClr val="425968"/>
              </a:solidFill>
              <a:ea typeface="Ebrima" pitchFamily="2" charset="0"/>
              <a:cs typeface="Calibri"/>
            </a:endParaRP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Highlights: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1.5 percent community provider rate increase.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Funding to enhance the quality of early childhood programs. 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Investment in the Colorado Mental Health Institutes.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16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Department of Human Services: 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FY 2014-15 Proposal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7498702"/>
              </p:ext>
            </p:extLst>
          </p:nvPr>
        </p:nvGraphicFramePr>
        <p:xfrm>
          <a:off x="507998" y="1483218"/>
          <a:ext cx="8314082" cy="89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10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983346"/>
            <a:ext cx="7559040" cy="5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endParaRPr lang="en-US" sz="2800" dirty="0" smtClean="0">
              <a:solidFill>
                <a:srgbClr val="425968"/>
              </a:solidFill>
              <a:ea typeface="Ebrima" pitchFamily="2" charset="0"/>
              <a:cs typeface="Calibri"/>
            </a:endParaRPr>
          </a:p>
          <a:p>
            <a:pPr marL="347472" indent="-347472">
              <a:spcBef>
                <a:spcPct val="20000"/>
              </a:spcBef>
            </a:pPr>
            <a:r>
              <a:rPr lang="en-US" sz="28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Highlights: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$7.1 million from the Medical Marijuana Cash Fund to grant research on the health effects of marijuana on various diseases and disorders.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$12 million to support community improvements in wastewater and drinking water infrastructure</a:t>
            </a:r>
            <a:r>
              <a:rPr lang="en-US" sz="27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.</a:t>
            </a:r>
          </a:p>
          <a:p>
            <a:pPr>
              <a:spcBef>
                <a:spcPct val="20000"/>
              </a:spcBef>
            </a:pPr>
            <a:endParaRPr lang="en-US" sz="27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416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Department of Public Health and Environment: 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FY 2014-15 Proposal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6786855"/>
              </p:ext>
            </p:extLst>
          </p:nvPr>
        </p:nvGraphicFramePr>
        <p:xfrm>
          <a:off x="560229" y="1437067"/>
          <a:ext cx="8264477" cy="89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11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0" y="4672792"/>
            <a:ext cx="5105400" cy="1524000"/>
          </a:xfrm>
        </p:spPr>
        <p:txBody>
          <a:bodyPr/>
          <a:lstStyle/>
          <a:p>
            <a:r>
              <a:rPr lang="en-US" dirty="0" smtClean="0"/>
              <a:t>Colorado’s General Assembly </a:t>
            </a:r>
            <a:r>
              <a:rPr lang="en-US" smtClean="0"/>
              <a:t>in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99880"/>
            <a:ext cx="768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Colorado’s 2014 General Assembly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13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98"/>
          <a:stretch/>
        </p:blipFill>
        <p:spPr>
          <a:xfrm>
            <a:off x="480248" y="1674896"/>
            <a:ext cx="2663648" cy="4339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4"/>
          <a:stretch/>
        </p:blipFill>
        <p:spPr>
          <a:xfrm>
            <a:off x="3267188" y="4203626"/>
            <a:ext cx="5684532" cy="1509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3"/>
          <a:stretch/>
        </p:blipFill>
        <p:spPr>
          <a:xfrm>
            <a:off x="3267188" y="1855263"/>
            <a:ext cx="5684532" cy="16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7038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Who’s Leading the Charge?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425968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14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" y="1558445"/>
            <a:ext cx="9072513" cy="42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8021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2014 Senate Health and Human Services Committee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425968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15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2" y="1817369"/>
            <a:ext cx="8407748" cy="38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9004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House Health Committees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16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" y="2111429"/>
            <a:ext cx="7818633" cy="30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6055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House Health Committees: Membership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425968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1277" y="5821363"/>
            <a:ext cx="784123" cy="79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 r="78125" b="30977"/>
          <a:stretch>
            <a:fillRect/>
          </a:stretch>
        </p:blipFill>
        <p:spPr>
          <a:xfrm>
            <a:off x="8382000" y="5855058"/>
            <a:ext cx="533400" cy="533400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016240" y="6014602"/>
            <a:ext cx="365760" cy="365125"/>
          </a:xfrm>
        </p:spPr>
        <p:txBody>
          <a:bodyPr/>
          <a:lstStyle/>
          <a:p>
            <a:r>
              <a:rPr lang="en-US" dirty="0" smtClean="0">
                <a:solidFill>
                  <a:srgbClr val="3B6E8F"/>
                </a:solidFill>
              </a:rPr>
              <a:t>20</a:t>
            </a:r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7405"/>
            <a:ext cx="8016240" cy="40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4111" y="4286872"/>
            <a:ext cx="5822245" cy="2057400"/>
          </a:xfrm>
        </p:spPr>
        <p:txBody>
          <a:bodyPr/>
          <a:lstStyle/>
          <a:p>
            <a:r>
              <a:rPr lang="en-US" dirty="0" smtClean="0"/>
              <a:t>Key Health Care Legislation Anticipated </a:t>
            </a:r>
            <a:br>
              <a:rPr lang="en-US" dirty="0" smtClean="0"/>
            </a:br>
            <a:r>
              <a:rPr lang="en-US" dirty="0" smtClean="0"/>
              <a:t>in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599" y="240888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Three Major Legislative Themes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4370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Health Reform Clean-up</a:t>
            </a:r>
          </a:p>
          <a:p>
            <a:pPr marL="514350" indent="-51435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Outcomes of Task Forces </a:t>
            </a:r>
            <a:br>
              <a:rPr lang="en-US" sz="40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</a:br>
            <a:r>
              <a:rPr lang="en-US" sz="40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and Committees</a:t>
            </a:r>
          </a:p>
          <a:p>
            <a:pPr marL="514350" indent="-514350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The Grab Bag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endParaRPr lang="en-US" sz="3200" dirty="0" smtClean="0">
              <a:solidFill>
                <a:srgbClr val="3B6E8F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19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599"/>
            <a:ext cx="9807056" cy="65354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260552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Today’s Discussion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324680" y="1321904"/>
            <a:ext cx="6261652" cy="462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An overview of Colorado’s political climate heading into 2014.</a:t>
            </a: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What we know about the governor’s budget and its potential impact on health care.</a:t>
            </a: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Health care legislation and </a:t>
            </a:r>
            <a:br>
              <a:rPr lang="en-US" sz="32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</a:br>
            <a:r>
              <a:rPr lang="en-US" sz="3200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trends that we expect to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2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224" y="1455312"/>
            <a:ext cx="5209504" cy="5074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Insurance Offerings – Consistency inside and outside of the marketplace.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Simplifying Medicaid Eligibility Categories – Major reduction and consistency with federal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>
                <a:solidFill>
                  <a:srgbClr val="3B6E8F"/>
                </a:solidFill>
              </a:rPr>
              <a:pPr/>
              <a:t>20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One: </a:t>
            </a:r>
            <a:br>
              <a:rPr lang="en-US" dirty="0" smtClean="0"/>
            </a:br>
            <a:r>
              <a:rPr lang="en-US" dirty="0" smtClean="0"/>
              <a:t>Health Reform Clean-up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" y="1143000"/>
            <a:ext cx="3811413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85626" y="31952"/>
            <a:ext cx="855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Theme Two: 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</a:br>
            <a:r>
              <a:rPr lang="en-US" sz="3200" dirty="0" smtClean="0">
                <a:solidFill>
                  <a:schemeClr val="bg1"/>
                </a:solidFill>
                <a:ea typeface="Ebrima" pitchFamily="2" charset="0"/>
                <a:cs typeface="Calibri"/>
              </a:rPr>
              <a:t>Outcomes </a:t>
            </a:r>
            <a:r>
              <a:rPr lang="en-US" sz="3200" dirty="0">
                <a:solidFill>
                  <a:schemeClr val="bg1"/>
                </a:solidFill>
                <a:ea typeface="Ebrima" pitchFamily="2" charset="0"/>
                <a:cs typeface="Calibri"/>
              </a:rPr>
              <a:t>of Task Forces and </a:t>
            </a:r>
            <a:r>
              <a:rPr lang="en-US" sz="3200" dirty="0" smtClean="0">
                <a:solidFill>
                  <a:schemeClr val="bg1"/>
                </a:solidFill>
                <a:ea typeface="Ebrima" pitchFamily="2" charset="0"/>
                <a:cs typeface="Calibri"/>
              </a:rPr>
              <a:t>Committees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471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Civil Commitments – Behavioral Health Advanced Directives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spcAft>
                <a:spcPts val="24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Sunset reviews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r>
              <a:rPr lang="en-US" sz="3200" dirty="0" smtClean="0">
                <a:solidFill>
                  <a:srgbClr val="F6A01A"/>
                </a:solidFill>
                <a:ea typeface="Ebrima" pitchFamily="2" charset="0"/>
                <a:cs typeface="Calibri"/>
              </a:rPr>
              <a:t>***************************************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Childhood vaccines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3B6E8F"/>
                </a:solidFill>
              </a:rPr>
              <a:t>Social Determinants of Health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21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44530" y="0"/>
            <a:ext cx="6846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Theme Three: 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The Grab Bag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50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Free-standing Emergency Rooms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Suicide Prevention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Breast and Cervical Cancer Program </a:t>
            </a:r>
            <a:r>
              <a:rPr lang="en-US" sz="3200" dirty="0">
                <a:solidFill>
                  <a:srgbClr val="3B6E8F"/>
                </a:solidFill>
                <a:ea typeface="Ebrima" pitchFamily="2" charset="0"/>
                <a:cs typeface="Calibri"/>
              </a:rPr>
              <a:t>e</a:t>
            </a: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xtension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/>
              <a:t>Technical change </a:t>
            </a:r>
            <a:r>
              <a:rPr lang="en-US" sz="3200" dirty="0"/>
              <a:t>for N</a:t>
            </a:r>
            <a:r>
              <a:rPr lang="en-US" sz="3200" dirty="0" smtClean="0"/>
              <a:t>ursing </a:t>
            </a:r>
            <a:r>
              <a:rPr lang="en-US" sz="3200" dirty="0"/>
              <a:t>F</a:t>
            </a:r>
            <a:r>
              <a:rPr lang="en-US" sz="3200" dirty="0" smtClean="0"/>
              <a:t>acility rates</a:t>
            </a:r>
            <a:endParaRPr lang="en-US" sz="3200" dirty="0"/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spcAft>
                <a:spcPts val="24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Adjusting Advance Practice Nurse training requirements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r>
              <a:rPr lang="en-US" sz="3200" dirty="0" smtClean="0">
                <a:solidFill>
                  <a:srgbClr val="F6A01A"/>
                </a:solidFill>
                <a:ea typeface="Ebrima" pitchFamily="2" charset="0"/>
                <a:cs typeface="Calibri"/>
              </a:rPr>
              <a:t>***************************************</a:t>
            </a:r>
            <a:endParaRPr lang="en-US" sz="3200" dirty="0">
              <a:solidFill>
                <a:srgbClr val="F6A01A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</a:rPr>
              <a:t>Obesity Prevention Caucus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  <a:latin typeface="Calibri"/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22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435"/>
            <a:ext cx="8229600" cy="9355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 Assembly: 2014 Key Dates</a:t>
            </a:r>
            <a:endParaRPr lang="en-US" sz="32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772087" y="6112981"/>
            <a:ext cx="1590127" cy="365125"/>
          </a:xfrm>
        </p:spPr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688015"/>
            <a:ext cx="9143999" cy="2082492"/>
          </a:xfrm>
          <a:prstGeom prst="rect">
            <a:avLst/>
          </a:prstGeom>
          <a:solidFill>
            <a:srgbClr val="8EA9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85146"/>
            <a:ext cx="9143999" cy="2082492"/>
          </a:xfrm>
          <a:prstGeom prst="rect">
            <a:avLst/>
          </a:prstGeom>
          <a:solidFill>
            <a:srgbClr val="8EA9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940636"/>
              </p:ext>
            </p:extLst>
          </p:nvPr>
        </p:nvGraphicFramePr>
        <p:xfrm>
          <a:off x="0" y="897432"/>
          <a:ext cx="8873366" cy="354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1487" y="182846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Jan 8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4051" y="4163274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May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804" y="1828460"/>
            <a:ext cx="116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Feb 26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967" y="1828460"/>
            <a:ext cx="107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Jan 29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0576" y="1828460"/>
            <a:ext cx="12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Jan 24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487" y="414714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Mar 28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6571" y="417090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Mar 31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692" y="41582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April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0281" y="414849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April 11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247" y="1223246"/>
            <a:ext cx="269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Legislative Timeline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41383"/>
              </p:ext>
            </p:extLst>
          </p:nvPr>
        </p:nvGraphicFramePr>
        <p:xfrm>
          <a:off x="-36201" y="3929433"/>
          <a:ext cx="9180200" cy="218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79206" y="1856165"/>
            <a:ext cx="116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March 24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8768" y="1980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Three Takeaways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319552" y="1468582"/>
            <a:ext cx="8519652" cy="518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indent="-347472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  <a:latin typeface="+mj-lt"/>
              <a:ea typeface="Ebrima" pitchFamily="2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499"/>
            <a:ext cx="8229600" cy="5057468"/>
          </a:xfrm>
        </p:spPr>
        <p:txBody>
          <a:bodyPr>
            <a:normAutofit lnSpcReduction="10000"/>
          </a:bodyPr>
          <a:lstStyle/>
          <a:p>
            <a:pPr marL="347472" indent="-347472">
              <a:spcAft>
                <a:spcPts val="12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dirty="0">
                <a:ea typeface="Ebrima" pitchFamily="2" charset="0"/>
                <a:cs typeface="Calibri"/>
              </a:rPr>
              <a:t>Recalls and 2014 elections will change the political calculus. </a:t>
            </a:r>
          </a:p>
          <a:p>
            <a:pPr marL="347472" indent="-347472">
              <a:spcAft>
                <a:spcPts val="12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dirty="0">
                <a:ea typeface="Ebrima" pitchFamily="2" charset="0"/>
                <a:cs typeface="Calibri"/>
              </a:rPr>
              <a:t>Health care legislation in 2014 is likely to be characterized by small</a:t>
            </a:r>
            <a:r>
              <a:rPr lang="en-US" b="1" dirty="0">
                <a:ea typeface="Ebrima" pitchFamily="2" charset="0"/>
                <a:cs typeface="Calibri"/>
              </a:rPr>
              <a:t> </a:t>
            </a:r>
            <a:r>
              <a:rPr lang="en-US" dirty="0">
                <a:ea typeface="Ebrima" pitchFamily="2" charset="0"/>
                <a:cs typeface="Calibri"/>
              </a:rPr>
              <a:t>changes.</a:t>
            </a:r>
          </a:p>
          <a:p>
            <a:pPr marL="347472" indent="-347472"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dirty="0">
                <a:ea typeface="Ebrima" pitchFamily="2" charset="0"/>
                <a:cs typeface="Calibri"/>
              </a:rPr>
              <a:t>Health topics will fall into a few buckets: </a:t>
            </a:r>
          </a:p>
          <a:p>
            <a:pPr marL="804672" lvl="1" indent="-347472"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>
                <a:ea typeface="Ebrima" pitchFamily="2" charset="0"/>
                <a:cs typeface="Calibri"/>
              </a:rPr>
              <a:t>Health Reform Clean-up</a:t>
            </a:r>
          </a:p>
          <a:p>
            <a:pPr marL="804672" lvl="1" indent="-347472"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>
                <a:ea typeface="Ebrima" pitchFamily="2" charset="0"/>
                <a:cs typeface="Calibri"/>
              </a:rPr>
              <a:t>Outcomes of Task Forces</a:t>
            </a:r>
          </a:p>
          <a:p>
            <a:pPr marL="804672" lvl="1" indent="-347472"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>
                <a:ea typeface="Ebrima" pitchFamily="2" charset="0"/>
                <a:cs typeface="Calibri"/>
              </a:rPr>
              <a:t>The Grab Bag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EE3-B244-0749-8326-8A9635676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93" y="-475364"/>
            <a:ext cx="9657399" cy="758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3" y="196637"/>
            <a:ext cx="4455948" cy="6007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1" y="836928"/>
            <a:ext cx="4119144" cy="536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8768" y="28021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Three Takeaways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336673"/>
            <a:ext cx="8391832" cy="5074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3B6E8F"/>
                </a:solidFill>
                <a:latin typeface="+mj-lt"/>
                <a:ea typeface="Ebrima" pitchFamily="2" charset="0"/>
                <a:cs typeface="Calibri"/>
              </a:rPr>
              <a:t>Recalls and 2014 elections will change the political calculus. </a:t>
            </a:r>
            <a:endParaRPr lang="en-US" sz="3200" dirty="0">
              <a:solidFill>
                <a:srgbClr val="3B6E8F"/>
              </a:solidFill>
              <a:latin typeface="+mj-lt"/>
              <a:ea typeface="Ebrima" pitchFamily="2" charset="0"/>
              <a:cs typeface="Calibri"/>
            </a:endParaRPr>
          </a:p>
          <a:p>
            <a:pPr marL="514350" indent="-514350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3B6E8F"/>
                </a:solidFill>
                <a:latin typeface="+mj-lt"/>
                <a:ea typeface="Ebrima" pitchFamily="2" charset="0"/>
                <a:cs typeface="Calibri"/>
              </a:rPr>
              <a:t>Health care legislation in 2014 is likely to be characterized by small</a:t>
            </a:r>
            <a:r>
              <a:rPr lang="en-US" sz="3200" b="1" dirty="0" smtClean="0">
                <a:solidFill>
                  <a:srgbClr val="3B6E8F"/>
                </a:solidFill>
                <a:latin typeface="+mj-lt"/>
                <a:ea typeface="Ebrima" pitchFamily="2" charset="0"/>
                <a:cs typeface="Calibri"/>
              </a:rPr>
              <a:t> </a:t>
            </a:r>
            <a:r>
              <a:rPr lang="en-US" sz="3200" dirty="0" smtClean="0">
                <a:solidFill>
                  <a:srgbClr val="3B6E8F"/>
                </a:solidFill>
                <a:latin typeface="+mj-lt"/>
                <a:ea typeface="Ebrima" pitchFamily="2" charset="0"/>
                <a:cs typeface="Calibri"/>
              </a:rPr>
              <a:t>changes.</a:t>
            </a:r>
          </a:p>
          <a:p>
            <a:pPr marL="514350" indent="-514350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3B6E8F"/>
                </a:solidFill>
                <a:latin typeface="+mj-lt"/>
                <a:ea typeface="Ebrima" pitchFamily="2" charset="0"/>
                <a:cs typeface="Calibri"/>
              </a:rPr>
              <a:t>Health topics will fall into a few buckets: </a:t>
            </a:r>
          </a:p>
          <a:p>
            <a:pPr marL="804672" lvl="1" indent="-347472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>
                <a:latin typeface="+mj-lt"/>
                <a:ea typeface="Ebrima" pitchFamily="2" charset="0"/>
                <a:cs typeface="Calibri"/>
              </a:rPr>
              <a:t>Health Reform Clean-up</a:t>
            </a:r>
          </a:p>
          <a:p>
            <a:pPr marL="804672" lvl="1" indent="-347472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ea typeface="Ebrima" pitchFamily="2" charset="0"/>
                <a:cs typeface="Calibri"/>
              </a:rPr>
              <a:t>Outcomes of Task Forces</a:t>
            </a:r>
          </a:p>
          <a:p>
            <a:pPr marL="804672" lvl="1" indent="-347472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ea typeface="Ebrima" pitchFamily="2" charset="0"/>
                <a:cs typeface="Calibri"/>
              </a:rPr>
              <a:t>The Grab Bag</a:t>
            </a:r>
          </a:p>
          <a:p>
            <a:pPr marL="347472" indent="-347472">
              <a:spcBef>
                <a:spcPct val="20000"/>
              </a:spcBef>
              <a:spcAft>
                <a:spcPts val="900"/>
              </a:spcAft>
              <a:buClr>
                <a:srgbClr val="F6A01A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3B6E8F"/>
              </a:solidFill>
              <a:latin typeface="+mj-lt"/>
              <a:ea typeface="Ebrima" pitchFamily="2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3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5072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Post-Election State of Affairs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450826" cy="521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indent="-347472">
              <a:spcBef>
                <a:spcPct val="20000"/>
              </a:spcBef>
              <a:spcAft>
                <a:spcPts val="12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With the federal political field stable </a:t>
            </a:r>
            <a:b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</a:b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going into 2014, we turn to state activity. </a:t>
            </a:r>
          </a:p>
          <a:p>
            <a:pPr marL="347472" indent="-347472"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The balance of state power is the same, </a:t>
            </a:r>
            <a:b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</a:b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but the calculus has changed:</a:t>
            </a:r>
          </a:p>
          <a:p>
            <a:pPr marL="804672" lvl="1" indent="-347472"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Governor (D) Senate (D) House (D)</a:t>
            </a:r>
          </a:p>
          <a:p>
            <a:pPr marL="804672" lvl="1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New Senate majority 18-17</a:t>
            </a:r>
          </a:p>
          <a:p>
            <a:pPr marL="347472" indent="-347472">
              <a:spcBef>
                <a:spcPct val="20000"/>
              </a:spcBef>
              <a:spcAft>
                <a:spcPts val="12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Some leadership shifts.</a:t>
            </a:r>
          </a:p>
          <a:p>
            <a:pPr marL="347472" indent="-347472"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Run-up to the 2014 state elections.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4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94960"/>
            <a:ext cx="92300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2014: A Year of Watershed Health Care Legislation?</a:t>
            </a:r>
            <a:endParaRPr lang="en-US" sz="31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401416"/>
            <a:ext cx="4101548" cy="517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spcBef>
                <a:spcPct val="20000"/>
              </a:spcBef>
              <a:spcAft>
                <a:spcPts val="21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No. </a:t>
            </a:r>
          </a:p>
          <a:p>
            <a:pPr marL="347472" indent="-347472">
              <a:spcBef>
                <a:spcPct val="20000"/>
              </a:spcBef>
              <a:spcAft>
                <a:spcPts val="21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Mostly “</a:t>
            </a:r>
            <a:r>
              <a:rPr lang="en-US" sz="3600" dirty="0" smtClean="0">
                <a:ea typeface="Ebrima" pitchFamily="2" charset="0"/>
                <a:cs typeface="Calibri"/>
              </a:rPr>
              <a:t>reflection”</a:t>
            </a:r>
            <a:r>
              <a:rPr lang="en-US" sz="36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 on health care legislation.</a:t>
            </a:r>
          </a:p>
          <a:p>
            <a:pPr marL="347472" indent="-347472">
              <a:spcBef>
                <a:spcPct val="20000"/>
              </a:spcBef>
              <a:spcAft>
                <a:spcPts val="21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Education may be the issue to take center stage.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5</a:t>
            </a:fld>
            <a:endParaRPr lang="en-US" dirty="0">
              <a:solidFill>
                <a:srgbClr val="3B6E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/>
          <a:stretch/>
        </p:blipFill>
        <p:spPr>
          <a:xfrm>
            <a:off x="4915022" y="1139687"/>
            <a:ext cx="4228978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75708" y="4866968"/>
            <a:ext cx="5839691" cy="1939408"/>
          </a:xfrm>
        </p:spPr>
        <p:txBody>
          <a:bodyPr/>
          <a:lstStyle/>
          <a:p>
            <a:r>
              <a:rPr lang="en-US" dirty="0" smtClean="0"/>
              <a:t>The Governor’s Budget Proposal and 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5072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The Governor’s Budget Proposal FY14-15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442880"/>
            <a:ext cx="4024648" cy="5189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r>
              <a:rPr lang="en-US" sz="3800" b="1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State Context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State’s financial position continues to improve.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Exceeded </a:t>
            </a:r>
            <a:r>
              <a:rPr lang="en-US" sz="3400" dirty="0">
                <a:solidFill>
                  <a:srgbClr val="3B6E8F"/>
                </a:solidFill>
                <a:ea typeface="Ebrima" pitchFamily="2" charset="0"/>
                <a:cs typeface="Calibri"/>
              </a:rPr>
              <a:t>the </a:t>
            </a: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/>
            </a:r>
            <a:b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</a:b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pre-Great </a:t>
            </a:r>
            <a:r>
              <a:rPr lang="en-US" sz="3400" dirty="0">
                <a:solidFill>
                  <a:srgbClr val="3B6E8F"/>
                </a:solidFill>
                <a:ea typeface="Ebrima" pitchFamily="2" charset="0"/>
                <a:cs typeface="Calibri"/>
              </a:rPr>
              <a:t>Recession </a:t>
            </a: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/>
            </a:r>
            <a:b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</a:b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peak </a:t>
            </a:r>
            <a:r>
              <a:rPr lang="en-US" sz="3400" dirty="0">
                <a:solidFill>
                  <a:srgbClr val="3B6E8F"/>
                </a:solidFill>
                <a:ea typeface="Ebrima" pitchFamily="2" charset="0"/>
                <a:cs typeface="Calibri"/>
              </a:rPr>
              <a:t>employment </a:t>
            </a: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level.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Funding being restored to many programs and state reserves rebuilt.</a:t>
            </a:r>
            <a:r>
              <a:rPr lang="en-US" sz="3400" dirty="0">
                <a:solidFill>
                  <a:srgbClr val="3B6E8F"/>
                </a:solidFill>
                <a:ea typeface="Ebrima" pitchFamily="2" charset="0"/>
                <a:cs typeface="Calibri"/>
              </a:rPr>
              <a:t> </a:t>
            </a:r>
            <a:endParaRPr lang="en-US" sz="34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The </a:t>
            </a:r>
            <a:r>
              <a:rPr lang="en-US" sz="3400" dirty="0">
                <a:solidFill>
                  <a:srgbClr val="3B6E8F"/>
                </a:solidFill>
                <a:ea typeface="Ebrima" pitchFamily="2" charset="0"/>
                <a:cs typeface="Calibri"/>
              </a:rPr>
              <a:t>Governor and K-12 education saw the defeat of Amendment 66 by voters.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300" dirty="0" smtClean="0">
              <a:solidFill>
                <a:srgbClr val="3B6E8F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76422" y="1442880"/>
            <a:ext cx="42389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r>
              <a:rPr lang="en-US" sz="2700" b="1" dirty="0" smtClean="0">
                <a:solidFill>
                  <a:srgbClr val="3B6E8F"/>
                </a:solidFill>
                <a:latin typeface="Calibri"/>
                <a:ea typeface="Ebrima" pitchFamily="2" charset="0"/>
                <a:cs typeface="Calibri"/>
              </a:rPr>
              <a:t>Federal Context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National </a:t>
            </a:r>
            <a:r>
              <a:rPr lang="en-US" sz="2400" dirty="0">
                <a:solidFill>
                  <a:srgbClr val="3B6E8F"/>
                </a:solidFill>
                <a:ea typeface="Ebrima" pitchFamily="2" charset="0"/>
                <a:cs typeface="Calibri"/>
              </a:rPr>
              <a:t>economy remains </a:t>
            </a: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sluggish.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Federal budget uncertainty.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Ongoing implementation of the ACA.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7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270384"/>
            <a:ext cx="77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Governor’s Proposed Budget: The Big Picture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4658" y="1397412"/>
            <a:ext cx="2743200" cy="52049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292648" y="1402941"/>
            <a:ext cx="2551471" cy="5372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Highlights:</a:t>
            </a: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A bit of breathing room compared to last year.</a:t>
            </a: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Increases in spending for most departments.</a:t>
            </a:r>
          </a:p>
          <a:p>
            <a:pPr marL="347472" indent="-347472">
              <a:spcBef>
                <a:spcPct val="20000"/>
              </a:spcBef>
              <a:spcAft>
                <a:spcPts val="1800"/>
              </a:spcAft>
              <a:buClr>
                <a:srgbClr val="F6A01A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Focus on </a:t>
            </a:r>
            <a:r>
              <a:rPr lang="en-US" sz="2400" dirty="0">
                <a:solidFill>
                  <a:srgbClr val="3B6E8F"/>
                </a:solidFill>
                <a:ea typeface="Ebrima" pitchFamily="2" charset="0"/>
                <a:cs typeface="Calibri"/>
              </a:rPr>
              <a:t>programs for persons with developmental disabilities.</a:t>
            </a:r>
            <a:endParaRPr lang="en-US" sz="24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endParaRPr lang="en-US" sz="3200" dirty="0" smtClean="0">
              <a:solidFill>
                <a:srgbClr val="425968"/>
              </a:solidFill>
              <a:latin typeface="Calibri"/>
              <a:ea typeface="Ebrima" pitchFamily="2" charset="0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255" y="1772273"/>
            <a:ext cx="2433845" cy="38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004E"/>
                </a:solidFill>
              </a:rPr>
              <a:t>FY 2014-15 Total Funds </a:t>
            </a:r>
            <a:endParaRPr lang="en-US" dirty="0">
              <a:solidFill>
                <a:srgbClr val="56004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1382" y="1772273"/>
            <a:ext cx="254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004E"/>
                </a:solidFill>
              </a:rPr>
              <a:t>FY 2014-15 General Fund</a:t>
            </a:r>
            <a:endParaRPr lang="en-US" dirty="0">
              <a:solidFill>
                <a:srgbClr val="56004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4" y="2313630"/>
            <a:ext cx="2763916" cy="3550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0" y="2430216"/>
            <a:ext cx="2632901" cy="36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34416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Department of Health Care Policy and Financing: 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FY 2014-15 Proposal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295400"/>
            <a:ext cx="8229600" cy="5372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</a:pPr>
            <a:r>
              <a:rPr lang="en-US" sz="30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Highlights: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000" dirty="0">
                <a:solidFill>
                  <a:srgbClr val="3B6E8F"/>
                </a:solidFill>
                <a:ea typeface="Ebrima" pitchFamily="2" charset="0"/>
                <a:cs typeface="Calibri"/>
              </a:rPr>
              <a:t>Includes funds to support Medicaid caseload expansion. 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3B6E8F"/>
                </a:solidFill>
                <a:ea typeface="Ebrima" pitchFamily="2" charset="0"/>
                <a:cs typeface="Calibri"/>
              </a:rPr>
              <a:t>Increases Medicaid provider rates by 1.5 percent.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000" dirty="0" smtClean="0"/>
              <a:t>New resources for programs that serve people with developmental disabilities.</a:t>
            </a: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000" dirty="0" smtClean="0"/>
              <a:t>New project: the Primary Care Specialty Collaborative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Clr>
                <a:srgbClr val="F6A01A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  <a:p>
            <a:pPr marL="347472" indent="-347472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3B6E8F"/>
              </a:solidFill>
              <a:ea typeface="Ebrima" pitchFamily="2" charset="0"/>
              <a:cs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8241139"/>
              </p:ext>
            </p:extLst>
          </p:nvPr>
        </p:nvGraphicFramePr>
        <p:xfrm>
          <a:off x="585989" y="1321158"/>
          <a:ext cx="8215941" cy="91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>
                <a:solidFill>
                  <a:srgbClr val="3B6E8F"/>
                </a:solidFill>
              </a:rPr>
              <a:pPr/>
              <a:t>9</a:t>
            </a:fld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HEC_12-7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667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Ebrima</vt:lpstr>
      <vt:lpstr>Wingdings 2</vt:lpstr>
      <vt:lpstr>CHI PP Template 2012</vt:lpstr>
      <vt:lpstr>1_CHI PP Template 2012</vt:lpstr>
      <vt:lpstr>2_CHI PP Template 2012</vt:lpstr>
      <vt:lpstr>3_CHI PP Template 2012</vt:lpstr>
      <vt:lpstr>4_CHI PP Template 2012</vt:lpstr>
      <vt:lpstr>5_CHI PP Template 2012</vt:lpstr>
      <vt:lpstr>6_CHI PP Template 2012</vt:lpstr>
      <vt:lpstr>7_CHI PP Template 2012</vt:lpstr>
      <vt:lpstr>AHEC_12-7-11</vt:lpstr>
      <vt:lpstr>The Colorado Health Institute’s Annual Legislative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Theme One:  Health Reform Clean-up</vt:lpstr>
      <vt:lpstr>PowerPoint Presentation</vt:lpstr>
      <vt:lpstr>PowerPoint Presentation</vt:lpstr>
      <vt:lpstr>General Assembly: 2014 Key Dates</vt:lpstr>
      <vt:lpstr>PowerPoint Presentation</vt:lpstr>
      <vt:lpstr>PowerPoint Presentation</vt:lpstr>
    </vt:vector>
  </TitlesOfParts>
  <Company>Colorado Health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Clark</dc:creator>
  <cp:lastModifiedBy>Deb Goeken</cp:lastModifiedBy>
  <cp:revision>326</cp:revision>
  <cp:lastPrinted>2013-12-11T17:36:40Z</cp:lastPrinted>
  <dcterms:created xsi:type="dcterms:W3CDTF">2011-10-14T22:16:42Z</dcterms:created>
  <dcterms:modified xsi:type="dcterms:W3CDTF">2013-12-11T20:14:54Z</dcterms:modified>
</cp:coreProperties>
</file>