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85" r:id="rId4"/>
    <p:sldId id="298" r:id="rId5"/>
    <p:sldId id="286" r:id="rId6"/>
    <p:sldId id="262" r:id="rId7"/>
    <p:sldId id="287" r:id="rId8"/>
    <p:sldId id="296" r:id="rId9"/>
    <p:sldId id="263" r:id="rId10"/>
    <p:sldId id="288" r:id="rId11"/>
    <p:sldId id="265" r:id="rId12"/>
    <p:sldId id="293" r:id="rId13"/>
    <p:sldId id="299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  <p:sldId id="275" r:id="rId23"/>
    <p:sldId id="295" r:id="rId24"/>
    <p:sldId id="277" r:id="rId25"/>
    <p:sldId id="279" r:id="rId26"/>
    <p:sldId id="278" r:id="rId27"/>
    <p:sldId id="289" r:id="rId28"/>
    <p:sldId id="281" r:id="rId29"/>
    <p:sldId id="290" r:id="rId30"/>
    <p:sldId id="297" r:id="rId31"/>
    <p:sldId id="283" r:id="rId32"/>
    <p:sldId id="291" r:id="rId33"/>
    <p:sldId id="29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3B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73348" autoAdjust="0"/>
  </p:normalViewPr>
  <p:slideViewPr>
    <p:cSldViewPr>
      <p:cViewPr varScale="1">
        <p:scale>
          <a:sx n="85" d="100"/>
          <a:sy n="85" d="100"/>
        </p:scale>
        <p:origin x="2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78CCAB-81EA-4CBD-AB12-55F329FAAC80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5AD594-14FC-410B-B1A9-51962CE9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2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1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8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8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96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6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3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2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7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3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2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9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5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4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</a:t>
            </a:r>
            <a:r>
              <a:rPr lang="en-US" baseline="0" dirty="0" smtClean="0"/>
              <a:t> let’s get to the data.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3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8382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5146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401763" y="6153217"/>
            <a:ext cx="2269951" cy="4965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5" y="220798"/>
            <a:ext cx="4187948" cy="40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ate Placeholder 2"/>
          <p:cNvSpPr>
            <a:spLocks noGrp="1"/>
          </p:cNvSpPr>
          <p:nvPr>
            <p:ph type="dt" sz="half" idx="10"/>
          </p:nvPr>
        </p:nvSpPr>
        <p:spPr>
          <a:xfrm>
            <a:off x="6000627" y="62555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11/7/2013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3667" y="6255544"/>
            <a:ext cx="2350681" cy="365125"/>
          </a:xfrm>
        </p:spPr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0867" y="62555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-95373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-238248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73148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81" name="Oval 8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01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334384" y="501885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102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858384" y="463785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104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162427" y="3129869"/>
            <a:ext cx="3505200" cy="1143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306390" y="6153217"/>
            <a:ext cx="2269951" cy="496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23" y="244270"/>
            <a:ext cx="3560001" cy="2727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3" y="6285389"/>
            <a:ext cx="3345180" cy="321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1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05400" y="3200400"/>
            <a:ext cx="3429000" cy="533400"/>
          </a:xfrm>
        </p:spPr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en-US" dirty="0" smtClean="0"/>
              <a:t>2013 Key Findings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24200" y="4648200"/>
            <a:ext cx="5638800" cy="6858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2800" dirty="0" smtClean="0">
                <a:solidFill>
                  <a:srgbClr val="F6A01A"/>
                </a:solidFill>
              </a:rPr>
              <a:t>November 2013</a:t>
            </a:r>
            <a:endParaRPr lang="en-US" sz="2800" dirty="0">
              <a:solidFill>
                <a:srgbClr val="F6A0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Rates by Income 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4063" y="1828800"/>
            <a:ext cx="4965137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kumimoji="0"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Lower-income Coloradans most likely </a:t>
            </a:r>
            <a:r>
              <a:rPr lang="en-US" sz="2400" dirty="0"/>
              <a:t>to be </a:t>
            </a:r>
            <a:r>
              <a:rPr lang="en-US" sz="2400" dirty="0" smtClean="0"/>
              <a:t>uninsured</a:t>
            </a:r>
          </a:p>
          <a:p>
            <a:endParaRPr lang="en-US" sz="2400" dirty="0" smtClean="0"/>
          </a:p>
          <a:p>
            <a:r>
              <a:rPr lang="en-US" sz="2400" dirty="0" err="1"/>
              <a:t>Uninsurance</a:t>
            </a:r>
            <a:r>
              <a:rPr lang="en-US" sz="2400" dirty="0"/>
              <a:t> rates dropped for most income </a:t>
            </a:r>
            <a:r>
              <a:rPr lang="en-US" sz="2400" dirty="0" smtClean="0"/>
              <a:t>levels</a:t>
            </a:r>
          </a:p>
          <a:p>
            <a:endParaRPr lang="en-US" sz="2400" dirty="0"/>
          </a:p>
          <a:p>
            <a:r>
              <a:rPr lang="en-US" sz="2400" dirty="0"/>
              <a:t>O</a:t>
            </a:r>
            <a:r>
              <a:rPr lang="en-US" sz="2400" dirty="0" smtClean="0"/>
              <a:t>ne </a:t>
            </a:r>
            <a:r>
              <a:rPr lang="en-US" sz="2400" dirty="0"/>
              <a:t>income bracket </a:t>
            </a:r>
            <a:r>
              <a:rPr lang="en-US" sz="2400" dirty="0" smtClean="0"/>
              <a:t>saw </a:t>
            </a:r>
            <a:r>
              <a:rPr lang="en-US" sz="2400" dirty="0"/>
              <a:t>uninsured rates </a:t>
            </a:r>
            <a:r>
              <a:rPr lang="en-US" sz="2400" dirty="0" smtClean="0"/>
              <a:t>rise: 201-300% FPL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r="39585"/>
          <a:stretch/>
        </p:blipFill>
        <p:spPr>
          <a:xfrm>
            <a:off x="4876800" y="1676400"/>
            <a:ext cx="3962400" cy="37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Rates By Race/Ethnicity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3" t="84906" r="8032" b="5969"/>
          <a:stretch/>
        </p:blipFill>
        <p:spPr>
          <a:xfrm>
            <a:off x="5486400" y="3657600"/>
            <a:ext cx="3478677" cy="760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2783" r="5208" b="80179"/>
          <a:stretch/>
        </p:blipFill>
        <p:spPr>
          <a:xfrm>
            <a:off x="2090470" y="1234146"/>
            <a:ext cx="3240741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6096000"/>
            <a:ext cx="2514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26636" r="5208" b="16398"/>
          <a:stretch/>
        </p:blipFill>
        <p:spPr>
          <a:xfrm>
            <a:off x="1823771" y="2329265"/>
            <a:ext cx="3774141" cy="44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40389" b="20514"/>
          <a:stretch/>
        </p:blipFill>
        <p:spPr>
          <a:xfrm>
            <a:off x="685800" y="1152293"/>
            <a:ext cx="6477000" cy="48842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Rates by 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Rates by Employment (#13)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2" t="1988" r="8804" b="1597"/>
          <a:stretch/>
        </p:blipFill>
        <p:spPr>
          <a:xfrm>
            <a:off x="5181600" y="1308410"/>
            <a:ext cx="3093929" cy="4599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1988" r="43458"/>
          <a:stretch/>
        </p:blipFill>
        <p:spPr>
          <a:xfrm>
            <a:off x="486937" y="1295400"/>
            <a:ext cx="4571999" cy="4676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1447800"/>
            <a:ext cx="228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Being Uninsured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" y="1981200"/>
            <a:ext cx="9073888" cy="3404340"/>
          </a:xfrm>
        </p:spPr>
      </p:pic>
    </p:spTree>
    <p:extLst>
      <p:ext uri="{BB962C8B-B14F-4D97-AF65-F5344CB8AC3E}">
        <p14:creationId xmlns:p14="http://schemas.microsoft.com/office/powerpoint/2010/main" val="34330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8382000" cy="451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598344" cy="11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07273"/>
            <a:ext cx="8686800" cy="43190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of five Coloradans ages 50+ have long-term care insurance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Care Insurance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85" y="164273"/>
            <a:ext cx="1588629" cy="1170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99488"/>
            <a:ext cx="6437024" cy="37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Affordability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3048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828800" cy="14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8393" r="10204" b="8413"/>
          <a:stretch/>
        </p:blipFill>
        <p:spPr>
          <a:xfrm>
            <a:off x="1828800" y="1295400"/>
            <a:ext cx="61722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Underinsurance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5" y="1295400"/>
            <a:ext cx="8705450" cy="47499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Paying Medical Bills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9126"/>
            <a:ext cx="1588629" cy="11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CHAS Primer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3048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828800" cy="14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Affordability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7315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/>
              <a:t>Monthly Amount the Uninsured </a:t>
            </a:r>
            <a:r>
              <a:rPr lang="en-US" sz="2800" b="1" baseline="30000" dirty="0" smtClean="0"/>
              <a:t>are </a:t>
            </a:r>
            <a:r>
              <a:rPr lang="en-US" sz="2800" b="1" baseline="30000" dirty="0"/>
              <a:t>Willing to Pay for Insurance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8070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Access and Use </a:t>
            </a:r>
          </a:p>
          <a:p>
            <a:r>
              <a:rPr lang="en-US" dirty="0" smtClean="0"/>
              <a:t>of Health Care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3048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828800" cy="14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Care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0"/>
          <a:stretch/>
        </p:blipFill>
        <p:spPr>
          <a:xfrm>
            <a:off x="152400" y="1524000"/>
            <a:ext cx="8969830" cy="3048000"/>
          </a:xfrm>
        </p:spPr>
      </p:pic>
    </p:spTree>
    <p:extLst>
      <p:ext uri="{BB962C8B-B14F-4D97-AF65-F5344CB8AC3E}">
        <p14:creationId xmlns:p14="http://schemas.microsoft.com/office/powerpoint/2010/main" val="27855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0" y="1274470"/>
            <a:ext cx="7987990" cy="47556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Care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85" y="163065"/>
            <a:ext cx="1588629" cy="1170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994484"/>
            <a:ext cx="36615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</a:rPr>
              <a:t>*Asked of employed adults or children with employed parents</a:t>
            </a:r>
            <a:endParaRPr lang="en-US" sz="1050" dirty="0">
              <a:solidFill>
                <a:schemeClr val="bg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3352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6669"/>
          <a:stretch/>
        </p:blipFill>
        <p:spPr>
          <a:xfrm>
            <a:off x="228600" y="1371600"/>
            <a:ext cx="8763000" cy="4381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Department 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6200" y="5181600"/>
            <a:ext cx="5029200" cy="1447800"/>
          </a:xfrm>
        </p:spPr>
        <p:txBody>
          <a:bodyPr/>
          <a:lstStyle/>
          <a:p>
            <a:r>
              <a:rPr lang="en-US" dirty="0" smtClean="0"/>
              <a:t>Physical, Oral and Mental Health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76200"/>
            <a:ext cx="3048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828800" cy="14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2180" r="3126" b="9687"/>
          <a:stretch/>
        </p:blipFill>
        <p:spPr>
          <a:xfrm>
            <a:off x="2963058" y="1295400"/>
            <a:ext cx="4587241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Health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90" r="60996" b="2076"/>
          <a:stretch/>
        </p:blipFill>
        <p:spPr>
          <a:xfrm>
            <a:off x="7192158" y="2438400"/>
            <a:ext cx="1028700" cy="3048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2438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kumimoji="0"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Disparities apparent in health outcomes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 t="91243" r="50037" b="923"/>
          <a:stretch/>
        </p:blipFill>
        <p:spPr>
          <a:xfrm>
            <a:off x="7277100" y="2857500"/>
            <a:ext cx="10287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0" t="90091" r="42784" b="923"/>
          <a:stretch/>
        </p:blipFill>
        <p:spPr>
          <a:xfrm>
            <a:off x="7218828" y="3184712"/>
            <a:ext cx="723900" cy="349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1" t="91243" r="35572" b="116"/>
          <a:stretch/>
        </p:blipFill>
        <p:spPr>
          <a:xfrm>
            <a:off x="7309374" y="3603812"/>
            <a:ext cx="605791" cy="336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8" t="90897" r="27419" b="2076"/>
          <a:stretch/>
        </p:blipFill>
        <p:spPr>
          <a:xfrm>
            <a:off x="7319121" y="3962400"/>
            <a:ext cx="767156" cy="2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Health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1000"/>
            <a:ext cx="1588629" cy="1170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248400" cy="48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Mental Health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" y="1447800"/>
            <a:ext cx="8808413" cy="4178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73779"/>
            <a:ext cx="1588629" cy="1170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867400"/>
            <a:ext cx="3191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</a:rPr>
              <a:t>*Ask if uninsured at some point in the past 12 months</a:t>
            </a:r>
          </a:p>
          <a:p>
            <a:r>
              <a:rPr lang="en-US" sz="105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</a:rPr>
              <a:t>**Ask if insured at some point in the past 12 months </a:t>
            </a:r>
            <a:endParaRPr lang="en-US" sz="1050" dirty="0">
              <a:solidFill>
                <a:schemeClr val="bg2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Connections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8883"/>
            <a:ext cx="1588629" cy="1170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4446" r="19950" b="49999"/>
          <a:stretch/>
        </p:blipFill>
        <p:spPr>
          <a:xfrm>
            <a:off x="381000" y="1495518"/>
            <a:ext cx="8381820" cy="42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CHAS: The Questions It Answers</a:t>
            </a:r>
            <a:endParaRPr lang="en-US" dirty="0"/>
          </a:p>
        </p:txBody>
      </p:sp>
      <p:pic>
        <p:nvPicPr>
          <p:cNvPr id="1026" name="Picture 2" descr="Colorado Tr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91771"/>
            <a:ext cx="210369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b="30977"/>
          <a:stretch>
            <a:fillRect/>
          </a:stretch>
        </p:blipFill>
        <p:spPr>
          <a:xfrm>
            <a:off x="1371600" y="1358994"/>
            <a:ext cx="3049279" cy="667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380887" cy="32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50625" r="19589" b="2935"/>
          <a:stretch/>
        </p:blipFill>
        <p:spPr>
          <a:xfrm>
            <a:off x="236022" y="1371600"/>
            <a:ext cx="8671956" cy="4474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8883"/>
            <a:ext cx="1588629" cy="11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2"/>
          <a:stretch/>
        </p:blipFill>
        <p:spPr>
          <a:xfrm>
            <a:off x="228600" y="1371599"/>
            <a:ext cx="7924800" cy="47054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the Health Care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60631"/>
            <a:ext cx="3299449" cy="33504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More Data! </a:t>
            </a:r>
            <a:endParaRPr lang="en-US" dirty="0"/>
          </a:p>
        </p:txBody>
      </p:sp>
      <p:pic>
        <p:nvPicPr>
          <p:cNvPr id="2050" name="Picture 1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1717" r="54904" b="21051"/>
          <a:stretch/>
        </p:blipFill>
        <p:spPr bwMode="auto">
          <a:xfrm>
            <a:off x="490654" y="1860631"/>
            <a:ext cx="41534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581400" y="1447800"/>
            <a:ext cx="533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02675" cy="30343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37" y="4572000"/>
            <a:ext cx="2088599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 b="30977"/>
          <a:stretch>
            <a:fillRect/>
          </a:stretch>
        </p:blipFill>
        <p:spPr>
          <a:xfrm>
            <a:off x="3779443" y="6338253"/>
            <a:ext cx="1585114" cy="3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CHAS: How It’s Fielded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r="94514" b="2390"/>
          <a:stretch/>
        </p:blipFill>
        <p:spPr>
          <a:xfrm>
            <a:off x="457200" y="1600200"/>
            <a:ext cx="715116" cy="380814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322832" y="1828800"/>
            <a:ext cx="436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Who: </a:t>
            </a:r>
            <a:r>
              <a:rPr lang="en-US" dirty="0" smtClean="0"/>
              <a:t>10,224 randomly selected  households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2832" y="2590800"/>
            <a:ext cx="391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What: </a:t>
            </a:r>
            <a:r>
              <a:rPr lang="en-US" dirty="0" smtClean="0"/>
              <a:t>Twenty-minute telephone survey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2832" y="3352800"/>
            <a:ext cx="415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When: </a:t>
            </a:r>
            <a:r>
              <a:rPr lang="en-US" dirty="0" smtClean="0"/>
              <a:t>Between April 15 and July 27,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5880" y="4038600"/>
            <a:ext cx="604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Where: </a:t>
            </a:r>
            <a:r>
              <a:rPr lang="en-US" dirty="0" smtClean="0"/>
              <a:t>Statewide, divided among 21 Health Statistics Regions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2832" y="4800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Why: </a:t>
            </a:r>
            <a:r>
              <a:rPr lang="en-US" dirty="0" smtClean="0"/>
              <a:t>To gather information that can inform policy-making and help measure health reform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33089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 smtClean="0"/>
              <a:t>Sets</a:t>
            </a:r>
            <a:r>
              <a:rPr lang="en-US" dirty="0" smtClean="0"/>
              <a:t> a baseline for health reform 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Trends</a:t>
            </a:r>
            <a:r>
              <a:rPr lang="en-US" dirty="0" smtClean="0"/>
              <a:t> three years of data 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Adds</a:t>
            </a:r>
            <a:r>
              <a:rPr lang="en-US" dirty="0" smtClean="0"/>
              <a:t> questions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Makes </a:t>
            </a:r>
            <a:r>
              <a:rPr lang="en-US" dirty="0" smtClean="0"/>
              <a:t>data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more accessible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CHAS: What’s New For 2013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91000" y="2764420"/>
            <a:ext cx="4311430" cy="3166671"/>
            <a:chOff x="740646" y="4049930"/>
            <a:chExt cx="3203172" cy="2352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00000">
              <a:off x="1772118" y="4451270"/>
              <a:ext cx="2171700" cy="16851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00000">
              <a:off x="740646" y="4049930"/>
              <a:ext cx="1796244" cy="23526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2186628" cy="16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00400" y="5181600"/>
            <a:ext cx="5715000" cy="1447800"/>
          </a:xfrm>
        </p:spPr>
        <p:txBody>
          <a:bodyPr/>
          <a:lstStyle/>
          <a:p>
            <a:r>
              <a:rPr lang="en-US" sz="3600" dirty="0" smtClean="0"/>
              <a:t>Coverage and the Uninsured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30480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1828800" cy="14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Uninsured 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"/>
          <a:stretch/>
        </p:blipFill>
        <p:spPr>
          <a:xfrm>
            <a:off x="134036" y="2133600"/>
            <a:ext cx="8875927" cy="4038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263164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r="6190"/>
          <a:stretch/>
        </p:blipFill>
        <p:spPr>
          <a:xfrm>
            <a:off x="228600" y="1600200"/>
            <a:ext cx="8382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Health Insurance Coverage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3429000"/>
            <a:ext cx="5943600" cy="2578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Rates by Region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0389" r="11688" b="9091"/>
          <a:stretch/>
        </p:blipFill>
        <p:spPr>
          <a:xfrm>
            <a:off x="1676400" y="1305193"/>
            <a:ext cx="6172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1209</TotalTime>
  <Words>309</Words>
  <Application>Microsoft Office PowerPoint</Application>
  <PresentationFormat>On-screen Show (4:3)</PresentationFormat>
  <Paragraphs>91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Ebrima</vt:lpstr>
      <vt:lpstr>Myriad Pro</vt:lpstr>
      <vt:lpstr>Wingdings 2</vt:lpstr>
      <vt:lpstr>CHI PP Template 2012</vt:lpstr>
      <vt:lpstr>PowerPoint Presentation</vt:lpstr>
      <vt:lpstr>PowerPoint Presentation</vt:lpstr>
      <vt:lpstr>CHAS: The Questions It Answers</vt:lpstr>
      <vt:lpstr>CHAS: How It’s Fielded</vt:lpstr>
      <vt:lpstr>CHAS: What’s New For 2013</vt:lpstr>
      <vt:lpstr>PowerPoint Presentation</vt:lpstr>
      <vt:lpstr>2013 Uninsured Rate</vt:lpstr>
      <vt:lpstr>2013 Health Insurance Coverage Rates</vt:lpstr>
      <vt:lpstr>Uninsured Rates by Region </vt:lpstr>
      <vt:lpstr>Uninsured Rates by Income </vt:lpstr>
      <vt:lpstr>Uninsured Rates By Race/Ethnicity </vt:lpstr>
      <vt:lpstr>Uninsured Rates by Age </vt:lpstr>
      <vt:lpstr>Uninsured Rates by Employment (#13)  </vt:lpstr>
      <vt:lpstr>Reasons for Being Uninsured</vt:lpstr>
      <vt:lpstr>Churn </vt:lpstr>
      <vt:lpstr>Long-Term Care Insurance</vt:lpstr>
      <vt:lpstr>PowerPoint Presentation</vt:lpstr>
      <vt:lpstr>Underinsurance </vt:lpstr>
      <vt:lpstr>Problems Paying Medical Bills</vt:lpstr>
      <vt:lpstr>Measuring Affordability</vt:lpstr>
      <vt:lpstr>PowerPoint Presentation</vt:lpstr>
      <vt:lpstr>Barriers to Care </vt:lpstr>
      <vt:lpstr>Barriers to Care </vt:lpstr>
      <vt:lpstr>Emergency Department Use </vt:lpstr>
      <vt:lpstr>PowerPoint Presentation</vt:lpstr>
      <vt:lpstr>General Health</vt:lpstr>
      <vt:lpstr>Oral Health </vt:lpstr>
      <vt:lpstr>Mental Health </vt:lpstr>
      <vt:lpstr>Drawing Connections  </vt:lpstr>
      <vt:lpstr>Drawing Connections</vt:lpstr>
      <vt:lpstr>Views of the Health Care System </vt:lpstr>
      <vt:lpstr>I Want More Data! </vt:lpstr>
      <vt:lpstr>Q&amp;A</vt:lpstr>
    </vt:vector>
  </TitlesOfParts>
  <Company>CHI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Clark</dc:creator>
  <cp:lastModifiedBy>Tasia Sinn</cp:lastModifiedBy>
  <cp:revision>98</cp:revision>
  <dcterms:created xsi:type="dcterms:W3CDTF">2013-10-28T22:44:37Z</dcterms:created>
  <dcterms:modified xsi:type="dcterms:W3CDTF">2013-11-07T16:04:44Z</dcterms:modified>
</cp:coreProperties>
</file>