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30.xml" ContentType="application/vnd.openxmlformats-officedocument.presentationml.notesSlide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0"/>
  </p:notesMasterIdLst>
  <p:handoutMasterIdLst>
    <p:handoutMasterId r:id="rId41"/>
  </p:handoutMasterIdLst>
  <p:sldIdLst>
    <p:sldId id="320" r:id="rId2"/>
    <p:sldId id="321" r:id="rId3"/>
    <p:sldId id="334" r:id="rId4"/>
    <p:sldId id="312" r:id="rId5"/>
    <p:sldId id="322" r:id="rId6"/>
    <p:sldId id="263" r:id="rId7"/>
    <p:sldId id="325" r:id="rId8"/>
    <p:sldId id="287" r:id="rId9"/>
    <p:sldId id="265" r:id="rId10"/>
    <p:sldId id="264" r:id="rId11"/>
    <p:sldId id="268" r:id="rId12"/>
    <p:sldId id="272" r:id="rId13"/>
    <p:sldId id="335" r:id="rId14"/>
    <p:sldId id="291" r:id="rId15"/>
    <p:sldId id="314" r:id="rId16"/>
    <p:sldId id="269" r:id="rId17"/>
    <p:sldId id="270" r:id="rId18"/>
    <p:sldId id="275" r:id="rId19"/>
    <p:sldId id="326" r:id="rId20"/>
    <p:sldId id="333" r:id="rId21"/>
    <p:sldId id="307" r:id="rId22"/>
    <p:sldId id="278" r:id="rId23"/>
    <p:sldId id="332" r:id="rId24"/>
    <p:sldId id="281" r:id="rId25"/>
    <p:sldId id="280" r:id="rId26"/>
    <p:sldId id="328" r:id="rId27"/>
    <p:sldId id="303" r:id="rId28"/>
    <p:sldId id="283" r:id="rId29"/>
    <p:sldId id="329" r:id="rId30"/>
    <p:sldId id="285" r:id="rId31"/>
    <p:sldId id="290" r:id="rId32"/>
    <p:sldId id="330" r:id="rId33"/>
    <p:sldId id="310" r:id="rId34"/>
    <p:sldId id="324" r:id="rId35"/>
    <p:sldId id="336" r:id="rId36"/>
    <p:sldId id="337" r:id="rId37"/>
    <p:sldId id="319" r:id="rId38"/>
    <p:sldId id="338" r:id="rId3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oekend" initials="dg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A01A"/>
    <a:srgbClr val="3B6E8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9" autoAdjust="0"/>
    <p:restoredTop sz="71990" autoAdjust="0"/>
  </p:normalViewPr>
  <p:slideViewPr>
    <p:cSldViewPr>
      <p:cViewPr varScale="1">
        <p:scale>
          <a:sx n="106" d="100"/>
          <a:sy n="106" d="100"/>
        </p:scale>
        <p:origin x="-1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55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62"/>
    </p:cViewPr>
  </p:sorterViewPr>
  <p:notesViewPr>
    <p:cSldViewPr>
      <p:cViewPr varScale="1">
        <p:scale>
          <a:sx n="51" d="100"/>
          <a:sy n="51" d="100"/>
        </p:scale>
        <p:origin x="-1794" y="-102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48B118-A2C0-459C-BDD9-2BEE6CF4FAEB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4D56EF3-07A6-43B6-8C6E-056C6B51EAC8}">
      <dgm:prSet phldrT="[Text]" custT="1"/>
      <dgm:spPr/>
      <dgm:t>
        <a:bodyPr/>
        <a:lstStyle/>
        <a:p>
          <a:r>
            <a:rPr lang="en-US" sz="2400" dirty="0" smtClean="0"/>
            <a:t>Access</a:t>
          </a:r>
          <a:endParaRPr lang="en-US" sz="2400" dirty="0"/>
        </a:p>
      </dgm:t>
    </dgm:pt>
    <dgm:pt modelId="{6BCCBDCD-7EBE-40ED-9AA5-802491246168}" type="parTrans" cxnId="{0A389E75-91A5-4E49-AFFD-5E061EEB89BD}">
      <dgm:prSet/>
      <dgm:spPr/>
      <dgm:t>
        <a:bodyPr/>
        <a:lstStyle/>
        <a:p>
          <a:endParaRPr lang="en-US"/>
        </a:p>
      </dgm:t>
    </dgm:pt>
    <dgm:pt modelId="{09FAB75D-F8C0-4ED3-ADE4-9D9C4CD86CC2}" type="sibTrans" cxnId="{0A389E75-91A5-4E49-AFFD-5E061EEB89BD}">
      <dgm:prSet/>
      <dgm:spPr/>
      <dgm:t>
        <a:bodyPr/>
        <a:lstStyle/>
        <a:p>
          <a:endParaRPr lang="en-US" dirty="0"/>
        </a:p>
      </dgm:t>
    </dgm:pt>
    <dgm:pt modelId="{8A5BF4A7-C540-47C1-B4B8-08F9D6F56576}">
      <dgm:prSet phldrT="[Text]" custT="1"/>
      <dgm:spPr/>
      <dgm:t>
        <a:bodyPr/>
        <a:lstStyle/>
        <a:p>
          <a:r>
            <a:rPr lang="en-US" sz="2400" dirty="0" smtClean="0"/>
            <a:t>Quality</a:t>
          </a:r>
          <a:endParaRPr lang="en-US" sz="2400" dirty="0"/>
        </a:p>
      </dgm:t>
    </dgm:pt>
    <dgm:pt modelId="{19D56F22-3C78-4B96-BA06-C157EE0DFF8E}" type="parTrans" cxnId="{6A26574F-0A76-4BE0-8498-018B899C9D16}">
      <dgm:prSet/>
      <dgm:spPr/>
      <dgm:t>
        <a:bodyPr/>
        <a:lstStyle/>
        <a:p>
          <a:endParaRPr lang="en-US"/>
        </a:p>
      </dgm:t>
    </dgm:pt>
    <dgm:pt modelId="{05530ECB-CB28-4D0A-B656-598433078985}" type="sibTrans" cxnId="{6A26574F-0A76-4BE0-8498-018B899C9D16}">
      <dgm:prSet/>
      <dgm:spPr/>
      <dgm:t>
        <a:bodyPr/>
        <a:lstStyle/>
        <a:p>
          <a:endParaRPr lang="en-US" dirty="0"/>
        </a:p>
      </dgm:t>
    </dgm:pt>
    <dgm:pt modelId="{632187A6-5852-4753-91E8-EB3E1611EA2E}">
      <dgm:prSet phldrT="[Text]" custT="1"/>
      <dgm:spPr/>
      <dgm:t>
        <a:bodyPr/>
        <a:lstStyle/>
        <a:p>
          <a:r>
            <a:rPr lang="en-US" sz="2400" dirty="0" smtClean="0"/>
            <a:t>Value</a:t>
          </a:r>
          <a:endParaRPr lang="en-US" sz="2400" dirty="0"/>
        </a:p>
      </dgm:t>
    </dgm:pt>
    <dgm:pt modelId="{08B39B6E-B012-4FAF-B7C5-D68564DB450D}" type="parTrans" cxnId="{3E2ABB3E-CA56-4729-9F87-E1CB261AD2EE}">
      <dgm:prSet/>
      <dgm:spPr/>
      <dgm:t>
        <a:bodyPr/>
        <a:lstStyle/>
        <a:p>
          <a:endParaRPr lang="en-US"/>
        </a:p>
      </dgm:t>
    </dgm:pt>
    <dgm:pt modelId="{C031B26F-EF25-445E-8558-8C1693CCB4B5}" type="sibTrans" cxnId="{3E2ABB3E-CA56-4729-9F87-E1CB261AD2EE}">
      <dgm:prSet/>
      <dgm:spPr/>
      <dgm:t>
        <a:bodyPr/>
        <a:lstStyle/>
        <a:p>
          <a:endParaRPr lang="en-US" dirty="0"/>
        </a:p>
      </dgm:t>
    </dgm:pt>
    <dgm:pt modelId="{7AE13A7D-B678-4F41-BAE9-2AF015876AEA}">
      <dgm:prSet phldrT="[Text]" custT="1"/>
      <dgm:spPr/>
      <dgm:t>
        <a:bodyPr/>
        <a:lstStyle/>
        <a:p>
          <a:r>
            <a:rPr lang="en-US" sz="2400" dirty="0" smtClean="0"/>
            <a:t>Prevention</a:t>
          </a:r>
          <a:endParaRPr lang="en-US" sz="2400" dirty="0"/>
        </a:p>
      </dgm:t>
    </dgm:pt>
    <dgm:pt modelId="{A6328422-1A39-4FE0-A1EB-9142C73155FF}" type="parTrans" cxnId="{3F59C95B-C0FF-4F51-98AD-35F2FBD7D5C6}">
      <dgm:prSet/>
      <dgm:spPr/>
      <dgm:t>
        <a:bodyPr/>
        <a:lstStyle/>
        <a:p>
          <a:endParaRPr lang="en-US"/>
        </a:p>
      </dgm:t>
    </dgm:pt>
    <dgm:pt modelId="{54CDB285-9FDB-4FC1-870E-8343642C80A5}" type="sibTrans" cxnId="{3F59C95B-C0FF-4F51-98AD-35F2FBD7D5C6}">
      <dgm:prSet/>
      <dgm:spPr/>
      <dgm:t>
        <a:bodyPr/>
        <a:lstStyle/>
        <a:p>
          <a:endParaRPr lang="en-US"/>
        </a:p>
      </dgm:t>
    </dgm:pt>
    <dgm:pt modelId="{6AD0EC24-A90C-432B-BF58-91654CD1629F}" type="pres">
      <dgm:prSet presAssocID="{6548B118-A2C0-459C-BDD9-2BEE6CF4FAE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EACD30-107A-4E6F-8B32-817A733295D1}" type="pres">
      <dgm:prSet presAssocID="{C4D56EF3-07A6-43B6-8C6E-056C6B51EAC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5992F8-683D-4326-80B0-F89EA89BE28B}" type="pres">
      <dgm:prSet presAssocID="{09FAB75D-F8C0-4ED3-ADE4-9D9C4CD86CC2}" presName="sibTrans" presStyleLbl="sibTrans2D1" presStyleIdx="0" presStyleCnt="3"/>
      <dgm:spPr/>
      <dgm:t>
        <a:bodyPr/>
        <a:lstStyle/>
        <a:p>
          <a:endParaRPr lang="en-US"/>
        </a:p>
      </dgm:t>
    </dgm:pt>
    <dgm:pt modelId="{604CB518-B62B-4062-86DA-BDC97C5958D4}" type="pres">
      <dgm:prSet presAssocID="{09FAB75D-F8C0-4ED3-ADE4-9D9C4CD86CC2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A64759F3-D567-40BE-A037-46DB3C6E674B}" type="pres">
      <dgm:prSet presAssocID="{8A5BF4A7-C540-47C1-B4B8-08F9D6F5657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5CC298-F03F-4BE4-A693-C4107032D9F0}" type="pres">
      <dgm:prSet presAssocID="{05530ECB-CB28-4D0A-B656-598433078985}" presName="sibTrans" presStyleLbl="sibTrans2D1" presStyleIdx="1" presStyleCnt="3"/>
      <dgm:spPr/>
      <dgm:t>
        <a:bodyPr/>
        <a:lstStyle/>
        <a:p>
          <a:endParaRPr lang="en-US"/>
        </a:p>
      </dgm:t>
    </dgm:pt>
    <dgm:pt modelId="{294372A0-8B07-4A3D-8BA7-08FCF91E9AF1}" type="pres">
      <dgm:prSet presAssocID="{05530ECB-CB28-4D0A-B656-598433078985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36BFDBDD-5A62-4977-8454-F262A69456C5}" type="pres">
      <dgm:prSet presAssocID="{632187A6-5852-4753-91E8-EB3E1611EA2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EBBCE6-940F-4522-934B-7468750BEC60}" type="pres">
      <dgm:prSet presAssocID="{C031B26F-EF25-445E-8558-8C1693CCB4B5}" presName="sibTrans" presStyleLbl="sibTrans2D1" presStyleIdx="2" presStyleCnt="3"/>
      <dgm:spPr/>
      <dgm:t>
        <a:bodyPr/>
        <a:lstStyle/>
        <a:p>
          <a:endParaRPr lang="en-US"/>
        </a:p>
      </dgm:t>
    </dgm:pt>
    <dgm:pt modelId="{83B371FC-BB34-469C-B686-5C59C11C4E8E}" type="pres">
      <dgm:prSet presAssocID="{C031B26F-EF25-445E-8558-8C1693CCB4B5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50B2D767-C09A-45FC-9231-E77425E9B0B3}" type="pres">
      <dgm:prSet presAssocID="{7AE13A7D-B678-4F41-BAE9-2AF015876AEA}" presName="node" presStyleLbl="node1" presStyleIdx="3" presStyleCnt="4" custScaleX="1465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5CE4EF-74D4-4539-8F31-9D10FEA74B41}" type="presOf" srcId="{8A5BF4A7-C540-47C1-B4B8-08F9D6F56576}" destId="{A64759F3-D567-40BE-A037-46DB3C6E674B}" srcOrd="0" destOrd="0" presId="urn:microsoft.com/office/officeart/2005/8/layout/process1"/>
    <dgm:cxn modelId="{6A26574F-0A76-4BE0-8498-018B899C9D16}" srcId="{6548B118-A2C0-459C-BDD9-2BEE6CF4FAEB}" destId="{8A5BF4A7-C540-47C1-B4B8-08F9D6F56576}" srcOrd="1" destOrd="0" parTransId="{19D56F22-3C78-4B96-BA06-C157EE0DFF8E}" sibTransId="{05530ECB-CB28-4D0A-B656-598433078985}"/>
    <dgm:cxn modelId="{4F93F45E-CF06-4BCD-ADB4-BF657E5AE97C}" type="presOf" srcId="{C031B26F-EF25-445E-8558-8C1693CCB4B5}" destId="{83B371FC-BB34-469C-B686-5C59C11C4E8E}" srcOrd="1" destOrd="0" presId="urn:microsoft.com/office/officeart/2005/8/layout/process1"/>
    <dgm:cxn modelId="{7D4F744E-F09D-4444-96DF-885FF9778A2B}" type="presOf" srcId="{09FAB75D-F8C0-4ED3-ADE4-9D9C4CD86CC2}" destId="{604CB518-B62B-4062-86DA-BDC97C5958D4}" srcOrd="1" destOrd="0" presId="urn:microsoft.com/office/officeart/2005/8/layout/process1"/>
    <dgm:cxn modelId="{3E2ABB3E-CA56-4729-9F87-E1CB261AD2EE}" srcId="{6548B118-A2C0-459C-BDD9-2BEE6CF4FAEB}" destId="{632187A6-5852-4753-91E8-EB3E1611EA2E}" srcOrd="2" destOrd="0" parTransId="{08B39B6E-B012-4FAF-B7C5-D68564DB450D}" sibTransId="{C031B26F-EF25-445E-8558-8C1693CCB4B5}"/>
    <dgm:cxn modelId="{0A389E75-91A5-4E49-AFFD-5E061EEB89BD}" srcId="{6548B118-A2C0-459C-BDD9-2BEE6CF4FAEB}" destId="{C4D56EF3-07A6-43B6-8C6E-056C6B51EAC8}" srcOrd="0" destOrd="0" parTransId="{6BCCBDCD-7EBE-40ED-9AA5-802491246168}" sibTransId="{09FAB75D-F8C0-4ED3-ADE4-9D9C4CD86CC2}"/>
    <dgm:cxn modelId="{D38ABBBE-D74D-4521-B578-66A67B8C285E}" type="presOf" srcId="{7AE13A7D-B678-4F41-BAE9-2AF015876AEA}" destId="{50B2D767-C09A-45FC-9231-E77425E9B0B3}" srcOrd="0" destOrd="0" presId="urn:microsoft.com/office/officeart/2005/8/layout/process1"/>
    <dgm:cxn modelId="{6A3F5B50-45E8-4B1F-8EEB-8E8A630C78AB}" type="presOf" srcId="{05530ECB-CB28-4D0A-B656-598433078985}" destId="{315CC298-F03F-4BE4-A693-C4107032D9F0}" srcOrd="0" destOrd="0" presId="urn:microsoft.com/office/officeart/2005/8/layout/process1"/>
    <dgm:cxn modelId="{61B23B1F-C477-40A3-B2A5-1E077039EDE1}" type="presOf" srcId="{632187A6-5852-4753-91E8-EB3E1611EA2E}" destId="{36BFDBDD-5A62-4977-8454-F262A69456C5}" srcOrd="0" destOrd="0" presId="urn:microsoft.com/office/officeart/2005/8/layout/process1"/>
    <dgm:cxn modelId="{3E03A6B9-7EC3-4859-A55E-3E8B8605D78C}" type="presOf" srcId="{05530ECB-CB28-4D0A-B656-598433078985}" destId="{294372A0-8B07-4A3D-8BA7-08FCF91E9AF1}" srcOrd="1" destOrd="0" presId="urn:microsoft.com/office/officeart/2005/8/layout/process1"/>
    <dgm:cxn modelId="{526D8D4E-08FF-4CE1-ADB8-9A820126046B}" type="presOf" srcId="{C4D56EF3-07A6-43B6-8C6E-056C6B51EAC8}" destId="{7DEACD30-107A-4E6F-8B32-817A733295D1}" srcOrd="0" destOrd="0" presId="urn:microsoft.com/office/officeart/2005/8/layout/process1"/>
    <dgm:cxn modelId="{F4A321BC-6724-459F-9896-7921DB56AC27}" type="presOf" srcId="{C031B26F-EF25-445E-8558-8C1693CCB4B5}" destId="{8EEBBCE6-940F-4522-934B-7468750BEC60}" srcOrd="0" destOrd="0" presId="urn:microsoft.com/office/officeart/2005/8/layout/process1"/>
    <dgm:cxn modelId="{0F3645A1-A934-4ECB-840A-B0F3F91C7A23}" type="presOf" srcId="{6548B118-A2C0-459C-BDD9-2BEE6CF4FAEB}" destId="{6AD0EC24-A90C-432B-BF58-91654CD1629F}" srcOrd="0" destOrd="0" presId="urn:microsoft.com/office/officeart/2005/8/layout/process1"/>
    <dgm:cxn modelId="{D0B06D3D-4A66-4B98-A8F3-E902E73162CA}" type="presOf" srcId="{09FAB75D-F8C0-4ED3-ADE4-9D9C4CD86CC2}" destId="{DF5992F8-683D-4326-80B0-F89EA89BE28B}" srcOrd="0" destOrd="0" presId="urn:microsoft.com/office/officeart/2005/8/layout/process1"/>
    <dgm:cxn modelId="{3F59C95B-C0FF-4F51-98AD-35F2FBD7D5C6}" srcId="{6548B118-A2C0-459C-BDD9-2BEE6CF4FAEB}" destId="{7AE13A7D-B678-4F41-BAE9-2AF015876AEA}" srcOrd="3" destOrd="0" parTransId="{A6328422-1A39-4FE0-A1EB-9142C73155FF}" sibTransId="{54CDB285-9FDB-4FC1-870E-8343642C80A5}"/>
    <dgm:cxn modelId="{688A6383-4FAE-409D-8E2D-F472F297B73A}" type="presParOf" srcId="{6AD0EC24-A90C-432B-BF58-91654CD1629F}" destId="{7DEACD30-107A-4E6F-8B32-817A733295D1}" srcOrd="0" destOrd="0" presId="urn:microsoft.com/office/officeart/2005/8/layout/process1"/>
    <dgm:cxn modelId="{0B300E0E-0901-404E-932E-69BF3F0E4BEE}" type="presParOf" srcId="{6AD0EC24-A90C-432B-BF58-91654CD1629F}" destId="{DF5992F8-683D-4326-80B0-F89EA89BE28B}" srcOrd="1" destOrd="0" presId="urn:microsoft.com/office/officeart/2005/8/layout/process1"/>
    <dgm:cxn modelId="{87559871-DDB9-4C80-BCC6-F64E1C660CED}" type="presParOf" srcId="{DF5992F8-683D-4326-80B0-F89EA89BE28B}" destId="{604CB518-B62B-4062-86DA-BDC97C5958D4}" srcOrd="0" destOrd="0" presId="urn:microsoft.com/office/officeart/2005/8/layout/process1"/>
    <dgm:cxn modelId="{1054BC2B-8170-4F7E-96FC-3F733F12A86A}" type="presParOf" srcId="{6AD0EC24-A90C-432B-BF58-91654CD1629F}" destId="{A64759F3-D567-40BE-A037-46DB3C6E674B}" srcOrd="2" destOrd="0" presId="urn:microsoft.com/office/officeart/2005/8/layout/process1"/>
    <dgm:cxn modelId="{CEF66537-FC9A-497E-996E-BC74488B2526}" type="presParOf" srcId="{6AD0EC24-A90C-432B-BF58-91654CD1629F}" destId="{315CC298-F03F-4BE4-A693-C4107032D9F0}" srcOrd="3" destOrd="0" presId="urn:microsoft.com/office/officeart/2005/8/layout/process1"/>
    <dgm:cxn modelId="{726F9A06-D16C-426F-BEEF-86EC3823E8AD}" type="presParOf" srcId="{315CC298-F03F-4BE4-A693-C4107032D9F0}" destId="{294372A0-8B07-4A3D-8BA7-08FCF91E9AF1}" srcOrd="0" destOrd="0" presId="urn:microsoft.com/office/officeart/2005/8/layout/process1"/>
    <dgm:cxn modelId="{AAB739DC-7346-4BA6-9004-D3BDBB8C793F}" type="presParOf" srcId="{6AD0EC24-A90C-432B-BF58-91654CD1629F}" destId="{36BFDBDD-5A62-4977-8454-F262A69456C5}" srcOrd="4" destOrd="0" presId="urn:microsoft.com/office/officeart/2005/8/layout/process1"/>
    <dgm:cxn modelId="{13D8D553-26C6-4114-B477-9A186BA87D86}" type="presParOf" srcId="{6AD0EC24-A90C-432B-BF58-91654CD1629F}" destId="{8EEBBCE6-940F-4522-934B-7468750BEC60}" srcOrd="5" destOrd="0" presId="urn:microsoft.com/office/officeart/2005/8/layout/process1"/>
    <dgm:cxn modelId="{2AD810A8-C565-4AED-A406-B31F947C9ECE}" type="presParOf" srcId="{8EEBBCE6-940F-4522-934B-7468750BEC60}" destId="{83B371FC-BB34-469C-B686-5C59C11C4E8E}" srcOrd="0" destOrd="0" presId="urn:microsoft.com/office/officeart/2005/8/layout/process1"/>
    <dgm:cxn modelId="{680BC77A-F97E-4070-BA3F-B0E61BBAB731}" type="presParOf" srcId="{6AD0EC24-A90C-432B-BF58-91654CD1629F}" destId="{50B2D767-C09A-45FC-9231-E77425E9B0B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CD8CEC-737D-4F86-A72E-5EA226006175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E01D77-1ED1-4AD7-BE07-7D64A2F482A5}">
      <dgm:prSet phldrT="[Text]"/>
      <dgm:spPr/>
      <dgm:t>
        <a:bodyPr/>
        <a:lstStyle/>
        <a:p>
          <a:r>
            <a:rPr lang="en-US" baseline="0" dirty="0">
              <a:solidFill>
                <a:srgbClr val="3B6E8F"/>
              </a:solidFill>
            </a:rPr>
            <a:t>Multidisciplinary Care Team</a:t>
          </a:r>
        </a:p>
      </dgm:t>
    </dgm:pt>
    <dgm:pt modelId="{CB829179-B00C-49BE-BC8C-AFA4BE3340EC}" type="parTrans" cxnId="{E7D246C0-2CA6-4E66-A802-A5E71BE5F66C}">
      <dgm:prSet/>
      <dgm:spPr/>
      <dgm:t>
        <a:bodyPr/>
        <a:lstStyle/>
        <a:p>
          <a:endParaRPr lang="en-US"/>
        </a:p>
      </dgm:t>
    </dgm:pt>
    <dgm:pt modelId="{139AA7FA-FC92-48E9-BE8A-E0407DA8324A}" type="sibTrans" cxnId="{E7D246C0-2CA6-4E66-A802-A5E71BE5F66C}">
      <dgm:prSet/>
      <dgm:spPr/>
      <dgm:t>
        <a:bodyPr/>
        <a:lstStyle/>
        <a:p>
          <a:endParaRPr lang="en-US"/>
        </a:p>
      </dgm:t>
    </dgm:pt>
    <dgm:pt modelId="{72FDC277-0218-4754-A468-26F37055A088}">
      <dgm:prSet phldrT="[Text]" custT="1"/>
      <dgm:spPr/>
      <dgm:t>
        <a:bodyPr/>
        <a:lstStyle/>
        <a:p>
          <a:r>
            <a:rPr lang="en-US" sz="1240" dirty="0">
              <a:solidFill>
                <a:srgbClr val="3B6E8F"/>
              </a:solidFill>
            </a:rPr>
            <a:t>Coordinated </a:t>
          </a:r>
          <a:r>
            <a:rPr lang="en-US" sz="1240" baseline="0" dirty="0">
              <a:solidFill>
                <a:srgbClr val="3B6E8F"/>
              </a:solidFill>
            </a:rPr>
            <a:t>care</a:t>
          </a:r>
          <a:r>
            <a:rPr lang="en-US" sz="1240" dirty="0">
              <a:solidFill>
                <a:srgbClr val="3B6E8F"/>
              </a:solidFill>
            </a:rPr>
            <a:t> across providers and specialties</a:t>
          </a:r>
        </a:p>
      </dgm:t>
    </dgm:pt>
    <dgm:pt modelId="{71436FFF-4D9B-46C3-A3E9-82C603FB2B9E}" type="parTrans" cxnId="{CFDB36DF-2BEA-4CD6-BE51-C2EC0767D770}">
      <dgm:prSet/>
      <dgm:spPr/>
      <dgm:t>
        <a:bodyPr/>
        <a:lstStyle/>
        <a:p>
          <a:endParaRPr lang="en-US"/>
        </a:p>
      </dgm:t>
    </dgm:pt>
    <dgm:pt modelId="{8A5F1830-B9A4-4F27-B7D0-BB212B95B64D}" type="sibTrans" cxnId="{CFDB36DF-2BEA-4CD6-BE51-C2EC0767D770}">
      <dgm:prSet/>
      <dgm:spPr/>
      <dgm:t>
        <a:bodyPr/>
        <a:lstStyle/>
        <a:p>
          <a:endParaRPr lang="en-US"/>
        </a:p>
      </dgm:t>
    </dgm:pt>
    <dgm:pt modelId="{4C41B486-23B7-42CA-AC3A-73EAF7CB0087}">
      <dgm:prSet phldrT="[Text]" custT="1"/>
      <dgm:spPr/>
      <dgm:t>
        <a:bodyPr/>
        <a:lstStyle/>
        <a:p>
          <a:r>
            <a:rPr lang="en-US" sz="1400" b="1" i="0" baseline="0" dirty="0">
              <a:solidFill>
                <a:srgbClr val="3B6E8F"/>
              </a:solidFill>
            </a:rPr>
            <a:t>Patient</a:t>
          </a:r>
        </a:p>
      </dgm:t>
    </dgm:pt>
    <dgm:pt modelId="{B6B47C16-AB43-490A-B432-557DF7297E4D}" type="parTrans" cxnId="{2E9ACF0B-7E09-4DEB-9D45-BB86F535279B}">
      <dgm:prSet/>
      <dgm:spPr/>
      <dgm:t>
        <a:bodyPr/>
        <a:lstStyle/>
        <a:p>
          <a:endParaRPr lang="en-US"/>
        </a:p>
      </dgm:t>
    </dgm:pt>
    <dgm:pt modelId="{51D2A43D-327D-4340-B810-A8FF21C9658C}" type="sibTrans" cxnId="{2E9ACF0B-7E09-4DEB-9D45-BB86F535279B}">
      <dgm:prSet/>
      <dgm:spPr/>
      <dgm:t>
        <a:bodyPr/>
        <a:lstStyle/>
        <a:p>
          <a:endParaRPr lang="en-US"/>
        </a:p>
      </dgm:t>
    </dgm:pt>
    <dgm:pt modelId="{8F4B2D96-761F-4946-916B-3F28A2D4D384}">
      <dgm:prSet phldrT="[Text]"/>
      <dgm:spPr/>
      <dgm:t>
        <a:bodyPr/>
        <a:lstStyle/>
        <a:p>
          <a:r>
            <a:rPr lang="en-US" dirty="0">
              <a:solidFill>
                <a:srgbClr val="3B6E8F"/>
              </a:solidFill>
            </a:rPr>
            <a:t>Emphasis on </a:t>
          </a:r>
          <a:r>
            <a:rPr lang="en-US" baseline="0" dirty="0">
              <a:solidFill>
                <a:srgbClr val="3B6E8F"/>
              </a:solidFill>
            </a:rPr>
            <a:t>prevention</a:t>
          </a:r>
          <a:r>
            <a:rPr lang="en-US" dirty="0">
              <a:solidFill>
                <a:srgbClr val="3B6E8F"/>
              </a:solidFill>
            </a:rPr>
            <a:t> primary care </a:t>
          </a:r>
          <a:r>
            <a:rPr lang="en-US" dirty="0" smtClean="0">
              <a:solidFill>
                <a:srgbClr val="3B6E8F"/>
              </a:solidFill>
            </a:rPr>
            <a:t>education</a:t>
          </a:r>
          <a:endParaRPr lang="en-US" dirty="0">
            <a:solidFill>
              <a:srgbClr val="3B6E8F"/>
            </a:solidFill>
          </a:endParaRPr>
        </a:p>
      </dgm:t>
    </dgm:pt>
    <dgm:pt modelId="{79339715-FEB6-426A-B29C-7EE26D7011E6}" type="parTrans" cxnId="{7FC364EC-223D-44F1-A48E-BBE2C48B56A0}">
      <dgm:prSet/>
      <dgm:spPr/>
      <dgm:t>
        <a:bodyPr/>
        <a:lstStyle/>
        <a:p>
          <a:endParaRPr lang="en-US"/>
        </a:p>
      </dgm:t>
    </dgm:pt>
    <dgm:pt modelId="{07D96FE9-BA41-4E6E-8834-F3233E10D8AB}" type="sibTrans" cxnId="{7FC364EC-223D-44F1-A48E-BBE2C48B56A0}">
      <dgm:prSet/>
      <dgm:spPr/>
      <dgm:t>
        <a:bodyPr/>
        <a:lstStyle/>
        <a:p>
          <a:endParaRPr lang="en-US"/>
        </a:p>
      </dgm:t>
    </dgm:pt>
    <dgm:pt modelId="{B5DDC8E8-E769-49EE-BCEE-AB6AB8020DA4}" type="pres">
      <dgm:prSet presAssocID="{86CD8CEC-737D-4F86-A72E-5EA226006175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E76591-A500-4FCD-9FAD-CAE995042FF4}" type="pres">
      <dgm:prSet presAssocID="{86CD8CEC-737D-4F86-A72E-5EA226006175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C51AAE-54FA-461A-9744-FEBC816395E8}" type="pres">
      <dgm:prSet presAssocID="{86CD8CEC-737D-4F86-A72E-5EA226006175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E70C70-772B-49E1-A187-24DD484D9038}" type="pres">
      <dgm:prSet presAssocID="{86CD8CEC-737D-4F86-A72E-5EA226006175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8A2C0-5B0D-4473-9800-E9FEFE0292B3}" type="pres">
      <dgm:prSet presAssocID="{86CD8CEC-737D-4F86-A72E-5EA226006175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AB4DE1-88AA-4763-9012-AC3539E22318}" type="presOf" srcId="{86CD8CEC-737D-4F86-A72E-5EA226006175}" destId="{B5DDC8E8-E769-49EE-BCEE-AB6AB8020DA4}" srcOrd="0" destOrd="0" presId="urn:microsoft.com/office/officeart/2005/8/layout/pyramid4"/>
    <dgm:cxn modelId="{98CF279D-5A80-40A8-9CBE-6DF80073875C}" type="presOf" srcId="{72FDC277-0218-4754-A468-26F37055A088}" destId="{1BC51AAE-54FA-461A-9744-FEBC816395E8}" srcOrd="0" destOrd="0" presId="urn:microsoft.com/office/officeart/2005/8/layout/pyramid4"/>
    <dgm:cxn modelId="{CFDB36DF-2BEA-4CD6-BE51-C2EC0767D770}" srcId="{86CD8CEC-737D-4F86-A72E-5EA226006175}" destId="{72FDC277-0218-4754-A468-26F37055A088}" srcOrd="1" destOrd="0" parTransId="{71436FFF-4D9B-46C3-A3E9-82C603FB2B9E}" sibTransId="{8A5F1830-B9A4-4F27-B7D0-BB212B95B64D}"/>
    <dgm:cxn modelId="{C217895E-C667-4E0F-86A4-682B229EB619}" type="presOf" srcId="{4C41B486-23B7-42CA-AC3A-73EAF7CB0087}" destId="{10E70C70-772B-49E1-A187-24DD484D9038}" srcOrd="0" destOrd="0" presId="urn:microsoft.com/office/officeart/2005/8/layout/pyramid4"/>
    <dgm:cxn modelId="{7FC364EC-223D-44F1-A48E-BBE2C48B56A0}" srcId="{86CD8CEC-737D-4F86-A72E-5EA226006175}" destId="{8F4B2D96-761F-4946-916B-3F28A2D4D384}" srcOrd="3" destOrd="0" parTransId="{79339715-FEB6-426A-B29C-7EE26D7011E6}" sibTransId="{07D96FE9-BA41-4E6E-8834-F3233E10D8AB}"/>
    <dgm:cxn modelId="{2E9ACF0B-7E09-4DEB-9D45-BB86F535279B}" srcId="{86CD8CEC-737D-4F86-A72E-5EA226006175}" destId="{4C41B486-23B7-42CA-AC3A-73EAF7CB0087}" srcOrd="2" destOrd="0" parTransId="{B6B47C16-AB43-490A-B432-557DF7297E4D}" sibTransId="{51D2A43D-327D-4340-B810-A8FF21C9658C}"/>
    <dgm:cxn modelId="{E7D246C0-2CA6-4E66-A802-A5E71BE5F66C}" srcId="{86CD8CEC-737D-4F86-A72E-5EA226006175}" destId="{EBE01D77-1ED1-4AD7-BE07-7D64A2F482A5}" srcOrd="0" destOrd="0" parTransId="{CB829179-B00C-49BE-BC8C-AFA4BE3340EC}" sibTransId="{139AA7FA-FC92-48E9-BE8A-E0407DA8324A}"/>
    <dgm:cxn modelId="{BB00CB72-6CD3-49E5-91A6-E9DE52027230}" type="presOf" srcId="{8F4B2D96-761F-4946-916B-3F28A2D4D384}" destId="{B2D8A2C0-5B0D-4473-9800-E9FEFE0292B3}" srcOrd="0" destOrd="0" presId="urn:microsoft.com/office/officeart/2005/8/layout/pyramid4"/>
    <dgm:cxn modelId="{AB09ABEF-FBC6-4FF3-935E-FCB7D04A6674}" type="presOf" srcId="{EBE01D77-1ED1-4AD7-BE07-7D64A2F482A5}" destId="{35E76591-A500-4FCD-9FAD-CAE995042FF4}" srcOrd="0" destOrd="0" presId="urn:microsoft.com/office/officeart/2005/8/layout/pyramid4"/>
    <dgm:cxn modelId="{0E70841B-7023-46B2-803D-78B812FE9FB7}" type="presParOf" srcId="{B5DDC8E8-E769-49EE-BCEE-AB6AB8020DA4}" destId="{35E76591-A500-4FCD-9FAD-CAE995042FF4}" srcOrd="0" destOrd="0" presId="urn:microsoft.com/office/officeart/2005/8/layout/pyramid4"/>
    <dgm:cxn modelId="{1E8E7254-7AA8-45E8-929B-26413A53CC85}" type="presParOf" srcId="{B5DDC8E8-E769-49EE-BCEE-AB6AB8020DA4}" destId="{1BC51AAE-54FA-461A-9744-FEBC816395E8}" srcOrd="1" destOrd="0" presId="urn:microsoft.com/office/officeart/2005/8/layout/pyramid4"/>
    <dgm:cxn modelId="{AF024619-C2F8-42FA-82B0-86F527630255}" type="presParOf" srcId="{B5DDC8E8-E769-49EE-BCEE-AB6AB8020DA4}" destId="{10E70C70-772B-49E1-A187-24DD484D9038}" srcOrd="2" destOrd="0" presId="urn:microsoft.com/office/officeart/2005/8/layout/pyramid4"/>
    <dgm:cxn modelId="{A84290BE-E195-4CF9-8D14-84587250D1C6}" type="presParOf" srcId="{B5DDC8E8-E769-49EE-BCEE-AB6AB8020DA4}" destId="{B2D8A2C0-5B0D-4473-9800-E9FEFE0292B3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5DEDEB-A77B-4A5C-A971-1618BA046F6C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5DCE77-5877-4B82-B750-848E057B1AAD}">
      <dgm:prSet phldrT="[Text]"/>
      <dgm:spPr/>
      <dgm:t>
        <a:bodyPr/>
        <a:lstStyle/>
        <a:p>
          <a:r>
            <a:rPr lang="en-US" dirty="0" smtClean="0"/>
            <a:t>Medical Home</a:t>
          </a:r>
          <a:endParaRPr lang="en-US" dirty="0"/>
        </a:p>
      </dgm:t>
    </dgm:pt>
    <dgm:pt modelId="{5BE0C8AD-BE63-49B7-88D2-B75B61E8E586}" type="parTrans" cxnId="{A68D9EF4-882D-48EE-A0C3-8124A1FDE85C}">
      <dgm:prSet/>
      <dgm:spPr/>
      <dgm:t>
        <a:bodyPr/>
        <a:lstStyle/>
        <a:p>
          <a:endParaRPr lang="en-US"/>
        </a:p>
      </dgm:t>
    </dgm:pt>
    <dgm:pt modelId="{AE3B3777-AF1B-4280-A9DB-B81786EC71AB}" type="sibTrans" cxnId="{A68D9EF4-882D-48EE-A0C3-8124A1FDE85C}">
      <dgm:prSet/>
      <dgm:spPr/>
      <dgm:t>
        <a:bodyPr/>
        <a:lstStyle/>
        <a:p>
          <a:endParaRPr lang="en-US"/>
        </a:p>
      </dgm:t>
    </dgm:pt>
    <dgm:pt modelId="{9ABC88B1-107D-4B3E-B34F-20F3649CE754}">
      <dgm:prSet phldrT="[Text]"/>
      <dgm:spPr/>
      <dgm:t>
        <a:bodyPr/>
        <a:lstStyle/>
        <a:p>
          <a:r>
            <a:rPr lang="en-US" dirty="0" smtClean="0"/>
            <a:t>Medical Home Initiative for Children</a:t>
          </a:r>
          <a:endParaRPr lang="en-US" dirty="0"/>
        </a:p>
      </dgm:t>
    </dgm:pt>
    <dgm:pt modelId="{69DAF949-4C50-4DEB-A65A-D08A9E3004A1}" type="parTrans" cxnId="{0CBE03A6-6E63-4227-8EA1-FD9ACAB4FFFC}">
      <dgm:prSet/>
      <dgm:spPr/>
      <dgm:t>
        <a:bodyPr/>
        <a:lstStyle/>
        <a:p>
          <a:endParaRPr lang="en-US"/>
        </a:p>
      </dgm:t>
    </dgm:pt>
    <dgm:pt modelId="{F19629BE-935D-4B2C-ABD5-FB2554286196}" type="sibTrans" cxnId="{0CBE03A6-6E63-4227-8EA1-FD9ACAB4FFFC}">
      <dgm:prSet/>
      <dgm:spPr/>
      <dgm:t>
        <a:bodyPr/>
        <a:lstStyle/>
        <a:p>
          <a:endParaRPr lang="en-US"/>
        </a:p>
      </dgm:t>
    </dgm:pt>
    <dgm:pt modelId="{F7A60356-32B6-4652-95CC-B083D5945C5B}">
      <dgm:prSet phldrT="[Text]"/>
      <dgm:spPr/>
      <dgm:t>
        <a:bodyPr/>
        <a:lstStyle/>
        <a:p>
          <a:r>
            <a:rPr lang="en-US" dirty="0" smtClean="0"/>
            <a:t>Safety Net  Medical Home Initiative Demonstration</a:t>
          </a:r>
          <a:endParaRPr lang="en-US" dirty="0"/>
        </a:p>
      </dgm:t>
    </dgm:pt>
    <dgm:pt modelId="{6B5F85F2-EE9C-4D8B-BD1D-6DDD97D068BB}" type="parTrans" cxnId="{FEFCA113-B2EB-4C86-AA2A-F02386D68240}">
      <dgm:prSet/>
      <dgm:spPr/>
      <dgm:t>
        <a:bodyPr/>
        <a:lstStyle/>
        <a:p>
          <a:endParaRPr lang="en-US"/>
        </a:p>
      </dgm:t>
    </dgm:pt>
    <dgm:pt modelId="{47FC0D9C-98CC-4D78-AED8-D94CF773C2CB}" type="sibTrans" cxnId="{FEFCA113-B2EB-4C86-AA2A-F02386D68240}">
      <dgm:prSet/>
      <dgm:spPr/>
      <dgm:t>
        <a:bodyPr/>
        <a:lstStyle/>
        <a:p>
          <a:endParaRPr lang="en-US"/>
        </a:p>
      </dgm:t>
    </dgm:pt>
    <dgm:pt modelId="{188D59FF-5819-4960-944D-35A057C7A25A}">
      <dgm:prSet phldrT="[Text]"/>
      <dgm:spPr/>
      <dgm:t>
        <a:bodyPr/>
        <a:lstStyle/>
        <a:p>
          <a:r>
            <a:rPr lang="en-US" dirty="0" smtClean="0"/>
            <a:t>Comprehensive Primary Care Initiative</a:t>
          </a:r>
          <a:endParaRPr lang="en-US" dirty="0"/>
        </a:p>
      </dgm:t>
    </dgm:pt>
    <dgm:pt modelId="{5E7129D2-392D-4A86-9ECF-B0506E6D53EF}" type="parTrans" cxnId="{C3AB59F5-A459-4CDA-857E-9EB3A1E70723}">
      <dgm:prSet/>
      <dgm:spPr/>
      <dgm:t>
        <a:bodyPr/>
        <a:lstStyle/>
        <a:p>
          <a:endParaRPr lang="en-US"/>
        </a:p>
      </dgm:t>
    </dgm:pt>
    <dgm:pt modelId="{17DC92DD-234D-428D-B124-4E79E29EF5A8}" type="sibTrans" cxnId="{C3AB59F5-A459-4CDA-857E-9EB3A1E70723}">
      <dgm:prSet/>
      <dgm:spPr/>
      <dgm:t>
        <a:bodyPr/>
        <a:lstStyle/>
        <a:p>
          <a:endParaRPr lang="en-US"/>
        </a:p>
      </dgm:t>
    </dgm:pt>
    <dgm:pt modelId="{C6BD3191-CF2F-4DC1-811C-8E7691DA7788}">
      <dgm:prSet phldrT="[Text]"/>
      <dgm:spPr/>
      <dgm:t>
        <a:bodyPr/>
        <a:lstStyle/>
        <a:p>
          <a:r>
            <a:rPr lang="en-US" dirty="0" smtClean="0"/>
            <a:t>Multi-Payer, Multi-State Patient Centered Medical Home Initiative</a:t>
          </a:r>
          <a:endParaRPr lang="en-US" dirty="0"/>
        </a:p>
      </dgm:t>
    </dgm:pt>
    <dgm:pt modelId="{0C4CFE4F-E336-4666-87C7-1F0813A89012}" type="parTrans" cxnId="{500D652F-AC58-4E8A-A3B3-4EEAC50E646B}">
      <dgm:prSet/>
      <dgm:spPr/>
      <dgm:t>
        <a:bodyPr/>
        <a:lstStyle/>
        <a:p>
          <a:endParaRPr lang="en-US"/>
        </a:p>
      </dgm:t>
    </dgm:pt>
    <dgm:pt modelId="{ADE3BC42-91B4-4780-AD17-FEAE8ED9870D}" type="sibTrans" cxnId="{500D652F-AC58-4E8A-A3B3-4EEAC50E646B}">
      <dgm:prSet/>
      <dgm:spPr/>
      <dgm:t>
        <a:bodyPr/>
        <a:lstStyle/>
        <a:p>
          <a:endParaRPr lang="en-US"/>
        </a:p>
      </dgm:t>
    </dgm:pt>
    <dgm:pt modelId="{8FCFAC46-A1BB-481C-AA45-5CA369E4A015}" type="pres">
      <dgm:prSet presAssocID="{635DEDEB-A77B-4A5C-A971-1618BA046F6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81E1FC-1D51-4E74-980A-ABF3EC58C7B5}" type="pres">
      <dgm:prSet presAssocID="{635DEDEB-A77B-4A5C-A971-1618BA046F6C}" presName="matrix" presStyleCnt="0"/>
      <dgm:spPr/>
    </dgm:pt>
    <dgm:pt modelId="{93428BD0-9222-436E-A60C-4CC45EB86AC4}" type="pres">
      <dgm:prSet presAssocID="{635DEDEB-A77B-4A5C-A971-1618BA046F6C}" presName="tile1" presStyleLbl="node1" presStyleIdx="0" presStyleCnt="4"/>
      <dgm:spPr/>
      <dgm:t>
        <a:bodyPr/>
        <a:lstStyle/>
        <a:p>
          <a:endParaRPr lang="en-US"/>
        </a:p>
      </dgm:t>
    </dgm:pt>
    <dgm:pt modelId="{6AE6943A-5DD0-4F31-BAC3-65AEB40086C0}" type="pres">
      <dgm:prSet presAssocID="{635DEDEB-A77B-4A5C-A971-1618BA046F6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64FC6-ECBC-441D-A711-4FC09E1FAA86}" type="pres">
      <dgm:prSet presAssocID="{635DEDEB-A77B-4A5C-A971-1618BA046F6C}" presName="tile2" presStyleLbl="node1" presStyleIdx="1" presStyleCnt="4"/>
      <dgm:spPr/>
      <dgm:t>
        <a:bodyPr/>
        <a:lstStyle/>
        <a:p>
          <a:endParaRPr lang="en-US"/>
        </a:p>
      </dgm:t>
    </dgm:pt>
    <dgm:pt modelId="{FC7AEBDC-CF2A-4848-B718-C9F85143455C}" type="pres">
      <dgm:prSet presAssocID="{635DEDEB-A77B-4A5C-A971-1618BA046F6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E69BC8-100A-42F1-9333-D1F396222FA9}" type="pres">
      <dgm:prSet presAssocID="{635DEDEB-A77B-4A5C-A971-1618BA046F6C}" presName="tile3" presStyleLbl="node1" presStyleIdx="2" presStyleCnt="4"/>
      <dgm:spPr/>
      <dgm:t>
        <a:bodyPr/>
        <a:lstStyle/>
        <a:p>
          <a:endParaRPr lang="en-US"/>
        </a:p>
      </dgm:t>
    </dgm:pt>
    <dgm:pt modelId="{080841F5-44C9-4C94-A056-A5CA91D98024}" type="pres">
      <dgm:prSet presAssocID="{635DEDEB-A77B-4A5C-A971-1618BA046F6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E7E7CE-7256-45A3-AFD5-C999CB85BF39}" type="pres">
      <dgm:prSet presAssocID="{635DEDEB-A77B-4A5C-A971-1618BA046F6C}" presName="tile4" presStyleLbl="node1" presStyleIdx="3" presStyleCnt="4"/>
      <dgm:spPr/>
      <dgm:t>
        <a:bodyPr/>
        <a:lstStyle/>
        <a:p>
          <a:endParaRPr lang="en-US"/>
        </a:p>
      </dgm:t>
    </dgm:pt>
    <dgm:pt modelId="{DC51AAFB-3CA0-4231-81E9-2670EA4D3460}" type="pres">
      <dgm:prSet presAssocID="{635DEDEB-A77B-4A5C-A971-1618BA046F6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D0AF4-6E77-4492-90A1-AE614E9F958C}" type="pres">
      <dgm:prSet presAssocID="{635DEDEB-A77B-4A5C-A971-1618BA046F6C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C072CB96-0FAF-4DC5-ABE5-1EB0DBED7956}" type="presOf" srcId="{635DEDEB-A77B-4A5C-A971-1618BA046F6C}" destId="{8FCFAC46-A1BB-481C-AA45-5CA369E4A015}" srcOrd="0" destOrd="0" presId="urn:microsoft.com/office/officeart/2005/8/layout/matrix1"/>
    <dgm:cxn modelId="{0CBE03A6-6E63-4227-8EA1-FD9ACAB4FFFC}" srcId="{0E5DCE77-5877-4B82-B750-848E057B1AAD}" destId="{9ABC88B1-107D-4B3E-B34F-20F3649CE754}" srcOrd="0" destOrd="0" parTransId="{69DAF949-4C50-4DEB-A65A-D08A9E3004A1}" sibTransId="{F19629BE-935D-4B2C-ABD5-FB2554286196}"/>
    <dgm:cxn modelId="{C3AB59F5-A459-4CDA-857E-9EB3A1E70723}" srcId="{0E5DCE77-5877-4B82-B750-848E057B1AAD}" destId="{188D59FF-5819-4960-944D-35A057C7A25A}" srcOrd="2" destOrd="0" parTransId="{5E7129D2-392D-4A86-9ECF-B0506E6D53EF}" sibTransId="{17DC92DD-234D-428D-B124-4E79E29EF5A8}"/>
    <dgm:cxn modelId="{500D652F-AC58-4E8A-A3B3-4EEAC50E646B}" srcId="{0E5DCE77-5877-4B82-B750-848E057B1AAD}" destId="{C6BD3191-CF2F-4DC1-811C-8E7691DA7788}" srcOrd="3" destOrd="0" parTransId="{0C4CFE4F-E336-4666-87C7-1F0813A89012}" sibTransId="{ADE3BC42-91B4-4780-AD17-FEAE8ED9870D}"/>
    <dgm:cxn modelId="{A68D9EF4-882D-48EE-A0C3-8124A1FDE85C}" srcId="{635DEDEB-A77B-4A5C-A971-1618BA046F6C}" destId="{0E5DCE77-5877-4B82-B750-848E057B1AAD}" srcOrd="0" destOrd="0" parTransId="{5BE0C8AD-BE63-49B7-88D2-B75B61E8E586}" sibTransId="{AE3B3777-AF1B-4280-A9DB-B81786EC71AB}"/>
    <dgm:cxn modelId="{88E583E7-FA79-4FA7-9558-6D0B892E2FF0}" type="presOf" srcId="{F7A60356-32B6-4652-95CC-B083D5945C5B}" destId="{9DF64FC6-ECBC-441D-A711-4FC09E1FAA86}" srcOrd="0" destOrd="0" presId="urn:microsoft.com/office/officeart/2005/8/layout/matrix1"/>
    <dgm:cxn modelId="{79FAE977-943A-4DF8-98FC-26236683426B}" type="presOf" srcId="{C6BD3191-CF2F-4DC1-811C-8E7691DA7788}" destId="{DAE7E7CE-7256-45A3-AFD5-C999CB85BF39}" srcOrd="0" destOrd="0" presId="urn:microsoft.com/office/officeart/2005/8/layout/matrix1"/>
    <dgm:cxn modelId="{C04C23F8-E904-49E6-ADD7-D28330D302B9}" type="presOf" srcId="{9ABC88B1-107D-4B3E-B34F-20F3649CE754}" destId="{6AE6943A-5DD0-4F31-BAC3-65AEB40086C0}" srcOrd="1" destOrd="0" presId="urn:microsoft.com/office/officeart/2005/8/layout/matrix1"/>
    <dgm:cxn modelId="{1D70A7CD-9507-41A1-8F92-681DB35487B2}" type="presOf" srcId="{9ABC88B1-107D-4B3E-B34F-20F3649CE754}" destId="{93428BD0-9222-436E-A60C-4CC45EB86AC4}" srcOrd="0" destOrd="0" presId="urn:microsoft.com/office/officeart/2005/8/layout/matrix1"/>
    <dgm:cxn modelId="{6B3BAD4C-B230-4AAF-821F-E4C3B03354B0}" type="presOf" srcId="{188D59FF-5819-4960-944D-35A057C7A25A}" destId="{080841F5-44C9-4C94-A056-A5CA91D98024}" srcOrd="1" destOrd="0" presId="urn:microsoft.com/office/officeart/2005/8/layout/matrix1"/>
    <dgm:cxn modelId="{FEFCA113-B2EB-4C86-AA2A-F02386D68240}" srcId="{0E5DCE77-5877-4B82-B750-848E057B1AAD}" destId="{F7A60356-32B6-4652-95CC-B083D5945C5B}" srcOrd="1" destOrd="0" parTransId="{6B5F85F2-EE9C-4D8B-BD1D-6DDD97D068BB}" sibTransId="{47FC0D9C-98CC-4D78-AED8-D94CF773C2CB}"/>
    <dgm:cxn modelId="{1E808BA5-A5AC-430F-B642-BDE02779775C}" type="presOf" srcId="{0E5DCE77-5877-4B82-B750-848E057B1AAD}" destId="{074D0AF4-6E77-4492-90A1-AE614E9F958C}" srcOrd="0" destOrd="0" presId="urn:microsoft.com/office/officeart/2005/8/layout/matrix1"/>
    <dgm:cxn modelId="{A43CEBB8-C942-48D8-8497-56C93ED87F1F}" type="presOf" srcId="{F7A60356-32B6-4652-95CC-B083D5945C5B}" destId="{FC7AEBDC-CF2A-4848-B718-C9F85143455C}" srcOrd="1" destOrd="0" presId="urn:microsoft.com/office/officeart/2005/8/layout/matrix1"/>
    <dgm:cxn modelId="{F2E54A35-A3A5-486D-8C9B-502CB1936C82}" type="presOf" srcId="{188D59FF-5819-4960-944D-35A057C7A25A}" destId="{E2E69BC8-100A-42F1-9333-D1F396222FA9}" srcOrd="0" destOrd="0" presId="urn:microsoft.com/office/officeart/2005/8/layout/matrix1"/>
    <dgm:cxn modelId="{060740F4-86E9-4EC0-9BB3-9B24602A44DC}" type="presOf" srcId="{C6BD3191-CF2F-4DC1-811C-8E7691DA7788}" destId="{DC51AAFB-3CA0-4231-81E9-2670EA4D3460}" srcOrd="1" destOrd="0" presId="urn:microsoft.com/office/officeart/2005/8/layout/matrix1"/>
    <dgm:cxn modelId="{D9B0CAB6-9C32-4360-B5DC-8336DA82B5A0}" type="presParOf" srcId="{8FCFAC46-A1BB-481C-AA45-5CA369E4A015}" destId="{2981E1FC-1D51-4E74-980A-ABF3EC58C7B5}" srcOrd="0" destOrd="0" presId="urn:microsoft.com/office/officeart/2005/8/layout/matrix1"/>
    <dgm:cxn modelId="{8B284BDB-CFA6-481C-ABD6-A230CD2E3E6B}" type="presParOf" srcId="{2981E1FC-1D51-4E74-980A-ABF3EC58C7B5}" destId="{93428BD0-9222-436E-A60C-4CC45EB86AC4}" srcOrd="0" destOrd="0" presId="urn:microsoft.com/office/officeart/2005/8/layout/matrix1"/>
    <dgm:cxn modelId="{DE597112-5393-4546-B3E8-D96D93F619A8}" type="presParOf" srcId="{2981E1FC-1D51-4E74-980A-ABF3EC58C7B5}" destId="{6AE6943A-5DD0-4F31-BAC3-65AEB40086C0}" srcOrd="1" destOrd="0" presId="urn:microsoft.com/office/officeart/2005/8/layout/matrix1"/>
    <dgm:cxn modelId="{E674CDA8-0FC8-4C09-90D1-32D8F4FCC382}" type="presParOf" srcId="{2981E1FC-1D51-4E74-980A-ABF3EC58C7B5}" destId="{9DF64FC6-ECBC-441D-A711-4FC09E1FAA86}" srcOrd="2" destOrd="0" presId="urn:microsoft.com/office/officeart/2005/8/layout/matrix1"/>
    <dgm:cxn modelId="{7EACDA25-18E3-41CC-BA23-810653419AB2}" type="presParOf" srcId="{2981E1FC-1D51-4E74-980A-ABF3EC58C7B5}" destId="{FC7AEBDC-CF2A-4848-B718-C9F85143455C}" srcOrd="3" destOrd="0" presId="urn:microsoft.com/office/officeart/2005/8/layout/matrix1"/>
    <dgm:cxn modelId="{1F0A45B8-AE57-42AA-B4CD-300EBFD82219}" type="presParOf" srcId="{2981E1FC-1D51-4E74-980A-ABF3EC58C7B5}" destId="{E2E69BC8-100A-42F1-9333-D1F396222FA9}" srcOrd="4" destOrd="0" presId="urn:microsoft.com/office/officeart/2005/8/layout/matrix1"/>
    <dgm:cxn modelId="{543606CB-80A1-42A2-81E3-EFF48EAD6185}" type="presParOf" srcId="{2981E1FC-1D51-4E74-980A-ABF3EC58C7B5}" destId="{080841F5-44C9-4C94-A056-A5CA91D98024}" srcOrd="5" destOrd="0" presId="urn:microsoft.com/office/officeart/2005/8/layout/matrix1"/>
    <dgm:cxn modelId="{898E936D-8B5D-40E0-834D-A65438A27916}" type="presParOf" srcId="{2981E1FC-1D51-4E74-980A-ABF3EC58C7B5}" destId="{DAE7E7CE-7256-45A3-AFD5-C999CB85BF39}" srcOrd="6" destOrd="0" presId="urn:microsoft.com/office/officeart/2005/8/layout/matrix1"/>
    <dgm:cxn modelId="{4BC29D63-C099-456E-B9E3-0A264916C603}" type="presParOf" srcId="{2981E1FC-1D51-4E74-980A-ABF3EC58C7B5}" destId="{DC51AAFB-3CA0-4231-81E9-2670EA4D3460}" srcOrd="7" destOrd="0" presId="urn:microsoft.com/office/officeart/2005/8/layout/matrix1"/>
    <dgm:cxn modelId="{4788F4C0-491B-438C-B2AF-EDB01FACD9D2}" type="presParOf" srcId="{8FCFAC46-A1BB-481C-AA45-5CA369E4A015}" destId="{074D0AF4-6E77-4492-90A1-AE614E9F958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A8F0DD-4ED4-4BC7-9AC4-C551D7B8DA8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62344E-B7C2-41DF-AFBC-2D561C083C27}">
      <dgm:prSet phldrT="[Text]" custT="1"/>
      <dgm:spPr/>
      <dgm:t>
        <a:bodyPr/>
        <a:lstStyle/>
        <a:p>
          <a:r>
            <a:rPr lang="en-US" sz="3200" b="1" dirty="0" smtClean="0"/>
            <a:t>What is Global Payment?</a:t>
          </a:r>
        </a:p>
        <a:p>
          <a:r>
            <a:rPr lang="en-US" sz="2800" dirty="0" smtClean="0"/>
            <a:t>Single, risk-adjusted payment to a responsible provider for patient’s care </a:t>
          </a:r>
          <a:r>
            <a:rPr lang="en-US" sz="2800" i="1" dirty="0" smtClean="0"/>
            <a:t>over fixed period of time</a:t>
          </a:r>
          <a:endParaRPr lang="en-US" sz="2800" dirty="0"/>
        </a:p>
      </dgm:t>
    </dgm:pt>
    <dgm:pt modelId="{87D12B38-3EFF-485D-82F4-C4F95C5B4542}" type="parTrans" cxnId="{D210B803-A850-4F47-88D6-45A65137754E}">
      <dgm:prSet/>
      <dgm:spPr/>
      <dgm:t>
        <a:bodyPr/>
        <a:lstStyle/>
        <a:p>
          <a:endParaRPr lang="en-US"/>
        </a:p>
      </dgm:t>
    </dgm:pt>
    <dgm:pt modelId="{611B26C4-FCF5-4462-86F9-7DD84216E4D4}" type="sibTrans" cxnId="{D210B803-A850-4F47-88D6-45A65137754E}">
      <dgm:prSet/>
      <dgm:spPr/>
      <dgm:t>
        <a:bodyPr/>
        <a:lstStyle/>
        <a:p>
          <a:endParaRPr lang="en-US"/>
        </a:p>
      </dgm:t>
    </dgm:pt>
    <dgm:pt modelId="{2B0D4EE3-7D89-4827-8AC6-D0298DAB1DD4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3200" b="1" dirty="0" smtClean="0"/>
            <a:t>Colorado efforts</a:t>
          </a:r>
        </a:p>
        <a:p>
          <a:r>
            <a:rPr lang="en-US" sz="2800" dirty="0" smtClean="0"/>
            <a:t>   Program of All-Inclusive Care for the Elderly (PACE)</a:t>
          </a:r>
        </a:p>
        <a:p>
          <a:r>
            <a:rPr lang="en-US" sz="2800" dirty="0" smtClean="0"/>
            <a:t>   HB 1281 Medicaid Payment Reform Pilot</a:t>
          </a:r>
          <a:endParaRPr lang="en-US" sz="2800" dirty="0"/>
        </a:p>
      </dgm:t>
    </dgm:pt>
    <dgm:pt modelId="{2A89C29B-08EB-4940-A44A-739FC747E1D1}" type="parTrans" cxnId="{FDBBEF7D-AA0F-458C-8F35-3EC392376699}">
      <dgm:prSet/>
      <dgm:spPr/>
      <dgm:t>
        <a:bodyPr/>
        <a:lstStyle/>
        <a:p>
          <a:endParaRPr lang="en-US"/>
        </a:p>
      </dgm:t>
    </dgm:pt>
    <dgm:pt modelId="{A558DA6A-C11D-493D-A8D3-89F6201510A0}" type="sibTrans" cxnId="{FDBBEF7D-AA0F-458C-8F35-3EC392376699}">
      <dgm:prSet/>
      <dgm:spPr/>
      <dgm:t>
        <a:bodyPr/>
        <a:lstStyle/>
        <a:p>
          <a:endParaRPr lang="en-US"/>
        </a:p>
      </dgm:t>
    </dgm:pt>
    <dgm:pt modelId="{AA180AEB-172F-4DF2-A256-1837D1297208}">
      <dgm:prSet phldrT="[Text]"/>
      <dgm:spPr/>
      <dgm:t>
        <a:bodyPr/>
        <a:lstStyle/>
        <a:p>
          <a:endParaRPr lang="en-US" dirty="0"/>
        </a:p>
      </dgm:t>
    </dgm:pt>
    <dgm:pt modelId="{2F478312-E600-4DE2-8B52-78D5A412EEC5}" type="parTrans" cxnId="{28B22685-293C-43EC-9C31-A8C1A206CFB4}">
      <dgm:prSet/>
      <dgm:spPr/>
      <dgm:t>
        <a:bodyPr/>
        <a:lstStyle/>
        <a:p>
          <a:endParaRPr lang="en-US"/>
        </a:p>
      </dgm:t>
    </dgm:pt>
    <dgm:pt modelId="{99B803F9-0BD1-4405-8FEB-8E82EDA548DC}" type="sibTrans" cxnId="{28B22685-293C-43EC-9C31-A8C1A206CFB4}">
      <dgm:prSet/>
      <dgm:spPr/>
      <dgm:t>
        <a:bodyPr/>
        <a:lstStyle/>
        <a:p>
          <a:endParaRPr lang="en-US"/>
        </a:p>
      </dgm:t>
    </dgm:pt>
    <dgm:pt modelId="{54381475-35CA-41F6-A2C7-9C5521251A95}" type="pres">
      <dgm:prSet presAssocID="{43A8F0DD-4ED4-4BC7-9AC4-C551D7B8DA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A78867-3251-4FF9-803F-6E7BE90D3CAC}" type="pres">
      <dgm:prSet presAssocID="{7062344E-B7C2-41DF-AFBC-2D561C083C27}" presName="parentText" presStyleLbl="node1" presStyleIdx="0" presStyleCnt="2" custLinFactY="-950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022F52-9482-4A4D-8B29-8E326A1C964B}" type="pres">
      <dgm:prSet presAssocID="{611B26C4-FCF5-4462-86F9-7DD84216E4D4}" presName="spacer" presStyleCnt="0"/>
      <dgm:spPr/>
    </dgm:pt>
    <dgm:pt modelId="{8F687153-E5E1-4324-B6CB-50976E0CACA7}" type="pres">
      <dgm:prSet presAssocID="{2B0D4EE3-7D89-4827-8AC6-D0298DAB1DD4}" presName="parentText" presStyleLbl="node1" presStyleIdx="1" presStyleCnt="2" custLinFactNeighborY="1298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01FD2F-02F8-4205-89D5-E7B9C60D4FA8}" type="pres">
      <dgm:prSet presAssocID="{2B0D4EE3-7D89-4827-8AC6-D0298DAB1DD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201E3A-72EB-4AEA-9830-E8D9E087F361}" type="presOf" srcId="{7062344E-B7C2-41DF-AFBC-2D561C083C27}" destId="{FBA78867-3251-4FF9-803F-6E7BE90D3CAC}" srcOrd="0" destOrd="0" presId="urn:microsoft.com/office/officeart/2005/8/layout/vList2"/>
    <dgm:cxn modelId="{E82C425B-2324-48F9-924B-07EC55C47304}" type="presOf" srcId="{43A8F0DD-4ED4-4BC7-9AC4-C551D7B8DA85}" destId="{54381475-35CA-41F6-A2C7-9C5521251A95}" srcOrd="0" destOrd="0" presId="urn:microsoft.com/office/officeart/2005/8/layout/vList2"/>
    <dgm:cxn modelId="{28B22685-293C-43EC-9C31-A8C1A206CFB4}" srcId="{2B0D4EE3-7D89-4827-8AC6-D0298DAB1DD4}" destId="{AA180AEB-172F-4DF2-A256-1837D1297208}" srcOrd="0" destOrd="0" parTransId="{2F478312-E600-4DE2-8B52-78D5A412EEC5}" sibTransId="{99B803F9-0BD1-4405-8FEB-8E82EDA548DC}"/>
    <dgm:cxn modelId="{C110D94D-99B4-499D-9957-1D8CE3C09FA0}" type="presOf" srcId="{AA180AEB-172F-4DF2-A256-1837D1297208}" destId="{4C01FD2F-02F8-4205-89D5-E7B9C60D4FA8}" srcOrd="0" destOrd="0" presId="urn:microsoft.com/office/officeart/2005/8/layout/vList2"/>
    <dgm:cxn modelId="{FDBBEF7D-AA0F-458C-8F35-3EC392376699}" srcId="{43A8F0DD-4ED4-4BC7-9AC4-C551D7B8DA85}" destId="{2B0D4EE3-7D89-4827-8AC6-D0298DAB1DD4}" srcOrd="1" destOrd="0" parTransId="{2A89C29B-08EB-4940-A44A-739FC747E1D1}" sibTransId="{A558DA6A-C11D-493D-A8D3-89F6201510A0}"/>
    <dgm:cxn modelId="{315E4483-A10C-4E73-A726-DE1AFB5D17DC}" type="presOf" srcId="{2B0D4EE3-7D89-4827-8AC6-D0298DAB1DD4}" destId="{8F687153-E5E1-4324-B6CB-50976E0CACA7}" srcOrd="0" destOrd="0" presId="urn:microsoft.com/office/officeart/2005/8/layout/vList2"/>
    <dgm:cxn modelId="{D210B803-A850-4F47-88D6-45A65137754E}" srcId="{43A8F0DD-4ED4-4BC7-9AC4-C551D7B8DA85}" destId="{7062344E-B7C2-41DF-AFBC-2D561C083C27}" srcOrd="0" destOrd="0" parTransId="{87D12B38-3EFF-485D-82F4-C4F95C5B4542}" sibTransId="{611B26C4-FCF5-4462-86F9-7DD84216E4D4}"/>
    <dgm:cxn modelId="{CC4880CC-600E-4BFD-BB79-2DB5EC29F7D8}" type="presParOf" srcId="{54381475-35CA-41F6-A2C7-9C5521251A95}" destId="{FBA78867-3251-4FF9-803F-6E7BE90D3CAC}" srcOrd="0" destOrd="0" presId="urn:microsoft.com/office/officeart/2005/8/layout/vList2"/>
    <dgm:cxn modelId="{74CEFDDA-A66B-40E2-965B-A2C0C302AD27}" type="presParOf" srcId="{54381475-35CA-41F6-A2C7-9C5521251A95}" destId="{D6022F52-9482-4A4D-8B29-8E326A1C964B}" srcOrd="1" destOrd="0" presId="urn:microsoft.com/office/officeart/2005/8/layout/vList2"/>
    <dgm:cxn modelId="{09FE288E-3587-4803-B5ED-B817E8CF637D}" type="presParOf" srcId="{54381475-35CA-41F6-A2C7-9C5521251A95}" destId="{8F687153-E5E1-4324-B6CB-50976E0CACA7}" srcOrd="2" destOrd="0" presId="urn:microsoft.com/office/officeart/2005/8/layout/vList2"/>
    <dgm:cxn modelId="{B2DA82ED-33C1-4AE7-8C94-D14C48647259}" type="presParOf" srcId="{54381475-35CA-41F6-A2C7-9C5521251A95}" destId="{4C01FD2F-02F8-4205-89D5-E7B9C60D4FA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EACD30-107A-4E6F-8B32-817A733295D1}">
      <dsp:nvSpPr>
        <dsp:cNvPr id="0" name=""/>
        <dsp:cNvSpPr/>
      </dsp:nvSpPr>
      <dsp:spPr>
        <a:xfrm>
          <a:off x="8327" y="341095"/>
          <a:ext cx="1274769" cy="7656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Access</a:t>
          </a:r>
          <a:endParaRPr lang="en-US" sz="2400" kern="1200" dirty="0"/>
        </a:p>
      </dsp:txBody>
      <dsp:txXfrm>
        <a:off x="8327" y="341095"/>
        <a:ext cx="1274769" cy="765609"/>
      </dsp:txXfrm>
    </dsp:sp>
    <dsp:sp modelId="{DF5992F8-683D-4326-80B0-F89EA89BE28B}">
      <dsp:nvSpPr>
        <dsp:cNvPr id="0" name=""/>
        <dsp:cNvSpPr/>
      </dsp:nvSpPr>
      <dsp:spPr>
        <a:xfrm>
          <a:off x="1410573" y="565828"/>
          <a:ext cx="270251" cy="3161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1410573" y="565828"/>
        <a:ext cx="270251" cy="316142"/>
      </dsp:txXfrm>
    </dsp:sp>
    <dsp:sp modelId="{A64759F3-D567-40BE-A037-46DB3C6E674B}">
      <dsp:nvSpPr>
        <dsp:cNvPr id="0" name=""/>
        <dsp:cNvSpPr/>
      </dsp:nvSpPr>
      <dsp:spPr>
        <a:xfrm>
          <a:off x="1793004" y="341095"/>
          <a:ext cx="1274769" cy="76560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Quality</a:t>
          </a:r>
          <a:endParaRPr lang="en-US" sz="2400" kern="1200" dirty="0"/>
        </a:p>
      </dsp:txBody>
      <dsp:txXfrm>
        <a:off x="1793004" y="341095"/>
        <a:ext cx="1274769" cy="765609"/>
      </dsp:txXfrm>
    </dsp:sp>
    <dsp:sp modelId="{315CC298-F03F-4BE4-A693-C4107032D9F0}">
      <dsp:nvSpPr>
        <dsp:cNvPr id="0" name=""/>
        <dsp:cNvSpPr/>
      </dsp:nvSpPr>
      <dsp:spPr>
        <a:xfrm>
          <a:off x="3195250" y="565828"/>
          <a:ext cx="270251" cy="3161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3195250" y="565828"/>
        <a:ext cx="270251" cy="316142"/>
      </dsp:txXfrm>
    </dsp:sp>
    <dsp:sp modelId="{36BFDBDD-5A62-4977-8454-F262A69456C5}">
      <dsp:nvSpPr>
        <dsp:cNvPr id="0" name=""/>
        <dsp:cNvSpPr/>
      </dsp:nvSpPr>
      <dsp:spPr>
        <a:xfrm>
          <a:off x="3577681" y="341095"/>
          <a:ext cx="1274769" cy="7656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Value</a:t>
          </a:r>
          <a:endParaRPr lang="en-US" sz="2400" kern="1200" dirty="0"/>
        </a:p>
      </dsp:txBody>
      <dsp:txXfrm>
        <a:off x="3577681" y="341095"/>
        <a:ext cx="1274769" cy="765609"/>
      </dsp:txXfrm>
    </dsp:sp>
    <dsp:sp modelId="{8EEBBCE6-940F-4522-934B-7468750BEC60}">
      <dsp:nvSpPr>
        <dsp:cNvPr id="0" name=""/>
        <dsp:cNvSpPr/>
      </dsp:nvSpPr>
      <dsp:spPr>
        <a:xfrm>
          <a:off x="4979927" y="565828"/>
          <a:ext cx="270251" cy="3161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4979927" y="565828"/>
        <a:ext cx="270251" cy="316142"/>
      </dsp:txXfrm>
    </dsp:sp>
    <dsp:sp modelId="{50B2D767-C09A-45FC-9231-E77425E9B0B3}">
      <dsp:nvSpPr>
        <dsp:cNvPr id="0" name=""/>
        <dsp:cNvSpPr/>
      </dsp:nvSpPr>
      <dsp:spPr>
        <a:xfrm>
          <a:off x="5362357" y="341095"/>
          <a:ext cx="1868314" cy="76560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Prevention</a:t>
          </a:r>
          <a:endParaRPr lang="en-US" sz="2400" kern="1200" dirty="0"/>
        </a:p>
      </dsp:txBody>
      <dsp:txXfrm>
        <a:off x="5362357" y="341095"/>
        <a:ext cx="1868314" cy="76560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E76591-A500-4FCD-9FAD-CAE995042FF4}">
      <dsp:nvSpPr>
        <dsp:cNvPr id="0" name=""/>
        <dsp:cNvSpPr/>
      </dsp:nvSpPr>
      <dsp:spPr>
        <a:xfrm>
          <a:off x="2133600" y="0"/>
          <a:ext cx="2362199" cy="236219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baseline="0" dirty="0">
              <a:solidFill>
                <a:srgbClr val="3B6E8F"/>
              </a:solidFill>
            </a:rPr>
            <a:t>Multidisciplinary Care Team</a:t>
          </a:r>
        </a:p>
      </dsp:txBody>
      <dsp:txXfrm>
        <a:off x="2133600" y="0"/>
        <a:ext cx="2362199" cy="2362199"/>
      </dsp:txXfrm>
    </dsp:sp>
    <dsp:sp modelId="{1BC51AAE-54FA-461A-9744-FEBC816395E8}">
      <dsp:nvSpPr>
        <dsp:cNvPr id="0" name=""/>
        <dsp:cNvSpPr/>
      </dsp:nvSpPr>
      <dsp:spPr>
        <a:xfrm>
          <a:off x="952500" y="2362199"/>
          <a:ext cx="2362199" cy="236219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5118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40" kern="1200" dirty="0">
              <a:solidFill>
                <a:srgbClr val="3B6E8F"/>
              </a:solidFill>
            </a:rPr>
            <a:t>Coordinated </a:t>
          </a:r>
          <a:r>
            <a:rPr lang="en-US" sz="1240" kern="1200" baseline="0" dirty="0">
              <a:solidFill>
                <a:srgbClr val="3B6E8F"/>
              </a:solidFill>
            </a:rPr>
            <a:t>care</a:t>
          </a:r>
          <a:r>
            <a:rPr lang="en-US" sz="1240" kern="1200" dirty="0">
              <a:solidFill>
                <a:srgbClr val="3B6E8F"/>
              </a:solidFill>
            </a:rPr>
            <a:t> across providers and specialties</a:t>
          </a:r>
        </a:p>
      </dsp:txBody>
      <dsp:txXfrm>
        <a:off x="952500" y="2362199"/>
        <a:ext cx="2362199" cy="2362199"/>
      </dsp:txXfrm>
    </dsp:sp>
    <dsp:sp modelId="{10E70C70-772B-49E1-A187-24DD484D9038}">
      <dsp:nvSpPr>
        <dsp:cNvPr id="0" name=""/>
        <dsp:cNvSpPr/>
      </dsp:nvSpPr>
      <dsp:spPr>
        <a:xfrm rot="10800000">
          <a:off x="2133600" y="2362199"/>
          <a:ext cx="2362199" cy="236219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baseline="0" dirty="0">
              <a:solidFill>
                <a:srgbClr val="3B6E8F"/>
              </a:solidFill>
            </a:rPr>
            <a:t>Patient</a:t>
          </a:r>
        </a:p>
      </dsp:txBody>
      <dsp:txXfrm rot="10800000">
        <a:off x="2133600" y="2362199"/>
        <a:ext cx="2362199" cy="2362199"/>
      </dsp:txXfrm>
    </dsp:sp>
    <dsp:sp modelId="{B2D8A2C0-5B0D-4473-9800-E9FEFE0292B3}">
      <dsp:nvSpPr>
        <dsp:cNvPr id="0" name=""/>
        <dsp:cNvSpPr/>
      </dsp:nvSpPr>
      <dsp:spPr>
        <a:xfrm>
          <a:off x="3314700" y="2362199"/>
          <a:ext cx="2362199" cy="236219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rgbClr val="3B6E8F"/>
              </a:solidFill>
            </a:rPr>
            <a:t>Emphasis on </a:t>
          </a:r>
          <a:r>
            <a:rPr lang="en-US" sz="1200" kern="1200" baseline="0" dirty="0">
              <a:solidFill>
                <a:srgbClr val="3B6E8F"/>
              </a:solidFill>
            </a:rPr>
            <a:t>prevention</a:t>
          </a:r>
          <a:r>
            <a:rPr lang="en-US" sz="1200" kern="1200" dirty="0">
              <a:solidFill>
                <a:srgbClr val="3B6E8F"/>
              </a:solidFill>
            </a:rPr>
            <a:t> primary care </a:t>
          </a:r>
          <a:r>
            <a:rPr lang="en-US" sz="1200" kern="1200" dirty="0" smtClean="0">
              <a:solidFill>
                <a:srgbClr val="3B6E8F"/>
              </a:solidFill>
            </a:rPr>
            <a:t>education</a:t>
          </a:r>
          <a:endParaRPr lang="en-US" sz="1200" kern="1200" dirty="0">
            <a:solidFill>
              <a:srgbClr val="3B6E8F"/>
            </a:solidFill>
          </a:endParaRPr>
        </a:p>
      </dsp:txBody>
      <dsp:txXfrm>
        <a:off x="3314700" y="2362199"/>
        <a:ext cx="2362199" cy="236219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428BD0-9222-436E-A60C-4CC45EB86AC4}">
      <dsp:nvSpPr>
        <dsp:cNvPr id="0" name=""/>
        <dsp:cNvSpPr/>
      </dsp:nvSpPr>
      <dsp:spPr>
        <a:xfrm rot="16200000">
          <a:off x="974724" y="-974724"/>
          <a:ext cx="2165349" cy="411479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Medical Home Initiative for Children</a:t>
          </a:r>
          <a:endParaRPr lang="en-US" sz="2800" kern="1200" dirty="0"/>
        </a:p>
      </dsp:txBody>
      <dsp:txXfrm rot="16200000">
        <a:off x="1245393" y="-1245393"/>
        <a:ext cx="1624012" cy="4114799"/>
      </dsp:txXfrm>
    </dsp:sp>
    <dsp:sp modelId="{9DF64FC6-ECBC-441D-A711-4FC09E1FAA86}">
      <dsp:nvSpPr>
        <dsp:cNvPr id="0" name=""/>
        <dsp:cNvSpPr/>
      </dsp:nvSpPr>
      <dsp:spPr>
        <a:xfrm>
          <a:off x="4114799" y="0"/>
          <a:ext cx="4114799" cy="216534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Safety Net  Medical Home Initiative Demonstration</a:t>
          </a:r>
          <a:endParaRPr lang="en-US" sz="2800" kern="1200" dirty="0"/>
        </a:p>
      </dsp:txBody>
      <dsp:txXfrm>
        <a:off x="4114799" y="0"/>
        <a:ext cx="4114799" cy="1624012"/>
      </dsp:txXfrm>
    </dsp:sp>
    <dsp:sp modelId="{E2E69BC8-100A-42F1-9333-D1F396222FA9}">
      <dsp:nvSpPr>
        <dsp:cNvPr id="0" name=""/>
        <dsp:cNvSpPr/>
      </dsp:nvSpPr>
      <dsp:spPr>
        <a:xfrm rot="10800000">
          <a:off x="0" y="2165349"/>
          <a:ext cx="4114799" cy="216534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Comprehensive Primary Care Initiative</a:t>
          </a:r>
          <a:endParaRPr lang="en-US" sz="2800" kern="1200" dirty="0"/>
        </a:p>
      </dsp:txBody>
      <dsp:txXfrm rot="10800000">
        <a:off x="0" y="2706687"/>
        <a:ext cx="4114799" cy="1624012"/>
      </dsp:txXfrm>
    </dsp:sp>
    <dsp:sp modelId="{DAE7E7CE-7256-45A3-AFD5-C999CB85BF39}">
      <dsp:nvSpPr>
        <dsp:cNvPr id="0" name=""/>
        <dsp:cNvSpPr/>
      </dsp:nvSpPr>
      <dsp:spPr>
        <a:xfrm rot="5400000">
          <a:off x="5089524" y="1190624"/>
          <a:ext cx="2165349" cy="411479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Multi-Payer, Multi-State Patient Centered Medical Home Initiative</a:t>
          </a:r>
          <a:endParaRPr lang="en-US" sz="2800" kern="1200" dirty="0"/>
        </a:p>
      </dsp:txBody>
      <dsp:txXfrm rot="5400000">
        <a:off x="5360193" y="1461293"/>
        <a:ext cx="1624012" cy="4114799"/>
      </dsp:txXfrm>
    </dsp:sp>
    <dsp:sp modelId="{074D0AF4-6E77-4492-90A1-AE614E9F958C}">
      <dsp:nvSpPr>
        <dsp:cNvPr id="0" name=""/>
        <dsp:cNvSpPr/>
      </dsp:nvSpPr>
      <dsp:spPr>
        <a:xfrm>
          <a:off x="2880359" y="1624012"/>
          <a:ext cx="2468880" cy="1082674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Medical Home</a:t>
          </a:r>
          <a:endParaRPr lang="en-US" sz="2800" kern="1200" dirty="0"/>
        </a:p>
      </dsp:txBody>
      <dsp:txXfrm>
        <a:off x="2880359" y="1624012"/>
        <a:ext cx="2468880" cy="108267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A78867-3251-4FF9-803F-6E7BE90D3CAC}">
      <dsp:nvSpPr>
        <dsp:cNvPr id="0" name=""/>
        <dsp:cNvSpPr/>
      </dsp:nvSpPr>
      <dsp:spPr>
        <a:xfrm>
          <a:off x="0" y="0"/>
          <a:ext cx="8153399" cy="19963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What is Global Payment?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Single, risk-adjusted payment to a responsible provider for patient’s care </a:t>
          </a:r>
          <a:r>
            <a:rPr lang="en-US" sz="2800" i="1" kern="1200" dirty="0" smtClean="0"/>
            <a:t>over fixed period of time</a:t>
          </a:r>
          <a:endParaRPr lang="en-US" sz="2800" kern="1200" dirty="0"/>
        </a:p>
      </dsp:txBody>
      <dsp:txXfrm>
        <a:off x="0" y="0"/>
        <a:ext cx="8153399" cy="1996312"/>
      </dsp:txXfrm>
    </dsp:sp>
    <dsp:sp modelId="{8F687153-E5E1-4324-B6CB-50976E0CACA7}">
      <dsp:nvSpPr>
        <dsp:cNvPr id="0" name=""/>
        <dsp:cNvSpPr/>
      </dsp:nvSpPr>
      <dsp:spPr>
        <a:xfrm>
          <a:off x="0" y="2362202"/>
          <a:ext cx="8153399" cy="1996312"/>
        </a:xfrm>
        <a:prstGeom prst="roundRect">
          <a:avLst/>
        </a:prstGeom>
        <a:solidFill>
          <a:schemeClr val="accent4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Colorado efforts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   Program of All-Inclusive Care for the Elderly (PACE)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   HB 1281 Medicaid Payment Reform Pilot</a:t>
          </a:r>
          <a:endParaRPr lang="en-US" sz="2800" kern="1200" dirty="0"/>
        </a:p>
      </dsp:txBody>
      <dsp:txXfrm>
        <a:off x="0" y="2362202"/>
        <a:ext cx="8153399" cy="1996312"/>
      </dsp:txXfrm>
    </dsp:sp>
    <dsp:sp modelId="{4C01FD2F-02F8-4205-89D5-E7B9C60D4FA8}">
      <dsp:nvSpPr>
        <dsp:cNvPr id="0" name=""/>
        <dsp:cNvSpPr/>
      </dsp:nvSpPr>
      <dsp:spPr>
        <a:xfrm>
          <a:off x="0" y="4218712"/>
          <a:ext cx="8153399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82550" rIns="462280" bIns="825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5100" kern="1200" dirty="0"/>
        </a:p>
      </dsp:txBody>
      <dsp:txXfrm>
        <a:off x="0" y="4218712"/>
        <a:ext cx="8153399" cy="1076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6F27487-1F14-4872-BC02-44CE07B10F62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A43F543-2FF4-463B-B0EF-DE70A4142C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9764-E18B-4295-B3B2-D05C134B7752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8DD1-9899-4948-9FCB-7507566299F3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8DD1-9899-4948-9FCB-7507566299F3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28600" y="-221075"/>
            <a:ext cx="4953001" cy="7289801"/>
            <a:chOff x="228600" y="-221075"/>
            <a:chExt cx="4953001" cy="7289801"/>
          </a:xfrm>
        </p:grpSpPr>
        <p:sp>
          <p:nvSpPr>
            <p:cNvPr id="15" name="Oval 14"/>
            <p:cNvSpPr/>
            <p:nvPr/>
          </p:nvSpPr>
          <p:spPr>
            <a:xfrm rot="16200000">
              <a:off x="228601" y="1796814"/>
              <a:ext cx="1284111" cy="1284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1757305" y="2163703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1390416" y="1063036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6200000">
              <a:off x="289749" y="696147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 rot="16200000">
              <a:off x="2919120" y="240829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 rot="16200000">
              <a:off x="2246490" y="45155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 rot="16200000">
              <a:off x="289749" y="-22107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 rot="16200000">
              <a:off x="3775194" y="2469444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16200000">
              <a:off x="2857971" y="-159927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 rot="16200000">
              <a:off x="4692416" y="2591740"/>
              <a:ext cx="489185" cy="489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28600" y="3766726"/>
              <a:ext cx="1284111" cy="1284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89748" y="5295430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390415" y="4928541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757304" y="3827874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289748" y="645724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246489" y="578461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919119" y="3827874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857970" y="6396096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836341" y="3766726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692415" y="3766726"/>
              <a:ext cx="489185" cy="489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9" name="Rectangle 3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505200" y="533401"/>
            <a:ext cx="5334000" cy="1676399"/>
          </a:xfrm>
        </p:spPr>
        <p:txBody>
          <a:bodyPr vert="horz" anchor="t">
            <a:normAutofit/>
          </a:bodyPr>
          <a:lstStyle>
            <a:lvl1pPr algn="r">
              <a:defRPr sz="4800" b="1">
                <a:solidFill>
                  <a:schemeClr val="bg1"/>
                </a:solidFill>
                <a:effectLst/>
                <a:latin typeface="+mj-lt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257800" y="2286000"/>
            <a:ext cx="3505200" cy="1047304"/>
          </a:xfrm>
        </p:spPr>
        <p:txBody>
          <a:bodyPr lIns="45720" rIns="45720"/>
          <a:lstStyle>
            <a:lvl1pPr marL="0" marR="64008" indent="0" algn="r">
              <a:buNone/>
              <a:defRPr b="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5638800" y="4267200"/>
            <a:ext cx="3124200" cy="381000"/>
          </a:xfrm>
        </p:spPr>
        <p:txBody>
          <a:bodyPr>
            <a:normAutofit/>
          </a:bodyPr>
          <a:lstStyle>
            <a:lvl1pPr algn="r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Date ##, ####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4" hasCustomPrompt="1"/>
          </p:nvPr>
        </p:nvSpPr>
        <p:spPr>
          <a:xfrm>
            <a:off x="3124200" y="4648200"/>
            <a:ext cx="5638800" cy="685800"/>
          </a:xfrm>
        </p:spPr>
        <p:txBody>
          <a:bodyPr/>
          <a:lstStyle>
            <a:lvl1pPr algn="r">
              <a:buFontTx/>
              <a:buNone/>
              <a:defRPr b="1" baseline="0">
                <a:solidFill>
                  <a:schemeClr val="tx2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Click to change Event Name</a:t>
            </a:r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6400800" y="6019800"/>
            <a:ext cx="2286000" cy="53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81800" y="6276976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>
          <a:xfrm>
            <a:off x="4182533" y="4873625"/>
            <a:ext cx="4428066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Ebrima"/>
                <a:ea typeface="+mj-ea"/>
                <a:cs typeface="Ebrima"/>
              </a:defRPr>
            </a:lvl1pPr>
          </a:lstStyle>
          <a:p>
            <a:pPr algn="r"/>
            <a:r>
              <a:rPr lang="en-US" sz="36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Click to change chapter title</a:t>
            </a:r>
            <a:endParaRPr lang="en-US" sz="3600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72200"/>
            <a:ext cx="8915400" cy="381000"/>
          </a:xfrm>
        </p:spPr>
        <p:txBody>
          <a:bodyPr>
            <a:normAutofit/>
          </a:bodyPr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dirty="0" smtClean="0"/>
              <a:t>Name Here     </a:t>
            </a:r>
            <a:r>
              <a:rPr kumimoji="0" lang="en-US" dirty="0" smtClean="0"/>
              <a:t>720.382.####     #########@</a:t>
            </a:r>
            <a:r>
              <a:rPr kumimoji="0" lang="en-US" dirty="0" err="1" smtClean="0"/>
              <a:t>coloradohealthinstitute.org</a:t>
            </a:r>
            <a:endParaRPr kumimoji="0" lang="en-US" dirty="0" smtClean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-76200"/>
            <a:ext cx="91440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1219200" y="228600"/>
            <a:ext cx="6705600" cy="4495800"/>
          </a:xfrm>
          <a:ln w="57150">
            <a:solidFill>
              <a:schemeClr val="tx2"/>
            </a:solidFill>
          </a:ln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457200" y="5029200"/>
            <a:ext cx="4343400" cy="10134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nd slid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 userDrawn="1"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90800" y="6172200"/>
            <a:ext cx="6324600" cy="304800"/>
          </a:xfrm>
          <a:noFill/>
        </p:spPr>
        <p:txBody>
          <a:bodyPr lIns="91440" tIns="0" rIns="91440" anchor="t">
            <a:noAutofit/>
          </a:bodyPr>
          <a:lstStyle>
            <a:lvl1pPr marL="0" marR="18288" indent="0" algn="l">
              <a:buFont typeface="Arial" pitchFamily="34" charset="0"/>
              <a:buChar char="•"/>
              <a:defRPr sz="1800" b="1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dirty="0" smtClean="0"/>
              <a:t>     720.382.####       #########@</a:t>
            </a:r>
            <a:r>
              <a:rPr kumimoji="0" lang="en-US" dirty="0" err="1" smtClean="0"/>
              <a:t>coloradohealthinstitute.org</a:t>
            </a:r>
            <a:endParaRPr kumimoji="0"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800" y="533400"/>
            <a:ext cx="7010400" cy="42672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6172200"/>
            <a:ext cx="2133600" cy="304800"/>
          </a:xfrm>
        </p:spPr>
        <p:txBody>
          <a:bodyPr>
            <a:noAutofit/>
          </a:bodyPr>
          <a:lstStyle>
            <a:lvl1pPr>
              <a:buFontTx/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Name Here</a:t>
            </a:r>
            <a:endParaRPr lang="en-US" dirty="0"/>
          </a:p>
        </p:txBody>
      </p:sp>
      <p:pic>
        <p:nvPicPr>
          <p:cNvPr id="10" name="Picture 9" descr="Endslide.jpg"/>
          <p:cNvPicPr>
            <a:picLocks noChangeAspect="1"/>
          </p:cNvPicPr>
          <p:nvPr userDrawn="1"/>
        </p:nvPicPr>
        <p:blipFill>
          <a:blip r:embed="rId2" cstate="print"/>
          <a:srcRect l="2778" t="58889" r="46566" b="24444"/>
          <a:stretch>
            <a:fillRect/>
          </a:stretch>
        </p:blipFill>
        <p:spPr>
          <a:xfrm>
            <a:off x="381000" y="5181600"/>
            <a:ext cx="3429000" cy="87178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42875" y="-221076"/>
            <a:ext cx="9286875" cy="7079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2225" y="-221075"/>
            <a:ext cx="4953001" cy="7289801"/>
            <a:chOff x="228600" y="-221075"/>
            <a:chExt cx="4953001" cy="7289801"/>
          </a:xfrm>
          <a:solidFill>
            <a:srgbClr val="3B6E8F">
              <a:alpha val="17000"/>
            </a:srgbClr>
          </a:solidFill>
        </p:grpSpPr>
        <p:sp>
          <p:nvSpPr>
            <p:cNvPr id="11" name="Oval 10"/>
            <p:cNvSpPr/>
            <p:nvPr/>
          </p:nvSpPr>
          <p:spPr>
            <a:xfrm rot="16200000">
              <a:off x="228601" y="1796814"/>
              <a:ext cx="1284111" cy="12841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16200000">
              <a:off x="1757305" y="2163703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16200000">
              <a:off x="1390416" y="1063036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16200000">
              <a:off x="289749" y="696147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 rot="16200000">
              <a:off x="2919120" y="240829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2246490" y="45155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 rot="16200000">
              <a:off x="289749" y="-22107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3775194" y="2469444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16200000">
              <a:off x="2857971" y="-159927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6200000">
              <a:off x="4692416" y="2591740"/>
              <a:ext cx="489185" cy="489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28600" y="3766726"/>
              <a:ext cx="1284111" cy="12841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89748" y="5295430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390415" y="4928541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757304" y="3827874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89748" y="645724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246489" y="578461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919119" y="3827874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857970" y="6396096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836341" y="3766726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692415" y="3766726"/>
              <a:ext cx="489185" cy="489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5" name="Text Placeholder 34"/>
          <p:cNvSpPr>
            <a:spLocks noGrp="1"/>
          </p:cNvSpPr>
          <p:nvPr>
            <p:ph type="body" sz="quarter" idx="13" hasCustomPrompt="1"/>
          </p:nvPr>
        </p:nvSpPr>
        <p:spPr>
          <a:xfrm>
            <a:off x="2438400" y="4876800"/>
            <a:ext cx="6324600" cy="533400"/>
          </a:xfrm>
        </p:spPr>
        <p:txBody>
          <a:bodyPr>
            <a:normAutofit/>
          </a:bodyPr>
          <a:lstStyle>
            <a:lvl1pPr algn="r">
              <a:buFontTx/>
              <a:buNone/>
              <a:defRPr sz="2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change Event Name</a:t>
            </a:r>
            <a:endParaRPr 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962400" y="4495800"/>
            <a:ext cx="4800600" cy="381000"/>
          </a:xfrm>
        </p:spPr>
        <p:txBody>
          <a:bodyPr>
            <a:normAutofit/>
          </a:bodyPr>
          <a:lstStyle>
            <a:lvl1pPr algn="r">
              <a:buFontTx/>
              <a:buNone/>
              <a:defRPr sz="2000"/>
            </a:lvl1pPr>
          </a:lstStyle>
          <a:p>
            <a:pPr lvl="0"/>
            <a:r>
              <a:rPr lang="en-US" dirty="0" smtClean="0"/>
              <a:t>Date ##, ####</a:t>
            </a:r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352800" y="381000"/>
            <a:ext cx="5410200" cy="1524000"/>
          </a:xfrm>
        </p:spPr>
        <p:txBody>
          <a:bodyPr>
            <a:normAutofit/>
          </a:bodyPr>
          <a:lstStyle>
            <a:lvl1pPr algn="r">
              <a:buFontTx/>
              <a:buNone/>
              <a:defRPr sz="4800" b="1"/>
            </a:lvl1pPr>
          </a:lstStyle>
          <a:p>
            <a:pPr lvl="0"/>
            <a:r>
              <a:rPr lang="en-US" dirty="0" smtClean="0"/>
              <a:t>Click to Edit Master Slide Title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5257800" y="2057400"/>
            <a:ext cx="3505200" cy="1524000"/>
          </a:xfrm>
        </p:spPr>
        <p:txBody>
          <a:bodyPr/>
          <a:lstStyle>
            <a:lvl1pPr algn="r">
              <a:buFontTx/>
              <a:buNone/>
              <a:defRPr i="1"/>
            </a:lvl1pPr>
          </a:lstStyle>
          <a:p>
            <a:pPr lvl="0"/>
            <a:r>
              <a:rPr lang="en-US" dirty="0" smtClean="0"/>
              <a:t>Click to change Title of Subhead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 cstate="print"/>
          <a:srcRect b="30977"/>
          <a:stretch>
            <a:fillRect/>
          </a:stretch>
        </p:blipFill>
        <p:spPr>
          <a:xfrm>
            <a:off x="6172200" y="6019800"/>
            <a:ext cx="2438400" cy="53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891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>
                <a:latin typeface="+mj-lt"/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/>
          <a:lstStyle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0"/>
            <a:ext cx="8229600" cy="126523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dirty="0" smtClean="0">
                <a:solidFill>
                  <a:schemeClr val="bg1"/>
                </a:solidFill>
                <a:latin typeface="+mj-lt"/>
              </a:rPr>
              <a:t>Click to edit </a:t>
            </a:r>
            <a:br>
              <a:rPr kumimoji="0" lang="en-US" sz="3200" dirty="0" smtClean="0">
                <a:solidFill>
                  <a:schemeClr val="bg1"/>
                </a:solidFill>
                <a:latin typeface="+mj-lt"/>
              </a:rPr>
            </a:br>
            <a:r>
              <a:rPr kumimoji="0" lang="en-US" sz="3200" dirty="0" smtClean="0">
                <a:solidFill>
                  <a:schemeClr val="bg1"/>
                </a:solidFill>
                <a:latin typeface="+mj-lt"/>
              </a:rPr>
              <a:t>master title style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599"/>
            <a:ext cx="4040188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599"/>
            <a:ext cx="4041775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57200" y="1657350"/>
            <a:ext cx="3008313" cy="70485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>
              <a:defRPr sz="20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75050" y="1676400"/>
            <a:ext cx="5111750" cy="4343400"/>
          </a:xfrm>
        </p:spPr>
        <p:txBody>
          <a:bodyPr/>
          <a:lstStyle>
            <a:lvl1pPr>
              <a:buClr>
                <a:schemeClr val="accent2"/>
              </a:buClr>
              <a:buFont typeface="Arial" pitchFamily="34" charset="0"/>
              <a:buChar char="•"/>
              <a:defRPr sz="3200">
                <a:solidFill>
                  <a:schemeClr val="accent2"/>
                </a:solidFill>
              </a:defRPr>
            </a:lvl1pPr>
            <a:lvl2pPr>
              <a:defRPr sz="280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362200"/>
            <a:ext cx="2895600" cy="3657600"/>
          </a:xfrm>
        </p:spPr>
        <p:txBody>
          <a:bodyPr>
            <a:normAutofit/>
          </a:bodyPr>
          <a:lstStyle>
            <a:lvl1pPr marL="0">
              <a:buFontTx/>
              <a:buNone/>
              <a:defRPr sz="1400" baseline="0">
                <a:solidFill>
                  <a:schemeClr val="accent2"/>
                </a:solidFill>
              </a:defRPr>
            </a:lvl1pPr>
            <a:lvl2pPr>
              <a:buFontTx/>
              <a:buNone/>
              <a:defRPr sz="1400">
                <a:solidFill>
                  <a:schemeClr val="accent2"/>
                </a:solidFill>
              </a:defRPr>
            </a:lvl2pPr>
            <a:lvl3pPr>
              <a:buFontTx/>
              <a:buNone/>
              <a:defRPr sz="1400">
                <a:solidFill>
                  <a:schemeClr val="accent2"/>
                </a:solidFill>
              </a:defRPr>
            </a:lvl3pPr>
            <a:lvl4pPr>
              <a:buFontTx/>
              <a:buNone/>
              <a:defRPr sz="1400">
                <a:solidFill>
                  <a:schemeClr val="accent2"/>
                </a:solidFill>
              </a:defRPr>
            </a:lvl4pPr>
            <a:lvl5pPr>
              <a:buFontTx/>
              <a:buNone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600200" y="1600200"/>
            <a:ext cx="5943600" cy="4114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00200" y="5867400"/>
            <a:ext cx="5867400" cy="304800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3B6E8F"/>
                </a:solidFill>
              </a:defRPr>
            </a:lvl1pPr>
          </a:lstStyle>
          <a:p>
            <a:pPr lvl="0"/>
            <a:r>
              <a:rPr lang="en-US" dirty="0" smtClean="0"/>
              <a:t>Caption text in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5257800"/>
            <a:ext cx="4495800" cy="1295400"/>
          </a:xfrm>
        </p:spPr>
        <p:txBody>
          <a:bodyPr vert="horz" anchor="t">
            <a:normAutofit/>
          </a:bodyPr>
          <a:lstStyle>
            <a:lvl1pPr algn="r">
              <a:buNone/>
              <a:defRPr sz="4000" b="0" i="1" cap="none" baseline="0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rcRect r="76000" b="23529"/>
          <a:stretch>
            <a:fillRect/>
          </a:stretch>
        </p:blipFill>
        <p:spPr>
          <a:xfrm>
            <a:off x="381000" y="304800"/>
            <a:ext cx="3048000" cy="304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200400" y="0"/>
            <a:ext cx="59436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B6E8F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0" y="5257800"/>
            <a:ext cx="4343400" cy="1371600"/>
          </a:xfrm>
        </p:spPr>
        <p:txBody>
          <a:bodyPr>
            <a:noAutofit/>
          </a:bodyPr>
          <a:lstStyle>
            <a:lvl1pPr algn="r">
              <a:buFontTx/>
              <a:buNone/>
              <a:defRPr sz="4000" i="1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en-US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/>
          <a:srcRect r="76000" b="30097"/>
          <a:stretch>
            <a:fillRect/>
          </a:stretch>
        </p:blipFill>
        <p:spPr>
          <a:xfrm>
            <a:off x="247650" y="228600"/>
            <a:ext cx="3105150" cy="28662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800" y="533400"/>
            <a:ext cx="7010400" cy="4267200"/>
          </a:xfrm>
          <a:prstGeom prst="rect">
            <a:avLst/>
          </a:prstGeom>
          <a:noFill/>
          <a:ln w="57150">
            <a:solidFill>
              <a:schemeClr val="bg2"/>
            </a:solidFill>
          </a:ln>
          <a:effectLst/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457200" y="5029200"/>
            <a:ext cx="4343400" cy="1013460"/>
          </a:xfrm>
          <a:prstGeom prst="rect">
            <a:avLst/>
          </a:prstGeom>
        </p:spPr>
      </p:pic>
      <p:sp>
        <p:nvSpPr>
          <p:cNvPr id="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72200"/>
            <a:ext cx="8915400" cy="381000"/>
          </a:xfrm>
        </p:spPr>
        <p:txBody>
          <a:bodyPr>
            <a:normAutofit/>
          </a:bodyPr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1800"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dirty="0" smtClean="0"/>
              <a:t>Name Here     </a:t>
            </a:r>
            <a:r>
              <a:rPr kumimoji="0" lang="en-US" dirty="0" smtClean="0"/>
              <a:t>720.382.####     #########@</a:t>
            </a:r>
            <a:r>
              <a:rPr kumimoji="0" lang="en-US" dirty="0" err="1" smtClean="0"/>
              <a:t>coloradohealthinstitute.org</a:t>
            </a:r>
            <a:endParaRPr kumimoji="0" lang="en-US" dirty="0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19800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672840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40040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fld id="{D5BBC35B-A44B-4119-B8DA-DE9E3DFADA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B6E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/>
          <a:srcRect r="78125" b="30977"/>
          <a:stretch>
            <a:fillRect/>
          </a:stretch>
        </p:blipFill>
        <p:spPr>
          <a:xfrm>
            <a:off x="8305800" y="6248400"/>
            <a:ext cx="533400" cy="533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0" r:id="rId2"/>
    <p:sldLayoutId id="2147483722" r:id="rId3"/>
    <p:sldLayoutId id="2147483733" r:id="rId4"/>
    <p:sldLayoutId id="2147483734" r:id="rId5"/>
    <p:sldLayoutId id="2147483735" r:id="rId6"/>
    <p:sldLayoutId id="2147483723" r:id="rId7"/>
    <p:sldLayoutId id="2147483731" r:id="rId8"/>
    <p:sldLayoutId id="2147483729" r:id="rId9"/>
    <p:sldLayoutId id="2147483732" r:id="rId10"/>
    <p:sldLayoutId id="214748373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3200" b="0" kern="1200" baseline="0" dirty="0" smtClean="0">
          <a:solidFill>
            <a:schemeClr val="bg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90000"/>
        <a:buFont typeface="Arial" pitchFamily="34" charset="0"/>
        <a:buChar char="•"/>
        <a:defRPr kumimoji="0"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tx1"/>
        </a:buClr>
        <a:buSzPct val="90000"/>
        <a:buFont typeface="Arial" pitchFamily="34" charset="0"/>
        <a:buChar char="•"/>
        <a:defRPr kumimoji="0" sz="28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80000"/>
        <a:buFont typeface="Arial" pitchFamily="34" charset="0"/>
        <a:buChar char="•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KFIP0P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381001"/>
            <a:ext cx="5334000" cy="1676399"/>
          </a:xfrm>
        </p:spPr>
        <p:txBody>
          <a:bodyPr>
            <a:normAutofit/>
          </a:bodyPr>
          <a:lstStyle/>
          <a:p>
            <a:r>
              <a:rPr lang="en-US" sz="4400" dirty="0" smtClean="0"/>
              <a:t>Reining in Growth in Health Spending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0" y="2286000"/>
            <a:ext cx="3581400" cy="1047304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3" descr="CHI webinar logo.jpg"/>
          <p:cNvPicPr>
            <a:picLocks noChangeAspect="1"/>
          </p:cNvPicPr>
          <p:nvPr/>
        </p:nvPicPr>
        <p:blipFill>
          <a:blip r:embed="rId3" cstate="print"/>
          <a:srcRect b="11017"/>
          <a:stretch>
            <a:fillRect/>
          </a:stretch>
        </p:blipFill>
        <p:spPr>
          <a:xfrm>
            <a:off x="3505200" y="2133600"/>
            <a:ext cx="5257800" cy="31190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nual Family Premiu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295400"/>
            <a:ext cx="6858000" cy="509793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Family Premiums: Employees Face Largest Increase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10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Health Insurance </a:t>
            </a:r>
            <a:r>
              <a:rPr lang="en-US" dirty="0"/>
              <a:t>P</a:t>
            </a:r>
            <a:r>
              <a:rPr lang="en-US" dirty="0" smtClean="0"/>
              <a:t>remiums </a:t>
            </a:r>
            <a:r>
              <a:rPr lang="en-US" dirty="0"/>
              <a:t>C</a:t>
            </a:r>
            <a:r>
              <a:rPr lang="en-US" dirty="0" smtClean="0"/>
              <a:t>ompared 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O</a:t>
            </a:r>
            <a:r>
              <a:rPr lang="en-US" dirty="0" smtClean="0"/>
              <a:t>ther </a:t>
            </a:r>
            <a:r>
              <a:rPr lang="en-US" dirty="0"/>
              <a:t>E</a:t>
            </a:r>
            <a:r>
              <a:rPr lang="en-US" dirty="0" smtClean="0"/>
              <a:t>conomic </a:t>
            </a:r>
            <a:r>
              <a:rPr lang="en-US" dirty="0"/>
              <a:t>I</a:t>
            </a:r>
            <a:r>
              <a:rPr lang="en-US" dirty="0" smtClean="0"/>
              <a:t>ndicators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11</a:t>
            </a:fld>
            <a:endParaRPr kumimoji="0" lang="en-US"/>
          </a:p>
        </p:txBody>
      </p:sp>
      <p:pic>
        <p:nvPicPr>
          <p:cNvPr id="9" name="Content Placeholder 8" descr="cumulative increas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81200" y="1524000"/>
            <a:ext cx="5382438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638800"/>
            <a:ext cx="8534400" cy="914400"/>
          </a:xfrm>
        </p:spPr>
        <p:txBody>
          <a:bodyPr>
            <a:noAutofit/>
          </a:bodyPr>
          <a:lstStyle/>
          <a:p>
            <a:r>
              <a:rPr lang="en-US" sz="4400" dirty="0" smtClean="0"/>
              <a:t>Drivers of Health Care Spending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Unit Price  * Quantity of Units =  Expenditures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13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Care Expenditures:  A Simple Equation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Health Care Cost 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509"/>
            <a:ext cx="8229600" cy="433089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System pays for volume</a:t>
            </a:r>
          </a:p>
          <a:p>
            <a:r>
              <a:rPr lang="en-US" sz="3600" dirty="0" smtClean="0"/>
              <a:t>Insurance drives utilization</a:t>
            </a:r>
          </a:p>
          <a:p>
            <a:r>
              <a:rPr lang="en-US" sz="3600" dirty="0" smtClean="0"/>
              <a:t>Wealthier countries afford more services</a:t>
            </a:r>
          </a:p>
          <a:p>
            <a:r>
              <a:rPr lang="en-US" sz="3600" dirty="0" smtClean="0"/>
              <a:t>Aging population increases disease prevalence</a:t>
            </a:r>
          </a:p>
          <a:p>
            <a:r>
              <a:rPr lang="en-US" sz="3600" dirty="0" smtClean="0"/>
              <a:t>Inefficiencies abound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33F0-713B-46D9-B22F-ACE6A874C61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6096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 Health Care Costs:  Key Information on Health Care Costs and their Impact, Kaiser Family Foundation,  2009</a:t>
            </a:r>
            <a:endParaRPr lang="en-US" sz="1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“Hot Spotters”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1" name="Picture 10" descr="HotSpotters_byl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371600"/>
            <a:ext cx="7239000" cy="1900238"/>
          </a:xfrm>
          <a:prstGeom prst="rect">
            <a:avLst/>
          </a:prstGeom>
        </p:spPr>
      </p:pic>
      <p:pic>
        <p:nvPicPr>
          <p:cNvPr id="10" name="Picture 9" descr="NY Hot Spotter cover.jpg"/>
          <p:cNvPicPr>
            <a:picLocks noChangeAspect="1"/>
          </p:cNvPicPr>
          <p:nvPr/>
        </p:nvPicPr>
        <p:blipFill>
          <a:blip r:embed="rId4" cstate="print"/>
          <a:srcRect l="8501"/>
          <a:stretch>
            <a:fillRect/>
          </a:stretch>
        </p:blipFill>
        <p:spPr>
          <a:xfrm>
            <a:off x="5105400" y="2719617"/>
            <a:ext cx="2460391" cy="3681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Skewing of Health </a:t>
            </a:r>
            <a:r>
              <a:rPr lang="en-US" dirty="0"/>
              <a:t>E</a:t>
            </a:r>
            <a:r>
              <a:rPr lang="en-US" dirty="0" smtClean="0"/>
              <a:t>xpenditures</a:t>
            </a:r>
            <a:endParaRPr lang="en-US" dirty="0"/>
          </a:p>
        </p:txBody>
      </p:sp>
      <p:pic>
        <p:nvPicPr>
          <p:cNvPr id="8" name="Content Placeholder 7" descr="Skewing of health expenditur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1524000"/>
            <a:ext cx="6447975" cy="4953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16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Spotting: The Elderly</a:t>
            </a:r>
            <a:endParaRPr lang="en-US" dirty="0"/>
          </a:p>
        </p:txBody>
      </p:sp>
      <p:pic>
        <p:nvPicPr>
          <p:cNvPr id="6" name="Content Placeholder 5" descr="age correlate with cos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05729" y="1524000"/>
            <a:ext cx="6514271" cy="488068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17</a:t>
            </a:fld>
            <a:endParaRPr kumimoji="0"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278523" y="3412123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Annual Cost Per Capita</a:t>
            </a:r>
            <a:endParaRPr lang="en-US" sz="1600" b="1" dirty="0">
              <a:solidFill>
                <a:schemeClr val="bg2">
                  <a:lumMod val="50000"/>
                </a:schemeClr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5257800"/>
            <a:ext cx="6172200" cy="1295400"/>
          </a:xfrm>
        </p:spPr>
        <p:txBody>
          <a:bodyPr>
            <a:noAutofit/>
          </a:bodyPr>
          <a:lstStyle/>
          <a:p>
            <a:r>
              <a:rPr lang="en-US" sz="4400" dirty="0" smtClean="0"/>
              <a:t>What Are We Doing </a:t>
            </a:r>
            <a:br>
              <a:rPr lang="en-US" sz="4400" dirty="0" smtClean="0"/>
            </a:br>
            <a:r>
              <a:rPr lang="en-US" sz="4400" dirty="0" smtClean="0"/>
              <a:t>To Address Costs?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900"/>
              </a:spcAft>
              <a:buNone/>
            </a:pPr>
            <a:r>
              <a:rPr lang="en-US" dirty="0" smtClean="0"/>
              <a:t>A. Bundled Payments</a:t>
            </a:r>
          </a:p>
          <a:p>
            <a:pPr>
              <a:spcAft>
                <a:spcPts val="900"/>
              </a:spcAft>
              <a:buNone/>
            </a:pPr>
            <a:r>
              <a:rPr lang="en-US" dirty="0" smtClean="0"/>
              <a:t>B. Care Coordination</a:t>
            </a:r>
          </a:p>
          <a:p>
            <a:pPr>
              <a:spcAft>
                <a:spcPts val="900"/>
              </a:spcAft>
              <a:buNone/>
            </a:pPr>
            <a:r>
              <a:rPr lang="en-US" dirty="0" smtClean="0"/>
              <a:t>C. Gain-Sharing/Shared Savings</a:t>
            </a:r>
          </a:p>
          <a:p>
            <a:pPr>
              <a:spcAft>
                <a:spcPts val="900"/>
              </a:spcAft>
              <a:buNone/>
            </a:pPr>
            <a:r>
              <a:rPr lang="en-US" dirty="0" smtClean="0"/>
              <a:t>D. Global Payments</a:t>
            </a:r>
          </a:p>
          <a:p>
            <a:pPr>
              <a:spcAft>
                <a:spcPts val="900"/>
              </a:spcAft>
              <a:buNone/>
            </a:pPr>
            <a:r>
              <a:rPr lang="en-US" dirty="0" smtClean="0"/>
              <a:t>E. No idea, that’s why I’m on the webinar</a:t>
            </a:r>
          </a:p>
          <a:p>
            <a:pPr>
              <a:spcAft>
                <a:spcPts val="900"/>
              </a:spcAft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19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Strategy is Most Effective in Controlling Health Spending?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Webinar basics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5791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noProof="0" dirty="0" smtClean="0">
                <a:latin typeface="+mn-lt"/>
              </a:rPr>
              <a:t>How do I ask questions during the webinar?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Recorded webinar and PowerPoint slides will be available after the webinar.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noProof="0" dirty="0" smtClean="0">
                <a:latin typeface="+mn-lt"/>
              </a:rPr>
              <a:t>Special thanks to our funders: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200" noProof="0" dirty="0" smtClean="0">
              <a:latin typeface="+mn-lt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200" noProof="0" dirty="0" smtClean="0"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3" cstate="print"/>
          <a:srcRect l="17768" t="25000" r="69375" b="32813"/>
          <a:stretch>
            <a:fillRect/>
          </a:stretch>
        </p:blipFill>
        <p:spPr bwMode="auto">
          <a:xfrm>
            <a:off x="6477000" y="609600"/>
            <a:ext cx="2104571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>
            <a:off x="5486400" y="2438400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134" name="Picture 6" descr="http://upload.wikimedia.org/wikipedia/en/5/51/The_Colorado_Health_Foundation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019800"/>
            <a:ext cx="2651379" cy="431821"/>
          </a:xfrm>
          <a:prstGeom prst="rect">
            <a:avLst/>
          </a:prstGeom>
          <a:noFill/>
        </p:spPr>
      </p:pic>
      <p:pic>
        <p:nvPicPr>
          <p:cNvPr id="8" name="Picture 7" descr="Caring_for_Colorado_Foundation_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5867400"/>
            <a:ext cx="1380930" cy="676656"/>
          </a:xfrm>
          <a:prstGeom prst="rect">
            <a:avLst/>
          </a:prstGeom>
        </p:spPr>
      </p:pic>
      <p:pic>
        <p:nvPicPr>
          <p:cNvPr id="9" name="Picture 8" descr="Rose-Community-Foundation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9400" y="5943600"/>
            <a:ext cx="1295400" cy="561880"/>
          </a:xfrm>
          <a:prstGeom prst="rect">
            <a:avLst/>
          </a:prstGeom>
        </p:spPr>
      </p:pic>
      <p:pic>
        <p:nvPicPr>
          <p:cNvPr id="10" name="Picture 9" descr="trust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24200" y="5943600"/>
            <a:ext cx="1676400" cy="546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evel of evidenc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4480" y="2133600"/>
            <a:ext cx="8252320" cy="289280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Continuum of Evidence:  </a:t>
            </a:r>
            <a:br>
              <a:rPr lang="en-US" dirty="0" smtClean="0"/>
            </a:br>
            <a:r>
              <a:rPr lang="en-US" dirty="0" smtClean="0"/>
              <a:t>From </a:t>
            </a:r>
            <a:r>
              <a:rPr lang="en-US" dirty="0"/>
              <a:t>R</a:t>
            </a:r>
            <a:r>
              <a:rPr lang="en-US" dirty="0" smtClean="0"/>
              <a:t>esearch to Program </a:t>
            </a:r>
            <a:r>
              <a:rPr lang="en-US" dirty="0"/>
              <a:t>I</a:t>
            </a:r>
            <a:r>
              <a:rPr lang="en-US" dirty="0" smtClean="0"/>
              <a:t>mplementation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20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36509"/>
            <a:ext cx="8229600" cy="4330891"/>
          </a:xfrm>
        </p:spPr>
        <p:txBody>
          <a:bodyPr>
            <a:normAutofit/>
          </a:bodyPr>
          <a:lstStyle/>
          <a:p>
            <a:pPr marL="852678" indent="-742950">
              <a:buFont typeface="+mj-lt"/>
              <a:buAutoNum type="arabicPeriod"/>
            </a:pPr>
            <a:r>
              <a:rPr lang="en-US" sz="3600" dirty="0" smtClean="0">
                <a:solidFill>
                  <a:schemeClr val="tx2"/>
                </a:solidFill>
              </a:rPr>
              <a:t>Care Coordination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600" dirty="0" smtClean="0"/>
              <a:t>Gain-Sharing/Shared Savings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600" dirty="0" smtClean="0"/>
              <a:t>Bundled Payments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600" dirty="0" smtClean="0"/>
              <a:t>Global Payments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for Reining in Health Spending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21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 Coordination: Medical Homes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53000" y="1524000"/>
            <a:ext cx="3200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10591800" y="533400"/>
          <a:ext cx="6629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cost contai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590124"/>
            <a:ext cx="9143999" cy="5267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8229600" cy="433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23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Colorado Medical Home Efforts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Medicaid Accountable Care Collaborative</a:t>
            </a:r>
            <a:endParaRPr lang="en-US" dirty="0"/>
          </a:p>
        </p:txBody>
      </p:sp>
      <p:pic>
        <p:nvPicPr>
          <p:cNvPr id="6" name="Picture 5" descr="Medicaid Accountable Care Collaborative.jpg"/>
          <p:cNvPicPr>
            <a:picLocks noChangeAspect="1"/>
          </p:cNvPicPr>
          <p:nvPr/>
        </p:nvPicPr>
        <p:blipFill>
          <a:blip r:embed="rId3" cstate="print"/>
          <a:srcRect l="38333"/>
          <a:stretch>
            <a:fillRect/>
          </a:stretch>
        </p:blipFill>
        <p:spPr>
          <a:xfrm>
            <a:off x="1070217" y="1418328"/>
            <a:ext cx="7464183" cy="4677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 Coordination: Impact on Controlling </a:t>
            </a:r>
            <a:r>
              <a:rPr lang="en-US" dirty="0"/>
              <a:t>C</a:t>
            </a:r>
            <a:r>
              <a:rPr lang="en-US" dirty="0" smtClean="0"/>
              <a:t>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983163"/>
          </a:xfrm>
        </p:spPr>
        <p:txBody>
          <a:bodyPr>
            <a:normAutofit lnSpcReduction="10000"/>
          </a:bodyPr>
          <a:lstStyle/>
          <a:p>
            <a:pPr>
              <a:spcAft>
                <a:spcPts val="900"/>
              </a:spcAft>
            </a:pPr>
            <a:r>
              <a:rPr lang="en-US" sz="3600" dirty="0" smtClean="0"/>
              <a:t>Preliminary estimates on cost savings show some decreases in utilization but data are limited</a:t>
            </a:r>
          </a:p>
          <a:p>
            <a:pPr lvl="0">
              <a:spcAft>
                <a:spcPts val="900"/>
              </a:spcAft>
            </a:pPr>
            <a:r>
              <a:rPr lang="en-US" sz="3600" dirty="0" smtClean="0"/>
              <a:t>Colorado programs still being evaluated, early returns and national results encouraging</a:t>
            </a:r>
          </a:p>
          <a:p>
            <a:pPr lvl="0">
              <a:spcAft>
                <a:spcPts val="900"/>
              </a:spcAft>
            </a:pPr>
            <a:r>
              <a:rPr lang="en-US" sz="3600" dirty="0" smtClean="0"/>
              <a:t>Complex</a:t>
            </a:r>
            <a:r>
              <a:rPr lang="en-US" sz="3600" dirty="0"/>
              <a:t>, lengthy, </a:t>
            </a:r>
            <a:r>
              <a:rPr lang="en-US" sz="3600" dirty="0" smtClean="0"/>
              <a:t>resource-intensive </a:t>
            </a:r>
            <a:r>
              <a:rPr lang="en-US" sz="3600" dirty="0"/>
              <a:t>process for practices to become medical </a:t>
            </a:r>
            <a:r>
              <a:rPr lang="en-US" sz="3600" dirty="0" smtClean="0"/>
              <a:t>homes</a:t>
            </a:r>
          </a:p>
          <a:p>
            <a:pPr lvl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36509"/>
            <a:ext cx="8229600" cy="4330891"/>
          </a:xfrm>
        </p:spPr>
        <p:txBody>
          <a:bodyPr>
            <a:normAutofit/>
          </a:bodyPr>
          <a:lstStyle/>
          <a:p>
            <a:pPr marL="852678" indent="-742950">
              <a:buFont typeface="+mj-lt"/>
              <a:buAutoNum type="arabicPeriod"/>
            </a:pPr>
            <a:r>
              <a:rPr lang="en-US" sz="3600" dirty="0" smtClean="0">
                <a:solidFill>
                  <a:srgbClr val="3B6E8F"/>
                </a:solidFill>
              </a:rPr>
              <a:t>Care Coordination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600" dirty="0" smtClean="0">
                <a:solidFill>
                  <a:srgbClr val="F6A01A"/>
                </a:solidFill>
              </a:rPr>
              <a:t>Gain-Sharing/Shared Savings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600" dirty="0" smtClean="0"/>
              <a:t>Bundled Payments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600" dirty="0" smtClean="0"/>
              <a:t>Global Payments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for Reining in Health Spending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26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Gain-Sharing/Shared Savings</a:t>
            </a:r>
            <a:endParaRPr lang="en-US" dirty="0"/>
          </a:p>
        </p:txBody>
      </p:sp>
      <p:pic>
        <p:nvPicPr>
          <p:cNvPr id="6" name="Picture 5" descr="payment reform.jpg"/>
          <p:cNvPicPr>
            <a:picLocks noChangeAspect="1"/>
          </p:cNvPicPr>
          <p:nvPr/>
        </p:nvPicPr>
        <p:blipFill>
          <a:blip r:embed="rId3" cstate="print"/>
          <a:srcRect l="54878"/>
          <a:stretch>
            <a:fillRect/>
          </a:stretch>
        </p:blipFill>
        <p:spPr>
          <a:xfrm>
            <a:off x="3420470" y="1295400"/>
            <a:ext cx="3132730" cy="525475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27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Colorado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 lvl="0">
              <a:spcAft>
                <a:spcPts val="600"/>
              </a:spcAft>
            </a:pPr>
            <a:r>
              <a:rPr lang="en-US" sz="3600" dirty="0" smtClean="0"/>
              <a:t>Accountable Care Organizations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Provider networks that are responsible for controlling costs through rewards and penalties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Pioneer ACO Model</a:t>
            </a:r>
          </a:p>
          <a:p>
            <a:pPr lvl="1">
              <a:spcAft>
                <a:spcPts val="600"/>
              </a:spcAft>
              <a:buNone/>
            </a:pPr>
            <a:endParaRPr lang="en-US" dirty="0" smtClean="0"/>
          </a:p>
          <a:p>
            <a:pPr lvl="0">
              <a:spcAft>
                <a:spcPts val="600"/>
              </a:spcAft>
              <a:buClr>
                <a:srgbClr val="F6A01A"/>
              </a:buClr>
            </a:pPr>
            <a:r>
              <a:rPr lang="en-US" sz="3600" dirty="0" smtClean="0">
                <a:solidFill>
                  <a:srgbClr val="3B6E8F"/>
                </a:solidFill>
              </a:rPr>
              <a:t>Commercial Payers</a:t>
            </a:r>
          </a:p>
          <a:p>
            <a:pPr lvl="0">
              <a:spcAft>
                <a:spcPts val="600"/>
              </a:spcAft>
              <a:buClr>
                <a:srgbClr val="F6A01A"/>
              </a:buClr>
            </a:pPr>
            <a:endParaRPr lang="en-US" sz="3600" dirty="0" smtClean="0">
              <a:solidFill>
                <a:srgbClr val="3B6E8F"/>
              </a:solidFill>
            </a:endParaRPr>
          </a:p>
          <a:p>
            <a:pPr lvl="0">
              <a:spcAft>
                <a:spcPts val="600"/>
              </a:spcAft>
              <a:buClr>
                <a:srgbClr val="F6A01A"/>
              </a:buClr>
            </a:pPr>
            <a:r>
              <a:rPr lang="en-US" sz="3600" dirty="0" smtClean="0">
                <a:solidFill>
                  <a:srgbClr val="3B6E8F"/>
                </a:solidFill>
              </a:rPr>
              <a:t>Medicaid</a:t>
            </a:r>
          </a:p>
          <a:p>
            <a:pPr lvl="0">
              <a:spcAft>
                <a:spcPts val="600"/>
              </a:spcAft>
              <a:buClr>
                <a:srgbClr val="F6A01A"/>
              </a:buClr>
            </a:pPr>
            <a:endParaRPr lang="en-US" sz="3600" dirty="0" smtClean="0">
              <a:solidFill>
                <a:srgbClr val="3B6E8F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dirty="0" smtClean="0"/>
              <a:t> </a:t>
            </a:r>
          </a:p>
          <a:p>
            <a:pPr lvl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36509"/>
            <a:ext cx="8229600" cy="4330891"/>
          </a:xfrm>
        </p:spPr>
        <p:txBody>
          <a:bodyPr>
            <a:normAutofit/>
          </a:bodyPr>
          <a:lstStyle/>
          <a:p>
            <a:pPr marL="852678" indent="-742950">
              <a:buFont typeface="+mj-lt"/>
              <a:buAutoNum type="arabicPeriod"/>
            </a:pPr>
            <a:r>
              <a:rPr lang="en-US" sz="3600" dirty="0" smtClean="0">
                <a:solidFill>
                  <a:srgbClr val="3B6E8F"/>
                </a:solidFill>
              </a:rPr>
              <a:t>Care Coordination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600" dirty="0" smtClean="0"/>
              <a:t>Gain-Sharing/Shared Savings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600" dirty="0" smtClean="0">
                <a:solidFill>
                  <a:srgbClr val="F6A01A"/>
                </a:solidFill>
              </a:rPr>
              <a:t>Bundled Payments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600" dirty="0" smtClean="0"/>
              <a:t>Global Payments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for Reining in Health Spending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29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presenters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010400" y="5715000"/>
            <a:ext cx="21336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my Down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2057400"/>
            <a:ext cx="24384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ara Schmitt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2057400"/>
            <a:ext cx="24384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381544" y="4953000"/>
            <a:ext cx="25612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Amy Downs</a:t>
            </a:r>
          </a:p>
          <a:p>
            <a:pPr algn="ctr"/>
            <a:r>
              <a:rPr lang="en-US" sz="2400" dirty="0" smtClean="0"/>
              <a:t>Senior Director for </a:t>
            </a:r>
          </a:p>
          <a:p>
            <a:pPr algn="ctr"/>
            <a:r>
              <a:rPr lang="en-US" sz="2400" dirty="0" smtClean="0"/>
              <a:t>Policy and Analysis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647329" y="4953000"/>
            <a:ext cx="17821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Sara Schmitt</a:t>
            </a:r>
          </a:p>
          <a:p>
            <a:pPr algn="ctr"/>
            <a:r>
              <a:rPr lang="en-US" sz="2400" dirty="0" smtClean="0"/>
              <a:t>Director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Bundled </a:t>
            </a:r>
            <a:r>
              <a:rPr lang="en-US" dirty="0"/>
              <a:t>P</a:t>
            </a:r>
            <a:r>
              <a:rPr lang="en-US" dirty="0" smtClean="0"/>
              <a:t>ayments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5181600"/>
          </a:xfrm>
        </p:spPr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r>
              <a:rPr lang="en-US" sz="3600" dirty="0" smtClean="0"/>
              <a:t>Bundled payment is fixed amount to providers for specific </a:t>
            </a:r>
            <a:r>
              <a:rPr lang="en-US" sz="3600" i="1" dirty="0" smtClean="0"/>
              <a:t>episode of care. </a:t>
            </a:r>
          </a:p>
          <a:p>
            <a:pPr lvl="0">
              <a:spcAft>
                <a:spcPts val="600"/>
              </a:spcAft>
            </a:pPr>
            <a:r>
              <a:rPr lang="en-US" sz="3600" dirty="0" smtClean="0"/>
              <a:t>RAND – of payment reform ideas </a:t>
            </a:r>
            <a:r>
              <a:rPr lang="en-US" sz="3600" i="1" dirty="0" smtClean="0"/>
              <a:t>modeled</a:t>
            </a:r>
            <a:r>
              <a:rPr lang="en-US" sz="3600" dirty="0" smtClean="0"/>
              <a:t>, bundled payments hold greatest promise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Heart bypass Medicare bundling demonstration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10% decline in bypass surgery costs</a:t>
            </a:r>
          </a:p>
          <a:p>
            <a:pPr lvl="0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36509"/>
            <a:ext cx="8686800" cy="4330891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3600" dirty="0" smtClean="0"/>
              <a:t>Pilot implemented by Health Care Incentives Improvement Institute and Colorado Business Group on Health </a:t>
            </a:r>
          </a:p>
          <a:p>
            <a:pPr>
              <a:spcAft>
                <a:spcPts val="600"/>
              </a:spcAft>
            </a:pPr>
            <a:r>
              <a:rPr lang="en-US" sz="3600" dirty="0" smtClean="0"/>
              <a:t>Testing bundled payments concept in </a:t>
            </a:r>
            <a:br>
              <a:rPr lang="en-US" sz="3600" dirty="0" smtClean="0"/>
            </a:br>
            <a:r>
              <a:rPr lang="en-US" sz="3600" dirty="0" smtClean="0"/>
              <a:t>San Luis Valley, Boulder/Longmont, Colorado Springs</a:t>
            </a:r>
          </a:p>
          <a:p>
            <a:pPr>
              <a:spcAft>
                <a:spcPts val="600"/>
              </a:spcAft>
            </a:pPr>
            <a:r>
              <a:rPr lang="en-US" sz="3600" dirty="0" smtClean="0"/>
              <a:t>Providers financially encouraged to reduce potentially avoidable complications (PACs)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PROMETHEUS Pilot </a:t>
            </a:r>
            <a:r>
              <a:rPr lang="en-US" dirty="0"/>
              <a:t>P</a:t>
            </a:r>
            <a:r>
              <a:rPr lang="en-US" dirty="0" smtClean="0"/>
              <a:t>rogram in Colorado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31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36509"/>
            <a:ext cx="8229600" cy="4330891"/>
          </a:xfrm>
        </p:spPr>
        <p:txBody>
          <a:bodyPr>
            <a:normAutofit/>
          </a:bodyPr>
          <a:lstStyle/>
          <a:p>
            <a:pPr marL="852678" indent="-742950">
              <a:buFont typeface="+mj-lt"/>
              <a:buAutoNum type="arabicPeriod"/>
            </a:pPr>
            <a:r>
              <a:rPr lang="en-US" sz="3600" dirty="0" smtClean="0">
                <a:solidFill>
                  <a:srgbClr val="3B6E8F"/>
                </a:solidFill>
              </a:rPr>
              <a:t>Care Coordination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600" dirty="0" smtClean="0"/>
              <a:t>Gain-Sharing/Shared Savings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600" dirty="0" smtClean="0"/>
              <a:t>Bundled Payments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600" dirty="0" smtClean="0">
                <a:solidFill>
                  <a:srgbClr val="F6A01A"/>
                </a:solidFill>
              </a:rPr>
              <a:t>Global Payments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for Reining in Health Spending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32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Payment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609600" y="1524000"/>
          <a:ext cx="8153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val 5"/>
          <p:cNvSpPr/>
          <p:nvPr/>
        </p:nvSpPr>
        <p:spPr>
          <a:xfrm>
            <a:off x="838200" y="48006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38200" y="53340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evel of evidenc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4480" y="2133600"/>
            <a:ext cx="8252320" cy="289280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Continuum of Evidence:  </a:t>
            </a:r>
            <a:br>
              <a:rPr lang="en-US" dirty="0" smtClean="0"/>
            </a:br>
            <a:r>
              <a:rPr lang="en-US" dirty="0" smtClean="0"/>
              <a:t>From </a:t>
            </a:r>
            <a:r>
              <a:rPr lang="en-US" dirty="0"/>
              <a:t>R</a:t>
            </a:r>
            <a:r>
              <a:rPr lang="en-US" dirty="0" smtClean="0"/>
              <a:t>esearch to Program </a:t>
            </a:r>
            <a:r>
              <a:rPr lang="en-US" dirty="0"/>
              <a:t>I</a:t>
            </a:r>
            <a:r>
              <a:rPr lang="en-US" dirty="0" smtClean="0"/>
              <a:t>mplementation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34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900"/>
              </a:spcAft>
              <a:buNone/>
            </a:pPr>
            <a:r>
              <a:rPr lang="en-US" dirty="0" smtClean="0"/>
              <a:t>A. Bundled Payments</a:t>
            </a:r>
          </a:p>
          <a:p>
            <a:pPr>
              <a:spcAft>
                <a:spcPts val="900"/>
              </a:spcAft>
              <a:buNone/>
            </a:pPr>
            <a:r>
              <a:rPr lang="en-US" dirty="0" smtClean="0"/>
              <a:t>B. Care Coordination</a:t>
            </a:r>
          </a:p>
          <a:p>
            <a:pPr>
              <a:spcAft>
                <a:spcPts val="900"/>
              </a:spcAft>
              <a:buNone/>
            </a:pPr>
            <a:r>
              <a:rPr lang="en-US" dirty="0" smtClean="0"/>
              <a:t>C. Gain-Sharing/Shared Savings</a:t>
            </a:r>
          </a:p>
          <a:p>
            <a:pPr>
              <a:spcAft>
                <a:spcPts val="900"/>
              </a:spcAft>
              <a:buNone/>
            </a:pPr>
            <a:r>
              <a:rPr lang="en-US" dirty="0" smtClean="0"/>
              <a:t>D. Global Payments</a:t>
            </a:r>
          </a:p>
          <a:p>
            <a:pPr>
              <a:spcAft>
                <a:spcPts val="900"/>
              </a:spcAft>
              <a:buNone/>
            </a:pPr>
            <a:r>
              <a:rPr lang="en-US" dirty="0" smtClean="0"/>
              <a:t>E. Even after the webinar I’m still not sure</a:t>
            </a:r>
          </a:p>
          <a:p>
            <a:pPr>
              <a:spcAft>
                <a:spcPts val="900"/>
              </a:spcAft>
              <a:buNone/>
            </a:pPr>
            <a:endParaRPr lang="en-US" dirty="0" smtClean="0"/>
          </a:p>
          <a:p>
            <a:pPr>
              <a:spcAft>
                <a:spcPts val="900"/>
              </a:spcAft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35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Strategy is Most Effective in Controlling Health Spending?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24078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Colorado’s health care costs are increasing steadily but not uniformly, much like the rest of the U.S.</a:t>
            </a:r>
          </a:p>
          <a:p>
            <a:pPr marL="624078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Colorado is testing several models and methods for reining in health spending.</a:t>
            </a:r>
          </a:p>
          <a:p>
            <a:pPr marL="624078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Building the evidence base for reforming health spending takes time, patience and realistic expectations. 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36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Take-</a:t>
            </a:r>
            <a:r>
              <a:rPr lang="en-US" dirty="0" err="1" smtClean="0"/>
              <a:t>Aways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0" y="6096000"/>
            <a:ext cx="7696200" cy="304800"/>
          </a:xfrm>
        </p:spPr>
        <p:txBody>
          <a:bodyPr/>
          <a:lstStyle/>
          <a:p>
            <a:r>
              <a:rPr lang="en-US" dirty="0" smtClean="0"/>
              <a:t>Amy Downs  </a:t>
            </a:r>
            <a:r>
              <a:rPr lang="en-US" dirty="0" smtClean="0">
                <a:solidFill>
                  <a:schemeClr val="tx1"/>
                </a:solidFill>
              </a:rPr>
              <a:t>720.382.7091   downsa@coloradohealthinstitute.org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5102423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 smtClean="0"/>
              <a:t>Inner City Health Center,</a:t>
            </a:r>
            <a:r>
              <a:rPr lang="en-US" sz="1400" b="1" i="1" dirty="0"/>
              <a:t> </a:t>
            </a:r>
            <a:r>
              <a:rPr lang="en-US" sz="1400" b="1" i="1" dirty="0" smtClean="0"/>
              <a:t>Denver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0" y="6400800"/>
            <a:ext cx="7696200" cy="304800"/>
          </a:xfrm>
        </p:spPr>
        <p:txBody>
          <a:bodyPr/>
          <a:lstStyle/>
          <a:p>
            <a:r>
              <a:rPr lang="en-US" dirty="0" smtClean="0"/>
              <a:t>Sara Schmitt </a:t>
            </a:r>
            <a:r>
              <a:rPr lang="en-US" dirty="0" smtClean="0">
                <a:solidFill>
                  <a:schemeClr val="tx1"/>
                </a:solidFill>
              </a:rPr>
              <a:t>720.382.7081   schmitts@coloradohealthinstitute.org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15" name="Picture Placeholder 14" descr="Ultrasound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624" b="625"/>
          <a:stretch>
            <a:fillRect/>
          </a:stretch>
        </p:blipFill>
        <p:spPr>
          <a:xfrm>
            <a:off x="1931670" y="546652"/>
            <a:ext cx="5154930" cy="4482548"/>
          </a:xfrm>
          <a:ln w="38100">
            <a:solidFill>
              <a:srgbClr val="F6A01A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11868"/>
            <a:ext cx="8229600" cy="4330891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b="1" dirty="0" smtClean="0"/>
              <a:t>July 11 </a:t>
            </a:r>
            <a:r>
              <a:rPr lang="en-US" dirty="0" smtClean="0"/>
              <a:t>– The Supreme Court and Health Reform: Implications for Colorado</a:t>
            </a:r>
          </a:p>
          <a:p>
            <a:pPr>
              <a:spcAft>
                <a:spcPts val="1800"/>
              </a:spcAft>
            </a:pPr>
            <a:r>
              <a:rPr lang="en-US" b="1" dirty="0" smtClean="0"/>
              <a:t>August 1 </a:t>
            </a:r>
            <a:r>
              <a:rPr lang="en-US" dirty="0" smtClean="0"/>
              <a:t>– Addressing the Boomer Challenge: Long-term Services and Supports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Webinars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5486400"/>
            <a:ext cx="5173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All webinars are at noon. Register here: </a:t>
            </a:r>
            <a:r>
              <a:rPr lang="en-US" dirty="0" smtClean="0">
                <a:hlinkClick r:id="rId2"/>
              </a:rPr>
              <a:t>bit.ly/KFIP0P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38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7F7F7F"/>
                </a:solidFill>
              </a:rPr>
              <a:t>	</a:t>
            </a:r>
            <a:r>
              <a:rPr lang="en-US" sz="3600" dirty="0" smtClean="0"/>
              <a:t>CHI is a trusted and leading source of credible health information for Colorado leaders. Our insight is used to:</a:t>
            </a:r>
          </a:p>
          <a:p>
            <a:pPr lvl="1"/>
            <a:r>
              <a:rPr lang="en-US" dirty="0" smtClean="0"/>
              <a:t>Inform policy</a:t>
            </a:r>
          </a:p>
          <a:p>
            <a:pPr lvl="1"/>
            <a:r>
              <a:rPr lang="en-US" dirty="0" smtClean="0"/>
              <a:t>Contribute to effective implementation</a:t>
            </a:r>
          </a:p>
          <a:p>
            <a:pPr lvl="1"/>
            <a:r>
              <a:rPr lang="en-US" dirty="0" smtClean="0"/>
              <a:t>Support state efforts to improve health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6B59-5C75-447E-AA7C-6994750593F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Our Vision</a:t>
            </a:r>
            <a:endParaRPr lang="en-US" sz="32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795063872"/>
              </p:ext>
            </p:extLst>
          </p:nvPr>
        </p:nvGraphicFramePr>
        <p:xfrm>
          <a:off x="914400" y="4572000"/>
          <a:ext cx="723900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5715000"/>
            <a:ext cx="1143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3400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24078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Colorado’s health care costs are increasing steadily but not uniformly, much like the rest of the U.S.</a:t>
            </a:r>
          </a:p>
          <a:p>
            <a:pPr marL="624078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Colorado is testing several models and methods for reining in health spending.</a:t>
            </a:r>
          </a:p>
          <a:p>
            <a:pPr marL="624078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Building the evidence base for reforming health spending takes time, patience and realistic expectations. 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5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Take-</a:t>
            </a:r>
            <a:r>
              <a:rPr lang="en-US" dirty="0" err="1" smtClean="0"/>
              <a:t>Aways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91200"/>
            <a:ext cx="8382000" cy="762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Trends and Why They Matter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24078" indent="-514350">
              <a:spcAft>
                <a:spcPts val="900"/>
              </a:spcAft>
              <a:buAutoNum type="alphaUcPeriod"/>
            </a:pPr>
            <a:r>
              <a:rPr lang="en-US" dirty="0" smtClean="0"/>
              <a:t>Limits public funds for non-health programs</a:t>
            </a:r>
          </a:p>
          <a:p>
            <a:pPr marL="624078" indent="-514350">
              <a:spcAft>
                <a:spcPts val="900"/>
              </a:spcAft>
              <a:buAutoNum type="alphaUcPeriod"/>
            </a:pPr>
            <a:r>
              <a:rPr lang="en-US" dirty="0" smtClean="0"/>
              <a:t>Reduces employer ability to invest in job growth and wages</a:t>
            </a:r>
          </a:p>
          <a:p>
            <a:pPr marL="624078" indent="-514350">
              <a:spcAft>
                <a:spcPts val="900"/>
              </a:spcAft>
              <a:buAutoNum type="alphaUcPeriod"/>
            </a:pPr>
            <a:r>
              <a:rPr lang="en-US" dirty="0" smtClean="0"/>
              <a:t>Prevents low income individuals from accessing care</a:t>
            </a:r>
          </a:p>
          <a:p>
            <a:pPr marL="624078" indent="-514350">
              <a:spcAft>
                <a:spcPts val="900"/>
              </a:spcAft>
              <a:buAutoNum type="alphaUcPeriod"/>
            </a:pPr>
            <a:r>
              <a:rPr lang="en-US" dirty="0" smtClean="0"/>
              <a:t>Cost of care is not impacting the outcome of care</a:t>
            </a:r>
          </a:p>
          <a:p>
            <a:pPr marL="624078" indent="-514350">
              <a:spcAft>
                <a:spcPts val="900"/>
              </a:spcAft>
              <a:buAutoNum type="alphaUcPeriod"/>
            </a:pPr>
            <a:r>
              <a:rPr lang="en-US" dirty="0" smtClean="0"/>
              <a:t>Not concerned about increases in health spending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7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Are You </a:t>
            </a:r>
            <a:r>
              <a:rPr lang="en-US" u="sng" dirty="0" smtClean="0"/>
              <a:t>Most</a:t>
            </a:r>
            <a:r>
              <a:rPr lang="en-US" dirty="0" smtClean="0"/>
              <a:t> Concerned About Rising Health Spending?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Care: A Growing Share of the GDP</a:t>
            </a:r>
            <a:endParaRPr lang="en-US" dirty="0"/>
          </a:p>
        </p:txBody>
      </p:sp>
      <p:pic>
        <p:nvPicPr>
          <p:cNvPr id="6" name="Content Placeholder 5" descr="National Health Care Spending GD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1447800"/>
            <a:ext cx="6615875" cy="4876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8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nual Employee Only Premiu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38650" y="1285941"/>
            <a:ext cx="6862349" cy="511485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Employers and Employees Bear the Burden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6488668"/>
            <a:ext cx="685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 Medical Expenditure Panel Survey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9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 PP Template 2012">
  <a:themeElements>
    <a:clrScheme name="CHI Custom">
      <a:dk1>
        <a:srgbClr val="3B6E8F"/>
      </a:dk1>
      <a:lt1>
        <a:srgbClr val="FFFFFF"/>
      </a:lt1>
      <a:dk2>
        <a:srgbClr val="F6A01A"/>
      </a:dk2>
      <a:lt2>
        <a:srgbClr val="717375"/>
      </a:lt2>
      <a:accent1>
        <a:srgbClr val="F6A01A"/>
      </a:accent1>
      <a:accent2>
        <a:srgbClr val="3B6E8F"/>
      </a:accent2>
      <a:accent3>
        <a:srgbClr val="717375"/>
      </a:accent3>
      <a:accent4>
        <a:srgbClr val="56004E"/>
      </a:accent4>
      <a:accent5>
        <a:srgbClr val="817C00"/>
      </a:accent5>
      <a:accent6>
        <a:srgbClr val="FFFFFF"/>
      </a:accent6>
      <a:hlink>
        <a:srgbClr val="F6A01A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 PP Template 2012</Template>
  <TotalTime>3535</TotalTime>
  <Words>815</Words>
  <Application>Microsoft Office PowerPoint</Application>
  <PresentationFormat>On-screen Show (4:3)</PresentationFormat>
  <Paragraphs>213</Paragraphs>
  <Slides>38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CHI PP Template 2012</vt:lpstr>
      <vt:lpstr>Reining in Growth in Health Spending</vt:lpstr>
      <vt:lpstr>Webinar basics</vt:lpstr>
      <vt:lpstr>Your presenters</vt:lpstr>
      <vt:lpstr>Our Vision</vt:lpstr>
      <vt:lpstr>Three Take-Aways </vt:lpstr>
      <vt:lpstr>Trends and Why They Matter </vt:lpstr>
      <vt:lpstr>Why Are You Most Concerned About Rising Health Spending?</vt:lpstr>
      <vt:lpstr>Health Care: A Growing Share of the GDP</vt:lpstr>
      <vt:lpstr>Employers and Employees Bear the Burden</vt:lpstr>
      <vt:lpstr>Family Premiums: Employees Face Largest Increase</vt:lpstr>
      <vt:lpstr>Health Insurance Premiums Compared  to Other Economic Indicators </vt:lpstr>
      <vt:lpstr>Drivers of Health Care Spending </vt:lpstr>
      <vt:lpstr>Health Care Expenditures:  A Simple Equation</vt:lpstr>
      <vt:lpstr>Health Care Cost Drivers</vt:lpstr>
      <vt:lpstr>“Hot Spotters”</vt:lpstr>
      <vt:lpstr>The Skewing of Health Expenditures</vt:lpstr>
      <vt:lpstr>Hot Spotting: The Elderly</vt:lpstr>
      <vt:lpstr>What Are We Doing  To Address Costs?</vt:lpstr>
      <vt:lpstr>Which Strategy is Most Effective in Controlling Health Spending?</vt:lpstr>
      <vt:lpstr>Continuum of Evidence:   From Research to Program Implementation</vt:lpstr>
      <vt:lpstr>Models for Reining in Health Spending</vt:lpstr>
      <vt:lpstr>Care Coordination: Medical Homes</vt:lpstr>
      <vt:lpstr>Colorado Medical Home Efforts</vt:lpstr>
      <vt:lpstr>Medicaid Accountable Care Collaborative</vt:lpstr>
      <vt:lpstr>Care Coordination: Impact on Controlling Costs</vt:lpstr>
      <vt:lpstr>Models for Reining in Health Spending</vt:lpstr>
      <vt:lpstr>Gain-Sharing/Shared Savings</vt:lpstr>
      <vt:lpstr>Colorado Efforts</vt:lpstr>
      <vt:lpstr>Models for Reining in Health Spending</vt:lpstr>
      <vt:lpstr>Bundled Payments </vt:lpstr>
      <vt:lpstr>PROMETHEUS Pilot Program in Colorado</vt:lpstr>
      <vt:lpstr>Models for Reining in Health Spending</vt:lpstr>
      <vt:lpstr>Global Payment</vt:lpstr>
      <vt:lpstr>Continuum of Evidence:   From Research to Program Implementation</vt:lpstr>
      <vt:lpstr>Which Strategy is Most Effective in Controlling Health Spending?</vt:lpstr>
      <vt:lpstr>Three Take-Aways</vt:lpstr>
      <vt:lpstr>Slide 37</vt:lpstr>
      <vt:lpstr>Upcoming Webinars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Reining in Growth of Health Spending</dc:title>
  <dc:creator>Amy Downs</dc:creator>
  <cp:lastModifiedBy>Emily King</cp:lastModifiedBy>
  <cp:revision>439</cp:revision>
  <dcterms:created xsi:type="dcterms:W3CDTF">2012-01-24T21:01:11Z</dcterms:created>
  <dcterms:modified xsi:type="dcterms:W3CDTF">2012-06-21T15:40:30Z</dcterms:modified>
</cp:coreProperties>
</file>