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2" r:id="rId3"/>
    <p:sldId id="303" r:id="rId4"/>
    <p:sldId id="259" r:id="rId5"/>
    <p:sldId id="257" r:id="rId6"/>
    <p:sldId id="258" r:id="rId7"/>
    <p:sldId id="286" r:id="rId8"/>
    <p:sldId id="260" r:id="rId9"/>
    <p:sldId id="263" r:id="rId10"/>
    <p:sldId id="278" r:id="rId11"/>
    <p:sldId id="281" r:id="rId12"/>
    <p:sldId id="288" r:id="rId13"/>
    <p:sldId id="304" r:id="rId14"/>
    <p:sldId id="293" r:id="rId15"/>
    <p:sldId id="305" r:id="rId16"/>
    <p:sldId id="290" r:id="rId17"/>
    <p:sldId id="294" r:id="rId18"/>
    <p:sldId id="266" r:id="rId19"/>
    <p:sldId id="299" r:id="rId20"/>
    <p:sldId id="268" r:id="rId21"/>
    <p:sldId id="297" r:id="rId22"/>
    <p:sldId id="271" r:id="rId23"/>
    <p:sldId id="272" r:id="rId24"/>
    <p:sldId id="298" r:id="rId25"/>
    <p:sldId id="273" r:id="rId26"/>
    <p:sldId id="300" r:id="rId27"/>
    <p:sldId id="301" r:id="rId28"/>
    <p:sldId id="275" r:id="rId29"/>
    <p:sldId id="276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Schmitt" initials="SS" lastIdx="13" clrIdx="0">
    <p:extLst>
      <p:ext uri="{19B8F6BF-5375-455C-9EA6-DF929625EA0E}">
        <p15:presenceInfo xmlns:p15="http://schemas.microsoft.com/office/powerpoint/2012/main" userId="S-1-5-21-1202660629-1547161642-839522115-3661" providerId="AD"/>
      </p:ext>
    </p:extLst>
  </p:cmAuthor>
  <p:cmAuthor id="2" name="Jeff Bontrager" initials="JB" lastIdx="8" clrIdx="1">
    <p:extLst>
      <p:ext uri="{19B8F6BF-5375-455C-9EA6-DF929625EA0E}">
        <p15:presenceInfo xmlns:p15="http://schemas.microsoft.com/office/powerpoint/2012/main" userId="S-1-5-21-1202660629-1547161642-839522115-2135" providerId="AD"/>
      </p:ext>
    </p:extLst>
  </p:cmAuthor>
  <p:cmAuthor id="3" name="Deb Goeken" initials="DG" lastIdx="2" clrIdx="2">
    <p:extLst>
      <p:ext uri="{19B8F6BF-5375-455C-9EA6-DF929625EA0E}">
        <p15:presenceInfo xmlns:p15="http://schemas.microsoft.com/office/powerpoint/2012/main" userId="S-1-5-21-1202660629-1547161642-839522115-3637" providerId="AD"/>
      </p:ext>
    </p:extLst>
  </p:cmAuthor>
  <p:cmAuthor id="4" name="Amy Downs" initials="AD" lastIdx="9" clrIdx="3">
    <p:extLst>
      <p:ext uri="{19B8F6BF-5375-455C-9EA6-DF929625EA0E}">
        <p15:presenceInfo xmlns:p15="http://schemas.microsoft.com/office/powerpoint/2012/main" userId="S-1-5-21-1202660629-1547161642-839522115-2137" providerId="AD"/>
      </p:ext>
    </p:extLst>
  </p:cmAuthor>
  <p:cmAuthor id="5" name="Kevin Butcher" initials="KB" lastIdx="3" clrIdx="4">
    <p:extLst>
      <p:ext uri="{19B8F6BF-5375-455C-9EA6-DF929625EA0E}">
        <p15:presenceInfo xmlns:p15="http://schemas.microsoft.com/office/powerpoint/2012/main" userId="S-1-5-21-1202660629-1547161642-839522115-36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E8F"/>
    <a:srgbClr val="F6A01A"/>
    <a:srgbClr val="560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8" autoAdjust="0"/>
    <p:restoredTop sz="80437" autoAdjust="0"/>
  </p:normalViewPr>
  <p:slideViewPr>
    <p:cSldViewPr>
      <p:cViewPr varScale="1">
        <p:scale>
          <a:sx n="93" d="100"/>
          <a:sy n="93" d="100"/>
        </p:scale>
        <p:origin x="21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4422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CHI-FPE\public\Projects\Legislative_Activities\2014\Lunch%20and%20Learns\Health%20Insurance%20Jan%2029\Numbers%20for%20thermometer%20graph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CHI-FPE\public\Projects\Legislative_Activities\2014\Lunch%20and%20Learns\Health%20Insurance%20Jan%2029\Numbers%20for%20thermometer%20graph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955593181046689"/>
          <c:y val="1.7855300775619625E-2"/>
          <c:w val="0.39586420877455891"/>
          <c:h val="0.954488244887030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Sheet1!$W$12</c:f>
              <c:numCache>
                <c:formatCode>0%</c:formatCode>
                <c:ptCount val="1"/>
                <c:pt idx="0">
                  <c:v>0.4642820531595519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35372040"/>
        <c:axId val="235376520"/>
      </c:barChart>
      <c:catAx>
        <c:axId val="235372040"/>
        <c:scaling>
          <c:orientation val="minMax"/>
        </c:scaling>
        <c:delete val="1"/>
        <c:axPos val="b"/>
        <c:majorTickMark val="none"/>
        <c:minorTickMark val="none"/>
        <c:tickLblPos val="nextTo"/>
        <c:crossAx val="235376520"/>
        <c:crosses val="autoZero"/>
        <c:auto val="1"/>
        <c:lblAlgn val="ctr"/>
        <c:lblOffset val="100"/>
        <c:noMultiLvlLbl val="0"/>
      </c:catAx>
      <c:valAx>
        <c:axId val="2353765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37204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6A01A"/>
              </a:solidFill>
              <a:ln>
                <a:noFill/>
              </a:ln>
              <a:effectLst/>
            </c:spPr>
          </c:dPt>
          <c:val>
            <c:numRef>
              <c:f>Sheet1!$W$18</c:f>
              <c:numCache>
                <c:formatCode>0%</c:formatCode>
                <c:ptCount val="1"/>
                <c:pt idx="0">
                  <c:v>0.67531415750028212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35107720"/>
        <c:axId val="235108104"/>
      </c:barChart>
      <c:catAx>
        <c:axId val="235107720"/>
        <c:scaling>
          <c:orientation val="minMax"/>
        </c:scaling>
        <c:delete val="1"/>
        <c:axPos val="b"/>
        <c:majorTickMark val="none"/>
        <c:minorTickMark val="none"/>
        <c:tickLblPos val="nextTo"/>
        <c:crossAx val="235108104"/>
        <c:crosses val="autoZero"/>
        <c:auto val="1"/>
        <c:lblAlgn val="ctr"/>
        <c:lblOffset val="100"/>
        <c:noMultiLvlLbl val="0"/>
      </c:catAx>
      <c:valAx>
        <c:axId val="2351081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10772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Sheet1!$D$6:$D$12</c:f>
              <c:strCache>
                <c:ptCount val="7"/>
                <c:pt idx="0">
                  <c:v>Retail and hospitality</c:v>
                </c:pt>
                <c:pt idx="1">
                  <c:v>Government</c:v>
                </c:pt>
                <c:pt idx="2">
                  <c:v>Manufacturing</c:v>
                </c:pt>
                <c:pt idx="3">
                  <c:v>Health care services</c:v>
                </c:pt>
                <c:pt idx="4">
                  <c:v>Transportation/ Communication/ Utility</c:v>
                </c:pt>
                <c:pt idx="5">
                  <c:v>Financial services</c:v>
                </c:pt>
                <c:pt idx="6">
                  <c:v>Other services</c:v>
                </c:pt>
              </c:strCache>
            </c:strRef>
          </c:cat>
          <c:val>
            <c:numRef>
              <c:f>Sheet1!$E$6:$E$12</c:f>
              <c:numCache>
                <c:formatCode>0%</c:formatCode>
                <c:ptCount val="7"/>
                <c:pt idx="0">
                  <c:v>0.46</c:v>
                </c:pt>
                <c:pt idx="1">
                  <c:v>0.30000000000000032</c:v>
                </c:pt>
                <c:pt idx="2">
                  <c:v>0.24000000000000016</c:v>
                </c:pt>
                <c:pt idx="3">
                  <c:v>0.22000000000000014</c:v>
                </c:pt>
                <c:pt idx="4">
                  <c:v>0.2</c:v>
                </c:pt>
                <c:pt idx="5">
                  <c:v>0.16000000000000014</c:v>
                </c:pt>
                <c:pt idx="6">
                  <c:v>0.21000000000000016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444984"/>
        <c:axId val="235445368"/>
      </c:barChart>
      <c:catAx>
        <c:axId val="235444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35445368"/>
        <c:crosses val="autoZero"/>
        <c:auto val="1"/>
        <c:lblAlgn val="ctr"/>
        <c:lblOffset val="100"/>
        <c:noMultiLvlLbl val="0"/>
      </c:catAx>
      <c:valAx>
        <c:axId val="23544536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5444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0.22018</cdr:x>
      <cdr:y>0.10169</cdr:y>
    </cdr:from>
    <cdr:to>
      <cdr:x>0.94177</cdr:x>
      <cdr:y>0.16949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800" y="457200"/>
          <a:ext cx="5993316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75" cy="481046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64" y="0"/>
            <a:ext cx="3170475" cy="481046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5C05BE14-2236-4034-8F05-65F475F085D8}" type="datetimeFigureOut">
              <a:rPr lang="en-US" smtClean="0"/>
              <a:t>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56"/>
            <a:ext cx="3170475" cy="481045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64" y="9120156"/>
            <a:ext cx="3170475" cy="481045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5B2609CD-2856-4087-ABF0-68A0AE275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0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ABC3A329-A45C-4C16-AA6D-BDE83A14CE0A}" type="datetimeFigureOut">
              <a:rPr lang="en-US" smtClean="0"/>
              <a:t>2/21/2014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A0E07142-2995-4123-A1DC-B76154994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1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44C7-1726-43B7-8178-2A6D77B360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51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49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tx2"/>
                </a:solidFill>
              </a:rPr>
              <a:t>$128</a:t>
            </a:r>
            <a:r>
              <a:rPr lang="en-US" dirty="0" smtClean="0"/>
              <a:t>, which is more than </a:t>
            </a:r>
            <a:r>
              <a:rPr lang="en-US" b="1" dirty="0" smtClean="0"/>
              <a:t>62 percent </a:t>
            </a:r>
            <a:r>
              <a:rPr lang="en-US" dirty="0" smtClean="0"/>
              <a:t>of all Coloradans are willing to pay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36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AD594-14FC-410B-B1A9-51962CE93CC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4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62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12/6/2012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67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7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02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53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F78-95A0-41F5-8FE6-EF020CDD7C7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65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F78-95A0-41F5-8FE6-EF020CDD7C7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4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07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29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8274" indent="-178274">
              <a:buFont typeface="Arial" panose="020B0604020202020204" pitchFamily="34" charset="0"/>
              <a:buChar char="•"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90F78-95A0-41F5-8FE6-EF020CDD7C7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3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44C7-1726-43B7-8178-2A6D77B3604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24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B44C7-1726-43B7-8178-2A6D77B3604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20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1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8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42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2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576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1682-FED4-45B5-9208-A263632751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4/11/2013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59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6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33" indent="-18123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5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5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421086" y="5791200"/>
            <a:ext cx="3265714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B5C1-5DB5-4D2A-B078-17C984B0165F}" type="datetime1">
              <a:rPr lang="en-US" smtClean="0"/>
              <a:t>2/21/2014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28EE-7F9F-4BA5-A4AD-F6FB74A4A022}" type="datetime1">
              <a:rPr lang="en-US" smtClean="0"/>
              <a:t>2/21/2014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5127171" y="5791200"/>
            <a:ext cx="3483429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4970C-9936-4D71-B958-B37870D18287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471B7-CC1F-4B5A-931D-3A5B86BB93E0}" type="datetime1">
              <a:rPr lang="en-US" smtClean="0"/>
              <a:t>2/21/2014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 smtClean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9C87B-E7C0-4150-9877-2F3EFA2B1394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89819B-7076-4E77-9E4F-C7F90FC51CD5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2EDF-07DB-4C0B-871E-37DE41EFCE6E}" type="datetime1">
              <a:rPr lang="en-US" smtClean="0"/>
              <a:t>2/21/2014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67048"/>
            <a:ext cx="2514600" cy="2528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349240"/>
            <a:ext cx="2971800" cy="69342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55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01F4BB00-B460-4E0C-838B-5AC33CE156FA}" type="datetime1">
              <a:rPr lang="en-US" smtClean="0"/>
              <a:t>2/21/2014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49040" y="6255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16240" y="62555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/>
          <a:srcRect r="78125" b="30977"/>
          <a:stretch>
            <a:fillRect/>
          </a:stretch>
        </p:blipFill>
        <p:spPr>
          <a:xfrm>
            <a:off x="8382000" y="60960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Legislative Lunch &amp; Learn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January 29, 2014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85800" y="152400"/>
            <a:ext cx="8229600" cy="19812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Health Coverage </a:t>
            </a:r>
            <a:br>
              <a:rPr lang="en-US" sz="6000" dirty="0" smtClean="0"/>
            </a:br>
            <a:r>
              <a:rPr lang="en-US" sz="6000" dirty="0" smtClean="0"/>
              <a:t>In Colorado</a:t>
            </a:r>
            <a:endParaRPr lang="en-US" sz="6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352800" y="2057400"/>
            <a:ext cx="5486400" cy="152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Top Five Questions Your Constituents Are Asking About The Affordable Care 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in Public and Private Insurance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91261" y="1692736"/>
            <a:ext cx="1116635" cy="4509614"/>
            <a:chOff x="1126172" y="890808"/>
            <a:chExt cx="902613" cy="4304553"/>
          </a:xfrm>
        </p:grpSpPr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1678296374"/>
                </p:ext>
              </p:extLst>
            </p:nvPr>
          </p:nvGraphicFramePr>
          <p:xfrm>
            <a:off x="1126172" y="890808"/>
            <a:ext cx="781050" cy="37290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Oval 16"/>
            <p:cNvSpPr/>
            <p:nvPr/>
          </p:nvSpPr>
          <p:spPr>
            <a:xfrm>
              <a:off x="1276310" y="4452411"/>
              <a:ext cx="752475" cy="74295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</a:rPr>
                <a:t>46.5%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3" name="TextBox 8"/>
          <p:cNvSpPr txBox="1"/>
          <p:nvPr/>
        </p:nvSpPr>
        <p:spPr>
          <a:xfrm>
            <a:off x="7162800" y="3445069"/>
            <a:ext cx="1062037" cy="55170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63,407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enrolled as of 1/15/14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5105400" y="2203968"/>
            <a:ext cx="1143000" cy="1606032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136,300: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Connect for Health Colorado medium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projection 2013-14</a:t>
            </a:r>
          </a:p>
        </p:txBody>
      </p:sp>
      <p:sp>
        <p:nvSpPr>
          <p:cNvPr id="15" name="TextBox 18"/>
          <p:cNvSpPr txBox="1"/>
          <p:nvPr/>
        </p:nvSpPr>
        <p:spPr>
          <a:xfrm>
            <a:off x="5181600" y="1182012"/>
            <a:ext cx="3605212" cy="393210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  <a:latin typeface="Calibri" panose="020F0502020204030204"/>
              </a:rPr>
              <a:t>Connect for Health Colorado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982959" y="1625336"/>
            <a:ext cx="1058267" cy="4583924"/>
            <a:chOff x="118622" y="907920"/>
            <a:chExt cx="877366" cy="4299142"/>
          </a:xfrm>
        </p:grpSpPr>
        <p:graphicFrame>
          <p:nvGraphicFramePr>
            <p:cNvPr id="22" name="Chart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23628948"/>
                </p:ext>
              </p:extLst>
            </p:nvPr>
          </p:nvGraphicFramePr>
          <p:xfrm>
            <a:off x="118622" y="907920"/>
            <a:ext cx="781050" cy="37290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Oval 22"/>
            <p:cNvSpPr/>
            <p:nvPr/>
          </p:nvSpPr>
          <p:spPr>
            <a:xfrm>
              <a:off x="243513" y="4464112"/>
              <a:ext cx="752475" cy="742950"/>
            </a:xfrm>
            <a:prstGeom prst="ellipse">
              <a:avLst/>
            </a:prstGeom>
            <a:solidFill>
              <a:srgbClr val="F6A01A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FDCF20D-0136-482D-9C07-2C92BA8997F4}" type="TxLink"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cs typeface="Calibri"/>
                </a:rPr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67.5%</a:t>
              </a:fld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19" name="TextBox 12"/>
          <p:cNvSpPr txBox="1"/>
          <p:nvPr/>
        </p:nvSpPr>
        <p:spPr>
          <a:xfrm>
            <a:off x="571497" y="1734401"/>
            <a:ext cx="1333503" cy="1287823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150,641: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Colorado Health Institute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projected new Medicaid enrollees 2014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2838452" y="2665076"/>
            <a:ext cx="1123948" cy="638176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101,730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enrolled as of 1/15/14</a:t>
            </a:r>
          </a:p>
        </p:txBody>
      </p:sp>
      <p:sp>
        <p:nvSpPr>
          <p:cNvPr id="21" name="TextBox 17"/>
          <p:cNvSpPr txBox="1"/>
          <p:nvPr/>
        </p:nvSpPr>
        <p:spPr>
          <a:xfrm>
            <a:off x="1832612" y="1170634"/>
            <a:ext cx="1981199" cy="293861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B6E8F"/>
                </a:solidFill>
                <a:effectLst/>
                <a:uLnTx/>
                <a:uFillTx/>
                <a:latin typeface="Calibri" panose="020F0502020204030204"/>
              </a:rPr>
              <a:t>Medicaid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6405225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Sources: Connect for Health Colorado enrollment projections; and Medicaid and individual marketplace enrollment figures as of January 15, 2014. Medicaid projection based on Colorado Health Institute analysis of individuals 0-64 years of age.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386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296135"/>
              </p:ext>
            </p:extLst>
          </p:nvPr>
        </p:nvGraphicFramePr>
        <p:xfrm>
          <a:off x="457200" y="1934896"/>
          <a:ext cx="8077200" cy="347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4568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Medicaid</a:t>
                      </a:r>
                      <a:endParaRPr lang="en-US" sz="2400" dirty="0"/>
                    </a:p>
                  </a:txBody>
                  <a:tcPr>
                    <a:solidFill>
                      <a:srgbClr val="5600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Connect</a:t>
                      </a:r>
                      <a:r>
                        <a:rPr lang="en-US" sz="2400" baseline="0" dirty="0" smtClean="0"/>
                        <a:t> for Health Colorado</a:t>
                      </a:r>
                      <a:endParaRPr lang="en-US" sz="2400" dirty="0"/>
                    </a:p>
                  </a:txBody>
                  <a:tcPr>
                    <a:solidFill>
                      <a:srgbClr val="56004E"/>
                    </a:solidFill>
                  </a:tcPr>
                </a:tc>
              </a:tr>
              <a:tr h="53398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Established program.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New program.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51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Infrastructure for enrollment already exists.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Built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from the ground up.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No premiums.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Enrollees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must pay premiums.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51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First step in</a:t>
                      </a:r>
                      <a:r>
                        <a:rPr lang="en-US" sz="24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applying for coverage.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Have to be deemed ineligible for Medicaid before applying for subsidies.</a:t>
                      </a:r>
                      <a:endParaRPr lang="en-US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Medicaid Enrollment </a:t>
            </a:r>
            <a:r>
              <a:rPr lang="en-US" dirty="0"/>
              <a:t>G</a:t>
            </a:r>
            <a:r>
              <a:rPr lang="en-US" dirty="0" smtClean="0"/>
              <a:t>reater?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236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33800" y="4800600"/>
            <a:ext cx="5181600" cy="1371600"/>
          </a:xfrm>
        </p:spPr>
        <p:txBody>
          <a:bodyPr/>
          <a:lstStyle/>
          <a:p>
            <a:r>
              <a:rPr lang="en-US" dirty="0" smtClean="0"/>
              <a:t>2. Is it Affordable for Me and My Family?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3089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Monthly premium ranges for a </a:t>
            </a:r>
            <a:r>
              <a:rPr lang="en-US" b="1" dirty="0" smtClean="0"/>
              <a:t>single 38-year-old non-smoker</a:t>
            </a:r>
            <a:r>
              <a:rPr lang="en-US" dirty="0" smtClean="0"/>
              <a:t>, silver plan, Connect for Health Colorado marketplace:</a:t>
            </a:r>
          </a:p>
          <a:p>
            <a:pPr lvl="1">
              <a:spcAft>
                <a:spcPts val="900"/>
              </a:spcAft>
            </a:pPr>
            <a:r>
              <a:rPr lang="en-US" b="1" dirty="0"/>
              <a:t>Pitkin County</a:t>
            </a:r>
            <a:r>
              <a:rPr lang="en-US" dirty="0"/>
              <a:t>: 	</a:t>
            </a:r>
            <a:r>
              <a:rPr lang="en-US" dirty="0" smtClean="0"/>
              <a:t>     </a:t>
            </a:r>
            <a:r>
              <a:rPr lang="en-US" b="1" dirty="0" smtClean="0">
                <a:solidFill>
                  <a:srgbClr val="F6A01A"/>
                </a:solidFill>
              </a:rPr>
              <a:t>$</a:t>
            </a:r>
            <a:r>
              <a:rPr lang="en-US" b="1" dirty="0">
                <a:solidFill>
                  <a:srgbClr val="F6A01A"/>
                </a:solidFill>
              </a:rPr>
              <a:t>471 - $650</a:t>
            </a:r>
          </a:p>
          <a:p>
            <a:pPr lvl="1">
              <a:spcAft>
                <a:spcPts val="900"/>
              </a:spcAft>
            </a:pPr>
            <a:r>
              <a:rPr lang="en-US" b="1" dirty="0"/>
              <a:t>Summit County</a:t>
            </a:r>
            <a:r>
              <a:rPr lang="en-US" dirty="0"/>
              <a:t>: 	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chemeClr val="accent2"/>
                </a:solidFill>
              </a:rPr>
              <a:t>$</a:t>
            </a:r>
            <a:r>
              <a:rPr lang="en-US" dirty="0">
                <a:solidFill>
                  <a:schemeClr val="accent2"/>
                </a:solidFill>
              </a:rPr>
              <a:t>450 - $620</a:t>
            </a:r>
          </a:p>
          <a:p>
            <a:pPr lvl="1">
              <a:spcAft>
                <a:spcPts val="900"/>
              </a:spcAft>
            </a:pPr>
            <a:r>
              <a:rPr lang="en-US" b="1" dirty="0"/>
              <a:t>Montezuma County</a:t>
            </a:r>
            <a:r>
              <a:rPr lang="en-US" dirty="0"/>
              <a:t>: </a:t>
            </a:r>
            <a:r>
              <a:rPr lang="en-US" dirty="0" smtClean="0"/>
              <a:t>    $</a:t>
            </a:r>
            <a:r>
              <a:rPr lang="en-US" dirty="0"/>
              <a:t>340 - $582</a:t>
            </a:r>
          </a:p>
          <a:p>
            <a:pPr lvl="1">
              <a:spcAft>
                <a:spcPts val="900"/>
              </a:spcAft>
            </a:pPr>
            <a:r>
              <a:rPr lang="en-US" b="1" dirty="0"/>
              <a:t>Otero County</a:t>
            </a:r>
            <a:r>
              <a:rPr lang="en-US" dirty="0"/>
              <a:t>: 	</a:t>
            </a:r>
            <a:r>
              <a:rPr lang="en-US" dirty="0" smtClean="0"/>
              <a:t>     $</a:t>
            </a:r>
            <a:r>
              <a:rPr lang="en-US" dirty="0"/>
              <a:t>295 - $432</a:t>
            </a:r>
          </a:p>
          <a:p>
            <a:pPr lvl="1">
              <a:spcAft>
                <a:spcPts val="900"/>
              </a:spcAft>
            </a:pPr>
            <a:r>
              <a:rPr lang="en-US" b="1" dirty="0" smtClean="0"/>
              <a:t>Denver County</a:t>
            </a:r>
            <a:r>
              <a:rPr lang="en-US" dirty="0" smtClean="0"/>
              <a:t>: 	     $239 - $448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in Summit County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867400"/>
            <a:ext cx="755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Connect for Health Colorado, January 2014, using community ZIP codes.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  <a:buClr>
                <a:srgbClr val="F6A01A"/>
              </a:buClr>
            </a:pPr>
            <a:r>
              <a:rPr lang="en-US" dirty="0" smtClean="0">
                <a:solidFill>
                  <a:srgbClr val="3B6E8F"/>
                </a:solidFill>
              </a:rPr>
              <a:t>How much per month are Colorado’s uninsured willing to pay for coverage?</a:t>
            </a:r>
          </a:p>
          <a:p>
            <a:pPr marL="393192" lvl="1" indent="0">
              <a:spcAft>
                <a:spcPts val="1200"/>
              </a:spcAft>
              <a:buClr>
                <a:srgbClr val="F6A01A"/>
              </a:buClr>
              <a:buNone/>
            </a:pPr>
            <a:r>
              <a:rPr lang="en-US" sz="3400" dirty="0" smtClean="0">
                <a:solidFill>
                  <a:srgbClr val="3B6E8F"/>
                </a:solidFill>
              </a:rPr>
              <a:t>▪</a:t>
            </a:r>
            <a:r>
              <a:rPr lang="en-US" sz="2600" dirty="0" smtClean="0">
                <a:solidFill>
                  <a:srgbClr val="3B6E8F"/>
                </a:solidFill>
              </a:rPr>
              <a:t> </a:t>
            </a:r>
            <a:r>
              <a:rPr lang="en-US" sz="2900" dirty="0" smtClean="0">
                <a:solidFill>
                  <a:srgbClr val="3B6E8F"/>
                </a:solidFill>
              </a:rPr>
              <a:t>$0 - 29 percent</a:t>
            </a:r>
          </a:p>
          <a:p>
            <a:pPr marL="393192" lvl="1" indent="0">
              <a:spcAft>
                <a:spcPts val="1200"/>
              </a:spcAft>
              <a:buClr>
                <a:srgbClr val="F6A01A"/>
              </a:buClr>
              <a:buNone/>
            </a:pPr>
            <a:r>
              <a:rPr lang="en-US" sz="3400" dirty="0" smtClean="0">
                <a:solidFill>
                  <a:srgbClr val="3B6E8F"/>
                </a:solidFill>
              </a:rPr>
              <a:t>▪</a:t>
            </a:r>
            <a:r>
              <a:rPr lang="en-US" sz="2600" dirty="0" smtClean="0">
                <a:solidFill>
                  <a:srgbClr val="3B6E8F"/>
                </a:solidFill>
              </a:rPr>
              <a:t> </a:t>
            </a:r>
            <a:r>
              <a:rPr lang="en-US" sz="2900" dirty="0" smtClean="0">
                <a:solidFill>
                  <a:srgbClr val="3B6E8F"/>
                </a:solidFill>
              </a:rPr>
              <a:t>$1 to $25 - 9 percent </a:t>
            </a:r>
          </a:p>
          <a:p>
            <a:pPr marL="393192" lvl="1" indent="0">
              <a:spcAft>
                <a:spcPts val="1200"/>
              </a:spcAft>
              <a:buClr>
                <a:srgbClr val="F6A01A"/>
              </a:buClr>
              <a:buNone/>
            </a:pPr>
            <a:r>
              <a:rPr lang="en-US" sz="3400" dirty="0" smtClean="0">
                <a:solidFill>
                  <a:srgbClr val="3B6E8F"/>
                </a:solidFill>
              </a:rPr>
              <a:t>▪</a:t>
            </a:r>
            <a:r>
              <a:rPr lang="en-US" sz="2600" dirty="0" smtClean="0">
                <a:solidFill>
                  <a:srgbClr val="3B6E8F"/>
                </a:solidFill>
              </a:rPr>
              <a:t> </a:t>
            </a:r>
            <a:r>
              <a:rPr lang="en-US" sz="2900" dirty="0" smtClean="0">
                <a:solidFill>
                  <a:srgbClr val="3B6E8F"/>
                </a:solidFill>
              </a:rPr>
              <a:t>$26 to $75 - 24 </a:t>
            </a:r>
            <a:r>
              <a:rPr lang="en-US" sz="2900" dirty="0">
                <a:solidFill>
                  <a:srgbClr val="3B6E8F"/>
                </a:solidFill>
              </a:rPr>
              <a:t>percent</a:t>
            </a:r>
            <a:endParaRPr lang="en-US" sz="2900" dirty="0" smtClean="0">
              <a:solidFill>
                <a:srgbClr val="3B6E8F"/>
              </a:solidFill>
            </a:endParaRPr>
          </a:p>
          <a:p>
            <a:pPr>
              <a:spcAft>
                <a:spcPts val="1200"/>
              </a:spcAft>
              <a:buClr>
                <a:srgbClr val="F6A01A"/>
              </a:buClr>
            </a:pPr>
            <a:r>
              <a:rPr lang="en-US" dirty="0" smtClean="0">
                <a:solidFill>
                  <a:schemeClr val="accent2"/>
                </a:solidFill>
              </a:rPr>
              <a:t>Average monthly price paid for single insurance premiums on Connect for Health Colorado: </a:t>
            </a:r>
            <a:r>
              <a:rPr lang="en-US" b="1" dirty="0" smtClean="0">
                <a:solidFill>
                  <a:srgbClr val="F6A01A"/>
                </a:solidFill>
              </a:rPr>
              <a:t>$376</a:t>
            </a: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1200"/>
              </a:spcAft>
              <a:buClr>
                <a:srgbClr val="F6A01A"/>
              </a:buClr>
            </a:pPr>
            <a:r>
              <a:rPr lang="en-US" dirty="0" smtClean="0">
                <a:solidFill>
                  <a:srgbClr val="3B6E8F"/>
                </a:solidFill>
              </a:rPr>
              <a:t>Average advance premium tax credit awarded through the marketplace: </a:t>
            </a:r>
            <a:r>
              <a:rPr lang="en-US" b="1" dirty="0" smtClean="0">
                <a:solidFill>
                  <a:srgbClr val="F6A01A"/>
                </a:solidFill>
              </a:rPr>
              <a:t>$248</a:t>
            </a:r>
          </a:p>
          <a:p>
            <a:pPr>
              <a:spcAft>
                <a:spcPts val="1200"/>
              </a:spcAft>
              <a:buClr>
                <a:srgbClr val="F6A01A"/>
              </a:buClr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Reality: A Disconnect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868534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B6E8F"/>
                </a:solidFill>
              </a:rPr>
              <a:t>Sources: </a:t>
            </a:r>
            <a:r>
              <a:rPr lang="en-US" sz="1400" dirty="0" smtClean="0">
                <a:solidFill>
                  <a:srgbClr val="3B6E8F"/>
                </a:solidFill>
              </a:rPr>
              <a:t>2013 CHAS, Connect for Health Colorado 12/31/13</a:t>
            </a:r>
            <a:endParaRPr lang="en-US" sz="1400" dirty="0">
              <a:solidFill>
                <a:srgbClr val="3B6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Reality: A Disconnect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590800"/>
            <a:ext cx="3200399" cy="2638055"/>
          </a:xfrm>
        </p:spPr>
      </p:pic>
      <p:sp>
        <p:nvSpPr>
          <p:cNvPr id="8" name="TextBox 7"/>
          <p:cNvSpPr txBox="1"/>
          <p:nvPr/>
        </p:nvSpPr>
        <p:spPr>
          <a:xfrm>
            <a:off x="380999" y="1371600"/>
            <a:ext cx="3356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How Much Uninsured Coloradans are Willing To Pay for Insurance</a:t>
            </a:r>
            <a:endParaRPr lang="en-US" sz="2000" b="1" u="sng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886200" y="1741408"/>
            <a:ext cx="0" cy="3744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62584" y="1371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How Much Insurance Costs on the Marketplace</a:t>
            </a:r>
            <a:endParaRPr lang="en-US" sz="20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4038600" y="2209800"/>
            <a:ext cx="502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6A01A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Average </a:t>
            </a:r>
            <a:r>
              <a:rPr lang="en-US" sz="2400" dirty="0">
                <a:solidFill>
                  <a:schemeClr val="accent2"/>
                </a:solidFill>
              </a:rPr>
              <a:t>monthly price paid for single insurance premiums </a:t>
            </a:r>
            <a:r>
              <a:rPr lang="en-US" sz="2400" dirty="0" smtClean="0">
                <a:solidFill>
                  <a:schemeClr val="accent2"/>
                </a:solidFill>
              </a:rPr>
              <a:t>through the marketplace: </a:t>
            </a:r>
            <a:r>
              <a:rPr lang="en-US" sz="2400" b="1" dirty="0">
                <a:solidFill>
                  <a:srgbClr val="F6A01A"/>
                </a:solidFill>
              </a:rPr>
              <a:t>$376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F6A01A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6E8F"/>
                </a:solidFill>
              </a:rPr>
              <a:t>Average advance premium tax credit awarded </a:t>
            </a:r>
            <a:r>
              <a:rPr lang="en-US" sz="2400" dirty="0" smtClean="0">
                <a:solidFill>
                  <a:srgbClr val="3B6E8F"/>
                </a:solidFill>
              </a:rPr>
              <a:t>through the marketplace</a:t>
            </a:r>
            <a:r>
              <a:rPr lang="en-US" sz="2400" dirty="0">
                <a:solidFill>
                  <a:srgbClr val="3B6E8F"/>
                </a:solidFill>
              </a:rPr>
              <a:t>: </a:t>
            </a:r>
            <a:r>
              <a:rPr lang="en-US" sz="2400" b="1" dirty="0">
                <a:solidFill>
                  <a:srgbClr val="F6A01A"/>
                </a:solidFill>
              </a:rPr>
              <a:t>$</a:t>
            </a:r>
            <a:r>
              <a:rPr lang="en-US" sz="2400" b="1" dirty="0" smtClean="0">
                <a:solidFill>
                  <a:srgbClr val="F6A01A"/>
                </a:solidFill>
              </a:rPr>
              <a:t>248</a:t>
            </a:r>
            <a:endParaRPr lang="en-US" sz="2400" b="1" dirty="0">
              <a:solidFill>
                <a:srgbClr val="F6A01A"/>
              </a:solidFill>
            </a:endParaRPr>
          </a:p>
          <a:p>
            <a:pPr marL="800100" lvl="1" indent="-342900">
              <a:spcAft>
                <a:spcPts val="1200"/>
              </a:spcAft>
              <a:buClr>
                <a:srgbClr val="F6A01A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3B6E8F"/>
                </a:solidFill>
              </a:rPr>
              <a:t>56 percent have received advance premium tax credits</a:t>
            </a:r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4955" y="599831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B6E8F"/>
                </a:solidFill>
              </a:rPr>
              <a:t>Sources: 2013 Colorado Health Access Survey, Connect for Health Colorado </a:t>
            </a:r>
            <a:r>
              <a:rPr lang="en-US" dirty="0" smtClean="0">
                <a:solidFill>
                  <a:srgbClr val="3B6E8F"/>
                </a:solidFill>
              </a:rPr>
              <a:t>12/31/13, 02/17/14</a:t>
            </a:r>
            <a:endParaRPr lang="en-US" dirty="0">
              <a:solidFill>
                <a:srgbClr val="3B6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8393" r="10204" b="8413"/>
          <a:stretch/>
        </p:blipFill>
        <p:spPr>
          <a:xfrm>
            <a:off x="1143000" y="1295400"/>
            <a:ext cx="6858000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Underinsurance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038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29000" y="5105400"/>
            <a:ext cx="5486400" cy="990600"/>
          </a:xfrm>
        </p:spPr>
        <p:txBody>
          <a:bodyPr/>
          <a:lstStyle/>
          <a:p>
            <a:r>
              <a:rPr lang="en-US" dirty="0" smtClean="0"/>
              <a:t>3. How Will Employers Be Affected By the ACA?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18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Mandates and Health Reform</a:t>
            </a:r>
            <a:endParaRPr lang="en-US" dirty="0"/>
          </a:p>
        </p:txBody>
      </p:sp>
      <p:pic>
        <p:nvPicPr>
          <p:cNvPr id="7" name="Content Placeholder 6" descr="slide webin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413" t="7038" r="2413" b="6745"/>
          <a:stretch>
            <a:fillRect/>
          </a:stretch>
        </p:blipFill>
        <p:spPr>
          <a:xfrm>
            <a:off x="816429" y="1143000"/>
            <a:ext cx="7489371" cy="5242560"/>
          </a:xfrm>
        </p:spPr>
      </p:pic>
    </p:spTree>
    <p:extLst>
      <p:ext uri="{BB962C8B-B14F-4D97-AF65-F5344CB8AC3E}">
        <p14:creationId xmlns:p14="http://schemas.microsoft.com/office/powerpoint/2010/main" val="9796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676" y="1303544"/>
            <a:ext cx="4366123" cy="342085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Many opting for early renewal of existing plans.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Many small businesses do not qualify for tax incentive.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Small Businesses and the 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 dirty="0"/>
          </a:p>
        </p:txBody>
      </p:sp>
      <p:pic>
        <p:nvPicPr>
          <p:cNvPr id="5" name="Picture 4" descr="Auto-Shop.jpg"/>
          <p:cNvPicPr>
            <a:picLocks noChangeAspect="1"/>
          </p:cNvPicPr>
          <p:nvPr/>
        </p:nvPicPr>
        <p:blipFill>
          <a:blip r:embed="rId3" cstate="print"/>
          <a:srcRect l="4563" t="6761" r="8732"/>
          <a:stretch>
            <a:fillRect/>
          </a:stretch>
        </p:blipFill>
        <p:spPr>
          <a:xfrm>
            <a:off x="4953000" y="1295400"/>
            <a:ext cx="4036672" cy="2930128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66254" y="4572000"/>
            <a:ext cx="8215745" cy="2168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kumimoji="0"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8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Arial" pitchFamily="34" charset="0"/>
              <a:buChar char="•"/>
              <a:defRPr kumimoji="0"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1200"/>
              </a:spcAft>
            </a:pPr>
            <a:r>
              <a:rPr lang="en-US" dirty="0" smtClean="0"/>
              <a:t>Approximately 100 small businesses have enrolled in the Small Business Health Options Program (SHOP) through Connect for Health Colorado.</a:t>
            </a:r>
          </a:p>
        </p:txBody>
      </p:sp>
    </p:spTree>
    <p:extLst>
      <p:ext uri="{BB962C8B-B14F-4D97-AF65-F5344CB8AC3E}">
        <p14:creationId xmlns:p14="http://schemas.microsoft.com/office/powerpoint/2010/main" val="61670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6200"/>
            <a:ext cx="8229600" cy="1057121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200" b="0" kern="12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The Colorado Health Institute: An Introduction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99519"/>
            <a:ext cx="8229600" cy="433089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/>
              <a:t>We are </a:t>
            </a:r>
            <a:r>
              <a:rPr lang="en-US" sz="2800" b="1" u="sng" dirty="0" smtClean="0"/>
              <a:t>non-partisan.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We do not take positions on bills. </a:t>
            </a:r>
          </a:p>
          <a:p>
            <a:r>
              <a:rPr lang="en-US" sz="2800" dirty="0" smtClean="0"/>
              <a:t>Our insight is used to:</a:t>
            </a:r>
          </a:p>
        </p:txBody>
      </p:sp>
      <p:pic>
        <p:nvPicPr>
          <p:cNvPr id="6" name="Picture 5" descr="About CHI.jpg"/>
          <p:cNvPicPr>
            <a:picLocks noChangeAspect="1"/>
          </p:cNvPicPr>
          <p:nvPr/>
        </p:nvPicPr>
        <p:blipFill>
          <a:blip r:embed="rId3" cstate="print"/>
          <a:srcRect l="7071" t="11111" r="8788" b="52222"/>
          <a:stretch>
            <a:fillRect/>
          </a:stretch>
        </p:blipFill>
        <p:spPr>
          <a:xfrm>
            <a:off x="533400" y="3460845"/>
            <a:ext cx="7162800" cy="24119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649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3B6E8F"/>
                </a:solidFill>
              </a:rPr>
              <a:pPr/>
              <a:t>20</a:t>
            </a:fld>
            <a:endParaRPr lang="en-US" dirty="0">
              <a:solidFill>
                <a:srgbClr val="3B6E8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Employers and the 30-Hour Requirement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82302292"/>
              </p:ext>
            </p:extLst>
          </p:nvPr>
        </p:nvGraphicFramePr>
        <p:xfrm>
          <a:off x="381000" y="1749028"/>
          <a:ext cx="8305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6248400"/>
            <a:ext cx="78983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3B6E8F"/>
                </a:solidFill>
              </a:rPr>
              <a:t>SOURCE: “Health reform poses biggest challenges to companies with the most part-time and low-paid employees” Mercer LLC, August 8, 2012</a:t>
            </a:r>
            <a:endParaRPr lang="en-US" sz="1050" dirty="0">
              <a:solidFill>
                <a:srgbClr val="3B6E8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9261" y="1371600"/>
            <a:ext cx="5577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3B6E8F"/>
                </a:solidFill>
              </a:rPr>
              <a:t>Percentage of employers who said they will have to </a:t>
            </a:r>
          </a:p>
          <a:p>
            <a:pPr algn="ctr"/>
            <a:r>
              <a:rPr lang="en-US" sz="2000" dirty="0" smtClean="0">
                <a:solidFill>
                  <a:srgbClr val="3B6E8F"/>
                </a:solidFill>
              </a:rPr>
              <a:t>change their workforce strategy to avoid penalties</a:t>
            </a:r>
            <a:endParaRPr lang="en-US" sz="2000" dirty="0">
              <a:solidFill>
                <a:srgbClr val="3B6E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62400" y="5029200"/>
            <a:ext cx="4953000" cy="1600200"/>
          </a:xfrm>
        </p:spPr>
        <p:txBody>
          <a:bodyPr/>
          <a:lstStyle/>
          <a:p>
            <a:r>
              <a:rPr lang="en-US" dirty="0" smtClean="0"/>
              <a:t>4. How is the U.S. Paying for the ACA?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to Pay for the ACA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Changes to Medicare</a:t>
            </a:r>
          </a:p>
          <a:p>
            <a:pPr marL="625475" lvl="1" indent="-260350">
              <a:spcAft>
                <a:spcPts val="900"/>
              </a:spcAft>
              <a:buClr>
                <a:srgbClr val="F6A01A"/>
              </a:buClr>
            </a:pPr>
            <a:r>
              <a:rPr lang="en-US" dirty="0" smtClean="0"/>
              <a:t>Reduced provider, Medicare Advantage payments</a:t>
            </a:r>
          </a:p>
          <a:p>
            <a:pPr marL="625475" lvl="1" indent="-260350">
              <a:spcAft>
                <a:spcPts val="1200"/>
              </a:spcAft>
              <a:buClr>
                <a:srgbClr val="F6A01A"/>
              </a:buClr>
            </a:pPr>
            <a:r>
              <a:rPr lang="en-US" dirty="0" smtClean="0"/>
              <a:t>Increased premiums for higher-income beneficiaries</a:t>
            </a:r>
          </a:p>
          <a:p>
            <a:pPr marL="109728" indent="0">
              <a:spcAft>
                <a:spcPts val="900"/>
              </a:spcAft>
              <a:buNone/>
            </a:pPr>
            <a:r>
              <a:rPr lang="en-US" dirty="0" smtClean="0"/>
              <a:t>Taxes and Fees </a:t>
            </a:r>
          </a:p>
          <a:p>
            <a:pPr marL="625475" lvl="1" indent="-260350">
              <a:spcAft>
                <a:spcPts val="900"/>
              </a:spcAft>
              <a:buClr>
                <a:srgbClr val="F6A01A"/>
              </a:buClr>
            </a:pPr>
            <a:r>
              <a:rPr lang="en-US" dirty="0" smtClean="0"/>
              <a:t>High premium (Cadillac) insurance plans</a:t>
            </a:r>
          </a:p>
          <a:p>
            <a:pPr marL="625475" lvl="1" indent="-260350">
              <a:spcAft>
                <a:spcPts val="900"/>
              </a:spcAft>
              <a:buClr>
                <a:srgbClr val="F6A01A"/>
              </a:buClr>
            </a:pPr>
            <a:r>
              <a:rPr lang="en-US" dirty="0" smtClean="0"/>
              <a:t>Medical devices, indoor tanning salons</a:t>
            </a:r>
          </a:p>
          <a:p>
            <a:pPr marL="625475" lvl="1" indent="-260350">
              <a:spcAft>
                <a:spcPts val="1200"/>
              </a:spcAft>
              <a:buClr>
                <a:srgbClr val="F6A01A"/>
              </a:buClr>
            </a:pPr>
            <a:r>
              <a:rPr lang="en-US" dirty="0" smtClean="0"/>
              <a:t>Medicare hospital payroll tax</a:t>
            </a:r>
          </a:p>
          <a:p>
            <a:pPr marL="109728" indent="0">
              <a:spcAft>
                <a:spcPts val="900"/>
              </a:spcAft>
              <a:buNone/>
            </a:pPr>
            <a:r>
              <a:rPr lang="en-US" dirty="0" smtClean="0"/>
              <a:t>Employer and individual mandate penalties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Colorado Paying </a:t>
            </a:r>
            <a:br>
              <a:rPr lang="en-US" dirty="0" smtClean="0"/>
            </a:br>
            <a:r>
              <a:rPr lang="en-US" dirty="0" smtClean="0"/>
              <a:t>For Medicaid Expansion?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pPr marL="624078" indent="-514350">
              <a:spcAft>
                <a:spcPts val="1800"/>
              </a:spcAft>
            </a:pPr>
            <a:r>
              <a:rPr lang="en-US" dirty="0" smtClean="0"/>
              <a:t>160,000 additional adults eligible = </a:t>
            </a:r>
            <a:br>
              <a:rPr lang="en-US" dirty="0" smtClean="0"/>
            </a:br>
            <a:r>
              <a:rPr lang="en-US" dirty="0" smtClean="0"/>
              <a:t>$280 million in </a:t>
            </a:r>
            <a:r>
              <a:rPr lang="en-US" b="1" i="1" dirty="0" smtClean="0">
                <a:solidFill>
                  <a:srgbClr val="F6A01A"/>
                </a:solidFill>
              </a:rPr>
              <a:t>savings</a:t>
            </a:r>
            <a:r>
              <a:rPr lang="en-US" dirty="0" smtClean="0"/>
              <a:t> over 10 years</a:t>
            </a:r>
          </a:p>
          <a:p>
            <a:pPr marL="624078" indent="-514350">
              <a:spcAft>
                <a:spcPts val="1800"/>
              </a:spcAft>
            </a:pPr>
            <a:r>
              <a:rPr lang="en-US" dirty="0" smtClean="0"/>
              <a:t>Enhanced federal match</a:t>
            </a:r>
          </a:p>
          <a:p>
            <a:pPr marL="624078" indent="-514350">
              <a:spcAft>
                <a:spcPts val="1800"/>
              </a:spcAft>
            </a:pPr>
            <a:r>
              <a:rPr lang="en-US" dirty="0" smtClean="0"/>
              <a:t>Hospital Provider Fee</a:t>
            </a:r>
          </a:p>
          <a:p>
            <a:pPr marL="624078" indent="-514350">
              <a:spcAft>
                <a:spcPts val="1800"/>
              </a:spcAft>
            </a:pPr>
            <a:r>
              <a:rPr lang="en-US" dirty="0" smtClean="0"/>
              <a:t>Accountable Care Collaborative </a:t>
            </a:r>
          </a:p>
          <a:p>
            <a:pPr marL="624078" indent="-514350">
              <a:spcAft>
                <a:spcPts val="1800"/>
              </a:spcAft>
            </a:pPr>
            <a:r>
              <a:rPr lang="en-US" dirty="0" smtClean="0"/>
              <a:t>Medicaid reform</a:t>
            </a:r>
          </a:p>
          <a:p>
            <a:pPr marL="624078" indent="-514350">
              <a:spcAft>
                <a:spcPts val="1800"/>
              </a:spcAft>
            </a:pPr>
            <a:r>
              <a:rPr lang="en-US" dirty="0" smtClean="0"/>
              <a:t>Savings from CHP+</a:t>
            </a:r>
          </a:p>
          <a:p>
            <a:pPr marL="109728" indent="0">
              <a:buNone/>
            </a:pPr>
            <a:endParaRPr lang="en-US" dirty="0" smtClean="0"/>
          </a:p>
          <a:p>
            <a:pPr marL="624078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1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62400" y="4876800"/>
            <a:ext cx="4953000" cy="1752600"/>
          </a:xfrm>
        </p:spPr>
        <p:txBody>
          <a:bodyPr/>
          <a:lstStyle/>
          <a:p>
            <a:r>
              <a:rPr lang="en-US" dirty="0" smtClean="0"/>
              <a:t>5. Will We Have Enough Providers?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02" y="1143000"/>
            <a:ext cx="5670698" cy="5715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Colorado Have Enough </a:t>
            </a:r>
            <a:br>
              <a:rPr lang="en-US" dirty="0" smtClean="0"/>
            </a:br>
            <a:r>
              <a:rPr lang="en-US" dirty="0" smtClean="0"/>
              <a:t>Health Care Providers?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5562600" cy="5181600"/>
          </a:xfrm>
        </p:spPr>
        <p:txBody>
          <a:bodyPr>
            <a:normAutofit fontScale="925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en-US" sz="3500" dirty="0"/>
              <a:t>It </a:t>
            </a:r>
            <a:r>
              <a:rPr lang="en-US" sz="3500" dirty="0" smtClean="0"/>
              <a:t>depends </a:t>
            </a:r>
            <a:r>
              <a:rPr lang="en-US" sz="3500" dirty="0"/>
              <a:t>on where you </a:t>
            </a:r>
            <a:r>
              <a:rPr lang="en-US" sz="3500" dirty="0" smtClean="0"/>
              <a:t>live.</a:t>
            </a:r>
          </a:p>
          <a:p>
            <a:pPr marL="682625" lvl="1" indent="-317500">
              <a:lnSpc>
                <a:spcPct val="120000"/>
              </a:lnSpc>
              <a:spcAft>
                <a:spcPts val="1600"/>
              </a:spcAft>
              <a:buClr>
                <a:srgbClr val="F6A01A"/>
              </a:buClr>
            </a:pPr>
            <a:r>
              <a:rPr lang="en-US" dirty="0" smtClean="0"/>
              <a:t>Wide </a:t>
            </a:r>
            <a:r>
              <a:rPr lang="en-US" dirty="0"/>
              <a:t>variation across the state in workforce capacity both in physical health and dental workforce capacity</a:t>
            </a:r>
          </a:p>
          <a:p>
            <a:pPr marL="109728" indent="0">
              <a:lnSpc>
                <a:spcPct val="110000"/>
              </a:lnSpc>
              <a:buNone/>
            </a:pPr>
            <a:r>
              <a:rPr lang="en-US" sz="3500" dirty="0" smtClean="0"/>
              <a:t>It depends on your insurance.</a:t>
            </a:r>
          </a:p>
          <a:p>
            <a:pPr marL="682625" lvl="1" indent="-317500">
              <a:lnSpc>
                <a:spcPct val="120000"/>
              </a:lnSpc>
              <a:buClr>
                <a:srgbClr val="F6A01A"/>
              </a:buClr>
            </a:pPr>
            <a:r>
              <a:rPr lang="en-US" dirty="0" smtClean="0"/>
              <a:t>Challenges with Medicaid capacity both in physical health and dental workforce capacity</a:t>
            </a:r>
          </a:p>
          <a:p>
            <a:pPr marL="365760" lvl="1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0" y="1447800"/>
            <a:ext cx="2971800" cy="33528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Sneak Peak: Colorado’s Health Care Workforce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854"/>
          <a:stretch/>
        </p:blipFill>
        <p:spPr>
          <a:xfrm>
            <a:off x="533400" y="3124200"/>
            <a:ext cx="4735413" cy="2667000"/>
          </a:xfrm>
          <a:prstGeom prst="rect">
            <a:avLst/>
          </a:prstGeom>
          <a:ln>
            <a:solidFill>
              <a:srgbClr val="3B6E8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28800" y="4343400"/>
            <a:ext cx="765402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2438400" y="4468368"/>
            <a:ext cx="6019800" cy="48463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1571363"/>
            <a:ext cx="2666999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new Colorado Health Institute study compares the </a:t>
            </a:r>
            <a:r>
              <a:rPr lang="en-US" sz="2000" b="1" dirty="0" smtClean="0"/>
              <a:t>primary care workforce</a:t>
            </a:r>
          </a:p>
          <a:p>
            <a:pPr algn="ctr"/>
            <a:r>
              <a:rPr lang="en-US" sz="2000" b="1" dirty="0" smtClean="0"/>
              <a:t>by region </a:t>
            </a:r>
            <a:r>
              <a:rPr lang="en-US" sz="2000" dirty="0" smtClean="0"/>
              <a:t>– critical information to train, recruit and retain Colorado’s </a:t>
            </a:r>
            <a:r>
              <a:rPr lang="en-US" sz="2000" b="1" dirty="0" smtClean="0"/>
              <a:t>health care providers of the future</a:t>
            </a:r>
            <a:r>
              <a:rPr lang="en-US" sz="2000" dirty="0" smtClean="0"/>
              <a:t>.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580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Access to Care: Regional Differences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7655859" cy="59158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047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the Date: Future Lunch and Learns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February 11</a:t>
            </a:r>
            <a:r>
              <a:rPr lang="en-US" baseline="30000" dirty="0" smtClean="0"/>
              <a:t>th </a:t>
            </a:r>
            <a:r>
              <a:rPr lang="en-US" dirty="0" smtClean="0"/>
              <a:t>(4pm)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“Special Briefing on Colorado’s Primary Care Workforce”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February 26</a:t>
            </a:r>
            <a:r>
              <a:rPr lang="en-US" baseline="30000" dirty="0" smtClean="0"/>
              <a:t>th</a:t>
            </a:r>
            <a:r>
              <a:rPr lang="en-US" dirty="0" smtClean="0"/>
              <a:t> (12pm – 1pm)</a:t>
            </a:r>
            <a:r>
              <a:rPr lang="en-US" baseline="30000" dirty="0" smtClean="0"/>
              <a:t>*</a:t>
            </a:r>
            <a:endParaRPr lang="en-US" dirty="0" smtClean="0"/>
          </a:p>
          <a:p>
            <a:pPr marL="393192" lvl="1" indent="0">
              <a:buNone/>
            </a:pPr>
            <a:r>
              <a:rPr lang="en-US" dirty="0"/>
              <a:t>	</a:t>
            </a:r>
            <a:r>
              <a:rPr lang="en-US" dirty="0" smtClean="0"/>
              <a:t>“Bending the Health Cost Curve” Market-Based Solutions” </a:t>
            </a:r>
          </a:p>
          <a:p>
            <a:pPr marL="393192" lvl="1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*Lunch Provided!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83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Medicaid is outpacing private insurance in marketplace enrollment, but private enrollment </a:t>
            </a:r>
            <a:r>
              <a:rPr lang="en-US" dirty="0" smtClean="0"/>
              <a:t>is </a:t>
            </a:r>
            <a:r>
              <a:rPr lang="en-US" dirty="0"/>
              <a:t>picking up.</a:t>
            </a:r>
          </a:p>
          <a:p>
            <a:pPr>
              <a:spcAft>
                <a:spcPts val="1200"/>
              </a:spcAft>
            </a:pPr>
            <a:r>
              <a:rPr lang="en-US" dirty="0"/>
              <a:t>The jury is out on how employers will respond.</a:t>
            </a:r>
          </a:p>
          <a:p>
            <a:pPr>
              <a:spcAft>
                <a:spcPts val="1200"/>
              </a:spcAft>
            </a:pPr>
            <a:r>
              <a:rPr lang="en-US" dirty="0"/>
              <a:t>What to watch: Whether Colorado will have enough health care providers, and whether they are in the right places.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353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Our Sponsor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4748784" cy="20611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545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96669"/>
          </a:xfrm>
        </p:spPr>
        <p:txBody>
          <a:bodyPr>
            <a:normAutofit/>
          </a:bodyPr>
          <a:lstStyle/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Is the ACA just a public entitlement program?</a:t>
            </a:r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Is it affordable for me and my family?</a:t>
            </a:r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How will employers be affected?</a:t>
            </a:r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How is the ACA being paid for?</a:t>
            </a:r>
          </a:p>
          <a:p>
            <a:pPr marL="624078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Will we have enough doctors and other health care providers?</a:t>
            </a:r>
            <a:endParaRPr lang="en-US" i="1" dirty="0" smtClean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Questions Your Constituents are Asking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49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05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Medicaid is outpacing private insurance in marketplace enrollment, but private enrollment is picking up.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jury is out on how employers will respond.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What to watch: Whether Colorado will have enough health care providers, and whether they are in the right places.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Takeaways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598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04572"/>
            <a:ext cx="3429000" cy="286721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81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Rocky rollout of federal </a:t>
            </a:r>
            <a:br>
              <a:rPr lang="en-US" dirty="0" smtClean="0"/>
            </a:br>
            <a:r>
              <a:rPr lang="en-US" dirty="0" smtClean="0"/>
              <a:t>HealthCare.gov.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Enrollment has increased.</a:t>
            </a:r>
          </a:p>
          <a:p>
            <a:r>
              <a:rPr lang="en-US" dirty="0" smtClean="0"/>
              <a:t>Unintended consequences?</a:t>
            </a:r>
          </a:p>
          <a:p>
            <a:pPr lvl="1"/>
            <a:r>
              <a:rPr lang="en-US" dirty="0" smtClean="0"/>
              <a:t>Cancellation of plans in </a:t>
            </a:r>
          </a:p>
          <a:p>
            <a:pPr marL="393192" lvl="1" indent="0">
              <a:buNone/>
            </a:pPr>
            <a:r>
              <a:rPr lang="en-US" dirty="0"/>
              <a:t> </a:t>
            </a:r>
            <a:r>
              <a:rPr lang="en-US" dirty="0" smtClean="0"/>
              <a:t>  individual market.</a:t>
            </a:r>
          </a:p>
          <a:p>
            <a:pPr lvl="1"/>
            <a:r>
              <a:rPr lang="en-US" dirty="0" smtClean="0"/>
              <a:t>Contraception debate.</a:t>
            </a:r>
          </a:p>
          <a:p>
            <a:pPr lvl="1"/>
            <a:r>
              <a:rPr lang="en-US" dirty="0" smtClean="0"/>
              <a:t>Healthier people not enrolling as expected?</a:t>
            </a:r>
          </a:p>
          <a:p>
            <a:r>
              <a:rPr lang="en-US" dirty="0" smtClean="0"/>
              <a:t>New feature: transparency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Stage: The Affordable Care Act (ACA)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18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76600" y="4724400"/>
            <a:ext cx="5638800" cy="1371600"/>
          </a:xfrm>
        </p:spPr>
        <p:txBody>
          <a:bodyPr/>
          <a:lstStyle/>
          <a:p>
            <a:r>
              <a:rPr lang="en-US" dirty="0" smtClean="0"/>
              <a:t>1. Is the ACA Just a Public </a:t>
            </a:r>
            <a:r>
              <a:rPr lang="en-US" dirty="0"/>
              <a:t>E</a:t>
            </a:r>
            <a:r>
              <a:rPr lang="en-US" dirty="0" smtClean="0"/>
              <a:t>ntitlement </a:t>
            </a:r>
            <a:r>
              <a:rPr lang="en-US" dirty="0"/>
              <a:t>P</a:t>
            </a:r>
            <a:r>
              <a:rPr lang="en-US" dirty="0" smtClean="0"/>
              <a:t>rogram?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953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dirty="0" smtClean="0"/>
              <a:t>Focus on the big two:</a:t>
            </a:r>
          </a:p>
          <a:p>
            <a:pPr lvl="1">
              <a:buClr>
                <a:srgbClr val="F6A01A"/>
              </a:buClr>
            </a:pPr>
            <a:r>
              <a:rPr lang="en-US" dirty="0" smtClean="0"/>
              <a:t>Health insurance marketplaces (exchanges)</a:t>
            </a:r>
          </a:p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dirty="0" smtClean="0"/>
              <a:t>Medicaid</a:t>
            </a:r>
          </a:p>
          <a:p>
            <a:pPr marL="109728" indent="0">
              <a:buNone/>
            </a:pPr>
            <a:r>
              <a:rPr lang="en-US" sz="3600" dirty="0" smtClean="0"/>
              <a:t>A lot in this law beyond insurance:</a:t>
            </a:r>
          </a:p>
          <a:p>
            <a:pPr lvl="1">
              <a:buClr>
                <a:srgbClr val="F6A01A"/>
              </a:buClr>
            </a:pPr>
            <a:r>
              <a:rPr lang="en-US" dirty="0" smtClean="0"/>
              <a:t>Insurance market reforms</a:t>
            </a:r>
          </a:p>
          <a:p>
            <a:pPr lvl="1">
              <a:buClr>
                <a:srgbClr val="F6A01A"/>
              </a:buClr>
            </a:pPr>
            <a:r>
              <a:rPr lang="en-US" dirty="0" smtClean="0"/>
              <a:t>Individual mandate</a:t>
            </a:r>
          </a:p>
          <a:p>
            <a:pPr lvl="1">
              <a:buClr>
                <a:srgbClr val="F6A01A"/>
              </a:buClr>
            </a:pPr>
            <a:r>
              <a:rPr lang="en-US" dirty="0" smtClean="0"/>
              <a:t>Employer incentives</a:t>
            </a:r>
          </a:p>
          <a:p>
            <a:pPr lvl="1">
              <a:buClr>
                <a:srgbClr val="F6A01A"/>
              </a:buClr>
            </a:pPr>
            <a:r>
              <a:rPr lang="en-US" dirty="0" smtClean="0"/>
              <a:t>Health care workforce</a:t>
            </a:r>
          </a:p>
          <a:p>
            <a:pPr lvl="1">
              <a:buClr>
                <a:srgbClr val="F6A01A"/>
              </a:buClr>
            </a:pPr>
            <a:r>
              <a:rPr lang="en-US" dirty="0" smtClean="0"/>
              <a:t>Safety net and public health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Major Components . . . And A Lot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315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909" y="3403600"/>
            <a:ext cx="8430491" cy="321706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/>
              <a:t>O</a:t>
            </a:r>
            <a:r>
              <a:rPr lang="en-US" sz="3600" dirty="0" smtClean="0"/>
              <a:t>nline marketplace.</a:t>
            </a:r>
          </a:p>
          <a:p>
            <a:pPr>
              <a:spcAft>
                <a:spcPts val="600"/>
              </a:spcAft>
            </a:pPr>
            <a:r>
              <a:rPr lang="en-US" sz="3600" dirty="0"/>
              <a:t>Subsidies for </a:t>
            </a:r>
            <a:r>
              <a:rPr lang="en-US" sz="3600" dirty="0" smtClean="0"/>
              <a:t>people </a:t>
            </a:r>
            <a:r>
              <a:rPr lang="en-US" sz="3600" dirty="0"/>
              <a:t>138-400 percent </a:t>
            </a:r>
            <a:r>
              <a:rPr lang="en-US" sz="3600" dirty="0" smtClean="0"/>
              <a:t>of federal poverty level (FPL).</a:t>
            </a: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3600" dirty="0" smtClean="0"/>
              <a:t>Open enrollment closes March 31.</a:t>
            </a:r>
          </a:p>
          <a:p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Colorado’s Health Insurance Marketplace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53340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F36F8E2-053B-4B13-8184-2D6F49F164D4}" vid="{0DA56788-D9F8-4642-8B1A-4408DBBCD8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CHI 2013 template</Template>
  <TotalTime>2726</TotalTime>
  <Words>994</Words>
  <Application>Microsoft Office PowerPoint</Application>
  <PresentationFormat>On-screen Show (4:3)</PresentationFormat>
  <Paragraphs>188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Ebrima</vt:lpstr>
      <vt:lpstr>Wingdings</vt:lpstr>
      <vt:lpstr>Wingdings 2</vt:lpstr>
      <vt:lpstr>CHI PP Template 2012</vt:lpstr>
      <vt:lpstr>PowerPoint Presentation</vt:lpstr>
      <vt:lpstr>PowerPoint Presentation</vt:lpstr>
      <vt:lpstr>Thanks to Our Sponsor</vt:lpstr>
      <vt:lpstr>Five Questions Your Constituents are Asking</vt:lpstr>
      <vt:lpstr>Three Takeaways</vt:lpstr>
      <vt:lpstr>Setting the Stage: The Affordable Care Act (ACA)</vt:lpstr>
      <vt:lpstr>PowerPoint Presentation</vt:lpstr>
      <vt:lpstr>Two Major Components . . . And A Lot More</vt:lpstr>
      <vt:lpstr>Colorado’s Health Insurance Marketplace</vt:lpstr>
      <vt:lpstr>Enrollment in Public and Private Insurance</vt:lpstr>
      <vt:lpstr>Why is Medicaid Enrollment Greater?</vt:lpstr>
      <vt:lpstr>PowerPoint Presentation</vt:lpstr>
      <vt:lpstr>Shopping in Summit County</vt:lpstr>
      <vt:lpstr>The Reality: A Disconnect</vt:lpstr>
      <vt:lpstr>The Reality: A Disconnect</vt:lpstr>
      <vt:lpstr>Underinsurance </vt:lpstr>
      <vt:lpstr>PowerPoint Presentation</vt:lpstr>
      <vt:lpstr>Employer Mandates and Health Reform</vt:lpstr>
      <vt:lpstr>Colorado Small Businesses and the Exchange</vt:lpstr>
      <vt:lpstr>Large Employers and the 30-Hour Requirement</vt:lpstr>
      <vt:lpstr>PowerPoint Presentation</vt:lpstr>
      <vt:lpstr>The Plan to Pay for the ACA</vt:lpstr>
      <vt:lpstr>How Is Colorado Paying  For Medicaid Expansion?</vt:lpstr>
      <vt:lpstr>PowerPoint Presentation</vt:lpstr>
      <vt:lpstr>Does Colorado Have Enough  Health Care Providers?</vt:lpstr>
      <vt:lpstr>A Sneak Peak: Colorado’s Health Care Workforce</vt:lpstr>
      <vt:lpstr>Medicaid Access to Care: Regional Differences</vt:lpstr>
      <vt:lpstr>Save the Date: Future Lunch and Learns</vt:lpstr>
      <vt:lpstr>Three Takeaways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Bontrager</dc:creator>
  <cp:lastModifiedBy>Kevin Butcher</cp:lastModifiedBy>
  <cp:revision>128</cp:revision>
  <cp:lastPrinted>2014-01-29T16:27:25Z</cp:lastPrinted>
  <dcterms:created xsi:type="dcterms:W3CDTF">2014-01-21T16:16:30Z</dcterms:created>
  <dcterms:modified xsi:type="dcterms:W3CDTF">2014-02-21T20:53:38Z</dcterms:modified>
</cp:coreProperties>
</file>