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2" r:id="rId3"/>
    <p:sldId id="259" r:id="rId4"/>
    <p:sldId id="311" r:id="rId5"/>
    <p:sldId id="258" r:id="rId6"/>
    <p:sldId id="279" r:id="rId7"/>
    <p:sldId id="307" r:id="rId8"/>
    <p:sldId id="313" r:id="rId9"/>
    <p:sldId id="286" r:id="rId10"/>
    <p:sldId id="260" r:id="rId11"/>
    <p:sldId id="310" r:id="rId12"/>
    <p:sldId id="263" r:id="rId13"/>
    <p:sldId id="314" r:id="rId14"/>
    <p:sldId id="315" r:id="rId15"/>
    <p:sldId id="288" r:id="rId16"/>
    <p:sldId id="304" r:id="rId17"/>
    <p:sldId id="293" r:id="rId18"/>
    <p:sldId id="290" r:id="rId19"/>
    <p:sldId id="308" r:id="rId20"/>
    <p:sldId id="309" r:id="rId21"/>
    <p:sldId id="294" r:id="rId22"/>
    <p:sldId id="266" r:id="rId23"/>
    <p:sldId id="299" r:id="rId24"/>
    <p:sldId id="297" r:id="rId25"/>
    <p:sldId id="271" r:id="rId26"/>
    <p:sldId id="272" r:id="rId27"/>
    <p:sldId id="298" r:id="rId28"/>
    <p:sldId id="273" r:id="rId29"/>
    <p:sldId id="300" r:id="rId30"/>
    <p:sldId id="301" r:id="rId31"/>
    <p:sldId id="276" r:id="rId32"/>
    <p:sldId id="317" r:id="rId33"/>
    <p:sldId id="277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Schmitt" initials="SS" lastIdx="13" clrIdx="0">
    <p:extLst>
      <p:ext uri="{19B8F6BF-5375-455C-9EA6-DF929625EA0E}">
        <p15:presenceInfo xmlns:p15="http://schemas.microsoft.com/office/powerpoint/2012/main" userId="S-1-5-21-1202660629-1547161642-839522115-3661" providerId="AD"/>
      </p:ext>
    </p:extLst>
  </p:cmAuthor>
  <p:cmAuthor id="2" name="Jeff Bontrager" initials="JB" lastIdx="8" clrIdx="1">
    <p:extLst>
      <p:ext uri="{19B8F6BF-5375-455C-9EA6-DF929625EA0E}">
        <p15:presenceInfo xmlns:p15="http://schemas.microsoft.com/office/powerpoint/2012/main" userId="S-1-5-21-1202660629-1547161642-839522115-2135" providerId="AD"/>
      </p:ext>
    </p:extLst>
  </p:cmAuthor>
  <p:cmAuthor id="3" name="Deb Goeken" initials="DG" lastIdx="8" clrIdx="2">
    <p:extLst>
      <p:ext uri="{19B8F6BF-5375-455C-9EA6-DF929625EA0E}">
        <p15:presenceInfo xmlns:p15="http://schemas.microsoft.com/office/powerpoint/2012/main" userId="S-1-5-21-1202660629-1547161642-839522115-3637" providerId="AD"/>
      </p:ext>
    </p:extLst>
  </p:cmAuthor>
  <p:cmAuthor id="4" name="Amy Downs" initials="AD" lastIdx="9" clrIdx="3">
    <p:extLst>
      <p:ext uri="{19B8F6BF-5375-455C-9EA6-DF929625EA0E}">
        <p15:presenceInfo xmlns:p15="http://schemas.microsoft.com/office/powerpoint/2012/main" userId="S-1-5-21-1202660629-1547161642-839522115-2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01A"/>
    <a:srgbClr val="3B6E8F"/>
    <a:srgbClr val="560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69120" autoAdjust="0"/>
  </p:normalViewPr>
  <p:slideViewPr>
    <p:cSldViewPr>
      <p:cViewPr varScale="1">
        <p:scale>
          <a:sx n="80" d="100"/>
          <a:sy n="80" d="100"/>
        </p:scale>
        <p:origin x="25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4-02-05T14:54:28.535" idx="4">
    <p:pos x="5511" y="2008"/>
    <p:text>map?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372" cy="46577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7" y="1"/>
            <a:ext cx="3038372" cy="46577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1ED0BB7B-3661-4458-9A02-2B44D1F367AF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27"/>
            <a:ext cx="3038372" cy="465773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7" y="8830627"/>
            <a:ext cx="3038372" cy="465773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07E143BF-2F8E-4D68-A840-6793CCCCE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86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ABC3A329-A45C-4C16-AA6D-BDE83A14CE0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A0E07142-2995-4123-A1DC-B76154994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1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5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22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0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17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1682-FED4-45B5-9208-A263632751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4/11/2013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59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94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09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85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5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49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4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7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44C7-1726-43B7-8178-2A6D77B360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51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4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62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12/6/2012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67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7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53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17">
              <a:defRPr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0F78-95A0-41F5-8FE6-EF020CDD7C7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5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0F78-95A0-41F5-8FE6-EF020CDD7C7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434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503"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294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844" indent="-171844">
              <a:buFont typeface="Arial" panose="020B0604020202020204" pitchFamily="34" charset="0"/>
              <a:buChar char="•"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0F78-95A0-41F5-8FE6-EF020CDD7C7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731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44C7-1726-43B7-8178-2A6D77B360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24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884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44C7-1726-43B7-8178-2A6D77B360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203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947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256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4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1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42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30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04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40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4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5421086" y="5791200"/>
            <a:ext cx="3265714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B5C1-5DB5-4D2A-B078-17C984B0165F}" type="datetime1">
              <a:rPr lang="en-US" smtClean="0"/>
              <a:t>2/27/2014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28EE-7F9F-4BA5-A4AD-F6FB74A4A022}" type="datetime1">
              <a:rPr lang="en-US" smtClean="0"/>
              <a:t>2/27/2014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5127171" y="5791200"/>
            <a:ext cx="3483429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4970C-9936-4D71-B958-B37870D18287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71B7-CC1F-4B5A-931D-3A5B86BB93E0}" type="datetime1">
              <a:rPr lang="en-US" smtClean="0"/>
              <a:t>2/27/2014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Click to edit </a:t>
            </a:r>
            <a:br>
              <a:rPr kumimoji="0" lang="en-US" sz="3200" dirty="0" smtClean="0">
                <a:solidFill>
                  <a:schemeClr val="bg1"/>
                </a:solidFill>
                <a:latin typeface="+mj-lt"/>
              </a:rPr>
            </a:b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9C87B-E7C0-4150-9877-2F3EFA2B1394}" type="datetime1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89819B-7076-4E77-9E4F-C7F90FC51CD5}" type="datetime1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2EDF-07DB-4C0B-871E-37DE41EFCE6E}" type="datetime1">
              <a:rPr lang="en-US" smtClean="0"/>
              <a:t>2/27/2014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3" name="Picture 12" descr="new logo 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367048"/>
            <a:ext cx="2514600" cy="2528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555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01F4BB00-B460-4E0C-838B-5AC33CE156FA}" type="datetime1">
              <a:rPr lang="en-US" smtClean="0"/>
              <a:t>2/27/2014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749040" y="62555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16240" y="62555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/>
          <a:srcRect r="78125" b="30977"/>
          <a:stretch>
            <a:fillRect/>
          </a:stretch>
        </p:blipFill>
        <p:spPr>
          <a:xfrm>
            <a:off x="8382000" y="60960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22" r:id="rId3"/>
    <p:sldLayoutId id="2147483733" r:id="rId4"/>
    <p:sldLayoutId id="2147483734" r:id="rId5"/>
    <p:sldLayoutId id="2147483735" r:id="rId6"/>
    <p:sldLayoutId id="2147483723" r:id="rId7"/>
    <p:sldLayoutId id="2147483731" r:id="rId8"/>
    <p:sldLayoutId id="2147483729" r:id="rId9"/>
    <p:sldLayoutId id="2147483732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lderferR@coloradohealthinstitute.or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jpeg"/><Relationship Id="rId4" Type="http://schemas.openxmlformats.org/officeDocument/2006/relationships/hyperlink" Target="mailto:Bontragerj@coloradohealthinstitute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Legislative Briefing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February 11, 2014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62000" y="304800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Colorado’s </a:t>
            </a:r>
            <a:br>
              <a:rPr lang="en-US" dirty="0" smtClean="0"/>
            </a:br>
            <a:r>
              <a:rPr lang="en-US" dirty="0" smtClean="0"/>
              <a:t>Primary Care </a:t>
            </a:r>
            <a:br>
              <a:rPr lang="en-US" dirty="0" smtClean="0"/>
            </a:br>
            <a:r>
              <a:rPr lang="en-US" dirty="0" smtClean="0"/>
              <a:t>Workforce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429000" y="2667000"/>
            <a:ext cx="54864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A Study of </a:t>
            </a:r>
            <a:br>
              <a:rPr lang="en-US" dirty="0" smtClean="0"/>
            </a:br>
            <a:r>
              <a:rPr lang="en-US" dirty="0" smtClean="0"/>
              <a:t>Regional Disparities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5105399"/>
          </a:xfrm>
        </p:spPr>
        <p:txBody>
          <a:bodyPr>
            <a:normAutofit lnSpcReduction="10000"/>
          </a:bodyPr>
          <a:lstStyle/>
          <a:p>
            <a:pPr marL="109728" lvl="0" indent="0">
              <a:buNone/>
            </a:pPr>
            <a:endParaRPr lang="en-US" sz="3600" dirty="0" smtClean="0"/>
          </a:p>
          <a:p>
            <a:pPr lvl="0"/>
            <a:r>
              <a:rPr lang="en-US" sz="3600" dirty="0" smtClean="0"/>
              <a:t>Colorado’s average panel size of </a:t>
            </a:r>
            <a:r>
              <a:rPr lang="en-US" sz="3600" b="1" dirty="0" smtClean="0">
                <a:solidFill>
                  <a:schemeClr val="tx2"/>
                </a:solidFill>
              </a:rPr>
              <a:t>1,873:1</a:t>
            </a:r>
            <a:r>
              <a:rPr lang="en-US" sz="3600" dirty="0" smtClean="0"/>
              <a:t> compares well to the </a:t>
            </a:r>
            <a:r>
              <a:rPr lang="en-US" sz="3600" b="1" dirty="0" smtClean="0">
                <a:solidFill>
                  <a:schemeClr val="tx2"/>
                </a:solidFill>
              </a:rPr>
              <a:t>1,900:1</a:t>
            </a:r>
            <a:r>
              <a:rPr lang="en-US" sz="3600" dirty="0" smtClean="0"/>
              <a:t> benchmark</a:t>
            </a:r>
          </a:p>
          <a:p>
            <a:pPr marL="109728" lvl="0" indent="0">
              <a:buNone/>
            </a:pPr>
            <a:endParaRPr lang="en-US" sz="2400" dirty="0" smtClean="0"/>
          </a:p>
          <a:p>
            <a:pPr lvl="0"/>
            <a:r>
              <a:rPr lang="en-US" dirty="0" smtClean="0"/>
              <a:t>Nine regions – six rural and three urban – don’t meet the benchmark.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Colorado needs: Another </a:t>
            </a:r>
            <a:r>
              <a:rPr lang="en-US" dirty="0"/>
              <a:t>258 primary care physicians </a:t>
            </a:r>
            <a:r>
              <a:rPr lang="en-US" b="1" i="1" u="sng" dirty="0" smtClean="0"/>
              <a:t>in </a:t>
            </a:r>
            <a:r>
              <a:rPr lang="en-US" b="1" i="1" u="sng" dirty="0"/>
              <a:t>the right </a:t>
            </a:r>
            <a:r>
              <a:rPr lang="en-US" b="1" i="1" u="sng" dirty="0" smtClean="0"/>
              <a:t>places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It Matters Where You Live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15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3726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2" y="0"/>
            <a:ext cx="6804838" cy="6858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79083"/>
            <a:ext cx="5226498" cy="5476461"/>
          </a:xfrm>
        </p:spPr>
      </p:pic>
    </p:spTree>
    <p:extLst>
      <p:ext uri="{BB962C8B-B14F-4D97-AF65-F5344CB8AC3E}">
        <p14:creationId xmlns:p14="http://schemas.microsoft.com/office/powerpoint/2010/main" val="23291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Primary Care Capacity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2057400"/>
            <a:ext cx="5258014" cy="5332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775" y="1512242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Regions with Relatively High Primary Care Capacity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8681297" cy="30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Least Primary Care Capacity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72600" y="2590800"/>
            <a:ext cx="5403706" cy="494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775" y="1512242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Regions with Relatively Low Primary Care Capacity and the  Number of FTEs Needed to Reach the 1,900 Benchmark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2514600"/>
            <a:ext cx="809105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" b="7004"/>
          <a:stretch/>
        </p:blipFill>
        <p:spPr>
          <a:xfrm>
            <a:off x="381000" y="1279922"/>
            <a:ext cx="7635240" cy="524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33800" y="5181600"/>
            <a:ext cx="5181600" cy="1371600"/>
          </a:xfrm>
        </p:spPr>
        <p:txBody>
          <a:bodyPr/>
          <a:lstStyle/>
          <a:p>
            <a:r>
              <a:rPr lang="en-US" dirty="0" smtClean="0"/>
              <a:t>Findings: Medicaid Primary Care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pPr lvl="0">
              <a:spcAft>
                <a:spcPts val="1800"/>
              </a:spcAft>
            </a:pPr>
            <a:r>
              <a:rPr lang="en-US" sz="3600" dirty="0" smtClean="0"/>
              <a:t>Nine regions have </a:t>
            </a:r>
            <a:r>
              <a:rPr lang="en-US" sz="3600" dirty="0"/>
              <a:t>relatively low Medicaid </a:t>
            </a:r>
            <a:r>
              <a:rPr lang="en-US" sz="3600" dirty="0" smtClean="0"/>
              <a:t>capacity.</a:t>
            </a:r>
          </a:p>
          <a:p>
            <a:pPr lvl="0">
              <a:spcAft>
                <a:spcPts val="1800"/>
              </a:spcAft>
            </a:pPr>
            <a:r>
              <a:rPr lang="en-US" sz="3600" dirty="0" smtClean="0"/>
              <a:t>Four urban, five rural.</a:t>
            </a:r>
          </a:p>
          <a:p>
            <a:pPr lvl="0">
              <a:spcAft>
                <a:spcPts val="1800"/>
              </a:spcAft>
            </a:pPr>
            <a:r>
              <a:rPr lang="en-US" sz="3600" dirty="0" smtClean="0"/>
              <a:t>We </a:t>
            </a:r>
            <a:r>
              <a:rPr lang="en-US" sz="3600" dirty="0"/>
              <a:t>estimate an additional 440,000 </a:t>
            </a:r>
            <a:r>
              <a:rPr lang="en-US" sz="3600" dirty="0" smtClean="0"/>
              <a:t>Medicaid enrollees by 2016.</a:t>
            </a:r>
          </a:p>
          <a:p>
            <a:pPr lvl="0">
              <a:spcAft>
                <a:spcPts val="1800"/>
              </a:spcAft>
            </a:pPr>
            <a:r>
              <a:rPr lang="en-US" sz="3600" dirty="0" smtClean="0"/>
              <a:t>Capacity will need </a:t>
            </a:r>
            <a:r>
              <a:rPr lang="en-US" sz="3600" dirty="0"/>
              <a:t>to increase.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Again</a:t>
            </a:r>
            <a:r>
              <a:rPr lang="en-US" sz="3600" dirty="0"/>
              <a:t>, in the right places.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Disparities in Medicaid Capacity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52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Medicaid Capacity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1828800"/>
            <a:ext cx="4305892" cy="5575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75" y="1512242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Regions with Relatively High Medicaid Primary Care Capacity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4" y="2209800"/>
            <a:ext cx="792434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Medicaid Capacity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1844674"/>
            <a:ext cx="4658607" cy="5041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75" y="1512242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Regions with </a:t>
            </a:r>
            <a:r>
              <a:rPr lang="en-US" sz="2400" smtClean="0"/>
              <a:t>Relatively Low </a:t>
            </a:r>
            <a:r>
              <a:rPr lang="en-US" sz="2400" dirty="0" smtClean="0"/>
              <a:t>Medicaid Primary Care Capacity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848730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Regional 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2" b="9026"/>
          <a:stretch/>
        </p:blipFill>
        <p:spPr>
          <a:xfrm>
            <a:off x="410158" y="1295400"/>
            <a:ext cx="7819442" cy="50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76200"/>
            <a:ext cx="8229600" cy="1057121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b="0" kern="12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The Colorado Health Institute: An Introduction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99519"/>
            <a:ext cx="8229600" cy="433089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/>
              <a:t>We are </a:t>
            </a:r>
            <a:r>
              <a:rPr lang="en-US" sz="2800" b="1" u="sng" dirty="0" smtClean="0"/>
              <a:t>non-partisan.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We do not take positions on bills. </a:t>
            </a:r>
          </a:p>
          <a:p>
            <a:r>
              <a:rPr lang="en-US" sz="2800" dirty="0" smtClean="0"/>
              <a:t>Our insight is used to:</a:t>
            </a:r>
          </a:p>
        </p:txBody>
      </p:sp>
      <p:pic>
        <p:nvPicPr>
          <p:cNvPr id="6" name="Picture 5" descr="About CHI.jpg"/>
          <p:cNvPicPr>
            <a:picLocks noChangeAspect="1"/>
          </p:cNvPicPr>
          <p:nvPr/>
        </p:nvPicPr>
        <p:blipFill>
          <a:blip r:embed="rId3" cstate="print"/>
          <a:srcRect l="7071" t="11111" r="8788" b="52222"/>
          <a:stretch>
            <a:fillRect/>
          </a:stretch>
        </p:blipFill>
        <p:spPr>
          <a:xfrm>
            <a:off x="533400" y="3460845"/>
            <a:ext cx="7162800" cy="24119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49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Post-Medicaid Expansion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" t="3955" r="63" b="9397"/>
          <a:stretch/>
        </p:blipFill>
        <p:spPr>
          <a:xfrm>
            <a:off x="457199" y="1242229"/>
            <a:ext cx="7704637" cy="51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05200" y="4648200"/>
            <a:ext cx="5486400" cy="990600"/>
          </a:xfrm>
        </p:spPr>
        <p:txBody>
          <a:bodyPr/>
          <a:lstStyle/>
          <a:p>
            <a:r>
              <a:rPr lang="en-US" dirty="0" smtClean="0"/>
              <a:t>Findings: Nurse Practitioners and Physician Assistants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22</a:t>
            </a:fld>
            <a:endParaRPr lang="en-US">
              <a:solidFill>
                <a:srgbClr val="3B6E8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Important Parts of the Equation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3600" dirty="0" smtClean="0"/>
              <a:t>On average, one </a:t>
            </a:r>
            <a:r>
              <a:rPr lang="en-US" sz="3600" dirty="0"/>
              <a:t>NP or PA FTE for each two primary care physician FTEs. 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Important for integrated </a:t>
            </a:r>
            <a:r>
              <a:rPr lang="en-US" sz="3600" dirty="0"/>
              <a:t>and delegated models of </a:t>
            </a:r>
            <a:r>
              <a:rPr lang="en-US" sz="3600" dirty="0" smtClean="0"/>
              <a:t>care.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Colorado’s FQHCs report a ratio of about 1:1</a:t>
            </a:r>
            <a:endParaRPr lang="en-US" sz="3600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7368988" cy="56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62400" y="5791200"/>
            <a:ext cx="4953000" cy="838200"/>
          </a:xfrm>
        </p:spPr>
        <p:txBody>
          <a:bodyPr/>
          <a:lstStyle/>
          <a:p>
            <a:r>
              <a:rPr lang="en-US" dirty="0" smtClean="0"/>
              <a:t>The ‘So What?’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24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Regional Disparities? </a:t>
            </a:r>
            <a:endParaRPr lang="en-US" sz="36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pPr lvl="0">
              <a:spcAft>
                <a:spcPts val="1800"/>
              </a:spcAft>
            </a:pPr>
            <a:r>
              <a:rPr lang="en-US" sz="3600" dirty="0" smtClean="0"/>
              <a:t>Rural </a:t>
            </a:r>
            <a:r>
              <a:rPr lang="en-US" sz="3600" dirty="0"/>
              <a:t>and frontier landscape of </a:t>
            </a:r>
            <a:r>
              <a:rPr lang="en-US" sz="3600" dirty="0" smtClean="0"/>
              <a:t>Colorado. </a:t>
            </a:r>
            <a:endParaRPr lang="en-US" sz="3600" dirty="0"/>
          </a:p>
          <a:p>
            <a:pPr lvl="1">
              <a:spcAft>
                <a:spcPts val="1800"/>
              </a:spcAft>
              <a:buClr>
                <a:srgbClr val="F6A01A"/>
              </a:buClr>
            </a:pPr>
            <a:r>
              <a:rPr lang="en-US" sz="3600" dirty="0" smtClean="0"/>
              <a:t>Attracting professionals </a:t>
            </a:r>
            <a:r>
              <a:rPr lang="en-US" sz="3600" dirty="0"/>
              <a:t>to remote </a:t>
            </a:r>
            <a:r>
              <a:rPr lang="en-US" sz="3600" dirty="0" smtClean="0"/>
              <a:t>places, requires a certain profile.</a:t>
            </a:r>
            <a:endParaRPr lang="en-US" sz="3600" dirty="0"/>
          </a:p>
          <a:p>
            <a:pPr lvl="1">
              <a:spcAft>
                <a:spcPts val="1800"/>
              </a:spcAft>
              <a:buClr>
                <a:srgbClr val="F6A01A"/>
              </a:buClr>
            </a:pPr>
            <a:r>
              <a:rPr lang="en-US" sz="3600" dirty="0"/>
              <a:t>Economics of rural practice. </a:t>
            </a:r>
          </a:p>
          <a:p>
            <a:pPr lvl="1">
              <a:spcAft>
                <a:spcPts val="2800"/>
              </a:spcAft>
              <a:buClr>
                <a:srgbClr val="F6A01A"/>
              </a:buClr>
            </a:pPr>
            <a:r>
              <a:rPr lang="en-US" sz="3600" dirty="0" smtClean="0"/>
              <a:t>Jobs for spouses.</a:t>
            </a:r>
            <a:endParaRPr lang="en-US" sz="3600" dirty="0"/>
          </a:p>
          <a:p>
            <a:r>
              <a:rPr lang="en-US" sz="3600" dirty="0" smtClean="0"/>
              <a:t>Market rewards </a:t>
            </a:r>
            <a:r>
              <a:rPr lang="en-US" sz="3600" dirty="0"/>
              <a:t>specialists </a:t>
            </a:r>
            <a:r>
              <a:rPr lang="en-US" sz="3600" dirty="0" smtClean="0"/>
              <a:t>more </a:t>
            </a:r>
            <a:r>
              <a:rPr lang="en-US" sz="3600" dirty="0"/>
              <a:t>than primary care </a:t>
            </a:r>
            <a:r>
              <a:rPr lang="en-US" sz="3600" dirty="0" smtClean="0"/>
              <a:t>physicians. </a:t>
            </a:r>
            <a:endParaRPr lang="en-US" sz="3600" dirty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5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Possible Solutions </a:t>
            </a:r>
            <a:endParaRPr lang="en-US" sz="36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1200"/>
              </a:spcAft>
            </a:pPr>
            <a:r>
              <a:rPr lang="en-US" sz="3600" dirty="0" smtClean="0"/>
              <a:t>Training: “Grow </a:t>
            </a:r>
            <a:r>
              <a:rPr lang="en-US" sz="3600" dirty="0"/>
              <a:t>your </a:t>
            </a:r>
            <a:r>
              <a:rPr lang="en-US" sz="3600" dirty="0" smtClean="0"/>
              <a:t>own”</a:t>
            </a:r>
            <a:endParaRPr lang="en-US" sz="3600" dirty="0"/>
          </a:p>
          <a:p>
            <a:pPr lvl="0">
              <a:spcAft>
                <a:spcPts val="1200"/>
              </a:spcAft>
            </a:pPr>
            <a:r>
              <a:rPr lang="en-US" sz="3600" dirty="0" smtClean="0"/>
              <a:t>Retention resources in </a:t>
            </a:r>
            <a:r>
              <a:rPr lang="en-US" sz="3600" dirty="0"/>
              <a:t>rural </a:t>
            </a:r>
            <a:r>
              <a:rPr lang="en-US" sz="3600" dirty="0" smtClean="0"/>
              <a:t>areas</a:t>
            </a:r>
          </a:p>
          <a:p>
            <a:pPr lvl="0">
              <a:spcAft>
                <a:spcPts val="1200"/>
              </a:spcAft>
            </a:pPr>
            <a:r>
              <a:rPr lang="en-US" sz="3600" dirty="0" smtClean="0"/>
              <a:t>Hub </a:t>
            </a:r>
            <a:r>
              <a:rPr lang="en-US" sz="3600" dirty="0"/>
              <a:t>and </a:t>
            </a:r>
            <a:r>
              <a:rPr lang="en-US" sz="3600" dirty="0" smtClean="0"/>
              <a:t>spoke</a:t>
            </a:r>
          </a:p>
          <a:p>
            <a:pPr lvl="0">
              <a:spcAft>
                <a:spcPts val="1200"/>
              </a:spcAft>
            </a:pPr>
            <a:r>
              <a:rPr lang="en-US" sz="3600" dirty="0" smtClean="0"/>
              <a:t>Tele-medicine</a:t>
            </a:r>
            <a:endParaRPr lang="en-US" sz="3600" dirty="0"/>
          </a:p>
          <a:p>
            <a:pPr lvl="0">
              <a:spcAft>
                <a:spcPts val="1200"/>
              </a:spcAft>
            </a:pPr>
            <a:r>
              <a:rPr lang="en-US" sz="3600" dirty="0" smtClean="0"/>
              <a:t>Incentives for primary </a:t>
            </a:r>
            <a:r>
              <a:rPr lang="en-US" sz="3600" dirty="0"/>
              <a:t>care</a:t>
            </a:r>
          </a:p>
          <a:p>
            <a:pPr lvl="0">
              <a:spcAft>
                <a:spcPts val="1200"/>
              </a:spcAft>
            </a:pPr>
            <a:r>
              <a:rPr lang="en-US" sz="3600" dirty="0"/>
              <a:t>Delegate </a:t>
            </a:r>
            <a:r>
              <a:rPr lang="en-US" sz="3600" dirty="0" smtClean="0"/>
              <a:t>care</a:t>
            </a:r>
          </a:p>
          <a:p>
            <a:pPr lvl="0">
              <a:spcAft>
                <a:spcPts val="1200"/>
              </a:spcAft>
            </a:pPr>
            <a:r>
              <a:rPr lang="en-US" sz="3600" dirty="0" smtClean="0"/>
              <a:t>Push </a:t>
            </a:r>
            <a:r>
              <a:rPr lang="en-US" sz="3600" dirty="0"/>
              <a:t>technology envelope</a:t>
            </a:r>
          </a:p>
          <a:p>
            <a:pPr marL="109728" indent="0">
              <a:spcAft>
                <a:spcPts val="1200"/>
              </a:spcAft>
              <a:buNone/>
            </a:pPr>
            <a:endParaRPr lang="en-US" dirty="0" smtClean="0"/>
          </a:p>
          <a:p>
            <a:pPr marL="624078" indent="-514350"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62400" y="5867400"/>
            <a:ext cx="4953000" cy="762000"/>
          </a:xfrm>
        </p:spPr>
        <p:txBody>
          <a:bodyPr/>
          <a:lstStyle/>
          <a:p>
            <a:r>
              <a:rPr lang="en-US" dirty="0" smtClean="0"/>
              <a:t>Methodology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27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6"/>
          <a:stretch/>
        </p:blipFill>
        <p:spPr>
          <a:xfrm>
            <a:off x="3839382" y="4419600"/>
            <a:ext cx="5304617" cy="24574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Defining Primary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330891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4000" dirty="0" smtClean="0"/>
              <a:t>Family/general medicine</a:t>
            </a:r>
          </a:p>
          <a:p>
            <a:pPr lvl="0">
              <a:spcAft>
                <a:spcPts val="1200"/>
              </a:spcAft>
            </a:pPr>
            <a:r>
              <a:rPr lang="en-US" sz="4000" dirty="0" smtClean="0"/>
              <a:t>Internal medicine</a:t>
            </a:r>
          </a:p>
          <a:p>
            <a:pPr lvl="0">
              <a:spcAft>
                <a:spcPts val="1200"/>
              </a:spcAft>
            </a:pPr>
            <a:r>
              <a:rPr lang="en-US" sz="4000" dirty="0" smtClean="0"/>
              <a:t>Pediatrics</a:t>
            </a:r>
          </a:p>
          <a:p>
            <a:pPr lvl="0">
              <a:spcAft>
                <a:spcPts val="1200"/>
              </a:spcAft>
            </a:pPr>
            <a:r>
              <a:rPr lang="en-US" sz="4000" dirty="0" smtClean="0"/>
              <a:t>Does </a:t>
            </a:r>
            <a:r>
              <a:rPr lang="en-US" sz="4000" dirty="0"/>
              <a:t>not include OB/GYN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391254"/>
            <a:ext cx="8229600" cy="490118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300" b="1" dirty="0" smtClean="0"/>
              <a:t>Practicing physicians: </a:t>
            </a:r>
            <a:r>
              <a:rPr lang="en-US" sz="3300" dirty="0" smtClean="0"/>
              <a:t>Peregrine </a:t>
            </a:r>
            <a:r>
              <a:rPr lang="en-US" sz="3300" dirty="0"/>
              <a:t>Medical </a:t>
            </a:r>
            <a:r>
              <a:rPr lang="en-US" sz="3300" dirty="0" smtClean="0"/>
              <a:t>Quest </a:t>
            </a:r>
          </a:p>
          <a:p>
            <a:pPr lvl="0"/>
            <a:endParaRPr lang="en-US" sz="3300" dirty="0" smtClean="0"/>
          </a:p>
          <a:p>
            <a:pPr lvl="0"/>
            <a:r>
              <a:rPr lang="en-US" sz="3300" b="1" dirty="0" smtClean="0"/>
              <a:t>Time in patient care: </a:t>
            </a:r>
            <a:r>
              <a:rPr lang="en-US" sz="3300" dirty="0" smtClean="0"/>
              <a:t>Colorado </a:t>
            </a:r>
            <a:r>
              <a:rPr lang="en-US" sz="3300" dirty="0"/>
              <a:t>Department of Public Health and Environment (</a:t>
            </a:r>
            <a:r>
              <a:rPr lang="en-US" sz="3300" dirty="0" smtClean="0"/>
              <a:t>CDPHE)</a:t>
            </a:r>
          </a:p>
          <a:p>
            <a:pPr lvl="0"/>
            <a:endParaRPr lang="en-US" sz="3300" dirty="0" smtClean="0"/>
          </a:p>
          <a:p>
            <a:pPr lvl="0"/>
            <a:r>
              <a:rPr lang="en-US" sz="3300" b="1" dirty="0" smtClean="0"/>
              <a:t>Nurse practitioners and physician assistants: </a:t>
            </a:r>
            <a:r>
              <a:rPr lang="en-US" sz="3300" dirty="0" smtClean="0"/>
              <a:t>Colorado Health Institute</a:t>
            </a:r>
          </a:p>
          <a:p>
            <a:pPr lvl="0"/>
            <a:endParaRPr lang="en-US" sz="3300" dirty="0" smtClean="0"/>
          </a:p>
          <a:p>
            <a:pPr lvl="0"/>
            <a:r>
              <a:rPr lang="en-US" sz="3300" b="1" dirty="0" smtClean="0"/>
              <a:t>Population: </a:t>
            </a:r>
            <a:r>
              <a:rPr lang="en-US" sz="3300" dirty="0" smtClean="0"/>
              <a:t>U.S. Census </a:t>
            </a:r>
          </a:p>
          <a:p>
            <a:pPr lvl="0"/>
            <a:endParaRPr lang="en-US" sz="3300" dirty="0" smtClean="0"/>
          </a:p>
          <a:p>
            <a:pPr lvl="0"/>
            <a:r>
              <a:rPr lang="en-US" sz="3300" b="1" dirty="0" smtClean="0"/>
              <a:t>Medicaid caseload: </a:t>
            </a:r>
            <a:r>
              <a:rPr lang="en-US" sz="3300" dirty="0" smtClean="0"/>
              <a:t>Colorado Department of Health </a:t>
            </a:r>
            <a:br>
              <a:rPr lang="en-US" sz="3300" dirty="0" smtClean="0"/>
            </a:br>
            <a:r>
              <a:rPr lang="en-US" sz="3300" dirty="0" smtClean="0"/>
              <a:t>Care Policy and Financing (HCPF)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29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9666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3B6E8F"/>
                </a:solidFill>
              </a:rPr>
              <a:t>The study finds disparities in the availability </a:t>
            </a:r>
            <a:br>
              <a:rPr lang="en-US" dirty="0" smtClean="0">
                <a:solidFill>
                  <a:srgbClr val="3B6E8F"/>
                </a:solidFill>
              </a:rPr>
            </a:br>
            <a:r>
              <a:rPr lang="en-US" dirty="0" smtClean="0">
                <a:solidFill>
                  <a:srgbClr val="3B6E8F"/>
                </a:solidFill>
              </a:rPr>
              <a:t>of primary care across Colorado.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3B6E8F"/>
                </a:solidFill>
              </a:rPr>
              <a:t>Five “hot spot” regions face significant challenges in primary care and Medicaid workforce capacity.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3B6E8F"/>
                </a:solidFill>
              </a:rPr>
              <a:t>Potential solutions revolve around training, retention, new models of care and technology.</a:t>
            </a:r>
          </a:p>
          <a:p>
            <a:pPr marL="109728" indent="0">
              <a:spcAft>
                <a:spcPts val="1800"/>
              </a:spcAft>
              <a:buNone/>
            </a:pPr>
            <a:endParaRPr lang="en-US" i="1" dirty="0" smtClean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Takeaways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9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181600"/>
          </a:xfrm>
        </p:spPr>
        <p:txBody>
          <a:bodyPr>
            <a:normAutofit/>
          </a:bodyPr>
          <a:lstStyle/>
          <a:p>
            <a:pPr marL="109728" indent="0">
              <a:spcAft>
                <a:spcPts val="2100"/>
              </a:spcAft>
              <a:buNone/>
            </a:pPr>
            <a:endParaRPr lang="en-US" b="1" dirty="0" smtClean="0"/>
          </a:p>
          <a:p>
            <a:pPr lvl="0">
              <a:spcAft>
                <a:spcPts val="2100"/>
              </a:spcAft>
            </a:pPr>
            <a:r>
              <a:rPr lang="en-US" sz="3600" dirty="0" smtClean="0"/>
              <a:t>Several </a:t>
            </a:r>
            <a:r>
              <a:rPr lang="en-US" sz="3600" dirty="0"/>
              <a:t>large health systems gave us their patient panel </a:t>
            </a:r>
            <a:r>
              <a:rPr lang="en-US" sz="3600" dirty="0" smtClean="0"/>
              <a:t>targets</a:t>
            </a:r>
            <a:endParaRPr lang="en-US" sz="3600" dirty="0"/>
          </a:p>
          <a:p>
            <a:pPr lvl="0">
              <a:spcAft>
                <a:spcPts val="2100"/>
              </a:spcAft>
            </a:pPr>
            <a:r>
              <a:rPr lang="en-US" sz="3600" dirty="0" smtClean="0"/>
              <a:t>Experts writing in </a:t>
            </a:r>
            <a:r>
              <a:rPr lang="en-US" sz="3600" i="1" dirty="0"/>
              <a:t>Health Affairs</a:t>
            </a:r>
            <a:r>
              <a:rPr lang="en-US" sz="3600" dirty="0"/>
              <a:t> </a:t>
            </a:r>
            <a:r>
              <a:rPr lang="en-US" sz="3600" dirty="0" smtClean="0"/>
              <a:t>based analyses </a:t>
            </a:r>
            <a:r>
              <a:rPr lang="en-US" sz="3600" dirty="0"/>
              <a:t>on panel sizes of around 1,900. </a:t>
            </a:r>
          </a:p>
          <a:p>
            <a:pPr lvl="0">
              <a:spcAft>
                <a:spcPts val="2100"/>
              </a:spcAft>
            </a:pPr>
            <a:r>
              <a:rPr lang="en-US" sz="3600" dirty="0" smtClean="0"/>
              <a:t>FQHCs </a:t>
            </a:r>
            <a:r>
              <a:rPr lang="en-US" sz="3600" dirty="0"/>
              <a:t>and other safety net clinics </a:t>
            </a:r>
            <a:r>
              <a:rPr lang="en-US" sz="3600" dirty="0" smtClean="0"/>
              <a:t>tend </a:t>
            </a:r>
            <a:r>
              <a:rPr lang="en-US" sz="3600" dirty="0"/>
              <a:t>to range between 1,250:1 and 1,500:1.</a:t>
            </a:r>
          </a:p>
          <a:p>
            <a:pPr>
              <a:spcAft>
                <a:spcPts val="2100"/>
              </a:spcAft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30</a:t>
            </a:fld>
            <a:endParaRPr kumimoji="0"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Panel Size Benchmarks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047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88374"/>
            <a:ext cx="8229600" cy="54220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4200" dirty="0">
                <a:solidFill>
                  <a:srgbClr val="3B6E8F"/>
                </a:solidFill>
              </a:rPr>
              <a:t>The study finds disparities in the availability of primary care across Colorado.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4200" dirty="0">
                <a:solidFill>
                  <a:srgbClr val="3B6E8F"/>
                </a:solidFill>
              </a:rPr>
              <a:t>Five “hot spot” regions face significant challenges in primary care and Medicaid workforce capacity.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4200" dirty="0">
                <a:solidFill>
                  <a:srgbClr val="3B6E8F"/>
                </a:solidFill>
              </a:rPr>
              <a:t>Potential solutions revolve around training, retention, new models of care and technology</a:t>
            </a:r>
            <a:r>
              <a:rPr lang="en-US" sz="4200" dirty="0" smtClean="0">
                <a:solidFill>
                  <a:srgbClr val="3B6E8F"/>
                </a:solidFill>
              </a:rPr>
              <a:t>.</a:t>
            </a:r>
            <a:endParaRPr lang="en-US" sz="4200" dirty="0">
              <a:solidFill>
                <a:srgbClr val="3B6E8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Takeaways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534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32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F6A01A"/>
                </a:solidFill>
              </a:rPr>
              <a:t>Questions? </a:t>
            </a:r>
            <a:endParaRPr lang="en-US" sz="8800" dirty="0">
              <a:solidFill>
                <a:srgbClr val="F6A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8600" y="6172200"/>
            <a:ext cx="8915400" cy="68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Rebecca Alderfer	720.382.7074	</a:t>
            </a:r>
            <a:r>
              <a:rPr lang="en-US" dirty="0" smtClean="0">
                <a:hlinkClick r:id="rId3"/>
              </a:rPr>
              <a:t>AlderferR@coloradohealthinstitute.org</a:t>
            </a:r>
            <a:endParaRPr lang="en-US" dirty="0" smtClean="0"/>
          </a:p>
          <a:p>
            <a:r>
              <a:rPr lang="en-US" dirty="0" smtClean="0"/>
              <a:t>Amy Downs	720.382.7091	</a:t>
            </a:r>
            <a:r>
              <a:rPr lang="en-US" dirty="0" smtClean="0">
                <a:hlinkClick r:id="rId4"/>
              </a:rPr>
              <a:t>DownsA@coloradohealthinstitute.org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33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5" y="228600"/>
            <a:ext cx="6629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0" y="5638800"/>
            <a:ext cx="4343400" cy="990600"/>
          </a:xfrm>
        </p:spPr>
        <p:txBody>
          <a:bodyPr/>
          <a:lstStyle/>
          <a:p>
            <a:r>
              <a:rPr lang="en-US" dirty="0" smtClean="0"/>
              <a:t>Some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/>
              <a:t>We responded to requests for</a:t>
            </a:r>
            <a:r>
              <a:rPr lang="en-US" sz="3900" b="1" dirty="0"/>
              <a:t> baseline information</a:t>
            </a:r>
            <a:r>
              <a:rPr lang="en-US" sz="3900" dirty="0"/>
              <a:t> on Colorado’s primary care capacity. </a:t>
            </a:r>
            <a:endParaRPr lang="en-US" sz="3900" dirty="0" smtClean="0"/>
          </a:p>
          <a:p>
            <a:pPr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sz="3500" dirty="0" smtClean="0"/>
              <a:t>Two </a:t>
            </a:r>
            <a:r>
              <a:rPr lang="en-US" sz="3500" dirty="0"/>
              <a:t>primary care workforce projections </a:t>
            </a:r>
            <a:r>
              <a:rPr lang="en-US" sz="3500" dirty="0" smtClean="0"/>
              <a:t>in </a:t>
            </a:r>
            <a:r>
              <a:rPr lang="en-US" sz="3500" dirty="0"/>
              <a:t>the past five years </a:t>
            </a:r>
            <a:r>
              <a:rPr lang="en-US" sz="3500" dirty="0" smtClean="0"/>
              <a:t>indicated </a:t>
            </a:r>
            <a:r>
              <a:rPr lang="en-US" sz="3500" dirty="0"/>
              <a:t>the </a:t>
            </a:r>
            <a:r>
              <a:rPr lang="en-US" sz="3500" b="1" dirty="0"/>
              <a:t>potential need </a:t>
            </a:r>
            <a:r>
              <a:rPr lang="en-US" sz="3500" dirty="0"/>
              <a:t>for increased </a:t>
            </a:r>
            <a:r>
              <a:rPr lang="en-US" sz="3500" dirty="0" smtClean="0"/>
              <a:t>capacity</a:t>
            </a:r>
            <a:r>
              <a:rPr lang="en-US" sz="3500" dirty="0"/>
              <a:t>. </a:t>
            </a:r>
            <a:endParaRPr lang="en-US" sz="3500" dirty="0" smtClean="0"/>
          </a:p>
          <a:p>
            <a:pPr>
              <a:lnSpc>
                <a:spcPct val="120000"/>
              </a:lnSpc>
            </a:pPr>
            <a:endParaRPr lang="en-US" sz="3500" dirty="0" smtClean="0"/>
          </a:p>
          <a:p>
            <a:pPr lvl="1">
              <a:lnSpc>
                <a:spcPct val="120000"/>
              </a:lnSpc>
            </a:pPr>
            <a:r>
              <a:rPr lang="en-US" sz="3500" dirty="0" smtClean="0"/>
              <a:t>No study had assessed </a:t>
            </a:r>
            <a:r>
              <a:rPr lang="en-US" sz="3500" b="1" dirty="0" smtClean="0"/>
              <a:t>current </a:t>
            </a:r>
            <a:r>
              <a:rPr lang="en-US" sz="3500" b="1" dirty="0"/>
              <a:t>primary care </a:t>
            </a:r>
            <a:r>
              <a:rPr lang="en-US" sz="3500" b="1" dirty="0" smtClean="0"/>
              <a:t>capacity</a:t>
            </a:r>
            <a:r>
              <a:rPr lang="en-US" sz="3500" dirty="0" smtClean="0"/>
              <a:t>, especially across regions. </a:t>
            </a:r>
            <a:endParaRPr lang="en-US" dirty="0"/>
          </a:p>
          <a:p>
            <a:pPr lvl="1"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We Conducted This Study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918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799"/>
            <a:ext cx="8229600" cy="517286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Is Colorado’s </a:t>
            </a:r>
            <a:r>
              <a:rPr lang="en-US" sz="3600" dirty="0" smtClean="0"/>
              <a:t>primary </a:t>
            </a:r>
            <a:r>
              <a:rPr lang="en-US" sz="3600" dirty="0"/>
              <a:t>care </a:t>
            </a:r>
            <a:r>
              <a:rPr lang="en-US" sz="3600" dirty="0" smtClean="0"/>
              <a:t>capacity adequate to </a:t>
            </a:r>
            <a:r>
              <a:rPr lang="en-US" sz="3600" dirty="0"/>
              <a:t>provide care to </a:t>
            </a:r>
            <a:r>
              <a:rPr lang="en-US" sz="3600" dirty="0" smtClean="0"/>
              <a:t>all Coloradans, </a:t>
            </a:r>
            <a:r>
              <a:rPr lang="en-US" sz="3600" dirty="0"/>
              <a:t>regardless of </a:t>
            </a:r>
            <a:r>
              <a:rPr lang="en-US" sz="3600" dirty="0" smtClean="0"/>
              <a:t>insurance? </a:t>
            </a:r>
          </a:p>
          <a:p>
            <a:endParaRPr lang="en-US" sz="3600" dirty="0" smtClean="0"/>
          </a:p>
          <a:p>
            <a:r>
              <a:rPr lang="en-US" sz="3600" dirty="0" smtClean="0"/>
              <a:t>Does </a:t>
            </a:r>
            <a:r>
              <a:rPr lang="en-US" sz="3600" dirty="0"/>
              <a:t>primary care capacity differ on a </a:t>
            </a:r>
            <a:r>
              <a:rPr lang="en-US" sz="3600" dirty="0" smtClean="0"/>
              <a:t>regional </a:t>
            </a:r>
            <a:r>
              <a:rPr lang="en-US" sz="3600" dirty="0"/>
              <a:t>basis? 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Do Coloradans covered by Medicaid have access to primary care physicians?  </a:t>
            </a:r>
            <a:r>
              <a:rPr lang="en-US" sz="3600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Questions We Asked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39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>
            <a:noAutofit/>
          </a:bodyPr>
          <a:lstStyle/>
          <a:p>
            <a:pPr lvl="0">
              <a:spcAft>
                <a:spcPts val="800"/>
              </a:spcAft>
            </a:pPr>
            <a:r>
              <a:rPr lang="en-US" sz="3600" dirty="0" smtClean="0"/>
              <a:t>Calculates full-time </a:t>
            </a:r>
            <a:r>
              <a:rPr lang="en-US" sz="3600" dirty="0"/>
              <a:t>equivalents </a:t>
            </a:r>
            <a:r>
              <a:rPr lang="en-US" sz="3600" dirty="0" smtClean="0"/>
              <a:t>for the primary care workforce, statewide </a:t>
            </a:r>
            <a:r>
              <a:rPr lang="en-US" sz="3600" dirty="0"/>
              <a:t>and </a:t>
            </a:r>
            <a:r>
              <a:rPr lang="en-US" sz="3600" dirty="0" smtClean="0"/>
              <a:t>regionally.  </a:t>
            </a:r>
          </a:p>
          <a:p>
            <a:pPr lvl="0">
              <a:spcAft>
                <a:spcPts val="800"/>
              </a:spcAft>
            </a:pPr>
            <a:r>
              <a:rPr lang="en-US" sz="3600" dirty="0" smtClean="0"/>
              <a:t>Introduces benchmark </a:t>
            </a:r>
            <a:r>
              <a:rPr lang="en-US" sz="3600" dirty="0"/>
              <a:t>panel </a:t>
            </a:r>
            <a:r>
              <a:rPr lang="en-US" sz="3600" dirty="0" smtClean="0"/>
              <a:t>size to compare capacity across regions – and time.</a:t>
            </a:r>
          </a:p>
          <a:p>
            <a:pPr lvl="0">
              <a:spcAft>
                <a:spcPts val="800"/>
              </a:spcAft>
            </a:pPr>
            <a:r>
              <a:rPr lang="en-US" sz="3600" dirty="0" smtClean="0"/>
              <a:t>Analyzes Medicaid capacity, today and after expansion.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Colorado Health Institute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866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Formula on This Slide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3726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9284"/>
            <a:ext cx="4267200" cy="6452336"/>
          </a:xfrm>
        </p:spPr>
      </p:pic>
      <p:sp>
        <p:nvSpPr>
          <p:cNvPr id="9" name="Rectangle 8"/>
          <p:cNvSpPr/>
          <p:nvPr/>
        </p:nvSpPr>
        <p:spPr>
          <a:xfrm>
            <a:off x="1447800" y="0"/>
            <a:ext cx="2176462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9" r="64286" b="81105"/>
          <a:stretch/>
        </p:blipFill>
        <p:spPr>
          <a:xfrm>
            <a:off x="457200" y="381000"/>
            <a:ext cx="3291257" cy="274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76600" y="4724400"/>
            <a:ext cx="5638800" cy="1371600"/>
          </a:xfrm>
        </p:spPr>
        <p:txBody>
          <a:bodyPr/>
          <a:lstStyle/>
          <a:p>
            <a:r>
              <a:rPr lang="en-US" dirty="0" smtClean="0"/>
              <a:t>Findings: </a:t>
            </a:r>
          </a:p>
          <a:p>
            <a:r>
              <a:rPr lang="en-US" dirty="0" smtClean="0"/>
              <a:t>Primary Care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F36F8E2-053B-4B13-8184-2D6F49F164D4}" vid="{0DA56788-D9F8-4642-8B1A-4408DBBCD8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 2013 template</Template>
  <TotalTime>2718</TotalTime>
  <Words>656</Words>
  <Application>Microsoft Office PowerPoint</Application>
  <PresentationFormat>On-screen Show (4:3)</PresentationFormat>
  <Paragraphs>176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Ebrima</vt:lpstr>
      <vt:lpstr>Wingdings 2</vt:lpstr>
      <vt:lpstr>CHI PP Template 2012</vt:lpstr>
      <vt:lpstr>PowerPoint Presentation</vt:lpstr>
      <vt:lpstr>PowerPoint Presentation</vt:lpstr>
      <vt:lpstr>Three Takeaways</vt:lpstr>
      <vt:lpstr>PowerPoint Presentation</vt:lpstr>
      <vt:lpstr>Why We Conducted This Study</vt:lpstr>
      <vt:lpstr>The Questions We Asked</vt:lpstr>
      <vt:lpstr>The Colorado Health Institute Analysis</vt:lpstr>
      <vt:lpstr>Put Formula on This Slide</vt:lpstr>
      <vt:lpstr>PowerPoint Presentation</vt:lpstr>
      <vt:lpstr>It Matters Where You Live</vt:lpstr>
      <vt:lpstr>PowerPoint Presentation</vt:lpstr>
      <vt:lpstr>Greatest Primary Care Capacity</vt:lpstr>
      <vt:lpstr>Least Primary Care Capacity</vt:lpstr>
      <vt:lpstr>Regional View</vt:lpstr>
      <vt:lpstr>PowerPoint Presentation</vt:lpstr>
      <vt:lpstr>Disparities in Medicaid Capacity</vt:lpstr>
      <vt:lpstr>Greatest Medicaid Capacity</vt:lpstr>
      <vt:lpstr>Least Medicaid Capacity</vt:lpstr>
      <vt:lpstr>A Regional View</vt:lpstr>
      <vt:lpstr>Post-Medicaid Expansion</vt:lpstr>
      <vt:lpstr>PowerPoint Presentation</vt:lpstr>
      <vt:lpstr>Important Parts of the Equation</vt:lpstr>
      <vt:lpstr>Regional View</vt:lpstr>
      <vt:lpstr>PowerPoint Presentation</vt:lpstr>
      <vt:lpstr>Why Regional Disparities? </vt:lpstr>
      <vt:lpstr>Possible Solutions </vt:lpstr>
      <vt:lpstr>PowerPoint Presentation</vt:lpstr>
      <vt:lpstr>Defining Primary Care</vt:lpstr>
      <vt:lpstr>The Data</vt:lpstr>
      <vt:lpstr>Panel Size Benchmarks</vt:lpstr>
      <vt:lpstr>Three Takeaways</vt:lpstr>
      <vt:lpstr>Questions?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Bontrager</dc:creator>
  <cp:lastModifiedBy>Deb Goeken</cp:lastModifiedBy>
  <cp:revision>152</cp:revision>
  <cp:lastPrinted>2014-02-10T23:24:45Z</cp:lastPrinted>
  <dcterms:created xsi:type="dcterms:W3CDTF">2014-01-21T16:16:30Z</dcterms:created>
  <dcterms:modified xsi:type="dcterms:W3CDTF">2014-02-27T21:59:35Z</dcterms:modified>
</cp:coreProperties>
</file>