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0"/>
  </p:notesMasterIdLst>
  <p:handoutMasterIdLst>
    <p:handoutMasterId r:id="rId31"/>
  </p:handoutMasterIdLst>
  <p:sldIdLst>
    <p:sldId id="256" r:id="rId2"/>
    <p:sldId id="317" r:id="rId3"/>
    <p:sldId id="289" r:id="rId4"/>
    <p:sldId id="300" r:id="rId5"/>
    <p:sldId id="301" r:id="rId6"/>
    <p:sldId id="290" r:id="rId7"/>
    <p:sldId id="320" r:id="rId8"/>
    <p:sldId id="302" r:id="rId9"/>
    <p:sldId id="292" r:id="rId10"/>
    <p:sldId id="293" r:id="rId11"/>
    <p:sldId id="294" r:id="rId12"/>
    <p:sldId id="304" r:id="rId13"/>
    <p:sldId id="296" r:id="rId14"/>
    <p:sldId id="278" r:id="rId15"/>
    <p:sldId id="309" r:id="rId16"/>
    <p:sldId id="284" r:id="rId17"/>
    <p:sldId id="312" r:id="rId18"/>
    <p:sldId id="322" r:id="rId19"/>
    <p:sldId id="314" r:id="rId20"/>
    <p:sldId id="280" r:id="rId21"/>
    <p:sldId id="308" r:id="rId22"/>
    <p:sldId id="299" r:id="rId23"/>
    <p:sldId id="303" r:id="rId24"/>
    <p:sldId id="310" r:id="rId25"/>
    <p:sldId id="298" r:id="rId26"/>
    <p:sldId id="311" r:id="rId27"/>
    <p:sldId id="297" r:id="rId28"/>
    <p:sldId id="323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 Schmitt" initials="SS" lastIdx="13" clrIdx="0">
    <p:extLst>
      <p:ext uri="{19B8F6BF-5375-455C-9EA6-DF929625EA0E}">
        <p15:presenceInfo xmlns:p15="http://schemas.microsoft.com/office/powerpoint/2012/main" userId="S-1-5-21-1202660629-1547161642-839522115-3661" providerId="AD"/>
      </p:ext>
    </p:extLst>
  </p:cmAuthor>
  <p:cmAuthor id="2" name="Jeff Bontrager" initials="JB" lastIdx="2" clrIdx="1">
    <p:extLst>
      <p:ext uri="{19B8F6BF-5375-455C-9EA6-DF929625EA0E}">
        <p15:presenceInfo xmlns:p15="http://schemas.microsoft.com/office/powerpoint/2012/main" userId="S-1-5-21-1202660629-1547161642-839522115-2135" providerId="AD"/>
      </p:ext>
    </p:extLst>
  </p:cmAuthor>
  <p:cmAuthor id="3" name="Amy Downs" initials="AD" lastIdx="1" clrIdx="2">
    <p:extLst>
      <p:ext uri="{19B8F6BF-5375-455C-9EA6-DF929625EA0E}">
        <p15:presenceInfo xmlns:p15="http://schemas.microsoft.com/office/powerpoint/2012/main" userId="S-1-5-21-1202660629-1547161642-839522115-2137" providerId="AD"/>
      </p:ext>
    </p:extLst>
  </p:cmAuthor>
  <p:cmAuthor id="4" name="Deb Goeken" initials="DG" lastIdx="2" clrIdx="3">
    <p:extLst>
      <p:ext uri="{19B8F6BF-5375-455C-9EA6-DF929625EA0E}">
        <p15:presenceInfo xmlns:p15="http://schemas.microsoft.com/office/powerpoint/2012/main" userId="S-1-5-21-1202660629-1547161642-839522115-36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6E8F"/>
    <a:srgbClr val="F6A01A"/>
    <a:srgbClr val="90648D"/>
    <a:srgbClr val="817C00"/>
    <a:srgbClr val="5600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50" autoAdjust="0"/>
    <p:restoredTop sz="78636" autoAdjust="0"/>
  </p:normalViewPr>
  <p:slideViewPr>
    <p:cSldViewPr>
      <p:cViewPr varScale="1">
        <p:scale>
          <a:sx n="91" d="100"/>
          <a:sy n="91" d="100"/>
        </p:scale>
        <p:origin x="228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CHI-FPE\public\Projects\Legislative_Activities\2014\Lunch%20and%20Learns\Market%20based%20solutions\Graphs%20for%20market%20based%20presentati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 smtClean="0">
                <a:solidFill>
                  <a:srgbClr val="3B6E8F"/>
                </a:solidFill>
              </a:rPr>
              <a:t>Average Total</a:t>
            </a:r>
            <a:r>
              <a:rPr lang="en-US" sz="2000" b="1" baseline="0" dirty="0" smtClean="0">
                <a:solidFill>
                  <a:srgbClr val="3B6E8F"/>
                </a:solidFill>
              </a:rPr>
              <a:t> Single Premium (In Dollars), Private-Sector Establishments, United States And Colorado, 2000-2012 </a:t>
            </a:r>
            <a:endParaRPr lang="en-US" sz="2000" b="1" dirty="0">
              <a:solidFill>
                <a:srgbClr val="3B6E8F"/>
              </a:solidFill>
            </a:endParaRPr>
          </a:p>
        </c:rich>
      </c:tx>
      <c:layout>
        <c:manualLayout>
          <c:xMode val="edge"/>
          <c:yMode val="edge"/>
          <c:x val="0.102709401072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United States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Sheet1!$B$2:$M$2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</c:numCache>
            </c:numRef>
          </c:cat>
          <c:val>
            <c:numRef>
              <c:f>Sheet1!$B$3:$M$3</c:f>
              <c:numCache>
                <c:formatCode>"$"#,##0</c:formatCode>
                <c:ptCount val="12"/>
                <c:pt idx="0">
                  <c:v>2655</c:v>
                </c:pt>
                <c:pt idx="1">
                  <c:v>2889</c:v>
                </c:pt>
                <c:pt idx="2">
                  <c:v>3189</c:v>
                </c:pt>
                <c:pt idx="3">
                  <c:v>3481</c:v>
                </c:pt>
                <c:pt idx="4">
                  <c:v>3705</c:v>
                </c:pt>
                <c:pt idx="5">
                  <c:v>3991</c:v>
                </c:pt>
                <c:pt idx="6">
                  <c:v>4118</c:v>
                </c:pt>
                <c:pt idx="7">
                  <c:v>4386</c:v>
                </c:pt>
                <c:pt idx="8">
                  <c:v>4669</c:v>
                </c:pt>
                <c:pt idx="9">
                  <c:v>4940</c:v>
                </c:pt>
                <c:pt idx="10">
                  <c:v>5222</c:v>
                </c:pt>
                <c:pt idx="11">
                  <c:v>5384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Colorado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Sheet1!$B$2:$M$2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</c:numCache>
            </c:numRef>
          </c:cat>
          <c:val>
            <c:numRef>
              <c:f>Sheet1!$B$4:$M$4</c:f>
              <c:numCache>
                <c:formatCode>"$"#,##0</c:formatCode>
                <c:ptCount val="12"/>
                <c:pt idx="0">
                  <c:v>2450</c:v>
                </c:pt>
                <c:pt idx="1">
                  <c:v>3083</c:v>
                </c:pt>
                <c:pt idx="2">
                  <c:v>3301</c:v>
                </c:pt>
                <c:pt idx="3">
                  <c:v>3645</c:v>
                </c:pt>
                <c:pt idx="4">
                  <c:v>3684</c:v>
                </c:pt>
                <c:pt idx="5">
                  <c:v>3891</c:v>
                </c:pt>
                <c:pt idx="6">
                  <c:v>4024</c:v>
                </c:pt>
                <c:pt idx="7">
                  <c:v>4303</c:v>
                </c:pt>
                <c:pt idx="8">
                  <c:v>4570</c:v>
                </c:pt>
                <c:pt idx="9">
                  <c:v>4630</c:v>
                </c:pt>
                <c:pt idx="10">
                  <c:v>5212</c:v>
                </c:pt>
                <c:pt idx="11">
                  <c:v>5275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2727504"/>
        <c:axId val="232729464"/>
      </c:lineChart>
      <c:dateAx>
        <c:axId val="23272750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3B6E8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2729464"/>
        <c:crosses val="autoZero"/>
        <c:auto val="0"/>
        <c:lblOffset val="100"/>
        <c:baseTimeUnit val="days"/>
      </c:dateAx>
      <c:valAx>
        <c:axId val="232729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3B6E8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2727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3B6E8F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'reference pricing graph '!$B$1</c:f>
              <c:strCache>
                <c:ptCount val="1"/>
                <c:pt idx="0">
                  <c:v>Patient co-pay </c:v>
                </c:pt>
              </c:strCache>
            </c:strRef>
          </c:tx>
          <c:spPr>
            <a:solidFill>
              <a:srgbClr val="56004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'reference pricing graph '!$A$2:$A$5</c:f>
              <c:strCache>
                <c:ptCount val="4"/>
                <c:pt idx="0">
                  <c:v>Flovent</c:v>
                </c:pt>
                <c:pt idx="1">
                  <c:v>Singulair</c:v>
                </c:pt>
                <c:pt idx="2">
                  <c:v>Advair </c:v>
                </c:pt>
                <c:pt idx="3">
                  <c:v>Symbicort </c:v>
                </c:pt>
              </c:strCache>
            </c:strRef>
          </c:cat>
          <c:val>
            <c:numRef>
              <c:f>'reference pricing graph '!$B$2:$B$5</c:f>
              <c:numCache>
                <c:formatCode>"$"#,##0_);[Red]\("$"#,##0\)</c:formatCode>
                <c:ptCount val="4"/>
                <c:pt idx="0">
                  <c:v>29</c:v>
                </c:pt>
                <c:pt idx="1">
                  <c:v>29</c:v>
                </c:pt>
                <c:pt idx="2">
                  <c:v>29</c:v>
                </c:pt>
                <c:pt idx="3">
                  <c:v>29</c:v>
                </c:pt>
              </c:numCache>
            </c:numRef>
          </c:val>
        </c:ser>
        <c:ser>
          <c:idx val="1"/>
          <c:order val="1"/>
          <c:tx>
            <c:strRef>
              <c:f>'reference pricing graph '!$C$1</c:f>
              <c:strCache>
                <c:ptCount val="1"/>
                <c:pt idx="0">
                  <c:v>Plan payment </c:v>
                </c:pt>
              </c:strCache>
            </c:strRef>
          </c:tx>
          <c:spPr>
            <a:solidFill>
              <a:srgbClr val="90648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'reference pricing graph '!$A$2:$A$5</c:f>
              <c:strCache>
                <c:ptCount val="4"/>
                <c:pt idx="0">
                  <c:v>Flovent</c:v>
                </c:pt>
                <c:pt idx="1">
                  <c:v>Singulair</c:v>
                </c:pt>
                <c:pt idx="2">
                  <c:v>Advair </c:v>
                </c:pt>
                <c:pt idx="3">
                  <c:v>Symbicort </c:v>
                </c:pt>
              </c:strCache>
            </c:strRef>
          </c:cat>
          <c:val>
            <c:numRef>
              <c:f>'reference pricing graph '!$C$2:$C$5</c:f>
              <c:numCache>
                <c:formatCode>"$"#,##0_);[Red]\("$"#,##0\)</c:formatCode>
                <c:ptCount val="4"/>
                <c:pt idx="0">
                  <c:v>131</c:v>
                </c:pt>
                <c:pt idx="1">
                  <c:v>131</c:v>
                </c:pt>
                <c:pt idx="2">
                  <c:v>131</c:v>
                </c:pt>
                <c:pt idx="3">
                  <c:v>131</c:v>
                </c:pt>
              </c:numCache>
            </c:numRef>
          </c:val>
        </c:ser>
        <c:ser>
          <c:idx val="2"/>
          <c:order val="2"/>
          <c:tx>
            <c:strRef>
              <c:f>'reference pricing graph '!$D$1</c:f>
              <c:strCache>
                <c:ptCount val="1"/>
                <c:pt idx="0">
                  <c:v>Additional charge to patient 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'reference pricing graph '!$A$2:$A$5</c:f>
              <c:strCache>
                <c:ptCount val="4"/>
                <c:pt idx="0">
                  <c:v>Flovent</c:v>
                </c:pt>
                <c:pt idx="1">
                  <c:v>Singulair</c:v>
                </c:pt>
                <c:pt idx="2">
                  <c:v>Advair </c:v>
                </c:pt>
                <c:pt idx="3">
                  <c:v>Symbicort </c:v>
                </c:pt>
              </c:strCache>
            </c:strRef>
          </c:cat>
          <c:val>
            <c:numRef>
              <c:f>'reference pricing graph '!$D$2:$D$5</c:f>
              <c:numCache>
                <c:formatCode>"$"#,##0_);[Red]\("$"#,##0\)</c:formatCode>
                <c:ptCount val="4"/>
                <c:pt idx="1">
                  <c:v>22</c:v>
                </c:pt>
                <c:pt idx="2">
                  <c:v>48</c:v>
                </c:pt>
                <c:pt idx="3">
                  <c:v>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5088680"/>
        <c:axId val="235100880"/>
      </c:barChart>
      <c:catAx>
        <c:axId val="235088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3B6E8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5100880"/>
        <c:crosses val="autoZero"/>
        <c:auto val="1"/>
        <c:lblAlgn val="ctr"/>
        <c:lblOffset val="100"/>
        <c:noMultiLvlLbl val="0"/>
      </c:catAx>
      <c:valAx>
        <c:axId val="2351008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3B6E8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5088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3B6E8F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image" Target="../media/image20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image" Target="../media/image20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BFB1E9-1609-43C0-8333-30F8415BFBE0}" type="doc">
      <dgm:prSet loTypeId="urn:microsoft.com/office/officeart/2005/8/layout/arrow4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7B8B782-FD00-4E03-83B4-7CCE1B8CF954}">
      <dgm:prSet phldrT="[Text]"/>
      <dgm:spPr/>
      <dgm:t>
        <a:bodyPr/>
        <a:lstStyle/>
        <a:p>
          <a:r>
            <a:rPr lang="en-US" dirty="0" smtClean="0"/>
            <a:t>Defined Contribution</a:t>
          </a:r>
          <a:endParaRPr lang="en-US" dirty="0"/>
        </a:p>
      </dgm:t>
    </dgm:pt>
    <dgm:pt modelId="{FA688381-F883-4259-9996-944FE75C0343}" type="parTrans" cxnId="{31F425F9-2B87-4E68-800B-0E7BC77C8F9A}">
      <dgm:prSet/>
      <dgm:spPr/>
      <dgm:t>
        <a:bodyPr/>
        <a:lstStyle/>
        <a:p>
          <a:endParaRPr lang="en-US"/>
        </a:p>
      </dgm:t>
    </dgm:pt>
    <dgm:pt modelId="{CC1AAD66-272E-496E-9F2F-710AA4057286}" type="sibTrans" cxnId="{31F425F9-2B87-4E68-800B-0E7BC77C8F9A}">
      <dgm:prSet/>
      <dgm:spPr/>
      <dgm:t>
        <a:bodyPr/>
        <a:lstStyle/>
        <a:p>
          <a:endParaRPr lang="en-US"/>
        </a:p>
      </dgm:t>
    </dgm:pt>
    <dgm:pt modelId="{58FAE54E-0B5A-4328-B383-F82AC4D1BEF4}">
      <dgm:prSet phldrT="[Text]"/>
      <dgm:spPr/>
      <dgm:t>
        <a:bodyPr/>
        <a:lstStyle/>
        <a:p>
          <a:r>
            <a:rPr lang="en-US" dirty="0" smtClean="0"/>
            <a:t>Defined Benefit</a:t>
          </a:r>
          <a:endParaRPr lang="en-US" dirty="0"/>
        </a:p>
      </dgm:t>
    </dgm:pt>
    <dgm:pt modelId="{9CFA80AE-B434-4F63-956E-39EDBBE40E8A}" type="parTrans" cxnId="{3534DC29-B192-4352-BB2C-953707DA2DC9}">
      <dgm:prSet/>
      <dgm:spPr/>
      <dgm:t>
        <a:bodyPr/>
        <a:lstStyle/>
        <a:p>
          <a:endParaRPr lang="en-US"/>
        </a:p>
      </dgm:t>
    </dgm:pt>
    <dgm:pt modelId="{A081F1EC-1694-40A4-96ED-C0DEC6B9AD8B}" type="sibTrans" cxnId="{3534DC29-B192-4352-BB2C-953707DA2DC9}">
      <dgm:prSet/>
      <dgm:spPr/>
      <dgm:t>
        <a:bodyPr/>
        <a:lstStyle/>
        <a:p>
          <a:endParaRPr lang="en-US"/>
        </a:p>
      </dgm:t>
    </dgm:pt>
    <dgm:pt modelId="{8B792D84-D6AF-471E-A18C-9D51C5E5C153}" type="pres">
      <dgm:prSet presAssocID="{F0BFB1E9-1609-43C0-8333-30F8415BFBE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7E800E-A867-48B1-9972-F50954A7D026}" type="pres">
      <dgm:prSet presAssocID="{D7B8B782-FD00-4E03-83B4-7CCE1B8CF954}" presName="upArrow" presStyleLbl="node1" presStyleIdx="0" presStyleCnt="2"/>
      <dgm:spPr/>
    </dgm:pt>
    <dgm:pt modelId="{D2F76B5A-7AEC-4660-900D-B56971C67067}" type="pres">
      <dgm:prSet presAssocID="{D7B8B782-FD00-4E03-83B4-7CCE1B8CF954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11749A-0D74-4860-8EC8-455829C63277}" type="pres">
      <dgm:prSet presAssocID="{58FAE54E-0B5A-4328-B383-F82AC4D1BEF4}" presName="downArrow" presStyleLbl="node1" presStyleIdx="1" presStyleCnt="2"/>
      <dgm:spPr/>
    </dgm:pt>
    <dgm:pt modelId="{E27B27D5-7CE1-41BC-8B1E-B8831E571A8F}" type="pres">
      <dgm:prSet presAssocID="{58FAE54E-0B5A-4328-B383-F82AC4D1BEF4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34DC29-B192-4352-BB2C-953707DA2DC9}" srcId="{F0BFB1E9-1609-43C0-8333-30F8415BFBE0}" destId="{58FAE54E-0B5A-4328-B383-F82AC4D1BEF4}" srcOrd="1" destOrd="0" parTransId="{9CFA80AE-B434-4F63-956E-39EDBBE40E8A}" sibTransId="{A081F1EC-1694-40A4-96ED-C0DEC6B9AD8B}"/>
    <dgm:cxn modelId="{D192E4CC-9F2A-4402-9865-CDFDE6258E20}" type="presOf" srcId="{D7B8B782-FD00-4E03-83B4-7CCE1B8CF954}" destId="{D2F76B5A-7AEC-4660-900D-B56971C67067}" srcOrd="0" destOrd="0" presId="urn:microsoft.com/office/officeart/2005/8/layout/arrow4"/>
    <dgm:cxn modelId="{22560553-4014-4B2A-A122-C73F360B1DE0}" type="presOf" srcId="{58FAE54E-0B5A-4328-B383-F82AC4D1BEF4}" destId="{E27B27D5-7CE1-41BC-8B1E-B8831E571A8F}" srcOrd="0" destOrd="0" presId="urn:microsoft.com/office/officeart/2005/8/layout/arrow4"/>
    <dgm:cxn modelId="{FA370324-EE7D-4574-8432-A7440347D5D9}" type="presOf" srcId="{F0BFB1E9-1609-43C0-8333-30F8415BFBE0}" destId="{8B792D84-D6AF-471E-A18C-9D51C5E5C153}" srcOrd="0" destOrd="0" presId="urn:microsoft.com/office/officeart/2005/8/layout/arrow4"/>
    <dgm:cxn modelId="{31F425F9-2B87-4E68-800B-0E7BC77C8F9A}" srcId="{F0BFB1E9-1609-43C0-8333-30F8415BFBE0}" destId="{D7B8B782-FD00-4E03-83B4-7CCE1B8CF954}" srcOrd="0" destOrd="0" parTransId="{FA688381-F883-4259-9996-944FE75C0343}" sibTransId="{CC1AAD66-272E-496E-9F2F-710AA4057286}"/>
    <dgm:cxn modelId="{E7F5D1FE-B85C-4031-898F-242477A63A63}" type="presParOf" srcId="{8B792D84-D6AF-471E-A18C-9D51C5E5C153}" destId="{FE7E800E-A867-48B1-9972-F50954A7D026}" srcOrd="0" destOrd="0" presId="urn:microsoft.com/office/officeart/2005/8/layout/arrow4"/>
    <dgm:cxn modelId="{6E72B51E-AF7F-4A5D-8979-9F6566900A86}" type="presParOf" srcId="{8B792D84-D6AF-471E-A18C-9D51C5E5C153}" destId="{D2F76B5A-7AEC-4660-900D-B56971C67067}" srcOrd="1" destOrd="0" presId="urn:microsoft.com/office/officeart/2005/8/layout/arrow4"/>
    <dgm:cxn modelId="{CF47277D-83B5-4D2D-89D8-F7B99E342190}" type="presParOf" srcId="{8B792D84-D6AF-471E-A18C-9D51C5E5C153}" destId="{4511749A-0D74-4860-8EC8-455829C63277}" srcOrd="2" destOrd="0" presId="urn:microsoft.com/office/officeart/2005/8/layout/arrow4"/>
    <dgm:cxn modelId="{232DC41B-80D1-4E3D-A187-72CD09C91BA7}" type="presParOf" srcId="{8B792D84-D6AF-471E-A18C-9D51C5E5C153}" destId="{E27B27D5-7CE1-41BC-8B1E-B8831E571A8F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8103E6-D2AB-4EA9-9F8B-9972C74B4072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E1741A-FF33-4318-AA8A-2DF24F46F9CD}">
      <dgm:prSet phldrT="[Text]" custT="1"/>
      <dgm:spPr/>
      <dgm:t>
        <a:bodyPr/>
        <a:lstStyle/>
        <a:p>
          <a:r>
            <a:rPr lang="en-US" sz="2000" b="1" dirty="0" smtClean="0"/>
            <a:t>Participatory</a:t>
          </a:r>
          <a:r>
            <a:rPr lang="en-US" sz="2000" dirty="0" smtClean="0"/>
            <a:t> (Walking Program)</a:t>
          </a:r>
          <a:endParaRPr lang="en-US" sz="2000" dirty="0"/>
        </a:p>
      </dgm:t>
    </dgm:pt>
    <dgm:pt modelId="{07F0A8F8-A0D0-4AB6-9B32-C3939D3F63E4}" type="parTrans" cxnId="{3F5B233E-7E94-4E90-BCD0-A13BAD59FA86}">
      <dgm:prSet/>
      <dgm:spPr>
        <a:ln cmpd="sng">
          <a:solidFill>
            <a:srgbClr val="F6A01A"/>
          </a:solidFill>
        </a:ln>
      </dgm:spPr>
      <dgm:t>
        <a:bodyPr/>
        <a:lstStyle/>
        <a:p>
          <a:endParaRPr lang="en-US" sz="2200"/>
        </a:p>
      </dgm:t>
    </dgm:pt>
    <dgm:pt modelId="{49C89091-CBA2-481C-BBD3-E998008D36D8}" type="sibTrans" cxnId="{3F5B233E-7E94-4E90-BCD0-A13BAD59FA86}">
      <dgm:prSet/>
      <dgm:spPr/>
      <dgm:t>
        <a:bodyPr/>
        <a:lstStyle/>
        <a:p>
          <a:endParaRPr lang="en-US" sz="2200"/>
        </a:p>
      </dgm:t>
    </dgm:pt>
    <dgm:pt modelId="{9DE9EF28-F51F-441F-9F8E-B74789C1D9B0}">
      <dgm:prSet phldrT="[Text]" custT="1"/>
      <dgm:spPr/>
      <dgm:t>
        <a:bodyPr/>
        <a:lstStyle/>
        <a:p>
          <a:r>
            <a:rPr lang="en-US" sz="2000" b="1" dirty="0" smtClean="0"/>
            <a:t>Health Contingent</a:t>
          </a:r>
          <a:r>
            <a:rPr lang="en-US" sz="2000" dirty="0" smtClean="0"/>
            <a:t>:  </a:t>
          </a:r>
          <a:br>
            <a:rPr lang="en-US" sz="2000" dirty="0" smtClean="0"/>
          </a:br>
          <a:r>
            <a:rPr lang="en-US" sz="2000" dirty="0" smtClean="0"/>
            <a:t>Health outcome is measured </a:t>
          </a:r>
          <a:br>
            <a:rPr lang="en-US" sz="2000" dirty="0" smtClean="0"/>
          </a:br>
          <a:r>
            <a:rPr lang="en-US" sz="2000" dirty="0" smtClean="0"/>
            <a:t>to receive reward/penalty</a:t>
          </a:r>
          <a:endParaRPr lang="en-US" sz="2000" dirty="0"/>
        </a:p>
      </dgm:t>
    </dgm:pt>
    <dgm:pt modelId="{825F8087-D281-48E3-A9C3-371F1BA7F99B}" type="parTrans" cxnId="{14E9C610-3639-4F8D-BC54-FC6D61C0AE73}">
      <dgm:prSet/>
      <dgm:spPr>
        <a:ln cmpd="sng">
          <a:solidFill>
            <a:srgbClr val="F6A01A"/>
          </a:solidFill>
        </a:ln>
      </dgm:spPr>
      <dgm:t>
        <a:bodyPr/>
        <a:lstStyle/>
        <a:p>
          <a:endParaRPr lang="en-US" sz="2200"/>
        </a:p>
      </dgm:t>
    </dgm:pt>
    <dgm:pt modelId="{421F6C59-939D-443C-857A-ED1CF093ED3A}" type="sibTrans" cxnId="{14E9C610-3639-4F8D-BC54-FC6D61C0AE73}">
      <dgm:prSet/>
      <dgm:spPr/>
      <dgm:t>
        <a:bodyPr/>
        <a:lstStyle/>
        <a:p>
          <a:endParaRPr lang="en-US" sz="2200"/>
        </a:p>
      </dgm:t>
    </dgm:pt>
    <dgm:pt modelId="{D166337E-A0C4-47B6-A11D-D9EAA0886E50}">
      <dgm:prSet phldrT="[Text]" custT="1"/>
      <dgm:spPr/>
      <dgm:t>
        <a:bodyPr/>
        <a:lstStyle/>
        <a:p>
          <a:r>
            <a:rPr lang="en-US" sz="2000" b="1" dirty="0" smtClean="0"/>
            <a:t>Activity-Only</a:t>
          </a:r>
          <a:r>
            <a:rPr lang="en-US" sz="2000" dirty="0" smtClean="0"/>
            <a:t>: Individual </a:t>
          </a:r>
          <a:br>
            <a:rPr lang="en-US" sz="2000" dirty="0" smtClean="0"/>
          </a:br>
          <a:r>
            <a:rPr lang="en-US" sz="2000" dirty="0" smtClean="0"/>
            <a:t>must complete the activity (Diabetes class)</a:t>
          </a:r>
          <a:endParaRPr lang="en-US" sz="2000" dirty="0"/>
        </a:p>
      </dgm:t>
    </dgm:pt>
    <dgm:pt modelId="{84FA32ED-E203-4A57-9443-E85A8A6D5CF4}" type="parTrans" cxnId="{623F5DA4-EFF2-4940-B1D2-8AC1E8479D2A}">
      <dgm:prSet/>
      <dgm:spPr>
        <a:ln cmpd="sng">
          <a:solidFill>
            <a:srgbClr val="F6A01A"/>
          </a:solidFill>
        </a:ln>
      </dgm:spPr>
      <dgm:t>
        <a:bodyPr/>
        <a:lstStyle/>
        <a:p>
          <a:endParaRPr lang="en-US" sz="2200"/>
        </a:p>
      </dgm:t>
    </dgm:pt>
    <dgm:pt modelId="{647F174F-79AD-4C68-8458-CA844E265D31}" type="sibTrans" cxnId="{623F5DA4-EFF2-4940-B1D2-8AC1E8479D2A}">
      <dgm:prSet/>
      <dgm:spPr/>
      <dgm:t>
        <a:bodyPr/>
        <a:lstStyle/>
        <a:p>
          <a:endParaRPr lang="en-US" sz="2200"/>
        </a:p>
      </dgm:t>
    </dgm:pt>
    <dgm:pt modelId="{5A90F547-17A0-47C3-AC1C-CD0F78238E61}">
      <dgm:prSet phldrT="[Text]" custT="1"/>
      <dgm:spPr/>
      <dgm:t>
        <a:bodyPr/>
        <a:lstStyle/>
        <a:p>
          <a:r>
            <a:rPr lang="en-US" sz="2000" b="1" dirty="0" smtClean="0"/>
            <a:t>Health</a:t>
          </a:r>
        </a:p>
        <a:p>
          <a:r>
            <a:rPr lang="en-US" sz="2000" b="1" dirty="0" smtClean="0"/>
            <a:t>Outcome</a:t>
          </a:r>
          <a:r>
            <a:rPr lang="en-US" sz="2000" dirty="0" smtClean="0"/>
            <a:t>: Tied to an outcome (Reduction in blood pressure)</a:t>
          </a:r>
          <a:endParaRPr lang="en-US" sz="2000" dirty="0"/>
        </a:p>
      </dgm:t>
    </dgm:pt>
    <dgm:pt modelId="{170218DB-677A-4BC9-9284-DDA0641AFBF9}" type="parTrans" cxnId="{0EE182AF-FB02-44C2-BBC6-4F2597675B10}">
      <dgm:prSet/>
      <dgm:spPr>
        <a:ln cmpd="sng">
          <a:solidFill>
            <a:srgbClr val="F6A01A"/>
          </a:solidFill>
        </a:ln>
      </dgm:spPr>
      <dgm:t>
        <a:bodyPr/>
        <a:lstStyle/>
        <a:p>
          <a:endParaRPr lang="en-US" sz="2200"/>
        </a:p>
      </dgm:t>
    </dgm:pt>
    <dgm:pt modelId="{3DF5D125-B256-4D28-AAD7-2325EBDDD533}" type="sibTrans" cxnId="{0EE182AF-FB02-44C2-BBC6-4F2597675B10}">
      <dgm:prSet/>
      <dgm:spPr/>
      <dgm:t>
        <a:bodyPr/>
        <a:lstStyle/>
        <a:p>
          <a:endParaRPr lang="en-US" sz="2200"/>
        </a:p>
      </dgm:t>
    </dgm:pt>
    <dgm:pt modelId="{B2307133-6BC1-4332-ACE9-544D61578414}">
      <dgm:prSet phldrT="[Text]" custT="1"/>
      <dgm:spPr/>
      <dgm:t>
        <a:bodyPr/>
        <a:lstStyle/>
        <a:p>
          <a:r>
            <a:rPr lang="en-US" sz="2000" b="1" dirty="0" smtClean="0"/>
            <a:t>Wellness Programs</a:t>
          </a:r>
          <a:endParaRPr lang="en-US" sz="2000" b="1" dirty="0"/>
        </a:p>
      </dgm:t>
    </dgm:pt>
    <dgm:pt modelId="{C40229AF-26A2-4BD3-B5CF-904BC7B2B024}" type="sibTrans" cxnId="{44B1369D-D0D5-4F61-9457-23DD3DA6BDE2}">
      <dgm:prSet/>
      <dgm:spPr/>
      <dgm:t>
        <a:bodyPr/>
        <a:lstStyle/>
        <a:p>
          <a:endParaRPr lang="en-US" sz="2200"/>
        </a:p>
      </dgm:t>
    </dgm:pt>
    <dgm:pt modelId="{DF7512BE-2BAA-49EC-B807-EA19F4ADE189}" type="parTrans" cxnId="{44B1369D-D0D5-4F61-9457-23DD3DA6BDE2}">
      <dgm:prSet/>
      <dgm:spPr/>
      <dgm:t>
        <a:bodyPr/>
        <a:lstStyle/>
        <a:p>
          <a:endParaRPr lang="en-US" sz="2200"/>
        </a:p>
      </dgm:t>
    </dgm:pt>
    <dgm:pt modelId="{C24A21D3-B622-4716-AB5D-4DDA8E260CC0}" type="pres">
      <dgm:prSet presAssocID="{598103E6-D2AB-4EA9-9F8B-9972C74B407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52788C7-94A8-4165-BAAB-F6601B30EDF9}" type="pres">
      <dgm:prSet presAssocID="{B2307133-6BC1-4332-ACE9-544D61578414}" presName="hierRoot1" presStyleCnt="0"/>
      <dgm:spPr/>
    </dgm:pt>
    <dgm:pt modelId="{D31C284F-1FF6-4496-BFB0-CD20AE7C97F8}" type="pres">
      <dgm:prSet presAssocID="{B2307133-6BC1-4332-ACE9-544D61578414}" presName="composite" presStyleCnt="0"/>
      <dgm:spPr/>
    </dgm:pt>
    <dgm:pt modelId="{15FB175B-AE49-47D8-AA8B-C79A93591C6A}" type="pres">
      <dgm:prSet presAssocID="{B2307133-6BC1-4332-ACE9-544D61578414}" presName="image" presStyleLbl="node0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cmpd="sng">
          <a:solidFill>
            <a:srgbClr val="F6A01A"/>
          </a:solidFill>
        </a:ln>
      </dgm:spPr>
      <dgm:t>
        <a:bodyPr/>
        <a:lstStyle/>
        <a:p>
          <a:endParaRPr lang="en-US"/>
        </a:p>
      </dgm:t>
    </dgm:pt>
    <dgm:pt modelId="{F0B7381F-79D1-414F-91F2-49519276AFBB}" type="pres">
      <dgm:prSet presAssocID="{B2307133-6BC1-4332-ACE9-544D61578414}" presName="text" presStyleLbl="revTx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00A30C-671D-41DB-8DFC-C1398118EC12}" type="pres">
      <dgm:prSet presAssocID="{B2307133-6BC1-4332-ACE9-544D61578414}" presName="hierChild2" presStyleCnt="0"/>
      <dgm:spPr/>
    </dgm:pt>
    <dgm:pt modelId="{657B108F-B311-4689-B133-B4C14CEAC9CC}" type="pres">
      <dgm:prSet presAssocID="{07F0A8F8-A0D0-4AB6-9B32-C3939D3F63E4}" presName="Name10" presStyleLbl="parChTrans1D2" presStyleIdx="0" presStyleCnt="2"/>
      <dgm:spPr/>
      <dgm:t>
        <a:bodyPr/>
        <a:lstStyle/>
        <a:p>
          <a:endParaRPr lang="en-US"/>
        </a:p>
      </dgm:t>
    </dgm:pt>
    <dgm:pt modelId="{9577E7C2-FA69-497F-B003-275274F1663C}" type="pres">
      <dgm:prSet presAssocID="{D2E1741A-FF33-4318-AA8A-2DF24F46F9CD}" presName="hierRoot2" presStyleCnt="0"/>
      <dgm:spPr/>
    </dgm:pt>
    <dgm:pt modelId="{7ED942C5-1681-4623-9BD8-B828A1EBAA31}" type="pres">
      <dgm:prSet presAssocID="{D2E1741A-FF33-4318-AA8A-2DF24F46F9CD}" presName="composite2" presStyleCnt="0"/>
      <dgm:spPr/>
    </dgm:pt>
    <dgm:pt modelId="{B6ACCC44-C560-4529-B818-38FEFECC15D3}" type="pres">
      <dgm:prSet presAssocID="{D2E1741A-FF33-4318-AA8A-2DF24F46F9CD}" presName="image2" presStyleLbl="node2" presStyleIdx="0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cmpd="sng">
          <a:solidFill>
            <a:srgbClr val="F6A01A"/>
          </a:solidFill>
        </a:ln>
      </dgm:spPr>
      <dgm:t>
        <a:bodyPr/>
        <a:lstStyle/>
        <a:p>
          <a:endParaRPr lang="en-US"/>
        </a:p>
      </dgm:t>
    </dgm:pt>
    <dgm:pt modelId="{5792974D-9DD9-4B1E-9D02-90BFB01A4D4F}" type="pres">
      <dgm:prSet presAssocID="{D2E1741A-FF33-4318-AA8A-2DF24F46F9CD}" presName="text2" presStyleLbl="revTx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361B44-8C95-4144-A506-EE59A8ACE900}" type="pres">
      <dgm:prSet presAssocID="{D2E1741A-FF33-4318-AA8A-2DF24F46F9CD}" presName="hierChild3" presStyleCnt="0"/>
      <dgm:spPr/>
    </dgm:pt>
    <dgm:pt modelId="{C22DCAFD-71C1-44FE-8D3D-01D9CFCC9B8D}" type="pres">
      <dgm:prSet presAssocID="{825F8087-D281-48E3-A9C3-371F1BA7F99B}" presName="Name10" presStyleLbl="parChTrans1D2" presStyleIdx="1" presStyleCnt="2"/>
      <dgm:spPr/>
      <dgm:t>
        <a:bodyPr/>
        <a:lstStyle/>
        <a:p>
          <a:endParaRPr lang="en-US"/>
        </a:p>
      </dgm:t>
    </dgm:pt>
    <dgm:pt modelId="{D2AE83E7-A20D-4E90-9BC0-8852EF3ABC04}" type="pres">
      <dgm:prSet presAssocID="{9DE9EF28-F51F-441F-9F8E-B74789C1D9B0}" presName="hierRoot2" presStyleCnt="0"/>
      <dgm:spPr/>
    </dgm:pt>
    <dgm:pt modelId="{E29D182B-9977-44F1-A03D-729448A1714E}" type="pres">
      <dgm:prSet presAssocID="{9DE9EF28-F51F-441F-9F8E-B74789C1D9B0}" presName="composite2" presStyleCnt="0"/>
      <dgm:spPr/>
    </dgm:pt>
    <dgm:pt modelId="{1B1018D5-91DE-4522-B6DF-5B719041D47D}" type="pres">
      <dgm:prSet presAssocID="{9DE9EF28-F51F-441F-9F8E-B74789C1D9B0}" presName="image2" presStyleLbl="node2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cmpd="sng">
          <a:solidFill>
            <a:srgbClr val="F6A01A"/>
          </a:solidFill>
        </a:ln>
      </dgm:spPr>
      <dgm:t>
        <a:bodyPr/>
        <a:lstStyle/>
        <a:p>
          <a:endParaRPr lang="en-US"/>
        </a:p>
      </dgm:t>
    </dgm:pt>
    <dgm:pt modelId="{60DEE2A2-519A-4B9C-88D9-1944FE7C7263}" type="pres">
      <dgm:prSet presAssocID="{9DE9EF28-F51F-441F-9F8E-B74789C1D9B0}" presName="text2" presStyleLbl="revTx" presStyleIdx="2" presStyleCnt="5" custScaleX="173286" custLinFactNeighborX="40750" custLinFactNeighborY="5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478758-ACA8-4A78-81BD-F9794354E232}" type="pres">
      <dgm:prSet presAssocID="{9DE9EF28-F51F-441F-9F8E-B74789C1D9B0}" presName="hierChild3" presStyleCnt="0"/>
      <dgm:spPr/>
    </dgm:pt>
    <dgm:pt modelId="{D8352419-63DE-4BBC-B06D-AA5A3079CC49}" type="pres">
      <dgm:prSet presAssocID="{84FA32ED-E203-4A57-9443-E85A8A6D5CF4}" presName="Name17" presStyleLbl="parChTrans1D3" presStyleIdx="0" presStyleCnt="2"/>
      <dgm:spPr/>
      <dgm:t>
        <a:bodyPr/>
        <a:lstStyle/>
        <a:p>
          <a:endParaRPr lang="en-US"/>
        </a:p>
      </dgm:t>
    </dgm:pt>
    <dgm:pt modelId="{DEAF8DDD-E1B7-4F49-9F8D-6F1C81DB1990}" type="pres">
      <dgm:prSet presAssocID="{D166337E-A0C4-47B6-A11D-D9EAA0886E50}" presName="hierRoot3" presStyleCnt="0"/>
      <dgm:spPr/>
    </dgm:pt>
    <dgm:pt modelId="{815D8FC5-ED3F-4E7B-AA9D-EF4ACC62CBF1}" type="pres">
      <dgm:prSet presAssocID="{D166337E-A0C4-47B6-A11D-D9EAA0886E50}" presName="composite3" presStyleCnt="0"/>
      <dgm:spPr/>
    </dgm:pt>
    <dgm:pt modelId="{531A2156-8F8B-49D5-A2C1-21EAA943FF31}" type="pres">
      <dgm:prSet presAssocID="{D166337E-A0C4-47B6-A11D-D9EAA0886E50}" presName="image3" presStyleLbl="node3" presStyleIdx="0" presStyleCnt="2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cmpd="sng">
          <a:solidFill>
            <a:srgbClr val="F6A01A"/>
          </a:solidFill>
        </a:ln>
      </dgm:spPr>
      <dgm:t>
        <a:bodyPr/>
        <a:lstStyle/>
        <a:p>
          <a:endParaRPr lang="en-US"/>
        </a:p>
      </dgm:t>
    </dgm:pt>
    <dgm:pt modelId="{0441D0BD-087F-464A-83C1-96FED472B669}" type="pres">
      <dgm:prSet presAssocID="{D166337E-A0C4-47B6-A11D-D9EAA0886E50}" presName="text3" presStyleLbl="revTx" presStyleIdx="3" presStyleCnt="5" custLinFactNeighborX="7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00E388-C14C-4E9C-81F5-6508B4BCACC4}" type="pres">
      <dgm:prSet presAssocID="{D166337E-A0C4-47B6-A11D-D9EAA0886E50}" presName="hierChild4" presStyleCnt="0"/>
      <dgm:spPr/>
    </dgm:pt>
    <dgm:pt modelId="{BE1CEE2E-8DDF-446C-8A16-54370A55CD8F}" type="pres">
      <dgm:prSet presAssocID="{170218DB-677A-4BC9-9284-DDA0641AFBF9}" presName="Name17" presStyleLbl="parChTrans1D3" presStyleIdx="1" presStyleCnt="2"/>
      <dgm:spPr/>
      <dgm:t>
        <a:bodyPr/>
        <a:lstStyle/>
        <a:p>
          <a:endParaRPr lang="en-US"/>
        </a:p>
      </dgm:t>
    </dgm:pt>
    <dgm:pt modelId="{50B833D5-B9D5-4CC6-8C21-D198B9FDD104}" type="pres">
      <dgm:prSet presAssocID="{5A90F547-17A0-47C3-AC1C-CD0F78238E61}" presName="hierRoot3" presStyleCnt="0"/>
      <dgm:spPr/>
    </dgm:pt>
    <dgm:pt modelId="{CF05A76C-6247-4BF9-B943-03CB86D5FD63}" type="pres">
      <dgm:prSet presAssocID="{5A90F547-17A0-47C3-AC1C-CD0F78238E61}" presName="composite3" presStyleCnt="0"/>
      <dgm:spPr/>
    </dgm:pt>
    <dgm:pt modelId="{F35E5BBE-ADFE-4D7F-BBE4-334F3BE0CC72}" type="pres">
      <dgm:prSet presAssocID="{5A90F547-17A0-47C3-AC1C-CD0F78238E61}" presName="image3" presStyleLbl="node3" presStyleIdx="1" presStyleCnt="2" custLinFactNeighborX="-6377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cmpd="sng">
          <a:solidFill>
            <a:srgbClr val="F6A01A"/>
          </a:solidFill>
        </a:ln>
      </dgm:spPr>
      <dgm:t>
        <a:bodyPr/>
        <a:lstStyle/>
        <a:p>
          <a:endParaRPr lang="en-US"/>
        </a:p>
      </dgm:t>
    </dgm:pt>
    <dgm:pt modelId="{0448E676-D5C2-47B3-8740-F54757D3DDD8}" type="pres">
      <dgm:prSet presAssocID="{5A90F547-17A0-47C3-AC1C-CD0F78238E61}" presName="text3" presStyleLbl="revTx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7075E6-E6A3-4C3F-9200-49961C88C209}" type="pres">
      <dgm:prSet presAssocID="{5A90F547-17A0-47C3-AC1C-CD0F78238E61}" presName="hierChild4" presStyleCnt="0"/>
      <dgm:spPr/>
    </dgm:pt>
  </dgm:ptLst>
  <dgm:cxnLst>
    <dgm:cxn modelId="{4A127CA7-C9B4-4527-8F8A-82E977A77840}" type="presOf" srcId="{07F0A8F8-A0D0-4AB6-9B32-C3939D3F63E4}" destId="{657B108F-B311-4689-B133-B4C14CEAC9CC}" srcOrd="0" destOrd="0" presId="urn:microsoft.com/office/officeart/2009/layout/CirclePictureHierarchy"/>
    <dgm:cxn modelId="{14E9C610-3639-4F8D-BC54-FC6D61C0AE73}" srcId="{B2307133-6BC1-4332-ACE9-544D61578414}" destId="{9DE9EF28-F51F-441F-9F8E-B74789C1D9B0}" srcOrd="1" destOrd="0" parTransId="{825F8087-D281-48E3-A9C3-371F1BA7F99B}" sibTransId="{421F6C59-939D-443C-857A-ED1CF093ED3A}"/>
    <dgm:cxn modelId="{623F5DA4-EFF2-4940-B1D2-8AC1E8479D2A}" srcId="{9DE9EF28-F51F-441F-9F8E-B74789C1D9B0}" destId="{D166337E-A0C4-47B6-A11D-D9EAA0886E50}" srcOrd="0" destOrd="0" parTransId="{84FA32ED-E203-4A57-9443-E85A8A6D5CF4}" sibTransId="{647F174F-79AD-4C68-8458-CA844E265D31}"/>
    <dgm:cxn modelId="{CC65E28A-CBC6-4BDB-AB13-B0D3E6E5A048}" type="presOf" srcId="{5A90F547-17A0-47C3-AC1C-CD0F78238E61}" destId="{0448E676-D5C2-47B3-8740-F54757D3DDD8}" srcOrd="0" destOrd="0" presId="urn:microsoft.com/office/officeart/2009/layout/CirclePictureHierarchy"/>
    <dgm:cxn modelId="{CE78DAF1-85E1-46A1-8174-A0E0CA02B70E}" type="presOf" srcId="{B2307133-6BC1-4332-ACE9-544D61578414}" destId="{F0B7381F-79D1-414F-91F2-49519276AFBB}" srcOrd="0" destOrd="0" presId="urn:microsoft.com/office/officeart/2009/layout/CirclePictureHierarchy"/>
    <dgm:cxn modelId="{24A4302B-4C08-4633-9F1B-44455607DD06}" type="presOf" srcId="{598103E6-D2AB-4EA9-9F8B-9972C74B4072}" destId="{C24A21D3-B622-4716-AB5D-4DDA8E260CC0}" srcOrd="0" destOrd="0" presId="urn:microsoft.com/office/officeart/2009/layout/CirclePictureHierarchy"/>
    <dgm:cxn modelId="{0EE182AF-FB02-44C2-BBC6-4F2597675B10}" srcId="{9DE9EF28-F51F-441F-9F8E-B74789C1D9B0}" destId="{5A90F547-17A0-47C3-AC1C-CD0F78238E61}" srcOrd="1" destOrd="0" parTransId="{170218DB-677A-4BC9-9284-DDA0641AFBF9}" sibTransId="{3DF5D125-B256-4D28-AAD7-2325EBDDD533}"/>
    <dgm:cxn modelId="{E3760350-D920-4371-8FB2-62E6D155AF94}" type="presOf" srcId="{9DE9EF28-F51F-441F-9F8E-B74789C1D9B0}" destId="{60DEE2A2-519A-4B9C-88D9-1944FE7C7263}" srcOrd="0" destOrd="0" presId="urn:microsoft.com/office/officeart/2009/layout/CirclePictureHierarchy"/>
    <dgm:cxn modelId="{49B5351E-E5D3-41A4-BF66-88C51E366BEF}" type="presOf" srcId="{170218DB-677A-4BC9-9284-DDA0641AFBF9}" destId="{BE1CEE2E-8DDF-446C-8A16-54370A55CD8F}" srcOrd="0" destOrd="0" presId="urn:microsoft.com/office/officeart/2009/layout/CirclePictureHierarchy"/>
    <dgm:cxn modelId="{3F5B233E-7E94-4E90-BCD0-A13BAD59FA86}" srcId="{B2307133-6BC1-4332-ACE9-544D61578414}" destId="{D2E1741A-FF33-4318-AA8A-2DF24F46F9CD}" srcOrd="0" destOrd="0" parTransId="{07F0A8F8-A0D0-4AB6-9B32-C3939D3F63E4}" sibTransId="{49C89091-CBA2-481C-BBD3-E998008D36D8}"/>
    <dgm:cxn modelId="{13CC81DD-B7BD-4B1E-A539-96B6BB2FF9CD}" type="presOf" srcId="{825F8087-D281-48E3-A9C3-371F1BA7F99B}" destId="{C22DCAFD-71C1-44FE-8D3D-01D9CFCC9B8D}" srcOrd="0" destOrd="0" presId="urn:microsoft.com/office/officeart/2009/layout/CirclePictureHierarchy"/>
    <dgm:cxn modelId="{219B4773-0B4E-481D-AC12-80762F8B8D30}" type="presOf" srcId="{D166337E-A0C4-47B6-A11D-D9EAA0886E50}" destId="{0441D0BD-087F-464A-83C1-96FED472B669}" srcOrd="0" destOrd="0" presId="urn:microsoft.com/office/officeart/2009/layout/CirclePictureHierarchy"/>
    <dgm:cxn modelId="{DB74EFA6-48B8-4D7D-A853-7882A715428E}" type="presOf" srcId="{84FA32ED-E203-4A57-9443-E85A8A6D5CF4}" destId="{D8352419-63DE-4BBC-B06D-AA5A3079CC49}" srcOrd="0" destOrd="0" presId="urn:microsoft.com/office/officeart/2009/layout/CirclePictureHierarchy"/>
    <dgm:cxn modelId="{359BCB48-7140-4352-9DF4-B40D333E751E}" type="presOf" srcId="{D2E1741A-FF33-4318-AA8A-2DF24F46F9CD}" destId="{5792974D-9DD9-4B1E-9D02-90BFB01A4D4F}" srcOrd="0" destOrd="0" presId="urn:microsoft.com/office/officeart/2009/layout/CirclePictureHierarchy"/>
    <dgm:cxn modelId="{44B1369D-D0D5-4F61-9457-23DD3DA6BDE2}" srcId="{598103E6-D2AB-4EA9-9F8B-9972C74B4072}" destId="{B2307133-6BC1-4332-ACE9-544D61578414}" srcOrd="0" destOrd="0" parTransId="{DF7512BE-2BAA-49EC-B807-EA19F4ADE189}" sibTransId="{C40229AF-26A2-4BD3-B5CF-904BC7B2B024}"/>
    <dgm:cxn modelId="{E1F97E13-062B-4C4E-8927-0F3979A6FE3B}" type="presParOf" srcId="{C24A21D3-B622-4716-AB5D-4DDA8E260CC0}" destId="{252788C7-94A8-4165-BAAB-F6601B30EDF9}" srcOrd="0" destOrd="0" presId="urn:microsoft.com/office/officeart/2009/layout/CirclePictureHierarchy"/>
    <dgm:cxn modelId="{C22A478E-F8D4-4488-A14E-E96F07E65D2C}" type="presParOf" srcId="{252788C7-94A8-4165-BAAB-F6601B30EDF9}" destId="{D31C284F-1FF6-4496-BFB0-CD20AE7C97F8}" srcOrd="0" destOrd="0" presId="urn:microsoft.com/office/officeart/2009/layout/CirclePictureHierarchy"/>
    <dgm:cxn modelId="{102CAC11-209A-4CF2-A4A7-1DE6B7CD1FEB}" type="presParOf" srcId="{D31C284F-1FF6-4496-BFB0-CD20AE7C97F8}" destId="{15FB175B-AE49-47D8-AA8B-C79A93591C6A}" srcOrd="0" destOrd="0" presId="urn:microsoft.com/office/officeart/2009/layout/CirclePictureHierarchy"/>
    <dgm:cxn modelId="{45EB80CD-BDF8-4731-9E11-3268C620D1B9}" type="presParOf" srcId="{D31C284F-1FF6-4496-BFB0-CD20AE7C97F8}" destId="{F0B7381F-79D1-414F-91F2-49519276AFBB}" srcOrd="1" destOrd="0" presId="urn:microsoft.com/office/officeart/2009/layout/CirclePictureHierarchy"/>
    <dgm:cxn modelId="{38D187BF-9A57-4363-9851-C0D4B124AE00}" type="presParOf" srcId="{252788C7-94A8-4165-BAAB-F6601B30EDF9}" destId="{D400A30C-671D-41DB-8DFC-C1398118EC12}" srcOrd="1" destOrd="0" presId="urn:microsoft.com/office/officeart/2009/layout/CirclePictureHierarchy"/>
    <dgm:cxn modelId="{8288F28B-F5C5-40E9-BC22-C115840F60F0}" type="presParOf" srcId="{D400A30C-671D-41DB-8DFC-C1398118EC12}" destId="{657B108F-B311-4689-B133-B4C14CEAC9CC}" srcOrd="0" destOrd="0" presId="urn:microsoft.com/office/officeart/2009/layout/CirclePictureHierarchy"/>
    <dgm:cxn modelId="{F0B4D3BF-03D1-4A5E-B192-C922A0D2D24E}" type="presParOf" srcId="{D400A30C-671D-41DB-8DFC-C1398118EC12}" destId="{9577E7C2-FA69-497F-B003-275274F1663C}" srcOrd="1" destOrd="0" presId="urn:microsoft.com/office/officeart/2009/layout/CirclePictureHierarchy"/>
    <dgm:cxn modelId="{1132C5F5-0BDC-4B51-9EF2-0353558355CF}" type="presParOf" srcId="{9577E7C2-FA69-497F-B003-275274F1663C}" destId="{7ED942C5-1681-4623-9BD8-B828A1EBAA31}" srcOrd="0" destOrd="0" presId="urn:microsoft.com/office/officeart/2009/layout/CirclePictureHierarchy"/>
    <dgm:cxn modelId="{16D34C00-1C0B-47C9-A9EA-000A09F7A48D}" type="presParOf" srcId="{7ED942C5-1681-4623-9BD8-B828A1EBAA31}" destId="{B6ACCC44-C560-4529-B818-38FEFECC15D3}" srcOrd="0" destOrd="0" presId="urn:microsoft.com/office/officeart/2009/layout/CirclePictureHierarchy"/>
    <dgm:cxn modelId="{222A2FD5-DED0-4252-BD0B-8A6E5CCC4A5D}" type="presParOf" srcId="{7ED942C5-1681-4623-9BD8-B828A1EBAA31}" destId="{5792974D-9DD9-4B1E-9D02-90BFB01A4D4F}" srcOrd="1" destOrd="0" presId="urn:microsoft.com/office/officeart/2009/layout/CirclePictureHierarchy"/>
    <dgm:cxn modelId="{9232A223-A339-42A1-A5D6-713F2A8D6842}" type="presParOf" srcId="{9577E7C2-FA69-497F-B003-275274F1663C}" destId="{5C361B44-8C95-4144-A506-EE59A8ACE900}" srcOrd="1" destOrd="0" presId="urn:microsoft.com/office/officeart/2009/layout/CirclePictureHierarchy"/>
    <dgm:cxn modelId="{DAB20746-DE63-4D60-BBD4-AECD0E66A942}" type="presParOf" srcId="{D400A30C-671D-41DB-8DFC-C1398118EC12}" destId="{C22DCAFD-71C1-44FE-8D3D-01D9CFCC9B8D}" srcOrd="2" destOrd="0" presId="urn:microsoft.com/office/officeart/2009/layout/CirclePictureHierarchy"/>
    <dgm:cxn modelId="{380F6301-BE76-4847-960D-5EBB85F23C37}" type="presParOf" srcId="{D400A30C-671D-41DB-8DFC-C1398118EC12}" destId="{D2AE83E7-A20D-4E90-9BC0-8852EF3ABC04}" srcOrd="3" destOrd="0" presId="urn:microsoft.com/office/officeart/2009/layout/CirclePictureHierarchy"/>
    <dgm:cxn modelId="{129015EE-34F8-498F-AE2B-4AFE6EEFB64D}" type="presParOf" srcId="{D2AE83E7-A20D-4E90-9BC0-8852EF3ABC04}" destId="{E29D182B-9977-44F1-A03D-729448A1714E}" srcOrd="0" destOrd="0" presId="urn:microsoft.com/office/officeart/2009/layout/CirclePictureHierarchy"/>
    <dgm:cxn modelId="{12ED4E9E-57DF-400F-A530-ECA1B6E82866}" type="presParOf" srcId="{E29D182B-9977-44F1-A03D-729448A1714E}" destId="{1B1018D5-91DE-4522-B6DF-5B719041D47D}" srcOrd="0" destOrd="0" presId="urn:microsoft.com/office/officeart/2009/layout/CirclePictureHierarchy"/>
    <dgm:cxn modelId="{5477E58F-8633-45FE-856C-C713A2D879B8}" type="presParOf" srcId="{E29D182B-9977-44F1-A03D-729448A1714E}" destId="{60DEE2A2-519A-4B9C-88D9-1944FE7C7263}" srcOrd="1" destOrd="0" presId="urn:microsoft.com/office/officeart/2009/layout/CirclePictureHierarchy"/>
    <dgm:cxn modelId="{0B333CD5-1ADA-4A17-A7C1-A376D36CC77D}" type="presParOf" srcId="{D2AE83E7-A20D-4E90-9BC0-8852EF3ABC04}" destId="{5C478758-ACA8-4A78-81BD-F9794354E232}" srcOrd="1" destOrd="0" presId="urn:microsoft.com/office/officeart/2009/layout/CirclePictureHierarchy"/>
    <dgm:cxn modelId="{2617D6C0-A416-45D9-9C9E-F7901214DF83}" type="presParOf" srcId="{5C478758-ACA8-4A78-81BD-F9794354E232}" destId="{D8352419-63DE-4BBC-B06D-AA5A3079CC49}" srcOrd="0" destOrd="0" presId="urn:microsoft.com/office/officeart/2009/layout/CirclePictureHierarchy"/>
    <dgm:cxn modelId="{7C3A2C37-01D6-4473-A73A-DD12BD6BB714}" type="presParOf" srcId="{5C478758-ACA8-4A78-81BD-F9794354E232}" destId="{DEAF8DDD-E1B7-4F49-9F8D-6F1C81DB1990}" srcOrd="1" destOrd="0" presId="urn:microsoft.com/office/officeart/2009/layout/CirclePictureHierarchy"/>
    <dgm:cxn modelId="{B81EB218-6DF5-4638-BA50-10D3A5074DB3}" type="presParOf" srcId="{DEAF8DDD-E1B7-4F49-9F8D-6F1C81DB1990}" destId="{815D8FC5-ED3F-4E7B-AA9D-EF4ACC62CBF1}" srcOrd="0" destOrd="0" presId="urn:microsoft.com/office/officeart/2009/layout/CirclePictureHierarchy"/>
    <dgm:cxn modelId="{52BA30C8-F4FE-4FA9-B05E-E0F8B3F6E66E}" type="presParOf" srcId="{815D8FC5-ED3F-4E7B-AA9D-EF4ACC62CBF1}" destId="{531A2156-8F8B-49D5-A2C1-21EAA943FF31}" srcOrd="0" destOrd="0" presId="urn:microsoft.com/office/officeart/2009/layout/CirclePictureHierarchy"/>
    <dgm:cxn modelId="{DCD919B9-2951-4892-81F8-7C1F76E10279}" type="presParOf" srcId="{815D8FC5-ED3F-4E7B-AA9D-EF4ACC62CBF1}" destId="{0441D0BD-087F-464A-83C1-96FED472B669}" srcOrd="1" destOrd="0" presId="urn:microsoft.com/office/officeart/2009/layout/CirclePictureHierarchy"/>
    <dgm:cxn modelId="{59FDB662-D819-4392-88C2-0DA2C67CA091}" type="presParOf" srcId="{DEAF8DDD-E1B7-4F49-9F8D-6F1C81DB1990}" destId="{8F00E388-C14C-4E9C-81F5-6508B4BCACC4}" srcOrd="1" destOrd="0" presId="urn:microsoft.com/office/officeart/2009/layout/CirclePictureHierarchy"/>
    <dgm:cxn modelId="{BAF0CB52-106E-41F9-A86C-BFF976CAFE63}" type="presParOf" srcId="{5C478758-ACA8-4A78-81BD-F9794354E232}" destId="{BE1CEE2E-8DDF-446C-8A16-54370A55CD8F}" srcOrd="2" destOrd="0" presId="urn:microsoft.com/office/officeart/2009/layout/CirclePictureHierarchy"/>
    <dgm:cxn modelId="{5F89B04E-AA9C-4882-A8E2-7B2C7DAF4821}" type="presParOf" srcId="{5C478758-ACA8-4A78-81BD-F9794354E232}" destId="{50B833D5-B9D5-4CC6-8C21-D198B9FDD104}" srcOrd="3" destOrd="0" presId="urn:microsoft.com/office/officeart/2009/layout/CirclePictureHierarchy"/>
    <dgm:cxn modelId="{971C215D-276C-4BBF-AAE5-9EF24B44910E}" type="presParOf" srcId="{50B833D5-B9D5-4CC6-8C21-D198B9FDD104}" destId="{CF05A76C-6247-4BF9-B943-03CB86D5FD63}" srcOrd="0" destOrd="0" presId="urn:microsoft.com/office/officeart/2009/layout/CirclePictureHierarchy"/>
    <dgm:cxn modelId="{89729FBC-19E1-4213-A8F3-6CE8A45AE324}" type="presParOf" srcId="{CF05A76C-6247-4BF9-B943-03CB86D5FD63}" destId="{F35E5BBE-ADFE-4D7F-BBE4-334F3BE0CC72}" srcOrd="0" destOrd="0" presId="urn:microsoft.com/office/officeart/2009/layout/CirclePictureHierarchy"/>
    <dgm:cxn modelId="{3DA029C3-2942-42F5-94ED-359A96EF58D2}" type="presParOf" srcId="{CF05A76C-6247-4BF9-B943-03CB86D5FD63}" destId="{0448E676-D5C2-47B3-8740-F54757D3DDD8}" srcOrd="1" destOrd="0" presId="urn:microsoft.com/office/officeart/2009/layout/CirclePictureHierarchy"/>
    <dgm:cxn modelId="{45D0C01F-538A-4CFC-9DD4-499862DB398D}" type="presParOf" srcId="{50B833D5-B9D5-4CC6-8C21-D198B9FDD104}" destId="{FE7075E6-E6A3-4C3F-9200-49961C88C209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E800E-A867-48B1-9972-F50954A7D026}">
      <dsp:nvSpPr>
        <dsp:cNvPr id="0" name=""/>
        <dsp:cNvSpPr/>
      </dsp:nvSpPr>
      <dsp:spPr>
        <a:xfrm>
          <a:off x="3352" y="0"/>
          <a:ext cx="2011680" cy="1950720"/>
        </a:xfrm>
        <a:prstGeom prst="up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F76B5A-7AEC-4660-900D-B56971C67067}">
      <dsp:nvSpPr>
        <dsp:cNvPr id="0" name=""/>
        <dsp:cNvSpPr/>
      </dsp:nvSpPr>
      <dsp:spPr>
        <a:xfrm>
          <a:off x="2075383" y="0"/>
          <a:ext cx="3413760" cy="1950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0" rIns="298704" bIns="298704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Defined Contribution</a:t>
          </a:r>
          <a:endParaRPr lang="en-US" sz="4200" kern="1200" dirty="0"/>
        </a:p>
      </dsp:txBody>
      <dsp:txXfrm>
        <a:off x="2075383" y="0"/>
        <a:ext cx="3413760" cy="1950720"/>
      </dsp:txXfrm>
    </dsp:sp>
    <dsp:sp modelId="{4511749A-0D74-4860-8EC8-455829C63277}">
      <dsp:nvSpPr>
        <dsp:cNvPr id="0" name=""/>
        <dsp:cNvSpPr/>
      </dsp:nvSpPr>
      <dsp:spPr>
        <a:xfrm>
          <a:off x="606856" y="2113280"/>
          <a:ext cx="2011680" cy="1950720"/>
        </a:xfrm>
        <a:prstGeom prst="downArrow">
          <a:avLst/>
        </a:prstGeom>
        <a:solidFill>
          <a:schemeClr val="accent3">
            <a:hueOff val="5734587"/>
            <a:satOff val="98260"/>
            <a:lumOff val="-28235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7B27D5-7CE1-41BC-8B1E-B8831E571A8F}">
      <dsp:nvSpPr>
        <dsp:cNvPr id="0" name=""/>
        <dsp:cNvSpPr/>
      </dsp:nvSpPr>
      <dsp:spPr>
        <a:xfrm>
          <a:off x="2678887" y="2113280"/>
          <a:ext cx="3413760" cy="1950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0" rIns="298704" bIns="298704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Defined Benefit</a:t>
          </a:r>
          <a:endParaRPr lang="en-US" sz="4200" kern="1200" dirty="0"/>
        </a:p>
      </dsp:txBody>
      <dsp:txXfrm>
        <a:off x="2678887" y="2113280"/>
        <a:ext cx="3413760" cy="19507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1CEE2E-8DDF-446C-8A16-54370A55CD8F}">
      <dsp:nvSpPr>
        <dsp:cNvPr id="0" name=""/>
        <dsp:cNvSpPr/>
      </dsp:nvSpPr>
      <dsp:spPr>
        <a:xfrm>
          <a:off x="4250151" y="3208159"/>
          <a:ext cx="2074000" cy="4119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589"/>
              </a:lnTo>
              <a:lnTo>
                <a:pt x="2074000" y="207589"/>
              </a:lnTo>
              <a:lnTo>
                <a:pt x="2074000" y="411909"/>
              </a:lnTo>
            </a:path>
          </a:pathLst>
        </a:custGeom>
        <a:noFill/>
        <a:ln w="55000" cap="flat" cmpd="sng" algn="ctr">
          <a:solidFill>
            <a:srgbClr val="F6A01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352419-63DE-4BBC-B06D-AA5A3079CC49}">
      <dsp:nvSpPr>
        <dsp:cNvPr id="0" name=""/>
        <dsp:cNvSpPr/>
      </dsp:nvSpPr>
      <dsp:spPr>
        <a:xfrm>
          <a:off x="2811505" y="3208159"/>
          <a:ext cx="1438646" cy="411909"/>
        </a:xfrm>
        <a:custGeom>
          <a:avLst/>
          <a:gdLst/>
          <a:ahLst/>
          <a:cxnLst/>
          <a:rect l="0" t="0" r="0" b="0"/>
          <a:pathLst>
            <a:path>
              <a:moveTo>
                <a:pt x="1438646" y="0"/>
              </a:moveTo>
              <a:lnTo>
                <a:pt x="1438646" y="207589"/>
              </a:lnTo>
              <a:lnTo>
                <a:pt x="0" y="207589"/>
              </a:lnTo>
              <a:lnTo>
                <a:pt x="0" y="411909"/>
              </a:lnTo>
            </a:path>
          </a:pathLst>
        </a:custGeom>
        <a:noFill/>
        <a:ln w="55000" cap="flat" cmpd="sng" algn="ctr">
          <a:solidFill>
            <a:srgbClr val="F6A01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2DCAFD-71C1-44FE-8D3D-01D9CFCC9B8D}">
      <dsp:nvSpPr>
        <dsp:cNvPr id="0" name=""/>
        <dsp:cNvSpPr/>
      </dsp:nvSpPr>
      <dsp:spPr>
        <a:xfrm>
          <a:off x="2811505" y="1488600"/>
          <a:ext cx="1438646" cy="4119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589"/>
              </a:lnTo>
              <a:lnTo>
                <a:pt x="1438646" y="207589"/>
              </a:lnTo>
              <a:lnTo>
                <a:pt x="1438646" y="411909"/>
              </a:lnTo>
            </a:path>
          </a:pathLst>
        </a:custGeom>
        <a:noFill/>
        <a:ln w="55000" cap="flat" cmpd="sng" algn="ctr">
          <a:solidFill>
            <a:srgbClr val="F6A01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7B108F-B311-4689-B133-B4C14CEAC9CC}">
      <dsp:nvSpPr>
        <dsp:cNvPr id="0" name=""/>
        <dsp:cNvSpPr/>
      </dsp:nvSpPr>
      <dsp:spPr>
        <a:xfrm>
          <a:off x="654116" y="1488600"/>
          <a:ext cx="2157388" cy="411909"/>
        </a:xfrm>
        <a:custGeom>
          <a:avLst/>
          <a:gdLst/>
          <a:ahLst/>
          <a:cxnLst/>
          <a:rect l="0" t="0" r="0" b="0"/>
          <a:pathLst>
            <a:path>
              <a:moveTo>
                <a:pt x="2157388" y="0"/>
              </a:moveTo>
              <a:lnTo>
                <a:pt x="2157388" y="207589"/>
              </a:lnTo>
              <a:lnTo>
                <a:pt x="0" y="207589"/>
              </a:lnTo>
              <a:lnTo>
                <a:pt x="0" y="411909"/>
              </a:lnTo>
            </a:path>
          </a:pathLst>
        </a:custGeom>
        <a:noFill/>
        <a:ln w="55000" cap="flat" cmpd="sng" algn="ctr">
          <a:solidFill>
            <a:srgbClr val="F6A01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FB175B-AE49-47D8-AA8B-C79A93591C6A}">
      <dsp:nvSpPr>
        <dsp:cNvPr id="0" name=""/>
        <dsp:cNvSpPr/>
      </dsp:nvSpPr>
      <dsp:spPr>
        <a:xfrm>
          <a:off x="2157681" y="180951"/>
          <a:ext cx="1307649" cy="130764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55000" cap="flat" cmpd="sng" algn="ctr">
          <a:solidFill>
            <a:srgbClr val="F6A01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B7381F-79D1-414F-91F2-49519276AFBB}">
      <dsp:nvSpPr>
        <dsp:cNvPr id="0" name=""/>
        <dsp:cNvSpPr/>
      </dsp:nvSpPr>
      <dsp:spPr>
        <a:xfrm>
          <a:off x="3465330" y="177682"/>
          <a:ext cx="1961473" cy="1307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Wellness Programs</a:t>
          </a:r>
          <a:endParaRPr lang="en-US" sz="2000" b="1" kern="1200" dirty="0"/>
        </a:p>
      </dsp:txBody>
      <dsp:txXfrm>
        <a:off x="3465330" y="177682"/>
        <a:ext cx="1961473" cy="1307649"/>
      </dsp:txXfrm>
    </dsp:sp>
    <dsp:sp modelId="{B6ACCC44-C560-4529-B818-38FEFECC15D3}">
      <dsp:nvSpPr>
        <dsp:cNvPr id="0" name=""/>
        <dsp:cNvSpPr/>
      </dsp:nvSpPr>
      <dsp:spPr>
        <a:xfrm>
          <a:off x="292" y="1900510"/>
          <a:ext cx="1307649" cy="130764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55000" cap="flat" cmpd="sng" algn="ctr">
          <a:solidFill>
            <a:srgbClr val="F6A01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92974D-9DD9-4B1E-9D02-90BFB01A4D4F}">
      <dsp:nvSpPr>
        <dsp:cNvPr id="0" name=""/>
        <dsp:cNvSpPr/>
      </dsp:nvSpPr>
      <dsp:spPr>
        <a:xfrm>
          <a:off x="1307941" y="1897240"/>
          <a:ext cx="1961473" cy="1307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Participatory</a:t>
          </a:r>
          <a:r>
            <a:rPr lang="en-US" sz="2000" kern="1200" dirty="0" smtClean="0"/>
            <a:t> (Walking Program)</a:t>
          </a:r>
          <a:endParaRPr lang="en-US" sz="2000" kern="1200" dirty="0"/>
        </a:p>
      </dsp:txBody>
      <dsp:txXfrm>
        <a:off x="1307941" y="1897240"/>
        <a:ext cx="1961473" cy="1307649"/>
      </dsp:txXfrm>
    </dsp:sp>
    <dsp:sp modelId="{1B1018D5-91DE-4522-B6DF-5B719041D47D}">
      <dsp:nvSpPr>
        <dsp:cNvPr id="0" name=""/>
        <dsp:cNvSpPr/>
      </dsp:nvSpPr>
      <dsp:spPr>
        <a:xfrm>
          <a:off x="3596327" y="1900510"/>
          <a:ext cx="1307649" cy="130764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55000" cap="flat" cmpd="sng" algn="ctr">
          <a:solidFill>
            <a:srgbClr val="F6A01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DEE2A2-519A-4B9C-88D9-1944FE7C7263}">
      <dsp:nvSpPr>
        <dsp:cNvPr id="0" name=""/>
        <dsp:cNvSpPr/>
      </dsp:nvSpPr>
      <dsp:spPr>
        <a:xfrm>
          <a:off x="4984533" y="1904995"/>
          <a:ext cx="3398959" cy="1307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Health Contingent</a:t>
          </a:r>
          <a:r>
            <a:rPr lang="en-US" sz="2000" kern="1200" dirty="0" smtClean="0"/>
            <a:t>:  </a:t>
          </a:r>
          <a:br>
            <a:rPr lang="en-US" sz="2000" kern="1200" dirty="0" smtClean="0"/>
          </a:br>
          <a:r>
            <a:rPr lang="en-US" sz="2000" kern="1200" dirty="0" smtClean="0"/>
            <a:t>Health outcome is measured </a:t>
          </a:r>
          <a:br>
            <a:rPr lang="en-US" sz="2000" kern="1200" dirty="0" smtClean="0"/>
          </a:br>
          <a:r>
            <a:rPr lang="en-US" sz="2000" kern="1200" dirty="0" smtClean="0"/>
            <a:t>to receive reward/penalty</a:t>
          </a:r>
          <a:endParaRPr lang="en-US" sz="2000" kern="1200" dirty="0"/>
        </a:p>
      </dsp:txBody>
      <dsp:txXfrm>
        <a:off x="4984533" y="1904995"/>
        <a:ext cx="3398959" cy="1307649"/>
      </dsp:txXfrm>
    </dsp:sp>
    <dsp:sp modelId="{531A2156-8F8B-49D5-A2C1-21EAA943FF31}">
      <dsp:nvSpPr>
        <dsp:cNvPr id="0" name=""/>
        <dsp:cNvSpPr/>
      </dsp:nvSpPr>
      <dsp:spPr>
        <a:xfrm>
          <a:off x="2157681" y="3620068"/>
          <a:ext cx="1307649" cy="1307649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5000" cap="flat" cmpd="sng" algn="ctr">
          <a:solidFill>
            <a:srgbClr val="F6A01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41D0BD-087F-464A-83C1-96FED472B669}">
      <dsp:nvSpPr>
        <dsp:cNvPr id="0" name=""/>
        <dsp:cNvSpPr/>
      </dsp:nvSpPr>
      <dsp:spPr>
        <a:xfrm>
          <a:off x="3480257" y="3616799"/>
          <a:ext cx="1961473" cy="1307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Activity-Only</a:t>
          </a:r>
          <a:r>
            <a:rPr lang="en-US" sz="2000" kern="1200" dirty="0" smtClean="0"/>
            <a:t>: Individual </a:t>
          </a:r>
          <a:br>
            <a:rPr lang="en-US" sz="2000" kern="1200" dirty="0" smtClean="0"/>
          </a:br>
          <a:r>
            <a:rPr lang="en-US" sz="2000" kern="1200" dirty="0" smtClean="0"/>
            <a:t>must complete the activity (Diabetes class)</a:t>
          </a:r>
          <a:endParaRPr lang="en-US" sz="2000" kern="1200" dirty="0"/>
        </a:p>
      </dsp:txBody>
      <dsp:txXfrm>
        <a:off x="3480257" y="3616799"/>
        <a:ext cx="1961473" cy="1307649"/>
      </dsp:txXfrm>
    </dsp:sp>
    <dsp:sp modelId="{F35E5BBE-ADFE-4D7F-BBE4-334F3BE0CC72}">
      <dsp:nvSpPr>
        <dsp:cNvPr id="0" name=""/>
        <dsp:cNvSpPr/>
      </dsp:nvSpPr>
      <dsp:spPr>
        <a:xfrm>
          <a:off x="5670327" y="3620068"/>
          <a:ext cx="1307649" cy="1307649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55000" cap="flat" cmpd="sng" algn="ctr">
          <a:solidFill>
            <a:srgbClr val="F6A01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48E676-D5C2-47B3-8740-F54757D3DDD8}">
      <dsp:nvSpPr>
        <dsp:cNvPr id="0" name=""/>
        <dsp:cNvSpPr/>
      </dsp:nvSpPr>
      <dsp:spPr>
        <a:xfrm>
          <a:off x="7061365" y="3616799"/>
          <a:ext cx="1961473" cy="1307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Health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Outcome</a:t>
          </a:r>
          <a:r>
            <a:rPr lang="en-US" sz="2000" kern="1200" dirty="0" smtClean="0"/>
            <a:t>: Tied to an outcome (Reduction in blood pressure)</a:t>
          </a:r>
          <a:endParaRPr lang="en-US" sz="2000" kern="1200" dirty="0"/>
        </a:p>
      </dsp:txBody>
      <dsp:txXfrm>
        <a:off x="7061365" y="3616799"/>
        <a:ext cx="1961473" cy="13076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0.09322</cdr:x>
      <cdr:y>0.57813</cdr:y>
    </cdr:from>
    <cdr:to>
      <cdr:x>0.18645</cdr:x>
      <cdr:y>0.76563</cdr:y>
    </cdr:to>
    <cdr:pic>
      <cdr:nvPicPr>
        <cdr:cNvPr id="4" name="Picture 3"/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r="60080" b="50000"/>
        <a:stretch xmlns:a="http://schemas.openxmlformats.org/drawingml/2006/main"/>
      </cdr:blipFill>
      <cdr:spPr>
        <a:xfrm xmlns:a="http://schemas.openxmlformats.org/drawingml/2006/main">
          <a:off x="803312" y="2819400"/>
          <a:ext cx="803312" cy="9144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0.09322</cdr:x>
      <cdr:y>0.34375</cdr:y>
    </cdr:from>
    <cdr:to>
      <cdr:x>0.18645</cdr:x>
      <cdr:y>0.53125</cdr:y>
    </cdr:to>
    <cdr:pic>
      <cdr:nvPicPr>
        <cdr:cNvPr id="5" name="Picture 4"/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t="54167" r="60080" b="-4167"/>
        <a:stretch xmlns:a="http://schemas.openxmlformats.org/drawingml/2006/main"/>
      </cdr:blipFill>
      <cdr:spPr>
        <a:xfrm xmlns:a="http://schemas.openxmlformats.org/drawingml/2006/main">
          <a:off x="803312" y="1676400"/>
          <a:ext cx="803312" cy="9144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0.90313</cdr:x>
      <cdr:y>0.0625</cdr:y>
    </cdr:from>
    <cdr:to>
      <cdr:x>1</cdr:x>
      <cdr:y>0.44813</cdr:y>
    </cdr:to>
    <cdr:pic>
      <cdr:nvPicPr>
        <cdr:cNvPr id="6" name="Picture 5"/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r="12341"/>
        <a:stretch xmlns:a="http://schemas.openxmlformats.org/drawingml/2006/main"/>
      </cdr:blipFill>
      <cdr:spPr>
        <a:xfrm xmlns:a="http://schemas.openxmlformats.org/drawingml/2006/main">
          <a:off x="7782295" y="304800"/>
          <a:ext cx="834729" cy="1880621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6EF81B4-4D7B-4AB2-8411-71D5FEEF61BE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4168AD2-8802-46C0-BE54-586301DFA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23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BC3A329-A45C-4C16-AA6D-BDE83A14CE0A}" type="datetimeFigureOut">
              <a:rPr lang="en-US" smtClean="0"/>
              <a:t>2/27/2014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0E07142-2995-4123-A1DC-B76154994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17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07142-2995-4123-A1DC-B761549943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080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76AD4-F4CA-419D-B90C-B4B3698B3F2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12/6/2012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093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76AD4-F4CA-419D-B90C-B4B3698B3F2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12/6/2012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91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07142-2995-4123-A1DC-B7615499437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887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76AD4-F4CA-419D-B90C-B4B3698B3F2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12/6/2012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439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416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07142-2995-4123-A1DC-B7615499437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563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9EC1C-E2A0-4190-8002-F636A8531ECE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0178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07142-2995-4123-A1DC-B7615499437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5708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GB" dirty="0">
              <a:latin typeface="Arial" panose="020B0604020202020204" pitchFamily="34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2623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670CB-12A3-4925-A09B-E4C7EC99B8E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342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07142-2995-4123-A1DC-B761549943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6687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152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07142-2995-4123-A1DC-B7615499437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4850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76AD4-F4CA-419D-B90C-B4B3698B3F22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12/6/2012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7613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07142-2995-4123-A1DC-B7615499437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711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Even when we pay the costs of what we consumer, even when we have the information we need to make informed choices, if</a:t>
            </a:r>
            <a:r>
              <a:rPr lang="en-US" baseline="0" dirty="0" smtClean="0"/>
              <a:t> there is a lack of competition in the market, we don’t end up having a lot of choices.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07142-2995-4123-A1DC-B7615499437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079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76AD4-F4CA-419D-B90C-B4B3698B3F22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12/6/2012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708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07142-2995-4123-A1DC-B7615499437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102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76AD4-F4CA-419D-B90C-B4B3698B3F22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12/6/2012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605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76AD4-F4CA-419D-B90C-B4B3698B3F22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12/6/2012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33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76AD4-F4CA-419D-B90C-B4B3698B3F2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12/6/2012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444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E3D83-3F93-4423-942A-317E34BB80D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49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07142-2995-4123-A1DC-B761549943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26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76AD4-F4CA-419D-B90C-B4B3698B3F2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12/6/2012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538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07142-2995-4123-A1DC-B7615499437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91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07142-2995-4123-A1DC-B7615499437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09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76AD4-F4CA-419D-B90C-B4B3698B3F2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12/6/2012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11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28600" y="-221075"/>
            <a:ext cx="4953001" cy="7289801"/>
            <a:chOff x="228600" y="-221075"/>
            <a:chExt cx="4953001" cy="7289801"/>
          </a:xfrm>
        </p:grpSpPr>
        <p:sp>
          <p:nvSpPr>
            <p:cNvPr id="15" name="Oval 14"/>
            <p:cNvSpPr/>
            <p:nvPr/>
          </p:nvSpPr>
          <p:spPr>
            <a:xfrm rot="16200000">
              <a:off x="228601" y="1796814"/>
              <a:ext cx="1284111" cy="12841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 rot="16200000">
              <a:off x="1757305" y="2163703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 rot="16200000">
              <a:off x="1390416" y="1063036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 rot="16200000">
              <a:off x="289749" y="696147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 rot="16200000">
              <a:off x="2919120" y="240829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 rot="16200000">
              <a:off x="2246490" y="45155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 rot="16200000">
              <a:off x="289749" y="-22107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 rot="16200000">
              <a:off x="3775194" y="2469444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16200000">
              <a:off x="2857971" y="-159927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 rot="16200000">
              <a:off x="4692416" y="2591740"/>
              <a:ext cx="489185" cy="4891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28600" y="3766726"/>
              <a:ext cx="1284111" cy="12841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289748" y="5295430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1390415" y="4928541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1757304" y="3827874"/>
              <a:ext cx="856074" cy="8560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289748" y="645724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2246489" y="5784615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919119" y="3827874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857970" y="6396096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3836341" y="3766726"/>
              <a:ext cx="611481" cy="61148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4692415" y="3766726"/>
              <a:ext cx="489185" cy="4891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39" name="Rectangle 3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3505200" y="533401"/>
            <a:ext cx="5334000" cy="1676399"/>
          </a:xfrm>
        </p:spPr>
        <p:txBody>
          <a:bodyPr vert="horz" anchor="t">
            <a:normAutofit/>
          </a:bodyPr>
          <a:lstStyle>
            <a:lvl1pPr algn="r">
              <a:defRPr sz="4800" b="1">
                <a:solidFill>
                  <a:schemeClr val="bg1"/>
                </a:solidFill>
                <a:effectLst/>
                <a:latin typeface="+mj-lt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257800" y="2286000"/>
            <a:ext cx="3505200" cy="1047304"/>
          </a:xfrm>
        </p:spPr>
        <p:txBody>
          <a:bodyPr lIns="45720" rIns="45720"/>
          <a:lstStyle>
            <a:lvl1pPr marL="0" marR="64008" indent="0" algn="r">
              <a:buNone/>
              <a:defRPr b="0" i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5638800" y="4267200"/>
            <a:ext cx="3124200" cy="381000"/>
          </a:xfrm>
        </p:spPr>
        <p:txBody>
          <a:bodyPr>
            <a:normAutofit/>
          </a:bodyPr>
          <a:lstStyle>
            <a:lvl1pPr algn="r">
              <a:buFontTx/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Date ##, ####</a:t>
            </a:r>
            <a:endParaRPr lang="en-US" dirty="0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4" hasCustomPrompt="1"/>
          </p:nvPr>
        </p:nvSpPr>
        <p:spPr>
          <a:xfrm>
            <a:off x="3124200" y="4648200"/>
            <a:ext cx="5638800" cy="685800"/>
          </a:xfrm>
        </p:spPr>
        <p:txBody>
          <a:bodyPr/>
          <a:lstStyle>
            <a:lvl1pPr algn="r">
              <a:buFontTx/>
              <a:buNone/>
              <a:defRPr b="1" baseline="0">
                <a:solidFill>
                  <a:schemeClr val="tx2"/>
                </a:solidFill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Click to change Event Name</a:t>
            </a:r>
            <a:endParaRPr lang="en-US" dirty="0"/>
          </a:p>
        </p:txBody>
      </p:sp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2" cstate="print"/>
          <a:srcRect b="25654"/>
          <a:stretch>
            <a:fillRect/>
          </a:stretch>
        </p:blipFill>
        <p:spPr>
          <a:xfrm>
            <a:off x="5421086" y="5791200"/>
            <a:ext cx="3265714" cy="76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88E90-A2CE-455F-8B1E-AF954D660166}" type="datetime1">
              <a:rPr lang="en-US" smtClean="0"/>
              <a:t>2/27/2014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724400"/>
            <a:ext cx="9144000" cy="213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81800" y="6276976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FAF64-2E2D-4E05-A04D-381E6CBB743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3"/>
          <p:cNvSpPr txBox="1">
            <a:spLocks/>
          </p:cNvSpPr>
          <p:nvPr userDrawn="1"/>
        </p:nvSpPr>
        <p:spPr>
          <a:xfrm>
            <a:off x="4182533" y="4873625"/>
            <a:ext cx="4428066" cy="1371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Ebrima"/>
                <a:ea typeface="+mj-ea"/>
                <a:cs typeface="Ebrima"/>
              </a:defRPr>
            </a:lvl1pPr>
          </a:lstStyle>
          <a:p>
            <a:pPr algn="r"/>
            <a:r>
              <a:rPr lang="en-US" sz="36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Click to change chapter title</a:t>
            </a:r>
            <a:endParaRPr lang="en-US" sz="3600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6172200"/>
            <a:ext cx="8915400" cy="381000"/>
          </a:xfrm>
        </p:spPr>
        <p:txBody>
          <a:bodyPr>
            <a:normAutofit/>
          </a:bodyPr>
          <a:lstStyle>
            <a:lvl1pPr marL="365760" marR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 sz="18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r>
              <a:rPr lang="en-US" dirty="0" smtClean="0"/>
              <a:t>Name Here     </a:t>
            </a:r>
            <a:r>
              <a:rPr kumimoji="0" lang="en-US" dirty="0" smtClean="0"/>
              <a:t>720.382.####     #########@</a:t>
            </a:r>
            <a:r>
              <a:rPr kumimoji="0" lang="en-US" dirty="0" err="1" smtClean="0"/>
              <a:t>coloradohealthinstitute.org</a:t>
            </a:r>
            <a:endParaRPr kumimoji="0" lang="en-US" dirty="0" smtClean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-76200"/>
            <a:ext cx="9144000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1219200" y="228600"/>
            <a:ext cx="6705600" cy="4495800"/>
          </a:xfrm>
          <a:ln w="57150">
            <a:solidFill>
              <a:schemeClr val="tx2"/>
            </a:solidFill>
          </a:ln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/>
          <a:srcRect b="25654"/>
          <a:stretch>
            <a:fillRect/>
          </a:stretch>
        </p:blipFill>
        <p:spPr>
          <a:xfrm>
            <a:off x="457200" y="5029200"/>
            <a:ext cx="4343400" cy="10134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3166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894F8-AE80-4EEF-85CA-BDC691571D93}" type="datetime1">
              <a:rPr lang="en-US" smtClean="0"/>
              <a:t>2/27/2014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42875" y="-221076"/>
            <a:ext cx="9286875" cy="7079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22225" y="-221075"/>
            <a:ext cx="4953001" cy="7289801"/>
            <a:chOff x="228600" y="-221075"/>
            <a:chExt cx="4953001" cy="7289801"/>
          </a:xfrm>
          <a:solidFill>
            <a:srgbClr val="3B6E8F">
              <a:alpha val="17000"/>
            </a:srgbClr>
          </a:solidFill>
        </p:grpSpPr>
        <p:sp>
          <p:nvSpPr>
            <p:cNvPr id="11" name="Oval 10"/>
            <p:cNvSpPr/>
            <p:nvPr/>
          </p:nvSpPr>
          <p:spPr>
            <a:xfrm rot="16200000">
              <a:off x="228601" y="1796814"/>
              <a:ext cx="1284111" cy="12841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 rot="16200000">
              <a:off x="1757305" y="2163703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 rot="16200000">
              <a:off x="1390416" y="1063036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 rot="16200000">
              <a:off x="289749" y="696147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 rot="16200000">
              <a:off x="2919120" y="240829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 rot="16200000">
              <a:off x="2246490" y="45155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 rot="16200000">
              <a:off x="289749" y="-22107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 rot="16200000">
              <a:off x="3775194" y="2469444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16200000">
              <a:off x="2857971" y="-159927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 rot="16200000">
              <a:off x="4692416" y="2591740"/>
              <a:ext cx="489185" cy="48918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28600" y="3766726"/>
              <a:ext cx="1284111" cy="12841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89748" y="5295430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390415" y="4928541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757304" y="3827874"/>
              <a:ext cx="856074" cy="8560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89748" y="645724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2246489" y="5784615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2919119" y="3827874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857970" y="6396096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3836341" y="3766726"/>
              <a:ext cx="611481" cy="61148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4692415" y="3766726"/>
              <a:ext cx="489185" cy="48918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35" name="Text Placeholder 34"/>
          <p:cNvSpPr>
            <a:spLocks noGrp="1"/>
          </p:cNvSpPr>
          <p:nvPr>
            <p:ph type="body" sz="quarter" idx="13" hasCustomPrompt="1"/>
          </p:nvPr>
        </p:nvSpPr>
        <p:spPr>
          <a:xfrm>
            <a:off x="2438400" y="4876800"/>
            <a:ext cx="6324600" cy="533400"/>
          </a:xfrm>
        </p:spPr>
        <p:txBody>
          <a:bodyPr>
            <a:normAutofit/>
          </a:bodyPr>
          <a:lstStyle>
            <a:lvl1pPr algn="r">
              <a:buFontTx/>
              <a:buNone/>
              <a:defRPr sz="28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change Event Name</a:t>
            </a:r>
            <a:endParaRPr lang="en-US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3962400" y="4495800"/>
            <a:ext cx="4800600" cy="381000"/>
          </a:xfrm>
        </p:spPr>
        <p:txBody>
          <a:bodyPr>
            <a:normAutofit/>
          </a:bodyPr>
          <a:lstStyle>
            <a:lvl1pPr algn="r">
              <a:buFontTx/>
              <a:buNone/>
              <a:defRPr sz="2000"/>
            </a:lvl1pPr>
          </a:lstStyle>
          <a:p>
            <a:pPr lvl="0"/>
            <a:r>
              <a:rPr lang="en-US" dirty="0" smtClean="0"/>
              <a:t>Date ##, ####</a:t>
            </a:r>
            <a:endParaRPr lang="en-US" dirty="0"/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5" hasCustomPrompt="1"/>
          </p:nvPr>
        </p:nvSpPr>
        <p:spPr>
          <a:xfrm>
            <a:off x="3352800" y="381000"/>
            <a:ext cx="5410200" cy="1524000"/>
          </a:xfrm>
        </p:spPr>
        <p:txBody>
          <a:bodyPr>
            <a:normAutofit/>
          </a:bodyPr>
          <a:lstStyle>
            <a:lvl1pPr algn="r">
              <a:buFontTx/>
              <a:buNone/>
              <a:defRPr sz="4800" b="1"/>
            </a:lvl1pPr>
          </a:lstStyle>
          <a:p>
            <a:pPr lvl="0"/>
            <a:r>
              <a:rPr lang="en-US" dirty="0" smtClean="0"/>
              <a:t>Click to Edit Master Slide Title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 hasCustomPrompt="1"/>
          </p:nvPr>
        </p:nvSpPr>
        <p:spPr>
          <a:xfrm>
            <a:off x="5257800" y="2057400"/>
            <a:ext cx="3505200" cy="1524000"/>
          </a:xfrm>
        </p:spPr>
        <p:txBody>
          <a:bodyPr/>
          <a:lstStyle>
            <a:lvl1pPr algn="r">
              <a:buFontTx/>
              <a:buNone/>
              <a:defRPr i="1"/>
            </a:lvl1pPr>
          </a:lstStyle>
          <a:p>
            <a:pPr lvl="0"/>
            <a:r>
              <a:rPr lang="en-US" dirty="0" smtClean="0"/>
              <a:t>Click to change Title of Subhead</a:t>
            </a:r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" cstate="print"/>
          <a:srcRect b="30977"/>
          <a:stretch>
            <a:fillRect/>
          </a:stretch>
        </p:blipFill>
        <p:spPr>
          <a:xfrm>
            <a:off x="5127171" y="5791200"/>
            <a:ext cx="3483429" cy="76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30891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>
                <a:latin typeface="+mj-lt"/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527AD8-ED44-4CAB-A597-0EAFE4607E33}" type="datetime1">
              <a:rPr lang="en-US" smtClean="0"/>
              <a:t>2/27/2014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143000"/>
          </a:xfrm>
        </p:spPr>
        <p:txBody>
          <a:bodyPr rtlCol="0"/>
          <a:lstStyle>
            <a:extLst/>
          </a:lstStyle>
          <a:p>
            <a:r>
              <a:rPr kumimoji="0" lang="en-US" dirty="0" smtClean="0"/>
              <a:t>Click to edit </a:t>
            </a:r>
            <a:br>
              <a:rPr kumimoji="0" lang="en-US" dirty="0" smtClean="0"/>
            </a:br>
            <a:r>
              <a:rPr kumimoji="0" lang="en-US" dirty="0" smtClean="0"/>
              <a:t>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9593B-9C12-4B1D-B109-F2D346E302C1}" type="datetime1">
              <a:rPr lang="en-US" smtClean="0"/>
              <a:t>2/27/2014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0"/>
            <a:ext cx="8229600" cy="1265238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dirty="0" smtClean="0">
                <a:solidFill>
                  <a:schemeClr val="bg1"/>
                </a:solidFill>
                <a:latin typeface="+mj-lt"/>
              </a:rPr>
              <a:t>Click to edit </a:t>
            </a:r>
            <a:br>
              <a:rPr kumimoji="0" lang="en-US" sz="3200" dirty="0" smtClean="0">
                <a:solidFill>
                  <a:schemeClr val="bg1"/>
                </a:solidFill>
                <a:latin typeface="+mj-lt"/>
              </a:rPr>
            </a:br>
            <a:r>
              <a:rPr kumimoji="0" lang="en-US" sz="3200" dirty="0" smtClean="0">
                <a:solidFill>
                  <a:schemeClr val="bg1"/>
                </a:solidFill>
                <a:latin typeface="+mj-lt"/>
              </a:rPr>
              <a:t>master title style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599"/>
            <a:ext cx="4040188" cy="3611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599"/>
            <a:ext cx="4041775" cy="3611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2FDD9F-ACAF-4C9C-902D-AAA0EAA68A2E}" type="datetime1">
              <a:rPr lang="en-US" smtClean="0"/>
              <a:t>2/27/2014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143000"/>
          </a:xfrm>
        </p:spPr>
        <p:txBody>
          <a:bodyPr rtlCol="0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 dirty="0" smtClean="0"/>
              <a:t>Click to edit </a:t>
            </a:r>
            <a:br>
              <a:rPr kumimoji="0" lang="en-US" dirty="0" smtClean="0"/>
            </a:br>
            <a:r>
              <a:rPr kumimoji="0" lang="en-US" dirty="0" smtClean="0"/>
              <a:t>master title style</a:t>
            </a:r>
            <a:endParaRPr kumimoji="0"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457200" y="1657350"/>
            <a:ext cx="3008313" cy="70485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>
              <a:defRPr sz="20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75050" y="1676400"/>
            <a:ext cx="5111750" cy="4343400"/>
          </a:xfrm>
        </p:spPr>
        <p:txBody>
          <a:bodyPr/>
          <a:lstStyle>
            <a:lvl1pPr>
              <a:buClr>
                <a:schemeClr val="accent2"/>
              </a:buClr>
              <a:buFont typeface="Arial" pitchFamily="34" charset="0"/>
              <a:buChar char="•"/>
              <a:defRPr sz="3200">
                <a:solidFill>
                  <a:schemeClr val="accent2"/>
                </a:solidFill>
              </a:defRPr>
            </a:lvl1pPr>
            <a:lvl2pPr>
              <a:defRPr sz="2800">
                <a:solidFill>
                  <a:schemeClr val="accent2"/>
                </a:solidFill>
              </a:defRPr>
            </a:lvl2pPr>
            <a:lvl3pPr>
              <a:defRPr sz="2400">
                <a:solidFill>
                  <a:schemeClr val="accent2"/>
                </a:solidFill>
              </a:defRPr>
            </a:lvl3pPr>
            <a:lvl4pPr>
              <a:defRPr sz="2000">
                <a:solidFill>
                  <a:schemeClr val="accent2"/>
                </a:solidFill>
              </a:defRPr>
            </a:lvl4pPr>
            <a:lvl5pPr>
              <a:defRPr sz="2000">
                <a:solidFill>
                  <a:schemeClr val="accent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362200"/>
            <a:ext cx="2895600" cy="3657600"/>
          </a:xfrm>
        </p:spPr>
        <p:txBody>
          <a:bodyPr>
            <a:normAutofit/>
          </a:bodyPr>
          <a:lstStyle>
            <a:lvl1pPr marL="0">
              <a:buFontTx/>
              <a:buNone/>
              <a:defRPr sz="1400" baseline="0">
                <a:solidFill>
                  <a:schemeClr val="accent2"/>
                </a:solidFill>
              </a:defRPr>
            </a:lvl1pPr>
            <a:lvl2pPr>
              <a:buFontTx/>
              <a:buNone/>
              <a:defRPr sz="1400">
                <a:solidFill>
                  <a:schemeClr val="accent2"/>
                </a:solidFill>
              </a:defRPr>
            </a:lvl2pPr>
            <a:lvl3pPr>
              <a:buFontTx/>
              <a:buNone/>
              <a:defRPr sz="1400">
                <a:solidFill>
                  <a:schemeClr val="accent2"/>
                </a:solidFill>
              </a:defRPr>
            </a:lvl3pPr>
            <a:lvl4pPr>
              <a:buFontTx/>
              <a:buNone/>
              <a:defRPr sz="1400">
                <a:solidFill>
                  <a:schemeClr val="accent2"/>
                </a:solidFill>
              </a:defRPr>
            </a:lvl4pPr>
            <a:lvl5pPr>
              <a:buFontTx/>
              <a:buNone/>
              <a:defRPr sz="14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2CCA48-A9C8-4653-8314-9A4385A43E9B}" type="datetime1">
              <a:rPr lang="en-US" smtClean="0"/>
              <a:t>2/27/2014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600200" y="1600200"/>
            <a:ext cx="5943600" cy="4114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143000"/>
          </a:xfrm>
        </p:spPr>
        <p:txBody>
          <a:bodyPr rtlCol="0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dirty="0" smtClean="0"/>
              <a:t>Click to edit </a:t>
            </a:r>
            <a:br>
              <a:rPr kumimoji="0" lang="en-US" dirty="0" smtClean="0"/>
            </a:br>
            <a:r>
              <a:rPr kumimoji="0" lang="en-US" dirty="0" smtClean="0"/>
              <a:t>master title style</a:t>
            </a:r>
            <a:endParaRPr kumimoji="0"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600200" y="5867400"/>
            <a:ext cx="5867400" cy="304800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3B6E8F"/>
                </a:solidFill>
              </a:defRPr>
            </a:lvl1pPr>
          </a:lstStyle>
          <a:p>
            <a:pPr lvl="0"/>
            <a:r>
              <a:rPr lang="en-US" dirty="0" smtClean="0"/>
              <a:t>Caption text in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6"/>
          <p:cNvSpPr txBox="1">
            <a:spLocks/>
          </p:cNvSpPr>
          <p:nvPr userDrawn="1"/>
        </p:nvSpPr>
        <p:spPr>
          <a:xfrm>
            <a:off x="6781800" y="63563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FAF64-2E2D-4E05-A04D-381E6CBB743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5257800"/>
            <a:ext cx="4495800" cy="1295400"/>
          </a:xfrm>
        </p:spPr>
        <p:txBody>
          <a:bodyPr vert="horz" anchor="t">
            <a:normAutofit/>
          </a:bodyPr>
          <a:lstStyle>
            <a:lvl1pPr algn="r">
              <a:buNone/>
              <a:defRPr sz="4000" b="0" i="1" cap="none" baseline="0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rcRect r="76000" b="23529"/>
          <a:stretch>
            <a:fillRect/>
          </a:stretch>
        </p:blipFill>
        <p:spPr>
          <a:xfrm>
            <a:off x="381000" y="304800"/>
            <a:ext cx="3048000" cy="304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374D-1A08-4596-A576-E36B0E7C362A}" type="datetime1">
              <a:rPr lang="en-US" smtClean="0"/>
              <a:t>2/27/2014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81800" y="63563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FAF64-2E2D-4E05-A04D-381E6CBB743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200400" y="0"/>
            <a:ext cx="59436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B6E8F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00" y="5257800"/>
            <a:ext cx="4343400" cy="1371600"/>
          </a:xfrm>
        </p:spPr>
        <p:txBody>
          <a:bodyPr>
            <a:noAutofit/>
          </a:bodyPr>
          <a:lstStyle>
            <a:lvl1pPr algn="r">
              <a:buFontTx/>
              <a:buNone/>
              <a:defRPr sz="4000" i="1">
                <a:solidFill>
                  <a:schemeClr val="bg1"/>
                </a:solidFill>
              </a:defRPr>
            </a:lvl1pPr>
          </a:lstStyle>
          <a:p>
            <a:pPr lvl="0"/>
            <a:r>
              <a:rPr kumimoji="0" lang="en-US" smtClean="0"/>
              <a:t>Click to edit Master text styles</a:t>
            </a:r>
          </a:p>
        </p:txBody>
      </p:sp>
      <p:pic>
        <p:nvPicPr>
          <p:cNvPr id="13" name="Picture 12" descr="new logo bi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4800" y="367048"/>
            <a:ext cx="2514600" cy="25285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6"/>
          <p:cNvSpPr txBox="1">
            <a:spLocks/>
          </p:cNvSpPr>
          <p:nvPr userDrawn="1"/>
        </p:nvSpPr>
        <p:spPr>
          <a:xfrm>
            <a:off x="6781800" y="6356351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0FAF64-2E2D-4E05-A04D-381E6CBB743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6800" y="533400"/>
            <a:ext cx="7010400" cy="4267200"/>
          </a:xfrm>
          <a:prstGeom prst="rect">
            <a:avLst/>
          </a:prstGeom>
          <a:noFill/>
          <a:ln w="57150">
            <a:solidFill>
              <a:schemeClr val="bg2"/>
            </a:solidFill>
          </a:ln>
          <a:effectLst/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rcRect b="25654"/>
          <a:stretch>
            <a:fillRect/>
          </a:stretch>
        </p:blipFill>
        <p:spPr>
          <a:xfrm>
            <a:off x="457200" y="5029200"/>
            <a:ext cx="4343400" cy="1013460"/>
          </a:xfrm>
          <a:prstGeom prst="rect">
            <a:avLst/>
          </a:prstGeom>
        </p:spPr>
      </p:pic>
      <p:sp>
        <p:nvSpPr>
          <p:cNvPr id="9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6172200"/>
            <a:ext cx="8915400" cy="381000"/>
          </a:xfrm>
        </p:spPr>
        <p:txBody>
          <a:bodyPr>
            <a:normAutofit/>
          </a:bodyPr>
          <a:lstStyle>
            <a:lvl1pPr marL="365760" marR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 sz="1800" b="1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Tx/>
              <a:buNone/>
              <a:tabLst/>
              <a:defRPr/>
            </a:pPr>
            <a:r>
              <a:rPr lang="en-US" dirty="0" smtClean="0"/>
              <a:t>Name Here     </a:t>
            </a:r>
            <a:r>
              <a:rPr kumimoji="0" lang="en-US" dirty="0" smtClean="0"/>
              <a:t>720.382.####     #########@</a:t>
            </a:r>
            <a:r>
              <a:rPr kumimoji="0" lang="en-US" dirty="0" err="1" smtClean="0"/>
              <a:t>coloradohealthinstitute.org</a:t>
            </a:r>
            <a:endParaRPr kumimoji="0" lang="en-US" dirty="0" smtClean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0" y="62555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+mj-lt"/>
              </a:defRPr>
            </a:lvl1pPr>
            <a:extLst/>
          </a:lstStyle>
          <a:p>
            <a:fld id="{8C9190FC-2905-4D7A-A8FF-F65F78CC5BD2}" type="datetime1">
              <a:rPr lang="en-US" smtClean="0"/>
              <a:t>2/27/2014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749040" y="62555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+mj-lt"/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016240" y="62555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latin typeface="+mj-lt"/>
              </a:defRPr>
            </a:lvl1pPr>
            <a:extLst/>
          </a:lstStyle>
          <a:p>
            <a:fld id="{D5BBC35B-A44B-4119-B8DA-DE9E3DFADA2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3B6E8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r>
              <a:rPr kumimoji="0" lang="en-US" dirty="0" smtClean="0"/>
              <a:t>Click to edit </a:t>
            </a:r>
            <a:br>
              <a:rPr kumimoji="0" lang="en-US" dirty="0" smtClean="0"/>
            </a:br>
            <a:r>
              <a:rPr kumimoji="0" lang="en-US" dirty="0" smtClean="0"/>
              <a:t>master title style</a:t>
            </a:r>
            <a:endParaRPr kumimoji="0"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/>
          <a:srcRect r="78125" b="30977"/>
          <a:stretch>
            <a:fillRect/>
          </a:stretch>
        </p:blipFill>
        <p:spPr>
          <a:xfrm>
            <a:off x="8382000" y="6096000"/>
            <a:ext cx="533400" cy="533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30" r:id="rId2"/>
    <p:sldLayoutId id="2147483722" r:id="rId3"/>
    <p:sldLayoutId id="2147483733" r:id="rId4"/>
    <p:sldLayoutId id="2147483734" r:id="rId5"/>
    <p:sldLayoutId id="2147483735" r:id="rId6"/>
    <p:sldLayoutId id="2147483723" r:id="rId7"/>
    <p:sldLayoutId id="2147483731" r:id="rId8"/>
    <p:sldLayoutId id="2147483729" r:id="rId9"/>
    <p:sldLayoutId id="2147483732" r:id="rId10"/>
    <p:sldLayoutId id="214748373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3200" b="0" kern="1200" baseline="0" dirty="0" smtClean="0">
          <a:solidFill>
            <a:schemeClr val="bg1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90000"/>
        <a:buFont typeface="Arial" pitchFamily="34" charset="0"/>
        <a:buChar char="•"/>
        <a:defRPr kumimoji="0"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tx1"/>
        </a:buClr>
        <a:buSzPct val="90000"/>
        <a:buFont typeface="Arial" pitchFamily="34" charset="0"/>
        <a:buChar char="•"/>
        <a:defRPr kumimoji="0" sz="2800" b="0" kern="1200">
          <a:solidFill>
            <a:schemeClr val="tx1"/>
          </a:solidFill>
          <a:latin typeface="+mj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80000"/>
        <a:buFont typeface="Arial" pitchFamily="34" charset="0"/>
        <a:buChar char="•"/>
        <a:defRPr kumimoji="0"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Arial" pitchFamily="34" charset="0"/>
        <a:buChar char="•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Arial" pitchFamily="34" charset="0"/>
        <a:buChar char="•"/>
        <a:defRPr kumimoji="0"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ealthreformgps.org/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Legislative Lunch and Learn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February 26, 2014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Bending the Health Care Cost Curve 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Market-Based Solutions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Care Cost Drivers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93837"/>
            <a:ext cx="4343400" cy="3535363"/>
          </a:xfrm>
        </p:spPr>
        <p:txBody>
          <a:bodyPr>
            <a:normAutofit/>
          </a:bodyPr>
          <a:lstStyle/>
          <a:p>
            <a:pPr lvl="1">
              <a:spcAft>
                <a:spcPts val="900"/>
              </a:spcAft>
              <a:buClr>
                <a:srgbClr val="F6A01A"/>
              </a:buClr>
            </a:pPr>
            <a:r>
              <a:rPr lang="en-US" sz="3600" dirty="0" smtClean="0"/>
              <a:t>Consolidation of insurance plans and providers: Limits competition </a:t>
            </a:r>
          </a:p>
          <a:p>
            <a:pPr lvl="1">
              <a:spcAft>
                <a:spcPts val="900"/>
              </a:spcAft>
              <a:buNone/>
            </a:pPr>
            <a:endParaRPr lang="en-US" sz="3600" dirty="0" smtClean="0"/>
          </a:p>
          <a:p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78B0-DB87-47EC-BBAA-E355ED73799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170" name="Picture 2" descr="http://www.novinite.com/media/images/2009-10/photo_verybig_1085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1" y="4307890"/>
            <a:ext cx="2514600" cy="2016709"/>
          </a:xfrm>
          <a:prstGeom prst="rect">
            <a:avLst/>
          </a:prstGeom>
          <a:noFill/>
        </p:spPr>
      </p:pic>
      <p:sp>
        <p:nvSpPr>
          <p:cNvPr id="7172" name="AutoShape 4" descr="data:image/jpeg;base64,/9j/4AAQSkZJRgABAQAAAQABAAD/2wCEAAkGBhQSERUUEhQWFRUVFRUUFRUYGBcVFxgXFhcVFBUWFBgaHCYeGBkjGhQVHy8gIycpLCwsGB4xNTAqNSYrLCkBCQoKDgwOGg8PGiwkHCQpLCwpKSwpLCksLC4sLCwsLCwsKSkpLCwsLC0sKSksLCwpLCksLCwsLCksLCwsLCwsLP/AABEIAI8BYQMBIgACEQEDEQH/xAAcAAAABwEBAAAAAAAAAAAAAAABAgMEBQYHAAj/xABKEAACAQIDBAcECAQDBgQHAAABAhEAAwQSIQUxQVEGEyJhcYGRBzKhsRRCUnLB0eHwI2KCklOywhUzQ5PT8Rai0uIkNGNzg5Sj/8QAGgEAAgMBAQAAAAAAAAAAAAAAAQIAAwQFBv/EAC8RAAICAgECBQIFBAMAAAAAAAABAhEDEiEEMRMUIkFRYaFCUnGBkQUywfAjsdH/2gAMAwEAAhEDEQA/ALoTypTDk0XqjyohQiukYyQV6WQzTOwTT6zSMdCqUOWlrS0tkFV2NQ0trrTtRRclKLQYyVAik7j6UoTVX6WdMrGCyrcJNxxK211YjdJ4ATxNThdwcvhC2OaTTKo3ZXS23ibrWoZLgkgHcwHFTUndWtOOcZL0soyQlF+pCTNQKtGy0vbsTVxUFtWJp5bsgUW2lLqlVtjpBJrshpdbVDIFLYaAS3RWFC92m7PUSA2HZqSe9ST3KSLVYoiOQo16gDUnNdNPQthmuxSRNDFdFMkBsLXAUIWlESoA5Epxbt0a1apyiVW2OkdYt06t2xNJKaN1tVO2WLgchQKEvTTrqENNLqNsOeuoxem4YCk7uI5UNLDsKviKRfEmm73KRZ6uUEVuYrcu0g9yuLUSKsUStsKTRYpTLXZaYUTy12WlMtDlqEEstdSuSuqBF89B1U0dVFHURWI1h7KRwpyi0glwUqtylYUOEpemqGnSmkY6I/pBtYYXDvdInLAUc2YgKPU/A12wdrjEWQ+48R30HSHZK4rDvZYxmgq32XUyp9Rr3TWe9H+m1nAobeILZwSCFExBIM+YPpWfJKUZquxqxxhLHK+5p1++FBJMAAknkBqTWBYbFtjsbdxLAtLnIu+EXsoACeAyj1q6dLvaPhnwV3qLwa46lFSGDdowZBGmhNZ50L2jluAEwVcRwlTS9VKo0h+iinO2ars+5h2sgX7TKQ3VzlOdCY7SssldCDIMUlsS87WRnJYq9y2GO91t3GRX81UGldlbW6i3evXhlGY3ZYIQCBoqkak7gBGvOi9CMSt3DKxP80dz9uPVjU6KajP9UP8A1GDcf0JK1ZJp5bsRSwxCjcKRuXyTXWts4tJDhaNnFMgx50YCl1JsOutFEe5SBFFZqKiRyDsTSRJrjcjf4mm2G2nauEi3dtuRvCurEehp0IKMKIRSzpSfV06FYShE0cW6VW3RsAhloctLdVR1t0LDQklqnCJFdrwoMnM0r5CHNwCi9fRSorhUpEsUFw0aaTmjA0KDYqvhQm9FJG7SZNTUmwo2IpNnNdQxTULYSKDJSgoYo2QTyV2SlQlKLZqWQbhKMLdOOqritLsGhEW6HLRjRIqEBrqCK6oSxr1lCLppmb9B15pNB9iVtOaeW2qEt4g04S+1I4DqZMK1CcTFQ30086Xt7THEUvhsPiIePi6wn2n4Xqto3DlOW6qXRyJMh4/qU+tbrbvI24iqL7Xejou4T6QDD4fX71t2VWXxBKkefOqskfSW45UzG1xQkDnE+Wv4VI7A2f1rys9ldRzA4DvE1AXG7XnV26Jqqw7QoaQeUjUEct49K5WZ0jrdN3/QmOmS5beGRieyXYAkk6BVJM+PzpD2e9IDbyWgdQGQrzgyvqNPKqltjb738SzXNMoKATIGWQIPHXXvmh2CjG7bdZXtaNBiVgxO6OHpSuDjH7jPIpyfx2Nr2htIJbW4ZCMQCTwVwyz5MR6Gi7E2g16wjkHXMN++DOnrHlSqPa2hgzYDBbigBQRBVlghWG8CRSfROwWwqrADWmuW3EQQQx38zvHlW/D1HiZot/H3MubAsfTTjXNp/t/tkkhNOFWuTBNSowbd1dNtHHSYnkouSnRtZQWYqoG8kwB4k00O0rREq4ad2WTO8aHdvBqK32I+O5mftj2ncDWMOpIRlNxwPrHNlQN3CGMc/CmXQDDWUcPeDAgjIwJkNBMAKZMiu9rGM6y7bK23AW2MzMojViUghj/MIMUh0O2mLnV23fLlfMsZc2b6gliJEzpr4Vy+q3WQ6/RrG4cmwYV1dFYaggGYI84MEULIKWsYIhFDMMwUAxAExrAG4UcYccxXSjLjk5Mly6GwWhg04NjvFZ3089pIwxNjClHvAw7+8ls/ZHBn+A466AymkrYFBt0i95OdG0rDbHtRxwOt0GdYNu36e7UvgfbNeAPW2bdzdGWbfDUn3p4fGq1ngyx4Jo1vNUL0n6XWcCitdJLPIRF3tET3ACRqefGqzgfa/Za1muWrivJGRMrg94YlflVc2htVNo4i7evWmFhbYsWCdcrFgSxIMBzmnu081zZ4whaHwdNLJk1Zbtje06zeaLqG0DMPmzL/AF6AqfUVcrThgGUgggEEGQQdQQeVU/orshLVm2i5ChbLcW6JzE8QdwkxpEDWrnbwuUAKAAAAANAANwApelzyy3fsWdb0ywa13Z1DNHGHPOjLhq12jDTEa6luorhZqWgUJUIFLdUKMEFTYNCIWjhaUyUOSl2DQmDQ56PFFIoEAzUFDFBRAcFocooMtDkqBs6BXV2ShqEIkOvFRStu2h+r8aQA/cU6w9ulfA65FhZQfVoTdEbhXMoG+m7Rz+FKlYzdCnWDktJtfA+qPSggcz6frQZV5n0/WrEkI2wpxZHBR5Csy9pftAS9a+iWWFwFla46+72TIRSPe13ndp6L+1nb7JkwtskK6Z7p3FgSyqn3eySeenfOYHC99Zc+X8KRow43/cxJGE1IjbD5QgaFAIHnP5mo9sOeHx58qBbB05E1ga+TcpNdh5svZr4i+lq3qzsFB+bHuA1PcK3sdFrK27dof7u3bNsLumSCWJ5kiT3k0XohsHD2MNZKWVW41q2Xce8xZQxlomJ4TU7lXkfX9K6OHCoq37mDLmbdL2K5tzYLn+NhmyXlUDQxnVRAUzxAEAnwqP8AZ/tlzduJdJzXWJPA5zMkjgZFXQIvI+v6UybYNk3heCMtyQSVaA33hEHxqnqOl2kp4+Gaum61Qg8eXlVwPFZuZpDaO2EsLmuNE+6u9mPJRxNV3pH06S1pYAcKYuPOYKDmWVHEBgsndwrOsVtJmbM7l24sTP7FdSOK+ZcHOSb7F+bbj4p7ZeOpcDKg+qSDqx3MZ04Rw41IHKm+BwA3AAEmT6zWebO6RBTBuEZRm398nx51M29vfSCVBWGRc+vuiAGj7zvl8FNbYaUlESWOV2yT2ybRINwAowFtw24hmhPAbzPeDNSWC6G2dnLav2JZrj2nOYbrLgq1sSObgk7+yKqW29rKLtiyBM3bTMOAVWCopHHUD+3vrRPabtM2DYKxEuGU8VzW1kd4LA+RrJm1lnhCvn/rsXwjJYm0+5KBUf3Drvy/kaTBqk7G6aLcuhbbDMG7XIKIJOveInvq6Wrwb3YiFOhkAGYG7+X5Us8envaM/K4ZWvaRjcRbwTNhWKsDLlRLi1Bzsp+rBKyRuE7qz3oH7OGxgF6+SlidANGu88p+qk6Zt54cxoe1+j+JOOtYjDsAMuV5PuwCCI4qw0gcSZq1hktqSQFRROsKqqo9AAB5Vhreb2XC+5rbUMa1fL7/AEKD0q9nWzbOEvXure11SFwyXGkkQFWHLKczQN3GsRW5+/X860T2me0MY3/4fD//AC6HMz7utZd0Dgg3jmdeArOUNZsjTfpL8aaXqHlu7pWxbK6O2rOwB9JJtu7jEKYJbt5EtiBr7iqxqley/oiMdjB1gHUWYe4CYzfZtiftHf3A8xWhe0janXX7tgNls4TDtfvBfrXCo6q2Y7ynhBNVtWqZog3F2ipdD+mN29isLhwoB65czzvTewiOIB8a1vbu0Fw1k3OOZFUcyzAfLMfKvM+E2i1i9buocrIyuD3qZE8x3VrnTbpRbxFjDdVN5XfrGNuTkhCADGoMsf7e+ni1jxy1K3ebNHfk0fA4lbiBh85j9iKc9ms56I9M8N9HYIbkoT7+ZgzZSVCmSRIUwDEwQKhNve2V7WJu27Nu1ctKQEZi4Y9kEkwY3zwq6GRarZ8mfLie78Nen2NiOWiErWS7I9t6M0YmwUX7Vts8eKtGnga0DZXSXC4hVNq/bOfcpYK88ihIadN0VbFxfZmeSku6JckcqA1D9LdtfQ8HdvxJQAIDuLsQqz3SZPcDWb7A9om0Ll0syC4iD+IkBIA1OXjnjhSzyxg+R8eGeRXFGvxQxRbLhlDAGGAYTodROo50erbKQIoclDNdQIdkocgoIoIqBDaV2nKgrqBLDV1FmuqEsjktAUunlTbrKMLlRpsdNIdQONFNsfsUgLp50PXHnU1YdkccKaMuDoOuNAbhpvUJ6TLvbPsJlaziBqpU2W7mBZ09QX/trM1Nektp7Nt4i01q8odG3g92oIO8EHcRWBdJ9gNg8S9ltYIKN9pG90+O8HvBrJmg09jVhmmtRK1sx7iFhBI1C8T3Dv5UXZ2E624iA6uwXXQ6mNR51f8AoXgbSBRlUvElmGbxEHQU7XYdttsyiqFPV3yoAAVsguMByBYT/VWSE1OWqN2XC8UNmaClsAADcAAPAaCjqKMFowWuzZwxW2o4x8qp/TzbZAbD2XXMbTG5B7QzaKJmVkBuHEVN9IsDcu4W7bssUuMnYYaaggxPCYyz31SegnQp/pLYjFW3XITlS4QxNzcTO9kB1E92+JqvxNJrizRCMZRbbqhLYvs6uYhFe5NhdxUQWdNJgfUzQd/BjoaznpLeW1jL9q3Jt27jW11k9g5ZnjqDXpxL45V529o3Rk4LGEAs1u9N1GI11Y51J4lSfQg8aTPkm+SzE03RX7Dqdwk95/CpDC7SNo9mATyAHxqNCcqJhWi6NYE/WnfyIGu+q49Q49u5e4pl/wDZ90cuYzGC65yrae1cckEk9sFVUd4U68I41t3SPY1q81trqK5TOFzagZss6HQnTlVD9kKzbuvmljctqYBAAUZhAIGnbPpWi469MDlJ9aKk5STf1K5v0S/YxzpR0CvYRjcwIZ7THW2qB7iHhBylinfvHHnTPZnTZrBRHUl1BNyZDBixMdoaELwGmo3xWyxUDt3oThsXcFy6rBwILI2UsOAfQzHCtsM0oqvYy3GX9xFdEenD4y5dD2xbVShTfJVs/ak+9OUbtImqd7aNv3xdGEgpZyrc0/408W/lVhGXmJPCL1s7oBbsXQ9u5cCAochJacgIUZidwzHTkTzpP2l9ETjsL/DAN+0c9vmwOj2we8QR3qKw1k1exolLCpR0/c8/2Nx7/wAqdbA2FcxVzq7YMDV2iQq6ye8wDC7ydBTZBBg+dTHRrYlzF4m3Zs3OqZ8xzkkRlQsT2dSYWKz1ZotLlml4/pNhtkYNLGG6tr6yVMSwLATevk6gngnGANwrIsZt+8/WL1jRdYPd11uMCSC53kSSY3TrFN9pYR7V25buTnR2V535gSD4+NNwhmANToB47qVjuV9jRMN0A+lbJs3bClsVme4QIGa2WyBNTvAVWHexHGi9HUxljC3LdzCXAuqLcYZChcwWysAXIliCOPhVy6PbWW3as2LYJKIlsn3VzAQ2/UGQTu499J9M+kQ+gsS0XHuFbdtfeJtk2yCZ1UEZpAHLjNUyybf2l2PE4cyIrYuys2ETD2dHuFQCICsVZbhdtJkBD4DcK1HB7KtoNLdsMQM7BFUs0QWMDjr61RPY7sMql67eDdat5rfaJOUqMrjLMZpzAnfwq9bd21awdhr14wq7gPeZjuRBxY/mdwrd08NI3LuYOryrLOorhFN9pnQLD3rNzFBlsXbaF2eOzcA3K4H1iYAYa6ga6RhS3PnNWnpn07v49iGOSyDKWVPZEbi5+u3ed3ACqqlsk6CaqySTdobHFxVMt3RDA3NpYu3Yu3HdFW4/aZiFyocsSdO2V9asXRvHWxiLVm4ZZ8Qtt1UnNmJgns713Sd1QvR64uFwtxnhC4OZj7zQCEs2+epJbgZjcNaiMWyuHViGDZgwJDAzMzzmq5RUmmzXDK8cGl7/AGPVGN2hasrmu3FQc2IX051lm1+nGLxGLYYO8q4YXFtoQoBcZe08kZiJDxu3CqLs3FvjL0Xblxi0ZpaSZOnaaSFBjTWrhd6P2RdTD4W4WuYdWvNcaAHW7cm2hA+uFbVhv00q3JlcuImfD08YevJ2NP6PbTN2zLtmIYrmy5SYjeOJ1gkaU5O2bUkBgcu+DO8wKzobayIFtlpUEwSx4dokd+v5Uk+LjtlWGknWNIMkRvnQ+XDdSx6iVJJFOTHFzbXb2NIw23LTkBTqTA4T4fD1qQArLtndIFQTx5xMxoRJjLuknuqQu+0A2wO0rTuEye+JXTlxox6uNeoreF+xoWWuy1iPSPpPjL183A5CFWVLYYqoRoBDQQSTxY/pVv8AZl03fEE4a+c1xVJR9c0AwVuH7Q4Gnh1MZukJLG4qy/5a6hzjkf7W/KurRYlEQBRgtVPFdKDeW+LMjJlKuobdxLdkwCOVRuwulZtXBbYlutZWOZpyqwgakDSdQIEDxqh9RFc+xb4bL+BQgCjUS7fVVLEgKPeMgARvJJIAA3mrtxdQ0DlRh4VD2emGEe8tlL6M7bsuqzyzbp7qkcVjlQGSJgkCRw3ab99DdB0Y4A7qxr2n3Df2oLUQtm0k94b+IfUuBWsptSTACmN8E8N/zqke0PZllcmIRf4t5/4jFmYkBRlUCYVRGgAFUZ5+h0aelx/8qTI7YNrRTOoJ8xxqxezqcSb2OZAOtYpaJ3i2D7vkAgnuPKqtfxfU4J3X32U27f3n7E+Ukz3VfOju2sFh8PZwyYm2xtIlvsyZbiRAIMsSfOsfSd3JnS/qEm0oIsoXuFCF7hUevSPDEkdekjUiSCBzII0oU6QYYiRftEDec6wPHlXS8RfJxfDkvYkgncK7yFMF25hzuxFk/wD5E/Oi4npBhrYBe/aE6Dtqe/gam6+SaS+CRnuFVP2ldFTjsGVQDrrRNy13mIZP6h8QtS9vpVhDuxNr+8UXaPSvDWbL3mvIyopaFZWZuAVROpJIA8ajlF8WRQmuaZ5v2eRmAPPUfhQ7fs5L5ZdA4DiPRvOQfWjY/aYu4q7eVOrFy49wJM5czFomBO/lRsc/WQJ3bvCsxrNg9i2f6Dcuu2jXiFngLaqJJPexGvKrld2zZtE537RbXiZJCyRwUaCdwEVWOiGOs2NmWrKuFuLaDQRmzO8uw3QO00Se6meG2NicVauOtssZgFWtk8P4cSNwJ8Y4UzyapV3KHGUm77Fp2x0nt2reZCWLAhWAlQd0kkgb++q5svpLfLFTcBlgCzQRPEqBuGkQOPrUI+MxNhzbvNkW6ztbVhKSTDpJBiJHdv11qS2DgrgNwujb/qjQjMSEAJGk6zuG7wTxfEpoChRo1syAeYqI6Y7V+jYHEXpgraYJ99uwkf1MKf7Oxma2hdDbLEqqkbyu/LE8B8DWb+3LpIq2reDU9p2F64OSLItg95aT/T31qeRa2iqMHtRjU082btF7VxbltiroQysN4I3GpHo5ZW0j424FIsMotW2BIuYg62wf5Fgu3PKBx0hrt4u7OxlmYsxiJLEsTA7zWVM3d+Cw9LL5xt4Yq3ahrgRbqL2v4qqFLgbwrQI8Nat/Qv2cNZNvEX1D3CwyWwf90TqrswMFvgvfvEFsYvh0WZKuVLKN4PDwMaVqPRjaOYZTvHlPhVDybdmW44qrXsK3OiatfUm1BdbjOwdgAQFCzl0lmYHwDU26OdFbTP1plmUDKCdPeZirdwY7tx3majT7SHsPiBe7VxWuBAsQCNEUdwMzO+KrPRfp7iLd5mfXNIAOi9rjA5GDTJ44yUo/uKnlyxcX+xpnQHBG3gxnaWd3uXN0rcdibit3g+mo4Vnft0uXBibCknqupLIOGfOwuHxjJ5RzpbaPtCdrd6yR/vWIuPbyg6dk5DEEGACSJiddagOlvS98VhervDN1bBrbnLmWAF1IEsxkyZAOmkiaueaMo0imOCcZbNFHZqcYTaBsnMoXPrBK5t+kkHTThpv1pj1lKpazSR9UEnwpRw+Kxb3Gz3XLtzJnyHIdwpEPrRstEuLUILrMyu/jE7uI01iK0vYuzLljCu+ItoWvEXWaR1iggC2FgdnKJOXd2gO6qB0fv5Xzrrctw6KdAcupMjXMN48Kt21cbav2eut/w2HviSA0mD2QYDTxGh5caVyrgbw3NOn2DW8cpPbUaZZIYyQvvAjcZHPuphtParT2SMhOeJJ3MSMwMjifWlbOBGoYtv4THcfGoLaF0qSn2S2scOPlruqlT24I8WvI4w2OMe8Y4zUxhyHgEa6kaR5g/vjVYttp4flNSOzsXIPcPWPxqjLD3FJS6j2lzQrKNYJGoP78aP0a6QJhcYt0D6rAgEDNmUgLmMhZMS3Ke6onH41MhDEEkSJkjTdEGQdN+vfvqCuXcxkDy4jTWI4aUcEWuRZKzZ//AB63+Gf/ANxf+nXVj30hu74V1bfFkVaGpWtk38LlFsdcrAMYTOBBIy3FIHa4+dVnH4a6MVmuKTMkHWAA26BuAndVhs7CsMf4ra8Shj4bqUs7IwyADM5iZgxxJ3keFYptuOtcfqbPL5HzQ3wu3sTYQ2UcMiTBILFl3whPjoPGmvSHA3ruFAXEAhmm5bFyZ+tJU8j3UricEM5NsNl4AvPrpT6wLYAD2Q0cmI10medRzk6fx9WRYJ/l+xRLPR+6rgidHAkb941FTu19s3XyO8584BJ5doD4JVguLaPu2FBGvvGmNrADMC6IYYNABG4EcWPM08cz/F/n/wAI8WT4f8MjMPth3VWDFGzAmDIOhbid2tKbW2ub1xAzTlRF3mCRoWjdJJ31LvasqpHUIqDX68aDfJadB31BWtmm9dLWsqgNosEjKPORr86XZtUnwX9PBqe0kOtr3j1a2kHuAkmCTJt3NPDX4VFYMm32pbMGUgxr2RoQDppVsuHJmUqkknMQrGdCOJ1if3NIsR9lP7aRZNVqLlnJzbITBbSuE3Ga4ys6NmIQHMMs5IO6YiRXYTEuLNwfxEzfU6skOBEDN9UiSe+pkRG5Y7kA+NFCrv08j+dTxkU7NIpybPv5iwDE79Fb03VMWsKzBQymSdRGTWIkzunfU0UAnU/D8qE6bi/kf0oSzRl3/wB+xFlkvcYvgsuuTLukQxB4jQNPKqx0s2kIFpWmPfABEEQQJJ+HrVo2tjntWXZXYMAIMKYkgbt1Zu1pml2mM2rHmZYT3mDV2FKXqI8raoTQ092aS9xVjeQI7pqPJq4dBsIVV724nsKd2g1aPEwPKr5zUI2yse/QBkaAPcvDfyGYE/E0lYxtxCxUKMqjQGASSMx721mrJ9LaDJJkEb+YjwohzTo7cNxFZJdRFqibEdiNtYg2kCoCQS2ZlZhqNY7zoZ03UiNu7Q5D/lv+dTnVXP8AEM/fUR466UjfDgwbj/35vSCaEM6xxpLj9SWiHv8ASbHIpLMAqyfceB379N9UvHYy5ibpdyWdyPM6KoHwFTfS/aMxaV2beXBJ36ZQfDXTwqKsYYpa63UFiUQ7ogSWnv1A8DWuE7im/cnATH4gwtke7aLDxcmHY+gHlU70Y6G3rxW4Vy2zJVmMA5QpJ4kwGUxHEUz6NbJS6T1msCQNYPOY15VddlYxrGIVO3kuI8D6vWKAVGu4lVYDnPHSklkUZaDRpumFvbBRZzXHYlYyoVy7/tEH5A1ZOjuGKkOeO8Tu8BUWj9Y06amT3zyqwXrgs2Cw3nRZ5nd+flVUZqrXY0LVLgz3pqTdxl1rQcAvBIEglVVWI04sGPnUamFJ4Nw7t/lVjXBDu150P0MfvhVXmV8FHisrdzDZZJmFBJPDTXQxqeVV7HbQLEge7u1iT31aukO1ksAovauEHTgoPFu/uqp4fZ73mVbYkn4DiWPAVqxy2js1QN5MQw+Fa4YRSx7vmeVPm2Y1oTcgbxv7t3f5Vak2fawNhmY5jpJjV24Ach+pqtLZvYy6cq+MTkReGv7JoQzbNv8ACvcUjkSdeHE8qcYu9biEE6DfOmnzmandrdHXtYeLRkDtXtIZsus/dH2fOj7B6Jo9pbtzMc0kAaLAMeJMg8aPmIa7+xLK5s7DXGcdWDmWDI0jvJ4VOnY06lY8COOpirXZ2YqqFVco5AAD/vSgwcTImf3vissutfsgWRGHxJAPYJJkzmUcIGndAphe2W1xi7KNWLEkj63hVoFoDctIXE/lEeX51UuqafCC5t8Mrp6KMWEZcvYklgDAEGJ476c4bosiq2a4iPEKAQ0md+YHs6xwPxqY4bgPCP1oRbB50z6uXwDYi8V0SsgHLfVn5FIAO7tGW04+VNV6MA/8S1m7iYmfuboHrVgC8t1co5D5fvfUfVy9kSyvf+Fm/wAaz63P+nXVZ8v8p/fnXUPNy+CWKXLBUlSCCN4OhHjXC2eBqUwO2bFwC1i2Qjcl6VDr948RTXa+zlsdoXLb2+DqZ8MwB08d1X0z0WyumNgrc/WlFU93xHyNJ4bbWHHvBTzPWuPgBT3/AG7giIBIPNc9w+hBmikFyS9hEJ4+o+UfjRur/m9R+U0ljNuWE3C6TyNnL8YpBOlNr/DY+KEf6amrF3iG2nh3NpgGXdqQYMSJAmDNMcB0gw+GY2rmcXEMEhN536Qe+n20OkK3LLrZwwzkdlouEAyDqB4U1wG0GvOP9oYQXEVSFKIRcB0Cwxg5YzaTG6rIx45M+VttakndxisSyiVYyp1Eg6g60X6QOR9R+VOrm2kVQtizikAACqSMoAGgy66edIDbLn3rE+KoPjofjSOLNEZKjhdHI+k/iKOFU8R5zRU2gJ1ww8nUf5iw+FSFnbAH/BVfH6O3yZKGrC5DI2AeK/vxFd9E8PVacYjFSJC2Qf8A7jKfRSR8aQsl23Kn/OPyGtHUW0Q/SbY73MOwtpLSrQAJYKdRoNT3d1Z5jpyKoWBJY8ZO7XvEHStdNy6Pee0o7xiT8cpBqJ2rsS1iAZexmOue3YuZ5558ok+M1bCWqpmTPg8R7RM32NsRsTdCINN7tGirxPjyHE1qWG2IqoES22VRAAzbu+Kj9gbLGDJy3MwO8G24J8wsgVNjbOuhjwQn5kUMj2YcGDWPqXIg2zQN6OO8hx8YoBhU7/X86eLthuGb/ln8LgpYbRvEfX+X+a4aq1iX+FH8q/gYJgEO5WPg00BwQB0B8P2ae9bc/wDqDwe0vytk/Gm9zDq3v23Y8zdZvgEFDSH0F8FfkRmfSPZAsYhlPusOsUbiMxOnfBB8qvON2ALuHNtSMpAyNKlRHuxHDTh30vd6O2LrS2HbxObd3EuB8Kd2ejNlQAsqOUuR8Cauk4ur7opj0/qdx4ZU9hbLu4dil2ypU7rishI17zu11kT8qnm2fbB15zMneDIII4zrNSo2Dbj6h8es/GlU2Wo3Ja8whP8A5hST1k7fcMOliu6/kruPxRwrLeQLcQA9YoY5sua2JXhIn4GpDFbcsYvIEuZcomGlCCd4M6aDT1qYXAtwW35C1+FGbB3DvUkcsoP4UPTrrQ3l1ftXwQRwtqNLls+D6/lSTrbG9j4KSflU62zG4p/5I/003bZi8UXzWk8OHwTysPgzTbnRlsxe2z3szEtKFGHHUnsnjy8Ksew9lKloZbbIT7wgOx3alg35Ryq1YfYgdgqW1LHkP13VJ39j2rGjqLlzflBIReWbifDSrZVNU+wj6WF/4M929s8XreTK4YaoSBE9+sxFG2DgXs2grIRBmRPakzJkD8aul9mYRlCr9lewo8hv85psMGBuUjwP6UmsddPYPlIfBDrZJGgga75/CuwuyFScjZQTOTtZATvKqTCk91S/0T73r+lCuH739Z/Ck8OK4RPJw+CMubPJ3OPT9a63gm43B5Ru9RUr9GHN/QH/AFCu+ij7Tf2jx+3Q8GHwDymP4I1sGSdG+X50QbLne2u+RET8/wDvUp9FM6MfT9a4YZvtD0/Sp4MPgj6TGRC7JOu7WjPs88gfOPCpRsOean+n/wBtF+jGd6fL/TU8CAPKQIxcAwHu6/f/AEpFsFcP1OeuYT86mhgzzt/3KKMMG38mn8yfnR8CAPKwIT6Dc+yfUV1Tv0NvsL/cP/VXUPLx+ovlIFLTA3fs2R/Qh/0mpnYrshAukNbOhVQBlHNQFA8uNFy0IT999WbyOl4UC03uidu6nWYO5JG9eyAfA5ZU9x+FQd9r1olHe6pG9c7r8jBGnCu2ZtB7NwOnDeDuI5Gr3g8TZx1sh7cxoQd6nuYfhRvYra8P2tGdMM29nPjcuH/VRPoanfP9zH8atW1uhLJLWmDKJOVtGHnuPwqt5CeWmmvOldlsXCXYS/2fbP1QfMn8aMuBt/YX0o+U0bWJoWx6QItD7K+gpRQBwA8qJrXDwoBFgeXwo4am+b4UObv+dQI4DeNGzU2D60YnX9/vjUAGtYdQZUZT3SPlT23j3A3yP5gH/wAwNMBd01o3Wif0o2Cl8EgNoc7Vs+RX/KRRxi7XG2y/df8ABlPzqN63lQhvyqApEoHsn/iXF+8gPxDfhRhYXhetn72dPLVY+NRDXNf3++BoTOmms/vyqWSvqSi4dvqlG+66H4TPwoz4W6uptv45THrFRXdr892+lLWIK+6SCOWlQnI6F4UPXUZekN+NXzdzKr/5hR224Ce3Yst/TkPqpo8C2/j7hEvUbrKMNp4cntWGXvS63qARQXLuG3r1/wD/ADNSgbfQ4vXSKSZrI3XXWPtW+/mrmhtWQ3uXrZ3QIuDw+p+NSg7IWW5HH40vhbbuwRGaTpvMd88hRDsHEATlBG+Qy/iRVm6O7M6q3mf33GvcNYH4mnUW2VZMsYq0BfdcLagdq409o6knifujlVebFMTJysTqZRDPnE022vtc3bxI3blHcPxOvrTT6Wdef750HImPHSt9yUGI/lt6/wAgH+WOdcbyf4aeWcf66ijiiPTu1o5xXdE/Ly8qFlmqJF2X7AHm350EofqHyb8waYJiCf33A0H0v98/3JokokAqfZYf1D/01xS3/MPQ/iKjziSdI4bt37ijNjN08z8v0/e6oSiRGFt/4kHfBQ/ME0BwScLq+YcfhUeMXugb40147vwoTdGvxHHwmaIK+pIHZq8Lto+ZHzFFbZR4G2f61qPXETqDpz/Yo3Xjjv3+VQFP5Hx2Q/2Z46Mp5d9J/QHP1Z8Cp9YNNy/EDT9/lQdcJ+ER5fjUJyLf7Nf/AA/gfyoaRynu+H5V1Qh//9k="/>
          <p:cNvSpPr>
            <a:spLocks noChangeAspect="1" noChangeArrowheads="1"/>
          </p:cNvSpPr>
          <p:nvPr/>
        </p:nvSpPr>
        <p:spPr bwMode="auto">
          <a:xfrm>
            <a:off x="63500" y="-657225"/>
            <a:ext cx="3362325" cy="1362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4" name="AutoShape 6" descr="data:image/jpeg;base64,/9j/4AAQSkZJRgABAQAAAQABAAD/2wCEAAkGBhQSERUUEhQWFRUVFRUUFRUYGBcVFxgXFhcVFBUWFBgaHCYeGBkjGhQVHy8gIycpLCwsGB4xNTAqNSYrLCkBCQoKDgwOGg8PGiwkHCQpLCwpKSwpLCksLC4sLCwsLCwsKSkpLCwsLC0sKSksLCwpLCksLCwsLCksLCwsLCwsLP/AABEIAI8BYQMBIgACEQEDEQH/xAAcAAAABwEBAAAAAAAAAAAAAAABAgMEBQYHAAj/xABKEAACAQIDBAcECAQDBgQHAAABAhEAAwQSIQUxQVEGEyJhcYGRBzKhsRRCUnLB0eHwI2KCklOywhUzQ5PT8Rai0uIkNGNzg5Sj/8QAGgEAAgMBAQAAAAAAAAAAAAAAAQIAAwQFBv/EAC8RAAICAgECBQIFBAMAAAAAAAABAhEDEiEEMRMUIkFRYaFCUnGBkQUywfAjsdH/2gAMAwEAAhEDEQA/ALoTypTDk0XqjyohQiukYyQV6WQzTOwTT6zSMdCqUOWlrS0tkFV2NQ0trrTtRRclKLQYyVAik7j6UoTVX6WdMrGCyrcJNxxK211YjdJ4ATxNThdwcvhC2OaTTKo3ZXS23ibrWoZLgkgHcwHFTUndWtOOcZL0soyQlF+pCTNQKtGy0vbsTVxUFtWJp5bsgUW2lLqlVtjpBJrshpdbVDIFLYaAS3RWFC92m7PUSA2HZqSe9ST3KSLVYoiOQo16gDUnNdNPQthmuxSRNDFdFMkBsLXAUIWlESoA5Epxbt0a1apyiVW2OkdYt06t2xNJKaN1tVO2WLgchQKEvTTrqENNLqNsOeuoxem4YCk7uI5UNLDsKviKRfEmm73KRZ6uUEVuYrcu0g9yuLUSKsUStsKTRYpTLXZaYUTy12WlMtDlqEEstdSuSuqBF89B1U0dVFHURWI1h7KRwpyi0glwUqtylYUOEpemqGnSmkY6I/pBtYYXDvdInLAUc2YgKPU/A12wdrjEWQ+48R30HSHZK4rDvZYxmgq32XUyp9Rr3TWe9H+m1nAobeILZwSCFExBIM+YPpWfJKUZquxqxxhLHK+5p1++FBJMAAknkBqTWBYbFtjsbdxLAtLnIu+EXsoACeAyj1q6dLvaPhnwV3qLwa46lFSGDdowZBGmhNZ50L2jluAEwVcRwlTS9VKo0h+iinO2ars+5h2sgX7TKQ3VzlOdCY7SssldCDIMUlsS87WRnJYq9y2GO91t3GRX81UGldlbW6i3evXhlGY3ZYIQCBoqkak7gBGvOi9CMSt3DKxP80dz9uPVjU6KajP9UP8A1GDcf0JK1ZJp5bsRSwxCjcKRuXyTXWts4tJDhaNnFMgx50YCl1JsOutFEe5SBFFZqKiRyDsTSRJrjcjf4mm2G2nauEi3dtuRvCurEehp0IKMKIRSzpSfV06FYShE0cW6VW3RsAhloctLdVR1t0LDQklqnCJFdrwoMnM0r5CHNwCi9fRSorhUpEsUFw0aaTmjA0KDYqvhQm9FJG7SZNTUmwo2IpNnNdQxTULYSKDJSgoYo2QTyV2SlQlKLZqWQbhKMLdOOqritLsGhEW6HLRjRIqEBrqCK6oSxr1lCLppmb9B15pNB9iVtOaeW2qEt4g04S+1I4DqZMK1CcTFQ30086Xt7THEUvhsPiIePi6wn2n4Xqto3DlOW6qXRyJMh4/qU+tbrbvI24iqL7Xejou4T6QDD4fX71t2VWXxBKkefOqskfSW45UzG1xQkDnE+Wv4VI7A2f1rys9ldRzA4DvE1AXG7XnV26Jqqw7QoaQeUjUEct49K5WZ0jrdN3/QmOmS5beGRieyXYAkk6BVJM+PzpD2e9IDbyWgdQGQrzgyvqNPKqltjb738SzXNMoKATIGWQIPHXXvmh2CjG7bdZXtaNBiVgxO6OHpSuDjH7jPIpyfx2Nr2htIJbW4ZCMQCTwVwyz5MR6Gi7E2g16wjkHXMN++DOnrHlSqPa2hgzYDBbigBQRBVlghWG8CRSfROwWwqrADWmuW3EQQQx38zvHlW/D1HiZot/H3MubAsfTTjXNp/t/tkkhNOFWuTBNSowbd1dNtHHSYnkouSnRtZQWYqoG8kwB4k00O0rREq4ad2WTO8aHdvBqK32I+O5mftj2ncDWMOpIRlNxwPrHNlQN3CGMc/CmXQDDWUcPeDAgjIwJkNBMAKZMiu9rGM6y7bK23AW2MzMojViUghj/MIMUh0O2mLnV23fLlfMsZc2b6gliJEzpr4Vy+q3WQ6/RrG4cmwYV1dFYaggGYI84MEULIKWsYIhFDMMwUAxAExrAG4UcYccxXSjLjk5Mly6GwWhg04NjvFZ3089pIwxNjClHvAw7+8ls/ZHBn+A466AymkrYFBt0i95OdG0rDbHtRxwOt0GdYNu36e7UvgfbNeAPW2bdzdGWbfDUn3p4fGq1ngyx4Jo1vNUL0n6XWcCitdJLPIRF3tET3ACRqefGqzgfa/Za1muWrivJGRMrg94YlflVc2htVNo4i7evWmFhbYsWCdcrFgSxIMBzmnu081zZ4whaHwdNLJk1Zbtje06zeaLqG0DMPmzL/AF6AqfUVcrThgGUgggEEGQQdQQeVU/orshLVm2i5ChbLcW6JzE8QdwkxpEDWrnbwuUAKAAAAANAANwApelzyy3fsWdb0ywa13Z1DNHGHPOjLhq12jDTEa6luorhZqWgUJUIFLdUKMEFTYNCIWjhaUyUOSl2DQmDQ56PFFIoEAzUFDFBRAcFocooMtDkqBs6BXV2ShqEIkOvFRStu2h+r8aQA/cU6w9ulfA65FhZQfVoTdEbhXMoG+m7Rz+FKlYzdCnWDktJtfA+qPSggcz6frQZV5n0/WrEkI2wpxZHBR5Csy9pftAS9a+iWWFwFla46+72TIRSPe13ndp6L+1nb7JkwtskK6Z7p3FgSyqn3eySeenfOYHC99Zc+X8KRow43/cxJGE1IjbD5QgaFAIHnP5mo9sOeHx58qBbB05E1ga+TcpNdh5svZr4i+lq3qzsFB+bHuA1PcK3sdFrK27dof7u3bNsLumSCWJ5kiT3k0XohsHD2MNZKWVW41q2Xce8xZQxlomJ4TU7lXkfX9K6OHCoq37mDLmbdL2K5tzYLn+NhmyXlUDQxnVRAUzxAEAnwqP8AZ/tlzduJdJzXWJPA5zMkjgZFXQIvI+v6UybYNk3heCMtyQSVaA33hEHxqnqOl2kp4+Gaum61Qg8eXlVwPFZuZpDaO2EsLmuNE+6u9mPJRxNV3pH06S1pYAcKYuPOYKDmWVHEBgsndwrOsVtJmbM7l24sTP7FdSOK+ZcHOSb7F+bbj4p7ZeOpcDKg+qSDqx3MZ04Rw41IHKm+BwA3AAEmT6zWebO6RBTBuEZRm398nx51M29vfSCVBWGRc+vuiAGj7zvl8FNbYaUlESWOV2yT2ybRINwAowFtw24hmhPAbzPeDNSWC6G2dnLav2JZrj2nOYbrLgq1sSObgk7+yKqW29rKLtiyBM3bTMOAVWCopHHUD+3vrRPabtM2DYKxEuGU8VzW1kd4LA+RrJm1lnhCvn/rsXwjJYm0+5KBUf3Drvy/kaTBqk7G6aLcuhbbDMG7XIKIJOveInvq6Wrwb3YiFOhkAGYG7+X5Us8envaM/K4ZWvaRjcRbwTNhWKsDLlRLi1Bzsp+rBKyRuE7qz3oH7OGxgF6+SlidANGu88p+qk6Zt54cxoe1+j+JOOtYjDsAMuV5PuwCCI4qw0gcSZq1hktqSQFRROsKqqo9AAB5Vhreb2XC+5rbUMa1fL7/AEKD0q9nWzbOEvXure11SFwyXGkkQFWHLKczQN3GsRW5+/X860T2me0MY3/4fD//AC6HMz7utZd0Dgg3jmdeArOUNZsjTfpL8aaXqHlu7pWxbK6O2rOwB9JJtu7jEKYJbt5EtiBr7iqxqley/oiMdjB1gHUWYe4CYzfZtiftHf3A8xWhe0janXX7tgNls4TDtfvBfrXCo6q2Y7ynhBNVtWqZog3F2ipdD+mN29isLhwoB65czzvTewiOIB8a1vbu0Fw1k3OOZFUcyzAfLMfKvM+E2i1i9buocrIyuD3qZE8x3VrnTbpRbxFjDdVN5XfrGNuTkhCADGoMsf7e+ni1jxy1K3ebNHfk0fA4lbiBh85j9iKc9ms56I9M8N9HYIbkoT7+ZgzZSVCmSRIUwDEwQKhNve2V7WJu27Nu1ctKQEZi4Y9kEkwY3zwq6GRarZ8mfLie78Nen2NiOWiErWS7I9t6M0YmwUX7Vts8eKtGnga0DZXSXC4hVNq/bOfcpYK88ihIadN0VbFxfZmeSku6JckcqA1D9LdtfQ8HdvxJQAIDuLsQqz3SZPcDWb7A9om0Ll0syC4iD+IkBIA1OXjnjhSzyxg+R8eGeRXFGvxQxRbLhlDAGGAYTodROo50erbKQIoclDNdQIdkocgoIoIqBDaV2nKgrqBLDV1FmuqEsjktAUunlTbrKMLlRpsdNIdQONFNsfsUgLp50PXHnU1YdkccKaMuDoOuNAbhpvUJ6TLvbPsJlaziBqpU2W7mBZ09QX/trM1Nektp7Nt4i01q8odG3g92oIO8EHcRWBdJ9gNg8S9ltYIKN9pG90+O8HvBrJmg09jVhmmtRK1sx7iFhBI1C8T3Dv5UXZ2E624iA6uwXXQ6mNR51f8AoXgbSBRlUvElmGbxEHQU7XYdttsyiqFPV3yoAAVsguMByBYT/VWSE1OWqN2XC8UNmaClsAADcAAPAaCjqKMFowWuzZwxW2o4x8qp/TzbZAbD2XXMbTG5B7QzaKJmVkBuHEVN9IsDcu4W7bssUuMnYYaaggxPCYyz31SegnQp/pLYjFW3XITlS4QxNzcTO9kB1E92+JqvxNJrizRCMZRbbqhLYvs6uYhFe5NhdxUQWdNJgfUzQd/BjoaznpLeW1jL9q3Jt27jW11k9g5ZnjqDXpxL45V529o3Rk4LGEAs1u9N1GI11Y51J4lSfQg8aTPkm+SzE03RX7Dqdwk95/CpDC7SNo9mATyAHxqNCcqJhWi6NYE/WnfyIGu+q49Q49u5e4pl/wDZ90cuYzGC65yrae1cckEk9sFVUd4U68I41t3SPY1q81trqK5TOFzagZss6HQnTlVD9kKzbuvmljctqYBAAUZhAIGnbPpWi469MDlJ9aKk5STf1K5v0S/YxzpR0CvYRjcwIZ7THW2qB7iHhBylinfvHHnTPZnTZrBRHUl1BNyZDBixMdoaELwGmo3xWyxUDt3oThsXcFy6rBwILI2UsOAfQzHCtsM0oqvYy3GX9xFdEenD4y5dD2xbVShTfJVs/ak+9OUbtImqd7aNv3xdGEgpZyrc0/408W/lVhGXmJPCL1s7oBbsXQ9u5cCAochJacgIUZidwzHTkTzpP2l9ETjsL/DAN+0c9vmwOj2we8QR3qKw1k1exolLCpR0/c8/2Nx7/wAqdbA2FcxVzq7YMDV2iQq6ye8wDC7ydBTZBBg+dTHRrYlzF4m3Zs3OqZ8xzkkRlQsT2dSYWKz1ZotLlml4/pNhtkYNLGG6tr6yVMSwLATevk6gngnGANwrIsZt+8/WL1jRdYPd11uMCSC53kSSY3TrFN9pYR7V25buTnR2V535gSD4+NNwhmANToB47qVjuV9jRMN0A+lbJs3bClsVme4QIGa2WyBNTvAVWHexHGi9HUxljC3LdzCXAuqLcYZChcwWysAXIliCOPhVy6PbWW3as2LYJKIlsn3VzAQ2/UGQTu499J9M+kQ+gsS0XHuFbdtfeJtk2yCZ1UEZpAHLjNUyybf2l2PE4cyIrYuys2ETD2dHuFQCICsVZbhdtJkBD4DcK1HB7KtoNLdsMQM7BFUs0QWMDjr61RPY7sMql67eDdat5rfaJOUqMrjLMZpzAnfwq9bd21awdhr14wq7gPeZjuRBxY/mdwrd08NI3LuYOryrLOorhFN9pnQLD3rNzFBlsXbaF2eOzcA3K4H1iYAYa6ga6RhS3PnNWnpn07v49iGOSyDKWVPZEbi5+u3ed3ACqqlsk6CaqySTdobHFxVMt3RDA3NpYu3Yu3HdFW4/aZiFyocsSdO2V9asXRvHWxiLVm4ZZ8Qtt1UnNmJgns713Sd1QvR64uFwtxnhC4OZj7zQCEs2+epJbgZjcNaiMWyuHViGDZgwJDAzMzzmq5RUmmzXDK8cGl7/AGPVGN2hasrmu3FQc2IX051lm1+nGLxGLYYO8q4YXFtoQoBcZe08kZiJDxu3CqLs3FvjL0Xblxi0ZpaSZOnaaSFBjTWrhd6P2RdTD4W4WuYdWvNcaAHW7cm2hA+uFbVhv00q3JlcuImfD08YevJ2NP6PbTN2zLtmIYrmy5SYjeOJ1gkaU5O2bUkBgcu+DO8wKzobayIFtlpUEwSx4dokd+v5Uk+LjtlWGknWNIMkRvnQ+XDdSx6iVJJFOTHFzbXb2NIw23LTkBTqTA4T4fD1qQArLtndIFQTx5xMxoRJjLuknuqQu+0A2wO0rTuEye+JXTlxox6uNeoreF+xoWWuy1iPSPpPjL183A5CFWVLYYqoRoBDQQSTxY/pVv8AZl03fEE4a+c1xVJR9c0AwVuH7Q4Gnh1MZukJLG4qy/5a6hzjkf7W/KurRYlEQBRgtVPFdKDeW+LMjJlKuobdxLdkwCOVRuwulZtXBbYlutZWOZpyqwgakDSdQIEDxqh9RFc+xb4bL+BQgCjUS7fVVLEgKPeMgARvJJIAA3mrtxdQ0DlRh4VD2emGEe8tlL6M7bsuqzyzbp7qkcVjlQGSJgkCRw3ab99DdB0Y4A7qxr2n3Df2oLUQtm0k94b+IfUuBWsptSTACmN8E8N/zqke0PZllcmIRf4t5/4jFmYkBRlUCYVRGgAFUZ5+h0aelx/8qTI7YNrRTOoJ8xxqxezqcSb2OZAOtYpaJ3i2D7vkAgnuPKqtfxfU4J3X32U27f3n7E+Ukz3VfOju2sFh8PZwyYm2xtIlvsyZbiRAIMsSfOsfSd3JnS/qEm0oIsoXuFCF7hUevSPDEkdekjUiSCBzII0oU6QYYiRftEDec6wPHlXS8RfJxfDkvYkgncK7yFMF25hzuxFk/wD5E/Oi4npBhrYBe/aE6Dtqe/gam6+SaS+CRnuFVP2ldFTjsGVQDrrRNy13mIZP6h8QtS9vpVhDuxNr+8UXaPSvDWbL3mvIyopaFZWZuAVROpJIA8ajlF8WRQmuaZ5v2eRmAPPUfhQ7fs5L5ZdA4DiPRvOQfWjY/aYu4q7eVOrFy49wJM5czFomBO/lRsc/WQJ3bvCsxrNg9i2f6Dcuu2jXiFngLaqJJPexGvKrld2zZtE537RbXiZJCyRwUaCdwEVWOiGOs2NmWrKuFuLaDQRmzO8uw3QO00Se6meG2NicVauOtssZgFWtk8P4cSNwJ8Y4UzyapV3KHGUm77Fp2x0nt2reZCWLAhWAlQd0kkgb++q5svpLfLFTcBlgCzQRPEqBuGkQOPrUI+MxNhzbvNkW6ztbVhKSTDpJBiJHdv11qS2DgrgNwujb/qjQjMSEAJGk6zuG7wTxfEpoChRo1syAeYqI6Y7V+jYHEXpgraYJ99uwkf1MKf7Oxma2hdDbLEqqkbyu/LE8B8DWb+3LpIq2reDU9p2F64OSLItg95aT/T31qeRa2iqMHtRjU082btF7VxbltiroQysN4I3GpHo5ZW0j424FIsMotW2BIuYg62wf5Fgu3PKBx0hrt4u7OxlmYsxiJLEsTA7zWVM3d+Cw9LL5xt4Yq3ahrgRbqL2v4qqFLgbwrQI8Nat/Qv2cNZNvEX1D3CwyWwf90TqrswMFvgvfvEFsYvh0WZKuVLKN4PDwMaVqPRjaOYZTvHlPhVDybdmW44qrXsK3OiatfUm1BdbjOwdgAQFCzl0lmYHwDU26OdFbTP1plmUDKCdPeZirdwY7tx3majT7SHsPiBe7VxWuBAsQCNEUdwMzO+KrPRfp7iLd5mfXNIAOi9rjA5GDTJ44yUo/uKnlyxcX+xpnQHBG3gxnaWd3uXN0rcdibit3g+mo4Vnft0uXBibCknqupLIOGfOwuHxjJ5RzpbaPtCdrd6yR/vWIuPbyg6dk5DEEGACSJiddagOlvS98VhervDN1bBrbnLmWAF1IEsxkyZAOmkiaueaMo0imOCcZbNFHZqcYTaBsnMoXPrBK5t+kkHTThpv1pj1lKpazSR9UEnwpRw+Kxb3Gz3XLtzJnyHIdwpEPrRstEuLUILrMyu/jE7uI01iK0vYuzLljCu+ItoWvEXWaR1iggC2FgdnKJOXd2gO6qB0fv5Xzrrctw6KdAcupMjXMN48Kt21cbav2eut/w2HviSA0mD2QYDTxGh5caVyrgbw3NOn2DW8cpPbUaZZIYyQvvAjcZHPuphtParT2SMhOeJJ3MSMwMjifWlbOBGoYtv4THcfGoLaF0qSn2S2scOPlruqlT24I8WvI4w2OMe8Y4zUxhyHgEa6kaR5g/vjVYttp4flNSOzsXIPcPWPxqjLD3FJS6j2lzQrKNYJGoP78aP0a6QJhcYt0D6rAgEDNmUgLmMhZMS3Ke6onH41MhDEEkSJkjTdEGQdN+vfvqCuXcxkDy4jTWI4aUcEWuRZKzZ//AB63+Gf/ANxf+nXVj30hu74V1bfFkVaGpWtk38LlFsdcrAMYTOBBIy3FIHa4+dVnH4a6MVmuKTMkHWAA26BuAndVhs7CsMf4ra8Shj4bqUs7IwyADM5iZgxxJ3keFYptuOtcfqbPL5HzQ3wu3sTYQ2UcMiTBILFl3whPjoPGmvSHA3ruFAXEAhmm5bFyZ+tJU8j3UricEM5NsNl4AvPrpT6wLYAD2Q0cmI10medRzk6fx9WRYJ/l+xRLPR+6rgidHAkb941FTu19s3XyO8584BJ5doD4JVguLaPu2FBGvvGmNrADMC6IYYNABG4EcWPM08cz/F/n/wAI8WT4f8MjMPth3VWDFGzAmDIOhbid2tKbW2ub1xAzTlRF3mCRoWjdJJ31LvasqpHUIqDX68aDfJadB31BWtmm9dLWsqgNosEjKPORr86XZtUnwX9PBqe0kOtr3j1a2kHuAkmCTJt3NPDX4VFYMm32pbMGUgxr2RoQDppVsuHJmUqkknMQrGdCOJ1if3NIsR9lP7aRZNVqLlnJzbITBbSuE3Ga4ys6NmIQHMMs5IO6YiRXYTEuLNwfxEzfU6skOBEDN9UiSe+pkRG5Y7kA+NFCrv08j+dTxkU7NIpybPv5iwDE79Fb03VMWsKzBQymSdRGTWIkzunfU0UAnU/D8qE6bi/kf0oSzRl3/wB+xFlkvcYvgsuuTLukQxB4jQNPKqx0s2kIFpWmPfABEEQQJJ+HrVo2tjntWXZXYMAIMKYkgbt1Zu1pml2mM2rHmZYT3mDV2FKXqI8raoTQ092aS9xVjeQI7pqPJq4dBsIVV724nsKd2g1aPEwPKr5zUI2yse/QBkaAPcvDfyGYE/E0lYxtxCxUKMqjQGASSMx721mrJ9LaDJJkEb+YjwohzTo7cNxFZJdRFqibEdiNtYg2kCoCQS2ZlZhqNY7zoZ03UiNu7Q5D/lv+dTnVXP8AEM/fUR466UjfDgwbj/35vSCaEM6xxpLj9SWiHv8ASbHIpLMAqyfceB379N9UvHYy5ibpdyWdyPM6KoHwFTfS/aMxaV2beXBJ36ZQfDXTwqKsYYpa63UFiUQ7ogSWnv1A8DWuE7im/cnATH4gwtke7aLDxcmHY+gHlU70Y6G3rxW4Vy2zJVmMA5QpJ4kwGUxHEUz6NbJS6T1msCQNYPOY15VddlYxrGIVO3kuI8D6vWKAVGu4lVYDnPHSklkUZaDRpumFvbBRZzXHYlYyoVy7/tEH5A1ZOjuGKkOeO8Tu8BUWj9Y06amT3zyqwXrgs2Cw3nRZ5nd+flVUZqrXY0LVLgz3pqTdxl1rQcAvBIEglVVWI04sGPnUamFJ4Nw7t/lVjXBDu150P0MfvhVXmV8FHisrdzDZZJmFBJPDTXQxqeVV7HbQLEge7u1iT31aukO1ksAovauEHTgoPFu/uqp4fZ73mVbYkn4DiWPAVqxy2js1QN5MQw+Fa4YRSx7vmeVPm2Y1oTcgbxv7t3f5Vak2fawNhmY5jpJjV24Ach+pqtLZvYy6cq+MTkReGv7JoQzbNv8ACvcUjkSdeHE8qcYu9biEE6DfOmnzmandrdHXtYeLRkDtXtIZsus/dH2fOj7B6Jo9pbtzMc0kAaLAMeJMg8aPmIa7+xLK5s7DXGcdWDmWDI0jvJ4VOnY06lY8COOpirXZ2YqqFVco5AAD/vSgwcTImf3vissutfsgWRGHxJAPYJJkzmUcIGndAphe2W1xi7KNWLEkj63hVoFoDctIXE/lEeX51UuqafCC5t8Mrp6KMWEZcvYklgDAEGJ476c4bosiq2a4iPEKAQ0md+YHs6xwPxqY4bgPCP1oRbB50z6uXwDYi8V0SsgHLfVn5FIAO7tGW04+VNV6MA/8S1m7iYmfuboHrVgC8t1co5D5fvfUfVy9kSyvf+Fm/wAaz63P+nXVZ8v8p/fnXUPNy+CWKXLBUlSCCN4OhHjXC2eBqUwO2bFwC1i2Qjcl6VDr948RTXa+zlsdoXLb2+DqZ8MwB08d1X0z0WyumNgrc/WlFU93xHyNJ4bbWHHvBTzPWuPgBT3/AG7giIBIPNc9w+hBmikFyS9hEJ4+o+UfjRur/m9R+U0ljNuWE3C6TyNnL8YpBOlNr/DY+KEf6amrF3iG2nh3NpgGXdqQYMSJAmDNMcB0gw+GY2rmcXEMEhN536Qe+n20OkK3LLrZwwzkdlouEAyDqB4U1wG0GvOP9oYQXEVSFKIRcB0Cwxg5YzaTG6rIx45M+VttakndxisSyiVYyp1Eg6g60X6QOR9R+VOrm2kVQtizikAACqSMoAGgy66edIDbLn3rE+KoPjofjSOLNEZKjhdHI+k/iKOFU8R5zRU2gJ1ww8nUf5iw+FSFnbAH/BVfH6O3yZKGrC5DI2AeK/vxFd9E8PVacYjFSJC2Qf8A7jKfRSR8aQsl23Kn/OPyGtHUW0Q/SbY73MOwtpLSrQAJYKdRoNT3d1Z5jpyKoWBJY8ZO7XvEHStdNy6Pee0o7xiT8cpBqJ2rsS1iAZexmOue3YuZ5558ok+M1bCWqpmTPg8R7RM32NsRsTdCINN7tGirxPjyHE1qWG2IqoES22VRAAzbu+Kj9gbLGDJy3MwO8G24J8wsgVNjbOuhjwQn5kUMj2YcGDWPqXIg2zQN6OO8hx8YoBhU7/X86eLthuGb/ln8LgpYbRvEfX+X+a4aq1iX+FH8q/gYJgEO5WPg00BwQB0B8P2ae9bc/wDqDwe0vytk/Gm9zDq3v23Y8zdZvgEFDSH0F8FfkRmfSPZAsYhlPusOsUbiMxOnfBB8qvON2ALuHNtSMpAyNKlRHuxHDTh30vd6O2LrS2HbxObd3EuB8Kd2ejNlQAsqOUuR8Cauk4ur7opj0/qdx4ZU9hbLu4dil2ypU7rishI17zu11kT8qnm2fbB15zMneDIII4zrNSo2Dbj6h8es/GlU2Wo3Ja8whP8A5hST1k7fcMOliu6/kruPxRwrLeQLcQA9YoY5sua2JXhIn4GpDFbcsYvIEuZcomGlCCd4M6aDT1qYXAtwW35C1+FGbB3DvUkcsoP4UPTrrQ3l1ftXwQRwtqNLls+D6/lSTrbG9j4KSflU62zG4p/5I/003bZi8UXzWk8OHwTysPgzTbnRlsxe2z3szEtKFGHHUnsnjy8Ksew9lKloZbbIT7wgOx3alg35Ryq1YfYgdgqW1LHkP13VJ39j2rGjqLlzflBIReWbifDSrZVNU+wj6WF/4M929s8XreTK4YaoSBE9+sxFG2DgXs2grIRBmRPakzJkD8aul9mYRlCr9lewo8hv85psMGBuUjwP6UmsddPYPlIfBDrZJGgga75/CuwuyFScjZQTOTtZATvKqTCk91S/0T73r+lCuH739Z/Ck8OK4RPJw+CMubPJ3OPT9a63gm43B5Ru9RUr9GHN/QH/AFCu+ij7Tf2jx+3Q8GHwDymP4I1sGSdG+X50QbLne2u+RET8/wDvUp9FM6MfT9a4YZvtD0/Sp4MPgj6TGRC7JOu7WjPs88gfOPCpRsOean+n/wBtF+jGd6fL/TU8CAPKQIxcAwHu6/f/AEpFsFcP1OeuYT86mhgzzt/3KKMMG38mn8yfnR8CAPKwIT6Dc+yfUV1Tv0NvsL/cP/VXUPLx+ovlIFLTA3fs2R/Qh/0mpnYrshAukNbOhVQBlHNQFA8uNFy0IT999WbyOl4UC03uidu6nWYO5JG9eyAfA5ZU9x+FQd9r1olHe6pG9c7r8jBGnCu2ZtB7NwOnDeDuI5Gr3g8TZx1sh7cxoQd6nuYfhRvYra8P2tGdMM29nPjcuH/VRPoanfP9zH8atW1uhLJLWmDKJOVtGHnuPwqt5CeWmmvOldlsXCXYS/2fbP1QfMn8aMuBt/YX0o+U0bWJoWx6QItD7K+gpRQBwA8qJrXDwoBFgeXwo4am+b4UObv+dQI4DeNGzU2D60YnX9/vjUAGtYdQZUZT3SPlT23j3A3yP5gH/wAwNMBd01o3Wif0o2Cl8EgNoc7Vs+RX/KRRxi7XG2y/df8ABlPzqN63lQhvyqApEoHsn/iXF+8gPxDfhRhYXhetn72dPLVY+NRDXNf3++BoTOmms/vyqWSvqSi4dvqlG+66H4TPwoz4W6uptv45THrFRXdr892+lLWIK+6SCOWlQnI6F4UPXUZekN+NXzdzKr/5hR224Ce3Yst/TkPqpo8C2/j7hEvUbrKMNp4cntWGXvS63qARQXLuG3r1/wD/ADNSgbfQ4vXSKSZrI3XXWPtW+/mrmhtWQ3uXrZ3QIuDw+p+NSg7IWW5HH40vhbbuwRGaTpvMd88hRDsHEATlBG+Qy/iRVm6O7M6q3mf33GvcNYH4mnUW2VZMsYq0BfdcLagdq409o6knifujlVebFMTJysTqZRDPnE022vtc3bxI3blHcPxOvrTT6Wdef750HImPHSt9yUGI/lt6/wAgH+WOdcbyf4aeWcf66ijiiPTu1o5xXdE/Ly8qFlmqJF2X7AHm350EofqHyb8waYJiCf33A0H0v98/3JokokAqfZYf1D/01xS3/MPQ/iKjziSdI4bt37ijNjN08z8v0/e6oSiRGFt/4kHfBQ/ME0BwScLq+YcfhUeMXugb40147vwoTdGvxHHwmaIK+pIHZq8Lto+ZHzFFbZR4G2f61qPXETqDpz/Yo3Xjjv3+VQFP5Hx2Q/2Z46Mp5d9J/QHP1Z8Cp9YNNy/EDT9/lQdcJ+ER5fjUJyLf7Nf/AA/gfyoaRynu+H5V1Qh//9k="/>
          <p:cNvSpPr>
            <a:spLocks noChangeAspect="1" noChangeArrowheads="1"/>
          </p:cNvSpPr>
          <p:nvPr/>
        </p:nvSpPr>
        <p:spPr bwMode="auto">
          <a:xfrm>
            <a:off x="63500" y="-657225"/>
            <a:ext cx="3362325" cy="1362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6" name="Picture 8" descr="http://www.imd.org/uupload/IMD.WebSite/MicroSites/emba/images/galleryImages/EMBA_start_up_competition_996x4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788348"/>
            <a:ext cx="4520045" cy="1828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429000" y="4341674"/>
            <a:ext cx="480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lvl="1" indent="-284163">
              <a:buClr>
                <a:srgbClr val="F6A01A"/>
              </a:buClr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3B6E8F"/>
                </a:solidFill>
              </a:rPr>
              <a:t>Inefficiencies in medical care delivery and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168734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Care Cost Drivers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93837"/>
            <a:ext cx="3276600" cy="4525963"/>
          </a:xfrm>
        </p:spPr>
        <p:txBody>
          <a:bodyPr>
            <a:normAutofit/>
          </a:bodyPr>
          <a:lstStyle/>
          <a:p>
            <a:pPr lvl="1">
              <a:spcAft>
                <a:spcPts val="1800"/>
              </a:spcAft>
              <a:buClr>
                <a:srgbClr val="F6A01A"/>
              </a:buClr>
            </a:pPr>
            <a:r>
              <a:rPr lang="en-US" sz="3600" dirty="0" smtClean="0"/>
              <a:t>Financial </a:t>
            </a:r>
            <a:br>
              <a:rPr lang="en-US" sz="3600" dirty="0" smtClean="0"/>
            </a:br>
            <a:r>
              <a:rPr lang="en-US" sz="3600" dirty="0" smtClean="0"/>
              <a:t>and legal incentives </a:t>
            </a:r>
            <a:br>
              <a:rPr lang="en-US" sz="3600" dirty="0" smtClean="0"/>
            </a:br>
            <a:r>
              <a:rPr lang="en-US" sz="3600" dirty="0" smtClean="0"/>
              <a:t>to increase services</a:t>
            </a:r>
          </a:p>
          <a:p>
            <a:pPr>
              <a:buClr>
                <a:srgbClr val="F6A01A"/>
              </a:buClr>
            </a:pP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78B0-DB87-47EC-BBAA-E355ED73799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102" name="Picture 6" descr="http://t1.gstatic.com/images?q=tbn:ANd9GcRDbaq0ow30zuZbCUae5GgN5BjA67fbaDyI0BE29P-aYQsafaw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5348" y="1514858"/>
            <a:ext cx="5401452" cy="358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114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029200"/>
            <a:ext cx="7315200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>Market Solutions: Consumers Bear Cost for What They Consume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63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Skin in the Game for Consumers 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493837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393192" lvl="1" indent="0">
              <a:spcAft>
                <a:spcPts val="1200"/>
              </a:spcAft>
              <a:buNone/>
            </a:pPr>
            <a:r>
              <a:rPr lang="en-US" sz="3200" dirty="0" smtClean="0">
                <a:solidFill>
                  <a:srgbClr val="3B6E8F"/>
                </a:solidFill>
              </a:rPr>
              <a:t>Eliminate Tax Exclusion </a:t>
            </a:r>
            <a:br>
              <a:rPr lang="en-US" sz="3200" dirty="0" smtClean="0">
                <a:solidFill>
                  <a:srgbClr val="3B6E8F"/>
                </a:solidFill>
              </a:rPr>
            </a:br>
            <a:r>
              <a:rPr lang="en-US" sz="3200" dirty="0" smtClean="0">
                <a:solidFill>
                  <a:srgbClr val="3B6E8F"/>
                </a:solidFill>
              </a:rPr>
              <a:t>for Health Insurance Benefits</a:t>
            </a:r>
          </a:p>
          <a:p>
            <a:pPr marL="862013" lvl="2" indent="-231775">
              <a:buClr>
                <a:srgbClr val="F6A01A"/>
              </a:buClr>
            </a:pPr>
            <a:r>
              <a:rPr lang="en-US" sz="2800" dirty="0" smtClean="0">
                <a:solidFill>
                  <a:srgbClr val="3B6E8F"/>
                </a:solidFill>
              </a:rPr>
              <a:t>Distorts </a:t>
            </a:r>
            <a:r>
              <a:rPr lang="en-US" sz="2800" dirty="0">
                <a:solidFill>
                  <a:srgbClr val="3B6E8F"/>
                </a:solidFill>
              </a:rPr>
              <a:t>market cost </a:t>
            </a:r>
            <a:br>
              <a:rPr lang="en-US" sz="2800" dirty="0">
                <a:solidFill>
                  <a:srgbClr val="3B6E8F"/>
                </a:solidFill>
              </a:rPr>
            </a:br>
            <a:r>
              <a:rPr lang="en-US" sz="2800" dirty="0">
                <a:solidFill>
                  <a:srgbClr val="3B6E8F"/>
                </a:solidFill>
              </a:rPr>
              <a:t>of health </a:t>
            </a:r>
            <a:r>
              <a:rPr lang="en-US" sz="2800" dirty="0" smtClean="0">
                <a:solidFill>
                  <a:srgbClr val="3B6E8F"/>
                </a:solidFill>
              </a:rPr>
              <a:t>insurance</a:t>
            </a:r>
          </a:p>
          <a:p>
            <a:pPr marL="862013" lvl="2" indent="-231775">
              <a:buClr>
                <a:srgbClr val="F6A01A"/>
              </a:buClr>
            </a:pPr>
            <a:r>
              <a:rPr lang="en-US" sz="2800" dirty="0" smtClean="0">
                <a:solidFill>
                  <a:srgbClr val="3B6E8F"/>
                </a:solidFill>
              </a:rPr>
              <a:t>Incentivizes employee compensation </a:t>
            </a:r>
          </a:p>
          <a:p>
            <a:pPr marL="862013" lvl="2" indent="0">
              <a:buClr>
                <a:srgbClr val="F6A01A"/>
              </a:buClr>
              <a:buNone/>
            </a:pPr>
            <a:r>
              <a:rPr lang="en-US" sz="2800" dirty="0">
                <a:solidFill>
                  <a:srgbClr val="3B6E8F"/>
                </a:solidFill>
              </a:rPr>
              <a:t>t</a:t>
            </a:r>
            <a:r>
              <a:rPr lang="en-US" sz="2800" dirty="0" smtClean="0">
                <a:solidFill>
                  <a:srgbClr val="3B6E8F"/>
                </a:solidFill>
              </a:rPr>
              <a:t>hrough premiums instead of wages </a:t>
            </a:r>
            <a:endParaRPr lang="en-US" sz="2800" dirty="0">
              <a:solidFill>
                <a:srgbClr val="3B6E8F"/>
              </a:solidFill>
            </a:endParaRPr>
          </a:p>
          <a:p>
            <a:pPr marL="393192" lvl="1" indent="0">
              <a:buNone/>
            </a:pPr>
            <a:endParaRPr lang="en-US" sz="3200" dirty="0" smtClean="0">
              <a:solidFill>
                <a:srgbClr val="3B6E8F"/>
              </a:solidFill>
            </a:endParaRPr>
          </a:p>
          <a:p>
            <a:pPr marL="393192" lvl="1" indent="0">
              <a:spcAft>
                <a:spcPts val="1200"/>
              </a:spcAft>
              <a:buNone/>
            </a:pPr>
            <a:r>
              <a:rPr lang="en-US" sz="3200" dirty="0" smtClean="0">
                <a:solidFill>
                  <a:srgbClr val="3B6E8F"/>
                </a:solidFill>
              </a:rPr>
              <a:t>Consumer-Directed Health Plans (CDHPs)</a:t>
            </a:r>
          </a:p>
          <a:p>
            <a:pPr lvl="2">
              <a:buClr>
                <a:srgbClr val="F6A01A"/>
              </a:buClr>
            </a:pPr>
            <a:r>
              <a:rPr lang="en-US" sz="2800" dirty="0" smtClean="0">
                <a:solidFill>
                  <a:srgbClr val="3B6E8F"/>
                </a:solidFill>
              </a:rPr>
              <a:t>High deductible plan </a:t>
            </a:r>
          </a:p>
          <a:p>
            <a:pPr lvl="2">
              <a:spcAft>
                <a:spcPts val="1800"/>
              </a:spcAft>
              <a:buClr>
                <a:srgbClr val="F6A01A"/>
              </a:buClr>
            </a:pPr>
            <a:r>
              <a:rPr lang="en-US" sz="2800" dirty="0" smtClean="0">
                <a:solidFill>
                  <a:srgbClr val="3B6E8F"/>
                </a:solidFill>
              </a:rPr>
              <a:t>Coupled with health savings account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78B0-DB87-47EC-BBAA-E355ED737994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1746" name="Picture 2" descr="http://onpoint.wbur.org/files/2011/04/0415_taxes-500x3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517485"/>
            <a:ext cx="2895601" cy="19284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958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9100" y="259556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Show Me the Money: High Deductible Plans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28" t="1681" r="1330" b="9230"/>
          <a:stretch/>
        </p:blipFill>
        <p:spPr>
          <a:xfrm>
            <a:off x="67574" y="1219200"/>
            <a:ext cx="8932652" cy="4343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1032" t="91616" r="9552" b="2276"/>
          <a:stretch/>
        </p:blipFill>
        <p:spPr>
          <a:xfrm>
            <a:off x="990600" y="5763861"/>
            <a:ext cx="73914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13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3041" y="1524000"/>
            <a:ext cx="8229600" cy="4940491"/>
          </a:xfrm>
        </p:spPr>
        <p:txBody>
          <a:bodyPr>
            <a:normAutofit fontScale="92500"/>
          </a:bodyPr>
          <a:lstStyle/>
          <a:p>
            <a:pPr>
              <a:spcAft>
                <a:spcPts val="1800"/>
              </a:spcAft>
            </a:pPr>
            <a:r>
              <a:rPr lang="en-US" dirty="0" smtClean="0"/>
              <a:t>Reduce the use of unnecessary </a:t>
            </a:r>
            <a:br>
              <a:rPr lang="en-US" dirty="0" smtClean="0"/>
            </a:br>
            <a:r>
              <a:rPr lang="en-US" dirty="0" smtClean="0"/>
              <a:t>and necessary care 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Could lead to $50 billion in annual savings </a:t>
            </a:r>
            <a:br>
              <a:rPr lang="en-US" dirty="0" smtClean="0"/>
            </a:br>
            <a:r>
              <a:rPr lang="en-US" dirty="0" smtClean="0"/>
              <a:t>if half of employer-sponsored lives enrolled</a:t>
            </a:r>
          </a:p>
          <a:p>
            <a:pPr>
              <a:spcAft>
                <a:spcPts val="1800"/>
              </a:spcAft>
            </a:pPr>
            <a:r>
              <a:rPr lang="en-US" dirty="0"/>
              <a:t>More effective for reducing utilization 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healthy </a:t>
            </a:r>
            <a:r>
              <a:rPr lang="en-US" dirty="0"/>
              <a:t>populations than unhealthy populations  </a:t>
            </a:r>
            <a:endParaRPr lang="en-US" dirty="0" smtClean="0"/>
          </a:p>
          <a:p>
            <a:pPr>
              <a:spcAft>
                <a:spcPts val="1800"/>
              </a:spcAft>
            </a:pPr>
            <a:r>
              <a:rPr lang="en-US" dirty="0" smtClean="0"/>
              <a:t>Cost-sharing </a:t>
            </a:r>
            <a:r>
              <a:rPr lang="en-US" dirty="0"/>
              <a:t>requires education so people </a:t>
            </a:r>
            <a:br>
              <a:rPr lang="en-US" dirty="0"/>
            </a:br>
            <a:r>
              <a:rPr lang="en-US" dirty="0" smtClean="0"/>
              <a:t>don’t </a:t>
            </a:r>
            <a:r>
              <a:rPr lang="en-US" dirty="0"/>
              <a:t>forego important care </a:t>
            </a:r>
          </a:p>
          <a:p>
            <a:pPr>
              <a:spcAft>
                <a:spcPts val="1800"/>
              </a:spcAft>
            </a:pPr>
            <a:endParaRPr lang="en-US" dirty="0"/>
          </a:p>
          <a:p>
            <a:pPr marL="109728" indent="0">
              <a:spcAft>
                <a:spcPts val="1800"/>
              </a:spcAft>
              <a:buNone/>
            </a:pPr>
            <a:endParaRPr lang="en-US" dirty="0" smtClean="0"/>
          </a:p>
          <a:p>
            <a:pPr marL="109728" indent="0">
              <a:spcAft>
                <a:spcPts val="1800"/>
              </a:spcAft>
              <a:buNone/>
            </a:pPr>
            <a:endParaRPr lang="en-US" dirty="0" smtClean="0"/>
          </a:p>
          <a:p>
            <a:pPr marL="109728" indent="0">
              <a:spcAft>
                <a:spcPts val="1800"/>
              </a:spcAft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 on High Deductible Plans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9898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399"/>
            <a:ext cx="8382000" cy="1068387"/>
          </a:xfrm>
        </p:spPr>
        <p:txBody>
          <a:bodyPr>
            <a:noAutofit/>
          </a:bodyPr>
          <a:lstStyle/>
          <a:p>
            <a:r>
              <a:rPr lang="en-US" dirty="0" smtClean="0"/>
              <a:t>Benefit Design: Tipping the Scale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524000"/>
            <a:ext cx="2971800" cy="5029200"/>
          </a:xfrm>
        </p:spPr>
        <p:txBody>
          <a:bodyPr>
            <a:normAutofit/>
          </a:bodyPr>
          <a:lstStyle/>
          <a:p>
            <a:pPr marL="365760" lvl="1" indent="-256032">
              <a:spcBef>
                <a:spcPts val="400"/>
              </a:spcBef>
              <a:spcAft>
                <a:spcPts val="1200"/>
              </a:spcAft>
              <a:buClr>
                <a:schemeClr val="accent1"/>
              </a:buClr>
              <a:buNone/>
            </a:pPr>
            <a:r>
              <a:rPr lang="en-US" sz="3200" dirty="0" smtClean="0">
                <a:solidFill>
                  <a:schemeClr val="accent2"/>
                </a:solidFill>
              </a:rPr>
              <a:t>  </a:t>
            </a: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10668000" y="2133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Down Arrow 6"/>
          <p:cNvSpPr/>
          <p:nvPr/>
        </p:nvSpPr>
        <p:spPr>
          <a:xfrm>
            <a:off x="762000" y="2181225"/>
            <a:ext cx="1828800" cy="1600200"/>
          </a:xfrm>
          <a:prstGeom prst="downArrow">
            <a:avLst/>
          </a:prstGeom>
          <a:solidFill>
            <a:srgbClr val="F6A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55" b="30000"/>
          <a:stretch/>
        </p:blipFill>
        <p:spPr>
          <a:xfrm>
            <a:off x="0" y="3887787"/>
            <a:ext cx="8875059" cy="23622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16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8349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6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Pricing: Asthma Drugs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9881208"/>
              </p:ext>
            </p:extLst>
          </p:nvPr>
        </p:nvGraphicFramePr>
        <p:xfrm>
          <a:off x="2286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5638800" y="1490130"/>
            <a:ext cx="0" cy="414867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715000" y="1371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6A01A"/>
                </a:solidFill>
              </a:rPr>
              <a:t>Reference Price</a:t>
            </a:r>
            <a:endParaRPr lang="en-US" b="1" dirty="0">
              <a:solidFill>
                <a:srgbClr val="F6A01A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374475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3B6E8F"/>
                </a:solidFill>
              </a:rPr>
              <a:t>Asthma </a:t>
            </a:r>
            <a:br>
              <a:rPr lang="en-US" b="1" dirty="0" smtClean="0">
                <a:solidFill>
                  <a:srgbClr val="3B6E8F"/>
                </a:solidFill>
              </a:rPr>
            </a:br>
            <a:r>
              <a:rPr lang="en-US" b="1" dirty="0" smtClean="0">
                <a:solidFill>
                  <a:srgbClr val="3B6E8F"/>
                </a:solidFill>
              </a:rPr>
              <a:t>Drugs</a:t>
            </a:r>
            <a:endParaRPr lang="en-US" b="1" dirty="0">
              <a:solidFill>
                <a:srgbClr val="3B6E8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5593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54660" y="269591"/>
            <a:ext cx="8437559" cy="72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r>
              <a:rPr lang="en-GB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Reference Pricing: Not Just a Theory </a:t>
            </a:r>
            <a:endParaRPr lang="en-GB" sz="3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40" y="1513801"/>
            <a:ext cx="7804800" cy="382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71041" y="5972041"/>
            <a:ext cx="3918240" cy="23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r>
              <a:rPr lang="en-GB" sz="1089" b="1">
                <a:latin typeface="Arial" panose="020B0604020202020204" pitchFamily="34" charset="0"/>
              </a:rPr>
              <a:t>Robinson J C , and Brown T T Health Aff 2013;32:1392-1397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612841"/>
            <a:ext cx="4930560" cy="3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r>
              <a:rPr lang="en-GB" sz="907">
                <a:latin typeface="Arial" panose="020B0604020202020204" pitchFamily="34" charset="0"/>
              </a:rPr>
              <a:t>©2013 by Project HOPE - The People-to-People Health Foundation, Inc.</a:t>
            </a:r>
          </a:p>
        </p:txBody>
      </p:sp>
      <p:sp>
        <p:nvSpPr>
          <p:cNvPr id="2" name="Rectangle 1"/>
          <p:cNvSpPr/>
          <p:nvPr/>
        </p:nvSpPr>
        <p:spPr>
          <a:xfrm>
            <a:off x="8153400" y="5867400"/>
            <a:ext cx="762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320" y="6205321"/>
            <a:ext cx="1900800" cy="37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78002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3586853"/>
              </p:ext>
            </p:extLst>
          </p:nvPr>
        </p:nvGraphicFramePr>
        <p:xfrm>
          <a:off x="120869" y="762000"/>
          <a:ext cx="9023131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Classifying Wellness Programs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6248400"/>
            <a:ext cx="7863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Rosenbaum, S. (2013). Update: Non-Discriminatory Wellness Program Final Rules. </a:t>
            </a:r>
            <a:r>
              <a:rPr lang="en-US" sz="1400" i="1" dirty="0" smtClean="0"/>
              <a:t>Health Reform GPS. </a:t>
            </a:r>
            <a:r>
              <a:rPr lang="en-US" sz="1400" dirty="0" smtClean="0">
                <a:hlinkClick r:id="rId8"/>
              </a:rPr>
              <a:t>www.healthreformgps.org</a:t>
            </a:r>
            <a:r>
              <a:rPr lang="en-US" sz="1400" dirty="0" smtClean="0"/>
              <a:t>. </a:t>
            </a:r>
            <a:endParaRPr lang="en-US" sz="1400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19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94090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Containment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1" b="-13041"/>
          <a:stretch/>
        </p:blipFill>
        <p:spPr>
          <a:xfrm>
            <a:off x="304800" y="1752600"/>
            <a:ext cx="8229600" cy="467441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1939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Wellness is Booming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2564" y="6161723"/>
            <a:ext cx="533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Myriad Pro" panose="020B0503030403020204" pitchFamily="34" charset="0"/>
              </a:rPr>
              <a:t>SOURCE: Kaiser/HRET Survey of Employer-Sponsored Health Benefits, 2012</a:t>
            </a:r>
            <a:endParaRPr lang="en-US" sz="1000" dirty="0">
              <a:solidFill>
                <a:schemeClr val="accent3">
                  <a:lumMod val="50000"/>
                </a:schemeClr>
              </a:solidFill>
              <a:latin typeface="Myriad Pro" panose="020B0503030403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295400"/>
            <a:ext cx="8505217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38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029200"/>
            <a:ext cx="7086600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>Market Solutions:  Consumers Need Transparent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02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Transparent Information for Consumers </a:t>
            </a:r>
            <a:br>
              <a:rPr lang="en-US" dirty="0" smtClean="0"/>
            </a:br>
            <a:r>
              <a:rPr lang="en-US" dirty="0" smtClean="0"/>
              <a:t>to Make Informed Choices:  Cost and Quality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886200"/>
            <a:ext cx="6477000" cy="4525963"/>
          </a:xfrm>
        </p:spPr>
        <p:txBody>
          <a:bodyPr>
            <a:normAutofit/>
          </a:bodyPr>
          <a:lstStyle/>
          <a:p>
            <a:pPr lvl="1">
              <a:buClr>
                <a:srgbClr val="F6A01A"/>
              </a:buClr>
            </a:pPr>
            <a:r>
              <a:rPr lang="en-US" sz="3200" dirty="0" smtClean="0"/>
              <a:t>Health Insurance Marketplaces </a:t>
            </a:r>
          </a:p>
          <a:p>
            <a:pPr lvl="1">
              <a:buClr>
                <a:srgbClr val="F6A01A"/>
              </a:buClr>
            </a:pPr>
            <a:r>
              <a:rPr lang="en-US" sz="3200" dirty="0" smtClean="0"/>
              <a:t>All Payer Claims Databases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78B0-DB87-47EC-BBAA-E355ED737994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5602" name="AutoShape 2" descr="data:image/jpeg;base64,/9j/4AAQSkZJRgABAQAAAQABAAD/2wBDAAkGBwgHBgkIBwgKCgkLDRYPDQwMDRsUFRAWIB0iIiAdHx8kKDQsJCYxJx8fLT0tMTU3Ojo6Iys/RD84QzQ5Ojf/2wBDAQoKCg0MDRoPDxo3JR8lNzc3Nzc3Nzc3Nzc3Nzc3Nzc3Nzc3Nzc3Nzc3Nzc3Nzc3Nzc3Nzc3Nzc3Nzc3Nzc3Nzf/wAARCAC3ARMDASIAAhEBAxEB/8QAGwAAAQUBAQAAAAAAAAAAAAAAAgABAwQGBQf/xAA7EAABAwMDAgQEBAQFBAMAAAABAAIDBBEhBRIxQVEGEyJhMnGBoRQjQpGxwdHhFSQzUvAlYnLxQ4Ki/8QAFQEBAQAAAAAAAAAAAAAAAAAAAAH/xAAXEQEBAQEAAAAAAAAAAAAAAAAAAREx/9oADAMBAAIRAxEAPwDk6tFSRVhjonF0bQATe43dcqmE7bEJ7HogTQjsm+iIZQOCjsOh+iYAJwEEkb7MIIwmeNuRwRhOAbZBt7JE3bbr9kAPJLLJ9pta31UoiNsi3urOnafLWylsdmsHxPPT+6CvRU5qalkQuAeSBe3utdTaLRtp7eU55/3OOVNR6fDSQBkLb/7nHkn3V+K7QLm3QAhBl9Z0l0Tg6nhd5difTn6LkB3II9vkvRGND3Na9u9t82/gufqug09ZEZILR1FhkcH5/wBUGObcWzZO/NiL9lNPA+CQwyiz2GxHZR8A35QCWkADpfKlhB234sELuBtHGQjhxfqEA04O8NI4Jtf5q0WEjsooBeZXAMoKbwW3BUDHyGRzdhB6G6uVAxe4FupKpPikc8EObccm3RBM0kXDyAT0Kmp2Ol27WG59lFHG93LgPcBW6Z5ila+3BuUGl03w8Jo7ueWg29QAz8gQpq3w7UMlApmCQY3ObggfIn+CsaXr1P5DWyvaxwNi5x6ey0Mc7JntLHgtGeUGArqKppZy1rHOz1YcfNc6SN8zy1uJbXLQefkvTp2RyPvtbfuVzP8AB6TcTsDtxu42vnv7IPPhG4O2SAg+6BzCL7hZb86NTRk7WXvkeyzWvac2mc97LbLiwA79/dBwQLDCKNpN+ydtwD/BGy9725+yBmQea8MAyTYLtxeHHPpg8fF0IN8KppkBlqoww2dfAK3rGeXGB7IMS/wnW7jtljt0uktskg8Ocwxkh7SD7iyUbSf7r0as0+lr4CJ4t4tg8EHuCsbqmkyUFT5bQ57DlrrZ+SDm2TgKWenlp5DHPG6N4F9rhZAAgdvujYBf1cJMbnKL/wAeUBtyRfgcIXNs64GEmjqVYieIywkA5vYhB0dG0N9WDLUbmRbbhow5/wDQLRQQwQx+XE3y2jgWVMeIKGOlaGtldIR+kcFUKvxCZYNtPG5kp5e62Ag69bqtNQMLC5skhHpY05+vZXoyZGNLmZOR+y88eXOcXPJLnZJJ5W/0yUSadDIxwcdoFwgj1OV1LQ/iYnbJmEYthw7FVqTxBJU1UUUULWF2LuN7qx4hLXaS5ptewz3N1k4XGN4e0kEZBByg2FZoTKuds1VNZ9rkMbYH7lZzWdLOnSXad8Jw1x5v7qyPENbtayRzXWGXbfUVT1XUpa9zWu+EZ+ZQUycA29R90bA0AbuU0dxg8cZTtYbi2QUE0Q9e7KnVdm5hDr3aVOOEDSRNlaWvF83ChsWkC5bbsrITPbfIF0ETWsNsbs8Ii47LG1ghYLOI9+EiLggWQMXXAtwunQV9f5gZTyyvJwGFxso9J0qSvqGRk7WEXLrdFtdI0WHTyHj1vAsHHogp6RBqO9v4t3lsNyWAfz6Lv7bWFgENVIyGF0j3ABoJXCptefLWQwvYAHu2+nIH9UHfcwEfJYrxe0w1DAwuuRcm/F+n/Oy2sjtrSTgdVgPEVaKmsltcEO22P/Pn+6DlMAd7O+ymYywNxlRMsOqsw3eQxub90HZ8N0Iln80EtczuOQei1TntjLQ9wF8C+MqtoVMIqJrnM2yO5HUDt/P6rn+KKjyjE1rvVfcBzwUHZs32SValq6d9PG7zWZF+UkHlGma7V0EZiaRJH0D+nyK7Gl+I4NzRWNIcG7jJzd3sFkwF1aLRaqroH1kQGxpNrnkDlAtZ1STVavz5GhjQNrGjoPf3VIBCB8lIyyBgD0RhPcHgpwAECAJOADZG7JHfqEwAtgpw3PyQK/psEmAXyiLcFC3nKBy3C1nh6KSOibvlbsdlrbXWYLrizQtXoskMumxjdlnpcOyAfEYcaVz43N2j4rY47LMB9rGxI9lq9X8v/DZsDLTa6xbdwaDeyCw+RhLQLj3ISII45HVML9TwETA/bgk3OcIHjwbYJtypmBwYQBnuoANpNh0ViN4QJtw2x49gp2us0XVdzdxznPPREPS23vygsg4SJwQeFGCQOQF2fDtBHW1kfnZY3BF8l3/pBS0vTJ66UhjCGWuTZaOg8Kt869S7AHAxcrv0FJFTMtEACBwMD9kc1UyFhc4ge6B4aKGmH5Ys3Cg1muZQ0r3NI3WO2/XCo6p4hgpmlrDulsCWjpfhZmu1F1V6nOLj9v2QPWaxPUtsHkAj1XzldTwdA2Wd8jhcsF7nv0/gsuCTf+S1XgzfH5z9npNgSQc+yDVSNFsrzXXmNOoSvaSQXkD6FbjWdUbSQP8AiL9uC0XDT7rzqeV8jw55BAHAQJvbqrmm2FXHuyL59x2VNnFxkd1JGdrgQTcFB6W+pjZT+ZcAW64WEr6t9XWSSPNwCQ35XKb8VUyxiEbnewuSopYXwEbx8bbjsglEr2gABpA7hJVzK4G2EkGb0fT36lWsgYCGXvI7/a1bbX5maboDo6dgaHWhYB+kHn7AptC01ml0YYbGV/qleOp7fILMeI9WGpVZZC69NASGW/UepQcsKRjR2UY4UjXWKAmiwIsPknAv0+iQI5S972QGGp+Emuv0wi23Fwgdthk8KOQtccAoiMIe6B2XuRwtb4doZpaNzngC9i3afiCyVuA5bHw/U/5RjoviawA5vlAHiGieyjLnM3bBew6LIkgdfqtrq++XT6lxmcSWG4xhYgC3xEftwgmD3NcMcJ2ktacWz3Q7nXFspbHuNm+onnuSgIG4t1Q1VXDSRh1TI1gvweSiLHRuG4ELKeKX/wDVWCRo2+SNnXFzn+SUaGi1yirKj8PCXbiMG1srokbXEc/zXnUMJP54JaBwW4svRKc742tfhxAtfoVJVsGOO67PhzUHU1UR0JuccFcg2jNjf52QTHypNzXua6+SOyqPQa3Uw2OQxSFpvbdcen/lljqvUqqcFu9wYRYgnnuq8tZMYWMc47dtgOhH9VCHj3JHQIJWtJLS4klG455QAnkjH8E1yUD3sStx4X2/g7N2tJzwR+4WGC7Wl6u2lj2PyDyO5HCC/wCLaprm+WGbRxuItcdgfmsoWudkDHOSujqtaK9+97QG346g8fVUW4BvgICZwcWPZSNbjoSgAuMG47o2NwSUHa8Lln+I7H2u5p23HZaWv0+GspnROAaf0uA+ErKeHyRq9MQQ0XNyTzg4W3KDz6opJ6eZ8MkbtzTY2Fwkt6WtJuWg/RJBi9eNVJQOhpC1pk9LnG4s32+az9B4VrJY/wDWhaM9CbrZzRskDttrdARdVqEuhO2UmNt+UHAl8IVkcG6OeOR4yW2IVdnhjU3RNk8trS79LjYhegPnp4qcvMg2hpO690MczJWtMb2vba4QYJ/h3Uo2FxhBA52uuq1Hp9RWVUdNHG4GR+3I4tzdeltkayIucQALlcil1OghENRLM0vnc623pe/X7IMvq+jTaQ+NsrmuZJfa4e3KobsYXY8WV/4/UGtheHQwss2x6nlcTaRygc8coCmd7JNQIqxS1s9KC2F4AJubi+VEfVYoOuEFior6yZpZLUPc23F8Kpdrfh59yn5PKIN/V9EBXPdTwVboW7WhvN/soAUiAGFxdYAXJKApZi913Ekn7Lj6zpba+op5RUwU7gRGZKh4ZGBzcnpbKr/4zM9pdHFHbnqSAeD7qCZ8tbtdJIX7eBwP2HVQaLSfCsEBNZU6pplbFTje2GlqNzndrtxi9lbY6ziHO+I5Pus9A02btLg5vC6UVVKMua1x/ZJMW3ZjpvJLS+TLrgZCjhkDJGPd6Ruz16oIarzow5wtcEOb2Ciu14Oc9FUGZd0rjy2+FM11gG8XyVWDHNLnWwO6sMBdbqXZv3QWA4Bu0Xsijdhwve/dQuZYWMnXAASG+5HTugsxs3us0ZSkhew5UlKfLF7J55N/PCCu5oPUkJ3NNh1x0SDbuzypABloQC0HtYKUAgYRN4yRjsj6XN7HhBG3cyzmkgg3BHdbPQtUFdB5cxAqGD1f9w7rIsYXuOxhd7AXVuihrYahlRTwSbmntz7INukoo52yRteQ5hIy1wyEkGf2tewh2Q4WNliddoajTaoxummkp5BeNznnI7H3Cv8AhjWz+XQ1js8RSk/s0/1XY8T6ca3Ty/fZ8PqYL4Psgwu5wxc27XKdsskf+nI9v/i4hCQ4Ha4EEcgpAXsTwgtCtrCwMNVMW9jIULHHDSTYcA9EDAbYIsjAIGBZBPva08hA54f3BUZBSac2+6AhdpTnqbWF0hkFdbS/D9VqVMZ4nxtZm26+Sg5G6zcJw5O5jopHxvFnNJa4diEg2+boBJSJxZGWhIsBHuga4a0ucQABcknAWe1TUX6g19NSktp/1P6v/t/FLX62SWp/ARvIjaAZAB8R5tftwlRUMlT6I7Nb+p2DZByY5TFGx7cmFxY4d2nhXYpGbgWH0np2R69pcemxRSQbjG/8uTcbku5B/iuZTybPSTweVBo4HggAFTTyiKIm9mtG5xXPa4xBu5p2kYcMhW4YBWnyJNxjd8dj0RBUFUYQ4H8yKTJd1B7rsxQuJDWeoXBLgslIyo0mudTuO+A5YbXJaf5rT6RWMazaNzm/pHUHsqrtNhYyIBxuDkghQyN8uI7fTYcNx9FGaiSSZpuWMHQ2N1MW+a7NtoHxe6CowPNyf27KePixGbde6ZjbvsCLfdTxQTSCR8Mb3Bg9RDb2QWdFpfx9Y2Bzy0EFxtyVsqXSKSmDS2IP2j4pG+pY7QpTDqkBBIu7aSPdb65vhxNu6CpNpFNO1zXt+Ic2GPkoz4eo3hjXb9rP036fNXy8Bw3OwT1KmEsZeA1wzwgFlHTxxhjYmhoFgLLn6lpENRLE4AjkEjn/AJyuuqtTUQMkaxzxv6NBygamoaemaRDE1t+bDn5qbaBwAhhkY+MOaRkXwboiQgEsaTwEki4dSkg8LjJaQ5ps4G4PutzSa/BVUG+dwZIxvraBhYYCwUjMHkgeyCWqmdV1Uszmhu832joipIHVFRHA0gOe7aL90AscgI4n+TURTDBjeHfsboOnq2kVGlGLzyCyQYe0Yv1CpAYzwvQ9f08anpT2MI3x/mxnnIHH1C853ekDv0QO31YBskGm1rXSZYXxhaHw3obdTYaiofana61hy49vZBz9O0as1FhfSwkgfqOAfqtnoULNLoZY5iWMaS94Odh6rv0kUMFOIogAxoy0dFlfG9b+BkY2llaTOz85jgbm3BQZnxG+kk1V81E7cySxdYYuuc0EC1kmPBFzhFex5QBm6tQUznN3OdYEXwq7upTsc4YubIM/4qphBNHVxgPa47JCR16H+P2VvwzNF62hjWl5D/niys6vB+J06oiAu7Zdo9xkLheGGT1NZAymLLF12yPdZgHW5Qdzxa1o0aaxBu9lh/8AYLGxU73WsWj5lbDxhFIaJkDNrn797vUB6QDkZ+SzdG0uYCWscPcKatlnVqkdUNhEMrCWjhzJP4hdvQyGmUEFzgB8fRUaVmwEhoAA4HC6OmOc+s2iJ5EjLghvFuqIq+KnRsp6d7g0zGSwuL+mxuP3sl4eBcwukvn4fUbe2CSuRr9UavWHRi/lwHy2juep/fH0Wo0SnvSxOsbHPzVFuxBGQQr0D2iOxObKKVsYjAbe97JorA36IL2n0A1CrZC94iDuvJPy916JQUNPRUzYIGbWM4xe/crzZsr27XRO2PBuHcWW98PavHX07WSO/wAw0APHf3Qc3xNpjaZzNQpWDewgvbbB91yHa5qBYGRva02GWtyt3X0rKylkgkHpcOF55qFFPp9S5ssTog4kN6i3zQBUanWTgMkkNrjhHFXVMU4mD7uHG7gKqwb3qaSItF+Qgvv17UXDaZgB7NCpS1M0sjpHyO3PNySVFGx8sgZG0uc7AaBypJ4JYHlkzHMcOhCB211TGLMnkaLWs02wmjrakOxPIM3+JQOK6ekaM+vhdO5xbHew7uQXqLSWVlLHUTVdT5kgubOSTPnNA80vmH8s2HoB9/5pIPMwblEHOGbBRA5CK5QSsebZbx78oxkHsq5NgjaSRyg9b0WX8RpFJISPVC2/7LzKtjMNXNEf/jkc39it/wCGnFui0bXG/wCUCCFDF4eiOs1OoVVnh0m6KPoMDJ+t0FPwz4bZ5QqdSiDnOALI3cNHv7rTObDTQvLAGRj1ODBYD3spWtIaN2LcLI+JvETony0NFcPbh8pHHsEFrWPFkVLC6KhcJZiLbx8Lf6rET1EtROZp5C97uS43KjI75TgIDvuAs0BOwdChaLD6owCgc4CQNk5GOUNgRmxQFzfun8mKVhjkYCw9AEIjF+LH5qWMG4/igxXiBlPDqUkVMCNoG7cSc9hf2soqOQl2wXyL4V3xc0jU4+xiH8SuQ3zIx5jHWc3Oe3dBoKCVxL2kXFu6v0lbqlLUwU1BqdRTte70tDrsbc5G046rN0c00kr4nvLHWuPSL3Xa00Ol1KkEzi5zX5NrXHP8lMJbONFU6LBUzSVdcfxFU8gvlDdl7fJWomNjhbFELNaAAL9lK5z7/ELBML3c727K5hbqJxFuPdPGTYgDBQvyc5SGAQL+yCZjxxz2Flb0yqNLUslMhjG4BxA6d1z2EtPOUd+lueqD1mKRskTHscHAtBBHVc3xHTRVOmymWzdo3A9QfZZfw5rdRRltK+zoL439B2BW1LGVLAZGXa4cO6fRB5pC4tcrDS+pljgjF3SODR8ytDr3h5gY+qoGneMujBxb2Co+EKQz6oZ3NuyAE3P+44H80Gk0bRINLBffzZ3cyEWsOwC4HjSVpro4mWBa3c+3c8fZbF7xG1z3H0tBJ+S83rao11dLUSk3kcSPYdB+yCqxhlIYDk4yt5pNhp0DWnhgCxMX5UoeBcDp3C1FJrNLHR+t4a5vDev7ICrqUyVcj/zc2+EY4SWfqdarJJ3vZIWNJw0DACSDz4XRBALDHCkFkCtkpyduUrXT2uCEHpHhaCal0iCOd4cXHe0Do05AXZ80E5OOLnhZOg8TUUdFAyd0jZGNDTsZe1lPUeLqNpEcUcs7TkuDQ0D6Hqg7Gqz1MtI6HT5GNldgvcDge3usTWaDqVPG+d8fmsGXOa65+fcrY6frWkSwtLapkbyAXNlNiD27fsr8WoUDzZtZATzbzAg8tLXB21zXA9QRlNuAwbD5lep11DT1DmyPjY5zQQDfkHuF5lqsbabUqiJoAa1522N8dEEcbrkgjqpBkkDNuQogxw2ucPT81IH2J6YzZATgeEzRcJA3JJH3Th3p7IDZl3ZWY2gC5df2VZh7qYnoL5QZDxfJs1OLb0i/fJUNFCyrnp4WN3FxAcD0HJ+10Xiwk6s1o4MTR9yr/hthfWuk2gNjZiw6nH9UFHX4Gs19wA2iaMOBGLG1v5K7oJkdqNP5g9Qv9cFD4tbtrKGcC3LT+4/up/DjHO1WN0hFmNcfsg1DmuFs3J6J7ktOf3Sklu/HyuhAduvdAPIF+VID6LNAuDyhe4WFhY9UwsM90CsQbEC6OO2/PA6IC83wu1pWh1Fa9lgGh1iXHgBBSdIWi7cEdRyFs/Deq/jqbyn4mhADj/u91QrvC34WmfIyoL7Zs5tkHh/Qq+MtrGVDICf0Fm7c337INb0ItyoaOjipfOMTQ3zZC9wHdSNZJ5dnlu7/ALVMOAg5Hiiq/CaPNtPrl/Lb9eftdefg2Iv9lrfGz5C+lYW/ki7ie7v/AEspM5hcNjUFovG0BouSoJcE3tf+CGN9rHPHCT5DuOBx1QDt9/uko/LZ/t//AEUkGUsRmyJtyccKLe7v90t7rYIQWDhE4C1xf6Krvf3CQkdzn90F0OAwpALm1rDuef2VFkrr4JUgklvh5QXLdCLFIMB4VMueTcvNxwlveP1FB2GalXUzNjKuXYRbaXE2/oqkrnTu82V93Hi6o+Y6+XH6lEJHX5KC411gGuuM8BTeTZ1/bsucJXb73sVKJJyMyOsgtEG1h90h72CrGWQdSfmUBklJ+KyC9ZSMdjlc9rpeshU0czgLWCDN+JHtk13bj0MaD8+f5rueGY/8rLKRl8lh8gP7lZXUnl+sVTybnzD9sLV6M5zdNgDHWBbf9ygr+NYwdNgeOWTgH5Fp/suf4bnJracOPdvzwbLpeJmySaPLufcNc11vr/dZ/RnmOspyDb8xtj80HoI5zZG13qt/BU90mLy8J2uff/UQW3YJuLG6RFzjsqxe4ZLyT2KTZHm/qIHsgstALetx2Wz0jxLRQUscUzJGODQDtbcErC+YRfa8pxLJ0cfZBtZfE7JqwOmi/wAqx3paMkkdSurH4k0t13Goc35xlebebJt+I2TiVw5ug9Lb4j0w4jnL3dGhp/mifrtEyn818oGPhBuf2+i82ZM/lpcPqmMshw55I6AnhB1tZ1KTU6ozG7Ym+ljOw/qucSMnsofMft+PCjMmbuu4X6oL9zbPA+6hLgHcXuoXSuAy7CiMzr4t80Frd8/2SVYzyX+IJIMqGlEAeyYG3KJrg4+lyBwD0Cfa4ogHd0+eqBBrkW09ynaccIwfYIAAPf7J891IGnoQlZ3cIA57prD3UoPRI3KAG+/HyRi1+qQBCcFAjZIccITI2+UQqGtHDfqAgIEXyCpWub0blVnVEYySAq9Tq1PTt3XBsgy9y6olc+9y4k273W00mMt06nu0/wCmFjmmOesdYljJZcewJ/utmayKNtrgACwF+EA6pEZdMqWD4jGbD5LK6JNHHX05lI2B4Nz/AM+S0c2sU0d9xv3HdZWHyWztDb7BJgd23/og9Cc0D/aPqkB1uqkUrpImyMbdrgCM9E7XMvuJe35ILJukMjqg3Rut/mAQOhGVI18bRizvngoGDXHgGykjDgb2uo/NcecD6ImyHvZBPv7tI+YUZBBwfsnYZHj0pO8xvIt9ECaHHA/giLXjlv2UYcd3xWUheT+olA2ewTEXPQfJHgpW90CuwdSo3FpyERA6oS0BAFkk/H6/skgzAseQpGBoFgLJJIDBRtt1CSSAwR2TgpJIDa7si39EkkCuLclDe5xf6pJID29TZBcXOLj5pJIK07Tuxf8AdVnQyu4+5SSQC+jlfYbgFVm0OWYG8lkkkCpdCkZLHumBDCDxkrsO018gtcJJIKs3h8SE3kIQUXhtzJw+eRr4x+nbz90kkGmZCGsDGtaGtAAaMAJeT6gRZueg4SSQD5IJJ9I+nKJsXsEkkEgYeC37qTySBcEWSSQAGkcGyRYTkkn6pJIAc0hCSRgi/wBUkkBtKJpSSQORhDa90kkC8s9kkkkH/9k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data:image/jpeg;base64,/9j/4AAQSkZJRgABAQAAAQABAAD/2wBDAAkGBwgHBgkIBwgKCgkLDRYPDQwMDRsUFRAWIB0iIiAdHx8kKDQsJCYxJx8fLT0tMTU3Ojo6Iys/RD84QzQ5Ojf/2wBDAQoKCg0MDRoPDxo3JR8lNzc3Nzc3Nzc3Nzc3Nzc3Nzc3Nzc3Nzc3Nzc3Nzc3Nzc3Nzc3Nzc3Nzc3Nzc3Nzc3Nzf/wAARCAC3ARMDASIAAhEBAxEB/8QAGwAAAQUBAQAAAAAAAAAAAAAAAgABAwQGBQf/xAA7EAABAwMDAgQEBAQFBAMAAAABAAIDBBEhBRIxQVEGEyJhMnGBoRQjQpGxwdHhFSQzUvAlYnLxQ4Ki/8QAFQEBAQAAAAAAAAAAAAAAAAAAAAH/xAAXEQEBAQEAAAAAAAAAAAAAAAAAAREx/9oADAMBAAIRAxEAPwDk6tFSRVhjonF0bQATe43dcqmE7bEJ7HogTQjsm+iIZQOCjsOh+iYAJwEEkb7MIIwmeNuRwRhOAbZBt7JE3bbr9kAPJLLJ9pta31UoiNsi3urOnafLWylsdmsHxPPT+6CvRU5qalkQuAeSBe3utdTaLRtp7eU55/3OOVNR6fDSQBkLb/7nHkn3V+K7QLm3QAhBl9Z0l0Tg6nhd5difTn6LkB3II9vkvRGND3Na9u9t82/gufqug09ZEZILR1FhkcH5/wBUGObcWzZO/NiL9lNPA+CQwyiz2GxHZR8A35QCWkADpfKlhB234sELuBtHGQjhxfqEA04O8NI4Jtf5q0WEjsooBeZXAMoKbwW3BUDHyGRzdhB6G6uVAxe4FupKpPikc8EObccm3RBM0kXDyAT0Kmp2Ol27WG59lFHG93LgPcBW6Z5ila+3BuUGl03w8Jo7ueWg29QAz8gQpq3w7UMlApmCQY3ObggfIn+CsaXr1P5DWyvaxwNi5x6ey0Mc7JntLHgtGeUGArqKppZy1rHOz1YcfNc6SN8zy1uJbXLQefkvTp2RyPvtbfuVzP8AB6TcTsDtxu42vnv7IPPhG4O2SAg+6BzCL7hZb86NTRk7WXvkeyzWvac2mc97LbLiwA79/dBwQLDCKNpN+ydtwD/BGy9725+yBmQea8MAyTYLtxeHHPpg8fF0IN8KppkBlqoww2dfAK3rGeXGB7IMS/wnW7jtljt0uktskg8Ocwxkh7SD7iyUbSf7r0as0+lr4CJ4t4tg8EHuCsbqmkyUFT5bQ57DlrrZ+SDm2TgKWenlp5DHPG6N4F9rhZAAgdvujYBf1cJMbnKL/wAeUBtyRfgcIXNs64GEmjqVYieIywkA5vYhB0dG0N9WDLUbmRbbhow5/wDQLRQQwQx+XE3y2jgWVMeIKGOlaGtldIR+kcFUKvxCZYNtPG5kp5e62Ag69bqtNQMLC5skhHpY05+vZXoyZGNLmZOR+y88eXOcXPJLnZJJ5W/0yUSadDIxwcdoFwgj1OV1LQ/iYnbJmEYthw7FVqTxBJU1UUUULWF2LuN7qx4hLXaS5ptewz3N1k4XGN4e0kEZBByg2FZoTKuds1VNZ9rkMbYH7lZzWdLOnSXad8Jw1x5v7qyPENbtayRzXWGXbfUVT1XUpa9zWu+EZ+ZQUycA29R90bA0AbuU0dxg8cZTtYbi2QUE0Q9e7KnVdm5hDr3aVOOEDSRNlaWvF83ChsWkC5bbsrITPbfIF0ETWsNsbs8Ii47LG1ghYLOI9+EiLggWQMXXAtwunQV9f5gZTyyvJwGFxso9J0qSvqGRk7WEXLrdFtdI0WHTyHj1vAsHHogp6RBqO9v4t3lsNyWAfz6Lv7bWFgENVIyGF0j3ABoJXCptefLWQwvYAHu2+nIH9UHfcwEfJYrxe0w1DAwuuRcm/F+n/Oy2sjtrSTgdVgPEVaKmsltcEO22P/Pn+6DlMAd7O+ymYywNxlRMsOqsw3eQxub90HZ8N0Iln80EtczuOQei1TntjLQ9wF8C+MqtoVMIqJrnM2yO5HUDt/P6rn+KKjyjE1rvVfcBzwUHZs32SValq6d9PG7zWZF+UkHlGma7V0EZiaRJH0D+nyK7Gl+I4NzRWNIcG7jJzd3sFkwF1aLRaqroH1kQGxpNrnkDlAtZ1STVavz5GhjQNrGjoPf3VIBCB8lIyyBgD0RhPcHgpwAECAJOADZG7JHfqEwAtgpw3PyQK/psEmAXyiLcFC3nKBy3C1nh6KSOibvlbsdlrbXWYLrizQtXoskMumxjdlnpcOyAfEYcaVz43N2j4rY47LMB9rGxI9lq9X8v/DZsDLTa6xbdwaDeyCw+RhLQLj3ISII45HVML9TwETA/bgk3OcIHjwbYJtypmBwYQBnuoANpNh0ViN4QJtw2x49gp2us0XVdzdxznPPREPS23vygsg4SJwQeFGCQOQF2fDtBHW1kfnZY3BF8l3/pBS0vTJ66UhjCGWuTZaOg8Kt869S7AHAxcrv0FJFTMtEACBwMD9kc1UyFhc4ge6B4aKGmH5Ys3Cg1muZQ0r3NI3WO2/XCo6p4hgpmlrDulsCWjpfhZmu1F1V6nOLj9v2QPWaxPUtsHkAj1XzldTwdA2Wd8jhcsF7nv0/gsuCTf+S1XgzfH5z9npNgSQc+yDVSNFsrzXXmNOoSvaSQXkD6FbjWdUbSQP8AiL9uC0XDT7rzqeV8jw55BAHAQJvbqrmm2FXHuyL59x2VNnFxkd1JGdrgQTcFB6W+pjZT+ZcAW64WEr6t9XWSSPNwCQ35XKb8VUyxiEbnewuSopYXwEbx8bbjsglEr2gABpA7hJVzK4G2EkGb0fT36lWsgYCGXvI7/a1bbX5maboDo6dgaHWhYB+kHn7AptC01ml0YYbGV/qleOp7fILMeI9WGpVZZC69NASGW/UepQcsKRjR2UY4UjXWKAmiwIsPknAv0+iQI5S972QGGp+Emuv0wi23Fwgdthk8KOQtccAoiMIe6B2XuRwtb4doZpaNzngC9i3afiCyVuA5bHw/U/5RjoviawA5vlAHiGieyjLnM3bBew6LIkgdfqtrq++XT6lxmcSWG4xhYgC3xEftwgmD3NcMcJ2ktacWz3Q7nXFspbHuNm+onnuSgIG4t1Q1VXDSRh1TI1gvweSiLHRuG4ELKeKX/wDVWCRo2+SNnXFzn+SUaGi1yirKj8PCXbiMG1srokbXEc/zXnUMJP54JaBwW4svRKc742tfhxAtfoVJVsGOO67PhzUHU1UR0JuccFcg2jNjf52QTHypNzXua6+SOyqPQa3Uw2OQxSFpvbdcen/lljqvUqqcFu9wYRYgnnuq8tZMYWMc47dtgOhH9VCHj3JHQIJWtJLS4klG455QAnkjH8E1yUD3sStx4X2/g7N2tJzwR+4WGC7Wl6u2lj2PyDyO5HCC/wCLaprm+WGbRxuItcdgfmsoWudkDHOSujqtaK9+97QG346g8fVUW4BvgICZwcWPZSNbjoSgAuMG47o2NwSUHa8Lln+I7H2u5p23HZaWv0+GspnROAaf0uA+ErKeHyRq9MQQ0XNyTzg4W3KDz6opJ6eZ8MkbtzTY2Fwkt6WtJuWg/RJBi9eNVJQOhpC1pk9LnG4s32+az9B4VrJY/wDWhaM9CbrZzRskDttrdARdVqEuhO2UmNt+UHAl8IVkcG6OeOR4yW2IVdnhjU3RNk8trS79LjYhegPnp4qcvMg2hpO690MczJWtMb2vba4QYJ/h3Uo2FxhBA52uuq1Hp9RWVUdNHG4GR+3I4tzdeltkayIucQALlcil1OghENRLM0vnc623pe/X7IMvq+jTaQ+NsrmuZJfa4e3KobsYXY8WV/4/UGtheHQwss2x6nlcTaRygc8coCmd7JNQIqxS1s9KC2F4AJubi+VEfVYoOuEFior6yZpZLUPc23F8Kpdrfh59yn5PKIN/V9EBXPdTwVboW7WhvN/soAUiAGFxdYAXJKApZi913Ekn7Lj6zpba+op5RUwU7gRGZKh4ZGBzcnpbKr/4zM9pdHFHbnqSAeD7qCZ8tbtdJIX7eBwP2HVQaLSfCsEBNZU6pplbFTje2GlqNzndrtxi9lbY6ziHO+I5Pus9A02btLg5vC6UVVKMua1x/ZJMW3ZjpvJLS+TLrgZCjhkDJGPd6Ruz16oIarzow5wtcEOb2Ciu14Oc9FUGZd0rjy2+FM11gG8XyVWDHNLnWwO6sMBdbqXZv3QWA4Bu0Xsijdhwve/dQuZYWMnXAASG+5HTugsxs3us0ZSkhew5UlKfLF7J55N/PCCu5oPUkJ3NNh1x0SDbuzypABloQC0HtYKUAgYRN4yRjsj6XN7HhBG3cyzmkgg3BHdbPQtUFdB5cxAqGD1f9w7rIsYXuOxhd7AXVuihrYahlRTwSbmntz7INukoo52yRteQ5hIy1wyEkGf2tewh2Q4WNliddoajTaoxummkp5BeNznnI7H3Cv8AhjWz+XQ1js8RSk/s0/1XY8T6ca3Ty/fZ8PqYL4Psgwu5wxc27XKdsskf+nI9v/i4hCQ4Ha4EEcgpAXsTwgtCtrCwMNVMW9jIULHHDSTYcA9EDAbYIsjAIGBZBPva08hA54f3BUZBSac2+6AhdpTnqbWF0hkFdbS/D9VqVMZ4nxtZm26+Sg5G6zcJw5O5jopHxvFnNJa4diEg2+boBJSJxZGWhIsBHuga4a0ucQABcknAWe1TUX6g19NSktp/1P6v/t/FLX62SWp/ARvIjaAZAB8R5tftwlRUMlT6I7Nb+p2DZByY5TFGx7cmFxY4d2nhXYpGbgWH0np2R69pcemxRSQbjG/8uTcbku5B/iuZTybPSTweVBo4HggAFTTyiKIm9mtG5xXPa4xBu5p2kYcMhW4YBWnyJNxjd8dj0RBUFUYQ4H8yKTJd1B7rsxQuJDWeoXBLgslIyo0mudTuO+A5YbXJaf5rT6RWMazaNzm/pHUHsqrtNhYyIBxuDkghQyN8uI7fTYcNx9FGaiSSZpuWMHQ2N1MW+a7NtoHxe6CowPNyf27KePixGbde6ZjbvsCLfdTxQTSCR8Mb3Bg9RDb2QWdFpfx9Y2Bzy0EFxtyVsqXSKSmDS2IP2j4pG+pY7QpTDqkBBIu7aSPdb65vhxNu6CpNpFNO1zXt+Ic2GPkoz4eo3hjXb9rP036fNXy8Bw3OwT1KmEsZeA1wzwgFlHTxxhjYmhoFgLLn6lpENRLE4AjkEjn/AJyuuqtTUQMkaxzxv6NBygamoaemaRDE1t+bDn5qbaBwAhhkY+MOaRkXwboiQgEsaTwEki4dSkg8LjJaQ5ps4G4PutzSa/BVUG+dwZIxvraBhYYCwUjMHkgeyCWqmdV1Uszmhu832joipIHVFRHA0gOe7aL90AscgI4n+TURTDBjeHfsboOnq2kVGlGLzyCyQYe0Yv1CpAYzwvQ9f08anpT2MI3x/mxnnIHH1C853ekDv0QO31YBskGm1rXSZYXxhaHw3obdTYaiofana61hy49vZBz9O0as1FhfSwkgfqOAfqtnoULNLoZY5iWMaS94Odh6rv0kUMFOIogAxoy0dFlfG9b+BkY2llaTOz85jgbm3BQZnxG+kk1V81E7cySxdYYuuc0EC1kmPBFzhFex5QBm6tQUznN3OdYEXwq7upTsc4YubIM/4qphBNHVxgPa47JCR16H+P2VvwzNF62hjWl5D/niys6vB+J06oiAu7Zdo9xkLheGGT1NZAymLLF12yPdZgHW5Qdzxa1o0aaxBu9lh/8AYLGxU73WsWj5lbDxhFIaJkDNrn797vUB6QDkZ+SzdG0uYCWscPcKatlnVqkdUNhEMrCWjhzJP4hdvQyGmUEFzgB8fRUaVmwEhoAA4HC6OmOc+s2iJ5EjLghvFuqIq+KnRsp6d7g0zGSwuL+mxuP3sl4eBcwukvn4fUbe2CSuRr9UavWHRi/lwHy2juep/fH0Wo0SnvSxOsbHPzVFuxBGQQr0D2iOxObKKVsYjAbe97JorA36IL2n0A1CrZC94iDuvJPy916JQUNPRUzYIGbWM4xe/crzZsr27XRO2PBuHcWW98PavHX07WSO/wAw0APHf3Qc3xNpjaZzNQpWDewgvbbB91yHa5qBYGRva02GWtyt3X0rKylkgkHpcOF55qFFPp9S5ssTog4kN6i3zQBUanWTgMkkNrjhHFXVMU4mD7uHG7gKqwb3qaSItF+Qgvv17UXDaZgB7NCpS1M0sjpHyO3PNySVFGx8sgZG0uc7AaBypJ4JYHlkzHMcOhCB211TGLMnkaLWs02wmjrakOxPIM3+JQOK6ekaM+vhdO5xbHew7uQXqLSWVlLHUTVdT5kgubOSTPnNA80vmH8s2HoB9/5pIPMwblEHOGbBRA5CK5QSsebZbx78oxkHsq5NgjaSRyg9b0WX8RpFJISPVC2/7LzKtjMNXNEf/jkc39it/wCGnFui0bXG/wCUCCFDF4eiOs1OoVVnh0m6KPoMDJ+t0FPwz4bZ5QqdSiDnOALI3cNHv7rTObDTQvLAGRj1ODBYD3spWtIaN2LcLI+JvETony0NFcPbh8pHHsEFrWPFkVLC6KhcJZiLbx8Lf6rET1EtROZp5C97uS43KjI75TgIDvuAs0BOwdChaLD6owCgc4CQNk5GOUNgRmxQFzfun8mKVhjkYCw9AEIjF+LH5qWMG4/igxXiBlPDqUkVMCNoG7cSc9hf2soqOQl2wXyL4V3xc0jU4+xiH8SuQ3zIx5jHWc3Oe3dBoKCVxL2kXFu6v0lbqlLUwU1BqdRTte70tDrsbc5G046rN0c00kr4nvLHWuPSL3Xa00Ol1KkEzi5zX5NrXHP8lMJbONFU6LBUzSVdcfxFU8gvlDdl7fJWomNjhbFELNaAAL9lK5z7/ELBML3c727K5hbqJxFuPdPGTYgDBQvyc5SGAQL+yCZjxxz2Flb0yqNLUslMhjG4BxA6d1z2EtPOUd+lueqD1mKRskTHscHAtBBHVc3xHTRVOmymWzdo3A9QfZZfw5rdRRltK+zoL439B2BW1LGVLAZGXa4cO6fRB5pC4tcrDS+pljgjF3SODR8ytDr3h5gY+qoGneMujBxb2Co+EKQz6oZ3NuyAE3P+44H80Gk0bRINLBffzZ3cyEWsOwC4HjSVpro4mWBa3c+3c8fZbF7xG1z3H0tBJ+S83rao11dLUSk3kcSPYdB+yCqxhlIYDk4yt5pNhp0DWnhgCxMX5UoeBcDp3C1FJrNLHR+t4a5vDev7ICrqUyVcj/zc2+EY4SWfqdarJJ3vZIWNJw0DACSDz4XRBALDHCkFkCtkpyduUrXT2uCEHpHhaCal0iCOd4cXHe0Do05AXZ80E5OOLnhZOg8TUUdFAyd0jZGNDTsZe1lPUeLqNpEcUcs7TkuDQ0D6Hqg7Gqz1MtI6HT5GNldgvcDge3usTWaDqVPG+d8fmsGXOa65+fcrY6frWkSwtLapkbyAXNlNiD27fsr8WoUDzZtZATzbzAg8tLXB21zXA9QRlNuAwbD5lep11DT1DmyPjY5zQQDfkHuF5lqsbabUqiJoAa1522N8dEEcbrkgjqpBkkDNuQogxw2ucPT81IH2J6YzZATgeEzRcJA3JJH3Th3p7IDZl3ZWY2gC5df2VZh7qYnoL5QZDxfJs1OLb0i/fJUNFCyrnp4WN3FxAcD0HJ+10Xiwk6s1o4MTR9yr/hthfWuk2gNjZiw6nH9UFHX4Gs19wA2iaMOBGLG1v5K7oJkdqNP5g9Qv9cFD4tbtrKGcC3LT+4/up/DjHO1WN0hFmNcfsg1DmuFs3J6J7ktOf3Sklu/HyuhAduvdAPIF+VID6LNAuDyhe4WFhY9UwsM90CsQbEC6OO2/PA6IC83wu1pWh1Fa9lgGh1iXHgBBSdIWi7cEdRyFs/Deq/jqbyn4mhADj/u91QrvC34WmfIyoL7Zs5tkHh/Qq+MtrGVDICf0Fm7c337INb0ItyoaOjipfOMTQ3zZC9wHdSNZJ5dnlu7/ALVMOAg5Hiiq/CaPNtPrl/Lb9eftdefg2Iv9lrfGz5C+lYW/ki7ie7v/AEspM5hcNjUFovG0BouSoJcE3tf+CGN9rHPHCT5DuOBx1QDt9/uko/LZ/t//AEUkGUsRmyJtyccKLe7v90t7rYIQWDhE4C1xf6Krvf3CQkdzn90F0OAwpALm1rDuef2VFkrr4JUgklvh5QXLdCLFIMB4VMueTcvNxwlveP1FB2GalXUzNjKuXYRbaXE2/oqkrnTu82V93Hi6o+Y6+XH6lEJHX5KC411gGuuM8BTeTZ1/bsucJXb73sVKJJyMyOsgtEG1h90h72CrGWQdSfmUBklJ+KyC9ZSMdjlc9rpeshU0czgLWCDN+JHtk13bj0MaD8+f5rueGY/8rLKRl8lh8gP7lZXUnl+sVTybnzD9sLV6M5zdNgDHWBbf9ygr+NYwdNgeOWTgH5Fp/suf4bnJracOPdvzwbLpeJmySaPLufcNc11vr/dZ/RnmOspyDb8xtj80HoI5zZG13qt/BU90mLy8J2uff/UQW3YJuLG6RFzjsqxe4ZLyT2KTZHm/qIHsgstALetx2Wz0jxLRQUscUzJGODQDtbcErC+YRfa8pxLJ0cfZBtZfE7JqwOmi/wAqx3paMkkdSurH4k0t13Goc35xlebebJt+I2TiVw5ug9Lb4j0w4jnL3dGhp/mifrtEyn818oGPhBuf2+i82ZM/lpcPqmMshw55I6AnhB1tZ1KTU6ozG7Ym+ljOw/qucSMnsofMft+PCjMmbuu4X6oL9zbPA+6hLgHcXuoXSuAy7CiMzr4t80Frd8/2SVYzyX+IJIMqGlEAeyYG3KJrg4+lyBwD0Cfa4ogHd0+eqBBrkW09ynaccIwfYIAAPf7J891IGnoQlZ3cIA57prD3UoPRI3KAG+/HyRi1+qQBCcFAjZIccITI2+UQqGtHDfqAgIEXyCpWub0blVnVEYySAq9Tq1PTt3XBsgy9y6olc+9y4k273W00mMt06nu0/wCmFjmmOesdYljJZcewJ/utmayKNtrgACwF+EA6pEZdMqWD4jGbD5LK6JNHHX05lI2B4Nz/AM+S0c2sU0d9xv3HdZWHyWztDb7BJgd23/og9Cc0D/aPqkB1uqkUrpImyMbdrgCM9E7XMvuJe35ILJukMjqg3Rut/mAQOhGVI18bRizvngoGDXHgGykjDgb2uo/NcecD6ImyHvZBPv7tI+YUZBBwfsnYZHj0pO8xvIt9ECaHHA/giLXjlv2UYcd3xWUheT+olA2ewTEXPQfJHgpW90CuwdSo3FpyERA6oS0BAFkk/H6/skgzAseQpGBoFgLJJIDBRtt1CSSAwR2TgpJIDa7si39EkkCuLclDe5xf6pJID29TZBcXOLj5pJIK07Tuxf8AdVnQyu4+5SSQC+jlfYbgFVm0OWYG8lkkkCpdCkZLHumBDCDxkrsO018gtcJJIKs3h8SE3kIQUXhtzJw+eRr4x+nbz90kkGmZCGsDGtaGtAAaMAJeT6gRZueg4SSQD5IJJ9I+nKJsXsEkkEgYeC37qTySBcEWSSQAGkcGyRYTkkn6pJIAc0hCSRgi/wBUkkBtKJpSSQORhDa90kkC8s9kkkkH/9k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06" name="Picture 6" descr="http://www.businessnewsdaily.com/images/i/2904/iFF/consumer-choice.jpg?13461677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295400"/>
            <a:ext cx="3787306" cy="2524872"/>
          </a:xfrm>
          <a:prstGeom prst="rect">
            <a:avLst/>
          </a:prstGeom>
          <a:noFill/>
        </p:spPr>
      </p:pic>
      <p:pic>
        <p:nvPicPr>
          <p:cNvPr id="25608" name="Picture 8" descr="http://www.civhc.org/App_Themes/CIVHC/images/Print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5251019"/>
            <a:ext cx="1349358" cy="1290887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41" b="33967"/>
          <a:stretch/>
        </p:blipFill>
        <p:spPr>
          <a:xfrm>
            <a:off x="1996832" y="5251019"/>
            <a:ext cx="3124200" cy="119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0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Engaging Consumers in Medical Decisions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71600"/>
            <a:ext cx="6790434" cy="51054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4313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5029200"/>
            <a:ext cx="6019800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>Market Solutions:  Increasing Competition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00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Increasing Competition Among Health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036" y="1250900"/>
            <a:ext cx="8229600" cy="4525963"/>
          </a:xfrm>
        </p:spPr>
        <p:txBody>
          <a:bodyPr>
            <a:normAutofit/>
          </a:bodyPr>
          <a:lstStyle/>
          <a:p>
            <a:pPr marL="393192" lvl="1" indent="0">
              <a:buNone/>
            </a:pPr>
            <a:r>
              <a:rPr lang="en-US" sz="3200" dirty="0" smtClean="0"/>
              <a:t>Sell insurance products across state lines to increase competition among insurers</a:t>
            </a:r>
          </a:p>
          <a:p>
            <a:pPr lvl="1"/>
            <a:endParaRPr lang="en-US" sz="3200" dirty="0" smtClean="0"/>
          </a:p>
          <a:p>
            <a:pPr lvl="1"/>
            <a:endParaRPr lang="en-U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78B0-DB87-47EC-BBAA-E355ED737994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7650" name="AutoShape 2" descr="data:image/jpeg;base64,/9j/4AAQSkZJRgABAQAAAQABAAD/2wCEAAkGBhQSERUUExQWFRUWFRYXGBgXFhccFxcYFxwZGBcZFh8YHyYeHBkjGRcXIC8gIycpLCwtGx8xNTAqNSYrLCkBCQoKDgwOGg8PGiklHyQvLCksLSkpLCwsLCwsLCwsLCksLCwsLCwsKSwsLCwpKSwsKSwsLCwsLCwsLCwsKSksKf/AABEIALcBEwMBIgACEQEDEQH/xAAbAAACAgMBAAAAAAAAAAAAAAAABQQGAQMHAv/EAEwQAAIBAwIEAwUFAwgHBQkAAAECAwAEERIhBQYTMSJBURQyYXGBByNCkaEVUmIWJDNUkrHS01Nyc4KTs9ElNFXB8ENEY3SDhJSio//EABoBAAIDAQEAAAAAAAAAAAAAAAAEAQIDBQb/xAApEQACAwACAgICAAYDAAAAAAAAAQIDERIhBDETQSJRBRQjMmFxFTOB/9oADAMBAAIRAxEAPwDuNFFFABRRVZ5n5lngmhht4Vmd0kkbXIUASMouFIB8RZx32oJS30WUmsiuZ8Z50kuVhiQz2NwLiESpgaum+tco5BR11AUwg4lxK32zDeKM41ZhmxtjJUFCe/kKjUWVcn6RfKKqEP2jRL/3qGe1OSCWjZ4/gRJGCuPnin3D+P286a4p4pFzjKupGfT571JRrPYxorGaKAM0VjNZoAKKKKACiiigAoorGaAM0UZooAKKKKACiiigAooooAKKKKACsE0ZpFzxxF4bC4eM4k0aUPo8hEan6MwoAjWn2kWEs/QS4UsRkN2jJ/dDHbX/AA96swNc3suQ7WK2aDpAiRQJG3JLhdJkGc6W7nIxVh5B4pLJA0U7a57aRoXbzcAAo5HkWQj65qqlprOpwSbLRRRRVjIKKKKACiiigAqic3GT9q2XTAx0bnqEk46eYtgAPe16SKvRNcwl4dc3slzxCCZ4jEZYbVCFeORIhh8qe2uVDgg52FUnJJdloPHos4PyvNNxJr66jaNVB6cbyhyG7KQE2VAMkDfc71YY+aEMrRspXRr1EkYAiDmU/wC6BH/xFrXwrnK2ljUvMkcmka0kOhkbA1Aq+D3phFJbyHwtC5bPYoS2rTnt3zoTP+qPQVm/8nSjiX4s9cJ4ks8KyLsGyCNQOCCVYEjY4I7iqAODwXUiHoo/tfEHOrTuLeD3sEfhYR/D36u/MN4Le2nkUeLScADdpHxGnzJYoPpSW+4YsENi2PFazWqg+elisMg+RDZ+lbVRbjJr9Cvly6SHlrym0Jb2a8uIIzj7oFJEXH7nWDFR8AcVI/ZF1/4lcf8ACtv8unQoNJfLL9nD+af7Eaw8Si/o7uGcelxBpPn+OEj4fhrbbc33aZWfh0jMM+K3lheNt9sdR0YbY7it7cwQBQ3VUgqrgrlvA+QreAHCkggE+YxU6NwwBGcEZGQQd/UHcfI1dWzXs0V817IH8tJf/Drz87X/AD6iL9pOZWi9gu9aBWYfzcYDZ0nJmwc4PY08xVUhH8/vP/t/+WaY8eXyz4s1rucng2/l6/8AULv87X/Po/l6/wDULv8AO1/z6W33FVibDA7xyPkYx4NPhPxbUAPLO3mM4suKiRtOgrnqaSSpDdJxG/Y5GGI79wa6P8tH1pvyJL/aUxmEKWFwZSuvS726jQDgtqEjA74GO+9IubW4heRu5BtFhheSJIZmeR5huuvp6RgAEBd9286k8Tbp3lpLnCsZLdttvvAGTfy8cYH1qx0jcnXLiOUVRsjrIdl9qliUUmV+yq7mCbQjnYrI2nSp1d81bbW8SRQ0bq6nsysGB+oOKrnSGCMDBzkYGDnvkVUeK8NhiuFS0hm9qkUkpay9FdOR45seFRnscb1RT0LPH4LdOsUVReHcR/ZFrGeI3LySTzKvjfWIy+2lScHpoNyx9atkXHIGjMqzRmMEguHXQCO4znGauKk6iq/wnnyzuZelDLqcglfCwDgdzGWADAfCn4NAGaKKKACoXFuKrbprcErqC+EZwW2Xz820qPiwqbVf5l5uhtSsbBpZn3SGNdUjYI39FAP4mwNqANHsXtrpP95CYpNGk6Dq6U6O4OhiMF4ceoxn4Gv8yWQtbeOyjZ5ZLqeArq1nSsHs/UdiS2FxCDjOPHgdq9Sc0X1zP7NDEtl4Oq0jskkmgsV8CL4dZbO5PxquJww273F4JJJWtb1Y5ZpCWMlvKkSyqewHTds7DyqjmkTFrnxY7u+WWK+/nLSEq7+AB545sLqRgMhCDqVgDgAYzUvkixMl7JdRoI4ViNsxDbzyxsoL4UBdKaWQNgZydgNqi9IcTu0hWMSWttLqnkJGh3CNpiQD3t2BJ7bV0Ow4dHCixxIqIvZVGFGd9gPjmiK+2MXTT/FEgVmiiriwUUUUAFFFFACzmTiQt7WeUnGiJ28++DpxjzzgVD5SsOhZW8ZGCsKau/vEanJzvksSTSzj0BvOIJaucW8ESXMiZH37s5ESt6xroYkeZK1ajSPlS3Ilokeexic5dEY+rKpP6ilV3yNYyY1WsOQdQKrobPrlMGlz2F4yaR1A3g1l5iFZwWLNGYn1pFj8Ix+Hw7Nmz8PDCJNedehdWdOS2BqJ07ZznttSz2Ppligc4coxW0cTRTToDdWyiFpWeNz1VOAHyQQATsfw1P4xwtLiF4pM6WxnSSG8JDAg+W4FY5l8fFbdXHhjtZZI99uozqjHHkQhwCf3jU0sO2RXoPAi3Vsvsym+w5JuupYW7atZ6SgnOTkbb/HanZqi8L4tFw2S4jkjeOB5UljdImaMGRVV1JQeHDrnfyNMbn7RLfrJDbhruRgWxDpIVR5szkL9M1y7apRm1ghKqXLpDKDlmJF0rlcxojEBQW0aTrbbdjoGab1X05uON7O8B8x00OPqJMGvLc8wqAZI7mMZAJe2kAXJx4iAQB8c4qjjN+wdNv2mWOqlZ73l6x/0sSfRYkI+viNMBzzY5A9pjGf3iQPzYAUo5X4C16JrxbuaNZ7iUqsYh06Iz0kPjRjkqg8628eaplzmjSiuWvUM7izRwQ6hgUZDkd0bGpT8DpH5V5g4fGjFlUBmzk7nudRxk7ZbcgYyd6lfyIf+v3X9m2/yax/Id/6/df2bb/Jp/wD5Kkb4MUc0qPZj8JICPmJUxUm95jWN3UxyEo2MgeEjpCXOrsO4XHfJzjG4Xc28lRW1tHMZLiXozwNI0tw5ymsajpzoBBIPbsDVie0RgQVUhjqOwIJ0hcn1OkAfKlrb43Pkh3xU1ovl5liSOSSQ9NYo1d9RGQW6g0Y/fBjOwznIx60o4VytfZF/HcCO6n6bvCwIg6QUhYmAyxYAjfI3zUvnaxj9jmkKJqQRy5IAJMDal39dOpR/rVcLi/RIxI2yHTvjtrIAJ9BkippinrFP4hbODjFHNvZpIZVm4tC0rOWXrlxLDDncIsaL4FONmIJzjJr3Lw7hao947rJFI5dVZj0hIuFIjjAGWLKMgqfyq+cO49FPp6ZbxKWGVI7CNiD6EdVMj1z6Vz+y4an8qNKRfdCN3cMAYxMUVmkjB2U+KPJ75zVpw+0zKjym/wAZRRq5lmmaG3aeziiRyRBHqnNwngySFgUaTpzt5DFX37POYEntUiNws88K6ZtnV8gkAssgDjbAyRuQaqXCeFTXV8OJSy4BMyLD5LGpaOLScd/fJz5mtvMfMlvZ8QtZGy0qrLqWNcyMjqVRSB31SacA+mfWs01uDkq5OPOR1Sil3AONJd28c8edMi5we6nsyt/ECCD8RUq+vUhjeWRgqIpZmPYKoySfpVxc3E1zvl+5NzNc3hVVErLHGNWphHBqTxY7am1Np8ts1Ig53vbiMyW1pEEbV0mmnZWIBIV2QR7A98Z7UssrGWyi0r94WS5nmKofFMzIQUA9Cx8Hdgu24qkn1gzRBp8mjfzVH0uleIrl7dxq0ZLNAxxMuB7wAw2PLFb+C8Yt0tL97g/cm6mLKRuyTKjIAvdiyuMAb717kjlljnjfGDEVXC4LGRM+e3hzp2743qlcFv8AhkFtHMlpJd3CxRGVyrMqSHSp1vKdCkNtsCQAPSs1Wp9Mp5WRkppey+fY+AOGqvmk1wrAjDAiRsBx3VtONjV3zXDOGcclt+KqYVljaa4C3ltI+uNXldMvAV2Y6fESd1HoK6TwrkhYGiKSv90QwGNienHC2rJJwY48AD3dW3bFbmCeotdFYWs0EhRRRQAVg1mtU8oVSx7KCT8gMn9KAKBxni037WZrNUk6NssU6yMVUsz60VWAOHAyT8GphD9oUabXcM1qw7lo2eP0yJIwRj54pfydGTbdVs67h3uGJABPUOUzj0TSKeYpWyMZvseh4+xT0bcO4tDcJrgkSVe2UYMP0qVmuaXHLFvPxNR0tOm3eSQxs0ZZmdUi1GMgkgLJ507TlmWP/u99cxjA8MhWdRj/AGoLYxtgEUtKlL7EbLY1z4MhQyGe/upyMLGRax7ntESZTjsMyHH+7Ue64CzSs/3eGbOSDrj/AKHdNve+6PmO474xRa8t31qjLFJb3I1O+JFeKRi7M7ZZSy5JPmAPlXi45naEotxaXMTOSq6VSZWYDOFMTFicZPujsa7vj20qChvoyU1J9MfUpSEHiKHSBotJD8fvJUH90Z/OvKc3WudLS9NjkYlSSPcdx94oGfhmjgsyyX1y6srBYbZMqQc5MrncfMbVfyZxdfQxQtsRYiRXnqj1H5jt/wBKi8X4f1oigbSSVIbGcEEE/mMj6modny4qLGMg6JWbcd0wRGhx3C4g77ZiB9Mck6z0bNGD3AO/mM15+zxQLIADAE1zgDy++kraKrnJr8Q9mzCbURNLO0fVWUvpaVzltDAd81WdcrI5ES8uUYJNlu4/w95emUAJRw3iYhfmQAckeRBBB7HuK0cq8JkgTDhV8ES6VYsC6AiSU5AwXJGQB+EE7k1E18T/AHrH+xcf46x1OJ/vWP8AYuP8VU/lrcwR+ev9jjmKz6tpPH+/DIv1KnH61XeB34ktYJCR44Y2ySO5UZ39Qc14bneaGNhe2dxGVyHmhVZLcKdhIG16wu+SNJI70r5J5Qs5LG3ke3jkZogSzAnUSTlsEkAnHlRCLrTUjVeTGr8vZM4zxiwkjkhnuICp8LoZlB2PbY6gcgdqRcO49ClwLMz+02dz934zIzwMwwqmQjBV2AABIIJq42wtYmWGONE8bIqrGANSqJG3A22Yb+pxWeaeGyT2xSEoJA8Mi6yQhMUiSYYqCRnRjt51rG3ixe7y1d1KP/oxt+Exo2pF0nMp2J7zMryH6lV+WMCl+w4tF2y1lPjbuRLCf7v0pLZ83X1w0ixWkUJiYJJ7RMxxJsToWJTqXSQQSRnI3rRfT3UN3aXVzLAY0lMTLHGyBVuMJqLM5yAwTuB605KcX0jKnxrU+bXQcv3ki2OFXE0U3SdHDAK7TLqB88aJQQR6g1usYBNcM09vEJE3VtIZ106Cg1+ZGs7jbI2qJb81QR3t8odpEadXUxRvJljEolAMYIKqUXf4mt0PNEt0zx2Vs5KEK8lxmGOMkZHhOZGOMHAX0paSa7OwrYKCcmWD7PMhLofgF7Po+R0l/wD+havX2hcyxW9pLGy9WWWKRY4Apdn8JyWVcnQO5J8hSPl+7vrOyW3j4fmVVOXa5iMbyMctI3i14ZiWI771rsOAm04haTyuZp7hriKaUjYs0fURUH4UHSYAA/31LsSXRz/ki5dfZH5XeeO2ht7W1nl0rvLcfcpnYn3wWIyxwAOwpyOXb+Yjq3Edumd1t1LSEYO3Uk2G+Oy084/wySfpBHKAMxZlLBgNDAFcMviDEEZyAdypo5fguE6ntBBLP1FwxbTr96MZ7KpAx5eKk3a2tWDLsl60p15NLwudI5GlubadnMbHMk8TKoZlYAeNDuQR23qj8MmlurtrSJJjw1LhzJpV1YRyEHQzYDDDk4QDO+N9q6Fz7xhParOKCRTdLNnpEEjpSKyuzke7hVJG+a0ckcTSC16EimZJbq5USaQA+Z4YtTDucvPjUNvBjbanad4KT9mcptrGWPgPDbeOKe3tEliYgszSiYN1HXSHLSbltgdvSm3L3DZYIiksplOrZizE6QqqMlt8kqWPxJr3wIRtCkkaaOpHG2M5OCuVDHzIDd6Y1oUCiiigAooooAK03UWpGU9mUj8xit1YNAHP+TW/mNv3yIwpz3ymVIPyxinJqntzJFwoyW12XXTI7Qt0yRLE7agVI8OVLFTkjtVwVs7+W1LyWM61U04oV8sR67m9mJJ+9W3XvgLCikgf/UkfNWSqxyVc49ot32mjuJXcYwGWZ2eORc91IOPmpqfxO0nLu0bHSVgXTrwNpHMjL+6wUr6ahkdwMYzWyPN37K2Wjmkl+NXEbFd/D7TKd9toxGD8T95j6mpfC7WRNfUYtuFTcn7tM6WbP42ySx+XpUS38fFhscQWbZP4Q08i4x6nTE35VT1v+iKF/URZbi2Rxh1Vh6MAR+tc44RcxWct2nQlj1XchAjtZNBQBVTSUUjGB+ZNdGnvo0zqdV0hScsBgMSFzntkggeuDXiz4lHMpaKRZADglGBAPpt51lXNwOrGTi9RSYefLNmZeowKnDBoZRg+h8Pf4VuTnOyP/vMQOcYLaTntghsEb+tTeWZNb3sgBCveyhc+fTWOJjt5a0anElsrAhlVge4IBB+eaac0vozl/EZRlmCROP25zpnhOBk4lTt+deOReJRDh9tmWLJj1Ea121szY3PcasfSmM/Lls+NVvC2O2Yk/wCla/5JWf8AVYP+En/StK7lH6FPJ8leQkmswZXN2BC8iENpR2GDkEqCfI77ikM3MkokjQhEJaBXLDYmQXBOgs6jB6UenuRqIwTsFnJ/NNnbW7QNKIzHPcLo0v4R1X0gYUjGCKd/y9sv6wP7Mn+Gnt1CnBxeZo9kjBBBAIIwQexHmD8KrPJidJbi1BOm2uXRATuInCyxj5AOR9Kk/wAvLH+sL/Yk/wANU/i/NQS/1Wl1CqXSKrtJFIQkkQIQ76R4lONz+EVndHnHETXXJ7HC8S8vwtJ1GUl9QYNk5VgQcr6Z0rn1xXnma/aGzuJY8a44nZcjIBA2yPOkhsbpyS99IBjAEMccY88k5DEn/pSnmjll3tnKz3MrqAwR5mKyKpDOhGwOpQRv54rJeFZ7ZvGl6uTLHwPhJgVtUjSySPrkdsZZsAbAbKoAAAHpULnqENZSagCFaJyG7YWRCe/wzU8zC5tg8R2lRWXORscHfH5VoksmNnJFIFz0pEznUCCpwxyB+Xw71munp6HFw4r1hmCSGMiJNCEkkIoC5yNRwBtnG9a+Xpx7bchSCJYLeZdzg+/Hn5EBP0qFwrhqyxQzEkM0MRwPwnSmCp75BAIqNeTvZXNo0Uck/wBw8DRoUDskSqwYA4BYaWOBjOceldPyYuVRxJrU0PLJ7slMa92j6nWQaQ3TmMoXRg9LUIcEHGcYJGar3OPEZ8cNjjKteK8dw0TEAsY4yW1dtILax3HnTmf7TrFURjKQWcIUK4ljJ7mRGwyqvmcH60h4XzGHuJp5MM0rCOJYlB8EbukXiLYLSEtjsMq3pvzaKnOePpGNcXutE7jvPvEgyRw2SxmQjDFusQM4IIUKincHLNjApMnF5p4OtfPem3LFHZGhjgXD6SWWH7wx6hjOSKYX3E5L1ntoAqQtEkj3DyFcRtJobQF3z4WAyV86tkvCLVrc2WFERUx9NXwcLhiBvnIBUn5gnvU3QqqlxgjeV/Bo5rx0Q2x9psZ0SFgSGTDxrcwo4VZNyfvI5JBk76gtXjgPHxaWCxBFk6EcK5MqpnqGIEy5XTFkzFhknUFbtXOuMRfs5po5QEIBVWGrF1byJIis6jwmWNtALd99/Wup2dxfpGqiNRGscaqVTVIADbK2oasHwtORj93+HxaL0bNqX5L7LdZxqqKFUKoVQFGMKANgMbYA22rdWixdzGpkAVyqlgOwYjxAfAHNb6kgKKKKACiiigAooooA559pXCIzd2FzOuqFHaI+LCpJIVMLsPNdSFTn1Wt1zcSrJIQsjYX7pFQGN/B+NsbN1Mj3hsFO4LEOPtE4W0/D5lUFmXTKqjPiMTCTTt6hSPrUWwvFmiSVN1dQ6/Jhmspjnjd6iu3VvcKkV2FY3VvqSRQE/nEOQXHh8JJUB1wcBgR61cOHX6TxJLGdSSKGU+oP/nWiq/w2T2G76J2trly0RJ2inO7xb9lc5ZR65FYzXJC/n+Pq5ouNJ+Wxqv7999jbx5P8MZcgfDL5+tN6qPL/ADdbQzX3VdwxvH7RSsCqIiDBRSNirDvWGNxeHO8b+7S2XfBtcwfXhT0iy6dyYWZ48NnYam32OQNsVKsLPpJpznxu2T/G7P8Apqx9KTx/aDYHH87iGf3iV/PUBj61PtOY7aXPSuIX07nTIhx88H4Vlk/TXR0OhJyYSbbUe7z3LnHYap5Nql8ZumQJpYopYhnCF9OASowM92AGcfDuQRD5GH/Z9uc51KXJ9S7Mx/Umn2K3fs5M/wC9ia24hKbjQc41OCnTICIoykms7EscbfxY2KNlyKxWRUP2Vb0q3Ko+4b/b3P8AznpleXixJrc4UFQT6amCD9WFLuVf6Bv9vc/86SmV1arIulxlcqcHsSrBxn4ZUbUy/Z6qpf00abTiSyMyqHBXGrUuMEgHB3yDhh3+OM4ODi3DFuIZIX92RGU7A4yCMjO2RnI+IrNvw1EfWC5bTo8Ts2FyDgZ+IH/onMuo0046uyscJ4uVtpDKdb28jxPoXBbQ2lSFJ95lKHGfPatw5iRtWhXcLrJIAHgRY3ZxqIyuJUA8z5AjesWEQae9RhkdeNsHsQYoivb4r+lTbjhcTklkySSTuwzlVQg4IypVEBU7HSMg13KnKUEziTWSaFNjE9rcxJE4a1uJJMRkbxOY2lzGf3DobwkbE7elWa6lCozN7qqxPyAJP6Um4/w5pYgYmKzRN1IjnA1gEaW9VZWZT8/hSTifNAvoGtoIpxO7RRyqY3Ah1sNYkcDCjTq38x2rn+TTxn0umOU3qMGpM1cB5tt4bCEK/VkEahYkyWLMfDGvltqA7+VPOWrcLPNdXaaJ3A6UbITJDbqHAzpBwzaXLYP7o8wDY34ja2kSI0sUMarpQF1UAKOwyd9qTSc12PX60crySaUT7mOSTKqXYKdKEYJcnBPkCMb51lNtJN+jjzslNNJD9oYZwTpR/eXVpB7jDaSRuN8bHHceRrmfCOaYrWH2V4i1zbFYQkaAiUhisZjYZA2OTkjBZvWrPNxy46AhsLKcsEKrJcqIo0A21nVgk/DAqp8pcSvCkFrarFFEAxluEjdgxXILBpAFdnbGCM/kKy+bj/ZhpRXNfRc+V+BSDrTXKqrXCqnRAGIol1aUJHvMQ51eWTjyrTdLa27xvLeqrRbjW8eWLFjKXHvEuGxtjGB3xUXinBH0BpLi5nJeNQhm6SHW6J2hC777Z8618ES3RgkEMEQDMNTj7x8SdMgE+IyAjxZJwSoxvkJtOTcmxpeFNv8AJ4V77Rr+2uo/akW5JgR0WQRKsLlj4Qxm95dSnZQc6q6Lwuxa4jeZJlKzKrBVdyuT02MblW20hWTw42c59DWPtHs4PZvaJ4et0SMKXcJh2AYuE7gd+1W37POAeyWSLlPvGabCAhF6p1BUB30hdI3+NbQ9F51fF+KLFaRFUVT3CgHvjIGPxEn8yT8TW6iirlAooooAKKKKACiiigDywrnvJ5AgaMEHpT3EeBjKhZX0g47HSR9MV0SqXzLylIs4vLIffEjrRGTRHcIFIGdsCQZGG/OqyWo1ps4S1k2oPGuErcwvE+QGGzD3kYbq6/xKcEVp4Hx9LkMMdOWNmSSFipeNlODqA8j3B8800rD0dPqa/wAFOg4/eXM0VmkyW9zGJmuGMIbV0yoiZFJx05A+rb4jbFXTl3gotLaOENq0glmwAXdiWdiB2yxNJFt1/asD4Go2twpPmQHiIH0JP51bJJAoLMcAAkk+QG5J+lOUxSWnmPMj8djgvR5kgUjBAI9CARSXjfLFm6SSS28JIjbLFBkAKT3HpTCHjMbFNOsiQAowil0EMuoeLTpG3qdvOovN9z07G5bGfuZBj1LAqP1atXgtHkpJFU5b5PtTZ25aBctDGTu4ySoJOx9TTF+ToNJAM67YBW5nyvxGXIyPlTTh1uUijQ+8qIp+YAB/WtA47BpVuoNL+6cHHvpHvkbeORBvjv6Vz9PWKqGLUiI3AZRjTfXYIxuWiYbeRBj3pLxO6vIbuOIXN1Mjwu56UVprUqwUbuFXSc/Orda3aSLqRgy6mXI7ZRirY9cMCM0odf8AtBj5i1jx8MySZ/uH5VpVD5J8WL301xhqSEdjbywqVQ8UxqZt04cd3JZju/mSTTrl7h8l2jst5eRGOQxMssVoGDKAT7qsMYYb5poa9ci973/5x/8Alw1r5lCpr5RYrGyXo1NyvIG0niUwbBbSUtc4Hc46ecfGvacpSntxGc/KO2+f+j9CKn3/AC80kjMGTS7K5ymZAyJoCq2cdMjcjH4nH49pvBuGmCJYtWoKMA48R9S5zuxOd/Pz33rlOx57NOUv2c/suBXiX15Gl0hH83fXNCGZtaMBjpuirjQRjFNv2Ff/ANatv/xX/wA6p+kDis3xs4CfiRJKB+lQbznPT1AiaikhUbOdaKkzFgFXPvwMuRkAFWJ8qcj5FuJRZz7Zz5tI1zcF4iFOi5tWbGwa3kUH4EiU4/I1F5Q5Miu0e6vA0k0ksiMgkYRKIHeNVATTqAAO7ZJzTnmzjJgs3df6SQCOIDfMkuyAY74yTkeS5pVwRL62gjgjNoiouM6JnZmJyzNlhuWySfjV9vvj0Xpk33Ia3HKEEM9u0EMMeZCjEQIxAEcj5DH3d0Vc/wAXqRUzgfF5G0CZQn82SVzpKoWfHYk7YGQVJyCPQjNa4Gt5dQLJNfTKW1grCsSAYcrs2gt+H1zvUDmjl2GNYZpnlmRLmLqi4mkkQxuemxZWOnA1A5x5Uv8AG/UmPOqSjyJvM32ih52tbeeGBV1JLcSmNt8KQsCh/EcMcswwMedQ+D8clkgji4fHqhjXpi5uDhG0DGURCHfcd/CKvNrwuGPAjiiQDtpjQY+WBVSv7BuGu8salrJ21SINzbMx8UiD/REkEge73G1beP8AFyUZClfld4ughm4n+IWRzj/TjTjOTjHjzse64+NeZOPz2wLXsKyRqNXXtlJC98mSNzrX/WUt8cV6m4SZJDKghZHKPgnIlACgBiEOEwNWMuCQh0jxascbj6vs9iuhXuGVWUH3IUGuQgd8YTQMjzrpT8etRbN1fPfZIsuDzcV1GRjFYiVQsRiZZbhE0sWcuQUjZtgAMkA10aOMKAAMADAA7ADsBQigAYr1SaWESk5PWFFFFSVCiiigAooooAKKKU8xcxx2cYZwzM7BI41GXkc9lUfqT2A3oAbVgiqYOZ70jV7PAP8A4ZmfX27agmnOfp8akQc9n/2lncpsN1VH3xlhhGJwDtnG9XcJL2iNIv2hcNSJRfoRHLAyBm7CSJ3VXSTHcYOQT2xXuHjEDnCTRMfRZEJx9DU7hnNcN2/QkikjdwzLHPHtIi48Q7qfIlTuM9qnXHKVm+NdrbtjtmGM4/SspQ03qudfRWeFAS8TkfUCILZEUDfedizk7+kairLe2YljaNs6WGGwcEjO4yNxkbbb4JwR3qsz8tycOuJbiyt0kt5gnVgiCpIjICNcP4WBzuhx8Kd8D5hgu49cLhgMal7Oh/dde6t8DW9eJYcry+UrHM82nARE4ZJZQozhCUZQGYuwBdDJgsd/FnYb7CofPgzYSr21GJD8nlRT+hqwVXOe8G3iB/Fd2ox6/eqcfHtn6VaXSZhU3KyO/sm53+tKxy5Flfe8KquCRhgpQ+MYwSemoPqBj0wzzWa557DE/ZptbVYwQuwLM2NttRLEDHYZOw9KUMf+0H+FrF/zJae0hiH8/uP9jb/3y0x4vdqFvK/6xnSP9kXMU7zW12UDSdQwugaFmKhH1YIY5AUjfbFPKyRXYsrjYskcpPCGnNt9Hp61pHKurDG3kJcD94JIB+Wqt119oD+7FY3TSEbB1jSP4Fn1kAZ9Mn4VtopF/wANpb1FubE3C+OSNxRvaohC0tukcRVi8chjZ5GAYgYYK3YjyOKuAjG2w27bDb5elUvnS2L2uVdkeOWF0ddmVuoq5U+RwxqVLwcIGLX92AgyxNwo0jfBbw7DY/lSXk+Oq5ZF9FP5aVz5RDmu5VLyyDnTGq3Ug28OtI1AzjtiNpTUheLw6wokUsdJwMts2NJOkHAOV3O249RlHxfgmm5tg088vUF1DiWQMVDwnLp4RgjSAc+opp+wEDhkJj8SthFQbqzMSDjI1F2BwdwSKf8ADTVfRb4nV+MiPwfiqW9hHI/bW6+Wd5XydyOyhmPwU4ptdwi6t5o8bOJod/VS8Wfllc/lUDlWBXtE1oCUedcMAcHqSK3f4ZFOLaxSMHQukE5OCcZ+p27ntXNl7OvBNxX+iBwri0klhbyDWreGOYqut0MYZJMKA2T1EAzpbAYnG1SeGcQmklxJE6xNEoBdFB6gVWfVg5GdbLuoXMexOqtXKK6WvEHurdsQPTqJHI3/AOzE1Yawl02jzdv4TcTnnMEU/CkdraPrW7nEcYPit5XwFAz70TOfd7gn0NXXk7lX2dTLM3UupQplkIGV2/o48bKiknYd+5qFx+APcWCNupu9RHkTHDK6Z+TAH6VchTkJylBJsbqbcdZmiiirGoUUUUAFFFFABRRRQB5kJxt38q5dwue5luXa9lUyQGSMRaVBjMhDalIPjQxhQpwD3zVv5/vZ4rMtA2jxosj7ao4mOlnjyQNYyO/xqkXfKztIwdopEJi0SzhpLpChBKI5I2JBIzkjJ2rWpPdS0hlporTfXYijeRuyqWP08vr2pfwzj4mdVC4zGrk6sgEl1ZF28RDIe3lvtsD1NRQ28VmMT284GelOmr/UkzE/0AcH6V0JTVD4tamSCVB3aNgPnjw/rirXy7xL2i1hmxjqRoxB7gkDIP1zSHlRyWlojHFVzj/JaTuZ4na3uguBNGcE43AlXtIufI1ZKKVLFPSLiqrgpZykeYklQt9NJCk/OlnHoeJS9H+Yx4jnSU6bpSfBnbxKvfV+ldDoxUtt9GaqhF8kih8O4FxGYyPLKLRdeI4hHHKdGBuzZxktnakt/Y3EN90bm7nKTKpgeNVjQsAepG2FID4Gob7iurUo5m5eS8gMTlkOVdJFxrjdTlXXPmD+YyKiOJ+jd2Sf2U/9iN/W7r/iJ/grbw3gwheR+pLI8mkM0jBjhM6QMAYG5rVwm6lWSS1uSDPFg6lUqssTbJKo+YIYeRFMpp1RSzMFUdyxAA+p2rp1xrznFGTlJ9NnphkYpKOCMqkR4Ql5SSGbxRl2KR/DKEDV3TG1NLS/jlGYpEkA7lHVgPnpNb63xMqYUbDy+Hp8KzRRUgROK8OE8MkTEgOpGQdwe6kfEMAfpSngkLXcR6zlXUpFcoFGTJBk5DZxpbUre6c/Cm13xWKPVrljUohdgzLkKPMjOcVWeWeaora0iaeK5jWXMjXEkLaJJX8TYIy2+cLkAEDaub5mPM9jPjNKXfol3rvDexho7idIbULG0cerLu2HL9hq0Ig7+ZNMbHj+uYQvBNC5jMq9QIAyqQpxpZtwWGQe1EHO1uX0SiS31bxm4jMayjOnMervuRscHftSf7TOmUiOvEsWZemuvVJBlVmU6CCEwQT8FOOxrCq+UMWdGttcZJzTMDmVLOO/UOmuKZpIkkf3hKiP4R3K6zIdq22/H1lJMvFYoRtgQwMBsPF45gQdyO1Xaw5M4c8atHa27I6owYRqdQ7ocnv61YGtlIwVGPTAxWco8m2Y/LLEtKFByzHBE91HxK4WKRRLJITE6thQA+6beEAYHpXrglnFeajFxS5lK41BSiFM5xqXpgjODufSnA+zWwz/AEJ06tfT6knRznP9Hq0YzvjGK0c78tIYpbuIvFcwxF0eNmGro5kVZFGzqTkYI7GsXVL9meJvWhRx/l/2N4L4z3M3s86mQSPqVYXDRyMFCgZGoEnvgGug286uoZSGVgGUjsQdwR8CKTvxyHpI0h8MsJk2R2XQFUux0g4QBxucDcUn5SkezuX4dIxaIR9W0YjDGMHEkRPYmMlceek/Coom2skS1noutFFFMkBRRRQAUUUUAFFFFAEPiyxGGTrhTFoPU1gFdIG+oHyxXK7axW4lieGyNtHG6yLJLK7ZUMCogTVhCyjDZAwDir79oHDWmsZAgZnQpKqLg6zGwbQQdmBAIx50h4ZxyG4z0nDEYLLuGXPbUDgjsfypiiMZPtkNk4qD337H6g5B+YIB+YryIFznSuSck4GSd9yfXc7/ABPrXuqlxDnTTeRxhkS2BlEkrg+N4wNUcePNSwye2dvKn5zjHtlC25qVyFcjoyQdjbzypj+B2MsZH8OhwB8qr9sb9o1uBbq8b+7CrFbhVyQrtrwpyADp2xmot4nE4H9pgtJAzCPXGssTo6qTtIuNQcKSMofTvik77ITXRZI6lRXOeWvtNee5+/iEEDaYQGYGSO47kTA4KBtwu2+PjXQ1kB8//XxpQse6jX3EY4ULyuqIu5ZiAAO3n8TUmkfMHJ1telTOjMVV0GHZcB8E+6RvlRg+WKAGfD+IxzoJInWRDnDKcg4OD+RBFSap3HuD3NrZJFwoYZZCzZZWcq2tnOZcgsZCCSfjW+HmK4tuGLcXsDtOoHVihALZLaQVGSPdwTv50AbubeU/atEsT9K5iDdKTAI8XdJBg6ozgZHcdxSjhPIMksizcReOYo0hS3CK0CasAElly7ADz9af8E5ytLtgkMys+jWU/Eo2yD5ZUsARnY07xU68wCg86cCjtHivoESIIwiuAiKoeGQqAzYHeN9Jz6aqmirVe2iSo0cihkdSrKexB2INc9t7SSxuFs5CXhdXa2kOdQCHLQyZ7sqkEN5qPhTPjW8XxZVocUn4hzRFGxjTVPOCF6MQLPqbsGPuqN8kk7CpvFuJrbwvM+dMa6jgZP5Cm32ecLMVkkj7y3H84lPmXlwwHyVdK/7tMX3OHS9kJaKuX/s8V5XuuIQwyTyaQsekOkKJ7oyR4n33bt29KvIj2x5V7ornN72XIXF+DxXMTwzKHjcYIP6EEbg/EVWW+yWwaF43jaQuQTK7lphpAC6XO4AAxirnRUAabS1WNFjQYVFCqPQKMAfkK3UUUAFaby3EkboezKynHfDAg4/Ot1FAHPeXuGLMslnctqms1kt1bSmehME6Uy5UgPoQLkeYbOc1P54s2jto7pXJms3EwbSuWU+GZWCjsY2PYeQrdztwNspe2yubmAp4UYgzQhsyRMOzZGojPnWyfi9ve8PndZPumhlWTIOqPCkOHU7hl32NJWqUJJr0WRZ0cEAjsRmvVIuSbqSSwtnmGmQwrqGMdhgHHllQDj408zTpUzRRRQAUUUUAFFFFAGCKqfNPKEs8y3FtOIJUiaPBjV1cag6hs7qMjBI3wdqsHFuMw2sfUnkWJM41McDJ7Aep2O1c44hzvJxGRo7T2j2ceDMCYaZs7nqNgRRY2znJ3qVu9AY4ZxeWGO4a7kjcxS4BiOQWKqxiT94qx0jzO+afct/Z3B0rSW5i1XECkrljhNTtIFIGzaC2MnO4o5P5D6WmW5VdaHMUK7xW/fJH78pzu5+lXYCrzm5Yv0RgaaNNZorMkqXOfJQufvYggmCsrBxmOeMg/dS4+OCH7qRtVGtL+Wy60dsYrR5NInW5di8DjOZoy5InUg4HkcD4iuzVEu+ExSsjSRo7RnKFlBKn1XPap0CFyjxJ7iygllGHeMFtsZI2zggYzjPbzpxWAKzUAL+N2DTRaEbQ3UhbUMZASVHbGQwzpU4BBHrSiHlHXFPDckyRy7ZDEPtNNKCSoXS2JE93G4PkBVnooA5dLw0WF9Ba8NUNOYZpD7VPO0McRYFhGudndwMkDyyauHKHM7XayrLH0p4JTFKgOpQw3BRvNSuDW/mPlGC9VRKCHQ5SVDpljOc5RhuO1bOW+WorKMxxFm1Ozu7nVJI7HJZ28zUd6A2pFzby37XEgSTpTROJIpNIbS4BG4PdSCQRT2ipA5jc8Xmt1Zb62kTCnVJChlgZexYFcsgx5OB9asH2WcVWfhkOk56WYCfXpHSpHqCmk1bHXIxXmKBVGFAUegAA/Srzsc80jDZRRRVCQooooA1yzhfeIHzrR+1Yv9LH/bXy7+dROK3ISRC3Yq4J74wVA8s7lvL037VWuJ8EM0sjCTSrPDpwG3RTH1MscoU8Mh06cFgN8EirJdGUrGpZhdorpW91lb5EH+6tlVbhVsnRiVgsjhSMgBtxq9048A3OBtpBxtirHZ2+hcE5OSSck7sST33xvQ1gV2Oe9G4iqdzByAZ5JXguDbrcoEuUESMsqjIDDOCsmCRq328quVFUzTUjOpRAEXJAAAyB28vhsMfWlU3F5UJLJhRvgZ3yMKNWCu532wfKnppdxoyhA0I1Op9zbDZBXcntpLB/kpHnUkpkaTmM7FImcZA221aiAukuAM5yCCQQQRTiKTIBwRkdiNx8D8aX8H6gjPVJYiSQBmABZQxCt4QBuoBpkpoIM0UUUAFFFFAEPinCIblAk8SSoGDBXUMAw7HB89zW62tEjUIiqigYCqAAPkBtWaKANtFFFABRRRQAUUUUAFFFFABRRRQAUUUUAFFFFABRRRQAUUUUAFFFFAGKMUUUAGKzRRQAUUUUAFK+I8OeR8jTjSBux75OdsH4fP6Viioa0lNp6jxFwIjbXgbkqmoAk9/PBPxIpla24RdIJI/iYk/rRRQlgOTfbN1FFFSQFFFFAH//2Q=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2" name="AutoShape 4" descr="data:image/jpeg;base64,/9j/4AAQSkZJRgABAQAAAQABAAD/2wCEAAkGBhQSERUUExQWFRUWFRYXGBgXFhccFxcYFxwZGBcZFh8YHyYeHBkjGRcXIC8gIycpLCwtGx8xNTAqNSYrLCkBCQoKDgwOGg8PGiklHyQvLCksLSkpLCwsLCwsLCwsLCksLCwsLCwsKSwsLCwpKSwsKSwsLCwsLCwsLCwsKSksKf/AABEIALcBEwMBIgACEQEDEQH/xAAbAAACAgMBAAAAAAAAAAAAAAAABQQGAQMHAv/EAEwQAAIBAwIEAwUFAwgHBQkAAAECAwAEERIhBQYTMSJBURQyYXGBByNCkaEVUmIWJDNUkrHS01Nyc4KTs9ElNFXB8ENEY3SDhJSio//EABoBAAIDAQEAAAAAAAAAAAAAAAAEAQIDBQb/xAApEQACAwACAgICAAYDAAAAAAAAAQIDERIhBDETQSJRBRQjMmFxFTOB/9oADAMBAAIRAxEAPwDuNFFFABRRVZ5n5lngmhht4Vmd0kkbXIUASMouFIB8RZx32oJS30WUmsiuZ8Z50kuVhiQz2NwLiESpgaum+tco5BR11AUwg4lxK32zDeKM41ZhmxtjJUFCe/kKjUWVcn6RfKKqEP2jRL/3qGe1OSCWjZ4/gRJGCuPnin3D+P286a4p4pFzjKupGfT571JRrPYxorGaKAM0VjNZoAKKKKACiiigAoorGaAM0UZooAKKKKACiiigAooooAKKKKACsE0ZpFzxxF4bC4eM4k0aUPo8hEan6MwoAjWn2kWEs/QS4UsRkN2jJ/dDHbX/AA96swNc3suQ7WK2aDpAiRQJG3JLhdJkGc6W7nIxVh5B4pLJA0U7a57aRoXbzcAAo5HkWQj65qqlprOpwSbLRRRRVjIKKKKACiiigAqic3GT9q2XTAx0bnqEk46eYtgAPe16SKvRNcwl4dc3slzxCCZ4jEZYbVCFeORIhh8qe2uVDgg52FUnJJdloPHos4PyvNNxJr66jaNVB6cbyhyG7KQE2VAMkDfc71YY+aEMrRspXRr1EkYAiDmU/wC6BH/xFrXwrnK2ljUvMkcmka0kOhkbA1Aq+D3phFJbyHwtC5bPYoS2rTnt3zoTP+qPQVm/8nSjiX4s9cJ4ks8KyLsGyCNQOCCVYEjY4I7iqAODwXUiHoo/tfEHOrTuLeD3sEfhYR/D36u/MN4Le2nkUeLScADdpHxGnzJYoPpSW+4YsENi2PFazWqg+elisMg+RDZ+lbVRbjJr9Cvly6SHlrym0Jb2a8uIIzj7oFJEXH7nWDFR8AcVI/ZF1/4lcf8ACtv8unQoNJfLL9nD+af7Eaw8Si/o7uGcelxBpPn+OEj4fhrbbc33aZWfh0jMM+K3lheNt9sdR0YbY7it7cwQBQ3VUgqrgrlvA+QreAHCkggE+YxU6NwwBGcEZGQQd/UHcfI1dWzXs0V817IH8tJf/Drz87X/AD6iL9pOZWi9gu9aBWYfzcYDZ0nJmwc4PY08xVUhH8/vP/t/+WaY8eXyz4s1rucng2/l6/8AULv87X/Po/l6/wDULv8AO1/z6W33FVibDA7xyPkYx4NPhPxbUAPLO3mM4suKiRtOgrnqaSSpDdJxG/Y5GGI79wa6P8tH1pvyJL/aUxmEKWFwZSuvS726jQDgtqEjA74GO+9IubW4heRu5BtFhheSJIZmeR5huuvp6RgAEBd9286k8Tbp3lpLnCsZLdttvvAGTfy8cYH1qx0jcnXLiOUVRsjrIdl9qliUUmV+yq7mCbQjnYrI2nSp1d81bbW8SRQ0bq6nsysGB+oOKrnSGCMDBzkYGDnvkVUeK8NhiuFS0hm9qkUkpay9FdOR45seFRnscb1RT0LPH4LdOsUVReHcR/ZFrGeI3LySTzKvjfWIy+2lScHpoNyx9atkXHIGjMqzRmMEguHXQCO4znGauKk6iq/wnnyzuZelDLqcglfCwDgdzGWADAfCn4NAGaKKKACoXFuKrbprcErqC+EZwW2Xz820qPiwqbVf5l5uhtSsbBpZn3SGNdUjYI39FAP4mwNqANHsXtrpP95CYpNGk6Dq6U6O4OhiMF4ceoxn4Gv8yWQtbeOyjZ5ZLqeArq1nSsHs/UdiS2FxCDjOPHgdq9Sc0X1zP7NDEtl4Oq0jskkmgsV8CL4dZbO5PxquJww273F4JJJWtb1Y5ZpCWMlvKkSyqewHTds7DyqjmkTFrnxY7u+WWK+/nLSEq7+AB545sLqRgMhCDqVgDgAYzUvkixMl7JdRoI4ViNsxDbzyxsoL4UBdKaWQNgZydgNqi9IcTu0hWMSWttLqnkJGh3CNpiQD3t2BJ7bV0Ow4dHCixxIqIvZVGFGd9gPjmiK+2MXTT/FEgVmiiriwUUUUAFFFFACzmTiQt7WeUnGiJ28++DpxjzzgVD5SsOhZW8ZGCsKau/vEanJzvksSTSzj0BvOIJaucW8ESXMiZH37s5ESt6xroYkeZK1ajSPlS3Ilokeexic5dEY+rKpP6ilV3yNYyY1WsOQdQKrobPrlMGlz2F4yaR1A3g1l5iFZwWLNGYn1pFj8Ix+Hw7Nmz8PDCJNedehdWdOS2BqJ07ZznttSz2Ppligc4coxW0cTRTToDdWyiFpWeNz1VOAHyQQATsfw1P4xwtLiF4pM6WxnSSG8JDAg+W4FY5l8fFbdXHhjtZZI99uozqjHHkQhwCf3jU0sO2RXoPAi3Vsvsym+w5JuupYW7atZ6SgnOTkbb/HanZqi8L4tFw2S4jkjeOB5UljdImaMGRVV1JQeHDrnfyNMbn7RLfrJDbhruRgWxDpIVR5szkL9M1y7apRm1ghKqXLpDKDlmJF0rlcxojEBQW0aTrbbdjoGab1X05uON7O8B8x00OPqJMGvLc8wqAZI7mMZAJe2kAXJx4iAQB8c4qjjN+wdNv2mWOqlZ73l6x/0sSfRYkI+viNMBzzY5A9pjGf3iQPzYAUo5X4C16JrxbuaNZ7iUqsYh06Iz0kPjRjkqg8628eaplzmjSiuWvUM7izRwQ6hgUZDkd0bGpT8DpH5V5g4fGjFlUBmzk7nudRxk7ZbcgYyd6lfyIf+v3X9m2/yax/Id/6/df2bb/Jp/wD5Kkb4MUc0qPZj8JICPmJUxUm95jWN3UxyEo2MgeEjpCXOrsO4XHfJzjG4Xc28lRW1tHMZLiXozwNI0tw5ymsajpzoBBIPbsDVie0RgQVUhjqOwIJ0hcn1OkAfKlrb43Pkh3xU1ovl5liSOSSQ9NYo1d9RGQW6g0Y/fBjOwznIx60o4VytfZF/HcCO6n6bvCwIg6QUhYmAyxYAjfI3zUvnaxj9jmkKJqQRy5IAJMDal39dOpR/rVcLi/RIxI2yHTvjtrIAJ9BkippinrFP4hbODjFHNvZpIZVm4tC0rOWXrlxLDDncIsaL4FONmIJzjJr3Lw7hao947rJFI5dVZj0hIuFIjjAGWLKMgqfyq+cO49FPp6ZbxKWGVI7CNiD6EdVMj1z6Vz+y4an8qNKRfdCN3cMAYxMUVmkjB2U+KPJ75zVpw+0zKjym/wAZRRq5lmmaG3aeziiRyRBHqnNwngySFgUaTpzt5DFX37POYEntUiNws88K6ZtnV8gkAssgDjbAyRuQaqXCeFTXV8OJSy4BMyLD5LGpaOLScd/fJz5mtvMfMlvZ8QtZGy0qrLqWNcyMjqVRSB31SacA+mfWs01uDkq5OPOR1Sil3AONJd28c8edMi5we6nsyt/ECCD8RUq+vUhjeWRgqIpZmPYKoySfpVxc3E1zvl+5NzNc3hVVErLHGNWphHBqTxY7am1Np8ts1Ig53vbiMyW1pEEbV0mmnZWIBIV2QR7A98Z7UssrGWyi0r94WS5nmKofFMzIQUA9Cx8Hdgu24qkn1gzRBp8mjfzVH0uleIrl7dxq0ZLNAxxMuB7wAw2PLFb+C8Yt0tL97g/cm6mLKRuyTKjIAvdiyuMAb717kjlljnjfGDEVXC4LGRM+e3hzp2743qlcFv8AhkFtHMlpJd3CxRGVyrMqSHSp1vKdCkNtsCQAPSs1Wp9Mp5WRkppey+fY+AOGqvmk1wrAjDAiRsBx3VtONjV3zXDOGcclt+KqYVljaa4C3ltI+uNXldMvAV2Y6fESd1HoK6TwrkhYGiKSv90QwGNienHC2rJJwY48AD3dW3bFbmCeotdFYWs0EhRRRQAVg1mtU8oVSx7KCT8gMn9KAKBxni037WZrNUk6NssU6yMVUsz60VWAOHAyT8GphD9oUabXcM1qw7lo2eP0yJIwRj54pfydGTbdVs67h3uGJABPUOUzj0TSKeYpWyMZvseh4+xT0bcO4tDcJrgkSVe2UYMP0qVmuaXHLFvPxNR0tOm3eSQxs0ZZmdUi1GMgkgLJ507TlmWP/u99cxjA8MhWdRj/AGoLYxtgEUtKlL7EbLY1z4MhQyGe/upyMLGRax7ntESZTjsMyHH+7Ue64CzSs/3eGbOSDrj/AKHdNve+6PmO474xRa8t31qjLFJb3I1O+JFeKRi7M7ZZSy5JPmAPlXi45naEotxaXMTOSq6VSZWYDOFMTFicZPujsa7vj20qChvoyU1J9MfUpSEHiKHSBotJD8fvJUH90Z/OvKc3WudLS9NjkYlSSPcdx94oGfhmjgsyyX1y6srBYbZMqQc5MrncfMbVfyZxdfQxQtsRYiRXnqj1H5jt/wBKi8X4f1oigbSSVIbGcEEE/mMj6modny4qLGMg6JWbcd0wRGhx3C4g77ZiB9Mck6z0bNGD3AO/mM15+zxQLIADAE1zgDy++kraKrnJr8Q9mzCbURNLO0fVWUvpaVzltDAd81WdcrI5ES8uUYJNlu4/w95emUAJRw3iYhfmQAckeRBBB7HuK0cq8JkgTDhV8ES6VYsC6AiSU5AwXJGQB+EE7k1E18T/AHrH+xcf46x1OJ/vWP8AYuP8VU/lrcwR+ev9jjmKz6tpPH+/DIv1KnH61XeB34ktYJCR44Y2ySO5UZ39Qc14bneaGNhe2dxGVyHmhVZLcKdhIG16wu+SNJI70r5J5Qs5LG3ke3jkZogSzAnUSTlsEkAnHlRCLrTUjVeTGr8vZM4zxiwkjkhnuICp8LoZlB2PbY6gcgdqRcO49ClwLMz+02dz934zIzwMwwqmQjBV2AABIIJq42wtYmWGONE8bIqrGANSqJG3A22Yb+pxWeaeGyT2xSEoJA8Mi6yQhMUiSYYqCRnRjt51rG3ixe7y1d1KP/oxt+Exo2pF0nMp2J7zMryH6lV+WMCl+w4tF2y1lPjbuRLCf7v0pLZ83X1w0ixWkUJiYJJ7RMxxJsToWJTqXSQQSRnI3rRfT3UN3aXVzLAY0lMTLHGyBVuMJqLM5yAwTuB605KcX0jKnxrU+bXQcv3ki2OFXE0U3SdHDAK7TLqB88aJQQR6g1usYBNcM09vEJE3VtIZ106Cg1+ZGs7jbI2qJb81QR3t8odpEadXUxRvJljEolAMYIKqUXf4mt0PNEt0zx2Vs5KEK8lxmGOMkZHhOZGOMHAX0paSa7OwrYKCcmWD7PMhLofgF7Po+R0l/wD+havX2hcyxW9pLGy9WWWKRY4Apdn8JyWVcnQO5J8hSPl+7vrOyW3j4fmVVOXa5iMbyMctI3i14ZiWI771rsOAm04haTyuZp7hriKaUjYs0fURUH4UHSYAA/31LsSXRz/ki5dfZH5XeeO2ht7W1nl0rvLcfcpnYn3wWIyxwAOwpyOXb+Yjq3Edumd1t1LSEYO3Uk2G+Oy084/wySfpBHKAMxZlLBgNDAFcMviDEEZyAdypo5fguE6ntBBLP1FwxbTr96MZ7KpAx5eKk3a2tWDLsl60p15NLwudI5GlubadnMbHMk8TKoZlYAeNDuQR23qj8MmlurtrSJJjw1LhzJpV1YRyEHQzYDDDk4QDO+N9q6Fz7xhParOKCRTdLNnpEEjpSKyuzke7hVJG+a0ckcTSC16EimZJbq5USaQA+Z4YtTDucvPjUNvBjbanad4KT9mcptrGWPgPDbeOKe3tEliYgszSiYN1HXSHLSbltgdvSm3L3DZYIiksplOrZizE6QqqMlt8kqWPxJr3wIRtCkkaaOpHG2M5OCuVDHzIDd6Y1oUCiiigAooooAK03UWpGU9mUj8xit1YNAHP+TW/mNv3yIwpz3ymVIPyxinJqntzJFwoyW12XXTI7Qt0yRLE7agVI8OVLFTkjtVwVs7+W1LyWM61U04oV8sR67m9mJJ+9W3XvgLCikgf/UkfNWSqxyVc49ot32mjuJXcYwGWZ2eORc91IOPmpqfxO0nLu0bHSVgXTrwNpHMjL+6wUr6ahkdwMYzWyPN37K2Wjmkl+NXEbFd/D7TKd9toxGD8T95j6mpfC7WRNfUYtuFTcn7tM6WbP42ySx+XpUS38fFhscQWbZP4Q08i4x6nTE35VT1v+iKF/URZbi2Rxh1Vh6MAR+tc44RcxWct2nQlj1XchAjtZNBQBVTSUUjGB+ZNdGnvo0zqdV0hScsBgMSFzntkggeuDXiz4lHMpaKRZADglGBAPpt51lXNwOrGTi9RSYefLNmZeowKnDBoZRg+h8Pf4VuTnOyP/vMQOcYLaTntghsEb+tTeWZNb3sgBCveyhc+fTWOJjt5a0anElsrAhlVge4IBB+eaac0vozl/EZRlmCROP25zpnhOBk4lTt+deOReJRDh9tmWLJj1Ea121szY3PcasfSmM/Lls+NVvC2O2Yk/wCla/5JWf8AVYP+En/StK7lH6FPJ8leQkmswZXN2BC8iENpR2GDkEqCfI77ikM3MkokjQhEJaBXLDYmQXBOgs6jB6UenuRqIwTsFnJ/NNnbW7QNKIzHPcLo0v4R1X0gYUjGCKd/y9sv6wP7Mn+Gnt1CnBxeZo9kjBBBAIIwQexHmD8KrPJidJbi1BOm2uXRATuInCyxj5AOR9Kk/wAvLH+sL/Yk/wANU/i/NQS/1Wl1CqXSKrtJFIQkkQIQ76R4lONz+EVndHnHETXXJ7HC8S8vwtJ1GUl9QYNk5VgQcr6Z0rn1xXnma/aGzuJY8a44nZcjIBA2yPOkhsbpyS99IBjAEMccY88k5DEn/pSnmjll3tnKz3MrqAwR5mKyKpDOhGwOpQRv54rJeFZ7ZvGl6uTLHwPhJgVtUjSySPrkdsZZsAbAbKoAAAHpULnqENZSagCFaJyG7YWRCe/wzU8zC5tg8R2lRWXORscHfH5VoksmNnJFIFz0pEznUCCpwxyB+Xw71munp6HFw4r1hmCSGMiJNCEkkIoC5yNRwBtnG9a+Xpx7bchSCJYLeZdzg+/Hn5EBP0qFwrhqyxQzEkM0MRwPwnSmCp75BAIqNeTvZXNo0Uck/wBw8DRoUDskSqwYA4BYaWOBjOceldPyYuVRxJrU0PLJ7slMa92j6nWQaQ3TmMoXRg9LUIcEHGcYJGar3OPEZ8cNjjKteK8dw0TEAsY4yW1dtILax3HnTmf7TrFURjKQWcIUK4ljJ7mRGwyqvmcH60h4XzGHuJp5MM0rCOJYlB8EbukXiLYLSEtjsMq3pvzaKnOePpGNcXutE7jvPvEgyRw2SxmQjDFusQM4IIUKincHLNjApMnF5p4OtfPem3LFHZGhjgXD6SWWH7wx6hjOSKYX3E5L1ntoAqQtEkj3DyFcRtJobQF3z4WAyV86tkvCLVrc2WFERUx9NXwcLhiBvnIBUn5gnvU3QqqlxgjeV/Bo5rx0Q2x9psZ0SFgSGTDxrcwo4VZNyfvI5JBk76gtXjgPHxaWCxBFk6EcK5MqpnqGIEy5XTFkzFhknUFbtXOuMRfs5po5QEIBVWGrF1byJIis6jwmWNtALd99/Wup2dxfpGqiNRGscaqVTVIADbK2oasHwtORj93+HxaL0bNqX5L7LdZxqqKFUKoVQFGMKANgMbYA22rdWixdzGpkAVyqlgOwYjxAfAHNb6kgKKKKACiiigAooooA559pXCIzd2FzOuqFHaI+LCpJIVMLsPNdSFTn1Wt1zcSrJIQsjYX7pFQGN/B+NsbN1Mj3hsFO4LEOPtE4W0/D5lUFmXTKqjPiMTCTTt6hSPrUWwvFmiSVN1dQ6/Jhmspjnjd6iu3VvcKkV2FY3VvqSRQE/nEOQXHh8JJUB1wcBgR61cOHX6TxJLGdSSKGU+oP/nWiq/w2T2G76J2trly0RJ2inO7xb9lc5ZR65FYzXJC/n+Pq5ouNJ+Wxqv7999jbx5P8MZcgfDL5+tN6qPL/ADdbQzX3VdwxvH7RSsCqIiDBRSNirDvWGNxeHO8b+7S2XfBtcwfXhT0iy6dyYWZ48NnYam32OQNsVKsLPpJpznxu2T/G7P8Apqx9KTx/aDYHH87iGf3iV/PUBj61PtOY7aXPSuIX07nTIhx88H4Vlk/TXR0OhJyYSbbUe7z3LnHYap5Nql8ZumQJpYopYhnCF9OASowM92AGcfDuQRD5GH/Z9uc51KXJ9S7Mx/Umn2K3fs5M/wC9ia24hKbjQc41OCnTICIoykms7EscbfxY2KNlyKxWRUP2Vb0q3Ko+4b/b3P8AznpleXixJrc4UFQT6amCD9WFLuVf6Bv9vc/86SmV1arIulxlcqcHsSrBxn4ZUbUy/Z6qpf00abTiSyMyqHBXGrUuMEgHB3yDhh3+OM4ODi3DFuIZIX92RGU7A4yCMjO2RnI+IrNvw1EfWC5bTo8Ts2FyDgZ+IH/onMuo0046uyscJ4uVtpDKdb28jxPoXBbQ2lSFJ95lKHGfPatw5iRtWhXcLrJIAHgRY3ZxqIyuJUA8z5AjesWEQae9RhkdeNsHsQYoivb4r+lTbjhcTklkySSTuwzlVQg4IypVEBU7HSMg13KnKUEziTWSaFNjE9rcxJE4a1uJJMRkbxOY2lzGf3DobwkbE7elWa6lCozN7qqxPyAJP6Um4/w5pYgYmKzRN1IjnA1gEaW9VZWZT8/hSTifNAvoGtoIpxO7RRyqY3Ah1sNYkcDCjTq38x2rn+TTxn0umOU3qMGpM1cB5tt4bCEK/VkEahYkyWLMfDGvltqA7+VPOWrcLPNdXaaJ3A6UbITJDbqHAzpBwzaXLYP7o8wDY34ja2kSI0sUMarpQF1UAKOwyd9qTSc12PX60crySaUT7mOSTKqXYKdKEYJcnBPkCMb51lNtJN+jjzslNNJD9oYZwTpR/eXVpB7jDaSRuN8bHHceRrmfCOaYrWH2V4i1zbFYQkaAiUhisZjYZA2OTkjBZvWrPNxy46AhsLKcsEKrJcqIo0A21nVgk/DAqp8pcSvCkFrarFFEAxluEjdgxXILBpAFdnbGCM/kKy+bj/ZhpRXNfRc+V+BSDrTXKqrXCqnRAGIol1aUJHvMQ51eWTjyrTdLa27xvLeqrRbjW8eWLFjKXHvEuGxtjGB3xUXinBH0BpLi5nJeNQhm6SHW6J2hC777Z8618ES3RgkEMEQDMNTj7x8SdMgE+IyAjxZJwSoxvkJtOTcmxpeFNv8AJ4V77Rr+2uo/akW5JgR0WQRKsLlj4Qxm95dSnZQc6q6Lwuxa4jeZJlKzKrBVdyuT02MblW20hWTw42c59DWPtHs4PZvaJ4et0SMKXcJh2AYuE7gd+1W37POAeyWSLlPvGabCAhF6p1BUB30hdI3+NbQ9F51fF+KLFaRFUVT3CgHvjIGPxEn8yT8TW6iirlAooooAKKKKACiiigDywrnvJ5AgaMEHpT3EeBjKhZX0g47HSR9MV0SqXzLylIs4vLIffEjrRGTRHcIFIGdsCQZGG/OqyWo1ps4S1k2oPGuErcwvE+QGGzD3kYbq6/xKcEVp4Hx9LkMMdOWNmSSFipeNlODqA8j3B8800rD0dPqa/wAFOg4/eXM0VmkyW9zGJmuGMIbV0yoiZFJx05A+rb4jbFXTl3gotLaOENq0glmwAXdiWdiB2yxNJFt1/asD4Go2twpPmQHiIH0JP51bJJAoLMcAAkk+QG5J+lOUxSWnmPMj8djgvR5kgUjBAI9CARSXjfLFm6SSS28JIjbLFBkAKT3HpTCHjMbFNOsiQAowil0EMuoeLTpG3qdvOovN9z07G5bGfuZBj1LAqP1atXgtHkpJFU5b5PtTZ25aBctDGTu4ySoJOx9TTF+ToNJAM67YBW5nyvxGXIyPlTTh1uUijQ+8qIp+YAB/WtA47BpVuoNL+6cHHvpHvkbeORBvjv6Vz9PWKqGLUiI3AZRjTfXYIxuWiYbeRBj3pLxO6vIbuOIXN1Mjwu56UVprUqwUbuFXSc/Orda3aSLqRgy6mXI7ZRirY9cMCM0odf8AtBj5i1jx8MySZ/uH5VpVD5J8WL301xhqSEdjbywqVQ8UxqZt04cd3JZju/mSTTrl7h8l2jst5eRGOQxMssVoGDKAT7qsMYYb5poa9ci973/5x/8Alw1r5lCpr5RYrGyXo1NyvIG0niUwbBbSUtc4Hc46ecfGvacpSntxGc/KO2+f+j9CKn3/AC80kjMGTS7K5ymZAyJoCq2cdMjcjH4nH49pvBuGmCJYtWoKMA48R9S5zuxOd/Pz33rlOx57NOUv2c/suBXiX15Gl0hH83fXNCGZtaMBjpuirjQRjFNv2Ff/ANatv/xX/wA6p+kDis3xs4CfiRJKB+lQbznPT1AiaikhUbOdaKkzFgFXPvwMuRkAFWJ8qcj5FuJRZz7Zz5tI1zcF4iFOi5tWbGwa3kUH4EiU4/I1F5Q5Miu0e6vA0k0ksiMgkYRKIHeNVATTqAAO7ZJzTnmzjJgs3df6SQCOIDfMkuyAY74yTkeS5pVwRL62gjgjNoiouM6JnZmJyzNlhuWySfjV9vvj0Xpk33Ia3HKEEM9u0EMMeZCjEQIxAEcj5DH3d0Vc/wAXqRUzgfF5G0CZQn82SVzpKoWfHYk7YGQVJyCPQjNa4Gt5dQLJNfTKW1grCsSAYcrs2gt+H1zvUDmjl2GNYZpnlmRLmLqi4mkkQxuemxZWOnA1A5x5Uv8AG/UmPOqSjyJvM32ih52tbeeGBV1JLcSmNt8KQsCh/EcMcswwMedQ+D8clkgji4fHqhjXpi5uDhG0DGURCHfcd/CKvNrwuGPAjiiQDtpjQY+WBVSv7BuGu8salrJ21SINzbMx8UiD/REkEge73G1beP8AFyUZClfld4ughm4n+IWRzj/TjTjOTjHjzse64+NeZOPz2wLXsKyRqNXXtlJC98mSNzrX/WUt8cV6m4SZJDKghZHKPgnIlACgBiEOEwNWMuCQh0jxascbj6vs9iuhXuGVWUH3IUGuQgd8YTQMjzrpT8etRbN1fPfZIsuDzcV1GRjFYiVQsRiZZbhE0sWcuQUjZtgAMkA10aOMKAAMADAA7ADsBQigAYr1SaWESk5PWFFFFSVCiiigAooooAKKKU8xcxx2cYZwzM7BI41GXkc9lUfqT2A3oAbVgiqYOZ70jV7PAP8A4ZmfX27agmnOfp8akQc9n/2lncpsN1VH3xlhhGJwDtnG9XcJL2iNIv2hcNSJRfoRHLAyBm7CSJ3VXSTHcYOQT2xXuHjEDnCTRMfRZEJx9DU7hnNcN2/QkikjdwzLHPHtIi48Q7qfIlTuM9qnXHKVm+NdrbtjtmGM4/SspQ03qudfRWeFAS8TkfUCILZEUDfedizk7+kairLe2YljaNs6WGGwcEjO4yNxkbbb4JwR3qsz8tycOuJbiyt0kt5gnVgiCpIjICNcP4WBzuhx8Kd8D5hgu49cLhgMal7Oh/dde6t8DW9eJYcry+UrHM82nARE4ZJZQozhCUZQGYuwBdDJgsd/FnYb7CofPgzYSr21GJD8nlRT+hqwVXOe8G3iB/Fd2ox6/eqcfHtn6VaXSZhU3KyO/sm53+tKxy5Flfe8KquCRhgpQ+MYwSemoPqBj0wzzWa557DE/ZptbVYwQuwLM2NttRLEDHYZOw9KUMf+0H+FrF/zJae0hiH8/uP9jb/3y0x4vdqFvK/6xnSP9kXMU7zW12UDSdQwugaFmKhH1YIY5AUjfbFPKyRXYsrjYskcpPCGnNt9Hp61pHKurDG3kJcD94JIB+Wqt119oD+7FY3TSEbB1jSP4Fn1kAZ9Mn4VtopF/wANpb1FubE3C+OSNxRvaohC0tukcRVi8chjZ5GAYgYYK3YjyOKuAjG2w27bDb5elUvnS2L2uVdkeOWF0ddmVuoq5U+RwxqVLwcIGLX92AgyxNwo0jfBbw7DY/lSXk+Oq5ZF9FP5aVz5RDmu5VLyyDnTGq3Ug28OtI1AzjtiNpTUheLw6wokUsdJwMts2NJOkHAOV3O249RlHxfgmm5tg088vUF1DiWQMVDwnLp4RgjSAc+opp+wEDhkJj8SthFQbqzMSDjI1F2BwdwSKf8ADTVfRb4nV+MiPwfiqW9hHI/bW6+Wd5XydyOyhmPwU4ptdwi6t5o8bOJod/VS8Wfllc/lUDlWBXtE1oCUedcMAcHqSK3f4ZFOLaxSMHQukE5OCcZ+p27ntXNl7OvBNxX+iBwri0klhbyDWreGOYqut0MYZJMKA2T1EAzpbAYnG1SeGcQmklxJE6xNEoBdFB6gVWfVg5GdbLuoXMexOqtXKK6WvEHurdsQPTqJHI3/AOzE1Yawl02jzdv4TcTnnMEU/CkdraPrW7nEcYPit5XwFAz70TOfd7gn0NXXk7lX2dTLM3UupQplkIGV2/o48bKiknYd+5qFx+APcWCNupu9RHkTHDK6Z+TAH6VchTkJylBJsbqbcdZmiiirGoUUUUAFFFFABRRRQB5kJxt38q5dwue5luXa9lUyQGSMRaVBjMhDalIPjQxhQpwD3zVv5/vZ4rMtA2jxosj7ao4mOlnjyQNYyO/xqkXfKztIwdopEJi0SzhpLpChBKI5I2JBIzkjJ2rWpPdS0hlporTfXYijeRuyqWP08vr2pfwzj4mdVC4zGrk6sgEl1ZF28RDIe3lvtsD1NRQ28VmMT284GelOmr/UkzE/0AcH6V0JTVD4tamSCVB3aNgPnjw/rirXy7xL2i1hmxjqRoxB7gkDIP1zSHlRyWlojHFVzj/JaTuZ4na3uguBNGcE43AlXtIufI1ZKKVLFPSLiqrgpZykeYklQt9NJCk/OlnHoeJS9H+Yx4jnSU6bpSfBnbxKvfV+ldDoxUtt9GaqhF8kih8O4FxGYyPLKLRdeI4hHHKdGBuzZxktnakt/Y3EN90bm7nKTKpgeNVjQsAepG2FID4Gob7iurUo5m5eS8gMTlkOVdJFxrjdTlXXPmD+YyKiOJ+jd2Sf2U/9iN/W7r/iJ/grbw3gwheR+pLI8mkM0jBjhM6QMAYG5rVwm6lWSS1uSDPFg6lUqssTbJKo+YIYeRFMpp1RSzMFUdyxAA+p2rp1xrznFGTlJ9NnphkYpKOCMqkR4Ql5SSGbxRl2KR/DKEDV3TG1NLS/jlGYpEkA7lHVgPnpNb63xMqYUbDy+Hp8KzRRUgROK8OE8MkTEgOpGQdwe6kfEMAfpSngkLXcR6zlXUpFcoFGTJBk5DZxpbUre6c/Cm13xWKPVrljUohdgzLkKPMjOcVWeWeaora0iaeK5jWXMjXEkLaJJX8TYIy2+cLkAEDaub5mPM9jPjNKXfol3rvDexho7idIbULG0cerLu2HL9hq0Ig7+ZNMbHj+uYQvBNC5jMq9QIAyqQpxpZtwWGQe1EHO1uX0SiS31bxm4jMayjOnMervuRscHftSf7TOmUiOvEsWZemuvVJBlVmU6CCEwQT8FOOxrCq+UMWdGttcZJzTMDmVLOO/UOmuKZpIkkf3hKiP4R3K6zIdq22/H1lJMvFYoRtgQwMBsPF45gQdyO1Xaw5M4c8atHa27I6owYRqdQ7ocnv61YGtlIwVGPTAxWco8m2Y/LLEtKFByzHBE91HxK4WKRRLJITE6thQA+6beEAYHpXrglnFeajFxS5lK41BSiFM5xqXpgjODufSnA+zWwz/AEJ06tfT6knRznP9Hq0YzvjGK0c78tIYpbuIvFcwxF0eNmGro5kVZFGzqTkYI7GsXVL9meJvWhRx/l/2N4L4z3M3s86mQSPqVYXDRyMFCgZGoEnvgGug286uoZSGVgGUjsQdwR8CKTvxyHpI0h8MsJk2R2XQFUux0g4QBxucDcUn5SkezuX4dIxaIR9W0YjDGMHEkRPYmMlceek/Coom2skS1noutFFFMkBRRRQAUUUUAFFFFAEPiyxGGTrhTFoPU1gFdIG+oHyxXK7axW4lieGyNtHG6yLJLK7ZUMCogTVhCyjDZAwDir79oHDWmsZAgZnQpKqLg6zGwbQQdmBAIx50h4ZxyG4z0nDEYLLuGXPbUDgjsfypiiMZPtkNk4qD337H6g5B+YIB+YryIFznSuSck4GSd9yfXc7/ABPrXuqlxDnTTeRxhkS2BlEkrg+N4wNUcePNSwye2dvKn5zjHtlC25qVyFcjoyQdjbzypj+B2MsZH8OhwB8qr9sb9o1uBbq8b+7CrFbhVyQrtrwpyADp2xmot4nE4H9pgtJAzCPXGssTo6qTtIuNQcKSMofTvik77ITXRZI6lRXOeWvtNee5+/iEEDaYQGYGSO47kTA4KBtwu2+PjXQ1kB8//XxpQse6jX3EY4ULyuqIu5ZiAAO3n8TUmkfMHJ1telTOjMVV0GHZcB8E+6RvlRg+WKAGfD+IxzoJInWRDnDKcg4OD+RBFSap3HuD3NrZJFwoYZZCzZZWcq2tnOZcgsZCCSfjW+HmK4tuGLcXsDtOoHVihALZLaQVGSPdwTv50AbubeU/atEsT9K5iDdKTAI8XdJBg6ozgZHcdxSjhPIMksizcReOYo0hS3CK0CasAElly7ADz9af8E5ytLtgkMys+jWU/Eo2yD5ZUsARnY07xU68wCg86cCjtHivoESIIwiuAiKoeGQqAzYHeN9Jz6aqmirVe2iSo0cihkdSrKexB2INc9t7SSxuFs5CXhdXa2kOdQCHLQyZ7sqkEN5qPhTPjW8XxZVocUn4hzRFGxjTVPOCF6MQLPqbsGPuqN8kk7CpvFuJrbwvM+dMa6jgZP5Cm32ecLMVkkj7y3H84lPmXlwwHyVdK/7tMX3OHS9kJaKuX/s8V5XuuIQwyTyaQsekOkKJ7oyR4n33bt29KvIj2x5V7ornN72XIXF+DxXMTwzKHjcYIP6EEbg/EVWW+yWwaF43jaQuQTK7lphpAC6XO4AAxirnRUAabS1WNFjQYVFCqPQKMAfkK3UUUAFaby3EkboezKynHfDAg4/Ot1FAHPeXuGLMslnctqms1kt1bSmehME6Uy5UgPoQLkeYbOc1P54s2jto7pXJms3EwbSuWU+GZWCjsY2PYeQrdztwNspe2yubmAp4UYgzQhsyRMOzZGojPnWyfi9ve8PndZPumhlWTIOqPCkOHU7hl32NJWqUJJr0WRZ0cEAjsRmvVIuSbqSSwtnmGmQwrqGMdhgHHllQDj408zTpUzRRRQAUUUUAFFFFAGCKqfNPKEs8y3FtOIJUiaPBjV1cag6hs7qMjBI3wdqsHFuMw2sfUnkWJM41McDJ7Aep2O1c44hzvJxGRo7T2j2ceDMCYaZs7nqNgRRY2znJ3qVu9AY4ZxeWGO4a7kjcxS4BiOQWKqxiT94qx0jzO+afct/Z3B0rSW5i1XECkrljhNTtIFIGzaC2MnO4o5P5D6WmW5VdaHMUK7xW/fJH78pzu5+lXYCrzm5Yv0RgaaNNZorMkqXOfJQufvYggmCsrBxmOeMg/dS4+OCH7qRtVGtL+Wy60dsYrR5NInW5di8DjOZoy5InUg4HkcD4iuzVEu+ExSsjSRo7RnKFlBKn1XPap0CFyjxJ7iygllGHeMFtsZI2zggYzjPbzpxWAKzUAL+N2DTRaEbQ3UhbUMZASVHbGQwzpU4BBHrSiHlHXFPDckyRy7ZDEPtNNKCSoXS2JE93G4PkBVnooA5dLw0WF9Ba8NUNOYZpD7VPO0McRYFhGudndwMkDyyauHKHM7XayrLH0p4JTFKgOpQw3BRvNSuDW/mPlGC9VRKCHQ5SVDpljOc5RhuO1bOW+WorKMxxFm1Ozu7nVJI7HJZ28zUd6A2pFzby37XEgSTpTROJIpNIbS4BG4PdSCQRT2ipA5jc8Xmt1Zb62kTCnVJChlgZexYFcsgx5OB9asH2WcVWfhkOk56WYCfXpHSpHqCmk1bHXIxXmKBVGFAUegAA/Srzsc80jDZRRRVCQooooA1yzhfeIHzrR+1Yv9LH/bXy7+dROK3ISRC3Yq4J74wVA8s7lvL037VWuJ8EM0sjCTSrPDpwG3RTH1MscoU8Mh06cFgN8EirJdGUrGpZhdorpW91lb5EH+6tlVbhVsnRiVgsjhSMgBtxq9048A3OBtpBxtirHZ2+hcE5OSSck7sST33xvQ1gV2Oe9G4iqdzByAZ5JXguDbrcoEuUESMsqjIDDOCsmCRq328quVFUzTUjOpRAEXJAAAyB28vhsMfWlU3F5UJLJhRvgZ3yMKNWCu532wfKnppdxoyhA0I1Op9zbDZBXcntpLB/kpHnUkpkaTmM7FImcZA221aiAukuAM5yCCQQQRTiKTIBwRkdiNx8D8aX8H6gjPVJYiSQBmABZQxCt4QBuoBpkpoIM0UUUAFFFFAEPinCIblAk8SSoGDBXUMAw7HB89zW62tEjUIiqigYCqAAPkBtWaKANtFFFABRRRQAUUUUAFFFFABRRRQAUUUUAFFFFABRRRQAUUUUAFFFFAGKMUUUAGKzRRQAUUUUAFK+I8OeR8jTjSBux75OdsH4fP6Viioa0lNp6jxFwIjbXgbkqmoAk9/PBPxIpla24RdIJI/iYk/rRRQlgOTfbN1FFFSQFFFFAH//2Q=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54" name="Picture 6" descr="http://www.intheskysports.com/images/united-states-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40" y="2341210"/>
            <a:ext cx="5524500" cy="3674993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2" y="3505200"/>
            <a:ext cx="2743198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6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724400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Anti-trust policies could be enforced more rigorously 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Buying in bulk: Walmart and Lowes 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Crossing state lines to use providers  </a:t>
            </a:r>
            <a:br>
              <a:rPr lang="en-US" dirty="0" smtClean="0"/>
            </a:br>
            <a:r>
              <a:rPr lang="en-US" dirty="0" smtClean="0"/>
              <a:t>(Centers of Excellence)</a:t>
            </a:r>
          </a:p>
          <a:p>
            <a:pPr lvl="1">
              <a:lnSpc>
                <a:spcPct val="120000"/>
              </a:lnSpc>
              <a:spcAft>
                <a:spcPts val="1200"/>
              </a:spcAft>
            </a:pPr>
            <a:r>
              <a:rPr lang="en-US" dirty="0" smtClean="0"/>
              <a:t>Paying a bundled payment</a:t>
            </a:r>
          </a:p>
          <a:p>
            <a:pPr marL="594360" indent="-457200">
              <a:spcAft>
                <a:spcPts val="1200"/>
              </a:spcAft>
            </a:pPr>
            <a:r>
              <a:rPr lang="en-US" dirty="0" smtClean="0"/>
              <a:t>Narrow networks</a:t>
            </a:r>
            <a:endParaRPr lang="en-US" dirty="0"/>
          </a:p>
          <a:p>
            <a:r>
              <a:rPr lang="en-US" dirty="0"/>
              <a:t>Greater transparency:  Quality * Price = Value </a:t>
            </a:r>
          </a:p>
          <a:p>
            <a:pPr marL="137160" indent="0">
              <a:buNone/>
            </a:pPr>
            <a:endParaRPr lang="en-US" dirty="0" smtClean="0"/>
          </a:p>
          <a:p>
            <a:pPr marL="393192" lvl="1" indent="0">
              <a:buNone/>
            </a:pP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Increasing Competition Among Providers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26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0436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844" y="2209800"/>
            <a:ext cx="5483902" cy="367104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102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b="1" dirty="0" smtClean="0"/>
              <a:t>Defensive Medicine: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When clinicians order tests, procedures or visits of doubtful value to reduce exposure to malpractice liability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Tort Reform: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Lowering caps on the type or amount of damages that may be awarded in personal injury lawsuits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Defensive Medicine and Tort Reform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78B0-DB87-47EC-BBAA-E355ED73799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883" y="1972469"/>
            <a:ext cx="4648200" cy="4648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Takeaways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78B0-DB87-47EC-BBAA-E355ED737994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5486400" cy="457914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Costs of health care services </a:t>
            </a:r>
            <a:br>
              <a:rPr lang="en-US" dirty="0" smtClean="0"/>
            </a:br>
            <a:r>
              <a:rPr lang="en-US" dirty="0" smtClean="0"/>
              <a:t>continue to increase.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Myriad market-based opportunities to rein in costs.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Some have promise, some have obstacles to implementation, some have unintended consequences. </a:t>
            </a:r>
          </a:p>
        </p:txBody>
      </p:sp>
    </p:spTree>
    <p:extLst>
      <p:ext uri="{BB962C8B-B14F-4D97-AF65-F5344CB8AC3E}">
        <p14:creationId xmlns:p14="http://schemas.microsoft.com/office/powerpoint/2010/main" val="287078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823" y="1623218"/>
            <a:ext cx="4648200" cy="4648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7"/>
            <a:ext cx="5562600" cy="490696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Costs of health care services </a:t>
            </a:r>
            <a:br>
              <a:rPr lang="en-US" dirty="0" smtClean="0"/>
            </a:br>
            <a:r>
              <a:rPr lang="en-US" dirty="0" smtClean="0"/>
              <a:t>continue to increase.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Myriad market-based opportunities to rein in costs.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Some have promise, some have obstacles to implementation, some have unintended consequences.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78B0-DB87-47EC-BBAA-E355ED73799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3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551" y="1646813"/>
            <a:ext cx="5525849" cy="4144387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AF64-2E2D-4E05-A04D-381E6CBB743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685800"/>
          </a:xfrm>
        </p:spPr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Good News</a:t>
            </a:r>
            <a:r>
              <a:rPr lang="en-US" dirty="0"/>
              <a:t>:</a:t>
            </a:r>
            <a:r>
              <a:rPr lang="en-US" dirty="0" smtClean="0"/>
              <a:t> Growth Curve is Bending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81000" y="1524774"/>
            <a:ext cx="3657600" cy="464742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Between 2009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and </a:t>
            </a:r>
            <a:r>
              <a:rPr lang="en-US" sz="3600" dirty="0"/>
              <a:t>2011, annual increase in national health care spending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was </a:t>
            </a:r>
            <a:r>
              <a:rPr lang="en-US" sz="3600" dirty="0"/>
              <a:t>the lowest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in </a:t>
            </a:r>
            <a:r>
              <a:rPr lang="en-US" sz="3600" dirty="0"/>
              <a:t>50 </a:t>
            </a:r>
            <a:r>
              <a:rPr lang="en-US" sz="3600" dirty="0" smtClean="0"/>
              <a:t>years:</a:t>
            </a:r>
            <a:br>
              <a:rPr lang="en-US" sz="3600" dirty="0" smtClean="0"/>
            </a:br>
            <a:r>
              <a:rPr lang="en-US" sz="4400" b="1" dirty="0" smtClean="0">
                <a:solidFill>
                  <a:srgbClr val="F6A01A"/>
                </a:solidFill>
              </a:rPr>
              <a:t>3.9 percent</a:t>
            </a:r>
            <a:r>
              <a:rPr lang="en-US" sz="4400" b="1" dirty="0" smtClean="0"/>
              <a:t> 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55778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It’s Not Good Enough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6159613"/>
              </p:ext>
            </p:extLst>
          </p:nvPr>
        </p:nvGraphicFramePr>
        <p:xfrm>
          <a:off x="263488" y="1447800"/>
          <a:ext cx="8617024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137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Conditions for Competitive Markets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70037"/>
            <a:ext cx="8229600" cy="4525963"/>
          </a:xfrm>
        </p:spPr>
        <p:txBody>
          <a:bodyPr>
            <a:normAutofit/>
          </a:bodyPr>
          <a:lstStyle/>
          <a:p>
            <a:pPr lvl="1">
              <a:spcAft>
                <a:spcPts val="1800"/>
              </a:spcAft>
              <a:buClr>
                <a:srgbClr val="F6A01A"/>
              </a:buClr>
            </a:pPr>
            <a:r>
              <a:rPr lang="en-US" sz="3200" dirty="0"/>
              <a:t>Consumers bear costs for what they consume</a:t>
            </a:r>
          </a:p>
          <a:p>
            <a:pPr lvl="1">
              <a:spcAft>
                <a:spcPts val="1800"/>
              </a:spcAft>
              <a:buClr>
                <a:srgbClr val="F6A01A"/>
              </a:buClr>
            </a:pPr>
            <a:r>
              <a:rPr lang="en-US" sz="3200" dirty="0"/>
              <a:t>Consumers and suppliers have complete </a:t>
            </a:r>
            <a:r>
              <a:rPr lang="en-US" sz="3200" dirty="0" smtClean="0"/>
              <a:t>and transparent information </a:t>
            </a:r>
            <a:r>
              <a:rPr lang="en-US" sz="3200" dirty="0"/>
              <a:t>to make informed choices </a:t>
            </a:r>
          </a:p>
          <a:p>
            <a:pPr lvl="1">
              <a:spcAft>
                <a:spcPts val="1800"/>
              </a:spcAft>
              <a:buClr>
                <a:srgbClr val="F6A01A"/>
              </a:buClr>
            </a:pPr>
            <a:r>
              <a:rPr lang="en-US" sz="3200" dirty="0" smtClean="0"/>
              <a:t>No barriers for suppliers to enter market</a:t>
            </a:r>
          </a:p>
          <a:p>
            <a:pPr>
              <a:spcAft>
                <a:spcPts val="1800"/>
              </a:spcAft>
              <a:buClr>
                <a:srgbClr val="F6A01A"/>
              </a:buClr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78B0-DB87-47EC-BBAA-E355ED73799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49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5562600"/>
            <a:ext cx="6324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Health Care Cost Drivers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85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Technology Conundrum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57" y="1447800"/>
            <a:ext cx="8023682" cy="486627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8998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Care Cost Drivers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610600" cy="4343400"/>
          </a:xfrm>
        </p:spPr>
        <p:txBody>
          <a:bodyPr>
            <a:normAutofit/>
          </a:bodyPr>
          <a:lstStyle/>
          <a:p>
            <a:pPr marL="461963" lvl="1" indent="0">
              <a:spcAft>
                <a:spcPts val="2100"/>
              </a:spcAft>
              <a:buClr>
                <a:srgbClr val="F6A01A"/>
              </a:buClr>
            </a:pPr>
            <a:r>
              <a:rPr lang="en-US" sz="3200" dirty="0" smtClean="0"/>
              <a:t> Increases in Insurance Payments</a:t>
            </a:r>
          </a:p>
          <a:p>
            <a:pPr marL="461963" indent="0">
              <a:buClr>
                <a:srgbClr val="F6A01A"/>
              </a:buClr>
            </a:pPr>
            <a:r>
              <a:rPr lang="en-US" dirty="0" smtClean="0"/>
              <a:t> Out-of-pocket </a:t>
            </a:r>
            <a:r>
              <a:rPr lang="en-US" dirty="0"/>
              <a:t>payments </a:t>
            </a:r>
            <a:endParaRPr lang="en-US" dirty="0" smtClean="0"/>
          </a:p>
          <a:p>
            <a:pPr marL="717995" lvl="1" indent="0"/>
            <a:r>
              <a:rPr lang="en-US" dirty="0" smtClean="0"/>
              <a:t> </a:t>
            </a:r>
            <a:r>
              <a:rPr lang="en-US" b="1" dirty="0" smtClean="0">
                <a:solidFill>
                  <a:srgbClr val="F6A01A"/>
                </a:solidFill>
              </a:rPr>
              <a:t>55</a:t>
            </a:r>
            <a:r>
              <a:rPr lang="en-US" b="1" dirty="0">
                <a:solidFill>
                  <a:srgbClr val="F6A01A"/>
                </a:solidFill>
              </a:rPr>
              <a:t>%</a:t>
            </a:r>
            <a:r>
              <a:rPr lang="en-US" dirty="0"/>
              <a:t> in 1960 </a:t>
            </a:r>
          </a:p>
          <a:p>
            <a:pPr marL="717995" lvl="1" indent="0"/>
            <a:r>
              <a:rPr lang="en-US" dirty="0" smtClean="0"/>
              <a:t> </a:t>
            </a:r>
            <a:r>
              <a:rPr lang="en-US" b="1" dirty="0" smtClean="0">
                <a:solidFill>
                  <a:srgbClr val="F6A01A"/>
                </a:solidFill>
              </a:rPr>
              <a:t>13</a:t>
            </a:r>
            <a:r>
              <a:rPr lang="en-US" b="1" dirty="0">
                <a:solidFill>
                  <a:srgbClr val="F6A01A"/>
                </a:solidFill>
              </a:rPr>
              <a:t>% </a:t>
            </a:r>
            <a:r>
              <a:rPr lang="en-US" dirty="0"/>
              <a:t>in </a:t>
            </a:r>
            <a:r>
              <a:rPr lang="en-US" dirty="0" smtClean="0"/>
              <a:t>2011 </a:t>
            </a:r>
            <a:endParaRPr lang="en-US" dirty="0"/>
          </a:p>
          <a:p>
            <a:pPr marL="393192" lvl="1" indent="0">
              <a:spcAft>
                <a:spcPts val="2100"/>
              </a:spcAft>
              <a:buNone/>
            </a:pP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A78B0-DB87-47EC-BBAA-E355ED73799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6343670"/>
            <a:ext cx="746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Health Care Costs:  Key Information on Health Care Costs and their Impact, Kaiser Family Foundation,  2009 </a:t>
            </a:r>
            <a:endParaRPr lang="en-US" sz="1200" dirty="0"/>
          </a:p>
        </p:txBody>
      </p:sp>
      <p:pic>
        <p:nvPicPr>
          <p:cNvPr id="3079" name="Picture 7" descr="http://1.bp.blogspot.com/-7a8jnCs2O00/TcKXbsD979I/AAAAAAAAAZY/5moVKRSWBpY/s1600/Buffet-Breakfa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880886"/>
            <a:ext cx="4438715" cy="30627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451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 PP Template 2012">
  <a:themeElements>
    <a:clrScheme name="CHI Custom">
      <a:dk1>
        <a:srgbClr val="3B6E8F"/>
      </a:dk1>
      <a:lt1>
        <a:srgbClr val="FFFFFF"/>
      </a:lt1>
      <a:dk2>
        <a:srgbClr val="F6A01A"/>
      </a:dk2>
      <a:lt2>
        <a:srgbClr val="717375"/>
      </a:lt2>
      <a:accent1>
        <a:srgbClr val="F6A01A"/>
      </a:accent1>
      <a:accent2>
        <a:srgbClr val="3B6E8F"/>
      </a:accent2>
      <a:accent3>
        <a:srgbClr val="717375"/>
      </a:accent3>
      <a:accent4>
        <a:srgbClr val="56004E"/>
      </a:accent4>
      <a:accent5>
        <a:srgbClr val="817C00"/>
      </a:accent5>
      <a:accent6>
        <a:srgbClr val="FFFFFF"/>
      </a:accent6>
      <a:hlink>
        <a:srgbClr val="F6A01A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F36F8E2-053B-4B13-8184-2D6F49F164D4}" vid="{0DA56788-D9F8-4642-8B1A-4408DBBCD8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CHI 2013 template</Template>
  <TotalTime>2704</TotalTime>
  <Words>501</Words>
  <Application>Microsoft Office PowerPoint</Application>
  <PresentationFormat>On-screen Show (4:3)</PresentationFormat>
  <Paragraphs>152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Ebrima</vt:lpstr>
      <vt:lpstr>msgothic</vt:lpstr>
      <vt:lpstr>Myriad Pro</vt:lpstr>
      <vt:lpstr>Wingdings 2</vt:lpstr>
      <vt:lpstr>CHI PP Template 2012</vt:lpstr>
      <vt:lpstr>PowerPoint Presentation</vt:lpstr>
      <vt:lpstr>Cost Containment</vt:lpstr>
      <vt:lpstr>Three Takeaways</vt:lpstr>
      <vt:lpstr>The Good News: Growth Curve is Bending</vt:lpstr>
      <vt:lpstr>But It’s Not Good Enough</vt:lpstr>
      <vt:lpstr>Conditions for Competitive Markets </vt:lpstr>
      <vt:lpstr>Health Care Cost Drivers</vt:lpstr>
      <vt:lpstr>The Technology Conundrum</vt:lpstr>
      <vt:lpstr>Health Care Cost Drivers</vt:lpstr>
      <vt:lpstr>Health Care Cost Drivers</vt:lpstr>
      <vt:lpstr>Health Care Cost Drivers </vt:lpstr>
      <vt:lpstr>Market Solutions: Consumers Bear Cost for What They Consume</vt:lpstr>
      <vt:lpstr>More Skin in the Game for Consumers   </vt:lpstr>
      <vt:lpstr>Show Me the Money: High Deductible Plans</vt:lpstr>
      <vt:lpstr>Findings on High Deductible Plans</vt:lpstr>
      <vt:lpstr>Benefit Design: Tipping the Scale</vt:lpstr>
      <vt:lpstr>Reference Pricing: Asthma Drugs</vt:lpstr>
      <vt:lpstr>PowerPoint Presentation</vt:lpstr>
      <vt:lpstr>Classifying Wellness Programs</vt:lpstr>
      <vt:lpstr>Wellness is Booming </vt:lpstr>
      <vt:lpstr>Market Solutions:  Consumers Need Transparent Information</vt:lpstr>
      <vt:lpstr>Transparent Information for Consumers  to Make Informed Choices:  Cost and Quality </vt:lpstr>
      <vt:lpstr>Engaging Consumers in Medical Decisions</vt:lpstr>
      <vt:lpstr>Market Solutions:  Increasing Competition</vt:lpstr>
      <vt:lpstr>Increasing Competition Among Health Plans</vt:lpstr>
      <vt:lpstr>Increasing Competition Among Providers</vt:lpstr>
      <vt:lpstr>Defensive Medicine and Tort Reform</vt:lpstr>
      <vt:lpstr>Three Takeaways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Bontrager</dc:creator>
  <cp:lastModifiedBy>Amy Downs</cp:lastModifiedBy>
  <cp:revision>119</cp:revision>
  <cp:lastPrinted>2014-02-26T17:44:58Z</cp:lastPrinted>
  <dcterms:created xsi:type="dcterms:W3CDTF">2014-01-21T16:16:30Z</dcterms:created>
  <dcterms:modified xsi:type="dcterms:W3CDTF">2014-02-27T19:42:06Z</dcterms:modified>
</cp:coreProperties>
</file>