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5" r:id="rId3"/>
    <p:sldId id="260" r:id="rId4"/>
    <p:sldId id="343" r:id="rId5"/>
    <p:sldId id="298" r:id="rId6"/>
    <p:sldId id="363" r:id="rId7"/>
    <p:sldId id="345" r:id="rId8"/>
    <p:sldId id="344" r:id="rId9"/>
    <p:sldId id="347" r:id="rId10"/>
    <p:sldId id="356" r:id="rId11"/>
    <p:sldId id="358" r:id="rId12"/>
    <p:sldId id="357" r:id="rId13"/>
    <p:sldId id="350" r:id="rId14"/>
    <p:sldId id="364" r:id="rId15"/>
    <p:sldId id="365" r:id="rId16"/>
    <p:sldId id="352" r:id="rId17"/>
    <p:sldId id="367" r:id="rId18"/>
    <p:sldId id="354" r:id="rId19"/>
    <p:sldId id="355" r:id="rId20"/>
    <p:sldId id="353" r:id="rId21"/>
    <p:sldId id="359" r:id="rId22"/>
    <p:sldId id="360" r:id="rId23"/>
    <p:sldId id="361" r:id="rId24"/>
    <p:sldId id="362" r:id="rId25"/>
    <p:sldId id="326" r:id="rId26"/>
    <p:sldId id="320" r:id="rId27"/>
  </p:sldIdLst>
  <p:sldSz cx="9144000" cy="6858000" type="screen4x3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sinn" initials="t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1" autoAdjust="0"/>
    <p:restoredTop sz="86607" autoAdjust="0"/>
  </p:normalViewPr>
  <p:slideViewPr>
    <p:cSldViewPr>
      <p:cViewPr varScale="1">
        <p:scale>
          <a:sx n="95" d="100"/>
          <a:sy n="95" d="100"/>
        </p:scale>
        <p:origin x="-90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2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2603" cy="465615"/>
          </a:xfrm>
          <a:prstGeom prst="rect">
            <a:avLst/>
          </a:prstGeom>
        </p:spPr>
        <p:txBody>
          <a:bodyPr vert="horz" lIns="92952" tIns="46477" rIns="92952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5733" y="0"/>
            <a:ext cx="3042603" cy="465615"/>
          </a:xfrm>
          <a:prstGeom prst="rect">
            <a:avLst/>
          </a:prstGeom>
        </p:spPr>
        <p:txBody>
          <a:bodyPr vert="horz" lIns="92952" tIns="46477" rIns="92952" bIns="4647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130D577-62FF-42AA-931E-D710E827D27C}" type="datetimeFigureOut">
              <a:rPr lang="en-US"/>
              <a:pPr>
                <a:defRPr/>
              </a:pPr>
              <a:t>10/6/2009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8722"/>
            <a:ext cx="3042603" cy="465615"/>
          </a:xfrm>
          <a:prstGeom prst="rect">
            <a:avLst/>
          </a:prstGeom>
        </p:spPr>
        <p:txBody>
          <a:bodyPr vert="horz" lIns="92952" tIns="46477" rIns="92952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5733" y="8838722"/>
            <a:ext cx="3042603" cy="465615"/>
          </a:xfrm>
          <a:prstGeom prst="rect">
            <a:avLst/>
          </a:prstGeom>
        </p:spPr>
        <p:txBody>
          <a:bodyPr vert="horz" lIns="92952" tIns="46477" rIns="92952" bIns="4647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5BE8674-386C-4107-8F22-9B771EF637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2603" cy="465615"/>
          </a:xfrm>
          <a:prstGeom prst="rect">
            <a:avLst/>
          </a:prstGeom>
        </p:spPr>
        <p:txBody>
          <a:bodyPr vert="horz" lIns="92952" tIns="46477" rIns="92952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5733" y="0"/>
            <a:ext cx="3042603" cy="465615"/>
          </a:xfrm>
          <a:prstGeom prst="rect">
            <a:avLst/>
          </a:prstGeom>
        </p:spPr>
        <p:txBody>
          <a:bodyPr vert="horz" lIns="92952" tIns="46477" rIns="92952" bIns="4647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9953227-F641-4BE0-9756-8405C78D57FA}" type="datetimeFigureOut">
              <a:rPr lang="en-US"/>
              <a:pPr>
                <a:defRPr/>
              </a:pPr>
              <a:t>10/6/2009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2" tIns="46477" rIns="92952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9" y="4420951"/>
            <a:ext cx="5614668" cy="4185759"/>
          </a:xfrm>
          <a:prstGeom prst="rect">
            <a:avLst/>
          </a:prstGeom>
        </p:spPr>
        <p:txBody>
          <a:bodyPr vert="horz" lIns="92952" tIns="46477" rIns="92952" bIns="46477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8722"/>
            <a:ext cx="3042603" cy="465615"/>
          </a:xfrm>
          <a:prstGeom prst="rect">
            <a:avLst/>
          </a:prstGeom>
        </p:spPr>
        <p:txBody>
          <a:bodyPr vert="horz" lIns="92952" tIns="46477" rIns="92952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5733" y="8838722"/>
            <a:ext cx="3042603" cy="465615"/>
          </a:xfrm>
          <a:prstGeom prst="rect">
            <a:avLst/>
          </a:prstGeom>
        </p:spPr>
        <p:txBody>
          <a:bodyPr vert="horz" lIns="92952" tIns="46477" rIns="92952" bIns="4647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251D60A-F17C-4251-9E8E-F9E437B0BD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456DD9-A64B-4488-BDF3-CFDC38D7E01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1D60A-F17C-4251-9E8E-F9E437B0BD9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1D60A-F17C-4251-9E8E-F9E437B0BD9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1D60A-F17C-4251-9E8E-F9E437B0BD9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1D60A-F17C-4251-9E8E-F9E437B0BD9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1D60A-F17C-4251-9E8E-F9E437B0BD9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1D60A-F17C-4251-9E8E-F9E437B0BD9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BC4452-E7D0-4634-94AF-F47B2A0D4CA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1D60A-F17C-4251-9E8E-F9E437B0BD9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1D60A-F17C-4251-9E8E-F9E437B0BD9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1D60A-F17C-4251-9E8E-F9E437B0BD9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EC7F2F-BBDE-43A1-8768-1C8AE61EDAF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BC4452-E7D0-4634-94AF-F47B2A0D4CA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1D60A-F17C-4251-9E8E-F9E437B0BD9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1D60A-F17C-4251-9E8E-F9E437B0BD96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1D60A-F17C-4251-9E8E-F9E437B0BD9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1D60A-F17C-4251-9E8E-F9E437B0BD9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1D60A-F17C-4251-9E8E-F9E437B0BD9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1D60A-F17C-4251-9E8E-F9E437B0BD96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543A73-F540-4295-B3F6-4CCEA2DE865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D1976BB-4850-4A1E-B600-E62EE5DD502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1D60A-F17C-4251-9E8E-F9E437B0BD9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1D60A-F17C-4251-9E8E-F9E437B0BD9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1D60A-F17C-4251-9E8E-F9E437B0BD9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1D60A-F17C-4251-9E8E-F9E437B0BD9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D1976BB-4850-4A1E-B600-E62EE5DD502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6172200" y="4953000"/>
            <a:ext cx="25146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auto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200" dirty="0">
                <a:solidFill>
                  <a:schemeClr val="bg1"/>
                </a:solidFill>
                <a:latin typeface="+mn-lt"/>
              </a:rPr>
              <a:t>A Presentation of the </a:t>
            </a:r>
          </a:p>
          <a:p>
            <a:pPr eaLnBrk="0" fontAlgn="auto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200" dirty="0">
                <a:solidFill>
                  <a:schemeClr val="bg1"/>
                </a:solidFill>
                <a:latin typeface="+mn-lt"/>
              </a:rPr>
              <a:t>Colorado Health Institute</a:t>
            </a:r>
          </a:p>
          <a:p>
            <a:pPr eaLnBrk="0" fontAlgn="auto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200" dirty="0">
                <a:solidFill>
                  <a:schemeClr val="bg1"/>
                </a:solidFill>
                <a:latin typeface="+mn-lt"/>
              </a:rPr>
              <a:t>1576 Sherman Street, Suite 300</a:t>
            </a:r>
          </a:p>
          <a:p>
            <a:pPr eaLnBrk="0" fontAlgn="auto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200" dirty="0">
                <a:solidFill>
                  <a:schemeClr val="bg1"/>
                </a:solidFill>
                <a:latin typeface="+mn-lt"/>
              </a:rPr>
              <a:t>Denver, Colorado 80203-1728</a:t>
            </a:r>
          </a:p>
          <a:p>
            <a:pPr eaLnBrk="0" fontAlgn="auto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200" dirty="0">
                <a:solidFill>
                  <a:schemeClr val="bg1"/>
                </a:solidFill>
                <a:latin typeface="+mn-lt"/>
              </a:rPr>
              <a:t>www.coloradohealthinstitute.org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4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286000"/>
            <a:ext cx="6400800" cy="17526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292B4-68B3-4D20-A686-6A680B93B540}" type="datetime1">
              <a:rPr lang="en-US"/>
              <a:pPr>
                <a:defRPr/>
              </a:pPr>
              <a:t>10/6/2009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1) Rest of categories individually account for less than 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AFC3-D6EE-41EE-818B-1FACDB73FF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DA258-55BC-4692-8098-AD132635025A}" type="datetime1">
              <a:rPr lang="en-US"/>
              <a:pPr>
                <a:defRPr/>
              </a:pPr>
              <a:t>10/6/2009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1) Rest of categories individually account for less than 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A5E4-71EC-4D69-8A83-7E5101327C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06036-E968-473F-8B77-63AB252597ED}" type="datetime1">
              <a:rPr lang="en-US"/>
              <a:pPr>
                <a:defRPr/>
              </a:pPr>
              <a:t>10/6/2009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1) Rest of categories individually account for less than 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AC330-D2A7-4A24-8D59-0FA1E1E771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514600"/>
            <a:ext cx="7391400" cy="15240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C6968-00F0-49C1-BA78-2A0E512602F5}" type="datetime1">
              <a:rPr lang="en-US"/>
              <a:pPr>
                <a:defRPr/>
              </a:pPr>
              <a:t>10/6/2009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1) Rest of categories individually account for less than 1%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63413-4B67-49A4-AA74-825A9D7B01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362EC-AA6E-4DA6-BF72-09DCD829A139}" type="datetime1">
              <a:rPr lang="en-US"/>
              <a:pPr>
                <a:defRPr/>
              </a:pPr>
              <a:t>10/6/2009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1) Rest of categories individually account for less than 1%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5C6E4-D649-4AD3-AF27-B4F47BB8B6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6764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31616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6764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31616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3F56D-AD1B-4DD9-AB28-51BE1C3080C5}" type="datetime1">
              <a:rPr lang="en-US"/>
              <a:pPr>
                <a:defRPr/>
              </a:pPr>
              <a:t>10/6/2009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1) Rest of categories individually account for less than 1%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AA7CA-6267-45A9-894C-5239D34DCA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FD80D-6AC8-422B-8B67-DFE6EC02FB42}" type="datetime1">
              <a:rPr lang="en-US"/>
              <a:pPr>
                <a:defRPr/>
              </a:pPr>
              <a:t>10/6/2009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1) Rest of categories individually account for less than 1%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99DFA-C560-4DDE-B777-6CB41A1755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1295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4" y="1295404"/>
            <a:ext cx="5111751" cy="4830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2514604"/>
            <a:ext cx="3008313" cy="3611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08EB9-9783-4FDA-9CF8-3DAE6DD5B32E}" type="datetime1">
              <a:rPr lang="en-US"/>
              <a:pPr>
                <a:defRPr/>
              </a:pPr>
              <a:t>10/6/2009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1) Rest of categories individually account for less than 1%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A0339-B89C-4730-BAF5-D594E741BE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91AD1-743A-4F8E-BBEB-A8D6472BFE34}" type="datetime1">
              <a:rPr lang="en-US"/>
              <a:pPr>
                <a:defRPr/>
              </a:pPr>
              <a:t>10/6/2009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1) Rest of categories individually account for less than 1%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61BE4-F09B-45FF-868B-F0BAF9A513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219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6F60F2-B371-4EE0-9B0A-29EADAD9ADDC}" type="datetime1">
              <a:rPr lang="en-US"/>
              <a:pPr>
                <a:defRPr/>
              </a:pPr>
              <a:t>10/6/2009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1) Rest of categories individually account for less than 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white">
          <a:xfrm>
            <a:off x="8382000" y="62642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E3D5895-7015-4A51-B25F-C6106D5942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37" r:id="rId1"/>
    <p:sldLayoutId id="2147484629" r:id="rId2"/>
    <p:sldLayoutId id="2147484638" r:id="rId3"/>
    <p:sldLayoutId id="2147484630" r:id="rId4"/>
    <p:sldLayoutId id="2147484631" r:id="rId5"/>
    <p:sldLayoutId id="2147484632" r:id="rId6"/>
    <p:sldLayoutId id="2147484639" r:id="rId7"/>
    <p:sldLayoutId id="2147484633" r:id="rId8"/>
    <p:sldLayoutId id="2147484634" r:id="rId9"/>
    <p:sldLayoutId id="2147484635" r:id="rId10"/>
    <p:sldLayoutId id="214748463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Gill Sans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Gill Sans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Gill Sans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Gill Sans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Gill Sans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Gill Sans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Gill Sans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demont-heinrichc@ColoradoHealthInstitute.org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2007-08 Colorado LPN Workforce Survey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/>
              <a:t>Survey Findings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762000" y="5105400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Gill Sans MT" pitchFamily="34" charset="0"/>
              </a:rPr>
              <a:t>October 1, </a:t>
            </a:r>
            <a:r>
              <a:rPr lang="en-US" sz="1200" dirty="0">
                <a:solidFill>
                  <a:schemeClr val="bg1"/>
                </a:solidFill>
                <a:latin typeface="Gill Sans MT" pitchFamily="34" charset="0"/>
              </a:rPr>
              <a:t>2009</a:t>
            </a:r>
          </a:p>
          <a:p>
            <a:r>
              <a:rPr lang="en-US" sz="1200" dirty="0" smtClean="0">
                <a:solidFill>
                  <a:schemeClr val="bg1"/>
                </a:solidFill>
                <a:latin typeface="Gill Sans MT" pitchFamily="34" charset="0"/>
              </a:rPr>
              <a:t>Christine Demont-Heinrich, MPH</a:t>
            </a:r>
            <a:endParaRPr lang="en-US" sz="1200" dirty="0">
              <a:solidFill>
                <a:schemeClr val="bg1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 smtClean="0"/>
              <a:t>Location of LPN classroom instruction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AC330-D2A7-4A24-8D59-0FA1E1E7718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2362200" y="1981200"/>
          <a:ext cx="4572000" cy="2218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5714"/>
                <a:gridCol w="1306286"/>
              </a:tblGrid>
              <a:tr h="38100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Classroom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Percent</a:t>
                      </a:r>
                      <a:endParaRPr lang="en-US" b="0" dirty="0"/>
                    </a:p>
                  </a:txBody>
                  <a:tcPr/>
                </a:tc>
              </a:tr>
              <a:tr h="3950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Traditional</a:t>
                      </a:r>
                      <a:r>
                        <a:rPr lang="en-US" sz="1600" baseline="0" dirty="0" smtClean="0"/>
                        <a:t> campus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67.4%</a:t>
                      </a:r>
                      <a:endParaRPr lang="en-US" sz="1600" dirty="0"/>
                    </a:p>
                  </a:txBody>
                  <a:tcPr/>
                </a:tc>
              </a:tr>
              <a:tr h="38392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Hospital-based</a:t>
                      </a:r>
                      <a:r>
                        <a:rPr lang="en-US" sz="1600" baseline="0" dirty="0" smtClean="0"/>
                        <a:t> nursing program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15.9%</a:t>
                      </a:r>
                      <a:endParaRPr lang="en-US" sz="1600" dirty="0"/>
                    </a:p>
                  </a:txBody>
                  <a:tcPr/>
                </a:tc>
              </a:tr>
              <a:tr h="66314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On-site</a:t>
                      </a:r>
                      <a:r>
                        <a:rPr lang="en-US" sz="1600" baseline="0" dirty="0" smtClean="0"/>
                        <a:t> program at place of employment other than hospital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0.6%</a:t>
                      </a:r>
                      <a:endParaRPr lang="en-US" sz="1600" dirty="0"/>
                    </a:p>
                  </a:txBody>
                  <a:tcPr/>
                </a:tc>
              </a:tr>
              <a:tr h="3950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Other*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16.1%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0" y="42672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*Other classroom locations include: military base, technical school, vocational school, etc.</a:t>
            </a:r>
            <a:endParaRPr lang="en-US" sz="14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0" y="4800600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SOURCE: CHI 2007-08 Colorado LPN Workforce Survey, Q1e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 smtClean="0"/>
              <a:t>Colorado schools or programs where LPNs received LPN diploma*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AC330-D2A7-4A24-8D59-0FA1E1E7718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1219200" y="1447800"/>
          <a:ext cx="68580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24384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Percent attended</a:t>
                      </a:r>
                    </a:p>
                  </a:txBody>
                  <a:tcPr/>
                </a:tc>
              </a:tr>
              <a:tr h="32851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Emily Griffith Opportunity</a:t>
                      </a:r>
                      <a:r>
                        <a:rPr lang="en-US" sz="1600" baseline="0" dirty="0" smtClean="0"/>
                        <a:t> School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15.6%</a:t>
                      </a:r>
                      <a:endParaRPr lang="en-US" sz="1600" dirty="0"/>
                    </a:p>
                  </a:txBody>
                  <a:tcPr/>
                </a:tc>
              </a:tr>
              <a:tr h="3285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Front</a:t>
                      </a:r>
                      <a:r>
                        <a:rPr lang="en-US" sz="1600" baseline="0" dirty="0" smtClean="0"/>
                        <a:t> Range Community College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7.7%</a:t>
                      </a:r>
                      <a:endParaRPr lang="en-US" sz="1600" dirty="0"/>
                    </a:p>
                  </a:txBody>
                  <a:tcPr/>
                </a:tc>
              </a:tr>
              <a:tr h="32851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Pueblo Community</a:t>
                      </a:r>
                      <a:r>
                        <a:rPr lang="en-US" sz="1600" baseline="0" dirty="0" smtClean="0"/>
                        <a:t> College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7.6%</a:t>
                      </a:r>
                      <a:endParaRPr lang="en-US" sz="1600" dirty="0"/>
                    </a:p>
                  </a:txBody>
                  <a:tcPr/>
                </a:tc>
              </a:tr>
              <a:tr h="3285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Concorde</a:t>
                      </a:r>
                      <a:r>
                        <a:rPr lang="en-US" sz="1600" baseline="0" dirty="0" smtClean="0"/>
                        <a:t> Career College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7.0%</a:t>
                      </a:r>
                      <a:endParaRPr lang="en-US" sz="1600" dirty="0"/>
                    </a:p>
                  </a:txBody>
                  <a:tcPr/>
                </a:tc>
              </a:tr>
              <a:tr h="32851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Pickens Technical</a:t>
                      </a:r>
                      <a:r>
                        <a:rPr lang="en-US" sz="1600" baseline="0" dirty="0" smtClean="0"/>
                        <a:t> College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5.9%</a:t>
                      </a:r>
                      <a:endParaRPr lang="en-US" sz="1600" dirty="0"/>
                    </a:p>
                  </a:txBody>
                  <a:tcPr/>
                </a:tc>
              </a:tr>
              <a:tr h="32851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Northeastern Junior College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4.9%</a:t>
                      </a:r>
                      <a:endParaRPr lang="en-US" sz="1600" dirty="0"/>
                    </a:p>
                  </a:txBody>
                  <a:tcPr/>
                </a:tc>
              </a:tr>
              <a:tr h="3285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Trinidad State</a:t>
                      </a:r>
                      <a:r>
                        <a:rPr lang="en-US" sz="1600" baseline="0" dirty="0" smtClean="0"/>
                        <a:t> Junior College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4.0%</a:t>
                      </a:r>
                      <a:endParaRPr lang="en-US" sz="1600" dirty="0"/>
                    </a:p>
                  </a:txBody>
                  <a:tcPr/>
                </a:tc>
              </a:tr>
              <a:tr h="3285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Pikes Peak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4.0%</a:t>
                      </a:r>
                      <a:endParaRPr lang="en-US" sz="1600" dirty="0"/>
                    </a:p>
                  </a:txBody>
                  <a:tcPr/>
                </a:tc>
              </a:tr>
              <a:tr h="2285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Delta-Montrose Technical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4.0%</a:t>
                      </a:r>
                      <a:endParaRPr lang="en-US" sz="1600" dirty="0"/>
                    </a:p>
                  </a:txBody>
                  <a:tcPr/>
                </a:tc>
              </a:tr>
              <a:tr h="3285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Community College of Denver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3.9%</a:t>
                      </a:r>
                      <a:endParaRPr lang="en-US" sz="1600" dirty="0"/>
                    </a:p>
                  </a:txBody>
                  <a:tcPr/>
                </a:tc>
              </a:tr>
              <a:tr h="32851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Otero Junior College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3.8%</a:t>
                      </a:r>
                      <a:endParaRPr lang="en-US" sz="1600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Other</a:t>
                      </a:r>
                      <a:r>
                        <a:rPr lang="en-US" sz="1600" baseline="0" dirty="0" smtClean="0"/>
                        <a:t> (less than 3% attended the program/school)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31.6%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43000" y="58674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*61 percent of LPNs received their LPN education in Colorado.</a:t>
            </a:r>
          </a:p>
          <a:p>
            <a:r>
              <a:rPr lang="en-US" sz="1400" dirty="0" smtClean="0">
                <a:latin typeface="+mn-lt"/>
              </a:rPr>
              <a:t>SOURCE: CHI 2007-08 Colorado LPN Workforce Survey, Q1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 smtClean="0"/>
              <a:t>Location where LPNs received most of their clinical training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AC330-D2A7-4A24-8D59-0FA1E1E7718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3886200"/>
            <a:ext cx="510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*Other clinical locations included:  training in both hospital/nursing home or both urban/rural locations, correctional facility, military hospital.</a:t>
            </a:r>
            <a:endParaRPr lang="en-US" sz="1400" dirty="0">
              <a:latin typeface="+mn-lt"/>
            </a:endParaRP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2286000" y="1676400"/>
          <a:ext cx="4572000" cy="2116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5714"/>
                <a:gridCol w="1306286"/>
              </a:tblGrid>
              <a:tr h="38100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Clinical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Percent</a:t>
                      </a:r>
                      <a:endParaRPr lang="en-US" b="0" dirty="0"/>
                    </a:p>
                  </a:txBody>
                  <a:tcPr/>
                </a:tc>
              </a:tr>
              <a:tr h="36575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Urban hospital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51.8%</a:t>
                      </a:r>
                      <a:endParaRPr lang="en-US" sz="16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Rural hospital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27.5%</a:t>
                      </a:r>
                      <a:endParaRPr lang="en-US" sz="1600" dirty="0"/>
                    </a:p>
                  </a:txBody>
                  <a:tcPr/>
                </a:tc>
              </a:tr>
              <a:tr h="3640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Urban nursing home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9.8%</a:t>
                      </a:r>
                      <a:endParaRPr lang="en-US" sz="16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Rural nursing home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5.0%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Other*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6.0%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0" y="4572000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SOURCE: CHI 2007-08 Colorado LPN Workforce Survey, Q3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 smtClean="0"/>
              <a:t>Rating of preparation for first LPN position by graduation year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AC330-D2A7-4A24-8D59-0FA1E1E7718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2438400" y="1676400"/>
          <a:ext cx="32004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2133600"/>
              </a:tblGrid>
              <a:tr h="603743">
                <a:tc>
                  <a:txBody>
                    <a:bodyPr/>
                    <a:lstStyle/>
                    <a:p>
                      <a:endParaRPr lang="en-US" b="0" dirty="0" smtClean="0"/>
                    </a:p>
                    <a:p>
                      <a:r>
                        <a:rPr lang="en-US" b="0" dirty="0" smtClean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Positive</a:t>
                      </a:r>
                      <a:r>
                        <a:rPr lang="en-US" b="0" baseline="0" dirty="0" smtClean="0"/>
                        <a:t> rating </a:t>
                      </a:r>
                    </a:p>
                    <a:p>
                      <a:pPr algn="r"/>
                      <a:r>
                        <a:rPr lang="en-US" b="0" baseline="0" dirty="0" smtClean="0"/>
                        <a:t>(4 or 5)*</a:t>
                      </a:r>
                      <a:endParaRPr lang="en-US" b="0" dirty="0"/>
                    </a:p>
                  </a:txBody>
                  <a:tcPr/>
                </a:tc>
              </a:tr>
              <a:tr h="32655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1950-69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85.5%</a:t>
                      </a:r>
                      <a:endParaRPr lang="en-US" sz="1600" dirty="0"/>
                    </a:p>
                  </a:txBody>
                  <a:tcPr/>
                </a:tc>
              </a:tr>
              <a:tr h="32655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1970-79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77.6%</a:t>
                      </a:r>
                      <a:endParaRPr lang="en-US" sz="1600" dirty="0"/>
                    </a:p>
                  </a:txBody>
                  <a:tcPr/>
                </a:tc>
              </a:tr>
              <a:tr h="32655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1980-89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79.8%</a:t>
                      </a:r>
                      <a:endParaRPr lang="en-US" sz="1600" dirty="0"/>
                    </a:p>
                  </a:txBody>
                  <a:tcPr/>
                </a:tc>
              </a:tr>
              <a:tr h="3162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1990-99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67.0%</a:t>
                      </a:r>
                      <a:endParaRPr lang="en-US" sz="1600" dirty="0"/>
                    </a:p>
                  </a:txBody>
                  <a:tcPr/>
                </a:tc>
              </a:tr>
              <a:tr h="3162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2000-07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63.9%</a:t>
                      </a:r>
                      <a:endParaRPr lang="en-US" sz="1600" dirty="0"/>
                    </a:p>
                  </a:txBody>
                  <a:tcPr/>
                </a:tc>
              </a:tr>
              <a:tr h="3162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OVERALL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72.8%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0" y="48768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SOURCE: CHI 2007-08 Colorado LPN Workforce </a:t>
            </a:r>
          </a:p>
          <a:p>
            <a:r>
              <a:rPr lang="en-US" sz="1400" dirty="0" smtClean="0">
                <a:latin typeface="+mn-lt"/>
              </a:rPr>
              <a:t>Survey, Q1c, Q2, Q5</a:t>
            </a:r>
            <a:endParaRPr lang="en-US" sz="1400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0" y="43434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smtClean="0">
                <a:latin typeface="+mn-lt"/>
              </a:rPr>
              <a:t>*Using a scale of 1-5, 1 represents Inadequate and 5 represents Most Adequate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AC330-D2A7-4A24-8D59-0FA1E1E7718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 smtClean="0"/>
              <a:t>Rating of classroom instruction of LPN education program</a:t>
            </a:r>
            <a:endParaRPr lang="en-US" sz="3600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1371600" y="1600200"/>
          <a:ext cx="6477000" cy="3855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0093"/>
                <a:gridCol w="1656907"/>
              </a:tblGrid>
              <a:tr h="652985">
                <a:tc>
                  <a:txBody>
                    <a:bodyPr/>
                    <a:lstStyle/>
                    <a:p>
                      <a:endParaRPr lang="en-US" b="0" baseline="0" dirty="0" smtClean="0"/>
                    </a:p>
                    <a:p>
                      <a:r>
                        <a:rPr lang="en-US" b="0" baseline="0" dirty="0" smtClean="0"/>
                        <a:t>Highest ranked content for classroom instruction</a:t>
                      </a:r>
                      <a:endParaRPr lang="en-US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Positive rating </a:t>
                      </a:r>
                    </a:p>
                    <a:p>
                      <a:pPr algn="r"/>
                      <a:r>
                        <a:rPr lang="en-US" b="0" dirty="0" smtClean="0"/>
                        <a:t>(4 or 5)*</a:t>
                      </a:r>
                      <a:endParaRPr lang="en-US" b="0" dirty="0"/>
                    </a:p>
                  </a:txBody>
                  <a:tcPr/>
                </a:tc>
              </a:tr>
              <a:tr h="5907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Providing patient care fundamentals such as bathing, personal care, transferring, catheter care, etc.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92.3%</a:t>
                      </a:r>
                      <a:endParaRPr lang="en-US" sz="1600" dirty="0"/>
                    </a:p>
                  </a:txBody>
                  <a:tcPr/>
                </a:tc>
              </a:tr>
              <a:tr h="342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Administration</a:t>
                      </a:r>
                      <a:r>
                        <a:rPr lang="en-US" sz="1600" baseline="0" dirty="0" smtClean="0"/>
                        <a:t> of medications and treatments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89.6%</a:t>
                      </a:r>
                      <a:endParaRPr lang="en-US" sz="1600" dirty="0"/>
                    </a:p>
                  </a:txBody>
                  <a:tcPr/>
                </a:tc>
              </a:tr>
              <a:tr h="3420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Decision-making</a:t>
                      </a:r>
                      <a:r>
                        <a:rPr lang="en-US" sz="1600" baseline="0" dirty="0" smtClean="0"/>
                        <a:t> within the LPN scope of practice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77.5%</a:t>
                      </a:r>
                      <a:endParaRPr lang="en-US" sz="1600" dirty="0"/>
                    </a:p>
                  </a:txBody>
                  <a:tcPr/>
                </a:tc>
              </a:tr>
              <a:tr h="652985">
                <a:tc>
                  <a:txBody>
                    <a:bodyPr/>
                    <a:lstStyle/>
                    <a:p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Lowest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ranked content for classroom instruction 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Positive rating</a:t>
                      </a:r>
                    </a:p>
                    <a:p>
                      <a:pPr algn="r"/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(4 or 5)*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420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Caring for persons with physical disabilities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55.7%</a:t>
                      </a:r>
                      <a:endParaRPr lang="en-US" sz="1600" dirty="0"/>
                    </a:p>
                  </a:txBody>
                  <a:tcPr/>
                </a:tc>
              </a:tr>
              <a:tr h="5907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Caring for persons with dementia</a:t>
                      </a:r>
                      <a:r>
                        <a:rPr lang="en-US" sz="1600" baseline="0" dirty="0" smtClean="0"/>
                        <a:t> and other mental impairments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50.6%</a:t>
                      </a:r>
                      <a:endParaRPr lang="en-US" sz="1600" dirty="0"/>
                    </a:p>
                  </a:txBody>
                  <a:tcPr/>
                </a:tc>
              </a:tr>
              <a:tr h="342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Caring for persons with behavioral health problems 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39.8%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95400" y="54864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*Using a scale of 1-5, 1 represents Inadequate and 5 represents Most Adequate</a:t>
            </a:r>
          </a:p>
          <a:p>
            <a:r>
              <a:rPr lang="en-US" sz="1400" dirty="0" smtClean="0">
                <a:latin typeface="+mn-lt"/>
              </a:rPr>
              <a:t>SOURCE: CHI 2007-08 Colorado LPN Workforce Survey, Q2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AC330-D2A7-4A24-8D59-0FA1E1E7718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 smtClean="0"/>
              <a:t>Rating of clinical instruction of LPN education program</a:t>
            </a:r>
            <a:endParaRPr lang="en-US" sz="3600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1371600" y="1600200"/>
          <a:ext cx="6324600" cy="3859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200"/>
                <a:gridCol w="1676400"/>
              </a:tblGrid>
              <a:tr h="653757">
                <a:tc>
                  <a:txBody>
                    <a:bodyPr/>
                    <a:lstStyle/>
                    <a:p>
                      <a:endParaRPr lang="en-US" b="0" dirty="0" smtClean="0"/>
                    </a:p>
                    <a:p>
                      <a:r>
                        <a:rPr lang="en-US" b="0" dirty="0" smtClean="0"/>
                        <a:t>Highest</a:t>
                      </a:r>
                      <a:r>
                        <a:rPr lang="en-US" b="0" baseline="0" dirty="0" smtClean="0"/>
                        <a:t> ranked content for clinical instruction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Positive</a:t>
                      </a:r>
                      <a:r>
                        <a:rPr lang="en-US" b="0" baseline="0" dirty="0" smtClean="0"/>
                        <a:t> rating</a:t>
                      </a:r>
                    </a:p>
                    <a:p>
                      <a:pPr algn="r"/>
                      <a:r>
                        <a:rPr lang="en-US" b="0" baseline="0" dirty="0" smtClean="0"/>
                        <a:t>(4 or 5)*</a:t>
                      </a:r>
                      <a:endParaRPr lang="en-US" b="0" dirty="0"/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Providing patient care fundamentals such as bathing, personal care, transferring, catheter care, etc.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91.8%</a:t>
                      </a:r>
                      <a:endParaRPr lang="en-US" sz="1600" dirty="0"/>
                    </a:p>
                  </a:txBody>
                  <a:tcPr/>
                </a:tc>
              </a:tr>
              <a:tr h="3735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Administration</a:t>
                      </a:r>
                      <a:r>
                        <a:rPr lang="en-US" sz="1600" baseline="0" dirty="0" smtClean="0"/>
                        <a:t> of medications and treatments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88.8%</a:t>
                      </a:r>
                      <a:endParaRPr lang="en-US" sz="16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Caring</a:t>
                      </a:r>
                      <a:r>
                        <a:rPr lang="en-US" sz="1600" baseline="0" dirty="0" smtClean="0"/>
                        <a:t> for the elderly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74.9%</a:t>
                      </a:r>
                      <a:endParaRPr lang="en-US" sz="1600" dirty="0"/>
                    </a:p>
                  </a:txBody>
                  <a:tcPr/>
                </a:tc>
              </a:tr>
              <a:tr h="653757">
                <a:tc>
                  <a:txBody>
                    <a:bodyPr/>
                    <a:lstStyle/>
                    <a:p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Lowest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ranked content for clinical instruction 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Positive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rating (4 or 5)*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424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Caring for persons with physical disabilities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57.8%</a:t>
                      </a:r>
                      <a:endParaRPr lang="en-US" sz="1600" dirty="0"/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Caring for persons with dementia</a:t>
                      </a:r>
                      <a:r>
                        <a:rPr lang="en-US" sz="1600" baseline="0" dirty="0" smtClean="0"/>
                        <a:t> and other mental impairments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55.0%</a:t>
                      </a:r>
                      <a:endParaRPr lang="en-US" sz="1600" dirty="0"/>
                    </a:p>
                  </a:txBody>
                  <a:tcPr/>
                </a:tc>
              </a:tr>
              <a:tr h="3424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Caring for persons with behavioral health problems 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45.4%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71600" y="548640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*Using a scale of 1-5, 1 represents Inadequate and 5 represents Most Adequate</a:t>
            </a:r>
          </a:p>
          <a:p>
            <a:r>
              <a:rPr lang="en-US" sz="1400" dirty="0" smtClean="0">
                <a:latin typeface="+mn-lt"/>
              </a:rPr>
              <a:t>SOURCE: CHI 2007-08 Colorado LPN Workforce Survey, Q5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cap="none" dirty="0" smtClean="0"/>
              <a:t>Educational Pursuits</a:t>
            </a:r>
            <a:br>
              <a:rPr lang="en-US" sz="3600" cap="none" dirty="0" smtClean="0"/>
            </a:br>
            <a:r>
              <a:rPr lang="en-US" sz="2400" b="0" cap="none" dirty="0" smtClean="0"/>
              <a:t>[next 3 slides]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5B105-7846-4F0E-B6E5-A431E02F40C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LPN educational pursuits, </a:t>
            </a:r>
            <a:br>
              <a:rPr lang="en-US" dirty="0" smtClean="0"/>
            </a:br>
            <a:r>
              <a:rPr lang="en-US" dirty="0" smtClean="0"/>
              <a:t>2007-08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AC330-D2A7-4A24-8D59-0FA1E1E7718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1600200" y="2057400"/>
          <a:ext cx="56388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5523"/>
                <a:gridCol w="127327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Educational pursuits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Percent</a:t>
                      </a:r>
                      <a:endParaRPr lang="en-US" b="0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Currently enrolled in RN program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15.0%</a:t>
                      </a:r>
                      <a:endParaRPr lang="en-US" sz="1600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</a:t>
                      </a:r>
                      <a:r>
                        <a:rPr lang="en-US" sz="1600" baseline="0" dirty="0" smtClean="0"/>
                        <a:t> to pursue an RN education if not currently enrolled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37.1%</a:t>
                      </a:r>
                      <a:endParaRPr lang="en-US" sz="1600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Enrolled in another</a:t>
                      </a:r>
                      <a:r>
                        <a:rPr lang="en-US" sz="1600" baseline="0" dirty="0" smtClean="0"/>
                        <a:t> type of educational program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4.6%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00200" y="3810000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SOURCE: CHI 2007-08 Colorado LPN Workforce Survey, Q10-12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467600" cy="1143000"/>
          </a:xfrm>
        </p:spPr>
        <p:txBody>
          <a:bodyPr/>
          <a:lstStyle/>
          <a:p>
            <a:pPr algn="l"/>
            <a:r>
              <a:rPr lang="en-US" sz="3600" dirty="0" smtClean="0"/>
              <a:t>Characteristics of LPNs enrolled and not enrolled in RN program, 2007-08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AC330-D2A7-4A24-8D59-0FA1E1E7718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6019800"/>
            <a:ext cx="655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SOURCE: CHI 2007-08 Colorado LPN Workforce Survey, Q10, Q18, Q31</a:t>
            </a:r>
            <a:endParaRPr lang="en-US" sz="1400" dirty="0">
              <a:latin typeface="+mn-lt"/>
            </a:endParaRPr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239000" cy="438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981200"/>
                <a:gridCol w="2286000"/>
              </a:tblGrid>
              <a:tr h="68580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LPN</a:t>
                      </a:r>
                      <a:r>
                        <a:rPr lang="en-US" b="0" baseline="0" dirty="0" smtClean="0"/>
                        <a:t> Characteristics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Enrolled</a:t>
                      </a:r>
                      <a:r>
                        <a:rPr lang="en-US" b="0" baseline="0" dirty="0" smtClean="0"/>
                        <a:t> in RN program (N=934)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baseline="0" dirty="0" smtClean="0"/>
                        <a:t>Not enrolled in RN program (N=5,294)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Primary Employer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US" dirty="0" smtClean="0"/>
                        <a:t>    Nursing home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37.7%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37.4%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Hospital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34.4%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Clinic or Physician office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9.7%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18.9%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18.2%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31.4%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Current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  Age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20-39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51.2%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22.5%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40-49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34.7%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25.4%</a:t>
                      </a:r>
                      <a:endParaRPr lang="en-US" dirty="0"/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dirty="0" smtClean="0"/>
                        <a:t>    50-59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36.6%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60 or older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15.6%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 smtClean="0"/>
              <a:t>Important reasons of LPNs not pursuing additional education*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AC330-D2A7-4A24-8D59-0FA1E1E7718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00200" y="5029200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SOURCE: CHI 2007-08 Colorado LPN Workforce Survey, Q13</a:t>
            </a:r>
            <a:endParaRPr lang="en-US" sz="1400" dirty="0">
              <a:latin typeface="+mn-lt"/>
            </a:endParaRP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1600200" y="2057400"/>
          <a:ext cx="5638800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5523"/>
                <a:gridCol w="127327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Reasons**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Percent</a:t>
                      </a:r>
                      <a:endParaRPr lang="en-US" b="0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Can</a:t>
                      </a:r>
                      <a:r>
                        <a:rPr lang="en-US" sz="1600" baseline="0" dirty="0" smtClean="0"/>
                        <a:t>not afford the cost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63.0%</a:t>
                      </a:r>
                      <a:endParaRPr lang="en-US" sz="1600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Other</a:t>
                      </a:r>
                      <a:r>
                        <a:rPr lang="en-US" sz="1600" baseline="0" dirty="0" smtClean="0"/>
                        <a:t> time commitments that take priority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56.8%</a:t>
                      </a:r>
                      <a:endParaRPr lang="en-US" sz="1600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Satisfied</a:t>
                      </a:r>
                      <a:r>
                        <a:rPr lang="en-US" sz="1600" baseline="0" dirty="0" smtClean="0"/>
                        <a:t> with current work and do not need additional education or training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46.2%</a:t>
                      </a:r>
                      <a:endParaRPr lang="en-US" sz="1600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r>
                        <a:rPr lang="en-US" sz="1600" baseline="0" dirty="0" smtClean="0"/>
                        <a:t> training program close to where I live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19.3%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00200" y="4114800"/>
            <a:ext cx="510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*Percentage of LPNs who rated these reasons a 4 or 5 indicating </a:t>
            </a:r>
          </a:p>
          <a:p>
            <a:r>
              <a:rPr lang="en-US" sz="1400" dirty="0" smtClean="0">
                <a:latin typeface="+mn-lt"/>
              </a:rPr>
              <a:t>“important” or “very important”</a:t>
            </a:r>
          </a:p>
          <a:p>
            <a:r>
              <a:rPr lang="en-US" sz="1400" dirty="0" smtClean="0">
                <a:latin typeface="+mn-lt"/>
              </a:rPr>
              <a:t>**Other reasons included: retiring soon,  too old to go back to school, waiting list too long, program requirements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924800" cy="1143000"/>
          </a:xfrm>
        </p:spPr>
        <p:txBody>
          <a:bodyPr/>
          <a:lstStyle/>
          <a:p>
            <a:pPr algn="l" eaLnBrk="1" hangingPunct="1"/>
            <a:r>
              <a:rPr lang="en-US" sz="3200" dirty="0" smtClean="0"/>
              <a:t>Thanks to the following for their assistance in designing, analyzing and funding the survey…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828800" y="1981200"/>
            <a:ext cx="6629400" cy="3916363"/>
          </a:xfrm>
        </p:spPr>
        <p:txBody>
          <a:bodyPr/>
          <a:lstStyle/>
          <a:p>
            <a:pPr eaLnBrk="1" hangingPunct="1"/>
            <a:r>
              <a:rPr lang="en-US" dirty="0" smtClean="0"/>
              <a:t>The Colorado Trust</a:t>
            </a:r>
          </a:p>
          <a:p>
            <a:pPr eaLnBrk="1" hangingPunct="1"/>
            <a:r>
              <a:rPr lang="en-US" dirty="0" smtClean="0"/>
              <a:t>The </a:t>
            </a:r>
            <a:r>
              <a:rPr lang="en-US" dirty="0" err="1" smtClean="0"/>
              <a:t>Joffit</a:t>
            </a:r>
            <a:r>
              <a:rPr lang="en-US" dirty="0" smtClean="0"/>
              <a:t> Group</a:t>
            </a:r>
          </a:p>
          <a:p>
            <a:pPr eaLnBrk="1" hangingPunct="1"/>
            <a:r>
              <a:rPr lang="en-US" dirty="0" smtClean="0"/>
              <a:t>Key Informants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CD985D-B56E-4EEC-AD91-FF4E1B1FFA3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cap="none" dirty="0" smtClean="0"/>
              <a:t>Recruitment and Retention</a:t>
            </a:r>
            <a:br>
              <a:rPr lang="en-US" sz="3600" cap="none" dirty="0" smtClean="0"/>
            </a:br>
            <a:r>
              <a:rPr lang="en-US" sz="2400" b="0" cap="none" dirty="0" smtClean="0"/>
              <a:t>[next 4 slides]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5B105-7846-4F0E-B6E5-A431E02F40C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 smtClean="0"/>
              <a:t>LPN workplace incentives, </a:t>
            </a:r>
            <a:br>
              <a:rPr lang="en-US" sz="3600" dirty="0" smtClean="0"/>
            </a:br>
            <a:r>
              <a:rPr lang="en-US" sz="3600" dirty="0" smtClean="0"/>
              <a:t>2007-08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AC330-D2A7-4A24-8D59-0FA1E1E7718F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1524000" y="1600200"/>
          <a:ext cx="609600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000"/>
                <a:gridCol w="11430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Most</a:t>
                      </a:r>
                      <a:r>
                        <a:rPr lang="en-US" b="0" baseline="0" dirty="0" smtClean="0"/>
                        <a:t> common</a:t>
                      </a:r>
                      <a:r>
                        <a:rPr lang="en-US" b="0" dirty="0" smtClean="0"/>
                        <a:t> workplace incentives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Percent</a:t>
                      </a:r>
                      <a:endParaRPr lang="en-US" b="0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Flexible</a:t>
                      </a:r>
                      <a:r>
                        <a:rPr lang="en-US" sz="1600" baseline="0" dirty="0" smtClean="0"/>
                        <a:t> work schedule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49.9%</a:t>
                      </a:r>
                      <a:endParaRPr lang="en-US" sz="1600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Tuition</a:t>
                      </a:r>
                      <a:r>
                        <a:rPr lang="en-US" sz="1600" baseline="0" dirty="0" smtClean="0"/>
                        <a:t> reimbursement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21.9%</a:t>
                      </a:r>
                      <a:endParaRPr lang="en-US" sz="16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Signing</a:t>
                      </a:r>
                      <a:r>
                        <a:rPr lang="en-US" sz="1600" baseline="0" dirty="0" smtClean="0"/>
                        <a:t> bonus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9.9%</a:t>
                      </a:r>
                      <a:endParaRPr lang="en-US" sz="16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Student</a:t>
                      </a:r>
                      <a:r>
                        <a:rPr lang="en-US" sz="1600" baseline="0" dirty="0" smtClean="0"/>
                        <a:t> loan forgiveness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1.9%</a:t>
                      </a:r>
                      <a:endParaRPr lang="en-US" sz="1600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Rank order of highest importance*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Percent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Flexible work schedule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89.9%</a:t>
                      </a:r>
                      <a:endParaRPr lang="en-US" sz="1600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Tuition reimbursement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72.0%</a:t>
                      </a:r>
                      <a:endParaRPr lang="en-US" sz="1600" dirty="0"/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Signing bonus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61.9%</a:t>
                      </a:r>
                      <a:endParaRPr lang="en-US" sz="16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Student loan forgiveness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56.0%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47800" y="5181600"/>
            <a:ext cx="548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*Percentage of LPNs who rated these reasons a 4 or 5 indicating  “important” or “very important”</a:t>
            </a:r>
          </a:p>
          <a:p>
            <a:r>
              <a:rPr lang="en-US" sz="1400" dirty="0" smtClean="0">
                <a:latin typeface="+mn-lt"/>
              </a:rPr>
              <a:t>SOURCE: CHI 2007-08 Colorado LPN Workforce Survey, Q27, Q28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 smtClean="0"/>
              <a:t>LPN wages earned by employment setting, 2007-08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AC330-D2A7-4A24-8D59-0FA1E1E7718F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4343400"/>
            <a:ext cx="548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SOURCE: CHI 2007-08 Colorado LPN Workforce Survey, Q18, Q21</a:t>
            </a:r>
            <a:endParaRPr lang="en-US" sz="1400" dirty="0">
              <a:latin typeface="+mn-lt"/>
            </a:endParaRP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1219200" y="1905000"/>
          <a:ext cx="6934201" cy="2084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4752"/>
                <a:gridCol w="1240848"/>
                <a:gridCol w="1264920"/>
                <a:gridCol w="1713156"/>
                <a:gridCol w="1060525"/>
              </a:tblGrid>
              <a:tr h="644291">
                <a:tc>
                  <a:txBody>
                    <a:bodyPr/>
                    <a:lstStyle/>
                    <a:p>
                      <a:r>
                        <a:rPr lang="en-US" b="0" dirty="0" smtClean="0"/>
                        <a:t>Employment</a:t>
                      </a:r>
                      <a:r>
                        <a:rPr lang="en-US" b="0" baseline="0" dirty="0" smtClean="0"/>
                        <a:t> setting</a:t>
                      </a:r>
                      <a:endParaRPr lang="en-US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Nursing</a:t>
                      </a:r>
                      <a:r>
                        <a:rPr lang="en-US" b="0" baseline="0" dirty="0" smtClean="0"/>
                        <a:t> home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Hospital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Clinic/physician office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Other*</a:t>
                      </a:r>
                      <a:endParaRPr lang="en-US" b="0" dirty="0"/>
                    </a:p>
                  </a:txBody>
                  <a:tcPr/>
                </a:tc>
              </a:tr>
              <a:tr h="33748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Up to $15/hr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2.2%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13.8%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18.4%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4.9%</a:t>
                      </a:r>
                      <a:endParaRPr lang="en-US" sz="1600" dirty="0"/>
                    </a:p>
                  </a:txBody>
                  <a:tcPr/>
                </a:tc>
              </a:tr>
              <a:tr h="3835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$15.01 - $20/hr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32.7%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47.0%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57.6%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49.2%</a:t>
                      </a:r>
                      <a:endParaRPr lang="en-US" sz="1600" dirty="0"/>
                    </a:p>
                  </a:txBody>
                  <a:tcPr/>
                </a:tc>
              </a:tr>
              <a:tr h="3835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$20.01-$25/hr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53.4%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38.8%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20.0%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36.8%</a:t>
                      </a:r>
                      <a:endParaRPr lang="en-US" sz="1600" dirty="0"/>
                    </a:p>
                  </a:txBody>
                  <a:tcPr/>
                </a:tc>
              </a:tr>
              <a:tr h="3086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More than $25/hr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11.7%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0.4%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4.0%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9.1%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43000" y="4038600"/>
            <a:ext cx="548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*Other included corrections, assisted-living facilities, behavioral health.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 smtClean="0"/>
              <a:t>Top 5 reasons of LPNs not working in a clinical position*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AC330-D2A7-4A24-8D59-0FA1E1E7718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1371600" y="1676400"/>
          <a:ext cx="6019800" cy="2051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0889"/>
                <a:gridCol w="1108911"/>
              </a:tblGrid>
              <a:tr h="37525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Reason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Percent**</a:t>
                      </a:r>
                      <a:endParaRPr lang="en-US" b="0" dirty="0"/>
                    </a:p>
                  </a:txBody>
                  <a:tcPr/>
                </a:tc>
              </a:tr>
              <a:tr h="31131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Wages</a:t>
                      </a:r>
                      <a:r>
                        <a:rPr lang="en-US" sz="1600" baseline="0" dirty="0" smtClean="0"/>
                        <a:t> insufficient given the workload and responsibility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57.1%</a:t>
                      </a:r>
                      <a:endParaRPr lang="en-US" sz="1600" dirty="0"/>
                    </a:p>
                  </a:txBody>
                  <a:tcPr/>
                </a:tc>
              </a:tr>
              <a:tr h="33521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Too much stress on the job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55.9%</a:t>
                      </a:r>
                      <a:endParaRPr lang="en-US" sz="1600" dirty="0"/>
                    </a:p>
                  </a:txBody>
                  <a:tcPr/>
                </a:tc>
              </a:tr>
              <a:tr h="33521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Did not feel respected in the work performed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53.3%</a:t>
                      </a:r>
                      <a:endParaRPr lang="en-US" sz="1600" dirty="0"/>
                    </a:p>
                  </a:txBody>
                  <a:tcPr/>
                </a:tc>
              </a:tr>
              <a:tr h="33521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Insufficient benefits (e.g.  sick leave, health insurance)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43.0%</a:t>
                      </a:r>
                      <a:endParaRPr lang="en-US" sz="1600" dirty="0"/>
                    </a:p>
                  </a:txBody>
                  <a:tcPr/>
                </a:tc>
              </a:tr>
              <a:tr h="33521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Hours too long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40.7%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71600" y="4343400"/>
            <a:ext cx="548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SOURCE: CHI 2007-08 Colorado LPN Workforce Survey, Q16</a:t>
            </a:r>
            <a:endParaRPr lang="en-US" sz="14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3810000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*28 percent of LPNs reported not being employed in a clinical position</a:t>
            </a:r>
          </a:p>
          <a:p>
            <a:r>
              <a:rPr lang="en-US" sz="1400" dirty="0" smtClean="0">
                <a:latin typeface="+mn-lt"/>
              </a:rPr>
              <a:t>**Percentage of LPNs who rated these reasons a 4 or 5 indicating “very important”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 smtClean="0"/>
              <a:t>Top 5 reasons of LPNs planning to leave their employer in next 12 months*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AC330-D2A7-4A24-8D59-0FA1E1E7718F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4114800"/>
            <a:ext cx="624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*24 percent of LPNs reported that they plan to leave their current employer within the next 12 months</a:t>
            </a:r>
          </a:p>
          <a:p>
            <a:r>
              <a:rPr lang="en-US" sz="1400" dirty="0" smtClean="0">
                <a:latin typeface="+mn-lt"/>
              </a:rPr>
              <a:t>**Percentage of LPNs who rated these reasons a 4 or 5 indicating “very important”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71600" y="4876800"/>
            <a:ext cx="548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SOURCE: CHI 2007-08 Colorado LPN Workforce Survey, Q26</a:t>
            </a:r>
            <a:endParaRPr lang="en-US" sz="1400" dirty="0">
              <a:latin typeface="+mn-lt"/>
            </a:endParaRPr>
          </a:p>
        </p:txBody>
      </p:sp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1371600" y="1752600"/>
          <a:ext cx="6324600" cy="2289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/>
                <a:gridCol w="1143000"/>
              </a:tblGrid>
              <a:tr h="369728">
                <a:tc>
                  <a:txBody>
                    <a:bodyPr/>
                    <a:lstStyle/>
                    <a:p>
                      <a:r>
                        <a:rPr lang="en-US" b="0" dirty="0" smtClean="0"/>
                        <a:t>Reason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Percent**</a:t>
                      </a:r>
                      <a:endParaRPr lang="en-US" b="0" dirty="0"/>
                    </a:p>
                  </a:txBody>
                  <a:tcPr/>
                </a:tc>
              </a:tr>
              <a:tr h="316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Too much stress on the job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70.1%</a:t>
                      </a:r>
                      <a:endParaRPr lang="en-US" sz="1600" dirty="0"/>
                    </a:p>
                  </a:txBody>
                  <a:tcPr/>
                </a:tc>
              </a:tr>
              <a:tr h="4379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The wages are insufficient given the workload</a:t>
                      </a:r>
                      <a:r>
                        <a:rPr lang="en-US" sz="1600" baseline="0" dirty="0" smtClean="0"/>
                        <a:t> and responsibility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 smtClean="0"/>
                    </a:p>
                    <a:p>
                      <a:pPr algn="r"/>
                      <a:r>
                        <a:rPr lang="en-US" sz="1600" dirty="0" smtClean="0"/>
                        <a:t>69.2%</a:t>
                      </a:r>
                      <a:endParaRPr lang="en-US" sz="1600" dirty="0"/>
                    </a:p>
                  </a:txBody>
                  <a:tcPr/>
                </a:tc>
              </a:tr>
              <a:tr h="33032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 do not feel respected in the work I do as</a:t>
                      </a:r>
                      <a:r>
                        <a:rPr lang="en-US" sz="1600" baseline="0" dirty="0" smtClean="0"/>
                        <a:t> an LPN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66.2%</a:t>
                      </a:r>
                      <a:endParaRPr lang="en-US" sz="1600" dirty="0"/>
                    </a:p>
                  </a:txBody>
                  <a:tcPr/>
                </a:tc>
              </a:tr>
              <a:tr h="33032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Insufficient benefits (e.g. sick leave, health insurance)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52.0%</a:t>
                      </a:r>
                      <a:endParaRPr lang="en-US" sz="1600" dirty="0"/>
                    </a:p>
                  </a:txBody>
                  <a:tcPr/>
                </a:tc>
              </a:tr>
              <a:tr h="33032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 am pursuing more education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46.4%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dirty="0" smtClean="0"/>
              <a:t>Full report available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7848600" cy="4373563"/>
          </a:xfrm>
        </p:spPr>
        <p:txBody>
          <a:bodyPr/>
          <a:lstStyle/>
          <a:p>
            <a:r>
              <a:rPr lang="en-US" dirty="0" smtClean="0"/>
              <a:t>Colorado Health Institute website</a:t>
            </a:r>
          </a:p>
          <a:p>
            <a:r>
              <a:rPr lang="en-US" dirty="0" smtClean="0"/>
              <a:t>Publications:  </a:t>
            </a:r>
            <a:r>
              <a:rPr lang="en-US" i="1" dirty="0" smtClean="0"/>
              <a:t>2007-08 Colorado Licensed Practical Nurse Workforce Survey</a:t>
            </a:r>
          </a:p>
          <a:p>
            <a:r>
              <a:rPr lang="en-US" u="sng" dirty="0" smtClean="0">
                <a:solidFill>
                  <a:schemeClr val="accent1"/>
                </a:solidFill>
              </a:rPr>
              <a:t>http://www.coloradohealthinstitute.org/Documents/workforce/2007_LPN_findings.pdf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AC330-D2A7-4A24-8D59-0FA1E1E7718F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dirty="0" smtClean="0"/>
              <a:t>Questions and Comments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525963"/>
          </a:xfrm>
        </p:spPr>
        <p:txBody>
          <a:bodyPr/>
          <a:lstStyle/>
          <a:p>
            <a:pPr marL="0">
              <a:buNone/>
            </a:pPr>
            <a:r>
              <a:rPr lang="en-US" dirty="0" smtClean="0"/>
              <a:t>Contact:</a:t>
            </a:r>
          </a:p>
          <a:p>
            <a:pPr>
              <a:buNone/>
            </a:pPr>
            <a:r>
              <a:rPr lang="en-US" dirty="0" smtClean="0"/>
              <a:t>Christine Demont-Heinrich</a:t>
            </a:r>
          </a:p>
          <a:p>
            <a:pPr>
              <a:buNone/>
            </a:pPr>
            <a:r>
              <a:rPr lang="en-US" dirty="0" smtClean="0"/>
              <a:t>303.831.4200 x 223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demontheinrichc@ColoradoHealthInstitute.org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www.ColoradoHealthInstitute.org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AC330-D2A7-4A24-8D59-0FA1E1E7718F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1143000"/>
          </a:xfrm>
        </p:spPr>
        <p:txBody>
          <a:bodyPr/>
          <a:lstStyle/>
          <a:p>
            <a:pPr algn="l" eaLnBrk="1" hangingPunct="1"/>
            <a:r>
              <a:rPr lang="en-US" sz="4000" dirty="0" smtClean="0"/>
              <a:t>Survey methods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543800" cy="4572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2,500 surveys were mailed to a randomly selected sample of active licensed LPNs in late November 2007</a:t>
            </a:r>
          </a:p>
          <a:p>
            <a:pPr lvl="1" eaLnBrk="1" hangingPunct="1">
              <a:buFont typeface="Gill Sans MT" pitchFamily="34" charset="0"/>
              <a:buChar char="–"/>
            </a:pPr>
            <a:r>
              <a:rPr lang="en-US" sz="2400" dirty="0" smtClean="0"/>
              <a:t>107 surveys undeliverable</a:t>
            </a:r>
          </a:p>
          <a:p>
            <a:pPr lvl="1" eaLnBrk="1" hangingPunct="1">
              <a:buFont typeface="Gill Sans MT" pitchFamily="34" charset="0"/>
              <a:buChar char="–"/>
            </a:pPr>
            <a:r>
              <a:rPr lang="en-US" sz="2400" dirty="0" smtClean="0"/>
              <a:t>2,393 surveys delivered</a:t>
            </a:r>
            <a:endParaRPr lang="en-US" sz="2000" dirty="0" smtClean="0"/>
          </a:p>
          <a:p>
            <a:pPr lvl="1" eaLnBrk="1" hangingPunct="1">
              <a:buFont typeface="Gill Sans MT" pitchFamily="34" charset="0"/>
              <a:buChar char="–"/>
            </a:pPr>
            <a:r>
              <a:rPr lang="en-US" sz="2400" dirty="0" smtClean="0"/>
              <a:t>1,002 LPNs completed a survey (42% response rate)</a:t>
            </a:r>
          </a:p>
          <a:p>
            <a:pPr eaLnBrk="1" hangingPunct="1"/>
            <a:r>
              <a:rPr lang="en-US" sz="2800" dirty="0" smtClean="0"/>
              <a:t>Data were cleaned and weighted to represent 9,719 active licensed LPNs in Colorado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5B47D5-81A3-448C-B95E-0CCF8CD86BA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cap="none" dirty="0" smtClean="0"/>
              <a:t>Profile of Colorado LPNs </a:t>
            </a:r>
            <a:br>
              <a:rPr lang="en-US" sz="3600" cap="none" dirty="0" smtClean="0"/>
            </a:br>
            <a:r>
              <a:rPr lang="en-US" sz="2400" b="0" cap="none" dirty="0" smtClean="0"/>
              <a:t>[next 4 slides]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0C7DA-BE77-4C11-B24C-A79DBF66CD8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467600" cy="990600"/>
          </a:xfrm>
        </p:spPr>
        <p:txBody>
          <a:bodyPr/>
          <a:lstStyle/>
          <a:p>
            <a:pPr algn="l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Age demographics of licensed Colorado LPNs, 2007-08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057400" y="1981200"/>
          <a:ext cx="50292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7980"/>
                <a:gridCol w="955110"/>
                <a:gridCol w="1336110"/>
              </a:tblGrid>
              <a:tr h="304800">
                <a:tc>
                  <a:txBody>
                    <a:bodyPr/>
                    <a:lstStyle/>
                    <a:p>
                      <a:endParaRPr lang="en-US" sz="18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Age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8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r" defTabSz="914400" rtl="0" eaLnBrk="1" latinLnBrk="0" hangingPunct="1"/>
                      <a:endParaRPr lang="en-US" sz="18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LPNs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2008 Colorado workforce*</a:t>
                      </a:r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800" cap="none" baseline="0" dirty="0" smtClean="0"/>
                        <a:t>34 years or younger</a:t>
                      </a:r>
                      <a:endParaRPr lang="en-US" sz="1800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35.8%</a:t>
                      </a:r>
                    </a:p>
                  </a:txBody>
                  <a:tcPr marL="9525" marR="9525" marT="9525" marB="0" anchor="ctr"/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sz="1800" cap="none" baseline="0" dirty="0" smtClean="0"/>
                        <a:t>35-44 years</a:t>
                      </a:r>
                      <a:endParaRPr lang="en-US" sz="1800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23.2%</a:t>
                      </a: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cap="none" baseline="0" dirty="0" smtClean="0"/>
                        <a:t>45-54 years</a:t>
                      </a:r>
                      <a:endParaRPr lang="en-US" sz="1800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34.1%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23.7%</a:t>
                      </a: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en-US" sz="1800" cap="none" baseline="0" dirty="0" smtClean="0"/>
                        <a:t>55-64 years</a:t>
                      </a:r>
                      <a:endParaRPr lang="en-US" sz="1800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25.3%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13.7%</a:t>
                      </a: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800" cap="none" baseline="0" dirty="0" smtClean="0"/>
                        <a:t>65 years or older</a:t>
                      </a:r>
                      <a:endParaRPr lang="en-US" sz="1800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3.5%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AC330-D2A7-4A24-8D59-0FA1E1E7718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57400" y="4724400"/>
            <a:ext cx="548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*Includes workers 19 years or older</a:t>
            </a:r>
          </a:p>
          <a:p>
            <a:r>
              <a:rPr lang="en-US" sz="1400" dirty="0" smtClean="0">
                <a:latin typeface="+mn-lt"/>
              </a:rPr>
              <a:t>SOURCES: CHI 2007-08 Colorado LPN Workforce Survey,  Q31;</a:t>
            </a:r>
          </a:p>
          <a:p>
            <a:r>
              <a:rPr lang="en-US" sz="1400" dirty="0" smtClean="0">
                <a:latin typeface="+mn-lt"/>
              </a:rPr>
              <a:t>U.S. Census Bureau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 smtClean="0"/>
              <a:t>Gender and race/ethnicity of licensed Colorado LPNs, 2007-08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AC330-D2A7-4A24-8D59-0FA1E1E7718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828800" y="1600200"/>
          <a:ext cx="5334001" cy="4127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1"/>
                <a:gridCol w="1143000"/>
                <a:gridCol w="1371600"/>
              </a:tblGrid>
              <a:tr h="304800">
                <a:tc>
                  <a:txBody>
                    <a:bodyPr/>
                    <a:lstStyle/>
                    <a:p>
                      <a:endParaRPr lang="en-US" sz="18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Demographic</a:t>
                      </a:r>
                      <a:r>
                        <a:rPr lang="en-US" sz="1800" b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characteristic</a:t>
                      </a:r>
                      <a:endParaRPr lang="en-US" sz="18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8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r" defTabSz="914400" rtl="0" eaLnBrk="1" latinLnBrk="0" hangingPunct="1"/>
                      <a:endParaRPr lang="en-US" sz="18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LPNs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2008 Colorado population</a:t>
                      </a:r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800" cap="none" baseline="0" dirty="0" smtClean="0"/>
                        <a:t>Female</a:t>
                      </a:r>
                      <a:endParaRPr lang="en-US" sz="1800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89.2%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49.6%</a:t>
                      </a:r>
                      <a:endParaRPr lang="en-US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800" cap="none" baseline="0" dirty="0" smtClean="0"/>
                        <a:t>Male </a:t>
                      </a:r>
                      <a:endParaRPr lang="en-US" sz="1800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10.8%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50.4%</a:t>
                      </a:r>
                      <a:endParaRPr 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cap="none" baseline="0" dirty="0" smtClean="0"/>
                        <a:t>White, non-Hispanic</a:t>
                      </a:r>
                      <a:endParaRPr lang="en-US" sz="1800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81.8%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71.1%</a:t>
                      </a:r>
                      <a:endParaRPr lang="en-US" dirty="0"/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r>
                        <a:rPr lang="en-US" sz="1800" cap="none" baseline="0" dirty="0" smtClean="0"/>
                        <a:t>Hispanic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19.9%</a:t>
                      </a:r>
                      <a:endParaRPr lang="en-US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800" cap="none" baseline="0" dirty="0" smtClean="0"/>
                        <a:t>Black, non-Hispanic</a:t>
                      </a:r>
                      <a:endParaRPr lang="en-US" sz="1800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4.2%</a:t>
                      </a:r>
                      <a:endParaRPr lang="en-US" dirty="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r>
                        <a:rPr lang="en-US" sz="1800" cap="none" baseline="0" dirty="0" smtClean="0"/>
                        <a:t>American Indian/Alaskan Native</a:t>
                      </a:r>
                      <a:endParaRPr lang="en-US" sz="1800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0.1%</a:t>
                      </a:r>
                      <a:endParaRPr lang="en-US" dirty="0"/>
                    </a:p>
                  </a:txBody>
                  <a:tcPr/>
                </a:tc>
              </a:tr>
              <a:tr h="378423">
                <a:tc>
                  <a:txBody>
                    <a:bodyPr/>
                    <a:lstStyle/>
                    <a:p>
                      <a:r>
                        <a:rPr lang="en-US" sz="1800" cap="none" baseline="0" dirty="0" smtClean="0"/>
                        <a:t>Asian/Pacific Islander</a:t>
                      </a:r>
                      <a:endParaRPr lang="en-US" sz="1800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2.8%</a:t>
                      </a:r>
                      <a:endParaRPr lang="en-US" dirty="0"/>
                    </a:p>
                  </a:txBody>
                  <a:tcPr/>
                </a:tc>
              </a:tr>
              <a:tr h="261657">
                <a:tc>
                  <a:txBody>
                    <a:bodyPr/>
                    <a:lstStyle/>
                    <a:p>
                      <a:r>
                        <a:rPr lang="en-US" sz="1800" cap="none" baseline="0" dirty="0" smtClean="0"/>
                        <a:t>Multi-racial/multi-ethnic</a:t>
                      </a:r>
                      <a:endParaRPr lang="en-US" sz="1800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1.9%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28800" y="57150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SOURCES: CHI 2007-08 Colorado LPN Workforce Survey, Q32 and Q33;</a:t>
            </a:r>
          </a:p>
          <a:p>
            <a:r>
              <a:rPr lang="en-US" sz="1400" dirty="0" smtClean="0">
                <a:latin typeface="+mn-lt"/>
              </a:rPr>
              <a:t>U.S. Census Bureau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 smtClean="0"/>
              <a:t>Geographic profile of licensed Colorado LPNs, 2007-08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AC330-D2A7-4A24-8D59-0FA1E1E7718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905000" y="1752600"/>
          <a:ext cx="44196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/>
                <a:gridCol w="11430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Geographic</a:t>
                      </a:r>
                      <a:r>
                        <a:rPr lang="en-US" sz="1800" b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characteristic</a:t>
                      </a:r>
                      <a:endParaRPr lang="en-US" sz="18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LPNs</a:t>
                      </a:r>
                    </a:p>
                  </a:txBody>
                  <a:tcPr/>
                </a:tc>
              </a:tr>
              <a:tr h="322204">
                <a:tc>
                  <a:txBody>
                    <a:bodyPr/>
                    <a:lstStyle/>
                    <a:p>
                      <a:r>
                        <a:rPr lang="en-US" sz="1800" cap="none" baseline="0" dirty="0" smtClean="0"/>
                        <a:t>Born in the United States</a:t>
                      </a:r>
                      <a:endParaRPr lang="en-US" sz="1800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94.4%</a:t>
                      </a:r>
                      <a:endParaRPr lang="en-US" dirty="0"/>
                    </a:p>
                  </a:txBody>
                  <a:tcPr/>
                </a:tc>
              </a:tr>
              <a:tr h="322204">
                <a:tc>
                  <a:txBody>
                    <a:bodyPr/>
                    <a:lstStyle/>
                    <a:p>
                      <a:r>
                        <a:rPr lang="en-US" sz="1800" cap="none" baseline="0" dirty="0" smtClean="0"/>
                        <a:t>Born in a foreign country</a:t>
                      </a:r>
                      <a:endParaRPr lang="en-US" sz="1800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5.6%</a:t>
                      </a:r>
                      <a:endParaRPr lang="en-US" dirty="0"/>
                    </a:p>
                  </a:txBody>
                  <a:tcPr/>
                </a:tc>
              </a:tr>
              <a:tr h="322204">
                <a:tc>
                  <a:txBody>
                    <a:bodyPr/>
                    <a:lstStyle/>
                    <a:p>
                      <a:r>
                        <a:rPr lang="en-US" sz="1800" cap="none" baseline="0" dirty="0" smtClean="0"/>
                        <a:t>Grew up in a rural community</a:t>
                      </a:r>
                      <a:endParaRPr lang="en-US" sz="1800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48.6%</a:t>
                      </a:r>
                      <a:endParaRPr lang="en-US" dirty="0"/>
                    </a:p>
                  </a:txBody>
                  <a:tcPr/>
                </a:tc>
              </a:tr>
              <a:tr h="322204">
                <a:tc>
                  <a:txBody>
                    <a:bodyPr/>
                    <a:lstStyle/>
                    <a:p>
                      <a:r>
                        <a:rPr lang="en-US" sz="1800" cap="none" baseline="0" dirty="0" smtClean="0"/>
                        <a:t>Live in a rural community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21.1%</a:t>
                      </a:r>
                      <a:endParaRPr lang="en-US" dirty="0"/>
                    </a:p>
                  </a:txBody>
                  <a:tcPr/>
                </a:tc>
              </a:tr>
              <a:tr h="322204">
                <a:tc>
                  <a:txBody>
                    <a:bodyPr/>
                    <a:lstStyle/>
                    <a:p>
                      <a:r>
                        <a:rPr lang="en-US" sz="1800" cap="none" baseline="0" dirty="0" smtClean="0"/>
                        <a:t>Work in a rural community</a:t>
                      </a:r>
                      <a:endParaRPr lang="en-US" sz="1800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23.5%</a:t>
                      </a:r>
                      <a:endParaRPr lang="en-US" dirty="0"/>
                    </a:p>
                  </a:txBody>
                  <a:tcPr/>
                </a:tc>
              </a:tr>
              <a:tr h="316565">
                <a:tc>
                  <a:txBody>
                    <a:bodyPr/>
                    <a:lstStyle/>
                    <a:p>
                      <a:r>
                        <a:rPr lang="en-US" sz="1800" cap="none" baseline="0" dirty="0" smtClean="0"/>
                        <a:t>Grew up in and work in rural community</a:t>
                      </a:r>
                      <a:endParaRPr lang="en-US" sz="1800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13.6%</a:t>
                      </a:r>
                      <a:endParaRPr lang="en-US" dirty="0"/>
                    </a:p>
                  </a:txBody>
                  <a:tcPr/>
                </a:tc>
              </a:tr>
              <a:tr h="316565">
                <a:tc>
                  <a:txBody>
                    <a:bodyPr/>
                    <a:lstStyle/>
                    <a:p>
                      <a:r>
                        <a:rPr lang="en-US" sz="1800" cap="none" baseline="0" dirty="0" smtClean="0"/>
                        <a:t>Grew up in urban community and work in rural community</a:t>
                      </a:r>
                      <a:endParaRPr lang="en-US" sz="1800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5.6%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28800" y="52578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SOURCE: CHI 2007-08 Colorado LPN Workforce Survey, </a:t>
            </a:r>
          </a:p>
          <a:p>
            <a:r>
              <a:rPr lang="en-US" sz="1400" dirty="0" smtClean="0">
                <a:latin typeface="+mn-lt"/>
              </a:rPr>
              <a:t>Q19, Q29, Q30, Q35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81000"/>
            <a:ext cx="7467600" cy="1143000"/>
          </a:xfrm>
        </p:spPr>
        <p:txBody>
          <a:bodyPr/>
          <a:lstStyle/>
          <a:p>
            <a:pPr algn="l"/>
            <a:r>
              <a:rPr lang="en-US" sz="3600" dirty="0" smtClean="0"/>
              <a:t>First employer after graduation compared to current employer, 07-08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AC330-D2A7-4A24-8D59-0FA1E1E7718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1676400"/>
          <a:ext cx="7848601" cy="4465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1600200"/>
                <a:gridCol w="1905001"/>
              </a:tblGrid>
              <a:tr h="609600">
                <a:tc>
                  <a:txBody>
                    <a:bodyPr/>
                    <a:lstStyle/>
                    <a:p>
                      <a:endParaRPr lang="en-US" b="0" dirty="0" smtClean="0"/>
                    </a:p>
                    <a:p>
                      <a:r>
                        <a:rPr lang="en-US" b="0" dirty="0" smtClean="0"/>
                        <a:t>Type of employer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First employer</a:t>
                      </a:r>
                      <a:r>
                        <a:rPr lang="en-US" b="0" baseline="0" dirty="0" smtClean="0"/>
                        <a:t> (N=9,157)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baseline="0" dirty="0" smtClean="0"/>
                        <a:t>Current employer (N=6,285)</a:t>
                      </a:r>
                      <a:endParaRPr lang="en-US" b="0" dirty="0"/>
                    </a:p>
                  </a:txBody>
                  <a:tcPr/>
                </a:tc>
              </a:tr>
              <a:tr h="383349">
                <a:tc>
                  <a:txBody>
                    <a:bodyPr/>
                    <a:lstStyle/>
                    <a:p>
                      <a:r>
                        <a:rPr lang="en-US" dirty="0" smtClean="0"/>
                        <a:t>Nursing</a:t>
                      </a:r>
                      <a:r>
                        <a:rPr lang="en-US" baseline="0" dirty="0" smtClean="0"/>
                        <a:t> home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35.6%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36.7%</a:t>
                      </a:r>
                      <a:endParaRPr lang="en-US" dirty="0"/>
                    </a:p>
                  </a:txBody>
                  <a:tcPr/>
                </a:tc>
              </a:tr>
              <a:tr h="380266">
                <a:tc>
                  <a:txBody>
                    <a:bodyPr/>
                    <a:lstStyle/>
                    <a:p>
                      <a:r>
                        <a:rPr lang="en-US" dirty="0" smtClean="0"/>
                        <a:t>Hospital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43.9%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15.8%</a:t>
                      </a:r>
                    </a:p>
                  </a:txBody>
                  <a:tcPr/>
                </a:tc>
              </a:tr>
              <a:tr h="383349">
                <a:tc>
                  <a:txBody>
                    <a:bodyPr/>
                    <a:lstStyle/>
                    <a:p>
                      <a:r>
                        <a:rPr lang="en-US" dirty="0" smtClean="0"/>
                        <a:t>Rehabilitation</a:t>
                      </a:r>
                      <a:r>
                        <a:rPr lang="en-US" baseline="0" dirty="0" smtClean="0"/>
                        <a:t> facility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2.7%</a:t>
                      </a:r>
                      <a:endParaRPr lang="en-US" dirty="0"/>
                    </a:p>
                  </a:txBody>
                  <a:tcPr/>
                </a:tc>
              </a:tr>
              <a:tr h="383349">
                <a:tc>
                  <a:txBody>
                    <a:bodyPr/>
                    <a:lstStyle/>
                    <a:p>
                      <a:r>
                        <a:rPr lang="en-US" dirty="0" smtClean="0"/>
                        <a:t>Home</a:t>
                      </a:r>
                      <a:r>
                        <a:rPr lang="en-US" baseline="0" dirty="0" smtClean="0"/>
                        <a:t> health agency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5.2%</a:t>
                      </a:r>
                      <a:endParaRPr lang="en-US" dirty="0"/>
                    </a:p>
                  </a:txBody>
                  <a:tcPr/>
                </a:tc>
              </a:tr>
              <a:tr h="383349">
                <a:tc>
                  <a:txBody>
                    <a:bodyPr/>
                    <a:lstStyle/>
                    <a:p>
                      <a:r>
                        <a:rPr lang="en-US" dirty="0" smtClean="0"/>
                        <a:t>Behavioral</a:t>
                      </a:r>
                      <a:r>
                        <a:rPr lang="en-US" baseline="0" dirty="0" smtClean="0"/>
                        <a:t> health facility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3.7%</a:t>
                      </a:r>
                      <a:endParaRPr lang="en-US" dirty="0"/>
                    </a:p>
                  </a:txBody>
                  <a:tcPr/>
                </a:tc>
              </a:tr>
              <a:tr h="383349">
                <a:tc>
                  <a:txBody>
                    <a:bodyPr/>
                    <a:lstStyle/>
                    <a:p>
                      <a:r>
                        <a:rPr lang="en-US" dirty="0" smtClean="0"/>
                        <a:t>Public health/Community health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1.2%</a:t>
                      </a:r>
                      <a:endParaRPr lang="en-US" dirty="0"/>
                    </a:p>
                  </a:txBody>
                  <a:tcPr/>
                </a:tc>
              </a:tr>
              <a:tr h="383349">
                <a:tc>
                  <a:txBody>
                    <a:bodyPr/>
                    <a:lstStyle/>
                    <a:p>
                      <a:r>
                        <a:rPr lang="en-US" dirty="0" smtClean="0"/>
                        <a:t>Clinic or physician office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17.0%</a:t>
                      </a:r>
                      <a:endParaRPr lang="en-US" dirty="0"/>
                    </a:p>
                  </a:txBody>
                  <a:tcPr/>
                </a:tc>
              </a:tr>
              <a:tr h="3833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School-based health 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0.5%</a:t>
                      </a:r>
                      <a:endParaRPr lang="en-US" dirty="0"/>
                    </a:p>
                  </a:txBody>
                  <a:tcPr/>
                </a:tc>
              </a:tr>
              <a:tr h="378097">
                <a:tc>
                  <a:txBody>
                    <a:bodyPr/>
                    <a:lstStyle/>
                    <a:p>
                      <a:r>
                        <a:rPr lang="en-US" dirty="0" smtClean="0"/>
                        <a:t>Did not work as LPN after training 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</a:t>
                      </a:r>
                    </a:p>
                  </a:txBody>
                  <a:tcPr/>
                </a:tc>
              </a:tr>
              <a:tr h="3833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 have never worked as an LPN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6172200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SOURCE: CHI 2007-08 Colorado LPN Workforce Survey, Q7, Q18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cap="none" dirty="0" smtClean="0"/>
              <a:t>Rating of Educational Experience</a:t>
            </a:r>
            <a:br>
              <a:rPr lang="en-US" sz="3600" cap="none" dirty="0" smtClean="0"/>
            </a:br>
            <a:r>
              <a:rPr lang="en-US" sz="2400" b="0" cap="none" dirty="0" smtClean="0"/>
              <a:t>[next 6 slides]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0C7DA-BE77-4C11-B24C-A79DBF66CD8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07_CHI_template">
  <a:themeElements>
    <a:clrScheme name="CHI_Colors">
      <a:dk1>
        <a:srgbClr val="000000"/>
      </a:dk1>
      <a:lt1>
        <a:srgbClr val="FFFFFF"/>
      </a:lt1>
      <a:dk2>
        <a:srgbClr val="AFAFAF"/>
      </a:dk2>
      <a:lt2>
        <a:srgbClr val="EAEAEA"/>
      </a:lt2>
      <a:accent1>
        <a:srgbClr val="005595"/>
      </a:accent1>
      <a:accent2>
        <a:srgbClr val="C74746"/>
      </a:accent2>
      <a:accent3>
        <a:srgbClr val="A3AD36"/>
      </a:accent3>
      <a:accent4>
        <a:srgbClr val="FF6600"/>
      </a:accent4>
      <a:accent5>
        <a:srgbClr val="FFC000"/>
      </a:accent5>
      <a:accent6>
        <a:srgbClr val="EBE229"/>
      </a:accent6>
      <a:hlink>
        <a:srgbClr val="005595"/>
      </a:hlink>
      <a:folHlink>
        <a:srgbClr val="7030A0"/>
      </a:folHlink>
    </a:clrScheme>
    <a:fontScheme name="CHI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2007_CHI_template</Template>
  <TotalTime>15260</TotalTime>
  <Words>1701</Words>
  <Application>Microsoft Office PowerPoint</Application>
  <PresentationFormat>On-screen Show (4:3)</PresentationFormat>
  <Paragraphs>456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2007_CHI_template</vt:lpstr>
      <vt:lpstr>2007-08 Colorado LPN Workforce Survey</vt:lpstr>
      <vt:lpstr>Thanks to the following for their assistance in designing, analyzing and funding the survey…</vt:lpstr>
      <vt:lpstr>Survey methods</vt:lpstr>
      <vt:lpstr>Profile of Colorado LPNs  [next 4 slides]</vt:lpstr>
      <vt:lpstr> Age demographics of licensed Colorado LPNs, 2007-08  </vt:lpstr>
      <vt:lpstr>Gender and race/ethnicity of licensed Colorado LPNs, 2007-08</vt:lpstr>
      <vt:lpstr>Geographic profile of licensed Colorado LPNs, 2007-08</vt:lpstr>
      <vt:lpstr>First employer after graduation compared to current employer, 07-08</vt:lpstr>
      <vt:lpstr>Rating of Educational Experience [next 6 slides]</vt:lpstr>
      <vt:lpstr>Location of LPN classroom instruction</vt:lpstr>
      <vt:lpstr>Colorado schools or programs where LPNs received LPN diploma*</vt:lpstr>
      <vt:lpstr>Location where LPNs received most of their clinical training</vt:lpstr>
      <vt:lpstr>Rating of preparation for first LPN position by graduation year</vt:lpstr>
      <vt:lpstr>Rating of classroom instruction of LPN education program</vt:lpstr>
      <vt:lpstr>Rating of clinical instruction of LPN education program</vt:lpstr>
      <vt:lpstr>Educational Pursuits [next 3 slides]</vt:lpstr>
      <vt:lpstr>LPN educational pursuits,  2007-08</vt:lpstr>
      <vt:lpstr>Characteristics of LPNs enrolled and not enrolled in RN program, 2007-08</vt:lpstr>
      <vt:lpstr>Important reasons of LPNs not pursuing additional education*</vt:lpstr>
      <vt:lpstr>Recruitment and Retention [next 4 slides]</vt:lpstr>
      <vt:lpstr>LPN workplace incentives,  2007-08</vt:lpstr>
      <vt:lpstr>LPN wages earned by employment setting, 2007-08</vt:lpstr>
      <vt:lpstr>Top 5 reasons of LPNs not working in a clinical position*</vt:lpstr>
      <vt:lpstr>Top 5 reasons of LPNs planning to leave their employer in next 12 months*</vt:lpstr>
      <vt:lpstr>Full report available</vt:lpstr>
      <vt:lpstr>Questions and Comments</vt:lpstr>
    </vt:vector>
  </TitlesOfParts>
  <Company>CHI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2007-08 Colorado LPN Workforce Survey: Survey Findings</dc:title>
  <dc:creator>Colorado Health Institute</dc:creator>
  <dc:description>&lt;!--PICODATESETmmddyyyy=10012009--&gt;</dc:description>
  <cp:lastModifiedBy>Kindle Morell</cp:lastModifiedBy>
  <cp:revision>2791</cp:revision>
  <dcterms:created xsi:type="dcterms:W3CDTF">2008-08-07T14:17:40Z</dcterms:created>
  <dcterms:modified xsi:type="dcterms:W3CDTF">2009-10-06T20:25:14Z</dcterms:modified>
</cp:coreProperties>
</file>