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79.xml" ContentType="application/vnd.openxmlformats-officedocument.presentationml.slide+xml"/>
  <Default Extension="doc" ContentType="application/msword"/>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7" r:id="rId2"/>
    <p:sldId id="338" r:id="rId3"/>
    <p:sldId id="339" r:id="rId4"/>
    <p:sldId id="340" r:id="rId5"/>
    <p:sldId id="341" r:id="rId6"/>
    <p:sldId id="345" r:id="rId7"/>
    <p:sldId id="342" r:id="rId8"/>
    <p:sldId id="259" r:id="rId9"/>
    <p:sldId id="260" r:id="rId10"/>
    <p:sldId id="261" r:id="rId11"/>
    <p:sldId id="262" r:id="rId12"/>
    <p:sldId id="343" r:id="rId13"/>
    <p:sldId id="344" r:id="rId14"/>
    <p:sldId id="34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347"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48"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3" r:id="rId82"/>
    <p:sldId id="334" r:id="rId83"/>
    <p:sldId id="335" r:id="rId84"/>
    <p:sldId id="336" r:id="rId85"/>
    <p:sldId id="337" r:id="rId8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0E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38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24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97912AB-2C8B-42F7-84FC-5D01738DB93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ytimes.com/redirect/marketwatch/redirect.ctx?MW=http://custom.marketwatch.com/custom/nyt-com/html-companyprofile.asp&amp;symb=ADSX"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29380-30C5-45DA-A347-5873FCE1AB9A}" type="slidenum">
              <a:rPr lang="en-US"/>
              <a:pPr/>
              <a:t>18</a:t>
            </a:fld>
            <a:endParaRPr lang="en-US"/>
          </a:p>
        </p:txBody>
      </p:sp>
      <p:sp>
        <p:nvSpPr>
          <p:cNvPr id="20482" name="Rectangle 2"/>
          <p:cNvSpPr>
            <a:spLocks noRot="1" noChangeArrowheads="1" noTextEdit="1"/>
          </p:cNvSpPr>
          <p:nvPr>
            <p:ph type="sldImg"/>
          </p:nvPr>
        </p:nvSpPr>
        <p:spPr>
          <a:xfrm>
            <a:off x="1143000" y="684213"/>
            <a:ext cx="4573588" cy="3430587"/>
          </a:xfrm>
          <a:ln/>
        </p:spPr>
      </p:sp>
      <p:sp>
        <p:nvSpPr>
          <p:cNvPr id="20483" name="Rectangle 3"/>
          <p:cNvSpPr>
            <a:spLocks noGrp="1" noChangeArrowheads="1"/>
          </p:cNvSpPr>
          <p:nvPr>
            <p:ph type="body" idx="1"/>
          </p:nvPr>
        </p:nvSpPr>
        <p:spPr>
          <a:xfrm>
            <a:off x="1196975" y="4654550"/>
            <a:ext cx="4621213" cy="3978275"/>
          </a:xfrm>
        </p:spPr>
        <p:txBody>
          <a:bodyPr lIns="90143" tIns="45072" rIns="90143" bIns="45072"/>
          <a:lstStyle/>
          <a:p>
            <a:r>
              <a:rPr lang="en-US" altLang="en-US" sz="1600"/>
              <a:t>Community outbreaks of infectious diseases such as measles can be quickly analyzed using GIS tools. </a:t>
            </a:r>
          </a:p>
          <a:p>
            <a:r>
              <a:rPr lang="en-US" altLang="en-US" sz="1600"/>
              <a:t>Here we see a web site established in Hong Kong to track the locations of reports of SARS outbreaks.</a:t>
            </a:r>
          </a:p>
          <a:p>
            <a:r>
              <a:rPr lang="en-US" altLang="en-US" sz="1600"/>
              <a:t>In this slide we see Amoy Gardens, the epicenter for Hong Kong's SARS cases and where over 300 people infected with SARS lived.</a:t>
            </a:r>
          </a:p>
          <a:p>
            <a:r>
              <a:rPr lang="en-US" altLang="en-US" sz="1600"/>
              <a:t>GIS helped identify this clustering of cases and led to the early recognition that Amoy Gardens was a “reservoir” for SARS. </a:t>
            </a:r>
          </a:p>
          <a:p>
            <a:endParaRPr lang="en-US" altLang="en-US" sz="1600"/>
          </a:p>
          <a:p>
            <a:r>
              <a:rPr lang="en-US" altLang="en-US" sz="1600"/>
              <a:t>The globalization n of infectious disease makes the use of GIS  critical across the entire healthcare system in every health ministry.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0E2C09-ED61-4206-9278-B936A3FFC228}" type="slidenum">
              <a:rPr lang="en-US"/>
              <a:pPr/>
              <a:t>58</a:t>
            </a:fld>
            <a:endParaRPr lang="en-US"/>
          </a:p>
        </p:txBody>
      </p:sp>
      <p:sp>
        <p:nvSpPr>
          <p:cNvPr id="68610" name="Rectangle 2"/>
          <p:cNvSpPr>
            <a:spLocks noRot="1" noChangeArrowheads="1" noTextEdit="1"/>
          </p:cNvSpPr>
          <p:nvPr>
            <p:ph type="sldImg"/>
          </p:nvPr>
        </p:nvSpPr>
        <p:spPr>
          <a:xfrm>
            <a:off x="1143000" y="684213"/>
            <a:ext cx="4573588" cy="3430587"/>
          </a:xfrm>
          <a:ln/>
        </p:spPr>
      </p:sp>
      <p:sp>
        <p:nvSpPr>
          <p:cNvPr id="68611" name="Rectangle 3"/>
          <p:cNvSpPr>
            <a:spLocks noGrp="1" noChangeArrowheads="1"/>
          </p:cNvSpPr>
          <p:nvPr>
            <p:ph type="body" idx="1"/>
          </p:nvPr>
        </p:nvSpPr>
        <p:spPr>
          <a:xfrm>
            <a:off x="914400" y="4343400"/>
            <a:ext cx="5029200" cy="4116388"/>
          </a:xfrm>
        </p:spPr>
        <p:txBody>
          <a:bodyPr/>
          <a:lstStyle/>
          <a:p>
            <a:r>
              <a:rPr lang="en-US"/>
              <a:t>Of the many issues that might get a senior elected officials attention, these would typically rank in the top ten.</a:t>
            </a:r>
          </a:p>
          <a:p>
            <a:r>
              <a:rPr lang="en-US"/>
              <a:t>Every one could or does benefit from a GIS application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B09E56-542A-4B0E-AD9F-EDE17E1EEADD}" type="slidenum">
              <a:rPr lang="en-US"/>
              <a:pPr/>
              <a:t>59</a:t>
            </a:fld>
            <a:endParaRPr lang="en-US"/>
          </a:p>
        </p:txBody>
      </p:sp>
      <p:sp>
        <p:nvSpPr>
          <p:cNvPr id="70658" name="Rectangle 2"/>
          <p:cNvSpPr>
            <a:spLocks noChangeArrowheads="1" noTextEdit="1"/>
          </p:cNvSpPr>
          <p:nvPr>
            <p:ph type="sldImg"/>
          </p:nvPr>
        </p:nvSpPr>
        <p:spPr>
          <a:xfrm>
            <a:off x="1144588" y="684213"/>
            <a:ext cx="4573587" cy="3430587"/>
          </a:xfrm>
          <a:ln/>
        </p:spPr>
      </p:sp>
      <p:sp>
        <p:nvSpPr>
          <p:cNvPr id="70659" name="Rectangle 3"/>
          <p:cNvSpPr>
            <a:spLocks noGrp="1" noChangeArrowheads="1"/>
          </p:cNvSpPr>
          <p:nvPr>
            <p:ph type="body" idx="1"/>
          </p:nvPr>
        </p:nvSpPr>
        <p:spPr>
          <a:xfrm>
            <a:off x="914400" y="4343400"/>
            <a:ext cx="5029200" cy="4116388"/>
          </a:xfrm>
          <a:noFill/>
          <a:ln/>
        </p:spPr>
        <p:txBody>
          <a:bodyPr/>
          <a:lstStyle/>
          <a:p>
            <a:pPr marL="228600" indent="-228600"/>
            <a:r>
              <a:rPr lang="en-US"/>
              <a:t>GIS can Actually aid in several areas in the 2004 Legislative Agendas</a:t>
            </a:r>
          </a:p>
          <a:p>
            <a:pPr marL="228600" indent="-228600"/>
            <a:endParaRPr lang="en-US"/>
          </a:p>
          <a:p>
            <a:pPr marL="228600" indent="-228600"/>
            <a:r>
              <a:rPr lang="en-US"/>
              <a:t>Examples</a:t>
            </a:r>
          </a:p>
          <a:p>
            <a:pPr marL="228600" indent="-228600"/>
            <a:endParaRPr lang="en-US"/>
          </a:p>
          <a:p>
            <a:pPr marL="228600" indent="-228600">
              <a:buFontTx/>
              <a:buAutoNum type="arabicPeriod"/>
            </a:pPr>
            <a:r>
              <a:rPr lang="en-US"/>
              <a:t>Budgets:  GIS can assist in revenue auditing, budgeting, and developing a basic understanding of where a governmets wealth is derived.</a:t>
            </a:r>
          </a:p>
          <a:p>
            <a:pPr marL="228600" indent="-228600">
              <a:buFontTx/>
              <a:buAutoNum type="arabicPeriod"/>
            </a:pPr>
            <a:endParaRPr lang="en-US"/>
          </a:p>
          <a:p>
            <a:pPr marL="228600" indent="-228600">
              <a:buFontTx/>
              <a:buAutoNum type="arabicPeriod"/>
            </a:pPr>
            <a:r>
              <a:rPr lang="en-US"/>
              <a:t>Political Polarization.  GIS can assist through the elections process and the Help America Vote Act.</a:t>
            </a:r>
          </a:p>
          <a:p>
            <a:pPr marL="228600" indent="-228600"/>
            <a:r>
              <a:rPr lang="en-US"/>
              <a:t>	Redistricting, Polling Place Locators, voter file maintenance, voter outreach, </a:t>
            </a:r>
          </a:p>
          <a:p>
            <a:pPr marL="228600" indent="-228600">
              <a:buFontTx/>
              <a:buAutoNum type="arabicPeriod" startAt="3"/>
            </a:pPr>
            <a:r>
              <a:rPr lang="en-US"/>
              <a:t>Energy  Main emphasis on infrastructure.  This is a natural for ESRI in many areas such as infrastructure management, asset mangement, load balancing, long range planning.</a:t>
            </a:r>
          </a:p>
          <a:p>
            <a:pPr marL="228600" indent="-228600">
              <a:buFontTx/>
              <a:buAutoNum type="arabicPeriod" startAt="3"/>
            </a:pPr>
            <a:endParaRPr lang="en-US"/>
          </a:p>
          <a:p>
            <a:pPr marL="228600" indent="-228600">
              <a:buFontTx/>
              <a:buAutoNum type="arabicPeriod" startAt="3"/>
            </a:pPr>
            <a:r>
              <a:rPr lang="en-US"/>
              <a:t>Education and Testing and Funding.  ESRI has clients at the state level using GIS to track individuals as the leave the public school system, long range planning and analysis, etc.</a:t>
            </a:r>
          </a:p>
          <a:p>
            <a:pPr marL="228600" indent="-228600">
              <a:buFontTx/>
              <a:buAutoNum type="arabicPeriod" startAt="3"/>
            </a:pPr>
            <a:endParaRPr lang="en-US"/>
          </a:p>
          <a:p>
            <a:pPr marL="228600" indent="-228600">
              <a:buFontTx/>
              <a:buAutoNum type="arabicPeriod" startAt="3"/>
            </a:pPr>
            <a:r>
              <a:rPr lang="en-US"/>
              <a:t>Air Quality:  Sgsin numerous analytical and public outreach innitiatves can be supported.</a:t>
            </a:r>
          </a:p>
          <a:p>
            <a:pPr marL="228600" indent="-228600">
              <a:buFontTx/>
              <a:buAutoNum type="arabicPeriod" startAt="3"/>
            </a:pPr>
            <a:endParaRPr lang="en-US"/>
          </a:p>
          <a:p>
            <a:pPr marL="228600" indent="-228600">
              <a:buFontTx/>
              <a:buAutoNum type="arabicPeriod" startAt="3"/>
            </a:pPr>
            <a:r>
              <a:rPr lang="en-US"/>
              <a:t>Prescription Drugs:  Exploring.  ESRI is strong in the Health Markets</a:t>
            </a:r>
          </a:p>
          <a:p>
            <a:pPr marL="228600" indent="-228600">
              <a:buFontTx/>
              <a:buAutoNum type="arabicPeriod" startAt="3"/>
            </a:pPr>
            <a:endParaRPr lang="en-US"/>
          </a:p>
          <a:p>
            <a:pPr marL="228600" indent="-228600">
              <a:buFontTx/>
              <a:buAutoNum type="arabicPeriod" startAt="3"/>
            </a:pPr>
            <a:r>
              <a:rPr lang="en-US"/>
              <a:t>Criminal Justice:  The emphasis of this legislation is the impact of Technology on law enforcement.  ESRI and our partners have numerous solutions for this area.</a:t>
            </a:r>
          </a:p>
          <a:p>
            <a:pPr marL="228600" indent="-228600">
              <a:buFontTx/>
              <a:buAutoNum type="arabicPeriod" startAt="3"/>
            </a:pPr>
            <a:endParaRPr lang="en-US"/>
          </a:p>
          <a:p>
            <a:pPr marL="228600" indent="-228600">
              <a:buFontTx/>
              <a:buAutoNum type="arabicPeriod" startAt="3"/>
            </a:pPr>
            <a:r>
              <a:rPr lang="en-US"/>
              <a:t>Consumer Protection.  Exploring</a:t>
            </a:r>
          </a:p>
          <a:p>
            <a:pPr marL="228600" indent="-228600">
              <a:buFontTx/>
              <a:buAutoNum type="arabicPeriod" startAt="3"/>
            </a:pPr>
            <a:endParaRPr lang="en-US"/>
          </a:p>
          <a:p>
            <a:pPr marL="228600" indent="-228600">
              <a:buFontTx/>
              <a:buAutoNum type="arabicPeriod" startAt="3"/>
            </a:pPr>
            <a:r>
              <a:rPr lang="en-US"/>
              <a:t>Obesity:  Again Health is a strong market for ESRI.  ESRI solutions can be used for analysis of at risk populations, research, targeting programs, public outreach, field  reporting.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4F7B36-9643-42D1-8CB9-E681B804EAC4}" type="slidenum">
              <a:rPr lang="en-US"/>
              <a:pPr/>
              <a:t>74</a:t>
            </a:fld>
            <a:endParaRPr lang="en-US"/>
          </a:p>
        </p:txBody>
      </p:sp>
      <p:sp>
        <p:nvSpPr>
          <p:cNvPr id="87042" name="Rectangle 2"/>
          <p:cNvSpPr>
            <a:spLocks noRot="1" noChangeArrowheads="1" noTextEdit="1"/>
          </p:cNvSpPr>
          <p:nvPr>
            <p:ph type="sldImg"/>
          </p:nvPr>
        </p:nvSpPr>
        <p:spPr>
          <a:xfrm>
            <a:off x="1143000" y="684213"/>
            <a:ext cx="4573588" cy="3430587"/>
          </a:xfrm>
          <a:ln/>
        </p:spPr>
      </p:sp>
      <p:sp>
        <p:nvSpPr>
          <p:cNvPr id="87043" name="Rectangle 3"/>
          <p:cNvSpPr>
            <a:spLocks noGrp="1" noChangeArrowheads="1"/>
          </p:cNvSpPr>
          <p:nvPr>
            <p:ph type="body" idx="1"/>
          </p:nvPr>
        </p:nvSpPr>
        <p:spPr>
          <a:xfrm>
            <a:off x="914400" y="4343400"/>
            <a:ext cx="5029200" cy="4116388"/>
          </a:xfrm>
        </p:spPr>
        <p:txBody>
          <a:bodyPr/>
          <a:lstStyle/>
          <a:p>
            <a:r>
              <a:rPr lang="en-US" sz="1000"/>
              <a:t>LEFT</a:t>
            </a:r>
          </a:p>
          <a:p>
            <a:r>
              <a:rPr lang="en-US" sz="1000"/>
              <a:t>Shanghai mobile communication network animation system for optimization</a:t>
            </a:r>
          </a:p>
          <a:p>
            <a:endParaRPr lang="en-US" sz="1000"/>
          </a:p>
          <a:p>
            <a:r>
              <a:rPr lang="en-US" sz="1000"/>
              <a:t>RIGHT</a:t>
            </a:r>
          </a:p>
          <a:p>
            <a:r>
              <a:rPr lang="en-US" sz="1000"/>
              <a:t>Shanghai Animal Epidemic (Checking flu) Emergency Response system in action</a:t>
            </a:r>
          </a:p>
          <a:p>
            <a:endParaRPr lang="en-US" sz="1000"/>
          </a:p>
          <a:p>
            <a:r>
              <a:rPr lang="en-US" sz="1000"/>
              <a:t>BOTTOM</a:t>
            </a:r>
          </a:p>
          <a:p>
            <a:r>
              <a:rPr lang="en-US" sz="1000"/>
              <a:t>Shanghai Flood Control System for Decision making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3839A1-C497-49D8-AEAD-2C8035974E18}" type="slidenum">
              <a:rPr lang="en-US"/>
              <a:pPr/>
              <a:t>75</a:t>
            </a:fld>
            <a:endParaRPr lang="en-US"/>
          </a:p>
        </p:txBody>
      </p:sp>
      <p:sp>
        <p:nvSpPr>
          <p:cNvPr id="89090" name="Rectangle 2"/>
          <p:cNvSpPr>
            <a:spLocks noRot="1" noChangeArrowheads="1" noTextEdit="1"/>
          </p:cNvSpPr>
          <p:nvPr>
            <p:ph type="sldImg"/>
          </p:nvPr>
        </p:nvSpPr>
        <p:spPr>
          <a:xfrm>
            <a:off x="1144588" y="684213"/>
            <a:ext cx="4573587" cy="3430587"/>
          </a:xfrm>
          <a:ln/>
        </p:spPr>
      </p:sp>
      <p:sp>
        <p:nvSpPr>
          <p:cNvPr id="89091" name="Rectangle 3"/>
          <p:cNvSpPr>
            <a:spLocks noGrp="1" noChangeArrowheads="1"/>
          </p:cNvSpPr>
          <p:nvPr>
            <p:ph type="body" idx="1"/>
          </p:nvPr>
        </p:nvSpPr>
        <p:spPr>
          <a:xfrm>
            <a:off x="914400" y="4343400"/>
            <a:ext cx="5029200" cy="4116388"/>
          </a:xfrm>
        </p:spPr>
        <p:txBody>
          <a:bodyPr/>
          <a:lstStyle/>
          <a:p>
            <a:pPr>
              <a:spcBef>
                <a:spcPct val="0"/>
              </a:spcBef>
            </a:pPr>
            <a:r>
              <a:rPr lang="en-US" sz="1400" baseline="30000">
                <a:solidFill>
                  <a:srgbClr val="000000"/>
                </a:solidFill>
              </a:rPr>
              <a:t>BIRN uses ESRI’s ArcMAPto align and analyze biologicalimages and vectorsegmentations of the brain, which can be retrieved from multiple spatial data servers (including ArcIMS servers) maintained by partner universities</a:t>
            </a:r>
            <a:endParaRPr lang="en-US"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C7BDCE-41D5-4929-99EE-F83CC19BD489}" type="slidenum">
              <a:rPr lang="en-US"/>
              <a:pPr/>
              <a:t>77</a:t>
            </a:fld>
            <a:endParaRPr lang="en-US"/>
          </a:p>
        </p:txBody>
      </p:sp>
      <p:sp>
        <p:nvSpPr>
          <p:cNvPr id="92162" name="Rectangle 2"/>
          <p:cNvSpPr>
            <a:spLocks noRot="1" noChangeArrowheads="1" noTextEdit="1"/>
          </p:cNvSpPr>
          <p:nvPr>
            <p:ph type="sldImg"/>
          </p:nvPr>
        </p:nvSpPr>
        <p:spPr>
          <a:xfrm>
            <a:off x="1143000" y="684213"/>
            <a:ext cx="4573588" cy="3430587"/>
          </a:xfrm>
          <a:ln/>
        </p:spPr>
      </p:sp>
      <p:sp>
        <p:nvSpPr>
          <p:cNvPr id="92163" name="Rectangle 3"/>
          <p:cNvSpPr>
            <a:spLocks noGrp="1" noChangeArrowheads="1"/>
          </p:cNvSpPr>
          <p:nvPr>
            <p:ph type="body" idx="1"/>
          </p:nvPr>
        </p:nvSpPr>
        <p:spPr>
          <a:xfrm>
            <a:off x="914400" y="4343400"/>
            <a:ext cx="5029200" cy="4116388"/>
          </a:xfrm>
        </p:spPr>
        <p:txBody>
          <a:bodyPr/>
          <a:lstStyle/>
          <a:p>
            <a:r>
              <a:rPr lang="en-US">
                <a:hlinkClick r:id="rId3"/>
              </a:rPr>
              <a:t>Applied Digital Solutions</a:t>
            </a:r>
            <a:r>
              <a:rPr lang="en-US"/>
              <a:t>, based in Delray Beach, Fla., said that its devices, which it calls VeriChips, could save lives and limit injuries from errors in medical treatment. </a:t>
            </a:r>
          </a:p>
          <a:p>
            <a:r>
              <a:rPr lang="en-US"/>
              <a:t>DELRAY BEACH, FL and So. ST. PAUL, MN -- Applied Digital (NASDAQ: ADSX),</a:t>
            </a:r>
          </a:p>
          <a:p>
            <a:r>
              <a:rPr lang="en-US"/>
              <a:t>a provider of Security Through Innovation™ and Digital Angel Corporation</a:t>
            </a:r>
          </a:p>
          <a:p>
            <a:r>
              <a:rPr lang="en-US"/>
              <a:t>(AMEX:DOC) announced today that VeriChip™, the world’s first implantable radio</a:t>
            </a:r>
          </a:p>
          <a:p>
            <a:r>
              <a:rPr lang="en-US"/>
              <a:t>frequency identification (RFID) microchip for human use, has been cleared by the U.S.</a:t>
            </a:r>
          </a:p>
          <a:p>
            <a:r>
              <a:rPr lang="en-US"/>
              <a:t>Food and Drug Administration (FDA) for medical uses in the United States.</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38C59-4AC4-4502-AFEF-8B3D2C805B1C}" type="slidenum">
              <a:rPr lang="en-US"/>
              <a:pPr/>
              <a:t>78</a:t>
            </a:fld>
            <a:endParaRPr lang="en-US"/>
          </a:p>
        </p:txBody>
      </p:sp>
      <p:sp>
        <p:nvSpPr>
          <p:cNvPr id="94210" name="Rectangle 2"/>
          <p:cNvSpPr>
            <a:spLocks noRot="1" noChangeArrowheads="1" noTextEdit="1"/>
          </p:cNvSpPr>
          <p:nvPr>
            <p:ph type="sldImg"/>
          </p:nvPr>
        </p:nvSpPr>
        <p:spPr>
          <a:xfrm>
            <a:off x="1144588" y="684213"/>
            <a:ext cx="4573587" cy="3430587"/>
          </a:xfrm>
          <a:ln/>
        </p:spPr>
      </p:sp>
      <p:sp>
        <p:nvSpPr>
          <p:cNvPr id="94211" name="Rectangle 3"/>
          <p:cNvSpPr>
            <a:spLocks noGrp="1" noChangeArrowheads="1"/>
          </p:cNvSpPr>
          <p:nvPr>
            <p:ph type="body" idx="1"/>
          </p:nvPr>
        </p:nvSpPr>
        <p:spPr>
          <a:xfrm>
            <a:off x="685800" y="4343400"/>
            <a:ext cx="5486400" cy="4116388"/>
          </a:xfrm>
        </p:spPr>
        <p:txBody>
          <a:bodyPr/>
          <a:lstStyle/>
          <a:p>
            <a:pPr>
              <a:lnSpc>
                <a:spcPct val="90000"/>
              </a:lnSpc>
            </a:pPr>
            <a:r>
              <a:rPr lang="en-US" sz="1000"/>
              <a:t>Every year, two million Americans contract infections in hospitals, and about 90,000 of them die as a result. Despite the severity of this quiet epidemic, physicians have no systematic way to quickly and effectively identify spreading hospital infections. Now a small but growing number of U.S. hospitals are adopting data-mining technologies widely used in other industries to alert doctors to problems they might otherwise miss. </a:t>
            </a:r>
          </a:p>
          <a:p>
            <a:pPr>
              <a:lnSpc>
                <a:spcPct val="90000"/>
              </a:lnSpc>
            </a:pPr>
            <a:r>
              <a:rPr lang="en-US" sz="1000"/>
              <a:t>One company helping hospitals connect the dots is MedMined of Birmingham, AL, which has sold its data analysis services to more than 80 hospitals since physician and computer scientist Stephen Brossette founded it in 2000. Hospitals transmit encrypted data from patient records and lab tests to MedMined, which then uses its data-mining algorithms to tease out unusual patterns and correlations. At first, only the most computerized and technologically savvy hospitals were interested, but “now we’re seeing more of a mainstream push,” says Brossette, the company’s president and chief technology officer. One incentive: increased public scrutiny of hospital-acquired infections. Illinois, Pennsylvania, and Missouri have passed laws requiring hospitals to publicly reveal their infection rates, and similar bills are pending in Florida and California. </a:t>
            </a:r>
          </a:p>
          <a:p>
            <a:pPr>
              <a:lnSpc>
                <a:spcPct val="90000"/>
              </a:lnSpc>
            </a:pPr>
            <a:r>
              <a:rPr lang="en-US" sz="1000"/>
              <a:t>MedMined and competitors such as Cereplex and Theradoc (see “Computerized Germ Catchers,” below) also track emergency-room and outpatient-clinic data to look for community outbreaks and bioterrorism events. Automating disease surveillance “is going to be hugely beneficial for patient care,” says Jerome Tokars of the Centers for Disease Control and Prevention in Atlanta. “Instead of collecting and counting data, personnel can start doing more prevention of hospital-acquired infections.”</a:t>
            </a:r>
          </a:p>
          <a:p>
            <a:pPr>
              <a:lnSpc>
                <a:spcPct val="90000"/>
              </a:lnSpc>
            </a:pPr>
            <a:r>
              <a:rPr lang="en-US" sz="1000"/>
              <a:t>One concern about the technology, says Robert Weinstein, chair of infectious disease at the John H. Stroger Jr. Hospital of Cook County in Chicago, is that it may send doctors chasing after too many false positives—seeming clusters of infections that turn out to be random statistical anomalies. Even so, most infection control specialists agree that they need help from computers in crunching the mountains of patient data that may conceal evidence of an impending outbreak.</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52A6C5-DA36-40F9-BABD-4282201A7EE0}" type="slidenum">
              <a:rPr lang="en-US"/>
              <a:pPr/>
              <a:t>22</a:t>
            </a:fld>
            <a:endParaRPr lang="en-US"/>
          </a:p>
        </p:txBody>
      </p:sp>
      <p:sp>
        <p:nvSpPr>
          <p:cNvPr id="25602" name="Rectangle 2"/>
          <p:cNvSpPr>
            <a:spLocks noRot="1" noChangeArrowheads="1" noTextEdit="1"/>
          </p:cNvSpPr>
          <p:nvPr>
            <p:ph type="sldImg"/>
          </p:nvPr>
        </p:nvSpPr>
        <p:spPr>
          <a:xfrm>
            <a:off x="1150938" y="692150"/>
            <a:ext cx="4557712" cy="3417888"/>
          </a:xfrm>
          <a:ln/>
        </p:spPr>
      </p:sp>
      <p:sp>
        <p:nvSpPr>
          <p:cNvPr id="25603" name="Rectangle 3"/>
          <p:cNvSpPr>
            <a:spLocks noGrp="1" noChangeArrowheads="1"/>
          </p:cNvSpPr>
          <p:nvPr>
            <p:ph type="body" idx="1"/>
          </p:nvPr>
        </p:nvSpPr>
        <p:spPr>
          <a:xfrm>
            <a:off x="912813" y="4343400"/>
            <a:ext cx="5030787" cy="4106863"/>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8C03CD-10B0-4B5B-9F0F-6C03CBB101D9}" type="slidenum">
              <a:rPr lang="en-US"/>
              <a:pPr/>
              <a:t>23</a:t>
            </a:fld>
            <a:endParaRPr lang="en-US"/>
          </a:p>
        </p:txBody>
      </p:sp>
      <p:sp>
        <p:nvSpPr>
          <p:cNvPr id="27650" name="Rectangle 2"/>
          <p:cNvSpPr>
            <a:spLocks noRot="1" noChangeArrowheads="1" noTextEdit="1"/>
          </p:cNvSpPr>
          <p:nvPr>
            <p:ph type="sldImg"/>
          </p:nvPr>
        </p:nvSpPr>
        <p:spPr>
          <a:xfrm>
            <a:off x="1150938" y="692150"/>
            <a:ext cx="4557712" cy="3417888"/>
          </a:xfrm>
          <a:ln w="12700" cap="flat"/>
        </p:spPr>
      </p:sp>
      <p:sp>
        <p:nvSpPr>
          <p:cNvPr id="27651" name="Rectangle 3"/>
          <p:cNvSpPr>
            <a:spLocks noGrp="1" noChangeArrowheads="1"/>
          </p:cNvSpPr>
          <p:nvPr>
            <p:ph type="body" idx="1"/>
          </p:nvPr>
        </p:nvSpPr>
        <p:spPr>
          <a:xfrm>
            <a:off x="912813" y="4343400"/>
            <a:ext cx="5030787" cy="4106863"/>
          </a:xfrm>
          <a:noFill/>
          <a:ln/>
        </p:spPr>
        <p:txBody>
          <a:bodyPr lIns="90461" tIns="44437" rIns="90461" bIns="44437"/>
          <a:lstStyle/>
          <a:p>
            <a:pPr defTabSz="927100" eaLnBrk="0" hangingPunct="0">
              <a:spcBef>
                <a:spcPct val="0"/>
              </a:spcBef>
            </a:pPr>
            <a:r>
              <a:rPr lang="en-US" sz="2400"/>
              <a:t>HPPCARD-</a:t>
            </a:r>
          </a:p>
          <a:p>
            <a:pPr defTabSz="927100" eaLnBrk="0" hangingPunct="0">
              <a:spcBef>
                <a:spcPct val="0"/>
              </a:spcBef>
            </a:pPr>
            <a:endParaRPr lang="en-US" sz="2400"/>
          </a:p>
          <a:p>
            <a:pPr defTabSz="927100" eaLnBrk="0" hangingPunct="0">
              <a:spcBef>
                <a:spcPct val="0"/>
              </a:spcBef>
            </a:pPr>
            <a:r>
              <a:rPr lang="en-US" sz="2400" b="1"/>
              <a:t>Hybrid card </a:t>
            </a:r>
            <a:r>
              <a:rPr lang="en-US" sz="2400"/>
              <a:t>- to function not only as interactive storage base (chip), but also compatible with mag-	stripe Medicaid service authorization and first step in claims processing. </a:t>
            </a:r>
          </a:p>
          <a:p>
            <a:pPr defTabSz="927100" eaLnBrk="0" hangingPunct="0">
              <a:spcBef>
                <a:spcPct val="0"/>
              </a:spcBef>
            </a:pPr>
            <a:r>
              <a:rPr lang="en-US" sz="2400"/>
              <a:t>Cost approx $3.80 per card</a:t>
            </a:r>
          </a:p>
          <a:p>
            <a:pPr defTabSz="927100" eaLnBrk="0" hangingPunct="0">
              <a:spcBef>
                <a:spcPct val="0"/>
              </a:spcBef>
            </a:pPr>
            <a:endParaRPr lang="en-US" sz="2400"/>
          </a:p>
          <a:p>
            <a:pPr defTabSz="927100" eaLnBrk="0" hangingPunct="0">
              <a:spcBef>
                <a:spcPct val="0"/>
              </a:spcBef>
            </a:pPr>
            <a:r>
              <a:rPr lang="en-US" sz="2400" b="1"/>
              <a:t>Internet Back-up - </a:t>
            </a:r>
            <a:r>
              <a:rPr lang="en-US" sz="2400"/>
              <a:t>Data stored in HOST during pilot to repopulate card if lost/stolen.</a:t>
            </a:r>
          </a:p>
          <a:p>
            <a:pPr defTabSz="927100" eaLnBrk="0" hangingPunct="0">
              <a:spcBef>
                <a:spcPct val="0"/>
              </a:spcBef>
            </a:pPr>
            <a:endParaRPr lang="en-US" sz="2400"/>
          </a:p>
          <a:p>
            <a:pPr defTabSz="927100" eaLnBrk="0" hangingPunct="0">
              <a:spcBef>
                <a:spcPct val="0"/>
              </a:spcBef>
            </a:pPr>
            <a:r>
              <a:rPr lang="en-US" sz="2400" b="1"/>
              <a:t>Open systems </a:t>
            </a:r>
            <a:r>
              <a:rPr lang="en-US" sz="2400"/>
              <a:t>- Making it as open as possible; working with Navy and GSA to achieve fully open 	architecture points of possible partnership for phase #2.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BCA65111-D62D-4F83-BFF0-94B0AC4A5D5F}" type="slidenum">
              <a:rPr lang="en-US"/>
              <a:pPr/>
              <a:t>24</a:t>
            </a:fld>
            <a:endParaRPr lang="en-US"/>
          </a:p>
        </p:txBody>
      </p:sp>
      <p:sp>
        <p:nvSpPr>
          <p:cNvPr id="29698" name="Rectangle 2"/>
          <p:cNvSpPr>
            <a:spLocks noChangeArrowheads="1"/>
          </p:cNvSpPr>
          <p:nvPr/>
        </p:nvSpPr>
        <p:spPr bwMode="auto">
          <a:xfrm>
            <a:off x="3886200" y="0"/>
            <a:ext cx="2971800" cy="457200"/>
          </a:xfrm>
          <a:prstGeom prst="rect">
            <a:avLst/>
          </a:prstGeom>
          <a:noFill/>
          <a:ln w="12700">
            <a:noFill/>
            <a:miter lim="800000"/>
            <a:headEnd/>
            <a:tailEnd/>
          </a:ln>
          <a:effectLst/>
        </p:spPr>
        <p:txBody>
          <a:bodyPr wrap="none" anchor="ctr"/>
          <a:lstStyle/>
          <a:p>
            <a:endParaRPr lang="en-US"/>
          </a:p>
        </p:txBody>
      </p:sp>
      <p:sp>
        <p:nvSpPr>
          <p:cNvPr id="29699" name="Rectangle 3"/>
          <p:cNvSpPr>
            <a:spLocks noChangeArrowheads="1"/>
          </p:cNvSpPr>
          <p:nvPr/>
        </p:nvSpPr>
        <p:spPr bwMode="auto">
          <a:xfrm>
            <a:off x="3886200" y="8685213"/>
            <a:ext cx="2971800" cy="458787"/>
          </a:xfrm>
          <a:prstGeom prst="rect">
            <a:avLst/>
          </a:prstGeom>
          <a:noFill/>
          <a:ln w="12700">
            <a:noFill/>
            <a:miter lim="800000"/>
            <a:headEnd/>
            <a:tailEnd/>
          </a:ln>
          <a:effectLst/>
        </p:spPr>
        <p:txBody>
          <a:bodyPr lIns="90461" tIns="44437" rIns="90461" bIns="44437" anchor="b"/>
          <a:lstStyle/>
          <a:p>
            <a:pPr algn="r" defTabSz="927100" eaLnBrk="0" hangingPunct="0"/>
            <a:r>
              <a:rPr lang="en-US" sz="1200">
                <a:latin typeface="Times New Roman" pitchFamily="18" charset="0"/>
              </a:rPr>
              <a:t>3</a:t>
            </a:r>
          </a:p>
        </p:txBody>
      </p:sp>
      <p:sp>
        <p:nvSpPr>
          <p:cNvPr id="29700" name="Rectangle 4"/>
          <p:cNvSpPr>
            <a:spLocks noChangeArrowheads="1"/>
          </p:cNvSpPr>
          <p:nvPr/>
        </p:nvSpPr>
        <p:spPr bwMode="auto">
          <a:xfrm>
            <a:off x="0" y="8685213"/>
            <a:ext cx="2970213" cy="458787"/>
          </a:xfrm>
          <a:prstGeom prst="rect">
            <a:avLst/>
          </a:prstGeom>
          <a:noFill/>
          <a:ln w="12700">
            <a:noFill/>
            <a:miter lim="800000"/>
            <a:headEnd/>
            <a:tailEnd/>
          </a:ln>
          <a:effectLst/>
        </p:spPr>
        <p:txBody>
          <a:bodyPr wrap="none" anchor="ctr"/>
          <a:lstStyle/>
          <a:p>
            <a:endParaRPr lang="en-US"/>
          </a:p>
        </p:txBody>
      </p:sp>
      <p:sp>
        <p:nvSpPr>
          <p:cNvPr id="29701" name="Rectangle 5"/>
          <p:cNvSpPr>
            <a:spLocks noChangeArrowheads="1"/>
          </p:cNvSpPr>
          <p:nvPr/>
        </p:nvSpPr>
        <p:spPr bwMode="auto">
          <a:xfrm>
            <a:off x="0" y="0"/>
            <a:ext cx="2970213" cy="457200"/>
          </a:xfrm>
          <a:prstGeom prst="rect">
            <a:avLst/>
          </a:prstGeom>
          <a:noFill/>
          <a:ln w="12700">
            <a:noFill/>
            <a:miter lim="800000"/>
            <a:headEnd/>
            <a:tailEnd/>
          </a:ln>
          <a:effectLst/>
        </p:spPr>
        <p:txBody>
          <a:bodyPr wrap="none" anchor="ctr"/>
          <a:lstStyle/>
          <a:p>
            <a:endParaRPr lang="en-US"/>
          </a:p>
        </p:txBody>
      </p:sp>
      <p:sp>
        <p:nvSpPr>
          <p:cNvPr id="29702" name="Rectangle 6"/>
          <p:cNvSpPr>
            <a:spLocks noRot="1" noChangeArrowheads="1" noTextEdit="1"/>
          </p:cNvSpPr>
          <p:nvPr>
            <p:ph type="sldImg"/>
          </p:nvPr>
        </p:nvSpPr>
        <p:spPr>
          <a:xfrm>
            <a:off x="1150938" y="692150"/>
            <a:ext cx="4557712" cy="3417888"/>
          </a:xfrm>
          <a:ln w="12700" cap="flat"/>
        </p:spPr>
      </p:sp>
      <p:sp>
        <p:nvSpPr>
          <p:cNvPr id="29703" name="Rectangle 7"/>
          <p:cNvSpPr>
            <a:spLocks noGrp="1" noChangeArrowheads="1"/>
          </p:cNvSpPr>
          <p:nvPr>
            <p:ph type="body" idx="1"/>
          </p:nvPr>
        </p:nvSpPr>
        <p:spPr>
          <a:xfrm>
            <a:off x="912813" y="4343400"/>
            <a:ext cx="5030787" cy="4106863"/>
          </a:xfrm>
          <a:noFill/>
          <a:ln/>
        </p:spPr>
        <p:txBody>
          <a:bodyPr lIns="90461" tIns="44437" rIns="90461" bIns="44437"/>
          <a:lstStyle/>
          <a:p>
            <a:pPr defTabSz="927100" eaLnBrk="0" hangingPunct="0">
              <a:spcBef>
                <a:spcPct val="0"/>
              </a:spcBef>
              <a:buFontTx/>
              <a:buChar char="•"/>
            </a:pPr>
            <a:r>
              <a:rPr lang="en-US" sz="2400"/>
              <a:t>Significant overlap in participation.  In WY nearly 50% of clients who participate in Food Stamps or Medicaid or TANF participate in more than one of these programs.</a:t>
            </a:r>
          </a:p>
          <a:p>
            <a:pPr defTabSz="927100" eaLnBrk="0" hangingPunct="0">
              <a:spcBef>
                <a:spcPct val="0"/>
              </a:spcBef>
              <a:buFontTx/>
              <a:buChar char="•"/>
            </a:pPr>
            <a:r>
              <a:rPr lang="en-US" sz="2400"/>
              <a:t>Common data used by several providers.</a:t>
            </a:r>
          </a:p>
          <a:p>
            <a:pPr defTabSz="927100" eaLnBrk="0" hangingPunct="0">
              <a:spcBef>
                <a:spcPct val="0"/>
              </a:spcBef>
              <a:buFontTx/>
              <a:buChar char="•"/>
            </a:pPr>
            <a:r>
              <a:rPr lang="en-US" sz="2400"/>
              <a:t>North Dakota: Optimal Pregnancy Outcome Program shares info with WIC</a:t>
            </a:r>
          </a:p>
          <a:p>
            <a:pPr defTabSz="927100" eaLnBrk="0" hangingPunct="0">
              <a:spcBef>
                <a:spcPct val="0"/>
              </a:spcBef>
              <a:buFontTx/>
              <a:buChar char="•"/>
            </a:pPr>
            <a:r>
              <a:rPr lang="en-US" sz="2400"/>
              <a:t>Wyoming :  WIC, EPSDT, HEAD START, Food Stamps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52DE94-519A-45B1-B386-3DFDB778B7C9}" type="slidenum">
              <a:rPr lang="en-US"/>
              <a:pPr/>
              <a:t>26</a:t>
            </a:fld>
            <a:endParaRPr lang="en-US"/>
          </a:p>
        </p:txBody>
      </p:sp>
      <p:sp>
        <p:nvSpPr>
          <p:cNvPr id="32770" name="Rectangle 2"/>
          <p:cNvSpPr>
            <a:spLocks noRot="1" noChangeArrowheads="1" noTextEdit="1"/>
          </p:cNvSpPr>
          <p:nvPr>
            <p:ph type="sldImg"/>
          </p:nvPr>
        </p:nvSpPr>
        <p:spPr>
          <a:xfrm>
            <a:off x="1154113" y="679450"/>
            <a:ext cx="4549775" cy="3411538"/>
          </a:xfrm>
          <a:ln/>
        </p:spPr>
      </p:sp>
      <p:sp>
        <p:nvSpPr>
          <p:cNvPr id="32771" name="Rectangle 3"/>
          <p:cNvSpPr>
            <a:spLocks noGrp="1" noChangeArrowheads="1"/>
          </p:cNvSpPr>
          <p:nvPr>
            <p:ph type="body" idx="1"/>
          </p:nvPr>
        </p:nvSpPr>
        <p:spPr>
          <a:xfrm>
            <a:off x="914400" y="4316413"/>
            <a:ext cx="5029200" cy="4167187"/>
          </a:xfrm>
        </p:spPr>
        <p:txBody>
          <a:bodyPr lIns="91412" tIns="45707" rIns="91412" bIns="45707"/>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C33195-B182-47C3-905C-D16E528A9087}" type="slidenum">
              <a:rPr lang="en-US"/>
              <a:pPr/>
              <a:t>31</a:t>
            </a:fld>
            <a:endParaRPr lang="en-US"/>
          </a:p>
        </p:txBody>
      </p:sp>
      <p:sp>
        <p:nvSpPr>
          <p:cNvPr id="38914" name="Rectangle 2"/>
          <p:cNvSpPr>
            <a:spLocks noRot="1" noChangeArrowheads="1" noTextEdit="1"/>
          </p:cNvSpPr>
          <p:nvPr>
            <p:ph type="sldImg"/>
          </p:nvPr>
        </p:nvSpPr>
        <p:spPr>
          <a:xfrm>
            <a:off x="1143000" y="684213"/>
            <a:ext cx="4573588" cy="3430587"/>
          </a:xfrm>
          <a:ln/>
        </p:spPr>
      </p:sp>
      <p:sp>
        <p:nvSpPr>
          <p:cNvPr id="38915" name="Rectangle 3"/>
          <p:cNvSpPr>
            <a:spLocks noGrp="1" noChangeArrowheads="1"/>
          </p:cNvSpPr>
          <p:nvPr>
            <p:ph type="body" idx="1"/>
          </p:nvPr>
        </p:nvSpPr>
        <p:spPr>
          <a:xfrm>
            <a:off x="914400" y="4343400"/>
            <a:ext cx="5029200" cy="4116388"/>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05E95E-5944-4E19-A929-1DDEEFCB24E9}" type="slidenum">
              <a:rPr lang="en-US"/>
              <a:pPr/>
              <a:t>46</a:t>
            </a:fld>
            <a:endParaRPr lang="en-US"/>
          </a:p>
        </p:txBody>
      </p:sp>
      <p:sp>
        <p:nvSpPr>
          <p:cNvPr id="54274" name="Rectangle 2"/>
          <p:cNvSpPr>
            <a:spLocks noRot="1" noChangeArrowheads="1" noTextEdit="1"/>
          </p:cNvSpPr>
          <p:nvPr>
            <p:ph type="sldImg"/>
          </p:nvPr>
        </p:nvSpPr>
        <p:spPr>
          <a:xfrm>
            <a:off x="1143000" y="684213"/>
            <a:ext cx="4573588" cy="3430587"/>
          </a:xfrm>
          <a:ln/>
        </p:spPr>
      </p:sp>
      <p:sp>
        <p:nvSpPr>
          <p:cNvPr id="54275" name="Rectangle 3"/>
          <p:cNvSpPr>
            <a:spLocks noGrp="1" noChangeArrowheads="1"/>
          </p:cNvSpPr>
          <p:nvPr>
            <p:ph type="body" idx="1"/>
          </p:nvPr>
        </p:nvSpPr>
        <p:spPr>
          <a:xfrm>
            <a:off x="914400" y="4343400"/>
            <a:ext cx="5029200" cy="4116388"/>
          </a:xfrm>
        </p:spPr>
        <p:txBody>
          <a:bodyPr/>
          <a:lstStyle/>
          <a:p>
            <a:r>
              <a:rPr lang="en-US" sz="1600"/>
              <a:t>Managing a public health situation is critical to the reputation of any national health ministry.  Assessments must be made quickly and accurately using the best information available.</a:t>
            </a:r>
          </a:p>
          <a:p>
            <a:r>
              <a:rPr lang="en-US" sz="1600"/>
              <a:t>Her we see the way GIS is used by the United States health ministry (the Department of Health and Human Services) to follow and track unfolding events that have an impact on health and human resources in a local area.</a:t>
            </a:r>
          </a:p>
          <a:p>
            <a:r>
              <a:rPr lang="en-US" sz="1600"/>
              <a:t>The command center uses many different GIS applications to monitor, display, and analyze situations along with relevant resources, medical assets, and public health capabilities.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EDF22F-CB54-42F5-AE96-ECF13E282A99}" type="slidenum">
              <a:rPr lang="en-US"/>
              <a:pPr/>
              <a:t>52</a:t>
            </a:fld>
            <a:endParaRPr lang="en-US"/>
          </a:p>
        </p:txBody>
      </p:sp>
      <p:sp>
        <p:nvSpPr>
          <p:cNvPr id="61442" name="Rectangle 2"/>
          <p:cNvSpPr>
            <a:spLocks noRot="1" noChangeArrowheads="1" noTextEdit="1"/>
          </p:cNvSpPr>
          <p:nvPr>
            <p:ph type="sldImg"/>
          </p:nvPr>
        </p:nvSpPr>
        <p:spPr>
          <a:xfrm>
            <a:off x="1143000" y="684213"/>
            <a:ext cx="4573588" cy="3430587"/>
          </a:xfrm>
          <a:ln/>
        </p:spPr>
      </p:sp>
      <p:sp>
        <p:nvSpPr>
          <p:cNvPr id="61443" name="Rectangle 3"/>
          <p:cNvSpPr>
            <a:spLocks noGrp="1" noChangeArrowheads="1"/>
          </p:cNvSpPr>
          <p:nvPr>
            <p:ph type="body" idx="1"/>
          </p:nvPr>
        </p:nvSpPr>
        <p:spPr>
          <a:xfrm>
            <a:off x="685800" y="4343400"/>
            <a:ext cx="5486400" cy="4116388"/>
          </a:xfrm>
        </p:spPr>
        <p:txBody>
          <a:bodyPr/>
          <a:lstStyle/>
          <a:p>
            <a:r>
              <a:rPr lang="en-US"/>
              <a:t>As states completed FY 2004 and enter FY 2005, they are faced with a mix of good and</a:t>
            </a:r>
          </a:p>
          <a:p>
            <a:r>
              <a:rPr lang="en-US"/>
              <a:t>bad news. After more than three years of intense fiscal stress, FY 2004 marked a turning</a:t>
            </a:r>
          </a:p>
          <a:p>
            <a:r>
              <a:rPr lang="en-US"/>
              <a:t>point for state revenues and for budget shortfalls. After sharp declines, state revenues</a:t>
            </a:r>
          </a:p>
          <a:p>
            <a:r>
              <a:rPr lang="en-US"/>
              <a:t>started to improve and budget shortfalls started to shrink. States were also helped in FY</a:t>
            </a:r>
          </a:p>
          <a:p>
            <a:r>
              <a:rPr lang="en-US"/>
              <a:t>2004 by $20 billion in temporary federal fiscal relief including $10 billion directly for</a:t>
            </a:r>
          </a:p>
          <a:p>
            <a:r>
              <a:rPr lang="en-US"/>
              <a:t>Medicaid. During FY 2005, revenues are expected to continue to grow, but FY 2005 also</a:t>
            </a:r>
          </a:p>
          <a:p>
            <a:r>
              <a:rPr lang="en-US"/>
              <a:t>marks the end of the temporary federal fiscal relief. Many states are facing large budget</a:t>
            </a:r>
          </a:p>
          <a:p>
            <a:r>
              <a:rPr lang="en-US"/>
              <a:t>shortfalls totaling about $40 billion. While smaller than in previous years, these shortfalls</a:t>
            </a:r>
          </a:p>
          <a:p>
            <a:r>
              <a:rPr lang="en-US"/>
              <a:t>continue to place great stress on state budgets.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EBF670-9B17-4C11-93E5-1936D291702A}" type="slidenum">
              <a:rPr lang="en-US"/>
              <a:pPr/>
              <a:t>54</a:t>
            </a:fld>
            <a:endParaRPr lang="en-US"/>
          </a:p>
        </p:txBody>
      </p:sp>
      <p:sp>
        <p:nvSpPr>
          <p:cNvPr id="63490" name="Rectangle 2"/>
          <p:cNvSpPr>
            <a:spLocks noRot="1" noChangeArrowheads="1" noTextEdit="1"/>
          </p:cNvSpPr>
          <p:nvPr>
            <p:ph type="sldImg"/>
          </p:nvPr>
        </p:nvSpPr>
        <p:spPr>
          <a:xfrm>
            <a:off x="1144588" y="684213"/>
            <a:ext cx="4573587" cy="3430587"/>
          </a:xfrm>
          <a:ln/>
        </p:spPr>
      </p:sp>
      <p:sp>
        <p:nvSpPr>
          <p:cNvPr id="63491" name="Rectangle 3"/>
          <p:cNvSpPr>
            <a:spLocks noGrp="1" noChangeArrowheads="1"/>
          </p:cNvSpPr>
          <p:nvPr>
            <p:ph type="body" idx="1"/>
          </p:nvPr>
        </p:nvSpPr>
        <p:spPr>
          <a:xfrm>
            <a:off x="685800" y="4343400"/>
            <a:ext cx="5486400" cy="4116388"/>
          </a:xfrm>
        </p:spPr>
        <p:txBody>
          <a:bodyPr/>
          <a:lstStyle/>
          <a:p>
            <a:r>
              <a:rPr lang="en-US" b="1"/>
              <a:t>S</a:t>
            </a:r>
            <a:r>
              <a:rPr lang="en-US"/>
              <a:t>tate tax revenue grew by 11.4 percent in the April-June 2004 quarter compared to the year before, according to preliminary data collected by the Rockefeller Institute of Government. When adjusted for the effects of legislation and inflation, this increase was 6.7 percent. This is the third straight quarter of real, adjusted state tax revenue growth. Revenue performance has been improving for five quarters. The April-June quarter finishes the fiscal year for 46 of the states, so this accelerating growth has helped many states to meet or exceed their revenue targets.</a:t>
            </a:r>
          </a:p>
          <a:p>
            <a:endParaRPr lang="en-US"/>
          </a:p>
          <a:p>
            <a:r>
              <a:rPr lang="en-US"/>
              <a:t>The states that do not use a July 1 to June 30 fiscal year are: New York — April 1 to March 31, Texas —September 1 to August 31, Alabama and Michigan—October 1 to September 30.</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38A49E-DB72-4013-8D18-8D2A3CDAD23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BF7B91-97CA-442E-90E0-514A91A694B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454B919-5F5A-4EE5-B219-940A6CE40FD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4921891-7B07-48CF-9594-BACCAB76AB7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EF9500A-BF33-4E8C-98B9-006215561BA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3AAD8F-F57D-4E4C-A7B6-A715ED0747C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68936DB-A2EB-4B3D-965E-795B956D92B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971CC23-F6EF-4170-A5D8-80708654229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D4BB2BB-91D4-492E-A0C6-D407D217283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D733CAA-A59E-4B48-88A4-D9C8EBA8C3A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11F2343-EE32-412F-968D-5E68EC1AEA7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9067C43-6834-435A-AC38-FB32B0CF1138}"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254365-97DB-45D8-8679-72890B1CDBC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54A7A3D-8B00-46EC-93C7-F281A558BA2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hyperlink" Target="http://www.gita.org/events/ets/web_services/open.html" TargetMode="External"/><Relationship Id="rId18" Type="http://schemas.openxmlformats.org/officeDocument/2006/relationships/image" Target="../media/image10.png"/><Relationship Id="rId3" Type="http://schemas.openxmlformats.org/officeDocument/2006/relationships/hyperlink" Target="file:///E:\industries\health\business\publichealth.html" TargetMode="External"/><Relationship Id="rId7" Type="http://schemas.openxmlformats.org/officeDocument/2006/relationships/hyperlink" Target="file:///E:\business\hospitals.html" TargetMode="External"/><Relationship Id="rId12" Type="http://schemas.openxmlformats.org/officeDocument/2006/relationships/image" Target="../media/image6.jpeg"/><Relationship Id="rId17"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hyperlink" Target="file:///E:\business\publications.html" TargetMode="External"/><Relationship Id="rId5" Type="http://schemas.openxmlformats.org/officeDocument/2006/relationships/hyperlink" Target="file:///E:\business\managedcare.html" TargetMode="External"/><Relationship Id="rId15" Type="http://schemas.openxmlformats.org/officeDocument/2006/relationships/hyperlink" Target="http://coloradohealthinstitute.org/" TargetMode="External"/><Relationship Id="rId10" Type="http://schemas.openxmlformats.org/officeDocument/2006/relationships/image" Target="../media/image5.jpeg"/><Relationship Id="rId19" Type="http://schemas.openxmlformats.org/officeDocument/2006/relationships/hyperlink" Target="http://www.colorado.gov/portalauthority/" TargetMode="External"/><Relationship Id="rId4" Type="http://schemas.openxmlformats.org/officeDocument/2006/relationships/image" Target="../media/image2.jpeg"/><Relationship Id="rId9" Type="http://schemas.openxmlformats.org/officeDocument/2006/relationships/hyperlink" Target="file:///E:\success-stories\usershowcase.html" TargetMode="External"/><Relationship Id="rId1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wmf"/><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oleObject" Target="../embeddings/Microsoft_Office_Word_97_-_2003_Document1.doc"/><Relationship Id="rId4" Type="http://schemas.openxmlformats.org/officeDocument/2006/relationships/image" Target="../media/image42.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4.xml"/><Relationship Id="rId7"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10" Type="http://schemas.openxmlformats.org/officeDocument/2006/relationships/image" Target="../media/image42.wmf"/><Relationship Id="rId4" Type="http://schemas.openxmlformats.org/officeDocument/2006/relationships/oleObject" Target="../embeddings/oleObject4.bin"/><Relationship Id="rId9" Type="http://schemas.openxmlformats.org/officeDocument/2006/relationships/oleObject" Target="../embeddings/oleObject9.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www.westgov.org/wga/initiatives/hpp/default.ht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hhs.gov/"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ahrq.gov/"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6.jpeg"/><Relationship Id="rId7" Type="http://schemas.openxmlformats.org/officeDocument/2006/relationships/image" Target="../media/image63.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62.jpeg"/><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jpeg"/></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www.nih.gov/" TargetMode="External"/><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image" Target="../media/image84.wmf"/><Relationship Id="rId7" Type="http://schemas.openxmlformats.org/officeDocument/2006/relationships/image" Target="../media/image88.wmf"/><Relationship Id="rId2" Type="http://schemas.openxmlformats.org/officeDocument/2006/relationships/image" Target="../media/image83.wmf"/><Relationship Id="rId1" Type="http://schemas.openxmlformats.org/officeDocument/2006/relationships/slideLayout" Target="../slideLayouts/slideLayout2.xml"/><Relationship Id="rId6" Type="http://schemas.openxmlformats.org/officeDocument/2006/relationships/image" Target="../media/image87.wmf"/><Relationship Id="rId5" Type="http://schemas.openxmlformats.org/officeDocument/2006/relationships/image" Target="../media/image86.wmf"/><Relationship Id="rId4" Type="http://schemas.openxmlformats.org/officeDocument/2006/relationships/image" Target="../media/image85.wmf"/><Relationship Id="rId9" Type="http://schemas.openxmlformats.org/officeDocument/2006/relationships/image" Target="../media/image90.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3552825" y="5102225"/>
            <a:ext cx="5486400" cy="1765300"/>
          </a:xfrm>
          <a:prstGeom prst="rect">
            <a:avLst/>
          </a:prstGeom>
          <a:noFill/>
          <a:ln w="12700">
            <a:noFill/>
            <a:miter lim="800000"/>
            <a:headEnd/>
            <a:tailEnd/>
          </a:ln>
          <a:effectLst/>
        </p:spPr>
      </p:pic>
      <p:sp>
        <p:nvSpPr>
          <p:cNvPr id="3076" name="Rectangle 4"/>
          <p:cNvSpPr>
            <a:spLocks noChangeArrowheads="1"/>
          </p:cNvSpPr>
          <p:nvPr/>
        </p:nvSpPr>
        <p:spPr bwMode="auto">
          <a:xfrm>
            <a:off x="5029200" y="4191000"/>
            <a:ext cx="3200400" cy="701675"/>
          </a:xfrm>
          <a:prstGeom prst="rect">
            <a:avLst/>
          </a:prstGeom>
          <a:noFill/>
          <a:ln w="12700">
            <a:noFill/>
            <a:miter lim="800000"/>
            <a:headEnd/>
            <a:tailEnd/>
          </a:ln>
          <a:effectLst/>
        </p:spPr>
        <p:txBody>
          <a:bodyPr>
            <a:spAutoFit/>
          </a:bodyPr>
          <a:lstStyle/>
          <a:p>
            <a:pPr eaLnBrk="0" hangingPunct="0"/>
            <a:r>
              <a:rPr lang="en-US" sz="2000" b="1">
                <a:latin typeface="Times New Roman" pitchFamily="18" charset="0"/>
              </a:rPr>
              <a:t>November 13, 2004</a:t>
            </a:r>
          </a:p>
          <a:p>
            <a:pPr eaLnBrk="0" hangingPunct="0"/>
            <a:r>
              <a:rPr lang="en-US" sz="2000" b="1">
                <a:latin typeface="Times New Roman" pitchFamily="18" charset="0"/>
              </a:rPr>
              <a:t>Colorado Springs, CO</a:t>
            </a:r>
            <a:r>
              <a:rPr lang="en-US" sz="2000">
                <a:latin typeface="Times New Roman" pitchFamily="18" charset="0"/>
              </a:rPr>
              <a:t> </a:t>
            </a:r>
          </a:p>
        </p:txBody>
      </p:sp>
      <p:pic>
        <p:nvPicPr>
          <p:cNvPr id="3077" name="Picture 5" descr="small3">
            <a:hlinkClick r:id="rId3" action="ppaction://hlinkfile"/>
          </p:cNvPr>
          <p:cNvPicPr>
            <a:picLocks noChangeAspect="1" noChangeArrowheads="1"/>
          </p:cNvPicPr>
          <p:nvPr/>
        </p:nvPicPr>
        <p:blipFill>
          <a:blip r:embed="rId4" cstate="print"/>
          <a:srcRect/>
          <a:stretch>
            <a:fillRect/>
          </a:stretch>
        </p:blipFill>
        <p:spPr bwMode="auto">
          <a:xfrm>
            <a:off x="8229600" y="990600"/>
            <a:ext cx="809625" cy="742950"/>
          </a:xfrm>
          <a:prstGeom prst="rect">
            <a:avLst/>
          </a:prstGeom>
          <a:noFill/>
        </p:spPr>
      </p:pic>
      <p:pic>
        <p:nvPicPr>
          <p:cNvPr id="3078" name="Picture 6" descr="small1">
            <a:hlinkClick r:id="rId5" action="ppaction://hlinkfile"/>
          </p:cNvPr>
          <p:cNvPicPr>
            <a:picLocks noChangeAspect="1" noChangeArrowheads="1"/>
          </p:cNvPicPr>
          <p:nvPr/>
        </p:nvPicPr>
        <p:blipFill>
          <a:blip r:embed="rId6" cstate="print"/>
          <a:srcRect/>
          <a:stretch>
            <a:fillRect/>
          </a:stretch>
        </p:blipFill>
        <p:spPr bwMode="auto">
          <a:xfrm>
            <a:off x="8229600" y="2209800"/>
            <a:ext cx="809625" cy="742950"/>
          </a:xfrm>
          <a:prstGeom prst="rect">
            <a:avLst/>
          </a:prstGeom>
          <a:noFill/>
        </p:spPr>
      </p:pic>
      <p:pic>
        <p:nvPicPr>
          <p:cNvPr id="3079" name="Picture 7" descr="small2">
            <a:hlinkClick r:id="rId7" action="ppaction://hlinkfile"/>
          </p:cNvPr>
          <p:cNvPicPr>
            <a:picLocks noChangeAspect="1" noChangeArrowheads="1"/>
          </p:cNvPicPr>
          <p:nvPr/>
        </p:nvPicPr>
        <p:blipFill>
          <a:blip r:embed="rId8" cstate="print"/>
          <a:srcRect/>
          <a:stretch>
            <a:fillRect/>
          </a:stretch>
        </p:blipFill>
        <p:spPr bwMode="auto">
          <a:xfrm>
            <a:off x="4876800" y="0"/>
            <a:ext cx="809625" cy="742950"/>
          </a:xfrm>
          <a:prstGeom prst="rect">
            <a:avLst/>
          </a:prstGeom>
          <a:noFill/>
        </p:spPr>
      </p:pic>
      <p:pic>
        <p:nvPicPr>
          <p:cNvPr id="3080" name="Picture 8" descr="small5">
            <a:hlinkClick r:id="rId9" action="ppaction://hlinkfile"/>
          </p:cNvPr>
          <p:cNvPicPr>
            <a:picLocks noChangeAspect="1" noChangeArrowheads="1"/>
          </p:cNvPicPr>
          <p:nvPr/>
        </p:nvPicPr>
        <p:blipFill>
          <a:blip r:embed="rId10" cstate="print"/>
          <a:srcRect/>
          <a:stretch>
            <a:fillRect/>
          </a:stretch>
        </p:blipFill>
        <p:spPr bwMode="auto">
          <a:xfrm>
            <a:off x="6248400" y="0"/>
            <a:ext cx="809625" cy="742950"/>
          </a:xfrm>
          <a:prstGeom prst="rect">
            <a:avLst/>
          </a:prstGeom>
          <a:noFill/>
        </p:spPr>
      </p:pic>
      <p:pic>
        <p:nvPicPr>
          <p:cNvPr id="3081" name="Picture 9" descr="small4">
            <a:hlinkClick r:id="rId11" action="ppaction://hlinkfile"/>
          </p:cNvPr>
          <p:cNvPicPr>
            <a:picLocks noChangeAspect="1" noChangeArrowheads="1"/>
          </p:cNvPicPr>
          <p:nvPr/>
        </p:nvPicPr>
        <p:blipFill>
          <a:blip r:embed="rId12" cstate="print"/>
          <a:srcRect/>
          <a:stretch>
            <a:fillRect/>
          </a:stretch>
        </p:blipFill>
        <p:spPr bwMode="auto">
          <a:xfrm>
            <a:off x="7648575" y="0"/>
            <a:ext cx="809625" cy="742950"/>
          </a:xfrm>
          <a:prstGeom prst="rect">
            <a:avLst/>
          </a:prstGeom>
          <a:noFill/>
        </p:spPr>
      </p:pic>
      <p:sp>
        <p:nvSpPr>
          <p:cNvPr id="3082" name="Rectangle 10"/>
          <p:cNvSpPr>
            <a:spLocks noChangeArrowheads="1"/>
          </p:cNvSpPr>
          <p:nvPr/>
        </p:nvSpPr>
        <p:spPr bwMode="auto">
          <a:xfrm>
            <a:off x="3810000" y="5257800"/>
            <a:ext cx="3967163" cy="1303338"/>
          </a:xfrm>
          <a:prstGeom prst="rect">
            <a:avLst/>
          </a:prstGeom>
          <a:noFill/>
          <a:ln w="9525">
            <a:noFill/>
            <a:miter lim="800000"/>
            <a:headEnd/>
            <a:tailEnd/>
          </a:ln>
          <a:effectLst/>
        </p:spPr>
        <p:txBody>
          <a:bodyPr/>
          <a:lstStyle/>
          <a:p>
            <a:pPr algn="ctr">
              <a:lnSpc>
                <a:spcPct val="90000"/>
              </a:lnSpc>
              <a:spcBef>
                <a:spcPct val="20000"/>
              </a:spcBef>
            </a:pPr>
            <a:r>
              <a:rPr lang="en-US" b="1">
                <a:solidFill>
                  <a:schemeClr val="bg2"/>
                </a:solidFill>
                <a:latin typeface="Comic Sans MS" pitchFamily="66" charset="0"/>
              </a:rPr>
              <a:t>Jim Geringer/ESRI</a:t>
            </a:r>
            <a:endParaRPr lang="en-US">
              <a:solidFill>
                <a:schemeClr val="bg2"/>
              </a:solidFill>
              <a:latin typeface="Comic Sans MS" pitchFamily="66" charset="0"/>
            </a:endParaRPr>
          </a:p>
          <a:p>
            <a:pPr algn="ctr">
              <a:lnSpc>
                <a:spcPct val="90000"/>
              </a:lnSpc>
              <a:spcBef>
                <a:spcPct val="20000"/>
              </a:spcBef>
            </a:pPr>
            <a:r>
              <a:rPr lang="en-US" b="1">
                <a:solidFill>
                  <a:schemeClr val="bg2"/>
                </a:solidFill>
                <a:latin typeface="Comic Sans MS" pitchFamily="66" charset="0"/>
              </a:rPr>
              <a:t>	    Governor 1995-2003</a:t>
            </a:r>
          </a:p>
          <a:p>
            <a:pPr algn="ctr">
              <a:lnSpc>
                <a:spcPct val="90000"/>
              </a:lnSpc>
              <a:spcBef>
                <a:spcPct val="20000"/>
              </a:spcBef>
            </a:pPr>
            <a:endParaRPr lang="en-US" b="1">
              <a:solidFill>
                <a:schemeClr val="bg2"/>
              </a:solidFill>
              <a:latin typeface="Comic Sans MS" pitchFamily="66" charset="0"/>
            </a:endParaRPr>
          </a:p>
          <a:p>
            <a:pPr algn="ctr">
              <a:lnSpc>
                <a:spcPct val="90000"/>
              </a:lnSpc>
              <a:spcBef>
                <a:spcPct val="20000"/>
              </a:spcBef>
            </a:pPr>
            <a:r>
              <a:rPr lang="en-US" sz="1600">
                <a:solidFill>
                  <a:schemeClr val="bg2"/>
                </a:solidFill>
              </a:rPr>
              <a:t>jgeringer@esri.com </a:t>
            </a:r>
          </a:p>
        </p:txBody>
      </p:sp>
      <p:pic>
        <p:nvPicPr>
          <p:cNvPr id="3083" name="Picture 11" descr="logoteal">
            <a:hlinkClick r:id="rId13"/>
          </p:cNvPr>
          <p:cNvPicPr>
            <a:picLocks noChangeAspect="1" noChangeArrowheads="1"/>
          </p:cNvPicPr>
          <p:nvPr/>
        </p:nvPicPr>
        <p:blipFill>
          <a:blip r:embed="rId14" cstate="print"/>
          <a:srcRect/>
          <a:stretch>
            <a:fillRect/>
          </a:stretch>
        </p:blipFill>
        <p:spPr bwMode="auto">
          <a:xfrm>
            <a:off x="4114800" y="5562600"/>
            <a:ext cx="1066800" cy="576263"/>
          </a:xfrm>
          <a:prstGeom prst="rect">
            <a:avLst/>
          </a:prstGeom>
          <a:noFill/>
        </p:spPr>
      </p:pic>
      <p:pic>
        <p:nvPicPr>
          <p:cNvPr id="3085" name="Picture 13" descr="Colorado Health Institute">
            <a:hlinkClick r:id="rId15"/>
          </p:cNvPr>
          <p:cNvPicPr>
            <a:picLocks noChangeAspect="1" noChangeArrowheads="1"/>
          </p:cNvPicPr>
          <p:nvPr/>
        </p:nvPicPr>
        <p:blipFill>
          <a:blip r:embed="rId16" cstate="print"/>
          <a:srcRect/>
          <a:stretch>
            <a:fillRect/>
          </a:stretch>
        </p:blipFill>
        <p:spPr bwMode="auto">
          <a:xfrm>
            <a:off x="5181600" y="1295400"/>
            <a:ext cx="2460625" cy="2743200"/>
          </a:xfrm>
          <a:prstGeom prst="rect">
            <a:avLst/>
          </a:prstGeom>
          <a:noFill/>
        </p:spPr>
      </p:pic>
      <p:pic>
        <p:nvPicPr>
          <p:cNvPr id="3086" name="Picture 14"/>
          <p:cNvPicPr>
            <a:picLocks noChangeAspect="1" noChangeArrowheads="1"/>
          </p:cNvPicPr>
          <p:nvPr/>
        </p:nvPicPr>
        <p:blipFill>
          <a:blip r:embed="rId17" cstate="print"/>
          <a:srcRect/>
          <a:stretch>
            <a:fillRect/>
          </a:stretch>
        </p:blipFill>
        <p:spPr bwMode="auto">
          <a:xfrm>
            <a:off x="152400" y="5029200"/>
            <a:ext cx="1241425" cy="1714500"/>
          </a:xfrm>
          <a:prstGeom prst="rect">
            <a:avLst/>
          </a:prstGeom>
          <a:noFill/>
          <a:ln w="12700">
            <a:noFill/>
            <a:miter lim="800000"/>
            <a:headEnd/>
            <a:tailEnd/>
          </a:ln>
          <a:effectLst/>
        </p:spPr>
      </p:pic>
      <p:sp>
        <p:nvSpPr>
          <p:cNvPr id="3087" name="Text Box 15"/>
          <p:cNvSpPr txBox="1">
            <a:spLocks noChangeArrowheads="1"/>
          </p:cNvSpPr>
          <p:nvPr/>
        </p:nvSpPr>
        <p:spPr bwMode="auto">
          <a:xfrm>
            <a:off x="0" y="3808413"/>
            <a:ext cx="4816475" cy="1373187"/>
          </a:xfrm>
          <a:prstGeom prst="rect">
            <a:avLst/>
          </a:prstGeom>
          <a:noFill/>
          <a:ln w="9525">
            <a:noFill/>
            <a:miter lim="800000"/>
            <a:headEnd/>
            <a:tailEnd/>
          </a:ln>
          <a:effectLst/>
        </p:spPr>
        <p:txBody>
          <a:bodyPr>
            <a:spAutoFit/>
          </a:bodyPr>
          <a:lstStyle/>
          <a:p>
            <a:pPr algn="ctr"/>
            <a:r>
              <a:rPr lang="en-US" sz="2800" b="1" i="1">
                <a:latin typeface="Comic Sans MS" pitchFamily="66" charset="0"/>
              </a:rPr>
              <a:t>Third Biennial Hot Issues in Health Care Legislative Conference</a:t>
            </a:r>
          </a:p>
        </p:txBody>
      </p:sp>
      <p:pic>
        <p:nvPicPr>
          <p:cNvPr id="3089" name="Picture 17" descr="Colorado State Capitol building"/>
          <p:cNvPicPr>
            <a:picLocks noChangeAspect="1" noChangeArrowheads="1"/>
          </p:cNvPicPr>
          <p:nvPr/>
        </p:nvPicPr>
        <p:blipFill>
          <a:blip r:embed="rId18" cstate="print"/>
          <a:srcRect/>
          <a:stretch>
            <a:fillRect/>
          </a:stretch>
        </p:blipFill>
        <p:spPr bwMode="auto">
          <a:xfrm>
            <a:off x="0" y="762000"/>
            <a:ext cx="4800600" cy="3086100"/>
          </a:xfrm>
          <a:prstGeom prst="rect">
            <a:avLst/>
          </a:prstGeom>
          <a:noFill/>
        </p:spPr>
      </p:pic>
      <p:pic>
        <p:nvPicPr>
          <p:cNvPr id="3093" name="Picture 21" descr="Statewide Internet Portal Authority">
            <a:hlinkClick r:id="rId19"/>
          </p:cNvPr>
          <p:cNvPicPr>
            <a:picLocks noChangeAspect="1" noChangeArrowheads="1"/>
          </p:cNvPicPr>
          <p:nvPr/>
        </p:nvPicPr>
        <p:blipFill>
          <a:blip r:embed="rId20" cstate="print"/>
          <a:srcRect/>
          <a:stretch>
            <a:fillRect/>
          </a:stretch>
        </p:blipFill>
        <p:spPr bwMode="auto">
          <a:xfrm>
            <a:off x="1981200" y="304800"/>
            <a:ext cx="609600" cy="38100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76200"/>
            <a:ext cx="8229600" cy="1143000"/>
          </a:xfrm>
        </p:spPr>
        <p:txBody>
          <a:bodyPr/>
          <a:lstStyle/>
          <a:p>
            <a:r>
              <a:rPr lang="en-US"/>
              <a:t>World Population</a:t>
            </a:r>
          </a:p>
        </p:txBody>
      </p:sp>
      <p:graphicFrame>
        <p:nvGraphicFramePr>
          <p:cNvPr id="7715" name="Group 547"/>
          <p:cNvGraphicFramePr>
            <a:graphicFrameLocks noGrp="1"/>
          </p:cNvGraphicFramePr>
          <p:nvPr>
            <p:ph type="tbl" idx="1"/>
          </p:nvPr>
        </p:nvGraphicFramePr>
        <p:xfrm>
          <a:off x="304800" y="1219200"/>
          <a:ext cx="8229600" cy="5338766"/>
        </p:xfrm>
        <a:graphic>
          <a:graphicData uri="http://schemas.openxmlformats.org/drawingml/2006/table">
            <a:tbl>
              <a:tblPr/>
              <a:tblGrid>
                <a:gridCol w="1330325"/>
                <a:gridCol w="2189163"/>
                <a:gridCol w="900112"/>
                <a:gridCol w="1981200"/>
                <a:gridCol w="1828800"/>
              </a:tblGrid>
              <a:tr h="83661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         Rank</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Country                     </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        Year</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                     Population</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    % of  World            Total</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53340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China                              </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2003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1,286,975,468</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20.4%</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604838">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India                              </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2003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1,049,700,118</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16.7%</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3730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United States                      </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2003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290,342,554</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4.6%</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37465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4</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Indonesia                          </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2003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234,893,453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3.7%</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3730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5</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Brazil                             </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2003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182,032,604</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2.9%</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37465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6</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Pakistan                           </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2003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150,694,740</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2.4%</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3730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7</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Russia                             </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2003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144,526,278</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37465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8</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Bangladesh                         </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2003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138,448,210</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2.2%</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3730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9</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Nigeria                            </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2003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133,881,703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2.1%</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374650">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10</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Japan                              </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2003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127,214,499</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r h="37306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11</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Mexico                             </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2003</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103,718,062</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pitchFamily="34" charset="0"/>
                        </a:rPr>
                        <a:t>1.6%</a:t>
                      </a:r>
                      <a:endParaRPr kumimoji="0" lang="en-US" sz="4000" b="1"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r>
            </a:tbl>
          </a:graphicData>
        </a:graphic>
      </p:graphicFrame>
      <p:sp>
        <p:nvSpPr>
          <p:cNvPr id="7236" name="Text Box 68"/>
          <p:cNvSpPr txBox="1">
            <a:spLocks noChangeArrowheads="1"/>
          </p:cNvSpPr>
          <p:nvPr/>
        </p:nvSpPr>
        <p:spPr bwMode="auto">
          <a:xfrm>
            <a:off x="3200400" y="762000"/>
            <a:ext cx="2728913" cy="304800"/>
          </a:xfrm>
          <a:prstGeom prst="rect">
            <a:avLst/>
          </a:prstGeom>
          <a:noFill/>
          <a:ln w="9525">
            <a:noFill/>
            <a:miter lim="800000"/>
            <a:headEnd/>
            <a:tailEnd/>
          </a:ln>
          <a:effectLst/>
        </p:spPr>
        <p:txBody>
          <a:bodyPr wrap="none">
            <a:spAutoFit/>
          </a:bodyPr>
          <a:lstStyle/>
          <a:p>
            <a:pPr eaLnBrk="0" hangingPunct="0"/>
            <a:r>
              <a:rPr lang="en-US" sz="1400" b="1">
                <a:effectLst>
                  <a:outerShdw blurRad="38100" dist="38100" dir="2700000" algn="tl">
                    <a:srgbClr val="C0C0C0"/>
                  </a:outerShdw>
                </a:effectLst>
              </a:rPr>
              <a:t>Source:  WallStreetView.com, </a:t>
            </a:r>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465263" y="569913"/>
            <a:ext cx="6510337" cy="1076325"/>
          </a:xfrm>
        </p:spPr>
        <p:txBody>
          <a:bodyPr/>
          <a:lstStyle/>
          <a:p>
            <a:r>
              <a:rPr lang="en-US">
                <a:solidFill>
                  <a:schemeClr val="accent2"/>
                </a:solidFill>
              </a:rPr>
              <a:t>Questions:</a:t>
            </a:r>
            <a:br>
              <a:rPr lang="en-US">
                <a:solidFill>
                  <a:schemeClr val="accent2"/>
                </a:solidFill>
              </a:rPr>
            </a:br>
            <a:endParaRPr lang="en-US">
              <a:solidFill>
                <a:schemeClr val="accent2"/>
              </a:solidFill>
            </a:endParaRPr>
          </a:p>
        </p:txBody>
      </p:sp>
      <p:sp>
        <p:nvSpPr>
          <p:cNvPr id="8195" name="Rectangle 3"/>
          <p:cNvSpPr>
            <a:spLocks noGrp="1" noChangeArrowheads="1"/>
          </p:cNvSpPr>
          <p:nvPr>
            <p:ph type="body" idx="1"/>
          </p:nvPr>
        </p:nvSpPr>
        <p:spPr>
          <a:xfrm>
            <a:off x="457200" y="1066800"/>
            <a:ext cx="8229600" cy="5064125"/>
          </a:xfrm>
        </p:spPr>
        <p:txBody>
          <a:bodyPr/>
          <a:lstStyle/>
          <a:p>
            <a:pPr>
              <a:buFontTx/>
              <a:buNone/>
            </a:pPr>
            <a:endParaRPr lang="en-US" b="1"/>
          </a:p>
          <a:p>
            <a:r>
              <a:rPr lang="en-US"/>
              <a:t>Is something significant happening in my place?</a:t>
            </a:r>
          </a:p>
          <a:p>
            <a:r>
              <a:rPr lang="en-US"/>
              <a:t>Is it a consequence of or benefit to my place?</a:t>
            </a:r>
          </a:p>
          <a:p>
            <a:r>
              <a:rPr lang="en-US"/>
              <a:t>Should society do something about it?</a:t>
            </a:r>
          </a:p>
          <a:p>
            <a:r>
              <a:rPr lang="en-US"/>
              <a:t>If so, how should the problem be solved?</a:t>
            </a:r>
          </a:p>
          <a:p>
            <a:r>
              <a:rPr lang="en-US"/>
              <a:t>What should my part be?</a:t>
            </a:r>
          </a:p>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8195">
                                            <p:txEl>
                                              <p:pRg st="1" end="1"/>
                                            </p:txEl>
                                          </p:spTgt>
                                        </p:tgtEl>
                                        <p:attrNameLst>
                                          <p:attrName>style.opacity</p:attrName>
                                        </p:attrNameLst>
                                      </p:cBhvr>
                                      <p:to>
                                        <p:strVal val="0.25"/>
                                      </p:to>
                                    </p:set>
                                    <p:animEffect filter="image" prLst="opacity: 0.25">
                                      <p:cBhvr rctx="IE">
                                        <p:cTn id="7" dur="indefinite"/>
                                        <p:tgtEl>
                                          <p:spTgt spid="8195">
                                            <p:txEl>
                                              <p:pRg st="1" end="1"/>
                                            </p:txEl>
                                          </p:spTgt>
                                        </p:tgtEl>
                                      </p:cBhvr>
                                    </p:animEffect>
                                  </p:childTnLst>
                                </p:cTn>
                              </p:par>
                              <p:par>
                                <p:cTn id="8" presetID="9" presetClass="emph" presetSubtype="0" grpId="0" nodeType="withEffect">
                                  <p:stCondLst>
                                    <p:cond delay="0"/>
                                  </p:stCondLst>
                                  <p:childTnLst>
                                    <p:set>
                                      <p:cBhvr rctx="PPT">
                                        <p:cTn id="9" dur="indefinite"/>
                                        <p:tgtEl>
                                          <p:spTgt spid="8195">
                                            <p:txEl>
                                              <p:pRg st="2" end="2"/>
                                            </p:txEl>
                                          </p:spTgt>
                                        </p:tgtEl>
                                        <p:attrNameLst>
                                          <p:attrName>style.opacity</p:attrName>
                                        </p:attrNameLst>
                                      </p:cBhvr>
                                      <p:to>
                                        <p:strVal val="0.25"/>
                                      </p:to>
                                    </p:set>
                                    <p:animEffect filter="image" prLst="opacity: 0.25">
                                      <p:cBhvr rctx="IE">
                                        <p:cTn id="10" dur="indefinite"/>
                                        <p:tgtEl>
                                          <p:spTgt spid="8195">
                                            <p:txEl>
                                              <p:pRg st="2" end="2"/>
                                            </p:txEl>
                                          </p:spTgt>
                                        </p:tgtEl>
                                      </p:cBhvr>
                                    </p:animEffect>
                                  </p:childTnLst>
                                </p:cTn>
                              </p:par>
                              <p:par>
                                <p:cTn id="11" presetID="9" presetClass="emph" presetSubtype="0" grpId="0" nodeType="withEffect">
                                  <p:stCondLst>
                                    <p:cond delay="0"/>
                                  </p:stCondLst>
                                  <p:childTnLst>
                                    <p:set>
                                      <p:cBhvr rctx="PPT">
                                        <p:cTn id="12" dur="indefinite"/>
                                        <p:tgtEl>
                                          <p:spTgt spid="8195">
                                            <p:txEl>
                                              <p:pRg st="3" end="3"/>
                                            </p:txEl>
                                          </p:spTgt>
                                        </p:tgtEl>
                                        <p:attrNameLst>
                                          <p:attrName>style.opacity</p:attrName>
                                        </p:attrNameLst>
                                      </p:cBhvr>
                                      <p:to>
                                        <p:strVal val="0.25"/>
                                      </p:to>
                                    </p:set>
                                    <p:animEffect filter="image" prLst="opacity: 0.25">
                                      <p:cBhvr rctx="IE">
                                        <p:cTn id="13" dur="indefinite"/>
                                        <p:tgtEl>
                                          <p:spTgt spid="8195">
                                            <p:txEl>
                                              <p:pRg st="3" end="3"/>
                                            </p:txEl>
                                          </p:spTgt>
                                        </p:tgtEl>
                                      </p:cBhvr>
                                    </p:animEffect>
                                  </p:childTnLst>
                                </p:cTn>
                              </p:par>
                              <p:par>
                                <p:cTn id="14" presetID="9" presetClass="emph" presetSubtype="0" grpId="0" nodeType="withEffect">
                                  <p:stCondLst>
                                    <p:cond delay="0"/>
                                  </p:stCondLst>
                                  <p:childTnLst>
                                    <p:set>
                                      <p:cBhvr rctx="PPT">
                                        <p:cTn id="15" dur="indefinite"/>
                                        <p:tgtEl>
                                          <p:spTgt spid="8195">
                                            <p:txEl>
                                              <p:pRg st="4" end="4"/>
                                            </p:txEl>
                                          </p:spTgt>
                                        </p:tgtEl>
                                        <p:attrNameLst>
                                          <p:attrName>style.opacity</p:attrName>
                                        </p:attrNameLst>
                                      </p:cBhvr>
                                      <p:to>
                                        <p:strVal val="0.25"/>
                                      </p:to>
                                    </p:set>
                                    <p:animEffect filter="image" prLst="opacity: 0.25">
                                      <p:cBhvr rctx="IE">
                                        <p:cTn id="16" dur="indefinite"/>
                                        <p:tgtEl>
                                          <p:spTgt spid="8195">
                                            <p:txEl>
                                              <p:pRg st="4" end="4"/>
                                            </p:txEl>
                                          </p:spTgt>
                                        </p:tgtEl>
                                      </p:cBhvr>
                                    </p:animEffect>
                                  </p:childTnLst>
                                </p:cTn>
                              </p:par>
                              <p:par>
                                <p:cTn id="17" presetID="9" presetClass="emph" presetSubtype="0" grpId="0" nodeType="withEffect">
                                  <p:stCondLst>
                                    <p:cond delay="0"/>
                                  </p:stCondLst>
                                  <p:childTnLst>
                                    <p:set>
                                      <p:cBhvr rctx="PPT">
                                        <p:cTn id="18" dur="indefinite"/>
                                        <p:tgtEl>
                                          <p:spTgt spid="8195">
                                            <p:txEl>
                                              <p:pRg st="5" end="5"/>
                                            </p:txEl>
                                          </p:spTgt>
                                        </p:tgtEl>
                                        <p:attrNameLst>
                                          <p:attrName>style.opacity</p:attrName>
                                        </p:attrNameLst>
                                      </p:cBhvr>
                                      <p:to>
                                        <p:strVal val="0.25"/>
                                      </p:to>
                                    </p:set>
                                    <p:animEffect filter="image" prLst="opacity: 0.25">
                                      <p:cBhvr rctx="IE">
                                        <p:cTn id="19" dur="indefinite"/>
                                        <p:tgtEl>
                                          <p:spTgt spid="819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grpId="1" nodeType="clickEffect">
                                  <p:stCondLst>
                                    <p:cond delay="0"/>
                                  </p:stCondLst>
                                  <p:endCondLst>
                                    <p:cond evt="onNext" delay="0">
                                      <p:tgtEl>
                                        <p:sldTgt/>
                                      </p:tgtEl>
                                    </p:cond>
                                  </p:endCondLst>
                                  <p:childTnLst>
                                    <p:set>
                                      <p:cBhvr rctx="PPT">
                                        <p:cTn id="23" dur="indefinite"/>
                                        <p:tgtEl>
                                          <p:spTgt spid="8195">
                                            <p:txEl>
                                              <p:pRg st="1" end="1"/>
                                            </p:txEl>
                                          </p:spTgt>
                                        </p:tgtEl>
                                        <p:attrNameLst>
                                          <p:attrName>style.opacity</p:attrName>
                                        </p:attrNameLst>
                                      </p:cBhvr>
                                      <p:to>
                                        <p:strVal val="1.0"/>
                                      </p:to>
                                    </p:set>
                                    <p:animEffect filter="image" prLst="opacity: 1.0">
                                      <p:cBhvr rctx="IE">
                                        <p:cTn id="24" dur="indefinite"/>
                                        <p:tgtEl>
                                          <p:spTgt spid="819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grpId="1" nodeType="clickEffect">
                                  <p:stCondLst>
                                    <p:cond delay="0"/>
                                  </p:stCondLst>
                                  <p:endCondLst>
                                    <p:cond evt="onNext" delay="0">
                                      <p:tgtEl>
                                        <p:sldTgt/>
                                      </p:tgtEl>
                                    </p:cond>
                                  </p:endCondLst>
                                  <p:childTnLst>
                                    <p:set>
                                      <p:cBhvr rctx="PPT">
                                        <p:cTn id="28" dur="indefinite"/>
                                        <p:tgtEl>
                                          <p:spTgt spid="8195">
                                            <p:txEl>
                                              <p:pRg st="2" end="2"/>
                                            </p:txEl>
                                          </p:spTgt>
                                        </p:tgtEl>
                                        <p:attrNameLst>
                                          <p:attrName>style.opacity</p:attrName>
                                        </p:attrNameLst>
                                      </p:cBhvr>
                                      <p:to>
                                        <p:strVal val="1.0"/>
                                      </p:to>
                                    </p:set>
                                    <p:animEffect filter="image" prLst="opacity: 1.0">
                                      <p:cBhvr rctx="IE">
                                        <p:cTn id="29" dur="indefinite"/>
                                        <p:tgtEl>
                                          <p:spTgt spid="819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mph" presetSubtype="0" grpId="1" nodeType="clickEffect">
                                  <p:stCondLst>
                                    <p:cond delay="0"/>
                                  </p:stCondLst>
                                  <p:endCondLst>
                                    <p:cond evt="onNext" delay="0">
                                      <p:tgtEl>
                                        <p:sldTgt/>
                                      </p:tgtEl>
                                    </p:cond>
                                  </p:endCondLst>
                                  <p:childTnLst>
                                    <p:set>
                                      <p:cBhvr rctx="PPT">
                                        <p:cTn id="33" dur="indefinite"/>
                                        <p:tgtEl>
                                          <p:spTgt spid="8195">
                                            <p:txEl>
                                              <p:pRg st="3" end="3"/>
                                            </p:txEl>
                                          </p:spTgt>
                                        </p:tgtEl>
                                        <p:attrNameLst>
                                          <p:attrName>style.opacity</p:attrName>
                                        </p:attrNameLst>
                                      </p:cBhvr>
                                      <p:to>
                                        <p:strVal val="1.0"/>
                                      </p:to>
                                    </p:set>
                                    <p:animEffect filter="image" prLst="opacity: 1.0">
                                      <p:cBhvr rctx="IE">
                                        <p:cTn id="34" dur="indefinite"/>
                                        <p:tgtEl>
                                          <p:spTgt spid="819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mph" presetSubtype="0" grpId="1" nodeType="clickEffect">
                                  <p:stCondLst>
                                    <p:cond delay="0"/>
                                  </p:stCondLst>
                                  <p:endCondLst>
                                    <p:cond evt="onNext" delay="0">
                                      <p:tgtEl>
                                        <p:sldTgt/>
                                      </p:tgtEl>
                                    </p:cond>
                                  </p:endCondLst>
                                  <p:childTnLst>
                                    <p:set>
                                      <p:cBhvr rctx="PPT">
                                        <p:cTn id="38" dur="indefinite"/>
                                        <p:tgtEl>
                                          <p:spTgt spid="8195">
                                            <p:txEl>
                                              <p:pRg st="4" end="4"/>
                                            </p:txEl>
                                          </p:spTgt>
                                        </p:tgtEl>
                                        <p:attrNameLst>
                                          <p:attrName>style.opacity</p:attrName>
                                        </p:attrNameLst>
                                      </p:cBhvr>
                                      <p:to>
                                        <p:strVal val="1.0"/>
                                      </p:to>
                                    </p:set>
                                    <p:animEffect filter="image" prLst="opacity: 1.0">
                                      <p:cBhvr rctx="IE">
                                        <p:cTn id="39" dur="indefinite"/>
                                        <p:tgtEl>
                                          <p:spTgt spid="819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mph" presetSubtype="0" grpId="1" nodeType="clickEffect">
                                  <p:stCondLst>
                                    <p:cond delay="0"/>
                                  </p:stCondLst>
                                  <p:endCondLst>
                                    <p:cond evt="onNext" delay="0">
                                      <p:tgtEl>
                                        <p:sldTgt/>
                                      </p:tgtEl>
                                    </p:cond>
                                  </p:endCondLst>
                                  <p:childTnLst>
                                    <p:set>
                                      <p:cBhvr rctx="PPT">
                                        <p:cTn id="43" dur="indefinite"/>
                                        <p:tgtEl>
                                          <p:spTgt spid="8195">
                                            <p:txEl>
                                              <p:pRg st="5" end="5"/>
                                            </p:txEl>
                                          </p:spTgt>
                                        </p:tgtEl>
                                        <p:attrNameLst>
                                          <p:attrName>style.opacity</p:attrName>
                                        </p:attrNameLst>
                                      </p:cBhvr>
                                      <p:to>
                                        <p:strVal val="1.0"/>
                                      </p:to>
                                    </p:set>
                                    <p:animEffect filter="image" prLst="opacity: 1.0">
                                      <p:cBhvr rctx="IE">
                                        <p:cTn id="44" dur="indefinite"/>
                                        <p:tgtEl>
                                          <p:spTgt spid="81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allAtOnce"/>
      <p:bldP spid="8195" grpI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914400" y="274638"/>
            <a:ext cx="7772400" cy="1143000"/>
          </a:xfrm>
        </p:spPr>
        <p:txBody>
          <a:bodyPr/>
          <a:lstStyle/>
          <a:p>
            <a:r>
              <a:rPr lang="en-US" sz="4000"/>
              <a:t>Value of Information Technology</a:t>
            </a:r>
            <a:br>
              <a:rPr lang="en-US" sz="4000"/>
            </a:br>
            <a:endParaRPr lang="en-US" sz="4000"/>
          </a:p>
        </p:txBody>
      </p:sp>
      <p:sp>
        <p:nvSpPr>
          <p:cNvPr id="109571" name="Rectangle 3"/>
          <p:cNvSpPr>
            <a:spLocks noGrp="1" noChangeArrowheads="1"/>
          </p:cNvSpPr>
          <p:nvPr>
            <p:ph type="body" idx="1"/>
          </p:nvPr>
        </p:nvSpPr>
        <p:spPr/>
        <p:txBody>
          <a:bodyPr/>
          <a:lstStyle/>
          <a:p>
            <a:r>
              <a:rPr lang="en-US"/>
              <a:t>Improves Quality and Safety</a:t>
            </a:r>
          </a:p>
          <a:p>
            <a:r>
              <a:rPr lang="en-US"/>
              <a:t>Drives Cost Savings</a:t>
            </a:r>
          </a:p>
          <a:p>
            <a:r>
              <a:rPr lang="en-US"/>
              <a:t>Helps Patients Navigate the Healthcare System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sz="4000"/>
              <a:t>Improve Quality and Saves Lives</a:t>
            </a:r>
          </a:p>
        </p:txBody>
      </p:sp>
      <p:sp>
        <p:nvSpPr>
          <p:cNvPr id="110595" name="Rectangle 3"/>
          <p:cNvSpPr>
            <a:spLocks noGrp="1" noChangeArrowheads="1"/>
          </p:cNvSpPr>
          <p:nvPr>
            <p:ph type="body" idx="1"/>
          </p:nvPr>
        </p:nvSpPr>
        <p:spPr/>
        <p:txBody>
          <a:bodyPr/>
          <a:lstStyle/>
          <a:p>
            <a:pPr>
              <a:buFontTx/>
              <a:buNone/>
            </a:pPr>
            <a:endParaRPr lang="en-US"/>
          </a:p>
          <a:p>
            <a:r>
              <a:rPr lang="en-US"/>
              <a:t>National adoption of ACPOE (ambulatory computerized physician order entry) could prevent</a:t>
            </a:r>
          </a:p>
          <a:p>
            <a:pPr lvl="1"/>
            <a:r>
              <a:rPr lang="en-US"/>
              <a:t> 2 million ADEs/year</a:t>
            </a:r>
          </a:p>
          <a:p>
            <a:pPr lvl="1"/>
            <a:r>
              <a:rPr lang="en-US"/>
              <a:t>190,000 ADE admissions/year</a:t>
            </a:r>
          </a:p>
          <a:p>
            <a:pPr lvl="1"/>
            <a:r>
              <a:rPr lang="en-US"/>
              <a:t>130,000 life-threatening ADEs/year</a:t>
            </a:r>
          </a:p>
          <a:p>
            <a:pPr>
              <a:buFontTx/>
              <a:buNone/>
            </a:pPr>
            <a:endParaRPr lang="en-US"/>
          </a:p>
        </p:txBody>
      </p:sp>
      <p:sp>
        <p:nvSpPr>
          <p:cNvPr id="110596" name="Text Box 4"/>
          <p:cNvSpPr txBox="1">
            <a:spLocks noChangeArrowheads="1"/>
          </p:cNvSpPr>
          <p:nvPr/>
        </p:nvSpPr>
        <p:spPr bwMode="auto">
          <a:xfrm>
            <a:off x="898525" y="6132513"/>
            <a:ext cx="5416550" cy="366712"/>
          </a:xfrm>
          <a:prstGeom prst="rect">
            <a:avLst/>
          </a:prstGeom>
          <a:noFill/>
          <a:ln w="9525">
            <a:noFill/>
            <a:miter lim="800000"/>
            <a:headEnd/>
            <a:tailEnd/>
          </a:ln>
          <a:effectLst/>
        </p:spPr>
        <p:txBody>
          <a:bodyPr wrap="none">
            <a:spAutoFit/>
          </a:bodyPr>
          <a:lstStyle/>
          <a:p>
            <a:r>
              <a:rPr lang="en-US"/>
              <a:t>Center for Information Technology Leadership 2003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090613" y="127000"/>
            <a:ext cx="6634162" cy="1320800"/>
          </a:xfrm>
          <a:gradFill rotWithShape="0">
            <a:gsLst>
              <a:gs pos="0">
                <a:srgbClr val="2B6BFF"/>
              </a:gs>
              <a:gs pos="100000">
                <a:srgbClr val="2B6BFF">
                  <a:gamma/>
                  <a:shade val="49804"/>
                  <a:invGamma/>
                </a:srgbClr>
              </a:gs>
            </a:gsLst>
            <a:lin ang="5400000" scaled="1"/>
          </a:gradFill>
          <a:ln w="12700">
            <a:solidFill>
              <a:srgbClr val="999999"/>
            </a:solidFill>
          </a:ln>
          <a:effectLst>
            <a:outerShdw dist="107763" dir="2700000" algn="ctr" rotWithShape="0">
              <a:schemeClr val="tx1"/>
            </a:outerShdw>
          </a:effectLst>
        </p:spPr>
        <p:txBody>
          <a:bodyPr lIns="90487" tIns="44450" rIns="90487" bIns="44450">
            <a:spAutoFit/>
          </a:bodyPr>
          <a:lstStyle/>
          <a:p>
            <a:r>
              <a:rPr lang="en-US" sz="4000" b="1"/>
              <a:t>Cooperation and Data Sharing</a:t>
            </a:r>
          </a:p>
        </p:txBody>
      </p:sp>
      <p:sp>
        <p:nvSpPr>
          <p:cNvPr id="112643" name="Rectangle 3"/>
          <p:cNvSpPr>
            <a:spLocks noGrp="1" noChangeArrowheads="1"/>
          </p:cNvSpPr>
          <p:nvPr>
            <p:ph type="body" idx="1"/>
          </p:nvPr>
        </p:nvSpPr>
        <p:spPr>
          <a:noFill/>
          <a:ln/>
        </p:spPr>
        <p:txBody>
          <a:bodyPr lIns="90487" tIns="44450" rIns="90487" bIns="44450"/>
          <a:lstStyle/>
          <a:p>
            <a:pPr>
              <a:lnSpc>
                <a:spcPct val="80000"/>
              </a:lnSpc>
              <a:buClr>
                <a:srgbClr val="FFCC00"/>
              </a:buClr>
            </a:pPr>
            <a:r>
              <a:rPr lang="en-US" sz="2800"/>
              <a:t>Government at any level, the federal level in particular, has a history of isolating data, doling out information as patronage, creating highly segregated services </a:t>
            </a:r>
          </a:p>
          <a:p>
            <a:pPr>
              <a:lnSpc>
                <a:spcPct val="80000"/>
              </a:lnSpc>
              <a:buClr>
                <a:srgbClr val="FFCC00"/>
              </a:buClr>
            </a:pPr>
            <a:r>
              <a:rPr lang="en-US" sz="2800"/>
              <a:t>September 11, 2001 changed the focus of the nation, and created urgency for finding more efficient and effective ways to enable the public health community to cope with greater challenges, including the threat of bioterror.</a:t>
            </a:r>
          </a:p>
          <a:p>
            <a:pPr>
              <a:lnSpc>
                <a:spcPct val="80000"/>
              </a:lnSpc>
              <a:buClr>
                <a:srgbClr val="FFCC00"/>
              </a:buClr>
            </a:pPr>
            <a:r>
              <a:rPr lang="en-US" sz="2800"/>
              <a:t>Public and private partners must work together to develop locally-based solutions reflecting nationally-developed priorities </a:t>
            </a:r>
          </a:p>
          <a:p>
            <a:pPr>
              <a:lnSpc>
                <a:spcPct val="80000"/>
              </a:lnSpc>
            </a:pPr>
            <a:endParaRPr lang="en-US" sz="2800" b="1">
              <a:latin typeface="Venetian301 Dm BT"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264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4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264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4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12643">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90600" y="223838"/>
            <a:ext cx="7319963" cy="981075"/>
          </a:xfrm>
        </p:spPr>
        <p:txBody>
          <a:bodyPr/>
          <a:lstStyle/>
          <a:p>
            <a:r>
              <a:rPr lang="en-US" sz="4000"/>
              <a:t>Data Sharing…Myth or Must-Have</a:t>
            </a:r>
          </a:p>
        </p:txBody>
      </p:sp>
      <p:sp>
        <p:nvSpPr>
          <p:cNvPr id="16387" name="Rectangle 3"/>
          <p:cNvSpPr>
            <a:spLocks noGrp="1" noChangeArrowheads="1"/>
          </p:cNvSpPr>
          <p:nvPr>
            <p:ph type="body" idx="1"/>
          </p:nvPr>
        </p:nvSpPr>
        <p:spPr/>
        <p:txBody>
          <a:bodyPr/>
          <a:lstStyle/>
          <a:p>
            <a:r>
              <a:rPr lang="en-US"/>
              <a:t>Agencies must have a shared purpose before they feel the need to share data</a:t>
            </a:r>
          </a:p>
          <a:p>
            <a:r>
              <a:rPr lang="en-US"/>
              <a:t>Unless they have a common mission, they won’t change their culture  </a:t>
            </a:r>
          </a:p>
        </p:txBody>
      </p:sp>
      <p:pic>
        <p:nvPicPr>
          <p:cNvPr id="16388" name="Picture 4"/>
          <p:cNvPicPr>
            <a:picLocks noChangeAspect="1" noChangeArrowheads="1"/>
          </p:cNvPicPr>
          <p:nvPr/>
        </p:nvPicPr>
        <p:blipFill>
          <a:blip r:embed="rId2" cstate="print"/>
          <a:srcRect/>
          <a:stretch>
            <a:fillRect/>
          </a:stretch>
        </p:blipFill>
        <p:spPr bwMode="auto">
          <a:xfrm>
            <a:off x="5334000" y="4191000"/>
            <a:ext cx="3216275" cy="2411413"/>
          </a:xfrm>
          <a:prstGeom prst="rect">
            <a:avLst/>
          </a:prstGeom>
          <a:noFill/>
          <a:ln w="19050">
            <a:solidFill>
              <a:schemeClr val="tx2"/>
            </a:solidFill>
            <a:miter lim="800000"/>
            <a:headEnd/>
            <a:tailEnd/>
          </a:ln>
        </p:spPr>
      </p:pic>
      <p:pic>
        <p:nvPicPr>
          <p:cNvPr id="16389" name="Picture 5"/>
          <p:cNvPicPr>
            <a:picLocks noChangeAspect="1" noChangeArrowheads="1"/>
          </p:cNvPicPr>
          <p:nvPr/>
        </p:nvPicPr>
        <p:blipFill>
          <a:blip r:embed="rId3" cstate="print"/>
          <a:srcRect/>
          <a:stretch>
            <a:fillRect/>
          </a:stretch>
        </p:blipFill>
        <p:spPr bwMode="auto">
          <a:xfrm>
            <a:off x="304800" y="4019550"/>
            <a:ext cx="2971800" cy="2228850"/>
          </a:xfrm>
          <a:prstGeom prst="rect">
            <a:avLst/>
          </a:prstGeom>
          <a:noFill/>
          <a:ln w="19050">
            <a:solidFill>
              <a:schemeClr val="tx2"/>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6387">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6387">
                                            <p:txEl>
                                              <p:pRg st="1" end="1"/>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990600" y="361950"/>
            <a:ext cx="7319963" cy="1563688"/>
          </a:xfrm>
        </p:spPr>
        <p:txBody>
          <a:bodyPr/>
          <a:lstStyle/>
          <a:p>
            <a:r>
              <a:rPr lang="en-US">
                <a:latin typeface="Venetian301 Dm BT" charset="0"/>
                <a:cs typeface="Times New Roman" pitchFamily="18" charset="0"/>
              </a:rPr>
              <a:t>Recognize that Solutions Transcend Physical and Political Boundaries</a:t>
            </a:r>
          </a:p>
        </p:txBody>
      </p:sp>
      <p:sp>
        <p:nvSpPr>
          <p:cNvPr id="17411" name="Rectangle 3"/>
          <p:cNvSpPr>
            <a:spLocks noGrp="1" noChangeArrowheads="1"/>
          </p:cNvSpPr>
          <p:nvPr>
            <p:ph type="body" idx="1"/>
          </p:nvPr>
        </p:nvSpPr>
        <p:spPr>
          <a:xfrm>
            <a:off x="309563" y="1981200"/>
            <a:ext cx="8148637" cy="4114800"/>
          </a:xfrm>
        </p:spPr>
        <p:txBody>
          <a:bodyPr/>
          <a:lstStyle/>
          <a:p>
            <a:endParaRPr lang="en-US"/>
          </a:p>
          <a:p>
            <a:r>
              <a:rPr lang="en-US">
                <a:latin typeface="Venetian301 Dm BT" charset="0"/>
                <a:cs typeface="Times New Roman" pitchFamily="18" charset="0"/>
              </a:rPr>
              <a:t>The challenges of health care today span political and agency boundaries.  </a:t>
            </a:r>
          </a:p>
          <a:p>
            <a:r>
              <a:rPr lang="en-US">
                <a:latin typeface="Venetian301 Dm BT" charset="0"/>
                <a:cs typeface="Times New Roman" pitchFamily="18" charset="0"/>
              </a:rPr>
              <a:t>Solutions typically affect more than the geography of a single political or business jurisdiction</a:t>
            </a:r>
            <a:r>
              <a:rPr lang="en-US"/>
              <a:t>, including international</a:t>
            </a:r>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411">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7411">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t="12460" b="4050"/>
          <a:stretch>
            <a:fillRect/>
          </a:stretch>
        </p:blipFill>
        <p:spPr bwMode="auto">
          <a:xfrm>
            <a:off x="990600" y="1752600"/>
            <a:ext cx="8153400" cy="5105400"/>
          </a:xfrm>
          <a:prstGeom prst="rect">
            <a:avLst/>
          </a:prstGeom>
          <a:noFill/>
          <a:ln w="9525">
            <a:noFill/>
            <a:miter lim="800000"/>
            <a:headEnd/>
            <a:tailEnd/>
          </a:ln>
          <a:effectLst/>
        </p:spPr>
      </p:pic>
      <p:sp>
        <p:nvSpPr>
          <p:cNvPr id="18435" name="Rectangle 3"/>
          <p:cNvSpPr>
            <a:spLocks noGrp="1" noChangeArrowheads="1"/>
          </p:cNvSpPr>
          <p:nvPr>
            <p:ph type="ctrTitle"/>
          </p:nvPr>
        </p:nvSpPr>
        <p:spPr>
          <a:xfrm>
            <a:off x="152400" y="228600"/>
            <a:ext cx="8991600" cy="1076325"/>
          </a:xfrm>
        </p:spPr>
        <p:txBody>
          <a:bodyPr/>
          <a:lstStyle/>
          <a:p>
            <a:r>
              <a:rPr lang="en-US"/>
              <a:t>Geographic Information System in Epidemiology and Public Health</a:t>
            </a:r>
          </a:p>
        </p:txBody>
      </p:sp>
      <p:sp>
        <p:nvSpPr>
          <p:cNvPr id="18436" name="Rectangle 4"/>
          <p:cNvSpPr>
            <a:spLocks noGrp="1" noChangeArrowheads="1"/>
          </p:cNvSpPr>
          <p:nvPr>
            <p:ph type="subTitle" idx="1"/>
          </p:nvPr>
        </p:nvSpPr>
        <p:spPr>
          <a:xfrm>
            <a:off x="1371600" y="5791200"/>
            <a:ext cx="7772400" cy="1752600"/>
          </a:xfrm>
        </p:spPr>
        <p:txBody>
          <a:bodyPr/>
          <a:lstStyle/>
          <a:p>
            <a:r>
              <a:rPr lang="en-US">
                <a:solidFill>
                  <a:schemeClr val="bg1"/>
                </a:solidFill>
              </a:rPr>
              <a:t>SigEpi</a:t>
            </a:r>
            <a:r>
              <a:rPr lang="en-US"/>
              <a:t> </a:t>
            </a:r>
            <a:r>
              <a:rPr lang="en-US">
                <a:solidFill>
                  <a:schemeClr val="bg2"/>
                </a:solidFill>
              </a:rPr>
              <a:t>was developed by Pan American Health Organization (PAHO)</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42925" y="396875"/>
            <a:ext cx="8067675" cy="519113"/>
          </a:xfrm>
          <a:prstGeom prst="rect">
            <a:avLst/>
          </a:prstGeom>
          <a:noFill/>
          <a:ln w="9525">
            <a:noFill/>
            <a:miter lim="800000"/>
            <a:headEnd/>
            <a:tailEnd/>
          </a:ln>
          <a:effectLst>
            <a:outerShdw dist="35921" dir="2700000" algn="ctr" rotWithShape="0">
              <a:srgbClr val="333333"/>
            </a:outerShdw>
          </a:effectLst>
        </p:spPr>
        <p:txBody>
          <a:bodyPr lIns="92075" tIns="46038" rIns="92075" bIns="46038" anchor="ctr"/>
          <a:lstStyle/>
          <a:p>
            <a:pPr algn="ctr" eaLnBrk="0" hangingPunct="0"/>
            <a:r>
              <a:rPr lang="en-US" altLang="en-US" sz="4400" b="1">
                <a:solidFill>
                  <a:srgbClr val="FFFFFF"/>
                </a:solidFill>
              </a:rPr>
              <a:t>SARS Outbreak Analysis</a:t>
            </a:r>
          </a:p>
        </p:txBody>
      </p:sp>
      <p:graphicFrame>
        <p:nvGraphicFramePr>
          <p:cNvPr id="19459" name="Object 3"/>
          <p:cNvGraphicFramePr>
            <a:graphicFrameLocks noChangeAspect="1"/>
          </p:cNvGraphicFramePr>
          <p:nvPr/>
        </p:nvGraphicFramePr>
        <p:xfrm>
          <a:off x="328613" y="1155700"/>
          <a:ext cx="4100512" cy="5468938"/>
        </p:xfrm>
        <a:graphic>
          <a:graphicData uri="http://schemas.openxmlformats.org/presentationml/2006/ole">
            <p:oleObj spid="_x0000_s19459" name="Photo Editor Photo" r:id="rId4" imgW="4571429" imgH="6095238" progId="MSPhotoEd.3">
              <p:embed/>
            </p:oleObj>
          </a:graphicData>
        </a:graphic>
      </p:graphicFrame>
      <p:pic>
        <p:nvPicPr>
          <p:cNvPr id="19460" name="Picture 4" descr="SARS"/>
          <p:cNvPicPr>
            <a:picLocks noChangeAspect="1" noChangeArrowheads="1"/>
          </p:cNvPicPr>
          <p:nvPr/>
        </p:nvPicPr>
        <p:blipFill>
          <a:blip r:embed="rId5" cstate="print"/>
          <a:srcRect/>
          <a:stretch>
            <a:fillRect/>
          </a:stretch>
        </p:blipFill>
        <p:spPr bwMode="auto">
          <a:xfrm>
            <a:off x="298450" y="3386138"/>
            <a:ext cx="4602163" cy="3298825"/>
          </a:xfrm>
          <a:prstGeom prst="rect">
            <a:avLst/>
          </a:prstGeom>
          <a:noFill/>
          <a:ln w="19050">
            <a:solidFill>
              <a:srgbClr val="000000"/>
            </a:solidFill>
            <a:miter lim="800000"/>
            <a:headEnd/>
            <a:tailEnd/>
          </a:ln>
        </p:spPr>
      </p:pic>
      <p:pic>
        <p:nvPicPr>
          <p:cNvPr id="19461" name="Picture 5"/>
          <p:cNvPicPr>
            <a:picLocks noChangeAspect="1" noChangeArrowheads="1"/>
          </p:cNvPicPr>
          <p:nvPr/>
        </p:nvPicPr>
        <p:blipFill>
          <a:blip r:embed="rId6" cstate="print"/>
          <a:srcRect/>
          <a:stretch>
            <a:fillRect/>
          </a:stretch>
        </p:blipFill>
        <p:spPr bwMode="auto">
          <a:xfrm>
            <a:off x="3767138" y="4532313"/>
            <a:ext cx="3100387" cy="2325687"/>
          </a:xfrm>
          <a:prstGeom prst="rect">
            <a:avLst/>
          </a:prstGeom>
          <a:noFill/>
          <a:ln w="9525">
            <a:noFill/>
            <a:miter lim="800000"/>
            <a:headEnd/>
            <a:tailEnd/>
          </a:ln>
          <a:effectLst/>
        </p:spPr>
      </p:pic>
      <p:pic>
        <p:nvPicPr>
          <p:cNvPr id="19462" name="Picture 6"/>
          <p:cNvPicPr>
            <a:picLocks noChangeAspect="1" noChangeArrowheads="1"/>
          </p:cNvPicPr>
          <p:nvPr/>
        </p:nvPicPr>
        <p:blipFill>
          <a:blip r:embed="rId7" cstate="print"/>
          <a:srcRect/>
          <a:stretch>
            <a:fillRect/>
          </a:stretch>
        </p:blipFill>
        <p:spPr bwMode="auto">
          <a:xfrm>
            <a:off x="5830888" y="5302250"/>
            <a:ext cx="2074862" cy="1555750"/>
          </a:xfrm>
          <a:prstGeom prst="rect">
            <a:avLst/>
          </a:prstGeom>
          <a:noFill/>
          <a:ln w="9525">
            <a:noFill/>
            <a:miter lim="800000"/>
            <a:headEnd/>
            <a:tailEnd/>
          </a:ln>
          <a:effectLst/>
        </p:spPr>
      </p:pic>
      <p:graphicFrame>
        <p:nvGraphicFramePr>
          <p:cNvPr id="19463" name="Object 7"/>
          <p:cNvGraphicFramePr>
            <a:graphicFrameLocks noChangeAspect="1"/>
          </p:cNvGraphicFramePr>
          <p:nvPr/>
        </p:nvGraphicFramePr>
        <p:xfrm>
          <a:off x="5197475" y="1260475"/>
          <a:ext cx="3606800" cy="2705100"/>
        </p:xfrm>
        <a:graphic>
          <a:graphicData uri="http://schemas.openxmlformats.org/presentationml/2006/ole">
            <p:oleObj spid="_x0000_s19463" name="Photo Editor Photo" r:id="rId8" imgW="9752381" imgH="7314286" progId="MSPhotoEd.3">
              <p:embed/>
            </p:oleObj>
          </a:graphicData>
        </a:graphic>
      </p:graphicFrame>
      <p:graphicFrame>
        <p:nvGraphicFramePr>
          <p:cNvPr id="19464" name="Object 8"/>
          <p:cNvGraphicFramePr>
            <a:graphicFrameLocks noChangeAspect="1"/>
          </p:cNvGraphicFramePr>
          <p:nvPr/>
        </p:nvGraphicFramePr>
        <p:xfrm>
          <a:off x="6148388" y="3508375"/>
          <a:ext cx="2686050" cy="2014538"/>
        </p:xfrm>
        <a:graphic>
          <a:graphicData uri="http://schemas.openxmlformats.org/presentationml/2006/ole">
            <p:oleObj spid="_x0000_s19464" name="Photo Editor Photo" r:id="rId9" imgW="9752381" imgH="7314286" progId="MSPhotoEd.3">
              <p:embed/>
            </p:oleObj>
          </a:graphicData>
        </a:graphic>
      </p:graphicFrame>
    </p:spTree>
  </p:cSld>
  <p:clrMapOvr>
    <a:masterClrMapping/>
  </p:clrMapOvr>
  <p:transition advClick="0" advTm="8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descr="DOQQ"/>
          <p:cNvSpPr>
            <a:spLocks noChangeArrowheads="1"/>
          </p:cNvSpPr>
          <p:nvPr/>
        </p:nvSpPr>
        <p:spPr bwMode="auto">
          <a:xfrm>
            <a:off x="169863" y="4216400"/>
            <a:ext cx="2376487" cy="927100"/>
          </a:xfrm>
          <a:prstGeom prst="diamond">
            <a:avLst/>
          </a:prstGeom>
          <a:blipFill dpi="0" rotWithShape="0">
            <a:blip r:embed="rId2" cstate="print"/>
            <a:srcRect/>
            <a:stretch>
              <a:fillRect/>
            </a:stretch>
          </a:blipFill>
          <a:ln w="15875">
            <a:solidFill>
              <a:schemeClr val="bg2"/>
            </a:solidFill>
            <a:miter lim="800000"/>
            <a:headEnd/>
            <a:tailEnd/>
          </a:ln>
          <a:effectLst/>
        </p:spPr>
        <p:txBody>
          <a:bodyPr wrap="none" anchor="ctr"/>
          <a:lstStyle/>
          <a:p>
            <a:endParaRPr lang="en-US"/>
          </a:p>
        </p:txBody>
      </p:sp>
      <p:sp>
        <p:nvSpPr>
          <p:cNvPr id="21507" name="AutoShape 3" descr="layer_survey_school"/>
          <p:cNvSpPr>
            <a:spLocks noChangeArrowheads="1"/>
          </p:cNvSpPr>
          <p:nvPr/>
        </p:nvSpPr>
        <p:spPr bwMode="auto">
          <a:xfrm>
            <a:off x="209550" y="3924300"/>
            <a:ext cx="2328863" cy="733425"/>
          </a:xfrm>
          <a:prstGeom prst="diamond">
            <a:avLst/>
          </a:prstGeom>
          <a:blipFill dpi="0" rotWithShape="0">
            <a:blip r:embed="rId3" cstate="print"/>
            <a:srcRect/>
            <a:stretch>
              <a:fillRect/>
            </a:stretch>
          </a:blipFill>
          <a:ln w="15875">
            <a:solidFill>
              <a:schemeClr val="bg2"/>
            </a:solidFill>
            <a:miter lim="800000"/>
            <a:headEnd/>
            <a:tailEnd/>
          </a:ln>
          <a:effectLst/>
        </p:spPr>
        <p:txBody>
          <a:bodyPr wrap="none" anchor="ctr"/>
          <a:lstStyle/>
          <a:p>
            <a:endParaRPr lang="en-US"/>
          </a:p>
        </p:txBody>
      </p:sp>
      <p:sp>
        <p:nvSpPr>
          <p:cNvPr id="21508" name="Text Box 4"/>
          <p:cNvSpPr txBox="1">
            <a:spLocks noChangeArrowheads="1"/>
          </p:cNvSpPr>
          <p:nvPr/>
        </p:nvSpPr>
        <p:spPr bwMode="auto">
          <a:xfrm>
            <a:off x="2640013" y="3292475"/>
            <a:ext cx="1320800" cy="374650"/>
          </a:xfrm>
          <a:prstGeom prst="rect">
            <a:avLst/>
          </a:prstGeom>
          <a:noFill/>
          <a:ln w="12700">
            <a:noFill/>
            <a:miter lim="800000"/>
            <a:headEnd/>
            <a:tailEnd/>
          </a:ln>
          <a:effectLst/>
        </p:spPr>
        <p:txBody>
          <a:bodyPr lIns="90487" tIns="44450" rIns="90487" bIns="44450"/>
          <a:lstStyle/>
          <a:p>
            <a:pPr eaLnBrk="0" hangingPunct="0">
              <a:lnSpc>
                <a:spcPct val="80000"/>
              </a:lnSpc>
              <a:spcBef>
                <a:spcPct val="20000"/>
              </a:spcBef>
              <a:buClr>
                <a:srgbClr val="FAFD00"/>
              </a:buClr>
              <a:buFont typeface="Arial" pitchFamily="34" charset="0"/>
              <a:buNone/>
            </a:pPr>
            <a:r>
              <a:rPr lang="en-US" altLang="en-US" sz="1600" b="1">
                <a:solidFill>
                  <a:srgbClr val="FFFFFF"/>
                </a:solidFill>
                <a:effectLst>
                  <a:outerShdw blurRad="38100" dist="38100" dir="2700000" algn="tl">
                    <a:srgbClr val="C0C0C0"/>
                  </a:outerShdw>
                </a:effectLst>
              </a:rPr>
              <a:t>Boundaries </a:t>
            </a:r>
          </a:p>
        </p:txBody>
      </p:sp>
      <p:grpSp>
        <p:nvGrpSpPr>
          <p:cNvPr id="21509" name="Group 5"/>
          <p:cNvGrpSpPr>
            <a:grpSpLocks/>
          </p:cNvGrpSpPr>
          <p:nvPr/>
        </p:nvGrpSpPr>
        <p:grpSpPr bwMode="auto">
          <a:xfrm>
            <a:off x="217488" y="3348038"/>
            <a:ext cx="2320925" cy="1016000"/>
            <a:chOff x="960" y="2112"/>
            <a:chExt cx="2479" cy="912"/>
          </a:xfrm>
        </p:grpSpPr>
        <p:sp>
          <p:nvSpPr>
            <p:cNvPr id="21510" name="AutoShape 6"/>
            <p:cNvSpPr>
              <a:spLocks noChangeArrowheads="1"/>
            </p:cNvSpPr>
            <p:nvPr/>
          </p:nvSpPr>
          <p:spPr bwMode="auto">
            <a:xfrm>
              <a:off x="960" y="2112"/>
              <a:ext cx="2479" cy="912"/>
            </a:xfrm>
            <a:prstGeom prst="diamond">
              <a:avLst/>
            </a:prstGeom>
            <a:solidFill>
              <a:srgbClr val="FFFFCC"/>
            </a:solidFill>
            <a:ln w="15875">
              <a:solidFill>
                <a:schemeClr val="bg2"/>
              </a:solidFill>
              <a:miter lim="800000"/>
              <a:headEnd/>
              <a:tailEnd/>
            </a:ln>
            <a:effectLst/>
          </p:spPr>
          <p:txBody>
            <a:bodyPr wrap="none" anchor="ctr"/>
            <a:lstStyle/>
            <a:p>
              <a:endParaRPr lang="en-US"/>
            </a:p>
          </p:txBody>
        </p:sp>
        <p:sp>
          <p:nvSpPr>
            <p:cNvPr id="21511" name="AutoShape 7"/>
            <p:cNvSpPr>
              <a:spLocks noChangeArrowheads="1"/>
            </p:cNvSpPr>
            <p:nvPr/>
          </p:nvSpPr>
          <p:spPr bwMode="auto">
            <a:xfrm>
              <a:off x="1428" y="2480"/>
              <a:ext cx="203" cy="141"/>
            </a:xfrm>
            <a:prstGeom prst="triangle">
              <a:avLst>
                <a:gd name="adj" fmla="val 50000"/>
              </a:avLst>
            </a:prstGeom>
            <a:solidFill>
              <a:schemeClr val="bg2"/>
            </a:solidFill>
            <a:ln w="15875">
              <a:solidFill>
                <a:schemeClr val="bg2"/>
              </a:solidFill>
              <a:miter lim="800000"/>
              <a:headEnd/>
              <a:tailEnd/>
            </a:ln>
            <a:effectLst/>
          </p:spPr>
          <p:txBody>
            <a:bodyPr vert="eaVert" wrap="none" anchor="ctr"/>
            <a:lstStyle/>
            <a:p>
              <a:endParaRPr lang="en-US"/>
            </a:p>
          </p:txBody>
        </p:sp>
        <p:sp>
          <p:nvSpPr>
            <p:cNvPr id="21512" name="AutoShape 8"/>
            <p:cNvSpPr>
              <a:spLocks noChangeArrowheads="1"/>
            </p:cNvSpPr>
            <p:nvPr/>
          </p:nvSpPr>
          <p:spPr bwMode="auto">
            <a:xfrm>
              <a:off x="1991" y="2691"/>
              <a:ext cx="203" cy="140"/>
            </a:xfrm>
            <a:prstGeom prst="triangle">
              <a:avLst>
                <a:gd name="adj" fmla="val 50000"/>
              </a:avLst>
            </a:prstGeom>
            <a:solidFill>
              <a:schemeClr val="bg2"/>
            </a:solidFill>
            <a:ln w="15875">
              <a:solidFill>
                <a:schemeClr val="bg2"/>
              </a:solidFill>
              <a:miter lim="800000"/>
              <a:headEnd/>
              <a:tailEnd/>
            </a:ln>
            <a:effectLst/>
          </p:spPr>
          <p:txBody>
            <a:bodyPr vert="eaVert" wrap="none" anchor="ctr"/>
            <a:lstStyle/>
            <a:p>
              <a:endParaRPr lang="en-US"/>
            </a:p>
          </p:txBody>
        </p:sp>
        <p:sp>
          <p:nvSpPr>
            <p:cNvPr id="21513" name="AutoShape 9"/>
            <p:cNvSpPr>
              <a:spLocks noChangeArrowheads="1"/>
            </p:cNvSpPr>
            <p:nvPr/>
          </p:nvSpPr>
          <p:spPr bwMode="auto">
            <a:xfrm>
              <a:off x="2834" y="2480"/>
              <a:ext cx="202" cy="141"/>
            </a:xfrm>
            <a:prstGeom prst="triangle">
              <a:avLst>
                <a:gd name="adj" fmla="val 50000"/>
              </a:avLst>
            </a:prstGeom>
            <a:solidFill>
              <a:schemeClr val="bg2"/>
            </a:solidFill>
            <a:ln w="15875">
              <a:solidFill>
                <a:schemeClr val="bg2"/>
              </a:solidFill>
              <a:miter lim="800000"/>
              <a:headEnd/>
              <a:tailEnd/>
            </a:ln>
            <a:effectLst/>
          </p:spPr>
          <p:txBody>
            <a:bodyPr vert="eaVert" wrap="none" anchor="ctr"/>
            <a:lstStyle/>
            <a:p>
              <a:endParaRPr lang="en-US"/>
            </a:p>
          </p:txBody>
        </p:sp>
        <p:sp>
          <p:nvSpPr>
            <p:cNvPr id="21514" name="AutoShape 10"/>
            <p:cNvSpPr>
              <a:spLocks noChangeArrowheads="1"/>
            </p:cNvSpPr>
            <p:nvPr/>
          </p:nvSpPr>
          <p:spPr bwMode="auto">
            <a:xfrm>
              <a:off x="2365" y="2638"/>
              <a:ext cx="202" cy="140"/>
            </a:xfrm>
            <a:prstGeom prst="triangle">
              <a:avLst>
                <a:gd name="adj" fmla="val 50000"/>
              </a:avLst>
            </a:prstGeom>
            <a:solidFill>
              <a:schemeClr val="bg2"/>
            </a:solidFill>
            <a:ln w="15875">
              <a:solidFill>
                <a:schemeClr val="bg2"/>
              </a:solidFill>
              <a:miter lim="800000"/>
              <a:headEnd/>
              <a:tailEnd/>
            </a:ln>
            <a:effectLst/>
          </p:spPr>
          <p:txBody>
            <a:bodyPr vert="eaVert" wrap="none" anchor="ctr"/>
            <a:lstStyle/>
            <a:p>
              <a:endParaRPr lang="en-US"/>
            </a:p>
          </p:txBody>
        </p:sp>
      </p:grpSp>
      <p:sp>
        <p:nvSpPr>
          <p:cNvPr id="21515" name="Text Box 11"/>
          <p:cNvSpPr txBox="1">
            <a:spLocks noChangeArrowheads="1"/>
          </p:cNvSpPr>
          <p:nvPr/>
        </p:nvSpPr>
        <p:spPr bwMode="auto">
          <a:xfrm>
            <a:off x="2640013" y="3725863"/>
            <a:ext cx="1949450" cy="374650"/>
          </a:xfrm>
          <a:prstGeom prst="rect">
            <a:avLst/>
          </a:prstGeom>
          <a:noFill/>
          <a:ln w="12700">
            <a:noFill/>
            <a:miter lim="800000"/>
            <a:headEnd/>
            <a:tailEnd/>
          </a:ln>
          <a:effectLst/>
        </p:spPr>
        <p:txBody>
          <a:bodyPr lIns="90487" tIns="44450" rIns="90487" bIns="44450"/>
          <a:lstStyle/>
          <a:p>
            <a:pPr eaLnBrk="0" hangingPunct="0">
              <a:lnSpc>
                <a:spcPct val="80000"/>
              </a:lnSpc>
              <a:spcBef>
                <a:spcPct val="20000"/>
              </a:spcBef>
              <a:buClr>
                <a:srgbClr val="FAFD00"/>
              </a:buClr>
              <a:buFont typeface="Arial" pitchFamily="34" charset="0"/>
              <a:buNone/>
            </a:pPr>
            <a:r>
              <a:rPr lang="en-US" altLang="en-US" sz="1600" b="1">
                <a:solidFill>
                  <a:srgbClr val="FFFFFF"/>
                </a:solidFill>
                <a:effectLst>
                  <a:outerShdw blurRad="38100" dist="38100" dir="2700000" algn="tl">
                    <a:srgbClr val="C0C0C0"/>
                  </a:outerShdw>
                </a:effectLst>
              </a:rPr>
              <a:t>Geodetic Control</a:t>
            </a:r>
          </a:p>
        </p:txBody>
      </p:sp>
      <p:sp>
        <p:nvSpPr>
          <p:cNvPr id="21516" name="AutoShape 12" descr="layers"/>
          <p:cNvSpPr>
            <a:spLocks noChangeArrowheads="1"/>
          </p:cNvSpPr>
          <p:nvPr/>
        </p:nvSpPr>
        <p:spPr bwMode="auto">
          <a:xfrm>
            <a:off x="157163" y="3000375"/>
            <a:ext cx="2378075" cy="925513"/>
          </a:xfrm>
          <a:prstGeom prst="diamond">
            <a:avLst/>
          </a:prstGeom>
          <a:blipFill dpi="0" rotWithShape="0">
            <a:blip r:embed="rId4" cstate="print"/>
            <a:srcRect/>
            <a:stretch>
              <a:fillRect/>
            </a:stretch>
          </a:blipFill>
          <a:ln w="15875">
            <a:solidFill>
              <a:schemeClr val="bg2"/>
            </a:solidFill>
            <a:miter lim="800000"/>
            <a:headEnd/>
            <a:tailEnd/>
          </a:ln>
          <a:effectLst/>
        </p:spPr>
        <p:txBody>
          <a:bodyPr wrap="none" anchor="ctr"/>
          <a:lstStyle/>
          <a:p>
            <a:endParaRPr lang="en-US"/>
          </a:p>
        </p:txBody>
      </p:sp>
      <p:sp>
        <p:nvSpPr>
          <p:cNvPr id="21517" name="Text Box 13"/>
          <p:cNvSpPr txBox="1">
            <a:spLocks noChangeArrowheads="1"/>
          </p:cNvSpPr>
          <p:nvPr/>
        </p:nvSpPr>
        <p:spPr bwMode="auto">
          <a:xfrm>
            <a:off x="7346950" y="2408238"/>
            <a:ext cx="1873250" cy="374650"/>
          </a:xfrm>
          <a:prstGeom prst="rect">
            <a:avLst/>
          </a:prstGeom>
          <a:noFill/>
          <a:ln w="12700">
            <a:noFill/>
            <a:miter lim="800000"/>
            <a:headEnd/>
            <a:tailEnd/>
          </a:ln>
          <a:effectLst/>
        </p:spPr>
        <p:txBody>
          <a:bodyPr lIns="90487" tIns="44450" rIns="90487" bIns="44450"/>
          <a:lstStyle/>
          <a:p>
            <a:pPr eaLnBrk="0" hangingPunct="0">
              <a:lnSpc>
                <a:spcPct val="80000"/>
              </a:lnSpc>
              <a:spcBef>
                <a:spcPct val="20000"/>
              </a:spcBef>
              <a:buClr>
                <a:srgbClr val="FAFD00"/>
              </a:buClr>
              <a:buFont typeface="Arial" pitchFamily="34" charset="0"/>
              <a:buNone/>
            </a:pPr>
            <a:r>
              <a:rPr lang="en-US" altLang="en-US" sz="1600" b="1">
                <a:solidFill>
                  <a:srgbClr val="FFFFFF"/>
                </a:solidFill>
                <a:effectLst>
                  <a:outerShdw blurRad="38100" dist="38100" dir="2700000" algn="tl">
                    <a:srgbClr val="C0C0C0"/>
                  </a:outerShdw>
                </a:effectLst>
              </a:rPr>
              <a:t>Surface Waters </a:t>
            </a:r>
          </a:p>
        </p:txBody>
      </p:sp>
      <p:sp>
        <p:nvSpPr>
          <p:cNvPr id="21518" name="Text Box 14"/>
          <p:cNvSpPr txBox="1">
            <a:spLocks noChangeArrowheads="1"/>
          </p:cNvSpPr>
          <p:nvPr/>
        </p:nvSpPr>
        <p:spPr bwMode="auto">
          <a:xfrm>
            <a:off x="2632075" y="2454275"/>
            <a:ext cx="1906588" cy="374650"/>
          </a:xfrm>
          <a:prstGeom prst="rect">
            <a:avLst/>
          </a:prstGeom>
          <a:noFill/>
          <a:ln w="12700">
            <a:noFill/>
            <a:miter lim="800000"/>
            <a:headEnd/>
            <a:tailEnd/>
          </a:ln>
          <a:effectLst/>
        </p:spPr>
        <p:txBody>
          <a:bodyPr lIns="90487" tIns="44450" rIns="90487" bIns="44450"/>
          <a:lstStyle/>
          <a:p>
            <a:pPr eaLnBrk="0" hangingPunct="0">
              <a:lnSpc>
                <a:spcPct val="80000"/>
              </a:lnSpc>
              <a:spcBef>
                <a:spcPct val="20000"/>
              </a:spcBef>
              <a:buClr>
                <a:srgbClr val="FAFD00"/>
              </a:buClr>
              <a:buFont typeface="Arial" pitchFamily="34" charset="0"/>
              <a:buNone/>
            </a:pPr>
            <a:r>
              <a:rPr lang="en-US" altLang="en-US" sz="1600" b="1">
                <a:solidFill>
                  <a:srgbClr val="FFFFFF"/>
                </a:solidFill>
                <a:effectLst>
                  <a:outerShdw blurRad="38100" dist="38100" dir="2700000" algn="tl">
                    <a:srgbClr val="C0C0C0"/>
                  </a:outerShdw>
                </a:effectLst>
              </a:rPr>
              <a:t>Transportation </a:t>
            </a:r>
          </a:p>
        </p:txBody>
      </p:sp>
      <p:sp>
        <p:nvSpPr>
          <p:cNvPr id="21519" name="Text Box 15"/>
          <p:cNvSpPr txBox="1">
            <a:spLocks noChangeArrowheads="1"/>
          </p:cNvSpPr>
          <p:nvPr/>
        </p:nvSpPr>
        <p:spPr bwMode="auto">
          <a:xfrm>
            <a:off x="2513013" y="2055813"/>
            <a:ext cx="1992312" cy="374650"/>
          </a:xfrm>
          <a:prstGeom prst="rect">
            <a:avLst/>
          </a:prstGeom>
          <a:noFill/>
          <a:ln w="12700">
            <a:noFill/>
            <a:miter lim="800000"/>
            <a:headEnd/>
            <a:tailEnd/>
          </a:ln>
          <a:effectLst/>
        </p:spPr>
        <p:txBody>
          <a:bodyPr lIns="90487" tIns="44450" rIns="90487" bIns="44450"/>
          <a:lstStyle/>
          <a:p>
            <a:pPr eaLnBrk="0" hangingPunct="0">
              <a:lnSpc>
                <a:spcPct val="80000"/>
              </a:lnSpc>
              <a:spcBef>
                <a:spcPct val="20000"/>
              </a:spcBef>
              <a:buClr>
                <a:srgbClr val="FAFD00"/>
              </a:buClr>
              <a:buFont typeface="Arial" pitchFamily="34" charset="0"/>
              <a:buNone/>
            </a:pPr>
            <a:r>
              <a:rPr lang="en-US" altLang="en-US" sz="1600" b="1">
                <a:solidFill>
                  <a:srgbClr val="FFFFFF"/>
                </a:solidFill>
                <a:effectLst>
                  <a:outerShdw blurRad="38100" dist="38100" dir="2700000" algn="tl">
                    <a:srgbClr val="C0C0C0"/>
                  </a:outerShdw>
                </a:effectLst>
              </a:rPr>
              <a:t>  Land Ownership </a:t>
            </a:r>
          </a:p>
        </p:txBody>
      </p:sp>
      <p:sp>
        <p:nvSpPr>
          <p:cNvPr id="21520" name="Rectangle 16"/>
          <p:cNvSpPr>
            <a:spLocks noChangeArrowheads="1"/>
          </p:cNvSpPr>
          <p:nvPr/>
        </p:nvSpPr>
        <p:spPr bwMode="auto">
          <a:xfrm>
            <a:off x="0" y="1295400"/>
            <a:ext cx="2460625" cy="517525"/>
          </a:xfrm>
          <a:prstGeom prst="rect">
            <a:avLst/>
          </a:prstGeom>
          <a:noFill/>
          <a:ln w="12700">
            <a:noFill/>
            <a:miter lim="800000"/>
            <a:headEnd/>
            <a:tailEnd/>
          </a:ln>
          <a:effectLst/>
        </p:spPr>
        <p:txBody>
          <a:bodyPr lIns="90487" tIns="44450" rIns="90487" bIns="44450"/>
          <a:lstStyle/>
          <a:p>
            <a:pPr algn="ctr" eaLnBrk="0" hangingPunct="0">
              <a:lnSpc>
                <a:spcPct val="80000"/>
              </a:lnSpc>
              <a:spcBef>
                <a:spcPct val="20000"/>
              </a:spcBef>
              <a:buClr>
                <a:srgbClr val="FAFD00"/>
              </a:buClr>
              <a:buFont typeface="Arial" pitchFamily="34" charset="0"/>
              <a:buNone/>
            </a:pPr>
            <a:endParaRPr lang="en-US" altLang="en-US" sz="2800" b="1">
              <a:solidFill>
                <a:srgbClr val="FFFFFF"/>
              </a:solidFill>
              <a:effectLst>
                <a:outerShdw blurRad="38100" dist="38100" dir="2700000" algn="tl">
                  <a:srgbClr val="C0C0C0"/>
                </a:outerShdw>
              </a:effectLst>
            </a:endParaRPr>
          </a:p>
        </p:txBody>
      </p:sp>
      <p:sp>
        <p:nvSpPr>
          <p:cNvPr id="21521" name="AutoShape 17" descr="layers3"/>
          <p:cNvSpPr>
            <a:spLocks noChangeArrowheads="1"/>
          </p:cNvSpPr>
          <p:nvPr/>
        </p:nvSpPr>
        <p:spPr bwMode="auto">
          <a:xfrm>
            <a:off x="4838700" y="3836988"/>
            <a:ext cx="2378075" cy="925512"/>
          </a:xfrm>
          <a:prstGeom prst="diamond">
            <a:avLst/>
          </a:prstGeom>
          <a:blipFill dpi="0" rotWithShape="0">
            <a:blip r:embed="rId5" cstate="print"/>
            <a:srcRect/>
            <a:stretch>
              <a:fillRect/>
            </a:stretch>
          </a:blipFill>
          <a:ln w="15875">
            <a:solidFill>
              <a:schemeClr val="bg2"/>
            </a:solidFill>
            <a:miter lim="800000"/>
            <a:headEnd/>
            <a:tailEnd/>
          </a:ln>
          <a:effectLst/>
        </p:spPr>
        <p:txBody>
          <a:bodyPr wrap="none" anchor="ctr"/>
          <a:lstStyle/>
          <a:p>
            <a:endParaRPr lang="en-US"/>
          </a:p>
        </p:txBody>
      </p:sp>
      <p:sp>
        <p:nvSpPr>
          <p:cNvPr id="21522" name="AutoShape 18" descr="layers2"/>
          <p:cNvSpPr>
            <a:spLocks noChangeArrowheads="1"/>
          </p:cNvSpPr>
          <p:nvPr/>
        </p:nvSpPr>
        <p:spPr bwMode="auto">
          <a:xfrm>
            <a:off x="4852988" y="3341688"/>
            <a:ext cx="2378075" cy="925512"/>
          </a:xfrm>
          <a:prstGeom prst="diamond">
            <a:avLst/>
          </a:prstGeom>
          <a:blipFill dpi="0" rotWithShape="0">
            <a:blip r:embed="rId6" cstate="print"/>
            <a:srcRect/>
            <a:stretch>
              <a:fillRect/>
            </a:stretch>
          </a:blipFill>
          <a:ln w="15875">
            <a:solidFill>
              <a:schemeClr val="bg2"/>
            </a:solidFill>
            <a:miter lim="800000"/>
            <a:headEnd/>
            <a:tailEnd/>
          </a:ln>
          <a:effectLst/>
        </p:spPr>
        <p:txBody>
          <a:bodyPr wrap="none" anchor="ctr"/>
          <a:lstStyle/>
          <a:p>
            <a:endParaRPr lang="en-US"/>
          </a:p>
        </p:txBody>
      </p:sp>
      <p:sp>
        <p:nvSpPr>
          <p:cNvPr id="21523" name="AutoShape 19" descr="layer_veg"/>
          <p:cNvSpPr>
            <a:spLocks noChangeArrowheads="1"/>
          </p:cNvSpPr>
          <p:nvPr/>
        </p:nvSpPr>
        <p:spPr bwMode="auto">
          <a:xfrm>
            <a:off x="4875213" y="2895600"/>
            <a:ext cx="2378075" cy="925513"/>
          </a:xfrm>
          <a:prstGeom prst="diamond">
            <a:avLst/>
          </a:prstGeom>
          <a:blipFill dpi="0" rotWithShape="0">
            <a:blip r:embed="rId7" cstate="print"/>
            <a:srcRect/>
            <a:stretch>
              <a:fillRect/>
            </a:stretch>
          </a:blipFill>
          <a:ln w="15875">
            <a:solidFill>
              <a:schemeClr val="bg2"/>
            </a:solidFill>
            <a:miter lim="800000"/>
            <a:headEnd/>
            <a:tailEnd/>
          </a:ln>
          <a:effectLst/>
        </p:spPr>
        <p:txBody>
          <a:bodyPr wrap="none" anchor="ctr"/>
          <a:lstStyle/>
          <a:p>
            <a:endParaRPr lang="en-US"/>
          </a:p>
        </p:txBody>
      </p:sp>
      <p:sp>
        <p:nvSpPr>
          <p:cNvPr id="21524" name="Text Box 20"/>
          <p:cNvSpPr txBox="1">
            <a:spLocks noChangeArrowheads="1"/>
          </p:cNvSpPr>
          <p:nvPr/>
        </p:nvSpPr>
        <p:spPr bwMode="auto">
          <a:xfrm>
            <a:off x="7383463" y="3235325"/>
            <a:ext cx="1230312" cy="1222375"/>
          </a:xfrm>
          <a:prstGeom prst="rect">
            <a:avLst/>
          </a:prstGeom>
          <a:noFill/>
          <a:ln w="12700">
            <a:noFill/>
            <a:miter lim="800000"/>
            <a:headEnd/>
            <a:tailEnd/>
          </a:ln>
          <a:effectLst/>
        </p:spPr>
        <p:txBody>
          <a:bodyPr lIns="90487" tIns="44450" rIns="90487" bIns="44450"/>
          <a:lstStyle/>
          <a:p>
            <a:pPr eaLnBrk="0" hangingPunct="0">
              <a:lnSpc>
                <a:spcPct val="80000"/>
              </a:lnSpc>
              <a:spcBef>
                <a:spcPct val="20000"/>
              </a:spcBef>
              <a:buClr>
                <a:srgbClr val="FAFD00"/>
              </a:buClr>
              <a:buFont typeface="Arial" pitchFamily="34" charset="0"/>
              <a:buNone/>
            </a:pPr>
            <a:r>
              <a:rPr lang="en-US" altLang="en-US" sz="1600" b="1">
                <a:solidFill>
                  <a:srgbClr val="FFFFFF"/>
                </a:solidFill>
                <a:effectLst>
                  <a:outerShdw blurRad="38100" dist="38100" dir="2700000" algn="tl">
                    <a:srgbClr val="C0C0C0"/>
                  </a:outerShdw>
                </a:effectLst>
              </a:rPr>
              <a:t>Soils</a:t>
            </a:r>
          </a:p>
          <a:p>
            <a:pPr eaLnBrk="0" hangingPunct="0">
              <a:lnSpc>
                <a:spcPct val="80000"/>
              </a:lnSpc>
              <a:spcBef>
                <a:spcPct val="20000"/>
              </a:spcBef>
              <a:buClr>
                <a:srgbClr val="FAFD00"/>
              </a:buClr>
              <a:buFont typeface="Arial" pitchFamily="34" charset="0"/>
              <a:buNone/>
            </a:pPr>
            <a:endParaRPr lang="en-US" altLang="en-US" sz="1600" b="1">
              <a:solidFill>
                <a:srgbClr val="FFFFFF"/>
              </a:solidFill>
              <a:effectLst>
                <a:outerShdw blurRad="38100" dist="38100" dir="2700000" algn="tl">
                  <a:srgbClr val="C0C0C0"/>
                </a:outerShdw>
              </a:effectLst>
            </a:endParaRPr>
          </a:p>
          <a:p>
            <a:pPr eaLnBrk="0" hangingPunct="0">
              <a:lnSpc>
                <a:spcPct val="80000"/>
              </a:lnSpc>
              <a:spcBef>
                <a:spcPct val="20000"/>
              </a:spcBef>
              <a:buClr>
                <a:srgbClr val="FAFD00"/>
              </a:buClr>
              <a:buFont typeface="Arial" pitchFamily="34" charset="0"/>
              <a:buNone/>
            </a:pPr>
            <a:r>
              <a:rPr lang="en-US" altLang="en-US" sz="1600" b="1">
                <a:solidFill>
                  <a:srgbClr val="FFFFFF"/>
                </a:solidFill>
                <a:effectLst>
                  <a:outerShdw blurRad="38100" dist="38100" dir="2700000" algn="tl">
                    <a:srgbClr val="C0C0C0"/>
                  </a:outerShdw>
                </a:effectLst>
              </a:rPr>
              <a:t>Vegetation</a:t>
            </a:r>
          </a:p>
          <a:p>
            <a:pPr eaLnBrk="0" hangingPunct="0">
              <a:lnSpc>
                <a:spcPct val="80000"/>
              </a:lnSpc>
              <a:spcBef>
                <a:spcPct val="20000"/>
              </a:spcBef>
              <a:buClr>
                <a:srgbClr val="FAFD00"/>
              </a:buClr>
              <a:buFont typeface="Arial" pitchFamily="34" charset="0"/>
              <a:buNone/>
            </a:pPr>
            <a:endParaRPr lang="en-US" altLang="en-US" sz="1600" b="1">
              <a:solidFill>
                <a:srgbClr val="FFFFFF"/>
              </a:solidFill>
              <a:effectLst>
                <a:outerShdw blurRad="38100" dist="38100" dir="2700000" algn="tl">
                  <a:srgbClr val="C0C0C0"/>
                </a:outerShdw>
              </a:effectLst>
            </a:endParaRPr>
          </a:p>
          <a:p>
            <a:pPr eaLnBrk="0" hangingPunct="0">
              <a:lnSpc>
                <a:spcPct val="80000"/>
              </a:lnSpc>
              <a:spcBef>
                <a:spcPct val="20000"/>
              </a:spcBef>
              <a:buClr>
                <a:srgbClr val="FAFD00"/>
              </a:buClr>
              <a:buFont typeface="Arial" pitchFamily="34" charset="0"/>
              <a:buNone/>
            </a:pPr>
            <a:r>
              <a:rPr lang="en-US" altLang="en-US" sz="1600" b="1">
                <a:solidFill>
                  <a:srgbClr val="FFFFFF"/>
                </a:solidFill>
                <a:effectLst>
                  <a:outerShdw blurRad="38100" dist="38100" dir="2700000" algn="tl">
                    <a:srgbClr val="C0C0C0"/>
                  </a:outerShdw>
                </a:effectLst>
              </a:rPr>
              <a:t>Census</a:t>
            </a:r>
          </a:p>
        </p:txBody>
      </p:sp>
      <p:sp>
        <p:nvSpPr>
          <p:cNvPr id="21525" name="AutoShape 21" descr="landcover"/>
          <p:cNvSpPr>
            <a:spLocks noChangeArrowheads="1"/>
          </p:cNvSpPr>
          <p:nvPr/>
        </p:nvSpPr>
        <p:spPr bwMode="auto">
          <a:xfrm>
            <a:off x="4902200" y="2619375"/>
            <a:ext cx="2328863" cy="733425"/>
          </a:xfrm>
          <a:prstGeom prst="diamond">
            <a:avLst/>
          </a:prstGeom>
          <a:blipFill dpi="0" rotWithShape="0">
            <a:blip r:embed="rId8" cstate="print"/>
            <a:srcRect/>
            <a:stretch>
              <a:fillRect/>
            </a:stretch>
          </a:blipFill>
          <a:ln w="15875">
            <a:solidFill>
              <a:schemeClr val="bg2"/>
            </a:solidFill>
            <a:miter lim="800000"/>
            <a:headEnd/>
            <a:tailEnd/>
          </a:ln>
          <a:effectLst/>
        </p:spPr>
        <p:txBody>
          <a:bodyPr wrap="none" anchor="ctr"/>
          <a:lstStyle/>
          <a:p>
            <a:endParaRPr lang="en-US"/>
          </a:p>
        </p:txBody>
      </p:sp>
      <p:sp>
        <p:nvSpPr>
          <p:cNvPr id="21526" name="Text Box 22"/>
          <p:cNvSpPr txBox="1">
            <a:spLocks noChangeArrowheads="1"/>
          </p:cNvSpPr>
          <p:nvPr/>
        </p:nvSpPr>
        <p:spPr bwMode="auto">
          <a:xfrm>
            <a:off x="7048500" y="2901950"/>
            <a:ext cx="1846263" cy="374650"/>
          </a:xfrm>
          <a:prstGeom prst="rect">
            <a:avLst/>
          </a:prstGeom>
          <a:noFill/>
          <a:ln w="12700">
            <a:noFill/>
            <a:miter lim="800000"/>
            <a:headEnd/>
            <a:tailEnd/>
          </a:ln>
          <a:effectLst/>
        </p:spPr>
        <p:txBody>
          <a:bodyPr lIns="90487" tIns="44450" rIns="90487" bIns="44450"/>
          <a:lstStyle/>
          <a:p>
            <a:pPr algn="ctr" eaLnBrk="0" hangingPunct="0">
              <a:lnSpc>
                <a:spcPct val="80000"/>
              </a:lnSpc>
              <a:spcBef>
                <a:spcPct val="20000"/>
              </a:spcBef>
              <a:buClr>
                <a:srgbClr val="FAFD00"/>
              </a:buClr>
              <a:buFont typeface="Arial" pitchFamily="34" charset="0"/>
              <a:buNone/>
            </a:pPr>
            <a:r>
              <a:rPr lang="en-US" altLang="en-US" sz="1600" b="1">
                <a:solidFill>
                  <a:srgbClr val="FFFFFF"/>
                </a:solidFill>
                <a:effectLst>
                  <a:outerShdw blurRad="38100" dist="38100" dir="2700000" algn="tl">
                    <a:srgbClr val="C0C0C0"/>
                  </a:outerShdw>
                </a:effectLst>
              </a:rPr>
              <a:t> Land cover</a:t>
            </a:r>
          </a:p>
        </p:txBody>
      </p:sp>
      <p:sp>
        <p:nvSpPr>
          <p:cNvPr id="21527" name="Text Box 23"/>
          <p:cNvSpPr txBox="1">
            <a:spLocks noChangeArrowheads="1"/>
          </p:cNvSpPr>
          <p:nvPr/>
        </p:nvSpPr>
        <p:spPr bwMode="auto">
          <a:xfrm>
            <a:off x="2498725" y="2895600"/>
            <a:ext cx="1301750" cy="295275"/>
          </a:xfrm>
          <a:prstGeom prst="rect">
            <a:avLst/>
          </a:prstGeom>
          <a:noFill/>
          <a:ln w="12700">
            <a:noFill/>
            <a:miter lim="800000"/>
            <a:headEnd/>
            <a:tailEnd/>
          </a:ln>
          <a:effectLst/>
        </p:spPr>
        <p:txBody>
          <a:bodyPr lIns="90487" tIns="44450" rIns="90487" bIns="44450"/>
          <a:lstStyle/>
          <a:p>
            <a:pPr algn="ctr" eaLnBrk="0" hangingPunct="0">
              <a:lnSpc>
                <a:spcPct val="80000"/>
              </a:lnSpc>
              <a:spcBef>
                <a:spcPct val="20000"/>
              </a:spcBef>
              <a:buClr>
                <a:srgbClr val="FAFD00"/>
              </a:buClr>
              <a:buFont typeface="Arial" pitchFamily="34" charset="0"/>
              <a:buNone/>
            </a:pPr>
            <a:r>
              <a:rPr lang="en-US" altLang="en-US" sz="1600" b="1">
                <a:solidFill>
                  <a:srgbClr val="FFFFFF"/>
                </a:solidFill>
                <a:effectLst>
                  <a:outerShdw blurRad="38100" dist="38100" dir="2700000" algn="tl">
                    <a:srgbClr val="C0C0C0"/>
                  </a:outerShdw>
                </a:effectLst>
              </a:rPr>
              <a:t> Elevation  </a:t>
            </a:r>
          </a:p>
        </p:txBody>
      </p:sp>
      <p:sp>
        <p:nvSpPr>
          <p:cNvPr id="21528" name="Rectangle 24"/>
          <p:cNvSpPr>
            <a:spLocks noChangeArrowheads="1"/>
          </p:cNvSpPr>
          <p:nvPr/>
        </p:nvSpPr>
        <p:spPr bwMode="auto">
          <a:xfrm>
            <a:off x="4800600" y="1295400"/>
            <a:ext cx="2449513" cy="517525"/>
          </a:xfrm>
          <a:prstGeom prst="rect">
            <a:avLst/>
          </a:prstGeom>
          <a:noFill/>
          <a:ln w="12700">
            <a:noFill/>
            <a:miter lim="800000"/>
            <a:headEnd/>
            <a:tailEnd/>
          </a:ln>
          <a:effectLst/>
        </p:spPr>
        <p:txBody>
          <a:bodyPr lIns="90487" tIns="44450" rIns="90487" bIns="44450"/>
          <a:lstStyle/>
          <a:p>
            <a:pPr algn="ctr" eaLnBrk="0" hangingPunct="0">
              <a:lnSpc>
                <a:spcPct val="80000"/>
              </a:lnSpc>
              <a:spcBef>
                <a:spcPct val="20000"/>
              </a:spcBef>
              <a:buClr>
                <a:srgbClr val="FAFD00"/>
              </a:buClr>
              <a:buFont typeface="Arial" pitchFamily="34" charset="0"/>
              <a:buNone/>
            </a:pPr>
            <a:endParaRPr lang="en-US" altLang="en-US" sz="2800" b="1">
              <a:solidFill>
                <a:srgbClr val="FFFFFF"/>
              </a:solidFill>
              <a:effectLst>
                <a:outerShdw blurRad="38100" dist="38100" dir="2700000" algn="tl">
                  <a:srgbClr val="C0C0C0"/>
                </a:outerShdw>
              </a:effectLst>
            </a:endParaRPr>
          </a:p>
        </p:txBody>
      </p:sp>
      <p:sp>
        <p:nvSpPr>
          <p:cNvPr id="21529" name="Rectangle 25"/>
          <p:cNvSpPr>
            <a:spLocks noChangeArrowheads="1"/>
          </p:cNvSpPr>
          <p:nvPr/>
        </p:nvSpPr>
        <p:spPr bwMode="auto">
          <a:xfrm>
            <a:off x="2057400" y="4495800"/>
            <a:ext cx="6400800" cy="517525"/>
          </a:xfrm>
          <a:prstGeom prst="rect">
            <a:avLst/>
          </a:prstGeom>
          <a:noFill/>
          <a:ln w="12700">
            <a:noFill/>
            <a:miter lim="800000"/>
            <a:headEnd/>
            <a:tailEnd/>
          </a:ln>
          <a:effectLst/>
        </p:spPr>
        <p:txBody>
          <a:bodyPr lIns="90487" tIns="44450" rIns="90487" bIns="44450"/>
          <a:lstStyle/>
          <a:p>
            <a:pPr algn="ctr" eaLnBrk="0" hangingPunct="0">
              <a:spcBef>
                <a:spcPct val="20000"/>
              </a:spcBef>
              <a:buClr>
                <a:srgbClr val="FAFD00"/>
              </a:buClr>
              <a:buFont typeface="Arial" pitchFamily="34" charset="0"/>
              <a:buNone/>
            </a:pPr>
            <a:endParaRPr lang="en-US" altLang="en-US" sz="2800" b="1">
              <a:solidFill>
                <a:srgbClr val="FFFF00"/>
              </a:solidFill>
              <a:effectLst>
                <a:outerShdw blurRad="38100" dist="38100" dir="2700000" algn="tl">
                  <a:srgbClr val="C0C0C0"/>
                </a:outerShdw>
              </a:effectLst>
            </a:endParaRPr>
          </a:p>
        </p:txBody>
      </p:sp>
      <p:sp>
        <p:nvSpPr>
          <p:cNvPr id="21530" name="Rectangle 26"/>
          <p:cNvSpPr>
            <a:spLocks noChangeArrowheads="1"/>
          </p:cNvSpPr>
          <p:nvPr/>
        </p:nvSpPr>
        <p:spPr bwMode="auto">
          <a:xfrm>
            <a:off x="152400" y="74613"/>
            <a:ext cx="8610600" cy="1200150"/>
          </a:xfrm>
          <a:prstGeom prst="rect">
            <a:avLst/>
          </a:prstGeom>
          <a:solidFill>
            <a:schemeClr val="accent1"/>
          </a:solidFill>
          <a:ln w="12700">
            <a:solidFill>
              <a:srgbClr val="999999"/>
            </a:solidFill>
            <a:miter lim="800000"/>
            <a:headEnd/>
            <a:tailEnd/>
          </a:ln>
          <a:effectLst>
            <a:outerShdw dist="107763" dir="2700000" algn="ctr" rotWithShape="0">
              <a:schemeClr val="tx1"/>
            </a:outerShdw>
          </a:effectLst>
        </p:spPr>
        <p:txBody>
          <a:bodyPr lIns="90487" tIns="44450" rIns="90487" bIns="44450" anchor="ctr">
            <a:spAutoFit/>
          </a:bodyPr>
          <a:lstStyle/>
          <a:p>
            <a:pPr algn="ctr"/>
            <a:r>
              <a:rPr lang="en-US" altLang="en-US" sz="3600" b="1">
                <a:solidFill>
                  <a:srgbClr val="FFCC00"/>
                </a:solidFill>
              </a:rPr>
              <a:t>Much of our data comes in the form of physical reference</a:t>
            </a:r>
          </a:p>
        </p:txBody>
      </p:sp>
      <p:sp>
        <p:nvSpPr>
          <p:cNvPr id="21531" name="Text Box 27"/>
          <p:cNvSpPr txBox="1">
            <a:spLocks noChangeArrowheads="1"/>
          </p:cNvSpPr>
          <p:nvPr/>
        </p:nvSpPr>
        <p:spPr bwMode="auto">
          <a:xfrm>
            <a:off x="612775" y="1181100"/>
            <a:ext cx="3795713" cy="457200"/>
          </a:xfrm>
          <a:prstGeom prst="rect">
            <a:avLst/>
          </a:prstGeom>
          <a:noFill/>
          <a:ln w="9525">
            <a:noFill/>
            <a:miter lim="800000"/>
            <a:headEnd/>
            <a:tailEnd/>
          </a:ln>
          <a:effectLst/>
        </p:spPr>
        <p:txBody>
          <a:bodyPr wrap="none">
            <a:spAutoFit/>
          </a:bodyPr>
          <a:lstStyle/>
          <a:p>
            <a:r>
              <a:rPr lang="en-US" sz="2400"/>
              <a:t>Framework (National Map)</a:t>
            </a:r>
          </a:p>
        </p:txBody>
      </p:sp>
      <p:sp>
        <p:nvSpPr>
          <p:cNvPr id="21532" name="Text Box 28"/>
          <p:cNvSpPr txBox="1">
            <a:spLocks noChangeArrowheads="1"/>
          </p:cNvSpPr>
          <p:nvPr/>
        </p:nvSpPr>
        <p:spPr bwMode="auto">
          <a:xfrm>
            <a:off x="5861050" y="1362075"/>
            <a:ext cx="1438275" cy="457200"/>
          </a:xfrm>
          <a:prstGeom prst="rect">
            <a:avLst/>
          </a:prstGeom>
          <a:noFill/>
          <a:ln w="9525">
            <a:noFill/>
            <a:miter lim="800000"/>
            <a:headEnd/>
            <a:tailEnd/>
          </a:ln>
          <a:effectLst/>
        </p:spPr>
        <p:txBody>
          <a:bodyPr wrap="none">
            <a:spAutoFit/>
          </a:bodyPr>
          <a:lstStyle/>
          <a:p>
            <a:r>
              <a:rPr lang="en-US" sz="2400"/>
              <a:t>Thematic</a:t>
            </a:r>
          </a:p>
        </p:txBody>
      </p:sp>
      <p:sp>
        <p:nvSpPr>
          <p:cNvPr id="21533" name="Text Box 29"/>
          <p:cNvSpPr txBox="1">
            <a:spLocks noChangeArrowheads="1"/>
          </p:cNvSpPr>
          <p:nvPr/>
        </p:nvSpPr>
        <p:spPr bwMode="auto">
          <a:xfrm>
            <a:off x="2659063" y="4144963"/>
            <a:ext cx="1949450" cy="374650"/>
          </a:xfrm>
          <a:prstGeom prst="rect">
            <a:avLst/>
          </a:prstGeom>
          <a:noFill/>
          <a:ln w="12700">
            <a:noFill/>
            <a:miter lim="800000"/>
            <a:headEnd/>
            <a:tailEnd/>
          </a:ln>
          <a:effectLst/>
        </p:spPr>
        <p:txBody>
          <a:bodyPr lIns="90487" tIns="44450" rIns="90487" bIns="44450"/>
          <a:lstStyle/>
          <a:p>
            <a:pPr eaLnBrk="0" hangingPunct="0">
              <a:lnSpc>
                <a:spcPct val="80000"/>
              </a:lnSpc>
              <a:spcBef>
                <a:spcPct val="20000"/>
              </a:spcBef>
              <a:buClr>
                <a:srgbClr val="FAFD00"/>
              </a:buClr>
              <a:buFont typeface="Arial" pitchFamily="34" charset="0"/>
              <a:buNone/>
            </a:pPr>
            <a:r>
              <a:rPr lang="en-US" altLang="en-US" sz="1600" b="1">
                <a:solidFill>
                  <a:srgbClr val="FFFFFF"/>
                </a:solidFill>
                <a:effectLst>
                  <a:outerShdw blurRad="38100" dist="38100" dir="2700000" algn="tl">
                    <a:srgbClr val="C0C0C0"/>
                  </a:outerShdw>
                </a:effectLst>
              </a:rPr>
              <a:t>Cadastral</a:t>
            </a:r>
          </a:p>
        </p:txBody>
      </p:sp>
      <p:sp>
        <p:nvSpPr>
          <p:cNvPr id="21534" name="Text Box 30"/>
          <p:cNvSpPr txBox="1">
            <a:spLocks noChangeArrowheads="1"/>
          </p:cNvSpPr>
          <p:nvPr/>
        </p:nvSpPr>
        <p:spPr bwMode="auto">
          <a:xfrm>
            <a:off x="2659063" y="4545013"/>
            <a:ext cx="1949450" cy="374650"/>
          </a:xfrm>
          <a:prstGeom prst="rect">
            <a:avLst/>
          </a:prstGeom>
          <a:noFill/>
          <a:ln w="12700">
            <a:noFill/>
            <a:miter lim="800000"/>
            <a:headEnd/>
            <a:tailEnd/>
          </a:ln>
          <a:effectLst/>
        </p:spPr>
        <p:txBody>
          <a:bodyPr lIns="90487" tIns="44450" rIns="90487" bIns="44450"/>
          <a:lstStyle/>
          <a:p>
            <a:pPr eaLnBrk="0" hangingPunct="0">
              <a:lnSpc>
                <a:spcPct val="80000"/>
              </a:lnSpc>
              <a:spcBef>
                <a:spcPct val="20000"/>
              </a:spcBef>
              <a:buClr>
                <a:srgbClr val="FAFD00"/>
              </a:buClr>
              <a:buFont typeface="Arial" pitchFamily="34" charset="0"/>
              <a:buNone/>
            </a:pPr>
            <a:r>
              <a:rPr lang="en-US" altLang="en-US" sz="1600" b="1">
                <a:solidFill>
                  <a:srgbClr val="FFFFFF"/>
                </a:solidFill>
                <a:effectLst>
                  <a:outerShdw blurRad="38100" dist="38100" dir="2700000" algn="tl">
                    <a:srgbClr val="C0C0C0"/>
                  </a:outerShdw>
                </a:effectLst>
              </a:rPr>
              <a:t>Orthoimagery</a:t>
            </a:r>
          </a:p>
        </p:txBody>
      </p:sp>
      <p:sp>
        <p:nvSpPr>
          <p:cNvPr id="21535" name="Text Box 31"/>
          <p:cNvSpPr txBox="1">
            <a:spLocks noChangeArrowheads="1"/>
          </p:cNvSpPr>
          <p:nvPr/>
        </p:nvSpPr>
        <p:spPr bwMode="auto">
          <a:xfrm>
            <a:off x="1366838" y="1027113"/>
            <a:ext cx="180975" cy="576262"/>
          </a:xfrm>
          <a:prstGeom prst="rect">
            <a:avLst/>
          </a:prstGeom>
          <a:noFill/>
          <a:ln w="12700">
            <a:noFill/>
            <a:miter lim="800000"/>
            <a:headEnd type="none" w="sm" len="sm"/>
            <a:tailEnd type="none" w="sm" len="sm"/>
          </a:ln>
          <a:effectLst/>
        </p:spPr>
        <p:txBody>
          <a:bodyPr wrap="none" lIns="90487" tIns="44450" rIns="90487" bIns="44450">
            <a:spAutoFit/>
          </a:bodyPr>
          <a:lstStyle/>
          <a:p>
            <a:pPr eaLnBrk="0" hangingPunct="0"/>
            <a:endParaRPr lang="en-US" sz="3200"/>
          </a:p>
        </p:txBody>
      </p:sp>
      <p:sp>
        <p:nvSpPr>
          <p:cNvPr id="21536" name="AutoShape 32" descr="HILSHD"/>
          <p:cNvSpPr>
            <a:spLocks noChangeArrowheads="1"/>
          </p:cNvSpPr>
          <p:nvPr/>
        </p:nvSpPr>
        <p:spPr bwMode="auto">
          <a:xfrm>
            <a:off x="200025" y="2590800"/>
            <a:ext cx="2378075" cy="927100"/>
          </a:xfrm>
          <a:prstGeom prst="diamond">
            <a:avLst/>
          </a:prstGeom>
          <a:blipFill dpi="0" rotWithShape="0">
            <a:blip r:embed="rId9" cstate="print"/>
            <a:srcRect/>
            <a:stretch>
              <a:fillRect/>
            </a:stretch>
          </a:blipFill>
          <a:ln w="15875">
            <a:solidFill>
              <a:schemeClr val="bg2"/>
            </a:solidFill>
            <a:miter lim="800000"/>
            <a:headEnd/>
            <a:tailEnd/>
          </a:ln>
          <a:effectLst/>
        </p:spPr>
        <p:txBody>
          <a:bodyPr wrap="none" anchor="ctr"/>
          <a:lstStyle/>
          <a:p>
            <a:endParaRPr lang="en-US"/>
          </a:p>
        </p:txBody>
      </p:sp>
      <p:sp>
        <p:nvSpPr>
          <p:cNvPr id="21537" name="AutoShape 33" descr="STREETS"/>
          <p:cNvSpPr>
            <a:spLocks noChangeArrowheads="1"/>
          </p:cNvSpPr>
          <p:nvPr/>
        </p:nvSpPr>
        <p:spPr bwMode="auto">
          <a:xfrm>
            <a:off x="195263" y="2206625"/>
            <a:ext cx="2378075" cy="925513"/>
          </a:xfrm>
          <a:prstGeom prst="diamond">
            <a:avLst/>
          </a:prstGeom>
          <a:blipFill dpi="0" rotWithShape="0">
            <a:blip r:embed="rId10" cstate="print"/>
            <a:srcRect/>
            <a:stretch>
              <a:fillRect/>
            </a:stretch>
          </a:blipFill>
          <a:ln w="15875">
            <a:solidFill>
              <a:schemeClr val="bg2"/>
            </a:solidFill>
            <a:miter lim="800000"/>
            <a:headEnd/>
            <a:tailEnd/>
          </a:ln>
          <a:effectLst/>
        </p:spPr>
        <p:txBody>
          <a:bodyPr wrap="none" anchor="ctr"/>
          <a:lstStyle/>
          <a:p>
            <a:endParaRPr lang="en-US"/>
          </a:p>
        </p:txBody>
      </p:sp>
      <p:sp>
        <p:nvSpPr>
          <p:cNvPr id="21538" name="AutoShape 34" descr="cadastral"/>
          <p:cNvSpPr>
            <a:spLocks noChangeArrowheads="1"/>
          </p:cNvSpPr>
          <p:nvPr/>
        </p:nvSpPr>
        <p:spPr bwMode="auto">
          <a:xfrm>
            <a:off x="157163" y="1738313"/>
            <a:ext cx="2378075" cy="927100"/>
          </a:xfrm>
          <a:prstGeom prst="diamond">
            <a:avLst/>
          </a:prstGeom>
          <a:blipFill dpi="0" rotWithShape="0">
            <a:blip r:embed="rId11" cstate="print"/>
            <a:srcRect/>
            <a:stretch>
              <a:fillRect/>
            </a:stretch>
          </a:blipFill>
          <a:ln w="15875">
            <a:solidFill>
              <a:schemeClr val="bg2"/>
            </a:solidFill>
            <a:miter lim="800000"/>
            <a:headEnd/>
            <a:tailEnd/>
          </a:ln>
          <a:effectLst/>
        </p:spPr>
        <p:txBody>
          <a:bodyPr wrap="none" anchor="ctr"/>
          <a:lstStyle/>
          <a:p>
            <a:endParaRPr lang="en-US"/>
          </a:p>
        </p:txBody>
      </p:sp>
      <p:sp>
        <p:nvSpPr>
          <p:cNvPr id="21539" name="AutoShape 35" descr="STM"/>
          <p:cNvSpPr>
            <a:spLocks noChangeArrowheads="1"/>
          </p:cNvSpPr>
          <p:nvPr/>
        </p:nvSpPr>
        <p:spPr bwMode="auto">
          <a:xfrm>
            <a:off x="4900613" y="2065338"/>
            <a:ext cx="2378075" cy="925512"/>
          </a:xfrm>
          <a:prstGeom prst="diamond">
            <a:avLst/>
          </a:prstGeom>
          <a:blipFill dpi="0" rotWithShape="0">
            <a:blip r:embed="rId12" cstate="print"/>
            <a:srcRect/>
            <a:stretch>
              <a:fillRect/>
            </a:stretch>
          </a:blipFill>
          <a:ln w="15875">
            <a:solidFill>
              <a:schemeClr val="bg2"/>
            </a:solidFill>
            <a:miter lim="800000"/>
            <a:headEnd/>
            <a:tailEnd/>
          </a:ln>
          <a:effectLst/>
        </p:spPr>
        <p:txBody>
          <a:bodyPr wrap="none" anchor="ctr"/>
          <a:lstStyle/>
          <a:p>
            <a:endParaRPr lang="en-US"/>
          </a:p>
        </p:txBody>
      </p:sp>
      <p:grpSp>
        <p:nvGrpSpPr>
          <p:cNvPr id="21540" name="Group 36"/>
          <p:cNvGrpSpPr>
            <a:grpSpLocks/>
          </p:cNvGrpSpPr>
          <p:nvPr/>
        </p:nvGrpSpPr>
        <p:grpSpPr bwMode="auto">
          <a:xfrm>
            <a:off x="3937000" y="4687888"/>
            <a:ext cx="3876675" cy="3113087"/>
            <a:chOff x="726" y="525"/>
            <a:chExt cx="2442" cy="1961"/>
          </a:xfrm>
        </p:grpSpPr>
        <p:sp>
          <p:nvSpPr>
            <p:cNvPr id="21541" name="Rectangle 37"/>
            <p:cNvSpPr>
              <a:spLocks noChangeArrowheads="1"/>
            </p:cNvSpPr>
            <p:nvPr/>
          </p:nvSpPr>
          <p:spPr bwMode="auto">
            <a:xfrm>
              <a:off x="2263" y="633"/>
              <a:ext cx="851" cy="170"/>
            </a:xfrm>
            <a:prstGeom prst="rect">
              <a:avLst/>
            </a:prstGeom>
            <a:noFill/>
            <a:ln w="9525">
              <a:noFill/>
              <a:miter lim="800000"/>
              <a:headEnd/>
              <a:tailEnd/>
            </a:ln>
            <a:effectLst/>
          </p:spPr>
          <p:txBody>
            <a:bodyPr wrap="none" lIns="19050" tIns="26988" rIns="19050" bIns="26988"/>
            <a:lstStyle/>
            <a:p>
              <a:pPr eaLnBrk="0" hangingPunct="0">
                <a:lnSpc>
                  <a:spcPts val="2800"/>
                </a:lnSpc>
                <a:tabLst>
                  <a:tab pos="457200" algn="l"/>
                  <a:tab pos="914400" algn="l"/>
                  <a:tab pos="1371600" algn="l"/>
                </a:tabLst>
              </a:pPr>
              <a:r>
                <a:rPr lang="en-US" sz="2800" b="1">
                  <a:solidFill>
                    <a:srgbClr val="FFFFFF"/>
                  </a:solidFill>
                  <a:effectLst>
                    <a:outerShdw blurRad="38100" dist="38100" dir="2700000" algn="tl">
                      <a:srgbClr val="C0C0C0"/>
                    </a:outerShdw>
                  </a:effectLst>
                  <a:latin typeface="MarkerFeltThin" pitchFamily="2" charset="0"/>
                </a:rPr>
                <a:t>Social Factors</a:t>
              </a:r>
            </a:p>
          </p:txBody>
        </p:sp>
        <p:sp>
          <p:nvSpPr>
            <p:cNvPr id="21542" name="Rectangle 38"/>
            <p:cNvSpPr>
              <a:spLocks noChangeArrowheads="1"/>
            </p:cNvSpPr>
            <p:nvPr/>
          </p:nvSpPr>
          <p:spPr bwMode="auto">
            <a:xfrm>
              <a:off x="2268" y="825"/>
              <a:ext cx="758" cy="171"/>
            </a:xfrm>
            <a:prstGeom prst="rect">
              <a:avLst/>
            </a:prstGeom>
            <a:noFill/>
            <a:ln w="9525">
              <a:noFill/>
              <a:miter lim="800000"/>
              <a:headEnd/>
              <a:tailEnd/>
            </a:ln>
            <a:effectLst/>
          </p:spPr>
          <p:txBody>
            <a:bodyPr wrap="none" lIns="19050" tIns="26988" rIns="19050" bIns="26988"/>
            <a:lstStyle/>
            <a:p>
              <a:pPr eaLnBrk="0" hangingPunct="0">
                <a:lnSpc>
                  <a:spcPts val="2800"/>
                </a:lnSpc>
                <a:tabLst>
                  <a:tab pos="457200" algn="l"/>
                  <a:tab pos="914400" algn="l"/>
                  <a:tab pos="1371600" algn="l"/>
                </a:tabLst>
              </a:pPr>
              <a:r>
                <a:rPr lang="en-US" sz="2800" b="1">
                  <a:solidFill>
                    <a:srgbClr val="FFFFFF"/>
                  </a:solidFill>
                  <a:effectLst>
                    <a:outerShdw blurRad="38100" dist="38100" dir="2700000" algn="tl">
                      <a:srgbClr val="C0C0C0"/>
                    </a:outerShdw>
                  </a:effectLst>
                  <a:latin typeface="MarkerFeltThin" pitchFamily="2" charset="0"/>
                </a:rPr>
                <a:t>Bio-diversity</a:t>
              </a:r>
            </a:p>
          </p:txBody>
        </p:sp>
        <p:sp>
          <p:nvSpPr>
            <p:cNvPr id="21543" name="Rectangle 39"/>
            <p:cNvSpPr>
              <a:spLocks noChangeArrowheads="1"/>
            </p:cNvSpPr>
            <p:nvPr/>
          </p:nvSpPr>
          <p:spPr bwMode="auto">
            <a:xfrm>
              <a:off x="2268" y="1004"/>
              <a:ext cx="729" cy="171"/>
            </a:xfrm>
            <a:prstGeom prst="rect">
              <a:avLst/>
            </a:prstGeom>
            <a:noFill/>
            <a:ln w="9525">
              <a:noFill/>
              <a:miter lim="800000"/>
              <a:headEnd/>
              <a:tailEnd/>
            </a:ln>
            <a:effectLst/>
          </p:spPr>
          <p:txBody>
            <a:bodyPr wrap="none" lIns="19050" tIns="26988" rIns="19050" bIns="26988"/>
            <a:lstStyle/>
            <a:p>
              <a:pPr eaLnBrk="0" hangingPunct="0">
                <a:lnSpc>
                  <a:spcPts val="2800"/>
                </a:lnSpc>
                <a:tabLst>
                  <a:tab pos="457200" algn="l"/>
                  <a:tab pos="914400" algn="l"/>
                  <a:tab pos="1371600" algn="l"/>
                </a:tabLst>
              </a:pPr>
              <a:r>
                <a:rPr lang="en-US" sz="2800" b="1">
                  <a:solidFill>
                    <a:srgbClr val="FFFFFF"/>
                  </a:solidFill>
                  <a:effectLst>
                    <a:outerShdw blurRad="38100" dist="38100" dir="2700000" algn="tl">
                      <a:srgbClr val="C0C0C0"/>
                    </a:outerShdw>
                  </a:effectLst>
                  <a:latin typeface="MarkerFeltThin" pitchFamily="2" charset="0"/>
                </a:rPr>
                <a:t>Engineering</a:t>
              </a:r>
            </a:p>
          </p:txBody>
        </p:sp>
        <p:sp>
          <p:nvSpPr>
            <p:cNvPr id="21544" name="Rectangle 40"/>
            <p:cNvSpPr>
              <a:spLocks noChangeArrowheads="1"/>
            </p:cNvSpPr>
            <p:nvPr/>
          </p:nvSpPr>
          <p:spPr bwMode="auto">
            <a:xfrm>
              <a:off x="2278" y="1193"/>
              <a:ext cx="577" cy="170"/>
            </a:xfrm>
            <a:prstGeom prst="rect">
              <a:avLst/>
            </a:prstGeom>
            <a:noFill/>
            <a:ln w="9525">
              <a:noFill/>
              <a:miter lim="800000"/>
              <a:headEnd/>
              <a:tailEnd/>
            </a:ln>
            <a:effectLst/>
          </p:spPr>
          <p:txBody>
            <a:bodyPr wrap="none" lIns="19050" tIns="26988" rIns="19050" bIns="26988"/>
            <a:lstStyle/>
            <a:p>
              <a:pPr eaLnBrk="0" hangingPunct="0">
                <a:lnSpc>
                  <a:spcPts val="2800"/>
                </a:lnSpc>
                <a:tabLst>
                  <a:tab pos="457200" algn="l"/>
                  <a:tab pos="914400" algn="l"/>
                  <a:tab pos="1371600" algn="l"/>
                </a:tabLst>
              </a:pPr>
              <a:r>
                <a:rPr lang="en-US" sz="2800" b="1">
                  <a:solidFill>
                    <a:srgbClr val="FFFFFF"/>
                  </a:solidFill>
                  <a:effectLst>
                    <a:outerShdw blurRad="38100" dist="38100" dir="2700000" algn="tl">
                      <a:srgbClr val="C0C0C0"/>
                    </a:outerShdw>
                  </a:effectLst>
                  <a:latin typeface="MarkerFeltThin" pitchFamily="2" charset="0"/>
                </a:rPr>
                <a:t>Epidemiology</a:t>
              </a:r>
            </a:p>
          </p:txBody>
        </p:sp>
        <p:sp>
          <p:nvSpPr>
            <p:cNvPr id="21545" name="Rectangle 41"/>
            <p:cNvSpPr>
              <a:spLocks noChangeArrowheads="1"/>
            </p:cNvSpPr>
            <p:nvPr/>
          </p:nvSpPr>
          <p:spPr bwMode="auto">
            <a:xfrm>
              <a:off x="2263" y="1394"/>
              <a:ext cx="905" cy="296"/>
            </a:xfrm>
            <a:prstGeom prst="rect">
              <a:avLst/>
            </a:prstGeom>
            <a:noFill/>
            <a:ln w="9525">
              <a:noFill/>
              <a:miter lim="800000"/>
              <a:headEnd/>
              <a:tailEnd/>
            </a:ln>
            <a:effectLst/>
          </p:spPr>
          <p:txBody>
            <a:bodyPr wrap="none" lIns="19050" tIns="26988" rIns="19050" bIns="26988"/>
            <a:lstStyle/>
            <a:p>
              <a:pPr eaLnBrk="0" hangingPunct="0">
                <a:lnSpc>
                  <a:spcPts val="2800"/>
                </a:lnSpc>
                <a:tabLst>
                  <a:tab pos="457200" algn="l"/>
                  <a:tab pos="914400" algn="l"/>
                  <a:tab pos="1371600" algn="l"/>
                </a:tabLst>
              </a:pPr>
              <a:r>
                <a:rPr lang="en-US" sz="2800" b="1">
                  <a:solidFill>
                    <a:srgbClr val="FFFFFF"/>
                  </a:solidFill>
                  <a:effectLst>
                    <a:outerShdw blurRad="38100" dist="38100" dir="2700000" algn="tl">
                      <a:srgbClr val="C0C0C0"/>
                    </a:outerShdw>
                  </a:effectLst>
                  <a:latin typeface="MarkerFeltThin" pitchFamily="2" charset="0"/>
                </a:rPr>
                <a:t>Environmental</a:t>
              </a:r>
            </a:p>
          </p:txBody>
        </p:sp>
        <p:pic>
          <p:nvPicPr>
            <p:cNvPr id="21546" name="Picture 42"/>
            <p:cNvPicPr>
              <a:picLocks noChangeArrowheads="1"/>
            </p:cNvPicPr>
            <p:nvPr/>
          </p:nvPicPr>
          <p:blipFill>
            <a:blip r:embed="rId13" cstate="print"/>
            <a:srcRect/>
            <a:stretch>
              <a:fillRect/>
            </a:stretch>
          </p:blipFill>
          <p:spPr bwMode="auto">
            <a:xfrm>
              <a:off x="943" y="623"/>
              <a:ext cx="1101" cy="1022"/>
            </a:xfrm>
            <a:prstGeom prst="rect">
              <a:avLst/>
            </a:prstGeom>
            <a:noFill/>
            <a:ln w="9525">
              <a:noFill/>
              <a:miter lim="800000"/>
              <a:headEnd/>
              <a:tailEnd/>
            </a:ln>
            <a:effectLst/>
          </p:spPr>
        </p:pic>
        <p:sp>
          <p:nvSpPr>
            <p:cNvPr id="21547" name="Oval 43"/>
            <p:cNvSpPr>
              <a:spLocks noChangeArrowheads="1"/>
            </p:cNvSpPr>
            <p:nvPr/>
          </p:nvSpPr>
          <p:spPr bwMode="auto">
            <a:xfrm>
              <a:off x="1466" y="668"/>
              <a:ext cx="69" cy="19"/>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21548" name="Oval 44"/>
            <p:cNvSpPr>
              <a:spLocks noChangeArrowheads="1"/>
            </p:cNvSpPr>
            <p:nvPr/>
          </p:nvSpPr>
          <p:spPr bwMode="auto">
            <a:xfrm>
              <a:off x="1558" y="686"/>
              <a:ext cx="65" cy="24"/>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21549" name="Oval 45"/>
            <p:cNvSpPr>
              <a:spLocks noChangeArrowheads="1"/>
            </p:cNvSpPr>
            <p:nvPr/>
          </p:nvSpPr>
          <p:spPr bwMode="auto">
            <a:xfrm>
              <a:off x="1675" y="677"/>
              <a:ext cx="71" cy="19"/>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21550" name="Oval 46"/>
            <p:cNvSpPr>
              <a:spLocks noChangeArrowheads="1"/>
            </p:cNvSpPr>
            <p:nvPr/>
          </p:nvSpPr>
          <p:spPr bwMode="auto">
            <a:xfrm>
              <a:off x="1622" y="637"/>
              <a:ext cx="70" cy="23"/>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21551" name="Oval 47"/>
            <p:cNvSpPr>
              <a:spLocks noChangeArrowheads="1"/>
            </p:cNvSpPr>
            <p:nvPr/>
          </p:nvSpPr>
          <p:spPr bwMode="auto">
            <a:xfrm>
              <a:off x="1661" y="731"/>
              <a:ext cx="65" cy="19"/>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21552" name="Oval 48"/>
            <p:cNvSpPr>
              <a:spLocks noChangeArrowheads="1"/>
            </p:cNvSpPr>
            <p:nvPr/>
          </p:nvSpPr>
          <p:spPr bwMode="auto">
            <a:xfrm>
              <a:off x="1440" y="704"/>
              <a:ext cx="71" cy="23"/>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21553" name="Oval 49"/>
            <p:cNvSpPr>
              <a:spLocks noChangeArrowheads="1"/>
            </p:cNvSpPr>
            <p:nvPr/>
          </p:nvSpPr>
          <p:spPr bwMode="auto">
            <a:xfrm>
              <a:off x="1529" y="722"/>
              <a:ext cx="70" cy="19"/>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21554" name="Oval 50"/>
            <p:cNvSpPr>
              <a:spLocks noChangeArrowheads="1"/>
            </p:cNvSpPr>
            <p:nvPr/>
          </p:nvSpPr>
          <p:spPr bwMode="auto">
            <a:xfrm>
              <a:off x="1715" y="708"/>
              <a:ext cx="65" cy="19"/>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21555" name="Oval 51"/>
            <p:cNvSpPr>
              <a:spLocks noChangeArrowheads="1"/>
            </p:cNvSpPr>
            <p:nvPr/>
          </p:nvSpPr>
          <p:spPr bwMode="auto">
            <a:xfrm>
              <a:off x="1749" y="740"/>
              <a:ext cx="65" cy="23"/>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21556" name="Oval 52"/>
            <p:cNvSpPr>
              <a:spLocks noChangeArrowheads="1"/>
            </p:cNvSpPr>
            <p:nvPr/>
          </p:nvSpPr>
          <p:spPr bwMode="auto">
            <a:xfrm>
              <a:off x="1314" y="641"/>
              <a:ext cx="70" cy="23"/>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21557" name="Oval 53"/>
            <p:cNvSpPr>
              <a:spLocks noChangeArrowheads="1"/>
            </p:cNvSpPr>
            <p:nvPr/>
          </p:nvSpPr>
          <p:spPr bwMode="auto">
            <a:xfrm>
              <a:off x="1270" y="686"/>
              <a:ext cx="70" cy="19"/>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21558" name="Line 54"/>
            <p:cNvSpPr>
              <a:spLocks noChangeShapeType="1"/>
            </p:cNvSpPr>
            <p:nvPr/>
          </p:nvSpPr>
          <p:spPr bwMode="auto">
            <a:xfrm>
              <a:off x="1031" y="1085"/>
              <a:ext cx="929" cy="0"/>
            </a:xfrm>
            <a:prstGeom prst="line">
              <a:avLst/>
            </a:prstGeom>
            <a:noFill/>
            <a:ln w="25400">
              <a:solidFill>
                <a:srgbClr val="FFFF00"/>
              </a:solidFill>
              <a:round/>
              <a:headEnd type="none" w="sm" len="sm"/>
              <a:tailEnd type="none" w="sm" len="sm"/>
            </a:ln>
            <a:effectLst/>
          </p:spPr>
          <p:txBody>
            <a:bodyPr/>
            <a:lstStyle/>
            <a:p>
              <a:endParaRPr lang="en-US"/>
            </a:p>
          </p:txBody>
        </p:sp>
        <p:sp>
          <p:nvSpPr>
            <p:cNvPr id="21559" name="Line 55"/>
            <p:cNvSpPr>
              <a:spLocks noChangeShapeType="1"/>
            </p:cNvSpPr>
            <p:nvPr/>
          </p:nvSpPr>
          <p:spPr bwMode="auto">
            <a:xfrm flipV="1">
              <a:off x="1202" y="973"/>
              <a:ext cx="108" cy="112"/>
            </a:xfrm>
            <a:prstGeom prst="line">
              <a:avLst/>
            </a:prstGeom>
            <a:noFill/>
            <a:ln w="25400">
              <a:solidFill>
                <a:srgbClr val="FFFF00"/>
              </a:solidFill>
              <a:round/>
              <a:headEnd type="none" w="sm" len="sm"/>
              <a:tailEnd type="none" w="sm" len="sm"/>
            </a:ln>
            <a:effectLst/>
          </p:spPr>
          <p:txBody>
            <a:bodyPr/>
            <a:lstStyle/>
            <a:p>
              <a:endParaRPr lang="en-US"/>
            </a:p>
          </p:txBody>
        </p:sp>
        <p:sp>
          <p:nvSpPr>
            <p:cNvPr id="21560" name="Line 56"/>
            <p:cNvSpPr>
              <a:spLocks noChangeShapeType="1"/>
            </p:cNvSpPr>
            <p:nvPr/>
          </p:nvSpPr>
          <p:spPr bwMode="auto">
            <a:xfrm>
              <a:off x="1246" y="1050"/>
              <a:ext cx="655" cy="0"/>
            </a:xfrm>
            <a:prstGeom prst="line">
              <a:avLst/>
            </a:prstGeom>
            <a:noFill/>
            <a:ln w="25400">
              <a:solidFill>
                <a:srgbClr val="FFFF00"/>
              </a:solidFill>
              <a:round/>
              <a:headEnd type="none" w="sm" len="sm"/>
              <a:tailEnd type="none" w="sm" len="sm"/>
            </a:ln>
            <a:effectLst/>
          </p:spPr>
          <p:txBody>
            <a:bodyPr/>
            <a:lstStyle/>
            <a:p>
              <a:endParaRPr lang="en-US"/>
            </a:p>
          </p:txBody>
        </p:sp>
        <p:sp>
          <p:nvSpPr>
            <p:cNvPr id="21561" name="Line 57"/>
            <p:cNvSpPr>
              <a:spLocks noChangeShapeType="1"/>
            </p:cNvSpPr>
            <p:nvPr/>
          </p:nvSpPr>
          <p:spPr bwMode="auto">
            <a:xfrm flipH="1" flipV="1">
              <a:off x="1544" y="978"/>
              <a:ext cx="35" cy="112"/>
            </a:xfrm>
            <a:prstGeom prst="line">
              <a:avLst/>
            </a:prstGeom>
            <a:noFill/>
            <a:ln w="25400">
              <a:solidFill>
                <a:srgbClr val="FFFF00"/>
              </a:solidFill>
              <a:round/>
              <a:headEnd type="none" w="sm" len="sm"/>
              <a:tailEnd type="none" w="sm" len="sm"/>
            </a:ln>
            <a:effectLst/>
          </p:spPr>
          <p:txBody>
            <a:bodyPr/>
            <a:lstStyle/>
            <a:p>
              <a:endParaRPr lang="en-US"/>
            </a:p>
          </p:txBody>
        </p:sp>
        <p:sp>
          <p:nvSpPr>
            <p:cNvPr id="21562" name="Line 58"/>
            <p:cNvSpPr>
              <a:spLocks noChangeShapeType="1"/>
            </p:cNvSpPr>
            <p:nvPr/>
          </p:nvSpPr>
          <p:spPr bwMode="auto">
            <a:xfrm>
              <a:off x="1148" y="1018"/>
              <a:ext cx="113" cy="0"/>
            </a:xfrm>
            <a:prstGeom prst="line">
              <a:avLst/>
            </a:prstGeom>
            <a:noFill/>
            <a:ln w="25400">
              <a:solidFill>
                <a:srgbClr val="FFFF00"/>
              </a:solidFill>
              <a:round/>
              <a:headEnd type="none" w="sm" len="sm"/>
              <a:tailEnd type="none" w="sm" len="sm"/>
            </a:ln>
            <a:effectLst/>
          </p:spPr>
          <p:txBody>
            <a:bodyPr/>
            <a:lstStyle/>
            <a:p>
              <a:endParaRPr lang="en-US"/>
            </a:p>
          </p:txBody>
        </p:sp>
        <p:sp>
          <p:nvSpPr>
            <p:cNvPr id="21563" name="Line 59"/>
            <p:cNvSpPr>
              <a:spLocks noChangeShapeType="1"/>
            </p:cNvSpPr>
            <p:nvPr/>
          </p:nvSpPr>
          <p:spPr bwMode="auto">
            <a:xfrm>
              <a:off x="1564" y="1027"/>
              <a:ext cx="113" cy="0"/>
            </a:xfrm>
            <a:prstGeom prst="line">
              <a:avLst/>
            </a:prstGeom>
            <a:noFill/>
            <a:ln w="25400">
              <a:solidFill>
                <a:srgbClr val="FFFF00"/>
              </a:solidFill>
              <a:round/>
              <a:headEnd type="none" w="sm" len="sm"/>
              <a:tailEnd type="none" w="sm" len="sm"/>
            </a:ln>
            <a:effectLst/>
          </p:spPr>
          <p:txBody>
            <a:bodyPr/>
            <a:lstStyle/>
            <a:p>
              <a:endParaRPr lang="en-US"/>
            </a:p>
          </p:txBody>
        </p:sp>
        <p:sp>
          <p:nvSpPr>
            <p:cNvPr id="21564" name="Line 60"/>
            <p:cNvSpPr>
              <a:spLocks noChangeShapeType="1"/>
            </p:cNvSpPr>
            <p:nvPr/>
          </p:nvSpPr>
          <p:spPr bwMode="auto">
            <a:xfrm>
              <a:off x="1495" y="1004"/>
              <a:ext cx="54" cy="0"/>
            </a:xfrm>
            <a:prstGeom prst="line">
              <a:avLst/>
            </a:prstGeom>
            <a:noFill/>
            <a:ln w="25400">
              <a:solidFill>
                <a:srgbClr val="FFFF00"/>
              </a:solidFill>
              <a:round/>
              <a:headEnd type="none" w="sm" len="sm"/>
              <a:tailEnd type="none" w="sm" len="sm"/>
            </a:ln>
            <a:effectLst/>
          </p:spPr>
          <p:txBody>
            <a:bodyPr/>
            <a:lstStyle/>
            <a:p>
              <a:endParaRPr lang="en-US"/>
            </a:p>
          </p:txBody>
        </p:sp>
        <p:sp>
          <p:nvSpPr>
            <p:cNvPr id="21565" name="Line 61"/>
            <p:cNvSpPr>
              <a:spLocks noChangeShapeType="1"/>
            </p:cNvSpPr>
            <p:nvPr/>
          </p:nvSpPr>
          <p:spPr bwMode="auto">
            <a:xfrm flipH="1" flipV="1">
              <a:off x="1745" y="1018"/>
              <a:ext cx="34" cy="32"/>
            </a:xfrm>
            <a:prstGeom prst="line">
              <a:avLst/>
            </a:prstGeom>
            <a:noFill/>
            <a:ln w="25400">
              <a:solidFill>
                <a:srgbClr val="FFFF00"/>
              </a:solidFill>
              <a:round/>
              <a:headEnd type="none" w="sm" len="sm"/>
              <a:tailEnd type="none" w="sm" len="sm"/>
            </a:ln>
            <a:effectLst/>
          </p:spPr>
          <p:txBody>
            <a:bodyPr/>
            <a:lstStyle/>
            <a:p>
              <a:endParaRPr lang="en-US"/>
            </a:p>
          </p:txBody>
        </p:sp>
        <p:sp>
          <p:nvSpPr>
            <p:cNvPr id="21566" name="Line 62"/>
            <p:cNvSpPr>
              <a:spLocks noChangeShapeType="1"/>
            </p:cNvSpPr>
            <p:nvPr/>
          </p:nvSpPr>
          <p:spPr bwMode="auto">
            <a:xfrm>
              <a:off x="1872" y="1090"/>
              <a:ext cx="29" cy="18"/>
            </a:xfrm>
            <a:prstGeom prst="line">
              <a:avLst/>
            </a:prstGeom>
            <a:noFill/>
            <a:ln w="25400">
              <a:solidFill>
                <a:srgbClr val="FFFF00"/>
              </a:solidFill>
              <a:round/>
              <a:headEnd type="none" w="sm" len="sm"/>
              <a:tailEnd type="none" w="sm" len="sm"/>
            </a:ln>
            <a:effectLst/>
          </p:spPr>
          <p:txBody>
            <a:bodyPr/>
            <a:lstStyle/>
            <a:p>
              <a:endParaRPr lang="en-US"/>
            </a:p>
          </p:txBody>
        </p:sp>
        <p:sp>
          <p:nvSpPr>
            <p:cNvPr id="21567" name="Line 63"/>
            <p:cNvSpPr>
              <a:spLocks noChangeShapeType="1"/>
            </p:cNvSpPr>
            <p:nvPr/>
          </p:nvSpPr>
          <p:spPr bwMode="auto">
            <a:xfrm>
              <a:off x="1730" y="1090"/>
              <a:ext cx="15" cy="22"/>
            </a:xfrm>
            <a:prstGeom prst="line">
              <a:avLst/>
            </a:prstGeom>
            <a:noFill/>
            <a:ln w="25400">
              <a:solidFill>
                <a:srgbClr val="FFFF00"/>
              </a:solidFill>
              <a:round/>
              <a:headEnd type="none" w="sm" len="sm"/>
              <a:tailEnd type="none" w="sm" len="sm"/>
            </a:ln>
            <a:effectLst/>
          </p:spPr>
          <p:txBody>
            <a:bodyPr/>
            <a:lstStyle/>
            <a:p>
              <a:endParaRPr lang="en-US"/>
            </a:p>
          </p:txBody>
        </p:sp>
        <p:sp>
          <p:nvSpPr>
            <p:cNvPr id="21568" name="Line 64"/>
            <p:cNvSpPr>
              <a:spLocks noChangeShapeType="1"/>
            </p:cNvSpPr>
            <p:nvPr/>
          </p:nvSpPr>
          <p:spPr bwMode="auto">
            <a:xfrm>
              <a:off x="1290" y="1000"/>
              <a:ext cx="69" cy="0"/>
            </a:xfrm>
            <a:prstGeom prst="line">
              <a:avLst/>
            </a:prstGeom>
            <a:noFill/>
            <a:ln w="25400">
              <a:solidFill>
                <a:srgbClr val="FFFF00"/>
              </a:solidFill>
              <a:round/>
              <a:headEnd type="none" w="sm" len="sm"/>
              <a:tailEnd type="none" w="sm" len="sm"/>
            </a:ln>
            <a:effectLst/>
          </p:spPr>
          <p:txBody>
            <a:bodyPr/>
            <a:lstStyle/>
            <a:p>
              <a:endParaRPr lang="en-US"/>
            </a:p>
          </p:txBody>
        </p:sp>
        <p:sp>
          <p:nvSpPr>
            <p:cNvPr id="21569" name="Line 65"/>
            <p:cNvSpPr>
              <a:spLocks noChangeShapeType="1"/>
            </p:cNvSpPr>
            <p:nvPr/>
          </p:nvSpPr>
          <p:spPr bwMode="auto">
            <a:xfrm flipH="1">
              <a:off x="1158" y="1050"/>
              <a:ext cx="39" cy="35"/>
            </a:xfrm>
            <a:prstGeom prst="line">
              <a:avLst/>
            </a:prstGeom>
            <a:noFill/>
            <a:ln w="25400">
              <a:solidFill>
                <a:srgbClr val="FFFF00"/>
              </a:solidFill>
              <a:round/>
              <a:headEnd type="none" w="sm" len="sm"/>
              <a:tailEnd type="none" w="sm" len="sm"/>
            </a:ln>
            <a:effectLst/>
          </p:spPr>
          <p:txBody>
            <a:bodyPr/>
            <a:lstStyle/>
            <a:p>
              <a:endParaRPr lang="en-US"/>
            </a:p>
          </p:txBody>
        </p:sp>
        <p:sp>
          <p:nvSpPr>
            <p:cNvPr id="21570" name="Line 66"/>
            <p:cNvSpPr>
              <a:spLocks noChangeShapeType="1"/>
            </p:cNvSpPr>
            <p:nvPr/>
          </p:nvSpPr>
          <p:spPr bwMode="auto">
            <a:xfrm flipH="1">
              <a:off x="1056" y="1090"/>
              <a:ext cx="39" cy="31"/>
            </a:xfrm>
            <a:prstGeom prst="line">
              <a:avLst/>
            </a:prstGeom>
            <a:noFill/>
            <a:ln w="25400">
              <a:solidFill>
                <a:srgbClr val="FFFF00"/>
              </a:solidFill>
              <a:round/>
              <a:headEnd type="none" w="sm" len="sm"/>
              <a:tailEnd type="none" w="sm" len="sm"/>
            </a:ln>
            <a:effectLst/>
          </p:spPr>
          <p:txBody>
            <a:bodyPr/>
            <a:lstStyle/>
            <a:p>
              <a:endParaRPr lang="en-US"/>
            </a:p>
          </p:txBody>
        </p:sp>
        <p:sp>
          <p:nvSpPr>
            <p:cNvPr id="21571" name="Line 67"/>
            <p:cNvSpPr>
              <a:spLocks noChangeShapeType="1"/>
            </p:cNvSpPr>
            <p:nvPr/>
          </p:nvSpPr>
          <p:spPr bwMode="auto">
            <a:xfrm flipH="1">
              <a:off x="1378" y="1085"/>
              <a:ext cx="5" cy="32"/>
            </a:xfrm>
            <a:prstGeom prst="line">
              <a:avLst/>
            </a:prstGeom>
            <a:noFill/>
            <a:ln w="25400">
              <a:solidFill>
                <a:srgbClr val="FFFF00"/>
              </a:solidFill>
              <a:round/>
              <a:headEnd type="none" w="sm" len="sm"/>
              <a:tailEnd type="none" w="sm" len="sm"/>
            </a:ln>
            <a:effectLst/>
          </p:spPr>
          <p:txBody>
            <a:bodyPr/>
            <a:lstStyle/>
            <a:p>
              <a:endParaRPr lang="en-US"/>
            </a:p>
          </p:txBody>
        </p:sp>
        <p:sp>
          <p:nvSpPr>
            <p:cNvPr id="21572" name="Line 68"/>
            <p:cNvSpPr>
              <a:spLocks noChangeShapeType="1"/>
            </p:cNvSpPr>
            <p:nvPr/>
          </p:nvSpPr>
          <p:spPr bwMode="auto">
            <a:xfrm flipV="1">
              <a:off x="1349" y="1009"/>
              <a:ext cx="29" cy="41"/>
            </a:xfrm>
            <a:prstGeom prst="line">
              <a:avLst/>
            </a:prstGeom>
            <a:noFill/>
            <a:ln w="25400">
              <a:solidFill>
                <a:srgbClr val="FFFF00"/>
              </a:solidFill>
              <a:round/>
              <a:headEnd type="none" w="sm" len="sm"/>
              <a:tailEnd type="none" w="sm" len="sm"/>
            </a:ln>
            <a:effectLst/>
          </p:spPr>
          <p:txBody>
            <a:bodyPr/>
            <a:lstStyle/>
            <a:p>
              <a:endParaRPr lang="en-US"/>
            </a:p>
          </p:txBody>
        </p:sp>
        <p:sp>
          <p:nvSpPr>
            <p:cNvPr id="21573" name="Line 69"/>
            <p:cNvSpPr>
              <a:spLocks noChangeShapeType="1"/>
            </p:cNvSpPr>
            <p:nvPr/>
          </p:nvSpPr>
          <p:spPr bwMode="auto">
            <a:xfrm flipV="1">
              <a:off x="1451" y="1009"/>
              <a:ext cx="5" cy="41"/>
            </a:xfrm>
            <a:prstGeom prst="line">
              <a:avLst/>
            </a:prstGeom>
            <a:noFill/>
            <a:ln w="25400">
              <a:solidFill>
                <a:srgbClr val="FFFF00"/>
              </a:solidFill>
              <a:round/>
              <a:headEnd type="none" w="sm" len="sm"/>
              <a:tailEnd type="none" w="sm" len="sm"/>
            </a:ln>
            <a:effectLst/>
          </p:spPr>
          <p:txBody>
            <a:bodyPr/>
            <a:lstStyle/>
            <a:p>
              <a:endParaRPr lang="en-US"/>
            </a:p>
          </p:txBody>
        </p:sp>
        <p:sp>
          <p:nvSpPr>
            <p:cNvPr id="21574" name="Line 70"/>
            <p:cNvSpPr>
              <a:spLocks noChangeShapeType="1"/>
            </p:cNvSpPr>
            <p:nvPr/>
          </p:nvSpPr>
          <p:spPr bwMode="auto">
            <a:xfrm flipH="1">
              <a:off x="1950" y="700"/>
              <a:ext cx="309" cy="0"/>
            </a:xfrm>
            <a:prstGeom prst="line">
              <a:avLst/>
            </a:prstGeom>
            <a:noFill/>
            <a:ln w="12700">
              <a:solidFill>
                <a:srgbClr val="FFFFFF"/>
              </a:solidFill>
              <a:round/>
              <a:headEnd type="none" w="sm" len="sm"/>
              <a:tailEnd type="none" w="sm" len="sm"/>
            </a:ln>
            <a:effectLst/>
          </p:spPr>
          <p:txBody>
            <a:bodyPr/>
            <a:lstStyle/>
            <a:p>
              <a:endParaRPr lang="en-US"/>
            </a:p>
          </p:txBody>
        </p:sp>
        <p:sp>
          <p:nvSpPr>
            <p:cNvPr id="21575" name="Line 71"/>
            <p:cNvSpPr>
              <a:spLocks noChangeShapeType="1"/>
            </p:cNvSpPr>
            <p:nvPr/>
          </p:nvSpPr>
          <p:spPr bwMode="auto">
            <a:xfrm flipH="1">
              <a:off x="1985" y="897"/>
              <a:ext cx="278" cy="0"/>
            </a:xfrm>
            <a:prstGeom prst="line">
              <a:avLst/>
            </a:prstGeom>
            <a:noFill/>
            <a:ln w="12700">
              <a:solidFill>
                <a:srgbClr val="FFFFFF"/>
              </a:solidFill>
              <a:round/>
              <a:headEnd type="none" w="sm" len="sm"/>
              <a:tailEnd type="none" w="sm" len="sm"/>
            </a:ln>
            <a:effectLst/>
          </p:spPr>
          <p:txBody>
            <a:bodyPr/>
            <a:lstStyle/>
            <a:p>
              <a:endParaRPr lang="en-US"/>
            </a:p>
          </p:txBody>
        </p:sp>
        <p:sp>
          <p:nvSpPr>
            <p:cNvPr id="21576" name="Line 72"/>
            <p:cNvSpPr>
              <a:spLocks noChangeShapeType="1"/>
            </p:cNvSpPr>
            <p:nvPr/>
          </p:nvSpPr>
          <p:spPr bwMode="auto">
            <a:xfrm flipH="1">
              <a:off x="2014" y="1077"/>
              <a:ext cx="254" cy="0"/>
            </a:xfrm>
            <a:prstGeom prst="line">
              <a:avLst/>
            </a:prstGeom>
            <a:noFill/>
            <a:ln w="12700">
              <a:solidFill>
                <a:srgbClr val="FFFFFF"/>
              </a:solidFill>
              <a:round/>
              <a:headEnd type="none" w="sm" len="sm"/>
              <a:tailEnd type="none" w="sm" len="sm"/>
            </a:ln>
            <a:effectLst/>
          </p:spPr>
          <p:txBody>
            <a:bodyPr/>
            <a:lstStyle/>
            <a:p>
              <a:endParaRPr lang="en-US"/>
            </a:p>
          </p:txBody>
        </p:sp>
        <p:sp>
          <p:nvSpPr>
            <p:cNvPr id="21577" name="Line 73"/>
            <p:cNvSpPr>
              <a:spLocks noChangeShapeType="1"/>
            </p:cNvSpPr>
            <p:nvPr/>
          </p:nvSpPr>
          <p:spPr bwMode="auto">
            <a:xfrm flipH="1">
              <a:off x="2014" y="1264"/>
              <a:ext cx="254" cy="0"/>
            </a:xfrm>
            <a:prstGeom prst="line">
              <a:avLst/>
            </a:prstGeom>
            <a:noFill/>
            <a:ln w="12700">
              <a:solidFill>
                <a:srgbClr val="FFFFFF"/>
              </a:solidFill>
              <a:round/>
              <a:headEnd type="none" w="sm" len="sm"/>
              <a:tailEnd type="none" w="sm" len="sm"/>
            </a:ln>
            <a:effectLst/>
          </p:spPr>
          <p:txBody>
            <a:bodyPr/>
            <a:lstStyle/>
            <a:p>
              <a:endParaRPr lang="en-US"/>
            </a:p>
          </p:txBody>
        </p:sp>
        <p:sp>
          <p:nvSpPr>
            <p:cNvPr id="21578" name="Line 74"/>
            <p:cNvSpPr>
              <a:spLocks noChangeShapeType="1"/>
            </p:cNvSpPr>
            <p:nvPr/>
          </p:nvSpPr>
          <p:spPr bwMode="auto">
            <a:xfrm>
              <a:off x="2014" y="1412"/>
              <a:ext cx="151" cy="0"/>
            </a:xfrm>
            <a:prstGeom prst="line">
              <a:avLst/>
            </a:prstGeom>
            <a:noFill/>
            <a:ln w="12700">
              <a:solidFill>
                <a:srgbClr val="FFFFFF"/>
              </a:solidFill>
              <a:round/>
              <a:headEnd type="none" w="sm" len="sm"/>
              <a:tailEnd type="none" w="sm" len="sm"/>
            </a:ln>
            <a:effectLst/>
          </p:spPr>
          <p:txBody>
            <a:bodyPr/>
            <a:lstStyle/>
            <a:p>
              <a:endParaRPr lang="en-US"/>
            </a:p>
          </p:txBody>
        </p:sp>
        <p:sp>
          <p:nvSpPr>
            <p:cNvPr id="21579" name="Line 75"/>
            <p:cNvSpPr>
              <a:spLocks noChangeShapeType="1"/>
            </p:cNvSpPr>
            <p:nvPr/>
          </p:nvSpPr>
          <p:spPr bwMode="auto">
            <a:xfrm>
              <a:off x="2171" y="1412"/>
              <a:ext cx="0" cy="188"/>
            </a:xfrm>
            <a:prstGeom prst="line">
              <a:avLst/>
            </a:prstGeom>
            <a:noFill/>
            <a:ln w="12700">
              <a:solidFill>
                <a:srgbClr val="FFFFFF"/>
              </a:solidFill>
              <a:round/>
              <a:headEnd type="none" w="sm" len="sm"/>
              <a:tailEnd type="none" w="sm" len="sm"/>
            </a:ln>
            <a:effectLst/>
          </p:spPr>
          <p:txBody>
            <a:bodyPr/>
            <a:lstStyle/>
            <a:p>
              <a:endParaRPr lang="en-US"/>
            </a:p>
          </p:txBody>
        </p:sp>
        <p:sp>
          <p:nvSpPr>
            <p:cNvPr id="21580" name="Line 76"/>
            <p:cNvSpPr>
              <a:spLocks noChangeShapeType="1"/>
            </p:cNvSpPr>
            <p:nvPr/>
          </p:nvSpPr>
          <p:spPr bwMode="auto">
            <a:xfrm flipH="1">
              <a:off x="2029" y="1600"/>
              <a:ext cx="142" cy="0"/>
            </a:xfrm>
            <a:prstGeom prst="line">
              <a:avLst/>
            </a:prstGeom>
            <a:noFill/>
            <a:ln w="12700">
              <a:solidFill>
                <a:srgbClr val="FFFFFF"/>
              </a:solidFill>
              <a:round/>
              <a:headEnd type="none" w="sm" len="sm"/>
              <a:tailEnd type="none" w="sm" len="sm"/>
            </a:ln>
            <a:effectLst/>
          </p:spPr>
          <p:txBody>
            <a:bodyPr/>
            <a:lstStyle/>
            <a:p>
              <a:endParaRPr lang="en-US"/>
            </a:p>
          </p:txBody>
        </p:sp>
        <p:sp>
          <p:nvSpPr>
            <p:cNvPr id="21581" name="Line 77"/>
            <p:cNvSpPr>
              <a:spLocks noChangeShapeType="1"/>
            </p:cNvSpPr>
            <p:nvPr/>
          </p:nvSpPr>
          <p:spPr bwMode="auto">
            <a:xfrm>
              <a:off x="2171" y="1511"/>
              <a:ext cx="97" cy="0"/>
            </a:xfrm>
            <a:prstGeom prst="line">
              <a:avLst/>
            </a:prstGeom>
            <a:noFill/>
            <a:ln w="12700">
              <a:solidFill>
                <a:srgbClr val="FFFFFF"/>
              </a:solidFill>
              <a:round/>
              <a:headEnd type="none" w="sm" len="sm"/>
              <a:tailEnd type="none" w="sm" len="sm"/>
            </a:ln>
            <a:effectLst/>
          </p:spPr>
          <p:txBody>
            <a:bodyPr/>
            <a:lstStyle/>
            <a:p>
              <a:endParaRPr lang="en-US"/>
            </a:p>
          </p:txBody>
        </p:sp>
        <p:pic>
          <p:nvPicPr>
            <p:cNvPr id="21582" name="Picture 78"/>
            <p:cNvPicPr>
              <a:picLocks noChangeArrowheads="1"/>
            </p:cNvPicPr>
            <p:nvPr/>
          </p:nvPicPr>
          <p:blipFill>
            <a:blip r:embed="rId14" cstate="print"/>
            <a:srcRect/>
            <a:stretch>
              <a:fillRect/>
            </a:stretch>
          </p:blipFill>
          <p:spPr bwMode="auto">
            <a:xfrm>
              <a:off x="726" y="1790"/>
              <a:ext cx="1530" cy="696"/>
            </a:xfrm>
            <a:prstGeom prst="rect">
              <a:avLst/>
            </a:prstGeom>
            <a:noFill/>
            <a:ln w="9525">
              <a:noFill/>
              <a:miter lim="800000"/>
              <a:headEnd/>
              <a:tailEnd/>
            </a:ln>
            <a:effectLst/>
          </p:spPr>
        </p:pic>
        <p:sp>
          <p:nvSpPr>
            <p:cNvPr id="21583" name="Oval 79"/>
            <p:cNvSpPr>
              <a:spLocks noChangeArrowheads="1"/>
            </p:cNvSpPr>
            <p:nvPr/>
          </p:nvSpPr>
          <p:spPr bwMode="auto">
            <a:xfrm>
              <a:off x="1299" y="2093"/>
              <a:ext cx="56" cy="23"/>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21584" name="Oval 80"/>
            <p:cNvSpPr>
              <a:spLocks noChangeArrowheads="1"/>
            </p:cNvSpPr>
            <p:nvPr/>
          </p:nvSpPr>
          <p:spPr bwMode="auto">
            <a:xfrm>
              <a:off x="903" y="2151"/>
              <a:ext cx="55" cy="23"/>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21585" name="Oval 81"/>
            <p:cNvSpPr>
              <a:spLocks noChangeArrowheads="1"/>
            </p:cNvSpPr>
            <p:nvPr/>
          </p:nvSpPr>
          <p:spPr bwMode="auto">
            <a:xfrm>
              <a:off x="1162" y="1958"/>
              <a:ext cx="56" cy="24"/>
            </a:xfrm>
            <a:prstGeom prst="ellipse">
              <a:avLst/>
            </a:prstGeom>
            <a:solidFill>
              <a:srgbClr val="FFFF00"/>
            </a:solidFill>
            <a:ln w="12700">
              <a:solidFill>
                <a:srgbClr val="000000"/>
              </a:solidFill>
              <a:round/>
              <a:headEnd/>
              <a:tailEnd/>
            </a:ln>
            <a:effectLst/>
          </p:spPr>
          <p:txBody>
            <a:bodyPr wrap="none" anchor="ctr"/>
            <a:lstStyle/>
            <a:p>
              <a:endParaRPr lang="en-US"/>
            </a:p>
          </p:txBody>
        </p:sp>
        <p:sp>
          <p:nvSpPr>
            <p:cNvPr id="21586" name="Freeform 82"/>
            <p:cNvSpPr>
              <a:spLocks/>
            </p:cNvSpPr>
            <p:nvPr/>
          </p:nvSpPr>
          <p:spPr bwMode="auto">
            <a:xfrm>
              <a:off x="1285" y="1654"/>
              <a:ext cx="437" cy="279"/>
            </a:xfrm>
            <a:custGeom>
              <a:avLst/>
              <a:gdLst/>
              <a:ahLst/>
              <a:cxnLst>
                <a:cxn ang="0">
                  <a:pos x="362" y="0"/>
                </a:cxn>
                <a:cxn ang="0">
                  <a:pos x="78" y="0"/>
                </a:cxn>
                <a:cxn ang="0">
                  <a:pos x="78" y="157"/>
                </a:cxn>
                <a:cxn ang="0">
                  <a:pos x="0" y="157"/>
                </a:cxn>
                <a:cxn ang="0">
                  <a:pos x="220" y="278"/>
                </a:cxn>
                <a:cxn ang="0">
                  <a:pos x="436" y="157"/>
                </a:cxn>
                <a:cxn ang="0">
                  <a:pos x="367" y="157"/>
                </a:cxn>
                <a:cxn ang="0">
                  <a:pos x="367" y="0"/>
                </a:cxn>
              </a:cxnLst>
              <a:rect l="0" t="0" r="r" b="b"/>
              <a:pathLst>
                <a:path w="437" h="279">
                  <a:moveTo>
                    <a:pt x="362" y="0"/>
                  </a:moveTo>
                  <a:lnTo>
                    <a:pt x="78" y="0"/>
                  </a:lnTo>
                  <a:lnTo>
                    <a:pt x="78" y="157"/>
                  </a:lnTo>
                  <a:lnTo>
                    <a:pt x="0" y="157"/>
                  </a:lnTo>
                  <a:lnTo>
                    <a:pt x="220" y="278"/>
                  </a:lnTo>
                  <a:lnTo>
                    <a:pt x="436" y="157"/>
                  </a:lnTo>
                  <a:lnTo>
                    <a:pt x="367" y="157"/>
                  </a:lnTo>
                  <a:lnTo>
                    <a:pt x="367" y="0"/>
                  </a:lnTo>
                </a:path>
              </a:pathLst>
            </a:custGeom>
            <a:gradFill rotWithShape="0">
              <a:gsLst>
                <a:gs pos="0">
                  <a:srgbClr val="FFFF00">
                    <a:gamma/>
                    <a:shade val="29804"/>
                    <a:invGamma/>
                  </a:srgbClr>
                </a:gs>
                <a:gs pos="100000">
                  <a:srgbClr val="FFFF00"/>
                </a:gs>
              </a:gsLst>
              <a:lin ang="0" scaled="1"/>
            </a:gradFill>
            <a:ln w="12700" cap="rnd" cmpd="sng">
              <a:solidFill>
                <a:srgbClr val="000000"/>
              </a:solidFill>
              <a:prstDash val="solid"/>
              <a:round/>
              <a:headEnd type="none" w="sm" len="sm"/>
              <a:tailEnd type="none" w="sm" len="sm"/>
            </a:ln>
            <a:effectLst/>
          </p:spPr>
          <p:txBody>
            <a:bodyPr/>
            <a:lstStyle/>
            <a:p>
              <a:endParaRPr lang="en-US"/>
            </a:p>
          </p:txBody>
        </p:sp>
        <p:sp>
          <p:nvSpPr>
            <p:cNvPr id="21587" name="Rectangle 83"/>
            <p:cNvSpPr>
              <a:spLocks noChangeArrowheads="1"/>
            </p:cNvSpPr>
            <p:nvPr/>
          </p:nvSpPr>
          <p:spPr bwMode="auto">
            <a:xfrm>
              <a:off x="1367" y="1488"/>
              <a:ext cx="286" cy="50"/>
            </a:xfrm>
            <a:prstGeom prst="rect">
              <a:avLst/>
            </a:prstGeom>
            <a:gradFill rotWithShape="0">
              <a:gsLst>
                <a:gs pos="0">
                  <a:srgbClr val="FFFF00">
                    <a:gamma/>
                    <a:shade val="29804"/>
                    <a:invGamma/>
                  </a:srgbClr>
                </a:gs>
                <a:gs pos="100000">
                  <a:srgbClr val="FFFF00"/>
                </a:gs>
              </a:gsLst>
              <a:lin ang="0" scaled="1"/>
            </a:gradFill>
            <a:ln w="12700">
              <a:solidFill>
                <a:srgbClr val="000000"/>
              </a:solidFill>
              <a:miter lim="800000"/>
              <a:headEnd/>
              <a:tailEnd/>
            </a:ln>
            <a:effectLst/>
          </p:spPr>
          <p:txBody>
            <a:bodyPr wrap="none" anchor="ctr"/>
            <a:lstStyle/>
            <a:p>
              <a:endParaRPr lang="en-US"/>
            </a:p>
          </p:txBody>
        </p:sp>
        <p:sp>
          <p:nvSpPr>
            <p:cNvPr id="21588" name="Rectangle 84"/>
            <p:cNvSpPr>
              <a:spLocks noChangeArrowheads="1"/>
            </p:cNvSpPr>
            <p:nvPr/>
          </p:nvSpPr>
          <p:spPr bwMode="auto">
            <a:xfrm>
              <a:off x="1367" y="1318"/>
              <a:ext cx="286" cy="50"/>
            </a:xfrm>
            <a:prstGeom prst="rect">
              <a:avLst/>
            </a:prstGeom>
            <a:gradFill rotWithShape="0">
              <a:gsLst>
                <a:gs pos="0">
                  <a:srgbClr val="FFFF00">
                    <a:gamma/>
                    <a:shade val="29804"/>
                    <a:invGamma/>
                  </a:srgbClr>
                </a:gs>
                <a:gs pos="100000">
                  <a:srgbClr val="FFFF00"/>
                </a:gs>
              </a:gsLst>
              <a:lin ang="0" scaled="1"/>
            </a:gradFill>
            <a:ln w="12700">
              <a:solidFill>
                <a:srgbClr val="000000"/>
              </a:solidFill>
              <a:miter lim="800000"/>
              <a:headEnd/>
              <a:tailEnd/>
            </a:ln>
            <a:effectLst/>
          </p:spPr>
          <p:txBody>
            <a:bodyPr wrap="none" anchor="ctr"/>
            <a:lstStyle/>
            <a:p>
              <a:endParaRPr lang="en-US"/>
            </a:p>
          </p:txBody>
        </p:sp>
        <p:sp>
          <p:nvSpPr>
            <p:cNvPr id="21589" name="Rectangle 85"/>
            <p:cNvSpPr>
              <a:spLocks noChangeArrowheads="1"/>
            </p:cNvSpPr>
            <p:nvPr/>
          </p:nvSpPr>
          <p:spPr bwMode="auto">
            <a:xfrm>
              <a:off x="1367" y="1152"/>
              <a:ext cx="286" cy="50"/>
            </a:xfrm>
            <a:prstGeom prst="rect">
              <a:avLst/>
            </a:prstGeom>
            <a:gradFill rotWithShape="0">
              <a:gsLst>
                <a:gs pos="0">
                  <a:srgbClr val="FFFF00">
                    <a:gamma/>
                    <a:shade val="29804"/>
                    <a:invGamma/>
                  </a:srgbClr>
                </a:gs>
                <a:gs pos="100000">
                  <a:srgbClr val="FFFF00"/>
                </a:gs>
              </a:gsLst>
              <a:lin ang="0" scaled="1"/>
            </a:gradFill>
            <a:ln w="12700">
              <a:solidFill>
                <a:srgbClr val="000000"/>
              </a:solidFill>
              <a:miter lim="800000"/>
              <a:headEnd/>
              <a:tailEnd/>
            </a:ln>
            <a:effectLst/>
          </p:spPr>
          <p:txBody>
            <a:bodyPr wrap="none" anchor="ctr"/>
            <a:lstStyle/>
            <a:p>
              <a:endParaRPr lang="en-US"/>
            </a:p>
          </p:txBody>
        </p:sp>
        <p:sp>
          <p:nvSpPr>
            <p:cNvPr id="21590" name="Rectangle 86"/>
            <p:cNvSpPr>
              <a:spLocks noChangeArrowheads="1"/>
            </p:cNvSpPr>
            <p:nvPr/>
          </p:nvSpPr>
          <p:spPr bwMode="auto">
            <a:xfrm>
              <a:off x="1367" y="977"/>
              <a:ext cx="286" cy="50"/>
            </a:xfrm>
            <a:prstGeom prst="rect">
              <a:avLst/>
            </a:prstGeom>
            <a:gradFill rotWithShape="0">
              <a:gsLst>
                <a:gs pos="0">
                  <a:srgbClr val="FFFF00">
                    <a:gamma/>
                    <a:shade val="29804"/>
                    <a:invGamma/>
                  </a:srgbClr>
                </a:gs>
                <a:gs pos="100000">
                  <a:srgbClr val="FFFF00"/>
                </a:gs>
              </a:gsLst>
              <a:lin ang="0" scaled="1"/>
            </a:gradFill>
            <a:ln w="12700">
              <a:solidFill>
                <a:srgbClr val="000000"/>
              </a:solidFill>
              <a:miter lim="800000"/>
              <a:headEnd/>
              <a:tailEnd/>
            </a:ln>
            <a:effectLst/>
          </p:spPr>
          <p:txBody>
            <a:bodyPr wrap="none" anchor="ctr"/>
            <a:lstStyle/>
            <a:p>
              <a:endParaRPr lang="en-US"/>
            </a:p>
          </p:txBody>
        </p:sp>
        <p:sp>
          <p:nvSpPr>
            <p:cNvPr id="21591" name="Rectangle 87"/>
            <p:cNvSpPr>
              <a:spLocks noChangeArrowheads="1"/>
            </p:cNvSpPr>
            <p:nvPr/>
          </p:nvSpPr>
          <p:spPr bwMode="auto">
            <a:xfrm>
              <a:off x="1367" y="807"/>
              <a:ext cx="286" cy="50"/>
            </a:xfrm>
            <a:prstGeom prst="rect">
              <a:avLst/>
            </a:prstGeom>
            <a:gradFill rotWithShape="0">
              <a:gsLst>
                <a:gs pos="0">
                  <a:srgbClr val="FFFF00">
                    <a:gamma/>
                    <a:shade val="29804"/>
                    <a:invGamma/>
                  </a:srgbClr>
                </a:gs>
                <a:gs pos="100000">
                  <a:srgbClr val="FFFF00"/>
                </a:gs>
              </a:gsLst>
              <a:lin ang="0" scaled="1"/>
            </a:gradFill>
            <a:ln w="12700">
              <a:solidFill>
                <a:srgbClr val="000000"/>
              </a:solidFill>
              <a:miter lim="800000"/>
              <a:headEnd/>
              <a:tailEnd/>
            </a:ln>
            <a:effectLst/>
          </p:spPr>
          <p:txBody>
            <a:bodyPr wrap="none" anchor="ctr"/>
            <a:lstStyle/>
            <a:p>
              <a:endParaRPr lang="en-US"/>
            </a:p>
          </p:txBody>
        </p:sp>
        <p:sp>
          <p:nvSpPr>
            <p:cNvPr id="21592" name="Rectangle 88"/>
            <p:cNvSpPr>
              <a:spLocks noChangeArrowheads="1"/>
            </p:cNvSpPr>
            <p:nvPr/>
          </p:nvSpPr>
          <p:spPr bwMode="auto">
            <a:xfrm>
              <a:off x="1367" y="525"/>
              <a:ext cx="286" cy="109"/>
            </a:xfrm>
            <a:prstGeom prst="rect">
              <a:avLst/>
            </a:prstGeom>
            <a:gradFill rotWithShape="0">
              <a:gsLst>
                <a:gs pos="0">
                  <a:srgbClr val="FFFF00">
                    <a:gamma/>
                    <a:shade val="29804"/>
                    <a:invGamma/>
                  </a:srgbClr>
                </a:gs>
                <a:gs pos="100000">
                  <a:srgbClr val="FFFF00"/>
                </a:gs>
              </a:gsLst>
              <a:lin ang="0" scaled="1"/>
            </a:gradFill>
            <a:ln w="12700">
              <a:solidFill>
                <a:srgbClr val="000000"/>
              </a:solidFill>
              <a:miter lim="800000"/>
              <a:headEnd/>
              <a:tailEnd/>
            </a:ln>
            <a:effectLst/>
          </p:spPr>
          <p:txBody>
            <a:bodyPr wrap="none" anchor="ctr"/>
            <a:lstStyle/>
            <a:p>
              <a:endParaRPr lang="en-US"/>
            </a:p>
          </p:txBody>
        </p:sp>
      </p:grpSp>
      <p:sp>
        <p:nvSpPr>
          <p:cNvPr id="21593" name="Text Box 89"/>
          <p:cNvSpPr txBox="1">
            <a:spLocks noChangeArrowheads="1"/>
          </p:cNvSpPr>
          <p:nvPr/>
        </p:nvSpPr>
        <p:spPr bwMode="auto">
          <a:xfrm>
            <a:off x="7075488" y="1754188"/>
            <a:ext cx="1536700" cy="393700"/>
          </a:xfrm>
          <a:prstGeom prst="rect">
            <a:avLst/>
          </a:prstGeom>
          <a:noFill/>
          <a:ln w="12700">
            <a:noFill/>
            <a:miter lim="800000"/>
            <a:headEnd type="none" w="sm" len="sm"/>
            <a:tailEnd type="none" w="sm" len="sm"/>
          </a:ln>
          <a:effectLst/>
        </p:spPr>
        <p:txBody>
          <a:bodyPr wrap="none" lIns="90487" tIns="44450" rIns="90487" bIns="44450">
            <a:spAutoFit/>
          </a:bodyPr>
          <a:lstStyle/>
          <a:p>
            <a:pPr eaLnBrk="0" hangingPunct="0"/>
            <a:r>
              <a:rPr lang="en-US" sz="2000"/>
              <a:t>(Traditional)</a:t>
            </a:r>
          </a:p>
        </p:txBody>
      </p:sp>
      <p:sp>
        <p:nvSpPr>
          <p:cNvPr id="21594" name="Text Box 90"/>
          <p:cNvSpPr txBox="1">
            <a:spLocks noChangeArrowheads="1"/>
          </p:cNvSpPr>
          <p:nvPr/>
        </p:nvSpPr>
        <p:spPr bwMode="auto">
          <a:xfrm>
            <a:off x="560388" y="5334000"/>
            <a:ext cx="3487737" cy="1370013"/>
          </a:xfrm>
          <a:prstGeom prst="rect">
            <a:avLst/>
          </a:prstGeom>
          <a:noFill/>
          <a:ln w="12700">
            <a:noFill/>
            <a:miter lim="800000"/>
            <a:headEnd type="none" w="sm" len="sm"/>
            <a:tailEnd type="none" w="sm" len="sm"/>
          </a:ln>
          <a:effectLst/>
        </p:spPr>
        <p:txBody>
          <a:bodyPr wrap="none" lIns="90487" tIns="44450" rIns="90487" bIns="44450">
            <a:spAutoFit/>
          </a:bodyPr>
          <a:lstStyle/>
          <a:p>
            <a:pPr eaLnBrk="0" hangingPunct="0"/>
            <a:r>
              <a:rPr lang="en-US" sz="2800"/>
              <a:t>Solving today’s more</a:t>
            </a:r>
          </a:p>
          <a:p>
            <a:pPr eaLnBrk="0" hangingPunct="0"/>
            <a:r>
              <a:rPr lang="en-US" sz="2800"/>
              <a:t>Complex problems </a:t>
            </a:r>
          </a:p>
          <a:p>
            <a:pPr eaLnBrk="0" hangingPunct="0"/>
            <a:r>
              <a:rPr lang="en-US" sz="2800"/>
              <a:t>requires integration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40"/>
                                        </p:tgtEl>
                                        <p:attrNameLst>
                                          <p:attrName>style.visibility</p:attrName>
                                        </p:attrNameLst>
                                      </p:cBhvr>
                                      <p:to>
                                        <p:strVal val="visible"/>
                                      </p:to>
                                    </p:set>
                                    <p:anim calcmode="lin" valueType="num">
                                      <p:cBhvr additive="base">
                                        <p:cTn id="7" dur="500" fill="hold"/>
                                        <p:tgtEl>
                                          <p:spTgt spid="21540"/>
                                        </p:tgtEl>
                                        <p:attrNameLst>
                                          <p:attrName>ppt_x</p:attrName>
                                        </p:attrNameLst>
                                      </p:cBhvr>
                                      <p:tavLst>
                                        <p:tav tm="0">
                                          <p:val>
                                            <p:strVal val="#ppt_x"/>
                                          </p:val>
                                        </p:tav>
                                        <p:tav tm="100000">
                                          <p:val>
                                            <p:strVal val="#ppt_x"/>
                                          </p:val>
                                        </p:tav>
                                      </p:tavLst>
                                    </p:anim>
                                    <p:anim calcmode="lin" valueType="num">
                                      <p:cBhvr additive="base">
                                        <p:cTn id="8" dur="500" fill="hold"/>
                                        <p:tgtEl>
                                          <p:spTgt spid="2154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1000"/>
                                  </p:stCondLst>
                                  <p:childTnLst>
                                    <p:set>
                                      <p:cBhvr>
                                        <p:cTn id="11" dur="1" fill="hold">
                                          <p:stCondLst>
                                            <p:cond delay="0"/>
                                          </p:stCondLst>
                                        </p:cTn>
                                        <p:tgtEl>
                                          <p:spTgt spid="21594"/>
                                        </p:tgtEl>
                                        <p:attrNameLst>
                                          <p:attrName>style.visibility</p:attrName>
                                        </p:attrNameLst>
                                      </p:cBhvr>
                                      <p:to>
                                        <p:strVal val="visible"/>
                                      </p:to>
                                    </p:set>
                                    <p:animEffect transition="in" filter="dissolve">
                                      <p:cBhvr>
                                        <p:cTn id="12" dur="1000"/>
                                        <p:tgtEl>
                                          <p:spTgt spid="21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9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endParaRPr lang="en-US"/>
          </a:p>
        </p:txBody>
      </p:sp>
      <p:sp>
        <p:nvSpPr>
          <p:cNvPr id="104451" name="Rectangle 3"/>
          <p:cNvSpPr>
            <a:spLocks noGrp="1" noChangeArrowheads="1"/>
          </p:cNvSpPr>
          <p:nvPr>
            <p:ph type="body" idx="1"/>
          </p:nvPr>
        </p:nvSpPr>
        <p:spPr/>
        <p:txBody>
          <a:bodyPr/>
          <a:lstStyle/>
          <a:p>
            <a:pPr marL="609600" indent="-609600">
              <a:buFontTx/>
              <a:buNone/>
            </a:pPr>
            <a:r>
              <a:rPr lang="en-US" i="1"/>
              <a:t>	Health</a:t>
            </a:r>
            <a:r>
              <a:rPr lang="en-US"/>
              <a:t> </a:t>
            </a:r>
            <a:r>
              <a:rPr lang="en-US" i="1"/>
              <a:t>policy-</a:t>
            </a:r>
            <a:r>
              <a:rPr lang="en-US"/>
              <a:t>making covers an expansive terrain of influence – from the health of individuals, families and communities to the regulation and funding of the programs, professionals, and institutions that comprise the health care delivery system in Colorado. </a:t>
            </a:r>
          </a:p>
          <a:p>
            <a:pPr marL="609600" indent="-609600"/>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5281613" y="4797425"/>
            <a:ext cx="3862387" cy="2593975"/>
          </a:xfrm>
          <a:prstGeom prst="rect">
            <a:avLst/>
          </a:prstGeom>
          <a:noFill/>
        </p:spPr>
      </p:pic>
      <p:pic>
        <p:nvPicPr>
          <p:cNvPr id="22531" name="Picture 3"/>
          <p:cNvPicPr>
            <a:picLocks noChangeAspect="1" noChangeArrowheads="1"/>
          </p:cNvPicPr>
          <p:nvPr/>
        </p:nvPicPr>
        <p:blipFill>
          <a:blip r:embed="rId3" cstate="print"/>
          <a:srcRect/>
          <a:stretch>
            <a:fillRect/>
          </a:stretch>
        </p:blipFill>
        <p:spPr bwMode="auto">
          <a:xfrm>
            <a:off x="0" y="1695450"/>
            <a:ext cx="5516563" cy="5162550"/>
          </a:xfrm>
          <a:prstGeom prst="rect">
            <a:avLst/>
          </a:prstGeom>
          <a:noFill/>
        </p:spPr>
      </p:pic>
      <p:sp>
        <p:nvSpPr>
          <p:cNvPr id="22532" name="Rectangle 4"/>
          <p:cNvSpPr>
            <a:spLocks noGrp="1" noChangeArrowheads="1"/>
          </p:cNvSpPr>
          <p:nvPr>
            <p:ph type="title"/>
          </p:nvPr>
        </p:nvSpPr>
        <p:spPr>
          <a:xfrm>
            <a:off x="990600" y="528638"/>
            <a:ext cx="7319963" cy="1076325"/>
          </a:xfrm>
        </p:spPr>
        <p:txBody>
          <a:bodyPr/>
          <a:lstStyle/>
          <a:p>
            <a:r>
              <a:rPr lang="en-US"/>
              <a:t>Geographic Referenced Data:  More Than A Map</a:t>
            </a:r>
          </a:p>
        </p:txBody>
      </p:sp>
      <p:sp>
        <p:nvSpPr>
          <p:cNvPr id="22533" name="Rectangle 5"/>
          <p:cNvSpPr>
            <a:spLocks noGrp="1" noChangeArrowheads="1"/>
          </p:cNvSpPr>
          <p:nvPr>
            <p:ph type="body" idx="1"/>
          </p:nvPr>
        </p:nvSpPr>
        <p:spPr>
          <a:xfrm>
            <a:off x="685800" y="1981200"/>
            <a:ext cx="8458200" cy="4681538"/>
          </a:xfrm>
        </p:spPr>
        <p:txBody>
          <a:bodyPr/>
          <a:lstStyle/>
          <a:p>
            <a:r>
              <a:rPr lang="en-US" sz="3400"/>
              <a:t>A Sense of Place</a:t>
            </a:r>
          </a:p>
          <a:p>
            <a:r>
              <a:rPr lang="en-US" sz="3400">
                <a:solidFill>
                  <a:schemeClr val="tx2"/>
                </a:solidFill>
              </a:rPr>
              <a:t>Every issue has a geography</a:t>
            </a:r>
          </a:p>
          <a:p>
            <a:r>
              <a:rPr lang="en-US" sz="3400"/>
              <a:t>Seeing the interrelationship of issues</a:t>
            </a:r>
          </a:p>
          <a:p>
            <a:r>
              <a:rPr lang="en-US" sz="3400">
                <a:solidFill>
                  <a:schemeClr val="tx2"/>
                </a:solidFill>
              </a:rPr>
              <a:t>Everything you work with is somewhere –	and is connected to something</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Rectangle 3"/>
          <p:cNvSpPr>
            <a:spLocks noGrp="1" noChangeArrowheads="1"/>
          </p:cNvSpPr>
          <p:nvPr>
            <p:ph type="body" sz="half" idx="2"/>
          </p:nvPr>
        </p:nvSpPr>
        <p:spPr>
          <a:xfrm>
            <a:off x="4605338" y="1901825"/>
            <a:ext cx="4037012" cy="4130675"/>
          </a:xfrm>
        </p:spPr>
        <p:txBody>
          <a:bodyPr/>
          <a:lstStyle/>
          <a:p>
            <a:r>
              <a:rPr lang="en-US" sz="3600" b="1" i="1">
                <a:solidFill>
                  <a:schemeClr val="tx2"/>
                </a:solidFill>
              </a:rPr>
              <a:t>G</a:t>
            </a:r>
            <a:r>
              <a:rPr lang="en-US" sz="3600"/>
              <a:t>overnor’s</a:t>
            </a:r>
          </a:p>
          <a:p>
            <a:r>
              <a:rPr lang="en-US" sz="3600" b="1" i="1">
                <a:solidFill>
                  <a:schemeClr val="tx2"/>
                </a:solidFill>
              </a:rPr>
              <a:t>I</a:t>
            </a:r>
            <a:r>
              <a:rPr lang="en-US" sz="3600"/>
              <a:t>nformation </a:t>
            </a:r>
          </a:p>
          <a:p>
            <a:r>
              <a:rPr lang="en-US" sz="3600" b="1" i="1">
                <a:solidFill>
                  <a:schemeClr val="tx2"/>
                </a:solidFill>
              </a:rPr>
              <a:t>S</a:t>
            </a:r>
            <a:r>
              <a:rPr lang="en-US" sz="3600"/>
              <a:t>ystem –</a:t>
            </a:r>
          </a:p>
          <a:p>
            <a:endParaRPr lang="en-US" sz="3600"/>
          </a:p>
          <a:p>
            <a:r>
              <a:rPr lang="en-US" sz="2800"/>
              <a:t>A Decision-maker’s Dream </a:t>
            </a:r>
          </a:p>
        </p:txBody>
      </p:sp>
      <p:sp>
        <p:nvSpPr>
          <p:cNvPr id="23556" name="Rectangle 4"/>
          <p:cNvSpPr>
            <a:spLocks noChangeArrowheads="1"/>
          </p:cNvSpPr>
          <p:nvPr>
            <p:ph type="title"/>
          </p:nvPr>
        </p:nvSpPr>
        <p:spPr>
          <a:noFill/>
          <a:ln/>
          <a:effectLst>
            <a:outerShdw dist="107763" dir="2700000" algn="ctr" rotWithShape="0">
              <a:schemeClr val="tx1"/>
            </a:outerShdw>
          </a:effectLst>
        </p:spPr>
        <p:txBody>
          <a:bodyPr lIns="92075" tIns="46038" rIns="92075" bIns="46038"/>
          <a:lstStyle/>
          <a:p>
            <a:r>
              <a:rPr lang="en-US" altLang="en-US" sz="4000">
                <a:solidFill>
                  <a:schemeClr val="accent1"/>
                </a:solidFill>
              </a:rPr>
              <a:t>Moving Information to the Front Office</a:t>
            </a:r>
          </a:p>
        </p:txBody>
      </p:sp>
      <p:pic>
        <p:nvPicPr>
          <p:cNvPr id="23557" name="Picture 5"/>
          <p:cNvPicPr>
            <a:picLocks noChangeAspect="1" noChangeArrowheads="1"/>
          </p:cNvPicPr>
          <p:nvPr/>
        </p:nvPicPr>
        <p:blipFill>
          <a:blip r:embed="rId2" cstate="print"/>
          <a:srcRect/>
          <a:stretch>
            <a:fillRect/>
          </a:stretch>
        </p:blipFill>
        <p:spPr bwMode="auto">
          <a:xfrm>
            <a:off x="698500" y="1600200"/>
            <a:ext cx="3743325" cy="44418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5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5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990600" y="138113"/>
            <a:ext cx="7319963" cy="1076325"/>
          </a:xfrm>
        </p:spPr>
        <p:txBody>
          <a:bodyPr/>
          <a:lstStyle/>
          <a:p>
            <a:r>
              <a:rPr lang="en-US"/>
              <a:t>What Was the Health Passport Pilot Project?</a:t>
            </a:r>
          </a:p>
        </p:txBody>
      </p:sp>
      <p:pic>
        <p:nvPicPr>
          <p:cNvPr id="24579" name="Picture 3" descr="KIDS_EAT"/>
          <p:cNvPicPr>
            <a:picLocks noChangeAspect="1" noChangeArrowheads="1"/>
          </p:cNvPicPr>
          <p:nvPr/>
        </p:nvPicPr>
        <p:blipFill>
          <a:blip r:embed="rId3" cstate="print"/>
          <a:srcRect/>
          <a:stretch>
            <a:fillRect/>
          </a:stretch>
        </p:blipFill>
        <p:spPr bwMode="auto">
          <a:xfrm>
            <a:off x="5945188" y="4483100"/>
            <a:ext cx="3198812" cy="2374900"/>
          </a:xfrm>
          <a:prstGeom prst="rect">
            <a:avLst/>
          </a:prstGeom>
          <a:noFill/>
        </p:spPr>
      </p:pic>
      <p:sp>
        <p:nvSpPr>
          <p:cNvPr id="24580" name="Rectangle 4"/>
          <p:cNvSpPr>
            <a:spLocks noGrp="1" noChangeArrowheads="1"/>
          </p:cNvSpPr>
          <p:nvPr>
            <p:ph type="body" idx="1"/>
          </p:nvPr>
        </p:nvSpPr>
        <p:spPr>
          <a:xfrm>
            <a:off x="152400" y="1600200"/>
            <a:ext cx="8534400" cy="4530725"/>
          </a:xfrm>
        </p:spPr>
        <p:txBody>
          <a:bodyPr/>
          <a:lstStyle/>
          <a:p>
            <a:r>
              <a:rPr lang="en-US"/>
              <a:t>A Western Governors’ project demonstrating how people could use technology to:</a:t>
            </a:r>
          </a:p>
          <a:p>
            <a:pPr lvl="1"/>
            <a:r>
              <a:rPr lang="en-US"/>
              <a:t>Enhance access to and quality of health care</a:t>
            </a:r>
          </a:p>
          <a:p>
            <a:pPr lvl="1"/>
            <a:r>
              <a:rPr lang="en-US"/>
              <a:t>Improve coordination among providers </a:t>
            </a:r>
          </a:p>
          <a:p>
            <a:pPr lvl="1"/>
            <a:r>
              <a:rPr lang="en-US"/>
              <a:t>Provide for greater personal responsibility and control of health care services</a:t>
            </a:r>
          </a:p>
          <a:p>
            <a:pPr lvl="1"/>
            <a:r>
              <a:rPr lang="en-US"/>
              <a:t>Inform practitioners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additive="base">
                                        <p:cTn id="7" dur="500" fill="hold"/>
                                        <p:tgtEl>
                                          <p:spTgt spid="245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80">
                                            <p:txEl>
                                              <p:pRg st="1" end="1"/>
                                            </p:txEl>
                                          </p:spTgt>
                                        </p:tgtEl>
                                        <p:attrNameLst>
                                          <p:attrName>style.visibility</p:attrName>
                                        </p:attrNameLst>
                                      </p:cBhvr>
                                      <p:to>
                                        <p:strVal val="visible"/>
                                      </p:to>
                                    </p:set>
                                    <p:anim calcmode="lin" valueType="num">
                                      <p:cBhvr additive="base">
                                        <p:cTn id="13" dur="500" fill="hold"/>
                                        <p:tgtEl>
                                          <p:spTgt spid="2458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8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80">
                                            <p:txEl>
                                              <p:pRg st="2" end="2"/>
                                            </p:txEl>
                                          </p:spTgt>
                                        </p:tgtEl>
                                        <p:attrNameLst>
                                          <p:attrName>style.visibility</p:attrName>
                                        </p:attrNameLst>
                                      </p:cBhvr>
                                      <p:to>
                                        <p:strVal val="visible"/>
                                      </p:to>
                                    </p:set>
                                    <p:anim calcmode="lin" valueType="num">
                                      <p:cBhvr additive="base">
                                        <p:cTn id="19" dur="500" fill="hold"/>
                                        <p:tgtEl>
                                          <p:spTgt spid="2458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80">
                                            <p:txEl>
                                              <p:pRg st="3" end="3"/>
                                            </p:txEl>
                                          </p:spTgt>
                                        </p:tgtEl>
                                        <p:attrNameLst>
                                          <p:attrName>style.visibility</p:attrName>
                                        </p:attrNameLst>
                                      </p:cBhvr>
                                      <p:to>
                                        <p:strVal val="visible"/>
                                      </p:to>
                                    </p:set>
                                    <p:anim calcmode="lin" valueType="num">
                                      <p:cBhvr additive="base">
                                        <p:cTn id="25" dur="500" fill="hold"/>
                                        <p:tgtEl>
                                          <p:spTgt spid="2458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8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580">
                                            <p:txEl>
                                              <p:pRg st="4" end="4"/>
                                            </p:txEl>
                                          </p:spTgt>
                                        </p:tgtEl>
                                        <p:attrNameLst>
                                          <p:attrName>style.visibility</p:attrName>
                                        </p:attrNameLst>
                                      </p:cBhvr>
                                      <p:to>
                                        <p:strVal val="visible"/>
                                      </p:to>
                                    </p:set>
                                    <p:anim calcmode="lin" valueType="num">
                                      <p:cBhvr additive="base">
                                        <p:cTn id="31" dur="500" fill="hold"/>
                                        <p:tgtEl>
                                          <p:spTgt spid="2458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8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0"/>
            <a:ext cx="7772400" cy="1143000"/>
          </a:xfrm>
          <a:noFill/>
          <a:ln/>
        </p:spPr>
        <p:txBody>
          <a:bodyPr lIns="90488" tIns="44450" rIns="90488" bIns="44450"/>
          <a:lstStyle/>
          <a:p>
            <a:r>
              <a:rPr lang="en-US" sz="5400"/>
              <a:t>HPP Smartcard</a:t>
            </a:r>
          </a:p>
        </p:txBody>
      </p:sp>
      <p:pic>
        <p:nvPicPr>
          <p:cNvPr id="26627" name="Picture 3"/>
          <p:cNvPicPr>
            <a:picLocks noChangeArrowheads="1"/>
          </p:cNvPicPr>
          <p:nvPr/>
        </p:nvPicPr>
        <p:blipFill>
          <a:blip r:embed="rId4" cstate="print"/>
          <a:srcRect/>
          <a:stretch>
            <a:fillRect/>
          </a:stretch>
        </p:blipFill>
        <p:spPr bwMode="auto">
          <a:xfrm>
            <a:off x="990600" y="1600200"/>
            <a:ext cx="3390900" cy="2171700"/>
          </a:xfrm>
          <a:prstGeom prst="rect">
            <a:avLst/>
          </a:prstGeom>
          <a:noFill/>
          <a:ln w="12700">
            <a:noFill/>
            <a:miter lim="800000"/>
            <a:headEnd/>
            <a:tailEnd/>
          </a:ln>
          <a:effectLst/>
        </p:spPr>
      </p:pic>
      <p:graphicFrame>
        <p:nvGraphicFramePr>
          <p:cNvPr id="26628" name="Object 4">
            <a:hlinkClick r:id="" action="ppaction://ole?verb=0"/>
          </p:cNvPr>
          <p:cNvGraphicFramePr>
            <a:graphicFrameLocks/>
          </p:cNvGraphicFramePr>
          <p:nvPr/>
        </p:nvGraphicFramePr>
        <p:xfrm>
          <a:off x="5105400" y="1600200"/>
          <a:ext cx="2857500" cy="2019300"/>
        </p:xfrm>
        <a:graphic>
          <a:graphicData uri="http://schemas.openxmlformats.org/presentationml/2006/ole">
            <p:oleObj spid="_x0000_s26628" name="Document" r:id="rId5" imgW="2855880" imgH="2017440" progId="Word.Document.8">
              <p:embed/>
            </p:oleObj>
          </a:graphicData>
        </a:graphic>
      </p:graphicFrame>
      <p:sp>
        <p:nvSpPr>
          <p:cNvPr id="26629" name="Rectangle 5"/>
          <p:cNvSpPr>
            <a:spLocks noChangeArrowheads="1"/>
          </p:cNvSpPr>
          <p:nvPr/>
        </p:nvSpPr>
        <p:spPr bwMode="auto">
          <a:xfrm>
            <a:off x="1143000" y="3733800"/>
            <a:ext cx="7239000" cy="2863850"/>
          </a:xfrm>
          <a:prstGeom prst="rect">
            <a:avLst/>
          </a:prstGeom>
          <a:noFill/>
          <a:ln w="12700">
            <a:noFill/>
            <a:miter lim="800000"/>
            <a:headEnd/>
            <a:tailEnd/>
          </a:ln>
          <a:effectLst/>
        </p:spPr>
        <p:txBody>
          <a:bodyPr lIns="90488" tIns="44450" rIns="90488" bIns="44450">
            <a:spAutoFit/>
          </a:bodyPr>
          <a:lstStyle/>
          <a:p>
            <a:pPr eaLnBrk="0" hangingPunct="0">
              <a:spcBef>
                <a:spcPct val="50000"/>
              </a:spcBef>
              <a:buFontTx/>
              <a:buChar char="•"/>
            </a:pPr>
            <a:r>
              <a:rPr lang="en-US" sz="2000" b="1"/>
              <a:t> </a:t>
            </a:r>
            <a:r>
              <a:rPr lang="en-US" sz="2400" b="1"/>
              <a:t>One card per family member</a:t>
            </a:r>
          </a:p>
          <a:p>
            <a:pPr eaLnBrk="0" hangingPunct="0">
              <a:spcBef>
                <a:spcPct val="50000"/>
              </a:spcBef>
              <a:buFontTx/>
              <a:buChar char="•"/>
            </a:pPr>
            <a:r>
              <a:rPr lang="en-US" sz="2400" b="1"/>
              <a:t> Multi-application hybrid architecture </a:t>
            </a:r>
          </a:p>
          <a:p>
            <a:pPr eaLnBrk="0" hangingPunct="0">
              <a:lnSpc>
                <a:spcPct val="40000"/>
              </a:lnSpc>
              <a:spcBef>
                <a:spcPct val="50000"/>
              </a:spcBef>
            </a:pPr>
            <a:r>
              <a:rPr lang="en-US" sz="2400" b="1"/>
              <a:t>   (mag stripe for backward integration)</a:t>
            </a:r>
          </a:p>
          <a:p>
            <a:pPr eaLnBrk="0" hangingPunct="0">
              <a:lnSpc>
                <a:spcPct val="110000"/>
              </a:lnSpc>
              <a:spcBef>
                <a:spcPct val="50000"/>
              </a:spcBef>
              <a:buFontTx/>
              <a:buChar char="•"/>
            </a:pPr>
            <a:r>
              <a:rPr lang="en-US" sz="2400" b="1"/>
              <a:t> JAVA based microprocessor </a:t>
            </a:r>
          </a:p>
          <a:p>
            <a:pPr eaLnBrk="0" hangingPunct="0">
              <a:lnSpc>
                <a:spcPct val="110000"/>
              </a:lnSpc>
              <a:spcBef>
                <a:spcPct val="50000"/>
              </a:spcBef>
              <a:buFontTx/>
              <a:buChar char="•"/>
            </a:pPr>
            <a:r>
              <a:rPr lang="en-US" sz="2400" b="1"/>
              <a:t> Internet back-up from host using data</a:t>
            </a:r>
          </a:p>
          <a:p>
            <a:pPr eaLnBrk="0" hangingPunct="0">
              <a:lnSpc>
                <a:spcPct val="50000"/>
              </a:lnSpc>
              <a:spcBef>
                <a:spcPct val="50000"/>
              </a:spcBef>
            </a:pPr>
            <a:r>
              <a:rPr lang="en-US" sz="2400" b="1"/>
              <a:t>  encryption via network</a:t>
            </a:r>
            <a:endParaRPr lang="en-US" sz="2000" b="1"/>
          </a:p>
        </p:txBody>
      </p:sp>
    </p:spTree>
  </p:cSld>
  <p:clrMapOvr>
    <a:masterClrMapping/>
  </p:clrMapOvr>
  <p:transition spd="slow">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685800" y="6172200"/>
            <a:ext cx="1905000" cy="457200"/>
          </a:xfrm>
          <a:prstGeom prst="rect">
            <a:avLst/>
          </a:prstGeom>
          <a:noFill/>
          <a:ln w="12700">
            <a:noFill/>
            <a:miter lim="800000"/>
            <a:headEnd/>
            <a:tailEnd/>
          </a:ln>
          <a:effectLst/>
        </p:spPr>
        <p:txBody>
          <a:bodyPr wrap="none" anchor="ctr"/>
          <a:lstStyle/>
          <a:p>
            <a:endParaRPr lang="en-US"/>
          </a:p>
        </p:txBody>
      </p:sp>
      <p:sp>
        <p:nvSpPr>
          <p:cNvPr id="28675" name="Rectangle 3"/>
          <p:cNvSpPr>
            <a:spLocks noChangeArrowheads="1"/>
          </p:cNvSpPr>
          <p:nvPr/>
        </p:nvSpPr>
        <p:spPr bwMode="auto">
          <a:xfrm>
            <a:off x="3124200" y="6172200"/>
            <a:ext cx="2895600" cy="457200"/>
          </a:xfrm>
          <a:prstGeom prst="rect">
            <a:avLst/>
          </a:prstGeom>
          <a:noFill/>
          <a:ln w="12700">
            <a:noFill/>
            <a:miter lim="800000"/>
            <a:headEnd/>
            <a:tailEnd/>
          </a:ln>
          <a:effectLst/>
        </p:spPr>
        <p:txBody>
          <a:bodyPr wrap="none" anchor="ctr"/>
          <a:lstStyle/>
          <a:p>
            <a:endParaRPr lang="en-US"/>
          </a:p>
        </p:txBody>
      </p:sp>
      <p:sp>
        <p:nvSpPr>
          <p:cNvPr id="28676" name="Rectangle 4"/>
          <p:cNvSpPr>
            <a:spLocks noGrp="1" noChangeArrowheads="1"/>
          </p:cNvSpPr>
          <p:nvPr>
            <p:ph type="title"/>
          </p:nvPr>
        </p:nvSpPr>
        <p:spPr>
          <a:noFill/>
          <a:ln/>
        </p:spPr>
        <p:txBody>
          <a:bodyPr lIns="90488" tIns="44450" rIns="90488" bIns="44450"/>
          <a:lstStyle/>
          <a:p>
            <a:r>
              <a:rPr lang="en-US"/>
              <a:t>Health Passport Services</a:t>
            </a:r>
          </a:p>
        </p:txBody>
      </p:sp>
      <p:graphicFrame>
        <p:nvGraphicFramePr>
          <p:cNvPr id="28677" name="Object 5">
            <a:hlinkClick r:id="" action="ppaction://ole?verb=0"/>
          </p:cNvPr>
          <p:cNvGraphicFramePr>
            <a:graphicFrameLocks/>
          </p:cNvGraphicFramePr>
          <p:nvPr/>
        </p:nvGraphicFramePr>
        <p:xfrm>
          <a:off x="3352800" y="1295400"/>
          <a:ext cx="963613" cy="1136650"/>
        </p:xfrm>
        <a:graphic>
          <a:graphicData uri="http://schemas.openxmlformats.org/presentationml/2006/ole">
            <p:oleObj spid="_x0000_s28677" name="Clip" r:id="rId4" imgW="961920" imgH="1134720" progId="MS_ClipArt_Gallery.2">
              <p:embed/>
            </p:oleObj>
          </a:graphicData>
        </a:graphic>
      </p:graphicFrame>
      <p:graphicFrame>
        <p:nvGraphicFramePr>
          <p:cNvPr id="28678" name="Object 6">
            <a:hlinkClick r:id="" action="ppaction://ole?verb=0"/>
          </p:cNvPr>
          <p:cNvGraphicFramePr>
            <a:graphicFrameLocks/>
          </p:cNvGraphicFramePr>
          <p:nvPr/>
        </p:nvGraphicFramePr>
        <p:xfrm>
          <a:off x="533400" y="3962400"/>
          <a:ext cx="2146300" cy="1535113"/>
        </p:xfrm>
        <a:graphic>
          <a:graphicData uri="http://schemas.openxmlformats.org/presentationml/2006/ole">
            <p:oleObj spid="_x0000_s28678" name="Clip" r:id="rId5" imgW="2144520" imgH="1533240" progId="MS_ClipArt_Gallery.2">
              <p:embed/>
            </p:oleObj>
          </a:graphicData>
        </a:graphic>
      </p:graphicFrame>
      <p:graphicFrame>
        <p:nvGraphicFramePr>
          <p:cNvPr id="28679" name="Object 7">
            <a:hlinkClick r:id="" action="ppaction://ole?verb=0"/>
          </p:cNvPr>
          <p:cNvGraphicFramePr>
            <a:graphicFrameLocks/>
          </p:cNvGraphicFramePr>
          <p:nvPr/>
        </p:nvGraphicFramePr>
        <p:xfrm>
          <a:off x="4572000" y="1603375"/>
          <a:ext cx="2000250" cy="835025"/>
        </p:xfrm>
        <a:graphic>
          <a:graphicData uri="http://schemas.openxmlformats.org/presentationml/2006/ole">
            <p:oleObj spid="_x0000_s28679" name="Clip" r:id="rId6" imgW="1998360" imgH="833400" progId="MS_ClipArt_Gallery.2">
              <p:embed/>
            </p:oleObj>
          </a:graphicData>
        </a:graphic>
      </p:graphicFrame>
      <p:graphicFrame>
        <p:nvGraphicFramePr>
          <p:cNvPr id="28680" name="Object 8">
            <a:hlinkClick r:id="" action="ppaction://ole?verb=0"/>
          </p:cNvPr>
          <p:cNvGraphicFramePr>
            <a:graphicFrameLocks/>
          </p:cNvGraphicFramePr>
          <p:nvPr/>
        </p:nvGraphicFramePr>
        <p:xfrm>
          <a:off x="5105400" y="3916363"/>
          <a:ext cx="1765300" cy="1697037"/>
        </p:xfrm>
        <a:graphic>
          <a:graphicData uri="http://schemas.openxmlformats.org/presentationml/2006/ole">
            <p:oleObj spid="_x0000_s28680" name="Clip" r:id="rId7" imgW="1763640" imgH="1695240" progId="MS_ClipArt_Gallery.2">
              <p:embed/>
            </p:oleObj>
          </a:graphicData>
        </a:graphic>
      </p:graphicFrame>
      <p:graphicFrame>
        <p:nvGraphicFramePr>
          <p:cNvPr id="28681" name="Object 9">
            <a:hlinkClick r:id="" action="ppaction://ole?verb=0"/>
          </p:cNvPr>
          <p:cNvGraphicFramePr>
            <a:graphicFrameLocks/>
          </p:cNvGraphicFramePr>
          <p:nvPr/>
        </p:nvGraphicFramePr>
        <p:xfrm>
          <a:off x="3200400" y="3962400"/>
          <a:ext cx="1265238" cy="1616075"/>
        </p:xfrm>
        <a:graphic>
          <a:graphicData uri="http://schemas.openxmlformats.org/presentationml/2006/ole">
            <p:oleObj spid="_x0000_s28681" name="Clip" r:id="rId8" imgW="1263600" imgH="1614240" progId="MS_ClipArt_Gallery.2">
              <p:embed/>
            </p:oleObj>
          </a:graphicData>
        </a:graphic>
      </p:graphicFrame>
      <p:graphicFrame>
        <p:nvGraphicFramePr>
          <p:cNvPr id="28682" name="Object 10">
            <a:hlinkClick r:id="" action="ppaction://ole?verb=0"/>
          </p:cNvPr>
          <p:cNvGraphicFramePr>
            <a:graphicFrameLocks/>
          </p:cNvGraphicFramePr>
          <p:nvPr/>
        </p:nvGraphicFramePr>
        <p:xfrm>
          <a:off x="7315200" y="3810000"/>
          <a:ext cx="1439863" cy="1773238"/>
        </p:xfrm>
        <a:graphic>
          <a:graphicData uri="http://schemas.openxmlformats.org/presentationml/2006/ole">
            <p:oleObj spid="_x0000_s28682" name="Clip" r:id="rId9" imgW="1438200" imgH="1771560" progId="MS_ClipArt_Gallery.2">
              <p:embed/>
            </p:oleObj>
          </a:graphicData>
        </a:graphic>
      </p:graphicFrame>
      <p:sp>
        <p:nvSpPr>
          <p:cNvPr id="28683" name="Rectangle 11"/>
          <p:cNvSpPr>
            <a:spLocks noChangeArrowheads="1"/>
          </p:cNvSpPr>
          <p:nvPr/>
        </p:nvSpPr>
        <p:spPr bwMode="auto">
          <a:xfrm>
            <a:off x="609600" y="1676400"/>
            <a:ext cx="2219325" cy="819150"/>
          </a:xfrm>
          <a:prstGeom prst="rect">
            <a:avLst/>
          </a:prstGeom>
          <a:noFill/>
          <a:ln w="12700">
            <a:noFill/>
            <a:miter lim="800000"/>
            <a:headEnd/>
            <a:tailEnd/>
          </a:ln>
          <a:effectLst/>
        </p:spPr>
        <p:txBody>
          <a:bodyPr wrap="none" lIns="90488" tIns="44450" rIns="90488" bIns="44450">
            <a:spAutoFit/>
          </a:bodyPr>
          <a:lstStyle/>
          <a:p>
            <a:pPr eaLnBrk="0" hangingPunct="0"/>
            <a:r>
              <a:rPr lang="en-US" sz="2400">
                <a:latin typeface="Times New Roman" pitchFamily="18" charset="0"/>
              </a:rPr>
              <a:t>Women, Infants </a:t>
            </a:r>
          </a:p>
          <a:p>
            <a:pPr eaLnBrk="0" hangingPunct="0"/>
            <a:r>
              <a:rPr lang="en-US" sz="2400">
                <a:latin typeface="Times New Roman" pitchFamily="18" charset="0"/>
              </a:rPr>
              <a:t>and Children</a:t>
            </a:r>
          </a:p>
        </p:txBody>
      </p:sp>
      <p:sp>
        <p:nvSpPr>
          <p:cNvPr id="28684" name="Rectangle 12"/>
          <p:cNvSpPr>
            <a:spLocks noChangeArrowheads="1"/>
          </p:cNvSpPr>
          <p:nvPr/>
        </p:nvSpPr>
        <p:spPr bwMode="auto">
          <a:xfrm>
            <a:off x="3195638" y="3348038"/>
            <a:ext cx="2859087" cy="466725"/>
          </a:xfrm>
          <a:prstGeom prst="rect">
            <a:avLst/>
          </a:prstGeom>
          <a:noFill/>
          <a:ln w="12700">
            <a:noFill/>
            <a:miter lim="800000"/>
            <a:headEnd/>
            <a:tailEnd/>
          </a:ln>
          <a:effectLst/>
        </p:spPr>
        <p:txBody>
          <a:bodyPr wrap="none" lIns="90488" tIns="44450" rIns="90488" bIns="44450">
            <a:spAutoFit/>
          </a:bodyPr>
          <a:lstStyle/>
          <a:p>
            <a:pPr eaLnBrk="0" hangingPunct="0"/>
            <a:r>
              <a:rPr lang="en-US" sz="2400">
                <a:latin typeface="Times New Roman" pitchFamily="18" charset="0"/>
              </a:rPr>
              <a:t>Health Passport Card </a:t>
            </a:r>
          </a:p>
        </p:txBody>
      </p:sp>
      <p:sp>
        <p:nvSpPr>
          <p:cNvPr id="28685" name="Line 13"/>
          <p:cNvSpPr>
            <a:spLocks noChangeShapeType="1"/>
          </p:cNvSpPr>
          <p:nvPr/>
        </p:nvSpPr>
        <p:spPr bwMode="auto">
          <a:xfrm>
            <a:off x="6135688" y="3581400"/>
            <a:ext cx="2589212" cy="0"/>
          </a:xfrm>
          <a:prstGeom prst="line">
            <a:avLst/>
          </a:prstGeom>
          <a:noFill/>
          <a:ln w="76200">
            <a:solidFill>
              <a:srgbClr val="33CC33"/>
            </a:solidFill>
            <a:round/>
            <a:headEnd/>
            <a:tailEnd/>
          </a:ln>
          <a:effectLst/>
        </p:spPr>
        <p:txBody>
          <a:bodyPr wrap="none" anchor="ctr"/>
          <a:lstStyle/>
          <a:p>
            <a:endParaRPr lang="en-US"/>
          </a:p>
        </p:txBody>
      </p:sp>
      <p:sp>
        <p:nvSpPr>
          <p:cNvPr id="28686" name="Line 14"/>
          <p:cNvSpPr>
            <a:spLocks noChangeShapeType="1"/>
          </p:cNvSpPr>
          <p:nvPr/>
        </p:nvSpPr>
        <p:spPr bwMode="auto">
          <a:xfrm>
            <a:off x="420688" y="3581400"/>
            <a:ext cx="2589212" cy="0"/>
          </a:xfrm>
          <a:prstGeom prst="line">
            <a:avLst/>
          </a:prstGeom>
          <a:noFill/>
          <a:ln w="76200">
            <a:solidFill>
              <a:srgbClr val="33CC33"/>
            </a:solidFill>
            <a:round/>
            <a:headEnd/>
            <a:tailEnd/>
          </a:ln>
          <a:effectLst/>
        </p:spPr>
        <p:txBody>
          <a:bodyPr wrap="none" anchor="ctr"/>
          <a:lstStyle/>
          <a:p>
            <a:endParaRPr lang="en-US"/>
          </a:p>
        </p:txBody>
      </p:sp>
      <p:sp>
        <p:nvSpPr>
          <p:cNvPr id="28687" name="Rectangle 15"/>
          <p:cNvSpPr>
            <a:spLocks noChangeArrowheads="1"/>
          </p:cNvSpPr>
          <p:nvPr/>
        </p:nvSpPr>
        <p:spPr bwMode="auto">
          <a:xfrm>
            <a:off x="665163" y="5599113"/>
            <a:ext cx="1744662" cy="819150"/>
          </a:xfrm>
          <a:prstGeom prst="rect">
            <a:avLst/>
          </a:prstGeom>
          <a:noFill/>
          <a:ln w="12700">
            <a:noFill/>
            <a:miter lim="800000"/>
            <a:headEnd/>
            <a:tailEnd/>
          </a:ln>
          <a:effectLst/>
        </p:spPr>
        <p:txBody>
          <a:bodyPr wrap="none" lIns="90488" tIns="44450" rIns="90488" bIns="44450">
            <a:spAutoFit/>
          </a:bodyPr>
          <a:lstStyle/>
          <a:p>
            <a:pPr eaLnBrk="0" hangingPunct="0"/>
            <a:r>
              <a:rPr lang="en-US" sz="2400">
                <a:latin typeface="Times New Roman" pitchFamily="18" charset="0"/>
              </a:rPr>
              <a:t>Maternal &amp;</a:t>
            </a:r>
          </a:p>
          <a:p>
            <a:pPr eaLnBrk="0" hangingPunct="0"/>
            <a:r>
              <a:rPr lang="en-US" sz="2400">
                <a:latin typeface="Times New Roman" pitchFamily="18" charset="0"/>
              </a:rPr>
              <a:t>Child Health</a:t>
            </a:r>
          </a:p>
        </p:txBody>
      </p:sp>
      <p:sp>
        <p:nvSpPr>
          <p:cNvPr id="28688" name="Rectangle 16"/>
          <p:cNvSpPr>
            <a:spLocks noChangeArrowheads="1"/>
          </p:cNvSpPr>
          <p:nvPr/>
        </p:nvSpPr>
        <p:spPr bwMode="auto">
          <a:xfrm>
            <a:off x="2890838" y="5634038"/>
            <a:ext cx="2019300" cy="831850"/>
          </a:xfrm>
          <a:prstGeom prst="rect">
            <a:avLst/>
          </a:prstGeom>
          <a:noFill/>
          <a:ln w="12700">
            <a:noFill/>
            <a:miter lim="800000"/>
            <a:headEnd/>
            <a:tailEnd/>
          </a:ln>
          <a:effectLst/>
        </p:spPr>
        <p:txBody>
          <a:bodyPr wrap="none" lIns="90488" tIns="44450" rIns="90488" bIns="44450">
            <a:spAutoFit/>
          </a:bodyPr>
          <a:lstStyle/>
          <a:p>
            <a:pPr eaLnBrk="0" hangingPunct="0"/>
            <a:r>
              <a:rPr lang="en-US" sz="2400">
                <a:latin typeface="Times New Roman" pitchFamily="18" charset="0"/>
              </a:rPr>
              <a:t>Check-ups and</a:t>
            </a:r>
          </a:p>
          <a:p>
            <a:pPr eaLnBrk="0" hangingPunct="0"/>
            <a:r>
              <a:rPr lang="en-US" sz="2400">
                <a:latin typeface="Times New Roman" pitchFamily="18" charset="0"/>
              </a:rPr>
              <a:t>Immunizations</a:t>
            </a:r>
          </a:p>
        </p:txBody>
      </p:sp>
      <p:sp>
        <p:nvSpPr>
          <p:cNvPr id="28689" name="Rectangle 17"/>
          <p:cNvSpPr>
            <a:spLocks noChangeArrowheads="1"/>
          </p:cNvSpPr>
          <p:nvPr/>
        </p:nvSpPr>
        <p:spPr bwMode="auto">
          <a:xfrm>
            <a:off x="5100638" y="5634038"/>
            <a:ext cx="1911350" cy="831850"/>
          </a:xfrm>
          <a:prstGeom prst="rect">
            <a:avLst/>
          </a:prstGeom>
          <a:noFill/>
          <a:ln w="12700">
            <a:noFill/>
            <a:miter lim="800000"/>
            <a:headEnd/>
            <a:tailEnd/>
          </a:ln>
          <a:effectLst/>
        </p:spPr>
        <p:txBody>
          <a:bodyPr wrap="none" lIns="90488" tIns="44450" rIns="90488" bIns="44450">
            <a:spAutoFit/>
          </a:bodyPr>
          <a:lstStyle/>
          <a:p>
            <a:pPr algn="ctr" eaLnBrk="0" hangingPunct="0"/>
            <a:r>
              <a:rPr lang="en-US" sz="2400">
                <a:latin typeface="Times New Roman" pitchFamily="18" charset="0"/>
              </a:rPr>
              <a:t>Food Benefits</a:t>
            </a:r>
          </a:p>
          <a:p>
            <a:pPr algn="ctr" eaLnBrk="0" latinLnBrk="1" hangingPunct="0"/>
            <a:endParaRPr lang="en-US" sz="2400">
              <a:latin typeface="Times New Roman" pitchFamily="18" charset="0"/>
            </a:endParaRPr>
          </a:p>
        </p:txBody>
      </p:sp>
      <p:sp>
        <p:nvSpPr>
          <p:cNvPr id="28690" name="Rectangle 18"/>
          <p:cNvSpPr>
            <a:spLocks noChangeArrowheads="1"/>
          </p:cNvSpPr>
          <p:nvPr/>
        </p:nvSpPr>
        <p:spPr bwMode="auto">
          <a:xfrm>
            <a:off x="7310438" y="5634038"/>
            <a:ext cx="1547812" cy="831850"/>
          </a:xfrm>
          <a:prstGeom prst="rect">
            <a:avLst/>
          </a:prstGeom>
          <a:noFill/>
          <a:ln w="12700">
            <a:noFill/>
            <a:miter lim="800000"/>
            <a:headEnd/>
            <a:tailEnd/>
          </a:ln>
          <a:effectLst/>
        </p:spPr>
        <p:txBody>
          <a:bodyPr wrap="none" lIns="90488" tIns="44450" rIns="90488" bIns="44450">
            <a:spAutoFit/>
          </a:bodyPr>
          <a:lstStyle/>
          <a:p>
            <a:pPr eaLnBrk="0" hangingPunct="0"/>
            <a:r>
              <a:rPr lang="en-US" sz="2400">
                <a:latin typeface="Times New Roman" pitchFamily="18" charset="0"/>
              </a:rPr>
              <a:t>Pre-School</a:t>
            </a:r>
          </a:p>
          <a:p>
            <a:pPr eaLnBrk="0" hangingPunct="0"/>
            <a:r>
              <a:rPr lang="en-US" sz="2400">
                <a:latin typeface="Times New Roman" pitchFamily="18" charset="0"/>
              </a:rPr>
              <a:t>Education</a:t>
            </a:r>
          </a:p>
        </p:txBody>
      </p:sp>
      <p:pic>
        <p:nvPicPr>
          <p:cNvPr id="28691" name="Picture 19"/>
          <p:cNvPicPr>
            <a:picLocks noChangeArrowheads="1"/>
          </p:cNvPicPr>
          <p:nvPr/>
        </p:nvPicPr>
        <p:blipFill>
          <a:blip r:embed="rId10" cstate="print"/>
          <a:srcRect/>
          <a:stretch>
            <a:fillRect/>
          </a:stretch>
        </p:blipFill>
        <p:spPr bwMode="auto">
          <a:xfrm>
            <a:off x="3276600" y="2514600"/>
            <a:ext cx="2895600" cy="1447800"/>
          </a:xfrm>
          <a:prstGeom prst="rect">
            <a:avLst/>
          </a:prstGeom>
          <a:noFill/>
          <a:ln w="12700">
            <a:noFill/>
            <a:miter lim="800000"/>
            <a:headEnd/>
            <a:tailEnd/>
          </a:ln>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683"/>
                                        </p:tgtEl>
                                        <p:attrNameLst>
                                          <p:attrName>style.visibility</p:attrName>
                                        </p:attrNameLst>
                                      </p:cBhvr>
                                      <p:to>
                                        <p:strVal val="visible"/>
                                      </p:to>
                                    </p:set>
                                    <p:anim calcmode="lin" valueType="num">
                                      <p:cBhvr additive="base">
                                        <p:cTn id="7" dur="500" fill="hold"/>
                                        <p:tgtEl>
                                          <p:spTgt spid="28683"/>
                                        </p:tgtEl>
                                        <p:attrNameLst>
                                          <p:attrName>ppt_x</p:attrName>
                                        </p:attrNameLst>
                                      </p:cBhvr>
                                      <p:tavLst>
                                        <p:tav tm="0">
                                          <p:val>
                                            <p:strVal val="1+#ppt_w/2"/>
                                          </p:val>
                                        </p:tav>
                                        <p:tav tm="100000">
                                          <p:val>
                                            <p:strVal val="#ppt_x"/>
                                          </p:val>
                                        </p:tav>
                                      </p:tavLst>
                                    </p:anim>
                                    <p:anim calcmode="lin" valueType="num">
                                      <p:cBhvr additive="base">
                                        <p:cTn id="8" dur="500" fill="hold"/>
                                        <p:tgtEl>
                                          <p:spTgt spid="2868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8677"/>
                                        </p:tgtEl>
                                        <p:attrNameLst>
                                          <p:attrName>style.visibility</p:attrName>
                                        </p:attrNameLst>
                                      </p:cBhvr>
                                      <p:to>
                                        <p:strVal val="visible"/>
                                      </p:to>
                                    </p:set>
                                    <p:anim calcmode="lin" valueType="num">
                                      <p:cBhvr additive="base">
                                        <p:cTn id="12" dur="500" fill="hold"/>
                                        <p:tgtEl>
                                          <p:spTgt spid="28677"/>
                                        </p:tgtEl>
                                        <p:attrNameLst>
                                          <p:attrName>ppt_x</p:attrName>
                                        </p:attrNameLst>
                                      </p:cBhvr>
                                      <p:tavLst>
                                        <p:tav tm="0">
                                          <p:val>
                                            <p:strVal val="1+#ppt_w/2"/>
                                          </p:val>
                                        </p:tav>
                                        <p:tav tm="100000">
                                          <p:val>
                                            <p:strVal val="#ppt_x"/>
                                          </p:val>
                                        </p:tav>
                                      </p:tavLst>
                                    </p:anim>
                                    <p:anim calcmode="lin" valueType="num">
                                      <p:cBhvr additive="base">
                                        <p:cTn id="13" dur="500" fill="hold"/>
                                        <p:tgtEl>
                                          <p:spTgt spid="2867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8679"/>
                                        </p:tgtEl>
                                        <p:attrNameLst>
                                          <p:attrName>style.visibility</p:attrName>
                                        </p:attrNameLst>
                                      </p:cBhvr>
                                      <p:to>
                                        <p:strVal val="visible"/>
                                      </p:to>
                                    </p:set>
                                    <p:anim calcmode="lin" valueType="num">
                                      <p:cBhvr additive="base">
                                        <p:cTn id="17" dur="500" fill="hold"/>
                                        <p:tgtEl>
                                          <p:spTgt spid="28679"/>
                                        </p:tgtEl>
                                        <p:attrNameLst>
                                          <p:attrName>ppt_x</p:attrName>
                                        </p:attrNameLst>
                                      </p:cBhvr>
                                      <p:tavLst>
                                        <p:tav tm="0">
                                          <p:val>
                                            <p:strVal val="1+#ppt_w/2"/>
                                          </p:val>
                                        </p:tav>
                                        <p:tav tm="100000">
                                          <p:val>
                                            <p:strVal val="#ppt_x"/>
                                          </p:val>
                                        </p:tav>
                                      </p:tavLst>
                                    </p:anim>
                                    <p:anim calcmode="lin" valueType="num">
                                      <p:cBhvr additive="base">
                                        <p:cTn id="18" dur="500" fill="hold"/>
                                        <p:tgtEl>
                                          <p:spTgt spid="2867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8687"/>
                                        </p:tgtEl>
                                        <p:attrNameLst>
                                          <p:attrName>style.visibility</p:attrName>
                                        </p:attrNameLst>
                                      </p:cBhvr>
                                      <p:to>
                                        <p:strVal val="visible"/>
                                      </p:to>
                                    </p:set>
                                    <p:anim calcmode="lin" valueType="num">
                                      <p:cBhvr additive="base">
                                        <p:cTn id="23" dur="500" fill="hold"/>
                                        <p:tgtEl>
                                          <p:spTgt spid="28687"/>
                                        </p:tgtEl>
                                        <p:attrNameLst>
                                          <p:attrName>ppt_x</p:attrName>
                                        </p:attrNameLst>
                                      </p:cBhvr>
                                      <p:tavLst>
                                        <p:tav tm="0">
                                          <p:val>
                                            <p:strVal val="0-#ppt_w/2"/>
                                          </p:val>
                                        </p:tav>
                                        <p:tav tm="100000">
                                          <p:val>
                                            <p:strVal val="#ppt_x"/>
                                          </p:val>
                                        </p:tav>
                                      </p:tavLst>
                                    </p:anim>
                                    <p:anim calcmode="lin" valueType="num">
                                      <p:cBhvr additive="base">
                                        <p:cTn id="24" dur="500" fill="hold"/>
                                        <p:tgtEl>
                                          <p:spTgt spid="28687"/>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8678"/>
                                        </p:tgtEl>
                                        <p:attrNameLst>
                                          <p:attrName>style.visibility</p:attrName>
                                        </p:attrNameLst>
                                      </p:cBhvr>
                                      <p:to>
                                        <p:strVal val="visible"/>
                                      </p:to>
                                    </p:set>
                                    <p:anim calcmode="lin" valueType="num">
                                      <p:cBhvr additive="base">
                                        <p:cTn id="27" dur="500" fill="hold"/>
                                        <p:tgtEl>
                                          <p:spTgt spid="28678"/>
                                        </p:tgtEl>
                                        <p:attrNameLst>
                                          <p:attrName>ppt_x</p:attrName>
                                        </p:attrNameLst>
                                      </p:cBhvr>
                                      <p:tavLst>
                                        <p:tav tm="0">
                                          <p:val>
                                            <p:strVal val="0-#ppt_w/2"/>
                                          </p:val>
                                        </p:tav>
                                        <p:tav tm="100000">
                                          <p:val>
                                            <p:strVal val="#ppt_x"/>
                                          </p:val>
                                        </p:tav>
                                      </p:tavLst>
                                    </p:anim>
                                    <p:anim calcmode="lin" valueType="num">
                                      <p:cBhvr additive="base">
                                        <p:cTn id="28"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8688"/>
                                        </p:tgtEl>
                                        <p:attrNameLst>
                                          <p:attrName>style.visibility</p:attrName>
                                        </p:attrNameLst>
                                      </p:cBhvr>
                                      <p:to>
                                        <p:strVal val="visible"/>
                                      </p:to>
                                    </p:set>
                                    <p:anim calcmode="lin" valueType="num">
                                      <p:cBhvr additive="base">
                                        <p:cTn id="33" dur="500" fill="hold"/>
                                        <p:tgtEl>
                                          <p:spTgt spid="28688"/>
                                        </p:tgtEl>
                                        <p:attrNameLst>
                                          <p:attrName>ppt_x</p:attrName>
                                        </p:attrNameLst>
                                      </p:cBhvr>
                                      <p:tavLst>
                                        <p:tav tm="0">
                                          <p:val>
                                            <p:strVal val="#ppt_x"/>
                                          </p:val>
                                        </p:tav>
                                        <p:tav tm="100000">
                                          <p:val>
                                            <p:strVal val="#ppt_x"/>
                                          </p:val>
                                        </p:tav>
                                      </p:tavLst>
                                    </p:anim>
                                    <p:anim calcmode="lin" valueType="num">
                                      <p:cBhvr additive="base">
                                        <p:cTn id="34" dur="500" fill="hold"/>
                                        <p:tgtEl>
                                          <p:spTgt spid="2868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8681"/>
                                        </p:tgtEl>
                                        <p:attrNameLst>
                                          <p:attrName>style.visibility</p:attrName>
                                        </p:attrNameLst>
                                      </p:cBhvr>
                                      <p:to>
                                        <p:strVal val="visible"/>
                                      </p:to>
                                    </p:set>
                                    <p:anim calcmode="lin" valueType="num">
                                      <p:cBhvr additive="base">
                                        <p:cTn id="37" dur="500" fill="hold"/>
                                        <p:tgtEl>
                                          <p:spTgt spid="28681"/>
                                        </p:tgtEl>
                                        <p:attrNameLst>
                                          <p:attrName>ppt_x</p:attrName>
                                        </p:attrNameLst>
                                      </p:cBhvr>
                                      <p:tavLst>
                                        <p:tav tm="0">
                                          <p:val>
                                            <p:strVal val="#ppt_x"/>
                                          </p:val>
                                        </p:tav>
                                        <p:tav tm="100000">
                                          <p:val>
                                            <p:strVal val="#ppt_x"/>
                                          </p:val>
                                        </p:tav>
                                      </p:tavLst>
                                    </p:anim>
                                    <p:anim calcmode="lin" valueType="num">
                                      <p:cBhvr additive="base">
                                        <p:cTn id="38" dur="500" fill="hold"/>
                                        <p:tgtEl>
                                          <p:spTgt spid="2868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689"/>
                                        </p:tgtEl>
                                        <p:attrNameLst>
                                          <p:attrName>style.visibility</p:attrName>
                                        </p:attrNameLst>
                                      </p:cBhvr>
                                      <p:to>
                                        <p:strVal val="visible"/>
                                      </p:to>
                                    </p:set>
                                    <p:anim calcmode="lin" valueType="num">
                                      <p:cBhvr additive="base">
                                        <p:cTn id="43" dur="500" fill="hold"/>
                                        <p:tgtEl>
                                          <p:spTgt spid="28689"/>
                                        </p:tgtEl>
                                        <p:attrNameLst>
                                          <p:attrName>ppt_x</p:attrName>
                                        </p:attrNameLst>
                                      </p:cBhvr>
                                      <p:tavLst>
                                        <p:tav tm="0">
                                          <p:val>
                                            <p:strVal val="#ppt_x"/>
                                          </p:val>
                                        </p:tav>
                                        <p:tav tm="100000">
                                          <p:val>
                                            <p:strVal val="#ppt_x"/>
                                          </p:val>
                                        </p:tav>
                                      </p:tavLst>
                                    </p:anim>
                                    <p:anim calcmode="lin" valueType="num">
                                      <p:cBhvr additive="base">
                                        <p:cTn id="44" dur="500" fill="hold"/>
                                        <p:tgtEl>
                                          <p:spTgt spid="2868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8680"/>
                                        </p:tgtEl>
                                        <p:attrNameLst>
                                          <p:attrName>style.visibility</p:attrName>
                                        </p:attrNameLst>
                                      </p:cBhvr>
                                      <p:to>
                                        <p:strVal val="visible"/>
                                      </p:to>
                                    </p:set>
                                    <p:anim calcmode="lin" valueType="num">
                                      <p:cBhvr additive="base">
                                        <p:cTn id="47" dur="500" fill="hold"/>
                                        <p:tgtEl>
                                          <p:spTgt spid="28680"/>
                                        </p:tgtEl>
                                        <p:attrNameLst>
                                          <p:attrName>ppt_x</p:attrName>
                                        </p:attrNameLst>
                                      </p:cBhvr>
                                      <p:tavLst>
                                        <p:tav tm="0">
                                          <p:val>
                                            <p:strVal val="#ppt_x"/>
                                          </p:val>
                                        </p:tav>
                                        <p:tav tm="100000">
                                          <p:val>
                                            <p:strVal val="#ppt_x"/>
                                          </p:val>
                                        </p:tav>
                                      </p:tavLst>
                                    </p:anim>
                                    <p:anim calcmode="lin" valueType="num">
                                      <p:cBhvr additive="base">
                                        <p:cTn id="48" dur="500" fill="hold"/>
                                        <p:tgtEl>
                                          <p:spTgt spid="2868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28690"/>
                                        </p:tgtEl>
                                        <p:attrNameLst>
                                          <p:attrName>style.visibility</p:attrName>
                                        </p:attrNameLst>
                                      </p:cBhvr>
                                      <p:to>
                                        <p:strVal val="visible"/>
                                      </p:to>
                                    </p:set>
                                    <p:anim calcmode="lin" valueType="num">
                                      <p:cBhvr additive="base">
                                        <p:cTn id="53" dur="500" fill="hold"/>
                                        <p:tgtEl>
                                          <p:spTgt spid="28690"/>
                                        </p:tgtEl>
                                        <p:attrNameLst>
                                          <p:attrName>ppt_x</p:attrName>
                                        </p:attrNameLst>
                                      </p:cBhvr>
                                      <p:tavLst>
                                        <p:tav tm="0">
                                          <p:val>
                                            <p:strVal val="1+#ppt_w/2"/>
                                          </p:val>
                                        </p:tav>
                                        <p:tav tm="100000">
                                          <p:val>
                                            <p:strVal val="#ppt_x"/>
                                          </p:val>
                                        </p:tav>
                                      </p:tavLst>
                                    </p:anim>
                                    <p:anim calcmode="lin" valueType="num">
                                      <p:cBhvr additive="base">
                                        <p:cTn id="54" dur="500" fill="hold"/>
                                        <p:tgtEl>
                                          <p:spTgt spid="28690"/>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28682"/>
                                        </p:tgtEl>
                                        <p:attrNameLst>
                                          <p:attrName>style.visibility</p:attrName>
                                        </p:attrNameLst>
                                      </p:cBhvr>
                                      <p:to>
                                        <p:strVal val="visible"/>
                                      </p:to>
                                    </p:set>
                                    <p:anim calcmode="lin" valueType="num">
                                      <p:cBhvr additive="base">
                                        <p:cTn id="57" dur="500" fill="hold"/>
                                        <p:tgtEl>
                                          <p:spTgt spid="28682"/>
                                        </p:tgtEl>
                                        <p:attrNameLst>
                                          <p:attrName>ppt_x</p:attrName>
                                        </p:attrNameLst>
                                      </p:cBhvr>
                                      <p:tavLst>
                                        <p:tav tm="0">
                                          <p:val>
                                            <p:strVal val="1+#ppt_w/2"/>
                                          </p:val>
                                        </p:tav>
                                        <p:tav tm="100000">
                                          <p:val>
                                            <p:strVal val="#ppt_x"/>
                                          </p:val>
                                        </p:tav>
                                      </p:tavLst>
                                    </p:anim>
                                    <p:anim calcmode="lin" valueType="num">
                                      <p:cBhvr additive="base">
                                        <p:cTn id="58" dur="500" fill="hold"/>
                                        <p:tgtEl>
                                          <p:spTgt spid="28682"/>
                                        </p:tgtEl>
                                        <p:attrNameLst>
                                          <p:attrName>ppt_y</p:attrName>
                                        </p:attrNameLst>
                                      </p:cBhvr>
                                      <p:tavLst>
                                        <p:tav tm="0">
                                          <p:val>
                                            <p:strVal val="#ppt_y"/>
                                          </p:val>
                                        </p:tav>
                                        <p:tav tm="100000">
                                          <p:val>
                                            <p:strVal val="#ppt_y"/>
                                          </p:val>
                                        </p:tav>
                                      </p:tavLst>
                                    </p:anim>
                                  </p:childTnLst>
                                </p:cTn>
                              </p:par>
                            </p:childTnLst>
                          </p:cTn>
                        </p:par>
                        <p:par>
                          <p:cTn id="59" fill="hold">
                            <p:stCondLst>
                              <p:cond delay="500"/>
                            </p:stCondLst>
                            <p:childTnLst>
                              <p:par>
                                <p:cTn id="60" presetID="55" presetClass="entr" presetSubtype="0" fill="hold" nodeType="afterEffect">
                                  <p:stCondLst>
                                    <p:cond delay="1500"/>
                                  </p:stCondLst>
                                  <p:childTnLst>
                                    <p:set>
                                      <p:cBhvr>
                                        <p:cTn id="61" dur="1" fill="hold">
                                          <p:stCondLst>
                                            <p:cond delay="0"/>
                                          </p:stCondLst>
                                        </p:cTn>
                                        <p:tgtEl>
                                          <p:spTgt spid="28691"/>
                                        </p:tgtEl>
                                        <p:attrNameLst>
                                          <p:attrName>style.visibility</p:attrName>
                                        </p:attrNameLst>
                                      </p:cBhvr>
                                      <p:to>
                                        <p:strVal val="visible"/>
                                      </p:to>
                                    </p:set>
                                    <p:anim calcmode="lin" valueType="num">
                                      <p:cBhvr>
                                        <p:cTn id="62" dur="1000" fill="hold"/>
                                        <p:tgtEl>
                                          <p:spTgt spid="28691"/>
                                        </p:tgtEl>
                                        <p:attrNameLst>
                                          <p:attrName>ppt_w</p:attrName>
                                        </p:attrNameLst>
                                      </p:cBhvr>
                                      <p:tavLst>
                                        <p:tav tm="0">
                                          <p:val>
                                            <p:strVal val="#ppt_w*0.70"/>
                                          </p:val>
                                        </p:tav>
                                        <p:tav tm="100000">
                                          <p:val>
                                            <p:strVal val="#ppt_w"/>
                                          </p:val>
                                        </p:tav>
                                      </p:tavLst>
                                    </p:anim>
                                    <p:anim calcmode="lin" valueType="num">
                                      <p:cBhvr>
                                        <p:cTn id="63" dur="1000" fill="hold"/>
                                        <p:tgtEl>
                                          <p:spTgt spid="28691"/>
                                        </p:tgtEl>
                                        <p:attrNameLst>
                                          <p:attrName>ppt_h</p:attrName>
                                        </p:attrNameLst>
                                      </p:cBhvr>
                                      <p:tavLst>
                                        <p:tav tm="0">
                                          <p:val>
                                            <p:strVal val="#ppt_h"/>
                                          </p:val>
                                        </p:tav>
                                        <p:tav tm="100000">
                                          <p:val>
                                            <p:strVal val="#ppt_h"/>
                                          </p:val>
                                        </p:tav>
                                      </p:tavLst>
                                    </p:anim>
                                    <p:animEffect transition="in" filter="fade">
                                      <p:cBhvr>
                                        <p:cTn id="64" dur="1000"/>
                                        <p:tgtEl>
                                          <p:spTgt spid="28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p:bldP spid="28687" grpId="0"/>
      <p:bldP spid="28688" grpId="0"/>
      <p:bldP spid="28689" grpId="0"/>
      <p:bldP spid="2869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90600" y="147638"/>
            <a:ext cx="7319963" cy="981075"/>
          </a:xfrm>
        </p:spPr>
        <p:txBody>
          <a:bodyPr/>
          <a:lstStyle/>
          <a:p>
            <a:r>
              <a:rPr lang="en-US" sz="4000"/>
              <a:t>Think Big, Start Small, Scale Fast!</a:t>
            </a:r>
          </a:p>
        </p:txBody>
      </p:sp>
      <p:sp>
        <p:nvSpPr>
          <p:cNvPr id="30723" name="Rectangle 3"/>
          <p:cNvSpPr>
            <a:spLocks noGrp="1" noChangeArrowheads="1"/>
          </p:cNvSpPr>
          <p:nvPr>
            <p:ph type="body" idx="1"/>
          </p:nvPr>
        </p:nvSpPr>
        <p:spPr/>
        <p:txBody>
          <a:bodyPr/>
          <a:lstStyle/>
          <a:p>
            <a:pPr>
              <a:lnSpc>
                <a:spcPct val="90000"/>
              </a:lnSpc>
            </a:pPr>
            <a:r>
              <a:rPr lang="en-US"/>
              <a:t>We thought big – concept originated in the mid to late 80’s</a:t>
            </a:r>
          </a:p>
          <a:p>
            <a:pPr>
              <a:lnSpc>
                <a:spcPct val="90000"/>
              </a:lnSpc>
            </a:pPr>
            <a:r>
              <a:rPr lang="en-US"/>
              <a:t>We started small – first with WIC only, then EBT</a:t>
            </a:r>
          </a:p>
          <a:p>
            <a:pPr>
              <a:lnSpc>
                <a:spcPct val="90000"/>
              </a:lnSpc>
            </a:pPr>
            <a:r>
              <a:rPr lang="en-US"/>
              <a:t>Wanted to scale fast, but it turned out that technology was the easy part; the hard part was sociology</a:t>
            </a:r>
          </a:p>
          <a:p>
            <a:pPr>
              <a:lnSpc>
                <a:spcPct val="90000"/>
              </a:lnSpc>
            </a:pPr>
            <a:r>
              <a:rPr lang="en-US"/>
              <a:t>It took almost a decade to change the culture, especially at HCFA</a:t>
            </a:r>
          </a:p>
          <a:p>
            <a:pPr>
              <a:lnSpc>
                <a:spcPct val="90000"/>
              </a:lnSpc>
            </a:pPr>
            <a:r>
              <a:rPr lang="en-US"/>
              <a:t>Three state pilot in 1999</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780213" y="2879725"/>
            <a:ext cx="173037" cy="185738"/>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31747" name="Freeform 3"/>
          <p:cNvSpPr>
            <a:spLocks/>
          </p:cNvSpPr>
          <p:nvPr/>
        </p:nvSpPr>
        <p:spPr bwMode="auto">
          <a:xfrm>
            <a:off x="1436688" y="1792288"/>
            <a:ext cx="846137" cy="555625"/>
          </a:xfrm>
          <a:custGeom>
            <a:avLst/>
            <a:gdLst/>
            <a:ahLst/>
            <a:cxnLst>
              <a:cxn ang="0">
                <a:pos x="64" y="346"/>
              </a:cxn>
              <a:cxn ang="0">
                <a:pos x="92" y="424"/>
              </a:cxn>
              <a:cxn ang="0">
                <a:pos x="111" y="436"/>
              </a:cxn>
              <a:cxn ang="0">
                <a:pos x="155" y="448"/>
              </a:cxn>
              <a:cxn ang="0">
                <a:pos x="201" y="457"/>
              </a:cxn>
              <a:cxn ang="0">
                <a:pos x="240" y="476"/>
              </a:cxn>
              <a:cxn ang="0">
                <a:pos x="280" y="475"/>
              </a:cxn>
              <a:cxn ang="0">
                <a:pos x="329" y="480"/>
              </a:cxn>
              <a:cxn ang="0">
                <a:pos x="368" y="471"/>
              </a:cxn>
              <a:cxn ang="0">
                <a:pos x="417" y="478"/>
              </a:cxn>
              <a:cxn ang="0">
                <a:pos x="657" y="130"/>
              </a:cxn>
              <a:cxn ang="0">
                <a:pos x="493" y="83"/>
              </a:cxn>
              <a:cxn ang="0">
                <a:pos x="349" y="40"/>
              </a:cxn>
              <a:cxn ang="0">
                <a:pos x="249" y="11"/>
              </a:cxn>
              <a:cxn ang="0">
                <a:pos x="213" y="0"/>
              </a:cxn>
              <a:cxn ang="0">
                <a:pos x="215" y="14"/>
              </a:cxn>
              <a:cxn ang="0">
                <a:pos x="226" y="33"/>
              </a:cxn>
              <a:cxn ang="0">
                <a:pos x="222" y="58"/>
              </a:cxn>
              <a:cxn ang="0">
                <a:pos x="217" y="81"/>
              </a:cxn>
              <a:cxn ang="0">
                <a:pos x="224" y="93"/>
              </a:cxn>
              <a:cxn ang="0">
                <a:pos x="220" y="100"/>
              </a:cxn>
              <a:cxn ang="0">
                <a:pos x="220" y="116"/>
              </a:cxn>
              <a:cxn ang="0">
                <a:pos x="224" y="130"/>
              </a:cxn>
              <a:cxn ang="0">
                <a:pos x="213" y="155"/>
              </a:cxn>
              <a:cxn ang="0">
                <a:pos x="198" y="193"/>
              </a:cxn>
              <a:cxn ang="0">
                <a:pos x="164" y="227"/>
              </a:cxn>
              <a:cxn ang="0">
                <a:pos x="143" y="239"/>
              </a:cxn>
              <a:cxn ang="0">
                <a:pos x="131" y="241"/>
              </a:cxn>
              <a:cxn ang="0">
                <a:pos x="127" y="216"/>
              </a:cxn>
              <a:cxn ang="0">
                <a:pos x="118" y="200"/>
              </a:cxn>
              <a:cxn ang="0">
                <a:pos x="129" y="179"/>
              </a:cxn>
              <a:cxn ang="0">
                <a:pos x="164" y="158"/>
              </a:cxn>
              <a:cxn ang="0">
                <a:pos x="173" y="153"/>
              </a:cxn>
              <a:cxn ang="0">
                <a:pos x="176" y="127"/>
              </a:cxn>
              <a:cxn ang="0">
                <a:pos x="166" y="114"/>
              </a:cxn>
              <a:cxn ang="0">
                <a:pos x="173" y="111"/>
              </a:cxn>
              <a:cxn ang="0">
                <a:pos x="162" y="105"/>
              </a:cxn>
              <a:cxn ang="0">
                <a:pos x="131" y="93"/>
              </a:cxn>
              <a:cxn ang="0">
                <a:pos x="92" y="70"/>
              </a:cxn>
              <a:cxn ang="0">
                <a:pos x="59" y="46"/>
              </a:cxn>
              <a:cxn ang="0">
                <a:pos x="22" y="60"/>
              </a:cxn>
              <a:cxn ang="0">
                <a:pos x="22" y="139"/>
              </a:cxn>
              <a:cxn ang="0">
                <a:pos x="25" y="206"/>
              </a:cxn>
              <a:cxn ang="0">
                <a:pos x="37" y="225"/>
              </a:cxn>
              <a:cxn ang="0">
                <a:pos x="18" y="241"/>
              </a:cxn>
              <a:cxn ang="0">
                <a:pos x="23" y="258"/>
              </a:cxn>
              <a:cxn ang="0">
                <a:pos x="29" y="271"/>
              </a:cxn>
              <a:cxn ang="0">
                <a:pos x="15" y="295"/>
              </a:cxn>
              <a:cxn ang="0">
                <a:pos x="20" y="316"/>
              </a:cxn>
              <a:cxn ang="0">
                <a:pos x="41" y="329"/>
              </a:cxn>
            </a:cxnLst>
            <a:rect l="0" t="0" r="r" b="b"/>
            <a:pathLst>
              <a:path w="697" h="522">
                <a:moveTo>
                  <a:pt x="34" y="338"/>
                </a:moveTo>
                <a:lnTo>
                  <a:pt x="39" y="343"/>
                </a:lnTo>
                <a:lnTo>
                  <a:pt x="50" y="343"/>
                </a:lnTo>
                <a:lnTo>
                  <a:pt x="64" y="346"/>
                </a:lnTo>
                <a:lnTo>
                  <a:pt x="80" y="359"/>
                </a:lnTo>
                <a:lnTo>
                  <a:pt x="92" y="375"/>
                </a:lnTo>
                <a:lnTo>
                  <a:pt x="94" y="401"/>
                </a:lnTo>
                <a:lnTo>
                  <a:pt x="92" y="424"/>
                </a:lnTo>
                <a:lnTo>
                  <a:pt x="101" y="433"/>
                </a:lnTo>
                <a:lnTo>
                  <a:pt x="104" y="433"/>
                </a:lnTo>
                <a:lnTo>
                  <a:pt x="108" y="433"/>
                </a:lnTo>
                <a:lnTo>
                  <a:pt x="111" y="436"/>
                </a:lnTo>
                <a:lnTo>
                  <a:pt x="117" y="438"/>
                </a:lnTo>
                <a:lnTo>
                  <a:pt x="125" y="443"/>
                </a:lnTo>
                <a:lnTo>
                  <a:pt x="138" y="447"/>
                </a:lnTo>
                <a:lnTo>
                  <a:pt x="155" y="448"/>
                </a:lnTo>
                <a:lnTo>
                  <a:pt x="178" y="450"/>
                </a:lnTo>
                <a:lnTo>
                  <a:pt x="185" y="450"/>
                </a:lnTo>
                <a:lnTo>
                  <a:pt x="192" y="452"/>
                </a:lnTo>
                <a:lnTo>
                  <a:pt x="201" y="457"/>
                </a:lnTo>
                <a:lnTo>
                  <a:pt x="210" y="462"/>
                </a:lnTo>
                <a:lnTo>
                  <a:pt x="219" y="468"/>
                </a:lnTo>
                <a:lnTo>
                  <a:pt x="229" y="473"/>
                </a:lnTo>
                <a:lnTo>
                  <a:pt x="240" y="476"/>
                </a:lnTo>
                <a:lnTo>
                  <a:pt x="252" y="476"/>
                </a:lnTo>
                <a:lnTo>
                  <a:pt x="259" y="473"/>
                </a:lnTo>
                <a:lnTo>
                  <a:pt x="270" y="473"/>
                </a:lnTo>
                <a:lnTo>
                  <a:pt x="280" y="475"/>
                </a:lnTo>
                <a:lnTo>
                  <a:pt x="293" y="478"/>
                </a:lnTo>
                <a:lnTo>
                  <a:pt x="305" y="480"/>
                </a:lnTo>
                <a:lnTo>
                  <a:pt x="317" y="482"/>
                </a:lnTo>
                <a:lnTo>
                  <a:pt x="329" y="480"/>
                </a:lnTo>
                <a:lnTo>
                  <a:pt x="338" y="475"/>
                </a:lnTo>
                <a:lnTo>
                  <a:pt x="345" y="471"/>
                </a:lnTo>
                <a:lnTo>
                  <a:pt x="356" y="469"/>
                </a:lnTo>
                <a:lnTo>
                  <a:pt x="368" y="471"/>
                </a:lnTo>
                <a:lnTo>
                  <a:pt x="382" y="473"/>
                </a:lnTo>
                <a:lnTo>
                  <a:pt x="395" y="476"/>
                </a:lnTo>
                <a:lnTo>
                  <a:pt x="407" y="478"/>
                </a:lnTo>
                <a:lnTo>
                  <a:pt x="417" y="478"/>
                </a:lnTo>
                <a:lnTo>
                  <a:pt x="425" y="476"/>
                </a:lnTo>
                <a:lnTo>
                  <a:pt x="609" y="522"/>
                </a:lnTo>
                <a:lnTo>
                  <a:pt x="697" y="141"/>
                </a:lnTo>
                <a:lnTo>
                  <a:pt x="657" y="130"/>
                </a:lnTo>
                <a:lnTo>
                  <a:pt x="615" y="118"/>
                </a:lnTo>
                <a:lnTo>
                  <a:pt x="574" y="105"/>
                </a:lnTo>
                <a:lnTo>
                  <a:pt x="532" y="95"/>
                </a:lnTo>
                <a:lnTo>
                  <a:pt x="493" y="83"/>
                </a:lnTo>
                <a:lnTo>
                  <a:pt x="454" y="72"/>
                </a:lnTo>
                <a:lnTo>
                  <a:pt x="417" y="62"/>
                </a:lnTo>
                <a:lnTo>
                  <a:pt x="382" y="51"/>
                </a:lnTo>
                <a:lnTo>
                  <a:pt x="349" y="40"/>
                </a:lnTo>
                <a:lnTo>
                  <a:pt x="319" y="32"/>
                </a:lnTo>
                <a:lnTo>
                  <a:pt x="293" y="23"/>
                </a:lnTo>
                <a:lnTo>
                  <a:pt x="268" y="16"/>
                </a:lnTo>
                <a:lnTo>
                  <a:pt x="249" y="11"/>
                </a:lnTo>
                <a:lnTo>
                  <a:pt x="234" y="5"/>
                </a:lnTo>
                <a:lnTo>
                  <a:pt x="222" y="2"/>
                </a:lnTo>
                <a:lnTo>
                  <a:pt x="217" y="0"/>
                </a:lnTo>
                <a:lnTo>
                  <a:pt x="213" y="0"/>
                </a:lnTo>
                <a:lnTo>
                  <a:pt x="212" y="0"/>
                </a:lnTo>
                <a:lnTo>
                  <a:pt x="212" y="4"/>
                </a:lnTo>
                <a:lnTo>
                  <a:pt x="213" y="11"/>
                </a:lnTo>
                <a:lnTo>
                  <a:pt x="215" y="14"/>
                </a:lnTo>
                <a:lnTo>
                  <a:pt x="220" y="18"/>
                </a:lnTo>
                <a:lnTo>
                  <a:pt x="224" y="21"/>
                </a:lnTo>
                <a:lnTo>
                  <a:pt x="226" y="26"/>
                </a:lnTo>
                <a:lnTo>
                  <a:pt x="226" y="33"/>
                </a:lnTo>
                <a:lnTo>
                  <a:pt x="227" y="40"/>
                </a:lnTo>
                <a:lnTo>
                  <a:pt x="226" y="47"/>
                </a:lnTo>
                <a:lnTo>
                  <a:pt x="222" y="51"/>
                </a:lnTo>
                <a:lnTo>
                  <a:pt x="222" y="58"/>
                </a:lnTo>
                <a:lnTo>
                  <a:pt x="224" y="65"/>
                </a:lnTo>
                <a:lnTo>
                  <a:pt x="224" y="70"/>
                </a:lnTo>
                <a:lnTo>
                  <a:pt x="219" y="74"/>
                </a:lnTo>
                <a:lnTo>
                  <a:pt x="217" y="81"/>
                </a:lnTo>
                <a:lnTo>
                  <a:pt x="217" y="86"/>
                </a:lnTo>
                <a:lnTo>
                  <a:pt x="219" y="90"/>
                </a:lnTo>
                <a:lnTo>
                  <a:pt x="220" y="91"/>
                </a:lnTo>
                <a:lnTo>
                  <a:pt x="224" y="93"/>
                </a:lnTo>
                <a:lnTo>
                  <a:pt x="226" y="95"/>
                </a:lnTo>
                <a:lnTo>
                  <a:pt x="226" y="97"/>
                </a:lnTo>
                <a:lnTo>
                  <a:pt x="222" y="98"/>
                </a:lnTo>
                <a:lnTo>
                  <a:pt x="220" y="100"/>
                </a:lnTo>
                <a:lnTo>
                  <a:pt x="220" y="104"/>
                </a:lnTo>
                <a:lnTo>
                  <a:pt x="222" y="109"/>
                </a:lnTo>
                <a:lnTo>
                  <a:pt x="222" y="114"/>
                </a:lnTo>
                <a:lnTo>
                  <a:pt x="220" y="116"/>
                </a:lnTo>
                <a:lnTo>
                  <a:pt x="219" y="118"/>
                </a:lnTo>
                <a:lnTo>
                  <a:pt x="217" y="121"/>
                </a:lnTo>
                <a:lnTo>
                  <a:pt x="220" y="127"/>
                </a:lnTo>
                <a:lnTo>
                  <a:pt x="224" y="130"/>
                </a:lnTo>
                <a:lnTo>
                  <a:pt x="227" y="132"/>
                </a:lnTo>
                <a:lnTo>
                  <a:pt x="227" y="137"/>
                </a:lnTo>
                <a:lnTo>
                  <a:pt x="222" y="144"/>
                </a:lnTo>
                <a:lnTo>
                  <a:pt x="213" y="155"/>
                </a:lnTo>
                <a:lnTo>
                  <a:pt x="205" y="162"/>
                </a:lnTo>
                <a:lnTo>
                  <a:pt x="199" y="171"/>
                </a:lnTo>
                <a:lnTo>
                  <a:pt x="198" y="181"/>
                </a:lnTo>
                <a:lnTo>
                  <a:pt x="198" y="193"/>
                </a:lnTo>
                <a:lnTo>
                  <a:pt x="194" y="206"/>
                </a:lnTo>
                <a:lnTo>
                  <a:pt x="185" y="218"/>
                </a:lnTo>
                <a:lnTo>
                  <a:pt x="173" y="223"/>
                </a:lnTo>
                <a:lnTo>
                  <a:pt x="164" y="227"/>
                </a:lnTo>
                <a:lnTo>
                  <a:pt x="159" y="230"/>
                </a:lnTo>
                <a:lnTo>
                  <a:pt x="152" y="234"/>
                </a:lnTo>
                <a:lnTo>
                  <a:pt x="148" y="237"/>
                </a:lnTo>
                <a:lnTo>
                  <a:pt x="143" y="239"/>
                </a:lnTo>
                <a:lnTo>
                  <a:pt x="138" y="241"/>
                </a:lnTo>
                <a:lnTo>
                  <a:pt x="134" y="241"/>
                </a:lnTo>
                <a:lnTo>
                  <a:pt x="132" y="241"/>
                </a:lnTo>
                <a:lnTo>
                  <a:pt x="131" y="241"/>
                </a:lnTo>
                <a:lnTo>
                  <a:pt x="125" y="239"/>
                </a:lnTo>
                <a:lnTo>
                  <a:pt x="124" y="236"/>
                </a:lnTo>
                <a:lnTo>
                  <a:pt x="124" y="223"/>
                </a:lnTo>
                <a:lnTo>
                  <a:pt x="127" y="216"/>
                </a:lnTo>
                <a:lnTo>
                  <a:pt x="131" y="211"/>
                </a:lnTo>
                <a:lnTo>
                  <a:pt x="129" y="206"/>
                </a:lnTo>
                <a:lnTo>
                  <a:pt x="120" y="206"/>
                </a:lnTo>
                <a:lnTo>
                  <a:pt x="118" y="200"/>
                </a:lnTo>
                <a:lnTo>
                  <a:pt x="120" y="195"/>
                </a:lnTo>
                <a:lnTo>
                  <a:pt x="122" y="188"/>
                </a:lnTo>
                <a:lnTo>
                  <a:pt x="124" y="186"/>
                </a:lnTo>
                <a:lnTo>
                  <a:pt x="129" y="179"/>
                </a:lnTo>
                <a:lnTo>
                  <a:pt x="139" y="167"/>
                </a:lnTo>
                <a:lnTo>
                  <a:pt x="152" y="155"/>
                </a:lnTo>
                <a:lnTo>
                  <a:pt x="161" y="155"/>
                </a:lnTo>
                <a:lnTo>
                  <a:pt x="164" y="158"/>
                </a:lnTo>
                <a:lnTo>
                  <a:pt x="168" y="156"/>
                </a:lnTo>
                <a:lnTo>
                  <a:pt x="169" y="155"/>
                </a:lnTo>
                <a:lnTo>
                  <a:pt x="171" y="153"/>
                </a:lnTo>
                <a:lnTo>
                  <a:pt x="173" y="153"/>
                </a:lnTo>
                <a:lnTo>
                  <a:pt x="176" y="149"/>
                </a:lnTo>
                <a:lnTo>
                  <a:pt x="178" y="144"/>
                </a:lnTo>
                <a:lnTo>
                  <a:pt x="178" y="132"/>
                </a:lnTo>
                <a:lnTo>
                  <a:pt x="176" y="127"/>
                </a:lnTo>
                <a:lnTo>
                  <a:pt x="173" y="125"/>
                </a:lnTo>
                <a:lnTo>
                  <a:pt x="169" y="123"/>
                </a:lnTo>
                <a:lnTo>
                  <a:pt x="168" y="120"/>
                </a:lnTo>
                <a:lnTo>
                  <a:pt x="166" y="114"/>
                </a:lnTo>
                <a:lnTo>
                  <a:pt x="168" y="111"/>
                </a:lnTo>
                <a:lnTo>
                  <a:pt x="168" y="109"/>
                </a:lnTo>
                <a:lnTo>
                  <a:pt x="171" y="109"/>
                </a:lnTo>
                <a:lnTo>
                  <a:pt x="173" y="111"/>
                </a:lnTo>
                <a:lnTo>
                  <a:pt x="173" y="114"/>
                </a:lnTo>
                <a:lnTo>
                  <a:pt x="171" y="114"/>
                </a:lnTo>
                <a:lnTo>
                  <a:pt x="166" y="111"/>
                </a:lnTo>
                <a:lnTo>
                  <a:pt x="162" y="105"/>
                </a:lnTo>
                <a:lnTo>
                  <a:pt x="157" y="100"/>
                </a:lnTo>
                <a:lnTo>
                  <a:pt x="150" y="98"/>
                </a:lnTo>
                <a:lnTo>
                  <a:pt x="139" y="97"/>
                </a:lnTo>
                <a:lnTo>
                  <a:pt x="131" y="93"/>
                </a:lnTo>
                <a:lnTo>
                  <a:pt x="124" y="86"/>
                </a:lnTo>
                <a:lnTo>
                  <a:pt x="115" y="81"/>
                </a:lnTo>
                <a:lnTo>
                  <a:pt x="99" y="76"/>
                </a:lnTo>
                <a:lnTo>
                  <a:pt x="92" y="70"/>
                </a:lnTo>
                <a:lnTo>
                  <a:pt x="83" y="65"/>
                </a:lnTo>
                <a:lnTo>
                  <a:pt x="74" y="60"/>
                </a:lnTo>
                <a:lnTo>
                  <a:pt x="67" y="56"/>
                </a:lnTo>
                <a:lnTo>
                  <a:pt x="59" y="46"/>
                </a:lnTo>
                <a:lnTo>
                  <a:pt x="44" y="32"/>
                </a:lnTo>
                <a:lnTo>
                  <a:pt x="30" y="26"/>
                </a:lnTo>
                <a:lnTo>
                  <a:pt x="22" y="37"/>
                </a:lnTo>
                <a:lnTo>
                  <a:pt x="22" y="60"/>
                </a:lnTo>
                <a:lnTo>
                  <a:pt x="23" y="84"/>
                </a:lnTo>
                <a:lnTo>
                  <a:pt x="27" y="105"/>
                </a:lnTo>
                <a:lnTo>
                  <a:pt x="25" y="121"/>
                </a:lnTo>
                <a:lnTo>
                  <a:pt x="22" y="139"/>
                </a:lnTo>
                <a:lnTo>
                  <a:pt x="22" y="164"/>
                </a:lnTo>
                <a:lnTo>
                  <a:pt x="22" y="186"/>
                </a:lnTo>
                <a:lnTo>
                  <a:pt x="22" y="202"/>
                </a:lnTo>
                <a:lnTo>
                  <a:pt x="25" y="206"/>
                </a:lnTo>
                <a:lnTo>
                  <a:pt x="30" y="209"/>
                </a:lnTo>
                <a:lnTo>
                  <a:pt x="36" y="213"/>
                </a:lnTo>
                <a:lnTo>
                  <a:pt x="39" y="218"/>
                </a:lnTo>
                <a:lnTo>
                  <a:pt x="37" y="225"/>
                </a:lnTo>
                <a:lnTo>
                  <a:pt x="34" y="230"/>
                </a:lnTo>
                <a:lnTo>
                  <a:pt x="29" y="236"/>
                </a:lnTo>
                <a:lnTo>
                  <a:pt x="22" y="237"/>
                </a:lnTo>
                <a:lnTo>
                  <a:pt x="18" y="241"/>
                </a:lnTo>
                <a:lnTo>
                  <a:pt x="18" y="246"/>
                </a:lnTo>
                <a:lnTo>
                  <a:pt x="18" y="251"/>
                </a:lnTo>
                <a:lnTo>
                  <a:pt x="20" y="257"/>
                </a:lnTo>
                <a:lnTo>
                  <a:pt x="23" y="258"/>
                </a:lnTo>
                <a:lnTo>
                  <a:pt x="30" y="258"/>
                </a:lnTo>
                <a:lnTo>
                  <a:pt x="37" y="260"/>
                </a:lnTo>
                <a:lnTo>
                  <a:pt x="36" y="264"/>
                </a:lnTo>
                <a:lnTo>
                  <a:pt x="29" y="271"/>
                </a:lnTo>
                <a:lnTo>
                  <a:pt x="25" y="276"/>
                </a:lnTo>
                <a:lnTo>
                  <a:pt x="20" y="283"/>
                </a:lnTo>
                <a:lnTo>
                  <a:pt x="18" y="290"/>
                </a:lnTo>
                <a:lnTo>
                  <a:pt x="15" y="295"/>
                </a:lnTo>
                <a:lnTo>
                  <a:pt x="6" y="297"/>
                </a:lnTo>
                <a:lnTo>
                  <a:pt x="0" y="301"/>
                </a:lnTo>
                <a:lnTo>
                  <a:pt x="8" y="309"/>
                </a:lnTo>
                <a:lnTo>
                  <a:pt x="20" y="316"/>
                </a:lnTo>
                <a:lnTo>
                  <a:pt x="29" y="318"/>
                </a:lnTo>
                <a:lnTo>
                  <a:pt x="36" y="318"/>
                </a:lnTo>
                <a:lnTo>
                  <a:pt x="37" y="324"/>
                </a:lnTo>
                <a:lnTo>
                  <a:pt x="41" y="329"/>
                </a:lnTo>
                <a:lnTo>
                  <a:pt x="44" y="329"/>
                </a:lnTo>
                <a:lnTo>
                  <a:pt x="44" y="331"/>
                </a:lnTo>
                <a:lnTo>
                  <a:pt x="34" y="338"/>
                </a:lnTo>
                <a:close/>
              </a:path>
            </a:pathLst>
          </a:custGeom>
          <a:solidFill>
            <a:srgbClr val="FFFFFF"/>
          </a:solidFill>
          <a:ln w="9525">
            <a:noFill/>
            <a:round/>
            <a:headEnd/>
            <a:tailEnd/>
          </a:ln>
        </p:spPr>
        <p:txBody>
          <a:bodyPr/>
          <a:lstStyle/>
          <a:p>
            <a:endParaRPr lang="en-US"/>
          </a:p>
        </p:txBody>
      </p:sp>
      <p:sp>
        <p:nvSpPr>
          <p:cNvPr id="31748" name="Freeform 4"/>
          <p:cNvSpPr>
            <a:spLocks/>
          </p:cNvSpPr>
          <p:nvPr/>
        </p:nvSpPr>
        <p:spPr bwMode="auto">
          <a:xfrm>
            <a:off x="6926263" y="3084513"/>
            <a:ext cx="196850" cy="104775"/>
          </a:xfrm>
          <a:custGeom>
            <a:avLst/>
            <a:gdLst/>
            <a:ahLst/>
            <a:cxnLst>
              <a:cxn ang="0">
                <a:pos x="75" y="40"/>
              </a:cxn>
              <a:cxn ang="0">
                <a:pos x="100" y="26"/>
              </a:cxn>
              <a:cxn ang="0">
                <a:pos x="116" y="25"/>
              </a:cxn>
              <a:cxn ang="0">
                <a:pos x="118" y="19"/>
              </a:cxn>
              <a:cxn ang="0">
                <a:pos x="128" y="12"/>
              </a:cxn>
              <a:cxn ang="0">
                <a:pos x="135" y="9"/>
              </a:cxn>
              <a:cxn ang="0">
                <a:pos x="158" y="2"/>
              </a:cxn>
              <a:cxn ang="0">
                <a:pos x="156" y="5"/>
              </a:cxn>
              <a:cxn ang="0">
                <a:pos x="137" y="19"/>
              </a:cxn>
              <a:cxn ang="0">
                <a:pos x="111" y="39"/>
              </a:cxn>
              <a:cxn ang="0">
                <a:pos x="93" y="54"/>
              </a:cxn>
              <a:cxn ang="0">
                <a:pos x="86" y="63"/>
              </a:cxn>
              <a:cxn ang="0">
                <a:pos x="65" y="77"/>
              </a:cxn>
              <a:cxn ang="0">
                <a:pos x="63" y="76"/>
              </a:cxn>
              <a:cxn ang="0">
                <a:pos x="72" y="65"/>
              </a:cxn>
              <a:cxn ang="0">
                <a:pos x="52" y="77"/>
              </a:cxn>
              <a:cxn ang="0">
                <a:pos x="40" y="86"/>
              </a:cxn>
              <a:cxn ang="0">
                <a:pos x="26" y="97"/>
              </a:cxn>
              <a:cxn ang="0">
                <a:pos x="21" y="90"/>
              </a:cxn>
              <a:cxn ang="0">
                <a:pos x="17" y="91"/>
              </a:cxn>
              <a:cxn ang="0">
                <a:pos x="16" y="98"/>
              </a:cxn>
              <a:cxn ang="0">
                <a:pos x="7" y="98"/>
              </a:cxn>
              <a:cxn ang="0">
                <a:pos x="0" y="93"/>
              </a:cxn>
              <a:cxn ang="0">
                <a:pos x="8" y="84"/>
              </a:cxn>
              <a:cxn ang="0">
                <a:pos x="19" y="74"/>
              </a:cxn>
              <a:cxn ang="0">
                <a:pos x="30" y="67"/>
              </a:cxn>
              <a:cxn ang="0">
                <a:pos x="37" y="56"/>
              </a:cxn>
              <a:cxn ang="0">
                <a:pos x="47" y="53"/>
              </a:cxn>
              <a:cxn ang="0">
                <a:pos x="58" y="46"/>
              </a:cxn>
              <a:cxn ang="0">
                <a:pos x="74" y="30"/>
              </a:cxn>
              <a:cxn ang="0">
                <a:pos x="81" y="21"/>
              </a:cxn>
              <a:cxn ang="0">
                <a:pos x="93" y="11"/>
              </a:cxn>
              <a:cxn ang="0">
                <a:pos x="107" y="9"/>
              </a:cxn>
              <a:cxn ang="0">
                <a:pos x="118" y="3"/>
              </a:cxn>
              <a:cxn ang="0">
                <a:pos x="114" y="11"/>
              </a:cxn>
              <a:cxn ang="0">
                <a:pos x="100" y="18"/>
              </a:cxn>
              <a:cxn ang="0">
                <a:pos x="88" y="25"/>
              </a:cxn>
              <a:cxn ang="0">
                <a:pos x="74" y="39"/>
              </a:cxn>
            </a:cxnLst>
            <a:rect l="0" t="0" r="r" b="b"/>
            <a:pathLst>
              <a:path w="162" h="98">
                <a:moveTo>
                  <a:pt x="68" y="46"/>
                </a:moveTo>
                <a:lnTo>
                  <a:pt x="75" y="40"/>
                </a:lnTo>
                <a:lnTo>
                  <a:pt x="88" y="32"/>
                </a:lnTo>
                <a:lnTo>
                  <a:pt x="100" y="26"/>
                </a:lnTo>
                <a:lnTo>
                  <a:pt x="111" y="25"/>
                </a:lnTo>
                <a:lnTo>
                  <a:pt x="116" y="25"/>
                </a:lnTo>
                <a:lnTo>
                  <a:pt x="118" y="23"/>
                </a:lnTo>
                <a:lnTo>
                  <a:pt x="118" y="19"/>
                </a:lnTo>
                <a:lnTo>
                  <a:pt x="123" y="16"/>
                </a:lnTo>
                <a:lnTo>
                  <a:pt x="128" y="12"/>
                </a:lnTo>
                <a:lnTo>
                  <a:pt x="132" y="11"/>
                </a:lnTo>
                <a:lnTo>
                  <a:pt x="135" y="9"/>
                </a:lnTo>
                <a:lnTo>
                  <a:pt x="139" y="9"/>
                </a:lnTo>
                <a:lnTo>
                  <a:pt x="158" y="2"/>
                </a:lnTo>
                <a:lnTo>
                  <a:pt x="162" y="0"/>
                </a:lnTo>
                <a:lnTo>
                  <a:pt x="156" y="5"/>
                </a:lnTo>
                <a:lnTo>
                  <a:pt x="149" y="12"/>
                </a:lnTo>
                <a:lnTo>
                  <a:pt x="137" y="19"/>
                </a:lnTo>
                <a:lnTo>
                  <a:pt x="123" y="30"/>
                </a:lnTo>
                <a:lnTo>
                  <a:pt x="111" y="39"/>
                </a:lnTo>
                <a:lnTo>
                  <a:pt x="102" y="47"/>
                </a:lnTo>
                <a:lnTo>
                  <a:pt x="93" y="54"/>
                </a:lnTo>
                <a:lnTo>
                  <a:pt x="89" y="60"/>
                </a:lnTo>
                <a:lnTo>
                  <a:pt x="86" y="63"/>
                </a:lnTo>
                <a:lnTo>
                  <a:pt x="77" y="70"/>
                </a:lnTo>
                <a:lnTo>
                  <a:pt x="65" y="77"/>
                </a:lnTo>
                <a:lnTo>
                  <a:pt x="61" y="79"/>
                </a:lnTo>
                <a:lnTo>
                  <a:pt x="63" y="76"/>
                </a:lnTo>
                <a:lnTo>
                  <a:pt x="72" y="69"/>
                </a:lnTo>
                <a:lnTo>
                  <a:pt x="72" y="65"/>
                </a:lnTo>
                <a:lnTo>
                  <a:pt x="65" y="70"/>
                </a:lnTo>
                <a:lnTo>
                  <a:pt x="52" y="77"/>
                </a:lnTo>
                <a:lnTo>
                  <a:pt x="44" y="84"/>
                </a:lnTo>
                <a:lnTo>
                  <a:pt x="40" y="86"/>
                </a:lnTo>
                <a:lnTo>
                  <a:pt x="33" y="91"/>
                </a:lnTo>
                <a:lnTo>
                  <a:pt x="26" y="97"/>
                </a:lnTo>
                <a:lnTo>
                  <a:pt x="23" y="95"/>
                </a:lnTo>
                <a:lnTo>
                  <a:pt x="21" y="90"/>
                </a:lnTo>
                <a:lnTo>
                  <a:pt x="19" y="90"/>
                </a:lnTo>
                <a:lnTo>
                  <a:pt x="17" y="91"/>
                </a:lnTo>
                <a:lnTo>
                  <a:pt x="17" y="95"/>
                </a:lnTo>
                <a:lnTo>
                  <a:pt x="16" y="98"/>
                </a:lnTo>
                <a:lnTo>
                  <a:pt x="12" y="98"/>
                </a:lnTo>
                <a:lnTo>
                  <a:pt x="7" y="98"/>
                </a:lnTo>
                <a:lnTo>
                  <a:pt x="1" y="97"/>
                </a:lnTo>
                <a:lnTo>
                  <a:pt x="0" y="93"/>
                </a:lnTo>
                <a:lnTo>
                  <a:pt x="3" y="88"/>
                </a:lnTo>
                <a:lnTo>
                  <a:pt x="8" y="84"/>
                </a:lnTo>
                <a:lnTo>
                  <a:pt x="14" y="79"/>
                </a:lnTo>
                <a:lnTo>
                  <a:pt x="19" y="74"/>
                </a:lnTo>
                <a:lnTo>
                  <a:pt x="24" y="70"/>
                </a:lnTo>
                <a:lnTo>
                  <a:pt x="30" y="67"/>
                </a:lnTo>
                <a:lnTo>
                  <a:pt x="33" y="61"/>
                </a:lnTo>
                <a:lnTo>
                  <a:pt x="37" y="56"/>
                </a:lnTo>
                <a:lnTo>
                  <a:pt x="42" y="54"/>
                </a:lnTo>
                <a:lnTo>
                  <a:pt x="47" y="53"/>
                </a:lnTo>
                <a:lnTo>
                  <a:pt x="51" y="53"/>
                </a:lnTo>
                <a:lnTo>
                  <a:pt x="58" y="46"/>
                </a:lnTo>
                <a:lnTo>
                  <a:pt x="67" y="37"/>
                </a:lnTo>
                <a:lnTo>
                  <a:pt x="74" y="30"/>
                </a:lnTo>
                <a:lnTo>
                  <a:pt x="77" y="26"/>
                </a:lnTo>
                <a:lnTo>
                  <a:pt x="81" y="21"/>
                </a:lnTo>
                <a:lnTo>
                  <a:pt x="88" y="14"/>
                </a:lnTo>
                <a:lnTo>
                  <a:pt x="93" y="11"/>
                </a:lnTo>
                <a:lnTo>
                  <a:pt x="98" y="12"/>
                </a:lnTo>
                <a:lnTo>
                  <a:pt x="107" y="9"/>
                </a:lnTo>
                <a:lnTo>
                  <a:pt x="114" y="5"/>
                </a:lnTo>
                <a:lnTo>
                  <a:pt x="118" y="3"/>
                </a:lnTo>
                <a:lnTo>
                  <a:pt x="118" y="5"/>
                </a:lnTo>
                <a:lnTo>
                  <a:pt x="114" y="11"/>
                </a:lnTo>
                <a:lnTo>
                  <a:pt x="107" y="14"/>
                </a:lnTo>
                <a:lnTo>
                  <a:pt x="100" y="18"/>
                </a:lnTo>
                <a:lnTo>
                  <a:pt x="95" y="19"/>
                </a:lnTo>
                <a:lnTo>
                  <a:pt x="88" y="25"/>
                </a:lnTo>
                <a:lnTo>
                  <a:pt x="81" y="32"/>
                </a:lnTo>
                <a:lnTo>
                  <a:pt x="74" y="39"/>
                </a:lnTo>
                <a:lnTo>
                  <a:pt x="68" y="46"/>
                </a:lnTo>
                <a:close/>
              </a:path>
            </a:pathLst>
          </a:custGeom>
          <a:solidFill>
            <a:srgbClr val="000000"/>
          </a:solidFill>
          <a:ln w="9525">
            <a:noFill/>
            <a:round/>
            <a:headEnd/>
            <a:tailEnd/>
          </a:ln>
        </p:spPr>
        <p:txBody>
          <a:bodyPr/>
          <a:lstStyle/>
          <a:p>
            <a:endParaRPr lang="en-US"/>
          </a:p>
        </p:txBody>
      </p:sp>
      <p:sp>
        <p:nvSpPr>
          <p:cNvPr id="31749" name="Freeform 5"/>
          <p:cNvSpPr>
            <a:spLocks/>
          </p:cNvSpPr>
          <p:nvPr/>
        </p:nvSpPr>
        <p:spPr bwMode="auto">
          <a:xfrm>
            <a:off x="7239000" y="2992438"/>
            <a:ext cx="23813" cy="14287"/>
          </a:xfrm>
          <a:custGeom>
            <a:avLst/>
            <a:gdLst/>
            <a:ahLst/>
            <a:cxnLst>
              <a:cxn ang="0">
                <a:pos x="21" y="7"/>
              </a:cxn>
              <a:cxn ang="0">
                <a:pos x="15" y="0"/>
              </a:cxn>
              <a:cxn ang="0">
                <a:pos x="3" y="7"/>
              </a:cxn>
              <a:cxn ang="0">
                <a:pos x="0" y="12"/>
              </a:cxn>
              <a:cxn ang="0">
                <a:pos x="7" y="14"/>
              </a:cxn>
              <a:cxn ang="0">
                <a:pos x="21" y="7"/>
              </a:cxn>
            </a:cxnLst>
            <a:rect l="0" t="0" r="r" b="b"/>
            <a:pathLst>
              <a:path w="21" h="14">
                <a:moveTo>
                  <a:pt x="21" y="7"/>
                </a:moveTo>
                <a:lnTo>
                  <a:pt x="15" y="0"/>
                </a:lnTo>
                <a:lnTo>
                  <a:pt x="3" y="7"/>
                </a:lnTo>
                <a:lnTo>
                  <a:pt x="0" y="12"/>
                </a:lnTo>
                <a:lnTo>
                  <a:pt x="7" y="14"/>
                </a:lnTo>
                <a:lnTo>
                  <a:pt x="21" y="7"/>
                </a:lnTo>
                <a:close/>
              </a:path>
            </a:pathLst>
          </a:custGeom>
          <a:solidFill>
            <a:srgbClr val="000000"/>
          </a:solidFill>
          <a:ln w="9525">
            <a:noFill/>
            <a:round/>
            <a:headEnd/>
            <a:tailEnd/>
          </a:ln>
        </p:spPr>
        <p:txBody>
          <a:bodyPr/>
          <a:lstStyle/>
          <a:p>
            <a:endParaRPr lang="en-US"/>
          </a:p>
        </p:txBody>
      </p:sp>
      <p:sp>
        <p:nvSpPr>
          <p:cNvPr id="31750" name="Freeform 6"/>
          <p:cNvSpPr>
            <a:spLocks/>
          </p:cNvSpPr>
          <p:nvPr/>
        </p:nvSpPr>
        <p:spPr bwMode="auto">
          <a:xfrm>
            <a:off x="3559175" y="2274888"/>
            <a:ext cx="2074863" cy="3303587"/>
          </a:xfrm>
          <a:custGeom>
            <a:avLst/>
            <a:gdLst/>
            <a:ahLst/>
            <a:cxnLst>
              <a:cxn ang="0">
                <a:pos x="1406" y="868"/>
              </a:cxn>
              <a:cxn ang="0">
                <a:pos x="1371" y="601"/>
              </a:cxn>
              <a:cxn ang="0">
                <a:pos x="1422" y="461"/>
              </a:cxn>
              <a:cxn ang="0">
                <a:pos x="1448" y="404"/>
              </a:cxn>
              <a:cxn ang="0">
                <a:pos x="1469" y="425"/>
              </a:cxn>
              <a:cxn ang="0">
                <a:pos x="1494" y="401"/>
              </a:cxn>
              <a:cxn ang="0">
                <a:pos x="1536" y="373"/>
              </a:cxn>
              <a:cxn ang="0">
                <a:pos x="1571" y="360"/>
              </a:cxn>
              <a:cxn ang="0">
                <a:pos x="1582" y="341"/>
              </a:cxn>
              <a:cxn ang="0">
                <a:pos x="1596" y="341"/>
              </a:cxn>
              <a:cxn ang="0">
                <a:pos x="1622" y="364"/>
              </a:cxn>
              <a:cxn ang="0">
                <a:pos x="1638" y="343"/>
              </a:cxn>
              <a:cxn ang="0">
                <a:pos x="1710" y="350"/>
              </a:cxn>
              <a:cxn ang="0">
                <a:pos x="1638" y="290"/>
              </a:cxn>
              <a:cxn ang="0">
                <a:pos x="1612" y="283"/>
              </a:cxn>
              <a:cxn ang="0">
                <a:pos x="1605" y="257"/>
              </a:cxn>
              <a:cxn ang="0">
                <a:pos x="1589" y="244"/>
              </a:cxn>
              <a:cxn ang="0">
                <a:pos x="1571" y="257"/>
              </a:cxn>
              <a:cxn ang="0">
                <a:pos x="1506" y="278"/>
              </a:cxn>
              <a:cxn ang="0">
                <a:pos x="1471" y="299"/>
              </a:cxn>
              <a:cxn ang="0">
                <a:pos x="1469" y="304"/>
              </a:cxn>
              <a:cxn ang="0">
                <a:pos x="1446" y="306"/>
              </a:cxn>
              <a:cxn ang="0">
                <a:pos x="1420" y="295"/>
              </a:cxn>
              <a:cxn ang="0">
                <a:pos x="1379" y="295"/>
              </a:cxn>
              <a:cxn ang="0">
                <a:pos x="1355" y="262"/>
              </a:cxn>
              <a:cxn ang="0">
                <a:pos x="1299" y="276"/>
              </a:cxn>
              <a:cxn ang="0">
                <a:pos x="1304" y="241"/>
              </a:cxn>
              <a:cxn ang="0">
                <a:pos x="1323" y="228"/>
              </a:cxn>
              <a:cxn ang="0">
                <a:pos x="1344" y="195"/>
              </a:cxn>
              <a:cxn ang="0">
                <a:pos x="1267" y="227"/>
              </a:cxn>
              <a:cxn ang="0">
                <a:pos x="1156" y="325"/>
              </a:cxn>
              <a:cxn ang="0">
                <a:pos x="1087" y="322"/>
              </a:cxn>
              <a:cxn ang="0">
                <a:pos x="1035" y="315"/>
              </a:cxn>
              <a:cxn ang="0">
                <a:pos x="957" y="339"/>
              </a:cxn>
              <a:cxn ang="0">
                <a:pos x="1063" y="228"/>
              </a:cxn>
              <a:cxn ang="0">
                <a:pos x="1168" y="139"/>
              </a:cxn>
              <a:cxn ang="0">
                <a:pos x="1054" y="126"/>
              </a:cxn>
              <a:cxn ang="0">
                <a:pos x="924" y="104"/>
              </a:cxn>
              <a:cxn ang="0">
                <a:pos x="816" y="90"/>
              </a:cxn>
              <a:cxn ang="0">
                <a:pos x="709" y="26"/>
              </a:cxn>
              <a:cxn ang="0">
                <a:pos x="63" y="2648"/>
              </a:cxn>
              <a:cxn ang="0">
                <a:pos x="129" y="2794"/>
              </a:cxn>
              <a:cxn ang="0">
                <a:pos x="252" y="2992"/>
              </a:cxn>
              <a:cxn ang="0">
                <a:pos x="329" y="3059"/>
              </a:cxn>
              <a:cxn ang="0">
                <a:pos x="440" y="3098"/>
              </a:cxn>
              <a:cxn ang="0">
                <a:pos x="461" y="3031"/>
              </a:cxn>
              <a:cxn ang="0">
                <a:pos x="445" y="2945"/>
              </a:cxn>
              <a:cxn ang="0">
                <a:pos x="452" y="2866"/>
              </a:cxn>
              <a:cxn ang="0">
                <a:pos x="523" y="2820"/>
              </a:cxn>
              <a:cxn ang="0">
                <a:pos x="570" y="2788"/>
              </a:cxn>
              <a:cxn ang="0">
                <a:pos x="602" y="2750"/>
              </a:cxn>
              <a:cxn ang="0">
                <a:pos x="626" y="2767"/>
              </a:cxn>
              <a:cxn ang="0">
                <a:pos x="639" y="2771"/>
              </a:cxn>
              <a:cxn ang="0">
                <a:pos x="743" y="2674"/>
              </a:cxn>
              <a:cxn ang="0">
                <a:pos x="762" y="2632"/>
              </a:cxn>
              <a:cxn ang="0">
                <a:pos x="806" y="2643"/>
              </a:cxn>
              <a:cxn ang="0">
                <a:pos x="876" y="2607"/>
              </a:cxn>
              <a:cxn ang="0">
                <a:pos x="1031" y="2625"/>
              </a:cxn>
              <a:cxn ang="0">
                <a:pos x="1126" y="2607"/>
              </a:cxn>
            </a:cxnLst>
            <a:rect l="0" t="0" r="r" b="b"/>
            <a:pathLst>
              <a:path w="1715" h="3112">
                <a:moveTo>
                  <a:pt x="1445" y="970"/>
                </a:moveTo>
                <a:lnTo>
                  <a:pt x="1439" y="965"/>
                </a:lnTo>
                <a:lnTo>
                  <a:pt x="1436" y="960"/>
                </a:lnTo>
                <a:lnTo>
                  <a:pt x="1432" y="951"/>
                </a:lnTo>
                <a:lnTo>
                  <a:pt x="1430" y="944"/>
                </a:lnTo>
                <a:lnTo>
                  <a:pt x="1427" y="932"/>
                </a:lnTo>
                <a:lnTo>
                  <a:pt x="1422" y="921"/>
                </a:lnTo>
                <a:lnTo>
                  <a:pt x="1415" y="912"/>
                </a:lnTo>
                <a:lnTo>
                  <a:pt x="1408" y="900"/>
                </a:lnTo>
                <a:lnTo>
                  <a:pt x="1406" y="893"/>
                </a:lnTo>
                <a:lnTo>
                  <a:pt x="1406" y="886"/>
                </a:lnTo>
                <a:lnTo>
                  <a:pt x="1406" y="877"/>
                </a:lnTo>
                <a:lnTo>
                  <a:pt x="1406" y="868"/>
                </a:lnTo>
                <a:lnTo>
                  <a:pt x="1408" y="858"/>
                </a:lnTo>
                <a:lnTo>
                  <a:pt x="1408" y="849"/>
                </a:lnTo>
                <a:lnTo>
                  <a:pt x="1406" y="840"/>
                </a:lnTo>
                <a:lnTo>
                  <a:pt x="1402" y="830"/>
                </a:lnTo>
                <a:lnTo>
                  <a:pt x="1392" y="733"/>
                </a:lnTo>
                <a:lnTo>
                  <a:pt x="1399" y="659"/>
                </a:lnTo>
                <a:lnTo>
                  <a:pt x="1411" y="605"/>
                </a:lnTo>
                <a:lnTo>
                  <a:pt x="1420" y="564"/>
                </a:lnTo>
                <a:lnTo>
                  <a:pt x="1416" y="548"/>
                </a:lnTo>
                <a:lnTo>
                  <a:pt x="1402" y="555"/>
                </a:lnTo>
                <a:lnTo>
                  <a:pt x="1386" y="575"/>
                </a:lnTo>
                <a:lnTo>
                  <a:pt x="1376" y="592"/>
                </a:lnTo>
                <a:lnTo>
                  <a:pt x="1371" y="601"/>
                </a:lnTo>
                <a:lnTo>
                  <a:pt x="1365" y="603"/>
                </a:lnTo>
                <a:lnTo>
                  <a:pt x="1362" y="599"/>
                </a:lnTo>
                <a:lnTo>
                  <a:pt x="1360" y="589"/>
                </a:lnTo>
                <a:lnTo>
                  <a:pt x="1364" y="571"/>
                </a:lnTo>
                <a:lnTo>
                  <a:pt x="1372" y="554"/>
                </a:lnTo>
                <a:lnTo>
                  <a:pt x="1385" y="538"/>
                </a:lnTo>
                <a:lnTo>
                  <a:pt x="1395" y="526"/>
                </a:lnTo>
                <a:lnTo>
                  <a:pt x="1399" y="515"/>
                </a:lnTo>
                <a:lnTo>
                  <a:pt x="1404" y="504"/>
                </a:lnTo>
                <a:lnTo>
                  <a:pt x="1408" y="494"/>
                </a:lnTo>
                <a:lnTo>
                  <a:pt x="1411" y="485"/>
                </a:lnTo>
                <a:lnTo>
                  <a:pt x="1416" y="473"/>
                </a:lnTo>
                <a:lnTo>
                  <a:pt x="1422" y="461"/>
                </a:lnTo>
                <a:lnTo>
                  <a:pt x="1429" y="446"/>
                </a:lnTo>
                <a:lnTo>
                  <a:pt x="1436" y="436"/>
                </a:lnTo>
                <a:lnTo>
                  <a:pt x="1439" y="431"/>
                </a:lnTo>
                <a:lnTo>
                  <a:pt x="1441" y="424"/>
                </a:lnTo>
                <a:lnTo>
                  <a:pt x="1441" y="415"/>
                </a:lnTo>
                <a:lnTo>
                  <a:pt x="1439" y="406"/>
                </a:lnTo>
                <a:lnTo>
                  <a:pt x="1439" y="404"/>
                </a:lnTo>
                <a:lnTo>
                  <a:pt x="1441" y="403"/>
                </a:lnTo>
                <a:lnTo>
                  <a:pt x="1441" y="403"/>
                </a:lnTo>
                <a:lnTo>
                  <a:pt x="1443" y="401"/>
                </a:lnTo>
                <a:lnTo>
                  <a:pt x="1445" y="403"/>
                </a:lnTo>
                <a:lnTo>
                  <a:pt x="1446" y="403"/>
                </a:lnTo>
                <a:lnTo>
                  <a:pt x="1448" y="404"/>
                </a:lnTo>
                <a:lnTo>
                  <a:pt x="1448" y="406"/>
                </a:lnTo>
                <a:lnTo>
                  <a:pt x="1448" y="408"/>
                </a:lnTo>
                <a:lnTo>
                  <a:pt x="1448" y="408"/>
                </a:lnTo>
                <a:lnTo>
                  <a:pt x="1448" y="410"/>
                </a:lnTo>
                <a:lnTo>
                  <a:pt x="1446" y="410"/>
                </a:lnTo>
                <a:lnTo>
                  <a:pt x="1453" y="410"/>
                </a:lnTo>
                <a:lnTo>
                  <a:pt x="1457" y="408"/>
                </a:lnTo>
                <a:lnTo>
                  <a:pt x="1460" y="404"/>
                </a:lnTo>
                <a:lnTo>
                  <a:pt x="1464" y="403"/>
                </a:lnTo>
                <a:lnTo>
                  <a:pt x="1467" y="404"/>
                </a:lnTo>
                <a:lnTo>
                  <a:pt x="1467" y="410"/>
                </a:lnTo>
                <a:lnTo>
                  <a:pt x="1467" y="418"/>
                </a:lnTo>
                <a:lnTo>
                  <a:pt x="1469" y="425"/>
                </a:lnTo>
                <a:lnTo>
                  <a:pt x="1469" y="424"/>
                </a:lnTo>
                <a:lnTo>
                  <a:pt x="1469" y="422"/>
                </a:lnTo>
                <a:lnTo>
                  <a:pt x="1469" y="420"/>
                </a:lnTo>
                <a:lnTo>
                  <a:pt x="1471" y="420"/>
                </a:lnTo>
                <a:lnTo>
                  <a:pt x="1473" y="422"/>
                </a:lnTo>
                <a:lnTo>
                  <a:pt x="1474" y="424"/>
                </a:lnTo>
                <a:lnTo>
                  <a:pt x="1474" y="427"/>
                </a:lnTo>
                <a:lnTo>
                  <a:pt x="1476" y="427"/>
                </a:lnTo>
                <a:lnTo>
                  <a:pt x="1481" y="422"/>
                </a:lnTo>
                <a:lnTo>
                  <a:pt x="1485" y="417"/>
                </a:lnTo>
                <a:lnTo>
                  <a:pt x="1489" y="411"/>
                </a:lnTo>
                <a:lnTo>
                  <a:pt x="1492" y="404"/>
                </a:lnTo>
                <a:lnTo>
                  <a:pt x="1494" y="401"/>
                </a:lnTo>
                <a:lnTo>
                  <a:pt x="1496" y="397"/>
                </a:lnTo>
                <a:lnTo>
                  <a:pt x="1499" y="395"/>
                </a:lnTo>
                <a:lnTo>
                  <a:pt x="1503" y="390"/>
                </a:lnTo>
                <a:lnTo>
                  <a:pt x="1504" y="390"/>
                </a:lnTo>
                <a:lnTo>
                  <a:pt x="1506" y="390"/>
                </a:lnTo>
                <a:lnTo>
                  <a:pt x="1506" y="390"/>
                </a:lnTo>
                <a:lnTo>
                  <a:pt x="1508" y="392"/>
                </a:lnTo>
                <a:lnTo>
                  <a:pt x="1513" y="385"/>
                </a:lnTo>
                <a:lnTo>
                  <a:pt x="1520" y="380"/>
                </a:lnTo>
                <a:lnTo>
                  <a:pt x="1527" y="376"/>
                </a:lnTo>
                <a:lnTo>
                  <a:pt x="1533" y="369"/>
                </a:lnTo>
                <a:lnTo>
                  <a:pt x="1534" y="371"/>
                </a:lnTo>
                <a:lnTo>
                  <a:pt x="1536" y="373"/>
                </a:lnTo>
                <a:lnTo>
                  <a:pt x="1538" y="376"/>
                </a:lnTo>
                <a:lnTo>
                  <a:pt x="1540" y="378"/>
                </a:lnTo>
                <a:lnTo>
                  <a:pt x="1547" y="371"/>
                </a:lnTo>
                <a:lnTo>
                  <a:pt x="1555" y="371"/>
                </a:lnTo>
                <a:lnTo>
                  <a:pt x="1564" y="371"/>
                </a:lnTo>
                <a:lnTo>
                  <a:pt x="1573" y="369"/>
                </a:lnTo>
                <a:lnTo>
                  <a:pt x="1573" y="367"/>
                </a:lnTo>
                <a:lnTo>
                  <a:pt x="1573" y="366"/>
                </a:lnTo>
                <a:lnTo>
                  <a:pt x="1573" y="366"/>
                </a:lnTo>
                <a:lnTo>
                  <a:pt x="1571" y="364"/>
                </a:lnTo>
                <a:lnTo>
                  <a:pt x="1571" y="362"/>
                </a:lnTo>
                <a:lnTo>
                  <a:pt x="1571" y="362"/>
                </a:lnTo>
                <a:lnTo>
                  <a:pt x="1571" y="360"/>
                </a:lnTo>
                <a:lnTo>
                  <a:pt x="1573" y="360"/>
                </a:lnTo>
                <a:lnTo>
                  <a:pt x="1575" y="360"/>
                </a:lnTo>
                <a:lnTo>
                  <a:pt x="1576" y="359"/>
                </a:lnTo>
                <a:lnTo>
                  <a:pt x="1576" y="359"/>
                </a:lnTo>
                <a:lnTo>
                  <a:pt x="1578" y="359"/>
                </a:lnTo>
                <a:lnTo>
                  <a:pt x="1578" y="357"/>
                </a:lnTo>
                <a:lnTo>
                  <a:pt x="1578" y="357"/>
                </a:lnTo>
                <a:lnTo>
                  <a:pt x="1578" y="355"/>
                </a:lnTo>
                <a:lnTo>
                  <a:pt x="1576" y="355"/>
                </a:lnTo>
                <a:lnTo>
                  <a:pt x="1578" y="352"/>
                </a:lnTo>
                <a:lnTo>
                  <a:pt x="1580" y="348"/>
                </a:lnTo>
                <a:lnTo>
                  <a:pt x="1582" y="344"/>
                </a:lnTo>
                <a:lnTo>
                  <a:pt x="1582" y="341"/>
                </a:lnTo>
                <a:lnTo>
                  <a:pt x="1582" y="339"/>
                </a:lnTo>
                <a:lnTo>
                  <a:pt x="1584" y="339"/>
                </a:lnTo>
                <a:lnTo>
                  <a:pt x="1584" y="339"/>
                </a:lnTo>
                <a:lnTo>
                  <a:pt x="1585" y="339"/>
                </a:lnTo>
                <a:lnTo>
                  <a:pt x="1587" y="341"/>
                </a:lnTo>
                <a:lnTo>
                  <a:pt x="1589" y="341"/>
                </a:lnTo>
                <a:lnTo>
                  <a:pt x="1589" y="343"/>
                </a:lnTo>
                <a:lnTo>
                  <a:pt x="1591" y="344"/>
                </a:lnTo>
                <a:lnTo>
                  <a:pt x="1591" y="343"/>
                </a:lnTo>
                <a:lnTo>
                  <a:pt x="1592" y="341"/>
                </a:lnTo>
                <a:lnTo>
                  <a:pt x="1592" y="339"/>
                </a:lnTo>
                <a:lnTo>
                  <a:pt x="1594" y="339"/>
                </a:lnTo>
                <a:lnTo>
                  <a:pt x="1596" y="341"/>
                </a:lnTo>
                <a:lnTo>
                  <a:pt x="1598" y="344"/>
                </a:lnTo>
                <a:lnTo>
                  <a:pt x="1598" y="346"/>
                </a:lnTo>
                <a:lnTo>
                  <a:pt x="1599" y="350"/>
                </a:lnTo>
                <a:lnTo>
                  <a:pt x="1601" y="350"/>
                </a:lnTo>
                <a:lnTo>
                  <a:pt x="1603" y="350"/>
                </a:lnTo>
                <a:lnTo>
                  <a:pt x="1605" y="350"/>
                </a:lnTo>
                <a:lnTo>
                  <a:pt x="1606" y="350"/>
                </a:lnTo>
                <a:lnTo>
                  <a:pt x="1610" y="355"/>
                </a:lnTo>
                <a:lnTo>
                  <a:pt x="1615" y="359"/>
                </a:lnTo>
                <a:lnTo>
                  <a:pt x="1619" y="362"/>
                </a:lnTo>
                <a:lnTo>
                  <a:pt x="1622" y="367"/>
                </a:lnTo>
                <a:lnTo>
                  <a:pt x="1622" y="366"/>
                </a:lnTo>
                <a:lnTo>
                  <a:pt x="1622" y="364"/>
                </a:lnTo>
                <a:lnTo>
                  <a:pt x="1622" y="362"/>
                </a:lnTo>
                <a:lnTo>
                  <a:pt x="1624" y="362"/>
                </a:lnTo>
                <a:lnTo>
                  <a:pt x="1626" y="364"/>
                </a:lnTo>
                <a:lnTo>
                  <a:pt x="1628" y="366"/>
                </a:lnTo>
                <a:lnTo>
                  <a:pt x="1628" y="369"/>
                </a:lnTo>
                <a:lnTo>
                  <a:pt x="1631" y="369"/>
                </a:lnTo>
                <a:lnTo>
                  <a:pt x="1631" y="366"/>
                </a:lnTo>
                <a:lnTo>
                  <a:pt x="1633" y="362"/>
                </a:lnTo>
                <a:lnTo>
                  <a:pt x="1636" y="360"/>
                </a:lnTo>
                <a:lnTo>
                  <a:pt x="1640" y="360"/>
                </a:lnTo>
                <a:lnTo>
                  <a:pt x="1640" y="353"/>
                </a:lnTo>
                <a:lnTo>
                  <a:pt x="1638" y="348"/>
                </a:lnTo>
                <a:lnTo>
                  <a:pt x="1638" y="343"/>
                </a:lnTo>
                <a:lnTo>
                  <a:pt x="1642" y="339"/>
                </a:lnTo>
                <a:lnTo>
                  <a:pt x="1647" y="339"/>
                </a:lnTo>
                <a:lnTo>
                  <a:pt x="1649" y="341"/>
                </a:lnTo>
                <a:lnTo>
                  <a:pt x="1650" y="346"/>
                </a:lnTo>
                <a:lnTo>
                  <a:pt x="1654" y="350"/>
                </a:lnTo>
                <a:lnTo>
                  <a:pt x="1659" y="352"/>
                </a:lnTo>
                <a:lnTo>
                  <a:pt x="1668" y="353"/>
                </a:lnTo>
                <a:lnTo>
                  <a:pt x="1677" y="353"/>
                </a:lnTo>
                <a:lnTo>
                  <a:pt x="1687" y="353"/>
                </a:lnTo>
                <a:lnTo>
                  <a:pt x="1696" y="352"/>
                </a:lnTo>
                <a:lnTo>
                  <a:pt x="1703" y="352"/>
                </a:lnTo>
                <a:lnTo>
                  <a:pt x="1708" y="350"/>
                </a:lnTo>
                <a:lnTo>
                  <a:pt x="1710" y="350"/>
                </a:lnTo>
                <a:lnTo>
                  <a:pt x="1714" y="346"/>
                </a:lnTo>
                <a:lnTo>
                  <a:pt x="1715" y="341"/>
                </a:lnTo>
                <a:lnTo>
                  <a:pt x="1715" y="334"/>
                </a:lnTo>
                <a:lnTo>
                  <a:pt x="1712" y="330"/>
                </a:lnTo>
                <a:lnTo>
                  <a:pt x="1700" y="318"/>
                </a:lnTo>
                <a:lnTo>
                  <a:pt x="1689" y="304"/>
                </a:lnTo>
                <a:lnTo>
                  <a:pt x="1677" y="292"/>
                </a:lnTo>
                <a:lnTo>
                  <a:pt x="1663" y="285"/>
                </a:lnTo>
                <a:lnTo>
                  <a:pt x="1657" y="285"/>
                </a:lnTo>
                <a:lnTo>
                  <a:pt x="1652" y="285"/>
                </a:lnTo>
                <a:lnTo>
                  <a:pt x="1645" y="286"/>
                </a:lnTo>
                <a:lnTo>
                  <a:pt x="1640" y="290"/>
                </a:lnTo>
                <a:lnTo>
                  <a:pt x="1638" y="290"/>
                </a:lnTo>
                <a:lnTo>
                  <a:pt x="1638" y="292"/>
                </a:lnTo>
                <a:lnTo>
                  <a:pt x="1636" y="294"/>
                </a:lnTo>
                <a:lnTo>
                  <a:pt x="1635" y="295"/>
                </a:lnTo>
                <a:lnTo>
                  <a:pt x="1631" y="292"/>
                </a:lnTo>
                <a:lnTo>
                  <a:pt x="1628" y="288"/>
                </a:lnTo>
                <a:lnTo>
                  <a:pt x="1622" y="285"/>
                </a:lnTo>
                <a:lnTo>
                  <a:pt x="1619" y="281"/>
                </a:lnTo>
                <a:lnTo>
                  <a:pt x="1617" y="283"/>
                </a:lnTo>
                <a:lnTo>
                  <a:pt x="1617" y="283"/>
                </a:lnTo>
                <a:lnTo>
                  <a:pt x="1615" y="285"/>
                </a:lnTo>
                <a:lnTo>
                  <a:pt x="1613" y="285"/>
                </a:lnTo>
                <a:lnTo>
                  <a:pt x="1612" y="285"/>
                </a:lnTo>
                <a:lnTo>
                  <a:pt x="1612" y="283"/>
                </a:lnTo>
                <a:lnTo>
                  <a:pt x="1612" y="279"/>
                </a:lnTo>
                <a:lnTo>
                  <a:pt x="1612" y="278"/>
                </a:lnTo>
                <a:lnTo>
                  <a:pt x="1610" y="278"/>
                </a:lnTo>
                <a:lnTo>
                  <a:pt x="1608" y="278"/>
                </a:lnTo>
                <a:lnTo>
                  <a:pt x="1606" y="279"/>
                </a:lnTo>
                <a:lnTo>
                  <a:pt x="1606" y="279"/>
                </a:lnTo>
                <a:lnTo>
                  <a:pt x="1601" y="276"/>
                </a:lnTo>
                <a:lnTo>
                  <a:pt x="1601" y="272"/>
                </a:lnTo>
                <a:lnTo>
                  <a:pt x="1601" y="265"/>
                </a:lnTo>
                <a:lnTo>
                  <a:pt x="1601" y="260"/>
                </a:lnTo>
                <a:lnTo>
                  <a:pt x="1603" y="258"/>
                </a:lnTo>
                <a:lnTo>
                  <a:pt x="1605" y="257"/>
                </a:lnTo>
                <a:lnTo>
                  <a:pt x="1605" y="257"/>
                </a:lnTo>
                <a:lnTo>
                  <a:pt x="1606" y="255"/>
                </a:lnTo>
                <a:lnTo>
                  <a:pt x="1605" y="255"/>
                </a:lnTo>
                <a:lnTo>
                  <a:pt x="1605" y="255"/>
                </a:lnTo>
                <a:lnTo>
                  <a:pt x="1603" y="255"/>
                </a:lnTo>
                <a:lnTo>
                  <a:pt x="1601" y="253"/>
                </a:lnTo>
                <a:lnTo>
                  <a:pt x="1601" y="251"/>
                </a:lnTo>
                <a:lnTo>
                  <a:pt x="1601" y="250"/>
                </a:lnTo>
                <a:lnTo>
                  <a:pt x="1601" y="250"/>
                </a:lnTo>
                <a:lnTo>
                  <a:pt x="1601" y="248"/>
                </a:lnTo>
                <a:lnTo>
                  <a:pt x="1598" y="248"/>
                </a:lnTo>
                <a:lnTo>
                  <a:pt x="1594" y="248"/>
                </a:lnTo>
                <a:lnTo>
                  <a:pt x="1592" y="246"/>
                </a:lnTo>
                <a:lnTo>
                  <a:pt x="1589" y="244"/>
                </a:lnTo>
                <a:lnTo>
                  <a:pt x="1589" y="246"/>
                </a:lnTo>
                <a:lnTo>
                  <a:pt x="1587" y="248"/>
                </a:lnTo>
                <a:lnTo>
                  <a:pt x="1587" y="250"/>
                </a:lnTo>
                <a:lnTo>
                  <a:pt x="1585" y="250"/>
                </a:lnTo>
                <a:lnTo>
                  <a:pt x="1584" y="248"/>
                </a:lnTo>
                <a:lnTo>
                  <a:pt x="1582" y="248"/>
                </a:lnTo>
                <a:lnTo>
                  <a:pt x="1580" y="248"/>
                </a:lnTo>
                <a:lnTo>
                  <a:pt x="1578" y="248"/>
                </a:lnTo>
                <a:lnTo>
                  <a:pt x="1578" y="250"/>
                </a:lnTo>
                <a:lnTo>
                  <a:pt x="1578" y="250"/>
                </a:lnTo>
                <a:lnTo>
                  <a:pt x="1578" y="251"/>
                </a:lnTo>
                <a:lnTo>
                  <a:pt x="1578" y="253"/>
                </a:lnTo>
                <a:lnTo>
                  <a:pt x="1571" y="257"/>
                </a:lnTo>
                <a:lnTo>
                  <a:pt x="1566" y="258"/>
                </a:lnTo>
                <a:lnTo>
                  <a:pt x="1559" y="260"/>
                </a:lnTo>
                <a:lnTo>
                  <a:pt x="1552" y="264"/>
                </a:lnTo>
                <a:lnTo>
                  <a:pt x="1545" y="267"/>
                </a:lnTo>
                <a:lnTo>
                  <a:pt x="1536" y="267"/>
                </a:lnTo>
                <a:lnTo>
                  <a:pt x="1525" y="267"/>
                </a:lnTo>
                <a:lnTo>
                  <a:pt x="1517" y="267"/>
                </a:lnTo>
                <a:lnTo>
                  <a:pt x="1517" y="271"/>
                </a:lnTo>
                <a:lnTo>
                  <a:pt x="1515" y="272"/>
                </a:lnTo>
                <a:lnTo>
                  <a:pt x="1513" y="274"/>
                </a:lnTo>
                <a:lnTo>
                  <a:pt x="1511" y="276"/>
                </a:lnTo>
                <a:lnTo>
                  <a:pt x="1508" y="276"/>
                </a:lnTo>
                <a:lnTo>
                  <a:pt x="1506" y="278"/>
                </a:lnTo>
                <a:lnTo>
                  <a:pt x="1503" y="278"/>
                </a:lnTo>
                <a:lnTo>
                  <a:pt x="1499" y="276"/>
                </a:lnTo>
                <a:lnTo>
                  <a:pt x="1497" y="278"/>
                </a:lnTo>
                <a:lnTo>
                  <a:pt x="1496" y="281"/>
                </a:lnTo>
                <a:lnTo>
                  <a:pt x="1494" y="283"/>
                </a:lnTo>
                <a:lnTo>
                  <a:pt x="1492" y="286"/>
                </a:lnTo>
                <a:lnTo>
                  <a:pt x="1489" y="283"/>
                </a:lnTo>
                <a:lnTo>
                  <a:pt x="1487" y="285"/>
                </a:lnTo>
                <a:lnTo>
                  <a:pt x="1483" y="286"/>
                </a:lnTo>
                <a:lnTo>
                  <a:pt x="1480" y="286"/>
                </a:lnTo>
                <a:lnTo>
                  <a:pt x="1476" y="290"/>
                </a:lnTo>
                <a:lnTo>
                  <a:pt x="1474" y="295"/>
                </a:lnTo>
                <a:lnTo>
                  <a:pt x="1471" y="299"/>
                </a:lnTo>
                <a:lnTo>
                  <a:pt x="1466" y="299"/>
                </a:lnTo>
                <a:lnTo>
                  <a:pt x="1467" y="299"/>
                </a:lnTo>
                <a:lnTo>
                  <a:pt x="1471" y="299"/>
                </a:lnTo>
                <a:lnTo>
                  <a:pt x="1473" y="299"/>
                </a:lnTo>
                <a:lnTo>
                  <a:pt x="1474" y="301"/>
                </a:lnTo>
                <a:lnTo>
                  <a:pt x="1474" y="302"/>
                </a:lnTo>
                <a:lnTo>
                  <a:pt x="1473" y="304"/>
                </a:lnTo>
                <a:lnTo>
                  <a:pt x="1473" y="306"/>
                </a:lnTo>
                <a:lnTo>
                  <a:pt x="1471" y="306"/>
                </a:lnTo>
                <a:lnTo>
                  <a:pt x="1471" y="306"/>
                </a:lnTo>
                <a:lnTo>
                  <a:pt x="1471" y="304"/>
                </a:lnTo>
                <a:lnTo>
                  <a:pt x="1469" y="304"/>
                </a:lnTo>
                <a:lnTo>
                  <a:pt x="1469" y="304"/>
                </a:lnTo>
                <a:lnTo>
                  <a:pt x="1467" y="309"/>
                </a:lnTo>
                <a:lnTo>
                  <a:pt x="1464" y="313"/>
                </a:lnTo>
                <a:lnTo>
                  <a:pt x="1459" y="316"/>
                </a:lnTo>
                <a:lnTo>
                  <a:pt x="1455" y="322"/>
                </a:lnTo>
                <a:lnTo>
                  <a:pt x="1455" y="323"/>
                </a:lnTo>
                <a:lnTo>
                  <a:pt x="1453" y="325"/>
                </a:lnTo>
                <a:lnTo>
                  <a:pt x="1450" y="327"/>
                </a:lnTo>
                <a:lnTo>
                  <a:pt x="1450" y="323"/>
                </a:lnTo>
                <a:lnTo>
                  <a:pt x="1450" y="320"/>
                </a:lnTo>
                <a:lnTo>
                  <a:pt x="1448" y="316"/>
                </a:lnTo>
                <a:lnTo>
                  <a:pt x="1448" y="313"/>
                </a:lnTo>
                <a:lnTo>
                  <a:pt x="1448" y="309"/>
                </a:lnTo>
                <a:lnTo>
                  <a:pt x="1446" y="306"/>
                </a:lnTo>
                <a:lnTo>
                  <a:pt x="1443" y="306"/>
                </a:lnTo>
                <a:lnTo>
                  <a:pt x="1439" y="304"/>
                </a:lnTo>
                <a:lnTo>
                  <a:pt x="1439" y="299"/>
                </a:lnTo>
                <a:lnTo>
                  <a:pt x="1434" y="302"/>
                </a:lnTo>
                <a:lnTo>
                  <a:pt x="1429" y="306"/>
                </a:lnTo>
                <a:lnTo>
                  <a:pt x="1423" y="306"/>
                </a:lnTo>
                <a:lnTo>
                  <a:pt x="1418" y="304"/>
                </a:lnTo>
                <a:lnTo>
                  <a:pt x="1418" y="302"/>
                </a:lnTo>
                <a:lnTo>
                  <a:pt x="1418" y="301"/>
                </a:lnTo>
                <a:lnTo>
                  <a:pt x="1420" y="301"/>
                </a:lnTo>
                <a:lnTo>
                  <a:pt x="1420" y="299"/>
                </a:lnTo>
                <a:lnTo>
                  <a:pt x="1420" y="297"/>
                </a:lnTo>
                <a:lnTo>
                  <a:pt x="1420" y="295"/>
                </a:lnTo>
                <a:lnTo>
                  <a:pt x="1420" y="294"/>
                </a:lnTo>
                <a:lnTo>
                  <a:pt x="1418" y="294"/>
                </a:lnTo>
                <a:lnTo>
                  <a:pt x="1409" y="297"/>
                </a:lnTo>
                <a:lnTo>
                  <a:pt x="1402" y="297"/>
                </a:lnTo>
                <a:lnTo>
                  <a:pt x="1395" y="301"/>
                </a:lnTo>
                <a:lnTo>
                  <a:pt x="1390" y="306"/>
                </a:lnTo>
                <a:lnTo>
                  <a:pt x="1388" y="304"/>
                </a:lnTo>
                <a:lnTo>
                  <a:pt x="1388" y="302"/>
                </a:lnTo>
                <a:lnTo>
                  <a:pt x="1388" y="301"/>
                </a:lnTo>
                <a:lnTo>
                  <a:pt x="1390" y="299"/>
                </a:lnTo>
                <a:lnTo>
                  <a:pt x="1386" y="297"/>
                </a:lnTo>
                <a:lnTo>
                  <a:pt x="1383" y="297"/>
                </a:lnTo>
                <a:lnTo>
                  <a:pt x="1379" y="295"/>
                </a:lnTo>
                <a:lnTo>
                  <a:pt x="1378" y="294"/>
                </a:lnTo>
                <a:lnTo>
                  <a:pt x="1376" y="288"/>
                </a:lnTo>
                <a:lnTo>
                  <a:pt x="1374" y="286"/>
                </a:lnTo>
                <a:lnTo>
                  <a:pt x="1371" y="285"/>
                </a:lnTo>
                <a:lnTo>
                  <a:pt x="1367" y="283"/>
                </a:lnTo>
                <a:lnTo>
                  <a:pt x="1367" y="281"/>
                </a:lnTo>
                <a:lnTo>
                  <a:pt x="1367" y="279"/>
                </a:lnTo>
                <a:lnTo>
                  <a:pt x="1367" y="279"/>
                </a:lnTo>
                <a:lnTo>
                  <a:pt x="1369" y="278"/>
                </a:lnTo>
                <a:lnTo>
                  <a:pt x="1365" y="272"/>
                </a:lnTo>
                <a:lnTo>
                  <a:pt x="1362" y="267"/>
                </a:lnTo>
                <a:lnTo>
                  <a:pt x="1360" y="262"/>
                </a:lnTo>
                <a:lnTo>
                  <a:pt x="1355" y="262"/>
                </a:lnTo>
                <a:lnTo>
                  <a:pt x="1348" y="264"/>
                </a:lnTo>
                <a:lnTo>
                  <a:pt x="1342" y="264"/>
                </a:lnTo>
                <a:lnTo>
                  <a:pt x="1335" y="265"/>
                </a:lnTo>
                <a:lnTo>
                  <a:pt x="1328" y="265"/>
                </a:lnTo>
                <a:lnTo>
                  <a:pt x="1323" y="267"/>
                </a:lnTo>
                <a:lnTo>
                  <a:pt x="1318" y="267"/>
                </a:lnTo>
                <a:lnTo>
                  <a:pt x="1313" y="267"/>
                </a:lnTo>
                <a:lnTo>
                  <a:pt x="1306" y="267"/>
                </a:lnTo>
                <a:lnTo>
                  <a:pt x="1304" y="267"/>
                </a:lnTo>
                <a:lnTo>
                  <a:pt x="1304" y="271"/>
                </a:lnTo>
                <a:lnTo>
                  <a:pt x="1302" y="274"/>
                </a:lnTo>
                <a:lnTo>
                  <a:pt x="1300" y="276"/>
                </a:lnTo>
                <a:lnTo>
                  <a:pt x="1299" y="276"/>
                </a:lnTo>
                <a:lnTo>
                  <a:pt x="1297" y="276"/>
                </a:lnTo>
                <a:lnTo>
                  <a:pt x="1295" y="274"/>
                </a:lnTo>
                <a:lnTo>
                  <a:pt x="1295" y="272"/>
                </a:lnTo>
                <a:lnTo>
                  <a:pt x="1295" y="265"/>
                </a:lnTo>
                <a:lnTo>
                  <a:pt x="1297" y="260"/>
                </a:lnTo>
                <a:lnTo>
                  <a:pt x="1297" y="253"/>
                </a:lnTo>
                <a:lnTo>
                  <a:pt x="1299" y="248"/>
                </a:lnTo>
                <a:lnTo>
                  <a:pt x="1299" y="248"/>
                </a:lnTo>
                <a:lnTo>
                  <a:pt x="1300" y="248"/>
                </a:lnTo>
                <a:lnTo>
                  <a:pt x="1302" y="248"/>
                </a:lnTo>
                <a:lnTo>
                  <a:pt x="1304" y="248"/>
                </a:lnTo>
                <a:lnTo>
                  <a:pt x="1304" y="244"/>
                </a:lnTo>
                <a:lnTo>
                  <a:pt x="1304" y="241"/>
                </a:lnTo>
                <a:lnTo>
                  <a:pt x="1306" y="239"/>
                </a:lnTo>
                <a:lnTo>
                  <a:pt x="1309" y="235"/>
                </a:lnTo>
                <a:lnTo>
                  <a:pt x="1311" y="235"/>
                </a:lnTo>
                <a:lnTo>
                  <a:pt x="1313" y="235"/>
                </a:lnTo>
                <a:lnTo>
                  <a:pt x="1314" y="237"/>
                </a:lnTo>
                <a:lnTo>
                  <a:pt x="1316" y="235"/>
                </a:lnTo>
                <a:lnTo>
                  <a:pt x="1316" y="234"/>
                </a:lnTo>
                <a:lnTo>
                  <a:pt x="1316" y="230"/>
                </a:lnTo>
                <a:lnTo>
                  <a:pt x="1316" y="228"/>
                </a:lnTo>
                <a:lnTo>
                  <a:pt x="1320" y="227"/>
                </a:lnTo>
                <a:lnTo>
                  <a:pt x="1321" y="227"/>
                </a:lnTo>
                <a:lnTo>
                  <a:pt x="1321" y="228"/>
                </a:lnTo>
                <a:lnTo>
                  <a:pt x="1323" y="228"/>
                </a:lnTo>
                <a:lnTo>
                  <a:pt x="1323" y="230"/>
                </a:lnTo>
                <a:lnTo>
                  <a:pt x="1323" y="223"/>
                </a:lnTo>
                <a:lnTo>
                  <a:pt x="1325" y="218"/>
                </a:lnTo>
                <a:lnTo>
                  <a:pt x="1327" y="213"/>
                </a:lnTo>
                <a:lnTo>
                  <a:pt x="1328" y="207"/>
                </a:lnTo>
                <a:lnTo>
                  <a:pt x="1330" y="209"/>
                </a:lnTo>
                <a:lnTo>
                  <a:pt x="1332" y="211"/>
                </a:lnTo>
                <a:lnTo>
                  <a:pt x="1335" y="211"/>
                </a:lnTo>
                <a:lnTo>
                  <a:pt x="1337" y="209"/>
                </a:lnTo>
                <a:lnTo>
                  <a:pt x="1341" y="206"/>
                </a:lnTo>
                <a:lnTo>
                  <a:pt x="1344" y="202"/>
                </a:lnTo>
                <a:lnTo>
                  <a:pt x="1344" y="199"/>
                </a:lnTo>
                <a:lnTo>
                  <a:pt x="1344" y="195"/>
                </a:lnTo>
                <a:lnTo>
                  <a:pt x="1344" y="195"/>
                </a:lnTo>
                <a:lnTo>
                  <a:pt x="1342" y="195"/>
                </a:lnTo>
                <a:lnTo>
                  <a:pt x="1341" y="195"/>
                </a:lnTo>
                <a:lnTo>
                  <a:pt x="1339" y="195"/>
                </a:lnTo>
                <a:lnTo>
                  <a:pt x="1337" y="190"/>
                </a:lnTo>
                <a:lnTo>
                  <a:pt x="1330" y="190"/>
                </a:lnTo>
                <a:lnTo>
                  <a:pt x="1320" y="192"/>
                </a:lnTo>
                <a:lnTo>
                  <a:pt x="1307" y="199"/>
                </a:lnTo>
                <a:lnTo>
                  <a:pt x="1295" y="204"/>
                </a:lnTo>
                <a:lnTo>
                  <a:pt x="1284" y="211"/>
                </a:lnTo>
                <a:lnTo>
                  <a:pt x="1277" y="216"/>
                </a:lnTo>
                <a:lnTo>
                  <a:pt x="1274" y="218"/>
                </a:lnTo>
                <a:lnTo>
                  <a:pt x="1267" y="227"/>
                </a:lnTo>
                <a:lnTo>
                  <a:pt x="1260" y="243"/>
                </a:lnTo>
                <a:lnTo>
                  <a:pt x="1253" y="257"/>
                </a:lnTo>
                <a:lnTo>
                  <a:pt x="1247" y="265"/>
                </a:lnTo>
                <a:lnTo>
                  <a:pt x="1237" y="274"/>
                </a:lnTo>
                <a:lnTo>
                  <a:pt x="1230" y="281"/>
                </a:lnTo>
                <a:lnTo>
                  <a:pt x="1223" y="286"/>
                </a:lnTo>
                <a:lnTo>
                  <a:pt x="1216" y="292"/>
                </a:lnTo>
                <a:lnTo>
                  <a:pt x="1211" y="295"/>
                </a:lnTo>
                <a:lnTo>
                  <a:pt x="1205" y="297"/>
                </a:lnTo>
                <a:lnTo>
                  <a:pt x="1198" y="301"/>
                </a:lnTo>
                <a:lnTo>
                  <a:pt x="1191" y="302"/>
                </a:lnTo>
                <a:lnTo>
                  <a:pt x="1168" y="313"/>
                </a:lnTo>
                <a:lnTo>
                  <a:pt x="1156" y="325"/>
                </a:lnTo>
                <a:lnTo>
                  <a:pt x="1151" y="336"/>
                </a:lnTo>
                <a:lnTo>
                  <a:pt x="1149" y="341"/>
                </a:lnTo>
                <a:lnTo>
                  <a:pt x="1135" y="336"/>
                </a:lnTo>
                <a:lnTo>
                  <a:pt x="1130" y="337"/>
                </a:lnTo>
                <a:lnTo>
                  <a:pt x="1124" y="341"/>
                </a:lnTo>
                <a:lnTo>
                  <a:pt x="1117" y="341"/>
                </a:lnTo>
                <a:lnTo>
                  <a:pt x="1109" y="332"/>
                </a:lnTo>
                <a:lnTo>
                  <a:pt x="1100" y="332"/>
                </a:lnTo>
                <a:lnTo>
                  <a:pt x="1094" y="339"/>
                </a:lnTo>
                <a:lnTo>
                  <a:pt x="1089" y="346"/>
                </a:lnTo>
                <a:lnTo>
                  <a:pt x="1084" y="339"/>
                </a:lnTo>
                <a:lnTo>
                  <a:pt x="1089" y="327"/>
                </a:lnTo>
                <a:lnTo>
                  <a:pt x="1087" y="322"/>
                </a:lnTo>
                <a:lnTo>
                  <a:pt x="1086" y="320"/>
                </a:lnTo>
                <a:lnTo>
                  <a:pt x="1086" y="316"/>
                </a:lnTo>
                <a:lnTo>
                  <a:pt x="1093" y="308"/>
                </a:lnTo>
                <a:lnTo>
                  <a:pt x="1098" y="299"/>
                </a:lnTo>
                <a:lnTo>
                  <a:pt x="1101" y="292"/>
                </a:lnTo>
                <a:lnTo>
                  <a:pt x="1100" y="286"/>
                </a:lnTo>
                <a:lnTo>
                  <a:pt x="1094" y="285"/>
                </a:lnTo>
                <a:lnTo>
                  <a:pt x="1087" y="290"/>
                </a:lnTo>
                <a:lnTo>
                  <a:pt x="1079" y="297"/>
                </a:lnTo>
                <a:lnTo>
                  <a:pt x="1066" y="302"/>
                </a:lnTo>
                <a:lnTo>
                  <a:pt x="1057" y="304"/>
                </a:lnTo>
                <a:lnTo>
                  <a:pt x="1047" y="309"/>
                </a:lnTo>
                <a:lnTo>
                  <a:pt x="1035" y="315"/>
                </a:lnTo>
                <a:lnTo>
                  <a:pt x="1024" y="320"/>
                </a:lnTo>
                <a:lnTo>
                  <a:pt x="1012" y="325"/>
                </a:lnTo>
                <a:lnTo>
                  <a:pt x="999" y="329"/>
                </a:lnTo>
                <a:lnTo>
                  <a:pt x="985" y="332"/>
                </a:lnTo>
                <a:lnTo>
                  <a:pt x="973" y="332"/>
                </a:lnTo>
                <a:lnTo>
                  <a:pt x="971" y="332"/>
                </a:lnTo>
                <a:lnTo>
                  <a:pt x="970" y="332"/>
                </a:lnTo>
                <a:lnTo>
                  <a:pt x="968" y="334"/>
                </a:lnTo>
                <a:lnTo>
                  <a:pt x="966" y="336"/>
                </a:lnTo>
                <a:lnTo>
                  <a:pt x="962" y="339"/>
                </a:lnTo>
                <a:lnTo>
                  <a:pt x="959" y="339"/>
                </a:lnTo>
                <a:lnTo>
                  <a:pt x="957" y="337"/>
                </a:lnTo>
                <a:lnTo>
                  <a:pt x="957" y="339"/>
                </a:lnTo>
                <a:lnTo>
                  <a:pt x="964" y="329"/>
                </a:lnTo>
                <a:lnTo>
                  <a:pt x="975" y="318"/>
                </a:lnTo>
                <a:lnTo>
                  <a:pt x="985" y="308"/>
                </a:lnTo>
                <a:lnTo>
                  <a:pt x="992" y="302"/>
                </a:lnTo>
                <a:lnTo>
                  <a:pt x="1003" y="297"/>
                </a:lnTo>
                <a:lnTo>
                  <a:pt x="1008" y="290"/>
                </a:lnTo>
                <a:lnTo>
                  <a:pt x="1010" y="285"/>
                </a:lnTo>
                <a:lnTo>
                  <a:pt x="1013" y="283"/>
                </a:lnTo>
                <a:lnTo>
                  <a:pt x="1021" y="278"/>
                </a:lnTo>
                <a:lnTo>
                  <a:pt x="1029" y="269"/>
                </a:lnTo>
                <a:lnTo>
                  <a:pt x="1038" y="257"/>
                </a:lnTo>
                <a:lnTo>
                  <a:pt x="1049" y="244"/>
                </a:lnTo>
                <a:lnTo>
                  <a:pt x="1063" y="228"/>
                </a:lnTo>
                <a:lnTo>
                  <a:pt x="1079" y="213"/>
                </a:lnTo>
                <a:lnTo>
                  <a:pt x="1098" y="195"/>
                </a:lnTo>
                <a:lnTo>
                  <a:pt x="1121" y="177"/>
                </a:lnTo>
                <a:lnTo>
                  <a:pt x="1133" y="170"/>
                </a:lnTo>
                <a:lnTo>
                  <a:pt x="1144" y="165"/>
                </a:lnTo>
                <a:lnTo>
                  <a:pt x="1154" y="158"/>
                </a:lnTo>
                <a:lnTo>
                  <a:pt x="1161" y="153"/>
                </a:lnTo>
                <a:lnTo>
                  <a:pt x="1168" y="148"/>
                </a:lnTo>
                <a:lnTo>
                  <a:pt x="1174" y="144"/>
                </a:lnTo>
                <a:lnTo>
                  <a:pt x="1177" y="142"/>
                </a:lnTo>
                <a:lnTo>
                  <a:pt x="1181" y="142"/>
                </a:lnTo>
                <a:lnTo>
                  <a:pt x="1174" y="141"/>
                </a:lnTo>
                <a:lnTo>
                  <a:pt x="1168" y="139"/>
                </a:lnTo>
                <a:lnTo>
                  <a:pt x="1163" y="139"/>
                </a:lnTo>
                <a:lnTo>
                  <a:pt x="1160" y="141"/>
                </a:lnTo>
                <a:lnTo>
                  <a:pt x="1149" y="135"/>
                </a:lnTo>
                <a:lnTo>
                  <a:pt x="1138" y="132"/>
                </a:lnTo>
                <a:lnTo>
                  <a:pt x="1126" y="132"/>
                </a:lnTo>
                <a:lnTo>
                  <a:pt x="1116" y="132"/>
                </a:lnTo>
                <a:lnTo>
                  <a:pt x="1103" y="132"/>
                </a:lnTo>
                <a:lnTo>
                  <a:pt x="1091" y="132"/>
                </a:lnTo>
                <a:lnTo>
                  <a:pt x="1080" y="128"/>
                </a:lnTo>
                <a:lnTo>
                  <a:pt x="1072" y="121"/>
                </a:lnTo>
                <a:lnTo>
                  <a:pt x="1066" y="119"/>
                </a:lnTo>
                <a:lnTo>
                  <a:pt x="1059" y="121"/>
                </a:lnTo>
                <a:lnTo>
                  <a:pt x="1054" y="126"/>
                </a:lnTo>
                <a:lnTo>
                  <a:pt x="1047" y="134"/>
                </a:lnTo>
                <a:lnTo>
                  <a:pt x="1038" y="139"/>
                </a:lnTo>
                <a:lnTo>
                  <a:pt x="1029" y="142"/>
                </a:lnTo>
                <a:lnTo>
                  <a:pt x="1017" y="139"/>
                </a:lnTo>
                <a:lnTo>
                  <a:pt x="1003" y="130"/>
                </a:lnTo>
                <a:lnTo>
                  <a:pt x="985" y="118"/>
                </a:lnTo>
                <a:lnTo>
                  <a:pt x="968" y="109"/>
                </a:lnTo>
                <a:lnTo>
                  <a:pt x="957" y="105"/>
                </a:lnTo>
                <a:lnTo>
                  <a:pt x="952" y="111"/>
                </a:lnTo>
                <a:lnTo>
                  <a:pt x="950" y="121"/>
                </a:lnTo>
                <a:lnTo>
                  <a:pt x="938" y="118"/>
                </a:lnTo>
                <a:lnTo>
                  <a:pt x="931" y="111"/>
                </a:lnTo>
                <a:lnTo>
                  <a:pt x="924" y="104"/>
                </a:lnTo>
                <a:lnTo>
                  <a:pt x="911" y="100"/>
                </a:lnTo>
                <a:lnTo>
                  <a:pt x="897" y="98"/>
                </a:lnTo>
                <a:lnTo>
                  <a:pt x="889" y="98"/>
                </a:lnTo>
                <a:lnTo>
                  <a:pt x="883" y="95"/>
                </a:lnTo>
                <a:lnTo>
                  <a:pt x="882" y="88"/>
                </a:lnTo>
                <a:lnTo>
                  <a:pt x="878" y="83"/>
                </a:lnTo>
                <a:lnTo>
                  <a:pt x="871" y="79"/>
                </a:lnTo>
                <a:lnTo>
                  <a:pt x="862" y="81"/>
                </a:lnTo>
                <a:lnTo>
                  <a:pt x="852" y="83"/>
                </a:lnTo>
                <a:lnTo>
                  <a:pt x="841" y="84"/>
                </a:lnTo>
                <a:lnTo>
                  <a:pt x="831" y="88"/>
                </a:lnTo>
                <a:lnTo>
                  <a:pt x="822" y="90"/>
                </a:lnTo>
                <a:lnTo>
                  <a:pt x="816" y="90"/>
                </a:lnTo>
                <a:lnTo>
                  <a:pt x="809" y="86"/>
                </a:lnTo>
                <a:lnTo>
                  <a:pt x="804" y="77"/>
                </a:lnTo>
                <a:lnTo>
                  <a:pt x="795" y="70"/>
                </a:lnTo>
                <a:lnTo>
                  <a:pt x="785" y="74"/>
                </a:lnTo>
                <a:lnTo>
                  <a:pt x="779" y="74"/>
                </a:lnTo>
                <a:lnTo>
                  <a:pt x="772" y="68"/>
                </a:lnTo>
                <a:lnTo>
                  <a:pt x="762" y="63"/>
                </a:lnTo>
                <a:lnTo>
                  <a:pt x="743" y="63"/>
                </a:lnTo>
                <a:lnTo>
                  <a:pt x="734" y="54"/>
                </a:lnTo>
                <a:lnTo>
                  <a:pt x="730" y="32"/>
                </a:lnTo>
                <a:lnTo>
                  <a:pt x="725" y="9"/>
                </a:lnTo>
                <a:lnTo>
                  <a:pt x="707" y="0"/>
                </a:lnTo>
                <a:lnTo>
                  <a:pt x="709" y="26"/>
                </a:lnTo>
                <a:lnTo>
                  <a:pt x="686" y="26"/>
                </a:lnTo>
                <a:lnTo>
                  <a:pt x="660" y="26"/>
                </a:lnTo>
                <a:lnTo>
                  <a:pt x="632" y="26"/>
                </a:lnTo>
                <a:lnTo>
                  <a:pt x="604" y="26"/>
                </a:lnTo>
                <a:lnTo>
                  <a:pt x="577" y="26"/>
                </a:lnTo>
                <a:lnTo>
                  <a:pt x="553" y="26"/>
                </a:lnTo>
                <a:lnTo>
                  <a:pt x="533" y="26"/>
                </a:lnTo>
                <a:lnTo>
                  <a:pt x="517" y="26"/>
                </a:lnTo>
                <a:lnTo>
                  <a:pt x="0" y="2592"/>
                </a:lnTo>
                <a:lnTo>
                  <a:pt x="23" y="2618"/>
                </a:lnTo>
                <a:lnTo>
                  <a:pt x="41" y="2634"/>
                </a:lnTo>
                <a:lnTo>
                  <a:pt x="55" y="2644"/>
                </a:lnTo>
                <a:lnTo>
                  <a:pt x="63" y="2648"/>
                </a:lnTo>
                <a:lnTo>
                  <a:pt x="70" y="2651"/>
                </a:lnTo>
                <a:lnTo>
                  <a:pt x="76" y="2657"/>
                </a:lnTo>
                <a:lnTo>
                  <a:pt x="79" y="2665"/>
                </a:lnTo>
                <a:lnTo>
                  <a:pt x="85" y="2679"/>
                </a:lnTo>
                <a:lnTo>
                  <a:pt x="90" y="2697"/>
                </a:lnTo>
                <a:lnTo>
                  <a:pt x="97" y="2713"/>
                </a:lnTo>
                <a:lnTo>
                  <a:pt x="102" y="2727"/>
                </a:lnTo>
                <a:lnTo>
                  <a:pt x="104" y="2741"/>
                </a:lnTo>
                <a:lnTo>
                  <a:pt x="106" y="2748"/>
                </a:lnTo>
                <a:lnTo>
                  <a:pt x="111" y="2755"/>
                </a:lnTo>
                <a:lnTo>
                  <a:pt x="118" y="2764"/>
                </a:lnTo>
                <a:lnTo>
                  <a:pt x="121" y="2776"/>
                </a:lnTo>
                <a:lnTo>
                  <a:pt x="129" y="2794"/>
                </a:lnTo>
                <a:lnTo>
                  <a:pt x="144" y="2811"/>
                </a:lnTo>
                <a:lnTo>
                  <a:pt x="160" y="2829"/>
                </a:lnTo>
                <a:lnTo>
                  <a:pt x="167" y="2847"/>
                </a:lnTo>
                <a:lnTo>
                  <a:pt x="173" y="2866"/>
                </a:lnTo>
                <a:lnTo>
                  <a:pt x="183" y="2871"/>
                </a:lnTo>
                <a:lnTo>
                  <a:pt x="195" y="2876"/>
                </a:lnTo>
                <a:lnTo>
                  <a:pt x="206" y="2894"/>
                </a:lnTo>
                <a:lnTo>
                  <a:pt x="211" y="2913"/>
                </a:lnTo>
                <a:lnTo>
                  <a:pt x="218" y="2934"/>
                </a:lnTo>
                <a:lnTo>
                  <a:pt x="229" y="2954"/>
                </a:lnTo>
                <a:lnTo>
                  <a:pt x="239" y="2971"/>
                </a:lnTo>
                <a:lnTo>
                  <a:pt x="248" y="2984"/>
                </a:lnTo>
                <a:lnTo>
                  <a:pt x="252" y="2992"/>
                </a:lnTo>
                <a:lnTo>
                  <a:pt x="253" y="2999"/>
                </a:lnTo>
                <a:lnTo>
                  <a:pt x="253" y="3008"/>
                </a:lnTo>
                <a:lnTo>
                  <a:pt x="255" y="3015"/>
                </a:lnTo>
                <a:lnTo>
                  <a:pt x="260" y="3015"/>
                </a:lnTo>
                <a:lnTo>
                  <a:pt x="268" y="3019"/>
                </a:lnTo>
                <a:lnTo>
                  <a:pt x="273" y="3028"/>
                </a:lnTo>
                <a:lnTo>
                  <a:pt x="280" y="3036"/>
                </a:lnTo>
                <a:lnTo>
                  <a:pt x="289" y="3042"/>
                </a:lnTo>
                <a:lnTo>
                  <a:pt x="297" y="3043"/>
                </a:lnTo>
                <a:lnTo>
                  <a:pt x="303" y="3049"/>
                </a:lnTo>
                <a:lnTo>
                  <a:pt x="310" y="3054"/>
                </a:lnTo>
                <a:lnTo>
                  <a:pt x="320" y="3056"/>
                </a:lnTo>
                <a:lnTo>
                  <a:pt x="329" y="3059"/>
                </a:lnTo>
                <a:lnTo>
                  <a:pt x="336" y="3065"/>
                </a:lnTo>
                <a:lnTo>
                  <a:pt x="345" y="3072"/>
                </a:lnTo>
                <a:lnTo>
                  <a:pt x="354" y="3073"/>
                </a:lnTo>
                <a:lnTo>
                  <a:pt x="363" y="3075"/>
                </a:lnTo>
                <a:lnTo>
                  <a:pt x="368" y="3082"/>
                </a:lnTo>
                <a:lnTo>
                  <a:pt x="373" y="3086"/>
                </a:lnTo>
                <a:lnTo>
                  <a:pt x="380" y="3087"/>
                </a:lnTo>
                <a:lnTo>
                  <a:pt x="391" y="3087"/>
                </a:lnTo>
                <a:lnTo>
                  <a:pt x="401" y="3087"/>
                </a:lnTo>
                <a:lnTo>
                  <a:pt x="414" y="3087"/>
                </a:lnTo>
                <a:lnTo>
                  <a:pt x="424" y="3089"/>
                </a:lnTo>
                <a:lnTo>
                  <a:pt x="433" y="3091"/>
                </a:lnTo>
                <a:lnTo>
                  <a:pt x="440" y="3098"/>
                </a:lnTo>
                <a:lnTo>
                  <a:pt x="452" y="3108"/>
                </a:lnTo>
                <a:lnTo>
                  <a:pt x="468" y="3112"/>
                </a:lnTo>
                <a:lnTo>
                  <a:pt x="480" y="3108"/>
                </a:lnTo>
                <a:lnTo>
                  <a:pt x="482" y="3100"/>
                </a:lnTo>
                <a:lnTo>
                  <a:pt x="479" y="3093"/>
                </a:lnTo>
                <a:lnTo>
                  <a:pt x="477" y="3084"/>
                </a:lnTo>
                <a:lnTo>
                  <a:pt x="472" y="3073"/>
                </a:lnTo>
                <a:lnTo>
                  <a:pt x="465" y="3070"/>
                </a:lnTo>
                <a:lnTo>
                  <a:pt x="465" y="3061"/>
                </a:lnTo>
                <a:lnTo>
                  <a:pt x="463" y="3054"/>
                </a:lnTo>
                <a:lnTo>
                  <a:pt x="458" y="3047"/>
                </a:lnTo>
                <a:lnTo>
                  <a:pt x="454" y="3036"/>
                </a:lnTo>
                <a:lnTo>
                  <a:pt x="461" y="3031"/>
                </a:lnTo>
                <a:lnTo>
                  <a:pt x="466" y="3024"/>
                </a:lnTo>
                <a:lnTo>
                  <a:pt x="465" y="3015"/>
                </a:lnTo>
                <a:lnTo>
                  <a:pt x="461" y="3008"/>
                </a:lnTo>
                <a:lnTo>
                  <a:pt x="458" y="3001"/>
                </a:lnTo>
                <a:lnTo>
                  <a:pt x="459" y="2992"/>
                </a:lnTo>
                <a:lnTo>
                  <a:pt x="461" y="2984"/>
                </a:lnTo>
                <a:lnTo>
                  <a:pt x="458" y="2978"/>
                </a:lnTo>
                <a:lnTo>
                  <a:pt x="466" y="2970"/>
                </a:lnTo>
                <a:lnTo>
                  <a:pt x="466" y="2954"/>
                </a:lnTo>
                <a:lnTo>
                  <a:pt x="463" y="2940"/>
                </a:lnTo>
                <a:lnTo>
                  <a:pt x="458" y="2941"/>
                </a:lnTo>
                <a:lnTo>
                  <a:pt x="454" y="2943"/>
                </a:lnTo>
                <a:lnTo>
                  <a:pt x="445" y="2945"/>
                </a:lnTo>
                <a:lnTo>
                  <a:pt x="440" y="2941"/>
                </a:lnTo>
                <a:lnTo>
                  <a:pt x="445" y="2926"/>
                </a:lnTo>
                <a:lnTo>
                  <a:pt x="456" y="2924"/>
                </a:lnTo>
                <a:lnTo>
                  <a:pt x="466" y="2924"/>
                </a:lnTo>
                <a:lnTo>
                  <a:pt x="473" y="2920"/>
                </a:lnTo>
                <a:lnTo>
                  <a:pt x="475" y="2905"/>
                </a:lnTo>
                <a:lnTo>
                  <a:pt x="480" y="2896"/>
                </a:lnTo>
                <a:lnTo>
                  <a:pt x="477" y="2892"/>
                </a:lnTo>
                <a:lnTo>
                  <a:pt x="473" y="2887"/>
                </a:lnTo>
                <a:lnTo>
                  <a:pt x="472" y="2880"/>
                </a:lnTo>
                <a:lnTo>
                  <a:pt x="463" y="2878"/>
                </a:lnTo>
                <a:lnTo>
                  <a:pt x="454" y="2871"/>
                </a:lnTo>
                <a:lnTo>
                  <a:pt x="452" y="2866"/>
                </a:lnTo>
                <a:lnTo>
                  <a:pt x="463" y="2864"/>
                </a:lnTo>
                <a:lnTo>
                  <a:pt x="480" y="2866"/>
                </a:lnTo>
                <a:lnTo>
                  <a:pt x="496" y="2866"/>
                </a:lnTo>
                <a:lnTo>
                  <a:pt x="505" y="2862"/>
                </a:lnTo>
                <a:lnTo>
                  <a:pt x="509" y="2847"/>
                </a:lnTo>
                <a:lnTo>
                  <a:pt x="507" y="2847"/>
                </a:lnTo>
                <a:lnTo>
                  <a:pt x="502" y="2850"/>
                </a:lnTo>
                <a:lnTo>
                  <a:pt x="496" y="2852"/>
                </a:lnTo>
                <a:lnTo>
                  <a:pt x="496" y="2841"/>
                </a:lnTo>
                <a:lnTo>
                  <a:pt x="502" y="2831"/>
                </a:lnTo>
                <a:lnTo>
                  <a:pt x="510" y="2831"/>
                </a:lnTo>
                <a:lnTo>
                  <a:pt x="517" y="2829"/>
                </a:lnTo>
                <a:lnTo>
                  <a:pt x="523" y="2820"/>
                </a:lnTo>
                <a:lnTo>
                  <a:pt x="528" y="2822"/>
                </a:lnTo>
                <a:lnTo>
                  <a:pt x="533" y="2820"/>
                </a:lnTo>
                <a:lnTo>
                  <a:pt x="537" y="2815"/>
                </a:lnTo>
                <a:lnTo>
                  <a:pt x="535" y="2804"/>
                </a:lnTo>
                <a:lnTo>
                  <a:pt x="531" y="2794"/>
                </a:lnTo>
                <a:lnTo>
                  <a:pt x="530" y="2792"/>
                </a:lnTo>
                <a:lnTo>
                  <a:pt x="531" y="2792"/>
                </a:lnTo>
                <a:lnTo>
                  <a:pt x="537" y="2790"/>
                </a:lnTo>
                <a:lnTo>
                  <a:pt x="545" y="2792"/>
                </a:lnTo>
                <a:lnTo>
                  <a:pt x="554" y="2799"/>
                </a:lnTo>
                <a:lnTo>
                  <a:pt x="561" y="2804"/>
                </a:lnTo>
                <a:lnTo>
                  <a:pt x="568" y="2799"/>
                </a:lnTo>
                <a:lnTo>
                  <a:pt x="570" y="2788"/>
                </a:lnTo>
                <a:lnTo>
                  <a:pt x="570" y="2781"/>
                </a:lnTo>
                <a:lnTo>
                  <a:pt x="567" y="2776"/>
                </a:lnTo>
                <a:lnTo>
                  <a:pt x="558" y="2774"/>
                </a:lnTo>
                <a:lnTo>
                  <a:pt x="556" y="2767"/>
                </a:lnTo>
                <a:lnTo>
                  <a:pt x="558" y="2755"/>
                </a:lnTo>
                <a:lnTo>
                  <a:pt x="561" y="2746"/>
                </a:lnTo>
                <a:lnTo>
                  <a:pt x="563" y="2753"/>
                </a:lnTo>
                <a:lnTo>
                  <a:pt x="570" y="2759"/>
                </a:lnTo>
                <a:lnTo>
                  <a:pt x="579" y="2760"/>
                </a:lnTo>
                <a:lnTo>
                  <a:pt x="584" y="2759"/>
                </a:lnTo>
                <a:lnTo>
                  <a:pt x="584" y="2752"/>
                </a:lnTo>
                <a:lnTo>
                  <a:pt x="595" y="2750"/>
                </a:lnTo>
                <a:lnTo>
                  <a:pt x="602" y="2750"/>
                </a:lnTo>
                <a:lnTo>
                  <a:pt x="605" y="2748"/>
                </a:lnTo>
                <a:lnTo>
                  <a:pt x="605" y="2745"/>
                </a:lnTo>
                <a:lnTo>
                  <a:pt x="604" y="2746"/>
                </a:lnTo>
                <a:lnTo>
                  <a:pt x="605" y="2755"/>
                </a:lnTo>
                <a:lnTo>
                  <a:pt x="609" y="2764"/>
                </a:lnTo>
                <a:lnTo>
                  <a:pt x="618" y="2760"/>
                </a:lnTo>
                <a:lnTo>
                  <a:pt x="630" y="2750"/>
                </a:lnTo>
                <a:lnTo>
                  <a:pt x="641" y="2745"/>
                </a:lnTo>
                <a:lnTo>
                  <a:pt x="646" y="2746"/>
                </a:lnTo>
                <a:lnTo>
                  <a:pt x="644" y="2752"/>
                </a:lnTo>
                <a:lnTo>
                  <a:pt x="641" y="2757"/>
                </a:lnTo>
                <a:lnTo>
                  <a:pt x="633" y="2762"/>
                </a:lnTo>
                <a:lnTo>
                  <a:pt x="626" y="2767"/>
                </a:lnTo>
                <a:lnTo>
                  <a:pt x="618" y="2774"/>
                </a:lnTo>
                <a:lnTo>
                  <a:pt x="611" y="2780"/>
                </a:lnTo>
                <a:lnTo>
                  <a:pt x="604" y="2783"/>
                </a:lnTo>
                <a:lnTo>
                  <a:pt x="598" y="2787"/>
                </a:lnTo>
                <a:lnTo>
                  <a:pt x="593" y="2788"/>
                </a:lnTo>
                <a:lnTo>
                  <a:pt x="591" y="2790"/>
                </a:lnTo>
                <a:lnTo>
                  <a:pt x="591" y="2792"/>
                </a:lnTo>
                <a:lnTo>
                  <a:pt x="593" y="2794"/>
                </a:lnTo>
                <a:lnTo>
                  <a:pt x="598" y="2794"/>
                </a:lnTo>
                <a:lnTo>
                  <a:pt x="604" y="2792"/>
                </a:lnTo>
                <a:lnTo>
                  <a:pt x="614" y="2788"/>
                </a:lnTo>
                <a:lnTo>
                  <a:pt x="625" y="2781"/>
                </a:lnTo>
                <a:lnTo>
                  <a:pt x="639" y="2771"/>
                </a:lnTo>
                <a:lnTo>
                  <a:pt x="655" y="2757"/>
                </a:lnTo>
                <a:lnTo>
                  <a:pt x="672" y="2745"/>
                </a:lnTo>
                <a:lnTo>
                  <a:pt x="688" y="2732"/>
                </a:lnTo>
                <a:lnTo>
                  <a:pt x="702" y="2722"/>
                </a:lnTo>
                <a:lnTo>
                  <a:pt x="714" y="2711"/>
                </a:lnTo>
                <a:lnTo>
                  <a:pt x="720" y="2704"/>
                </a:lnTo>
                <a:lnTo>
                  <a:pt x="721" y="2701"/>
                </a:lnTo>
                <a:lnTo>
                  <a:pt x="716" y="2699"/>
                </a:lnTo>
                <a:lnTo>
                  <a:pt x="713" y="2697"/>
                </a:lnTo>
                <a:lnTo>
                  <a:pt x="714" y="2692"/>
                </a:lnTo>
                <a:lnTo>
                  <a:pt x="721" y="2685"/>
                </a:lnTo>
                <a:lnTo>
                  <a:pt x="734" y="2679"/>
                </a:lnTo>
                <a:lnTo>
                  <a:pt x="743" y="2674"/>
                </a:lnTo>
                <a:lnTo>
                  <a:pt x="746" y="2667"/>
                </a:lnTo>
                <a:lnTo>
                  <a:pt x="744" y="2662"/>
                </a:lnTo>
                <a:lnTo>
                  <a:pt x="739" y="2660"/>
                </a:lnTo>
                <a:lnTo>
                  <a:pt x="741" y="2650"/>
                </a:lnTo>
                <a:lnTo>
                  <a:pt x="737" y="2641"/>
                </a:lnTo>
                <a:lnTo>
                  <a:pt x="732" y="2630"/>
                </a:lnTo>
                <a:lnTo>
                  <a:pt x="734" y="2616"/>
                </a:lnTo>
                <a:lnTo>
                  <a:pt x="748" y="2614"/>
                </a:lnTo>
                <a:lnTo>
                  <a:pt x="764" y="2607"/>
                </a:lnTo>
                <a:lnTo>
                  <a:pt x="774" y="2602"/>
                </a:lnTo>
                <a:lnTo>
                  <a:pt x="774" y="2609"/>
                </a:lnTo>
                <a:lnTo>
                  <a:pt x="767" y="2621"/>
                </a:lnTo>
                <a:lnTo>
                  <a:pt x="762" y="2632"/>
                </a:lnTo>
                <a:lnTo>
                  <a:pt x="760" y="2637"/>
                </a:lnTo>
                <a:lnTo>
                  <a:pt x="772" y="2639"/>
                </a:lnTo>
                <a:lnTo>
                  <a:pt x="785" y="2639"/>
                </a:lnTo>
                <a:lnTo>
                  <a:pt x="787" y="2639"/>
                </a:lnTo>
                <a:lnTo>
                  <a:pt x="781" y="2643"/>
                </a:lnTo>
                <a:lnTo>
                  <a:pt x="774" y="2651"/>
                </a:lnTo>
                <a:lnTo>
                  <a:pt x="767" y="2662"/>
                </a:lnTo>
                <a:lnTo>
                  <a:pt x="762" y="2669"/>
                </a:lnTo>
                <a:lnTo>
                  <a:pt x="764" y="2671"/>
                </a:lnTo>
                <a:lnTo>
                  <a:pt x="776" y="2664"/>
                </a:lnTo>
                <a:lnTo>
                  <a:pt x="790" y="2657"/>
                </a:lnTo>
                <a:lnTo>
                  <a:pt x="799" y="2648"/>
                </a:lnTo>
                <a:lnTo>
                  <a:pt x="806" y="2643"/>
                </a:lnTo>
                <a:lnTo>
                  <a:pt x="809" y="2636"/>
                </a:lnTo>
                <a:lnTo>
                  <a:pt x="813" y="2630"/>
                </a:lnTo>
                <a:lnTo>
                  <a:pt x="818" y="2625"/>
                </a:lnTo>
                <a:lnTo>
                  <a:pt x="825" y="2621"/>
                </a:lnTo>
                <a:lnTo>
                  <a:pt x="838" y="2618"/>
                </a:lnTo>
                <a:lnTo>
                  <a:pt x="845" y="2620"/>
                </a:lnTo>
                <a:lnTo>
                  <a:pt x="852" y="2618"/>
                </a:lnTo>
                <a:lnTo>
                  <a:pt x="859" y="2616"/>
                </a:lnTo>
                <a:lnTo>
                  <a:pt x="860" y="2614"/>
                </a:lnTo>
                <a:lnTo>
                  <a:pt x="862" y="2614"/>
                </a:lnTo>
                <a:lnTo>
                  <a:pt x="866" y="2613"/>
                </a:lnTo>
                <a:lnTo>
                  <a:pt x="871" y="2611"/>
                </a:lnTo>
                <a:lnTo>
                  <a:pt x="876" y="2607"/>
                </a:lnTo>
                <a:lnTo>
                  <a:pt x="883" y="2606"/>
                </a:lnTo>
                <a:lnTo>
                  <a:pt x="890" y="2604"/>
                </a:lnTo>
                <a:lnTo>
                  <a:pt x="899" y="2604"/>
                </a:lnTo>
                <a:lnTo>
                  <a:pt x="913" y="2602"/>
                </a:lnTo>
                <a:lnTo>
                  <a:pt x="929" y="2600"/>
                </a:lnTo>
                <a:lnTo>
                  <a:pt x="947" y="2602"/>
                </a:lnTo>
                <a:lnTo>
                  <a:pt x="966" y="2604"/>
                </a:lnTo>
                <a:lnTo>
                  <a:pt x="984" y="2609"/>
                </a:lnTo>
                <a:lnTo>
                  <a:pt x="1001" y="2616"/>
                </a:lnTo>
                <a:lnTo>
                  <a:pt x="1008" y="2618"/>
                </a:lnTo>
                <a:lnTo>
                  <a:pt x="1015" y="2621"/>
                </a:lnTo>
                <a:lnTo>
                  <a:pt x="1022" y="2623"/>
                </a:lnTo>
                <a:lnTo>
                  <a:pt x="1031" y="2625"/>
                </a:lnTo>
                <a:lnTo>
                  <a:pt x="1038" y="2627"/>
                </a:lnTo>
                <a:lnTo>
                  <a:pt x="1047" y="2627"/>
                </a:lnTo>
                <a:lnTo>
                  <a:pt x="1054" y="2625"/>
                </a:lnTo>
                <a:lnTo>
                  <a:pt x="1063" y="2623"/>
                </a:lnTo>
                <a:lnTo>
                  <a:pt x="1073" y="2618"/>
                </a:lnTo>
                <a:lnTo>
                  <a:pt x="1079" y="2611"/>
                </a:lnTo>
                <a:lnTo>
                  <a:pt x="1080" y="2607"/>
                </a:lnTo>
                <a:lnTo>
                  <a:pt x="1080" y="2606"/>
                </a:lnTo>
                <a:lnTo>
                  <a:pt x="1087" y="2604"/>
                </a:lnTo>
                <a:lnTo>
                  <a:pt x="1096" y="2599"/>
                </a:lnTo>
                <a:lnTo>
                  <a:pt x="1107" y="2599"/>
                </a:lnTo>
                <a:lnTo>
                  <a:pt x="1116" y="2602"/>
                </a:lnTo>
                <a:lnTo>
                  <a:pt x="1126" y="2607"/>
                </a:lnTo>
                <a:lnTo>
                  <a:pt x="1135" y="2614"/>
                </a:lnTo>
                <a:lnTo>
                  <a:pt x="1142" y="2621"/>
                </a:lnTo>
                <a:lnTo>
                  <a:pt x="1149" y="2627"/>
                </a:lnTo>
                <a:lnTo>
                  <a:pt x="1154" y="2628"/>
                </a:lnTo>
                <a:lnTo>
                  <a:pt x="1445" y="970"/>
                </a:lnTo>
                <a:close/>
              </a:path>
            </a:pathLst>
          </a:custGeom>
          <a:solidFill>
            <a:srgbClr val="B2B2B2"/>
          </a:solidFill>
          <a:ln w="9525">
            <a:noFill/>
            <a:round/>
            <a:headEnd/>
            <a:tailEnd/>
          </a:ln>
        </p:spPr>
        <p:txBody>
          <a:bodyPr/>
          <a:lstStyle/>
          <a:p>
            <a:endParaRPr lang="en-US"/>
          </a:p>
        </p:txBody>
      </p:sp>
      <p:sp>
        <p:nvSpPr>
          <p:cNvPr id="31751" name="Freeform 7"/>
          <p:cNvSpPr>
            <a:spLocks/>
          </p:cNvSpPr>
          <p:nvPr/>
        </p:nvSpPr>
        <p:spPr bwMode="auto">
          <a:xfrm>
            <a:off x="5997575" y="2128838"/>
            <a:ext cx="1484313" cy="3427412"/>
          </a:xfrm>
          <a:custGeom>
            <a:avLst/>
            <a:gdLst/>
            <a:ahLst/>
            <a:cxnLst>
              <a:cxn ang="0">
                <a:pos x="89" y="2719"/>
              </a:cxn>
              <a:cxn ang="0">
                <a:pos x="153" y="2896"/>
              </a:cxn>
              <a:cxn ang="0">
                <a:pos x="181" y="2866"/>
              </a:cxn>
              <a:cxn ang="0">
                <a:pos x="212" y="3002"/>
              </a:cxn>
              <a:cxn ang="0">
                <a:pos x="286" y="3090"/>
              </a:cxn>
              <a:cxn ang="0">
                <a:pos x="383" y="3216"/>
              </a:cxn>
              <a:cxn ang="0">
                <a:pos x="455" y="3202"/>
              </a:cxn>
              <a:cxn ang="0">
                <a:pos x="492" y="3102"/>
              </a:cxn>
              <a:cxn ang="0">
                <a:pos x="378" y="2801"/>
              </a:cxn>
              <a:cxn ang="0">
                <a:pos x="373" y="2733"/>
              </a:cxn>
              <a:cxn ang="0">
                <a:pos x="260" y="2548"/>
              </a:cxn>
              <a:cxn ang="0">
                <a:pos x="228" y="2478"/>
              </a:cxn>
              <a:cxn ang="0">
                <a:pos x="235" y="2337"/>
              </a:cxn>
              <a:cxn ang="0">
                <a:pos x="271" y="2253"/>
              </a:cxn>
              <a:cxn ang="0">
                <a:pos x="357" y="2165"/>
              </a:cxn>
              <a:cxn ang="0">
                <a:pos x="425" y="2088"/>
              </a:cxn>
              <a:cxn ang="0">
                <a:pos x="533" y="1945"/>
              </a:cxn>
              <a:cxn ang="0">
                <a:pos x="677" y="1813"/>
              </a:cxn>
              <a:cxn ang="0">
                <a:pos x="640" y="1778"/>
              </a:cxn>
              <a:cxn ang="0">
                <a:pos x="635" y="1738"/>
              </a:cxn>
              <a:cxn ang="0">
                <a:pos x="710" y="1674"/>
              </a:cxn>
              <a:cxn ang="0">
                <a:pos x="624" y="1687"/>
              </a:cxn>
              <a:cxn ang="0">
                <a:pos x="582" y="1651"/>
              </a:cxn>
              <a:cxn ang="0">
                <a:pos x="680" y="1639"/>
              </a:cxn>
              <a:cxn ang="0">
                <a:pos x="631" y="1550"/>
              </a:cxn>
              <a:cxn ang="0">
                <a:pos x="580" y="1523"/>
              </a:cxn>
              <a:cxn ang="0">
                <a:pos x="615" y="1490"/>
              </a:cxn>
              <a:cxn ang="0">
                <a:pos x="519" y="1407"/>
              </a:cxn>
              <a:cxn ang="0">
                <a:pos x="575" y="1414"/>
              </a:cxn>
              <a:cxn ang="0">
                <a:pos x="490" y="1375"/>
              </a:cxn>
              <a:cxn ang="0">
                <a:pos x="557" y="1337"/>
              </a:cxn>
              <a:cxn ang="0">
                <a:pos x="571" y="1201"/>
              </a:cxn>
              <a:cxn ang="0">
                <a:pos x="580" y="1281"/>
              </a:cxn>
              <a:cxn ang="0">
                <a:pos x="622" y="1390"/>
              </a:cxn>
              <a:cxn ang="0">
                <a:pos x="644" y="1455"/>
              </a:cxn>
              <a:cxn ang="0">
                <a:pos x="666" y="1460"/>
              </a:cxn>
              <a:cxn ang="0">
                <a:pos x="691" y="1356"/>
              </a:cxn>
              <a:cxn ang="0">
                <a:pos x="614" y="1184"/>
              </a:cxn>
              <a:cxn ang="0">
                <a:pos x="628" y="1193"/>
              </a:cxn>
              <a:cxn ang="0">
                <a:pos x="740" y="1163"/>
              </a:cxn>
              <a:cxn ang="0">
                <a:pos x="719" y="1034"/>
              </a:cxn>
              <a:cxn ang="0">
                <a:pos x="823" y="904"/>
              </a:cxn>
              <a:cxn ang="0">
                <a:pos x="946" y="844"/>
              </a:cxn>
              <a:cxn ang="0">
                <a:pos x="983" y="825"/>
              </a:cxn>
              <a:cxn ang="0">
                <a:pos x="1057" y="788"/>
              </a:cxn>
              <a:cxn ang="0">
                <a:pos x="1062" y="735"/>
              </a:cxn>
              <a:cxn ang="0">
                <a:pos x="978" y="725"/>
              </a:cxn>
              <a:cxn ang="0">
                <a:pos x="967" y="663"/>
              </a:cxn>
              <a:cxn ang="0">
                <a:pos x="974" y="553"/>
              </a:cxn>
              <a:cxn ang="0">
                <a:pos x="1041" y="459"/>
              </a:cxn>
              <a:cxn ang="0">
                <a:pos x="1120" y="370"/>
              </a:cxn>
              <a:cxn ang="0">
                <a:pos x="1157" y="363"/>
              </a:cxn>
              <a:cxn ang="0">
                <a:pos x="1207" y="277"/>
              </a:cxn>
              <a:cxn ang="0">
                <a:pos x="1159" y="210"/>
              </a:cxn>
              <a:cxn ang="0">
                <a:pos x="1032" y="4"/>
              </a:cxn>
              <a:cxn ang="0">
                <a:pos x="922" y="25"/>
              </a:cxn>
              <a:cxn ang="0">
                <a:pos x="870" y="291"/>
              </a:cxn>
              <a:cxn ang="0">
                <a:pos x="828" y="349"/>
              </a:cxn>
              <a:cxn ang="0">
                <a:pos x="476" y="526"/>
              </a:cxn>
              <a:cxn ang="0">
                <a:pos x="443" y="639"/>
              </a:cxn>
              <a:cxn ang="0">
                <a:pos x="364" y="742"/>
              </a:cxn>
            </a:cxnLst>
            <a:rect l="0" t="0" r="r" b="b"/>
            <a:pathLst>
              <a:path w="1226" h="3225">
                <a:moveTo>
                  <a:pt x="0" y="2619"/>
                </a:moveTo>
                <a:lnTo>
                  <a:pt x="15" y="2633"/>
                </a:lnTo>
                <a:lnTo>
                  <a:pt x="24" y="2643"/>
                </a:lnTo>
                <a:lnTo>
                  <a:pt x="31" y="2648"/>
                </a:lnTo>
                <a:lnTo>
                  <a:pt x="37" y="2650"/>
                </a:lnTo>
                <a:lnTo>
                  <a:pt x="40" y="2664"/>
                </a:lnTo>
                <a:lnTo>
                  <a:pt x="45" y="2673"/>
                </a:lnTo>
                <a:lnTo>
                  <a:pt x="51" y="2677"/>
                </a:lnTo>
                <a:lnTo>
                  <a:pt x="58" y="2680"/>
                </a:lnTo>
                <a:lnTo>
                  <a:pt x="66" y="2685"/>
                </a:lnTo>
                <a:lnTo>
                  <a:pt x="73" y="2698"/>
                </a:lnTo>
                <a:lnTo>
                  <a:pt x="79" y="2712"/>
                </a:lnTo>
                <a:lnTo>
                  <a:pt x="82" y="2722"/>
                </a:lnTo>
                <a:lnTo>
                  <a:pt x="84" y="2726"/>
                </a:lnTo>
                <a:lnTo>
                  <a:pt x="88" y="2724"/>
                </a:lnTo>
                <a:lnTo>
                  <a:pt x="89" y="2719"/>
                </a:lnTo>
                <a:lnTo>
                  <a:pt x="91" y="2712"/>
                </a:lnTo>
                <a:lnTo>
                  <a:pt x="103" y="2708"/>
                </a:lnTo>
                <a:lnTo>
                  <a:pt x="110" y="2710"/>
                </a:lnTo>
                <a:lnTo>
                  <a:pt x="114" y="2717"/>
                </a:lnTo>
                <a:lnTo>
                  <a:pt x="116" y="2724"/>
                </a:lnTo>
                <a:lnTo>
                  <a:pt x="132" y="2738"/>
                </a:lnTo>
                <a:lnTo>
                  <a:pt x="137" y="2750"/>
                </a:lnTo>
                <a:lnTo>
                  <a:pt x="137" y="2763"/>
                </a:lnTo>
                <a:lnTo>
                  <a:pt x="140" y="2773"/>
                </a:lnTo>
                <a:lnTo>
                  <a:pt x="142" y="2798"/>
                </a:lnTo>
                <a:lnTo>
                  <a:pt x="139" y="2831"/>
                </a:lnTo>
                <a:lnTo>
                  <a:pt x="135" y="2865"/>
                </a:lnTo>
                <a:lnTo>
                  <a:pt x="139" y="2889"/>
                </a:lnTo>
                <a:lnTo>
                  <a:pt x="144" y="2889"/>
                </a:lnTo>
                <a:lnTo>
                  <a:pt x="149" y="2891"/>
                </a:lnTo>
                <a:lnTo>
                  <a:pt x="153" y="2896"/>
                </a:lnTo>
                <a:lnTo>
                  <a:pt x="158" y="2898"/>
                </a:lnTo>
                <a:lnTo>
                  <a:pt x="161" y="2895"/>
                </a:lnTo>
                <a:lnTo>
                  <a:pt x="161" y="2886"/>
                </a:lnTo>
                <a:lnTo>
                  <a:pt x="158" y="2877"/>
                </a:lnTo>
                <a:lnTo>
                  <a:pt x="154" y="2868"/>
                </a:lnTo>
                <a:lnTo>
                  <a:pt x="154" y="2863"/>
                </a:lnTo>
                <a:lnTo>
                  <a:pt x="156" y="2861"/>
                </a:lnTo>
                <a:lnTo>
                  <a:pt x="161" y="2865"/>
                </a:lnTo>
                <a:lnTo>
                  <a:pt x="165" y="2870"/>
                </a:lnTo>
                <a:lnTo>
                  <a:pt x="168" y="2877"/>
                </a:lnTo>
                <a:lnTo>
                  <a:pt x="172" y="2879"/>
                </a:lnTo>
                <a:lnTo>
                  <a:pt x="176" y="2879"/>
                </a:lnTo>
                <a:lnTo>
                  <a:pt x="177" y="2873"/>
                </a:lnTo>
                <a:lnTo>
                  <a:pt x="176" y="2866"/>
                </a:lnTo>
                <a:lnTo>
                  <a:pt x="177" y="2865"/>
                </a:lnTo>
                <a:lnTo>
                  <a:pt x="181" y="2866"/>
                </a:lnTo>
                <a:lnTo>
                  <a:pt x="186" y="2872"/>
                </a:lnTo>
                <a:lnTo>
                  <a:pt x="188" y="2879"/>
                </a:lnTo>
                <a:lnTo>
                  <a:pt x="183" y="2888"/>
                </a:lnTo>
                <a:lnTo>
                  <a:pt x="177" y="2898"/>
                </a:lnTo>
                <a:lnTo>
                  <a:pt x="174" y="2905"/>
                </a:lnTo>
                <a:lnTo>
                  <a:pt x="174" y="2910"/>
                </a:lnTo>
                <a:lnTo>
                  <a:pt x="170" y="2917"/>
                </a:lnTo>
                <a:lnTo>
                  <a:pt x="167" y="2924"/>
                </a:lnTo>
                <a:lnTo>
                  <a:pt x="170" y="2930"/>
                </a:lnTo>
                <a:lnTo>
                  <a:pt x="176" y="2937"/>
                </a:lnTo>
                <a:lnTo>
                  <a:pt x="181" y="2947"/>
                </a:lnTo>
                <a:lnTo>
                  <a:pt x="183" y="2956"/>
                </a:lnTo>
                <a:lnTo>
                  <a:pt x="186" y="2967"/>
                </a:lnTo>
                <a:lnTo>
                  <a:pt x="193" y="2977"/>
                </a:lnTo>
                <a:lnTo>
                  <a:pt x="202" y="2991"/>
                </a:lnTo>
                <a:lnTo>
                  <a:pt x="212" y="3002"/>
                </a:lnTo>
                <a:lnTo>
                  <a:pt x="221" y="3009"/>
                </a:lnTo>
                <a:lnTo>
                  <a:pt x="234" y="3009"/>
                </a:lnTo>
                <a:lnTo>
                  <a:pt x="237" y="3005"/>
                </a:lnTo>
                <a:lnTo>
                  <a:pt x="235" y="2998"/>
                </a:lnTo>
                <a:lnTo>
                  <a:pt x="230" y="2993"/>
                </a:lnTo>
                <a:lnTo>
                  <a:pt x="239" y="2995"/>
                </a:lnTo>
                <a:lnTo>
                  <a:pt x="242" y="3000"/>
                </a:lnTo>
                <a:lnTo>
                  <a:pt x="244" y="3009"/>
                </a:lnTo>
                <a:lnTo>
                  <a:pt x="248" y="3023"/>
                </a:lnTo>
                <a:lnTo>
                  <a:pt x="253" y="3035"/>
                </a:lnTo>
                <a:lnTo>
                  <a:pt x="260" y="3044"/>
                </a:lnTo>
                <a:lnTo>
                  <a:pt x="267" y="3051"/>
                </a:lnTo>
                <a:lnTo>
                  <a:pt x="274" y="3056"/>
                </a:lnTo>
                <a:lnTo>
                  <a:pt x="279" y="3062"/>
                </a:lnTo>
                <a:lnTo>
                  <a:pt x="283" y="3074"/>
                </a:lnTo>
                <a:lnTo>
                  <a:pt x="286" y="3090"/>
                </a:lnTo>
                <a:lnTo>
                  <a:pt x="292" y="3104"/>
                </a:lnTo>
                <a:lnTo>
                  <a:pt x="300" y="3113"/>
                </a:lnTo>
                <a:lnTo>
                  <a:pt x="309" y="3118"/>
                </a:lnTo>
                <a:lnTo>
                  <a:pt x="318" y="3121"/>
                </a:lnTo>
                <a:lnTo>
                  <a:pt x="327" y="3121"/>
                </a:lnTo>
                <a:lnTo>
                  <a:pt x="336" y="3127"/>
                </a:lnTo>
                <a:lnTo>
                  <a:pt x="346" y="3137"/>
                </a:lnTo>
                <a:lnTo>
                  <a:pt x="353" y="3150"/>
                </a:lnTo>
                <a:lnTo>
                  <a:pt x="359" y="3158"/>
                </a:lnTo>
                <a:lnTo>
                  <a:pt x="364" y="3158"/>
                </a:lnTo>
                <a:lnTo>
                  <a:pt x="366" y="3164"/>
                </a:lnTo>
                <a:lnTo>
                  <a:pt x="369" y="3171"/>
                </a:lnTo>
                <a:lnTo>
                  <a:pt x="373" y="3178"/>
                </a:lnTo>
                <a:lnTo>
                  <a:pt x="381" y="3188"/>
                </a:lnTo>
                <a:lnTo>
                  <a:pt x="383" y="3204"/>
                </a:lnTo>
                <a:lnTo>
                  <a:pt x="383" y="3216"/>
                </a:lnTo>
                <a:lnTo>
                  <a:pt x="383" y="3220"/>
                </a:lnTo>
                <a:lnTo>
                  <a:pt x="387" y="3218"/>
                </a:lnTo>
                <a:lnTo>
                  <a:pt x="390" y="3222"/>
                </a:lnTo>
                <a:lnTo>
                  <a:pt x="395" y="3225"/>
                </a:lnTo>
                <a:lnTo>
                  <a:pt x="399" y="3225"/>
                </a:lnTo>
                <a:lnTo>
                  <a:pt x="415" y="3223"/>
                </a:lnTo>
                <a:lnTo>
                  <a:pt x="422" y="3220"/>
                </a:lnTo>
                <a:lnTo>
                  <a:pt x="425" y="3216"/>
                </a:lnTo>
                <a:lnTo>
                  <a:pt x="429" y="3215"/>
                </a:lnTo>
                <a:lnTo>
                  <a:pt x="434" y="3215"/>
                </a:lnTo>
                <a:lnTo>
                  <a:pt x="441" y="3213"/>
                </a:lnTo>
                <a:lnTo>
                  <a:pt x="445" y="3213"/>
                </a:lnTo>
                <a:lnTo>
                  <a:pt x="446" y="3213"/>
                </a:lnTo>
                <a:lnTo>
                  <a:pt x="448" y="3211"/>
                </a:lnTo>
                <a:lnTo>
                  <a:pt x="452" y="3208"/>
                </a:lnTo>
                <a:lnTo>
                  <a:pt x="455" y="3202"/>
                </a:lnTo>
                <a:lnTo>
                  <a:pt x="461" y="3199"/>
                </a:lnTo>
                <a:lnTo>
                  <a:pt x="466" y="3197"/>
                </a:lnTo>
                <a:lnTo>
                  <a:pt x="471" y="3193"/>
                </a:lnTo>
                <a:lnTo>
                  <a:pt x="476" y="3190"/>
                </a:lnTo>
                <a:lnTo>
                  <a:pt x="482" y="3186"/>
                </a:lnTo>
                <a:lnTo>
                  <a:pt x="483" y="3179"/>
                </a:lnTo>
                <a:lnTo>
                  <a:pt x="483" y="3169"/>
                </a:lnTo>
                <a:lnTo>
                  <a:pt x="483" y="3158"/>
                </a:lnTo>
                <a:lnTo>
                  <a:pt x="482" y="3146"/>
                </a:lnTo>
                <a:lnTo>
                  <a:pt x="482" y="3137"/>
                </a:lnTo>
                <a:lnTo>
                  <a:pt x="483" y="3130"/>
                </a:lnTo>
                <a:lnTo>
                  <a:pt x="485" y="3127"/>
                </a:lnTo>
                <a:lnTo>
                  <a:pt x="485" y="3121"/>
                </a:lnTo>
                <a:lnTo>
                  <a:pt x="487" y="3116"/>
                </a:lnTo>
                <a:lnTo>
                  <a:pt x="490" y="3111"/>
                </a:lnTo>
                <a:lnTo>
                  <a:pt x="492" y="3102"/>
                </a:lnTo>
                <a:lnTo>
                  <a:pt x="494" y="3095"/>
                </a:lnTo>
                <a:lnTo>
                  <a:pt x="490" y="3074"/>
                </a:lnTo>
                <a:lnTo>
                  <a:pt x="492" y="3046"/>
                </a:lnTo>
                <a:lnTo>
                  <a:pt x="492" y="3014"/>
                </a:lnTo>
                <a:lnTo>
                  <a:pt x="485" y="2983"/>
                </a:lnTo>
                <a:lnTo>
                  <a:pt x="482" y="2977"/>
                </a:lnTo>
                <a:lnTo>
                  <a:pt x="476" y="2970"/>
                </a:lnTo>
                <a:lnTo>
                  <a:pt x="468" y="2958"/>
                </a:lnTo>
                <a:lnTo>
                  <a:pt x="459" y="2940"/>
                </a:lnTo>
                <a:lnTo>
                  <a:pt x="452" y="2926"/>
                </a:lnTo>
                <a:lnTo>
                  <a:pt x="439" y="2907"/>
                </a:lnTo>
                <a:lnTo>
                  <a:pt x="427" y="2884"/>
                </a:lnTo>
                <a:lnTo>
                  <a:pt x="413" y="2861"/>
                </a:lnTo>
                <a:lnTo>
                  <a:pt x="399" y="2838"/>
                </a:lnTo>
                <a:lnTo>
                  <a:pt x="387" y="2817"/>
                </a:lnTo>
                <a:lnTo>
                  <a:pt x="378" y="2801"/>
                </a:lnTo>
                <a:lnTo>
                  <a:pt x="373" y="2793"/>
                </a:lnTo>
                <a:lnTo>
                  <a:pt x="373" y="2784"/>
                </a:lnTo>
                <a:lnTo>
                  <a:pt x="371" y="2777"/>
                </a:lnTo>
                <a:lnTo>
                  <a:pt x="367" y="2772"/>
                </a:lnTo>
                <a:lnTo>
                  <a:pt x="364" y="2766"/>
                </a:lnTo>
                <a:lnTo>
                  <a:pt x="359" y="2757"/>
                </a:lnTo>
                <a:lnTo>
                  <a:pt x="353" y="2749"/>
                </a:lnTo>
                <a:lnTo>
                  <a:pt x="350" y="2742"/>
                </a:lnTo>
                <a:lnTo>
                  <a:pt x="348" y="2731"/>
                </a:lnTo>
                <a:lnTo>
                  <a:pt x="350" y="2726"/>
                </a:lnTo>
                <a:lnTo>
                  <a:pt x="353" y="2729"/>
                </a:lnTo>
                <a:lnTo>
                  <a:pt x="357" y="2736"/>
                </a:lnTo>
                <a:lnTo>
                  <a:pt x="362" y="2742"/>
                </a:lnTo>
                <a:lnTo>
                  <a:pt x="369" y="2742"/>
                </a:lnTo>
                <a:lnTo>
                  <a:pt x="373" y="2738"/>
                </a:lnTo>
                <a:lnTo>
                  <a:pt x="373" y="2733"/>
                </a:lnTo>
                <a:lnTo>
                  <a:pt x="371" y="2728"/>
                </a:lnTo>
                <a:lnTo>
                  <a:pt x="362" y="2719"/>
                </a:lnTo>
                <a:lnTo>
                  <a:pt x="353" y="2710"/>
                </a:lnTo>
                <a:lnTo>
                  <a:pt x="344" y="2701"/>
                </a:lnTo>
                <a:lnTo>
                  <a:pt x="337" y="2692"/>
                </a:lnTo>
                <a:lnTo>
                  <a:pt x="330" y="2685"/>
                </a:lnTo>
                <a:lnTo>
                  <a:pt x="325" y="2678"/>
                </a:lnTo>
                <a:lnTo>
                  <a:pt x="320" y="2671"/>
                </a:lnTo>
                <a:lnTo>
                  <a:pt x="316" y="2666"/>
                </a:lnTo>
                <a:lnTo>
                  <a:pt x="306" y="2647"/>
                </a:lnTo>
                <a:lnTo>
                  <a:pt x="290" y="2613"/>
                </a:lnTo>
                <a:lnTo>
                  <a:pt x="276" y="2583"/>
                </a:lnTo>
                <a:lnTo>
                  <a:pt x="269" y="2568"/>
                </a:lnTo>
                <a:lnTo>
                  <a:pt x="267" y="2564"/>
                </a:lnTo>
                <a:lnTo>
                  <a:pt x="265" y="2559"/>
                </a:lnTo>
                <a:lnTo>
                  <a:pt x="260" y="2548"/>
                </a:lnTo>
                <a:lnTo>
                  <a:pt x="255" y="2531"/>
                </a:lnTo>
                <a:lnTo>
                  <a:pt x="251" y="2525"/>
                </a:lnTo>
                <a:lnTo>
                  <a:pt x="244" y="2522"/>
                </a:lnTo>
                <a:lnTo>
                  <a:pt x="234" y="2522"/>
                </a:lnTo>
                <a:lnTo>
                  <a:pt x="225" y="2520"/>
                </a:lnTo>
                <a:lnTo>
                  <a:pt x="223" y="2518"/>
                </a:lnTo>
                <a:lnTo>
                  <a:pt x="230" y="2517"/>
                </a:lnTo>
                <a:lnTo>
                  <a:pt x="239" y="2513"/>
                </a:lnTo>
                <a:lnTo>
                  <a:pt x="244" y="2510"/>
                </a:lnTo>
                <a:lnTo>
                  <a:pt x="244" y="2504"/>
                </a:lnTo>
                <a:lnTo>
                  <a:pt x="241" y="2499"/>
                </a:lnTo>
                <a:lnTo>
                  <a:pt x="237" y="2494"/>
                </a:lnTo>
                <a:lnTo>
                  <a:pt x="235" y="2490"/>
                </a:lnTo>
                <a:lnTo>
                  <a:pt x="235" y="2485"/>
                </a:lnTo>
                <a:lnTo>
                  <a:pt x="234" y="2481"/>
                </a:lnTo>
                <a:lnTo>
                  <a:pt x="228" y="2478"/>
                </a:lnTo>
                <a:lnTo>
                  <a:pt x="221" y="2476"/>
                </a:lnTo>
                <a:lnTo>
                  <a:pt x="221" y="2469"/>
                </a:lnTo>
                <a:lnTo>
                  <a:pt x="225" y="2459"/>
                </a:lnTo>
                <a:lnTo>
                  <a:pt x="228" y="2443"/>
                </a:lnTo>
                <a:lnTo>
                  <a:pt x="228" y="2418"/>
                </a:lnTo>
                <a:lnTo>
                  <a:pt x="235" y="2408"/>
                </a:lnTo>
                <a:lnTo>
                  <a:pt x="235" y="2392"/>
                </a:lnTo>
                <a:lnTo>
                  <a:pt x="232" y="2378"/>
                </a:lnTo>
                <a:lnTo>
                  <a:pt x="230" y="2367"/>
                </a:lnTo>
                <a:lnTo>
                  <a:pt x="232" y="2364"/>
                </a:lnTo>
                <a:lnTo>
                  <a:pt x="239" y="2362"/>
                </a:lnTo>
                <a:lnTo>
                  <a:pt x="244" y="2360"/>
                </a:lnTo>
                <a:lnTo>
                  <a:pt x="246" y="2353"/>
                </a:lnTo>
                <a:lnTo>
                  <a:pt x="244" y="2346"/>
                </a:lnTo>
                <a:lnTo>
                  <a:pt x="239" y="2341"/>
                </a:lnTo>
                <a:lnTo>
                  <a:pt x="235" y="2337"/>
                </a:lnTo>
                <a:lnTo>
                  <a:pt x="237" y="2335"/>
                </a:lnTo>
                <a:lnTo>
                  <a:pt x="242" y="2332"/>
                </a:lnTo>
                <a:lnTo>
                  <a:pt x="244" y="2328"/>
                </a:lnTo>
                <a:lnTo>
                  <a:pt x="246" y="2325"/>
                </a:lnTo>
                <a:lnTo>
                  <a:pt x="246" y="2321"/>
                </a:lnTo>
                <a:lnTo>
                  <a:pt x="248" y="2320"/>
                </a:lnTo>
                <a:lnTo>
                  <a:pt x="253" y="2314"/>
                </a:lnTo>
                <a:lnTo>
                  <a:pt x="255" y="2311"/>
                </a:lnTo>
                <a:lnTo>
                  <a:pt x="251" y="2307"/>
                </a:lnTo>
                <a:lnTo>
                  <a:pt x="237" y="2286"/>
                </a:lnTo>
                <a:lnTo>
                  <a:pt x="253" y="2286"/>
                </a:lnTo>
                <a:lnTo>
                  <a:pt x="263" y="2284"/>
                </a:lnTo>
                <a:lnTo>
                  <a:pt x="271" y="2281"/>
                </a:lnTo>
                <a:lnTo>
                  <a:pt x="271" y="2274"/>
                </a:lnTo>
                <a:lnTo>
                  <a:pt x="269" y="2263"/>
                </a:lnTo>
                <a:lnTo>
                  <a:pt x="271" y="2253"/>
                </a:lnTo>
                <a:lnTo>
                  <a:pt x="271" y="2244"/>
                </a:lnTo>
                <a:lnTo>
                  <a:pt x="265" y="2239"/>
                </a:lnTo>
                <a:lnTo>
                  <a:pt x="262" y="2233"/>
                </a:lnTo>
                <a:lnTo>
                  <a:pt x="262" y="2228"/>
                </a:lnTo>
                <a:lnTo>
                  <a:pt x="267" y="2223"/>
                </a:lnTo>
                <a:lnTo>
                  <a:pt x="281" y="2221"/>
                </a:lnTo>
                <a:lnTo>
                  <a:pt x="300" y="2221"/>
                </a:lnTo>
                <a:lnTo>
                  <a:pt x="315" y="2218"/>
                </a:lnTo>
                <a:lnTo>
                  <a:pt x="323" y="2214"/>
                </a:lnTo>
                <a:lnTo>
                  <a:pt x="325" y="2205"/>
                </a:lnTo>
                <a:lnTo>
                  <a:pt x="329" y="2200"/>
                </a:lnTo>
                <a:lnTo>
                  <a:pt x="339" y="2200"/>
                </a:lnTo>
                <a:lnTo>
                  <a:pt x="348" y="2193"/>
                </a:lnTo>
                <a:lnTo>
                  <a:pt x="353" y="2170"/>
                </a:lnTo>
                <a:lnTo>
                  <a:pt x="355" y="2167"/>
                </a:lnTo>
                <a:lnTo>
                  <a:pt x="357" y="2165"/>
                </a:lnTo>
                <a:lnTo>
                  <a:pt x="360" y="2167"/>
                </a:lnTo>
                <a:lnTo>
                  <a:pt x="364" y="2170"/>
                </a:lnTo>
                <a:lnTo>
                  <a:pt x="371" y="2174"/>
                </a:lnTo>
                <a:lnTo>
                  <a:pt x="374" y="2167"/>
                </a:lnTo>
                <a:lnTo>
                  <a:pt x="376" y="2158"/>
                </a:lnTo>
                <a:lnTo>
                  <a:pt x="380" y="2154"/>
                </a:lnTo>
                <a:lnTo>
                  <a:pt x="387" y="2149"/>
                </a:lnTo>
                <a:lnTo>
                  <a:pt x="390" y="2139"/>
                </a:lnTo>
                <a:lnTo>
                  <a:pt x="394" y="2130"/>
                </a:lnTo>
                <a:lnTo>
                  <a:pt x="402" y="2126"/>
                </a:lnTo>
                <a:lnTo>
                  <a:pt x="418" y="2110"/>
                </a:lnTo>
                <a:lnTo>
                  <a:pt x="422" y="2103"/>
                </a:lnTo>
                <a:lnTo>
                  <a:pt x="418" y="2096"/>
                </a:lnTo>
                <a:lnTo>
                  <a:pt x="415" y="2088"/>
                </a:lnTo>
                <a:lnTo>
                  <a:pt x="420" y="2089"/>
                </a:lnTo>
                <a:lnTo>
                  <a:pt x="425" y="2088"/>
                </a:lnTo>
                <a:lnTo>
                  <a:pt x="427" y="2081"/>
                </a:lnTo>
                <a:lnTo>
                  <a:pt x="425" y="2066"/>
                </a:lnTo>
                <a:lnTo>
                  <a:pt x="436" y="2051"/>
                </a:lnTo>
                <a:lnTo>
                  <a:pt x="446" y="2033"/>
                </a:lnTo>
                <a:lnTo>
                  <a:pt x="459" y="2015"/>
                </a:lnTo>
                <a:lnTo>
                  <a:pt x="473" y="2003"/>
                </a:lnTo>
                <a:lnTo>
                  <a:pt x="485" y="1996"/>
                </a:lnTo>
                <a:lnTo>
                  <a:pt x="496" y="1993"/>
                </a:lnTo>
                <a:lnTo>
                  <a:pt x="505" y="1989"/>
                </a:lnTo>
                <a:lnTo>
                  <a:pt x="517" y="1989"/>
                </a:lnTo>
                <a:lnTo>
                  <a:pt x="526" y="1987"/>
                </a:lnTo>
                <a:lnTo>
                  <a:pt x="529" y="1984"/>
                </a:lnTo>
                <a:lnTo>
                  <a:pt x="531" y="1977"/>
                </a:lnTo>
                <a:lnTo>
                  <a:pt x="529" y="1968"/>
                </a:lnTo>
                <a:lnTo>
                  <a:pt x="531" y="1957"/>
                </a:lnTo>
                <a:lnTo>
                  <a:pt x="533" y="1945"/>
                </a:lnTo>
                <a:lnTo>
                  <a:pt x="541" y="1931"/>
                </a:lnTo>
                <a:lnTo>
                  <a:pt x="557" y="1915"/>
                </a:lnTo>
                <a:lnTo>
                  <a:pt x="566" y="1906"/>
                </a:lnTo>
                <a:lnTo>
                  <a:pt x="575" y="1894"/>
                </a:lnTo>
                <a:lnTo>
                  <a:pt x="584" y="1880"/>
                </a:lnTo>
                <a:lnTo>
                  <a:pt x="596" y="1868"/>
                </a:lnTo>
                <a:lnTo>
                  <a:pt x="608" y="1855"/>
                </a:lnTo>
                <a:lnTo>
                  <a:pt x="619" y="1848"/>
                </a:lnTo>
                <a:lnTo>
                  <a:pt x="628" y="1845"/>
                </a:lnTo>
                <a:lnTo>
                  <a:pt x="636" y="1843"/>
                </a:lnTo>
                <a:lnTo>
                  <a:pt x="644" y="1843"/>
                </a:lnTo>
                <a:lnTo>
                  <a:pt x="651" y="1841"/>
                </a:lnTo>
                <a:lnTo>
                  <a:pt x="659" y="1838"/>
                </a:lnTo>
                <a:lnTo>
                  <a:pt x="666" y="1831"/>
                </a:lnTo>
                <a:lnTo>
                  <a:pt x="677" y="1817"/>
                </a:lnTo>
                <a:lnTo>
                  <a:pt x="677" y="1813"/>
                </a:lnTo>
                <a:lnTo>
                  <a:pt x="672" y="1813"/>
                </a:lnTo>
                <a:lnTo>
                  <a:pt x="666" y="1806"/>
                </a:lnTo>
                <a:lnTo>
                  <a:pt x="663" y="1801"/>
                </a:lnTo>
                <a:lnTo>
                  <a:pt x="658" y="1801"/>
                </a:lnTo>
                <a:lnTo>
                  <a:pt x="652" y="1806"/>
                </a:lnTo>
                <a:lnTo>
                  <a:pt x="647" y="1813"/>
                </a:lnTo>
                <a:lnTo>
                  <a:pt x="633" y="1822"/>
                </a:lnTo>
                <a:lnTo>
                  <a:pt x="617" y="1822"/>
                </a:lnTo>
                <a:lnTo>
                  <a:pt x="603" y="1815"/>
                </a:lnTo>
                <a:lnTo>
                  <a:pt x="598" y="1804"/>
                </a:lnTo>
                <a:lnTo>
                  <a:pt x="608" y="1806"/>
                </a:lnTo>
                <a:lnTo>
                  <a:pt x="622" y="1811"/>
                </a:lnTo>
                <a:lnTo>
                  <a:pt x="635" y="1810"/>
                </a:lnTo>
                <a:lnTo>
                  <a:pt x="644" y="1789"/>
                </a:lnTo>
                <a:lnTo>
                  <a:pt x="644" y="1782"/>
                </a:lnTo>
                <a:lnTo>
                  <a:pt x="640" y="1778"/>
                </a:lnTo>
                <a:lnTo>
                  <a:pt x="635" y="1775"/>
                </a:lnTo>
                <a:lnTo>
                  <a:pt x="624" y="1773"/>
                </a:lnTo>
                <a:lnTo>
                  <a:pt x="614" y="1769"/>
                </a:lnTo>
                <a:lnTo>
                  <a:pt x="603" y="1768"/>
                </a:lnTo>
                <a:lnTo>
                  <a:pt x="593" y="1764"/>
                </a:lnTo>
                <a:lnTo>
                  <a:pt x="584" y="1759"/>
                </a:lnTo>
                <a:lnTo>
                  <a:pt x="582" y="1757"/>
                </a:lnTo>
                <a:lnTo>
                  <a:pt x="589" y="1755"/>
                </a:lnTo>
                <a:lnTo>
                  <a:pt x="598" y="1757"/>
                </a:lnTo>
                <a:lnTo>
                  <a:pt x="610" y="1759"/>
                </a:lnTo>
                <a:lnTo>
                  <a:pt x="621" y="1759"/>
                </a:lnTo>
                <a:lnTo>
                  <a:pt x="628" y="1759"/>
                </a:lnTo>
                <a:lnTo>
                  <a:pt x="628" y="1755"/>
                </a:lnTo>
                <a:lnTo>
                  <a:pt x="621" y="1750"/>
                </a:lnTo>
                <a:lnTo>
                  <a:pt x="624" y="1741"/>
                </a:lnTo>
                <a:lnTo>
                  <a:pt x="635" y="1738"/>
                </a:lnTo>
                <a:lnTo>
                  <a:pt x="645" y="1739"/>
                </a:lnTo>
                <a:lnTo>
                  <a:pt x="644" y="1743"/>
                </a:lnTo>
                <a:lnTo>
                  <a:pt x="640" y="1746"/>
                </a:lnTo>
                <a:lnTo>
                  <a:pt x="642" y="1752"/>
                </a:lnTo>
                <a:lnTo>
                  <a:pt x="647" y="1755"/>
                </a:lnTo>
                <a:lnTo>
                  <a:pt x="658" y="1759"/>
                </a:lnTo>
                <a:lnTo>
                  <a:pt x="668" y="1759"/>
                </a:lnTo>
                <a:lnTo>
                  <a:pt x="680" y="1757"/>
                </a:lnTo>
                <a:lnTo>
                  <a:pt x="689" y="1750"/>
                </a:lnTo>
                <a:lnTo>
                  <a:pt x="696" y="1738"/>
                </a:lnTo>
                <a:lnTo>
                  <a:pt x="698" y="1729"/>
                </a:lnTo>
                <a:lnTo>
                  <a:pt x="703" y="1720"/>
                </a:lnTo>
                <a:lnTo>
                  <a:pt x="712" y="1710"/>
                </a:lnTo>
                <a:lnTo>
                  <a:pt x="716" y="1690"/>
                </a:lnTo>
                <a:lnTo>
                  <a:pt x="714" y="1680"/>
                </a:lnTo>
                <a:lnTo>
                  <a:pt x="710" y="1674"/>
                </a:lnTo>
                <a:lnTo>
                  <a:pt x="705" y="1673"/>
                </a:lnTo>
                <a:lnTo>
                  <a:pt x="700" y="1674"/>
                </a:lnTo>
                <a:lnTo>
                  <a:pt x="693" y="1680"/>
                </a:lnTo>
                <a:lnTo>
                  <a:pt x="691" y="1692"/>
                </a:lnTo>
                <a:lnTo>
                  <a:pt x="691" y="1702"/>
                </a:lnTo>
                <a:lnTo>
                  <a:pt x="686" y="1710"/>
                </a:lnTo>
                <a:lnTo>
                  <a:pt x="680" y="1702"/>
                </a:lnTo>
                <a:lnTo>
                  <a:pt x="680" y="1688"/>
                </a:lnTo>
                <a:lnTo>
                  <a:pt x="679" y="1676"/>
                </a:lnTo>
                <a:lnTo>
                  <a:pt x="672" y="1673"/>
                </a:lnTo>
                <a:lnTo>
                  <a:pt x="665" y="1674"/>
                </a:lnTo>
                <a:lnTo>
                  <a:pt x="661" y="1678"/>
                </a:lnTo>
                <a:lnTo>
                  <a:pt x="656" y="1681"/>
                </a:lnTo>
                <a:lnTo>
                  <a:pt x="649" y="1681"/>
                </a:lnTo>
                <a:lnTo>
                  <a:pt x="638" y="1681"/>
                </a:lnTo>
                <a:lnTo>
                  <a:pt x="624" y="1687"/>
                </a:lnTo>
                <a:lnTo>
                  <a:pt x="612" y="1692"/>
                </a:lnTo>
                <a:lnTo>
                  <a:pt x="605" y="1699"/>
                </a:lnTo>
                <a:lnTo>
                  <a:pt x="603" y="1704"/>
                </a:lnTo>
                <a:lnTo>
                  <a:pt x="601" y="1704"/>
                </a:lnTo>
                <a:lnTo>
                  <a:pt x="600" y="1702"/>
                </a:lnTo>
                <a:lnTo>
                  <a:pt x="600" y="1699"/>
                </a:lnTo>
                <a:lnTo>
                  <a:pt x="603" y="1694"/>
                </a:lnTo>
                <a:lnTo>
                  <a:pt x="605" y="1688"/>
                </a:lnTo>
                <a:lnTo>
                  <a:pt x="603" y="1683"/>
                </a:lnTo>
                <a:lnTo>
                  <a:pt x="601" y="1678"/>
                </a:lnTo>
                <a:lnTo>
                  <a:pt x="596" y="1667"/>
                </a:lnTo>
                <a:lnTo>
                  <a:pt x="587" y="1666"/>
                </a:lnTo>
                <a:lnTo>
                  <a:pt x="580" y="1667"/>
                </a:lnTo>
                <a:lnTo>
                  <a:pt x="575" y="1664"/>
                </a:lnTo>
                <a:lnTo>
                  <a:pt x="578" y="1653"/>
                </a:lnTo>
                <a:lnTo>
                  <a:pt x="582" y="1651"/>
                </a:lnTo>
                <a:lnTo>
                  <a:pt x="591" y="1657"/>
                </a:lnTo>
                <a:lnTo>
                  <a:pt x="607" y="1669"/>
                </a:lnTo>
                <a:lnTo>
                  <a:pt x="622" y="1676"/>
                </a:lnTo>
                <a:lnTo>
                  <a:pt x="635" y="1671"/>
                </a:lnTo>
                <a:lnTo>
                  <a:pt x="645" y="1659"/>
                </a:lnTo>
                <a:lnTo>
                  <a:pt x="658" y="1650"/>
                </a:lnTo>
                <a:lnTo>
                  <a:pt x="666" y="1644"/>
                </a:lnTo>
                <a:lnTo>
                  <a:pt x="666" y="1641"/>
                </a:lnTo>
                <a:lnTo>
                  <a:pt x="661" y="1637"/>
                </a:lnTo>
                <a:lnTo>
                  <a:pt x="656" y="1632"/>
                </a:lnTo>
                <a:lnTo>
                  <a:pt x="663" y="1632"/>
                </a:lnTo>
                <a:lnTo>
                  <a:pt x="672" y="1634"/>
                </a:lnTo>
                <a:lnTo>
                  <a:pt x="677" y="1637"/>
                </a:lnTo>
                <a:lnTo>
                  <a:pt x="680" y="1636"/>
                </a:lnTo>
                <a:lnTo>
                  <a:pt x="680" y="1637"/>
                </a:lnTo>
                <a:lnTo>
                  <a:pt x="680" y="1639"/>
                </a:lnTo>
                <a:lnTo>
                  <a:pt x="680" y="1643"/>
                </a:lnTo>
                <a:lnTo>
                  <a:pt x="680" y="1646"/>
                </a:lnTo>
                <a:lnTo>
                  <a:pt x="686" y="1643"/>
                </a:lnTo>
                <a:lnTo>
                  <a:pt x="688" y="1637"/>
                </a:lnTo>
                <a:lnTo>
                  <a:pt x="686" y="1632"/>
                </a:lnTo>
                <a:lnTo>
                  <a:pt x="680" y="1625"/>
                </a:lnTo>
                <a:lnTo>
                  <a:pt x="675" y="1618"/>
                </a:lnTo>
                <a:lnTo>
                  <a:pt x="670" y="1609"/>
                </a:lnTo>
                <a:lnTo>
                  <a:pt x="665" y="1602"/>
                </a:lnTo>
                <a:lnTo>
                  <a:pt x="659" y="1597"/>
                </a:lnTo>
                <a:lnTo>
                  <a:pt x="665" y="1588"/>
                </a:lnTo>
                <a:lnTo>
                  <a:pt x="670" y="1578"/>
                </a:lnTo>
                <a:lnTo>
                  <a:pt x="668" y="1567"/>
                </a:lnTo>
                <a:lnTo>
                  <a:pt x="658" y="1558"/>
                </a:lnTo>
                <a:lnTo>
                  <a:pt x="642" y="1551"/>
                </a:lnTo>
                <a:lnTo>
                  <a:pt x="631" y="1550"/>
                </a:lnTo>
                <a:lnTo>
                  <a:pt x="626" y="1551"/>
                </a:lnTo>
                <a:lnTo>
                  <a:pt x="626" y="1557"/>
                </a:lnTo>
                <a:lnTo>
                  <a:pt x="614" y="1555"/>
                </a:lnTo>
                <a:lnTo>
                  <a:pt x="600" y="1551"/>
                </a:lnTo>
                <a:lnTo>
                  <a:pt x="587" y="1544"/>
                </a:lnTo>
                <a:lnTo>
                  <a:pt x="580" y="1534"/>
                </a:lnTo>
                <a:lnTo>
                  <a:pt x="577" y="1527"/>
                </a:lnTo>
                <a:lnTo>
                  <a:pt x="571" y="1527"/>
                </a:lnTo>
                <a:lnTo>
                  <a:pt x="561" y="1527"/>
                </a:lnTo>
                <a:lnTo>
                  <a:pt x="540" y="1527"/>
                </a:lnTo>
                <a:lnTo>
                  <a:pt x="534" y="1527"/>
                </a:lnTo>
                <a:lnTo>
                  <a:pt x="533" y="1525"/>
                </a:lnTo>
                <a:lnTo>
                  <a:pt x="538" y="1523"/>
                </a:lnTo>
                <a:lnTo>
                  <a:pt x="554" y="1523"/>
                </a:lnTo>
                <a:lnTo>
                  <a:pt x="571" y="1523"/>
                </a:lnTo>
                <a:lnTo>
                  <a:pt x="580" y="1523"/>
                </a:lnTo>
                <a:lnTo>
                  <a:pt x="585" y="1525"/>
                </a:lnTo>
                <a:lnTo>
                  <a:pt x="587" y="1530"/>
                </a:lnTo>
                <a:lnTo>
                  <a:pt x="591" y="1534"/>
                </a:lnTo>
                <a:lnTo>
                  <a:pt x="594" y="1535"/>
                </a:lnTo>
                <a:lnTo>
                  <a:pt x="598" y="1535"/>
                </a:lnTo>
                <a:lnTo>
                  <a:pt x="600" y="1535"/>
                </a:lnTo>
                <a:lnTo>
                  <a:pt x="601" y="1539"/>
                </a:lnTo>
                <a:lnTo>
                  <a:pt x="605" y="1544"/>
                </a:lnTo>
                <a:lnTo>
                  <a:pt x="610" y="1548"/>
                </a:lnTo>
                <a:lnTo>
                  <a:pt x="617" y="1550"/>
                </a:lnTo>
                <a:lnTo>
                  <a:pt x="621" y="1534"/>
                </a:lnTo>
                <a:lnTo>
                  <a:pt x="612" y="1523"/>
                </a:lnTo>
                <a:lnTo>
                  <a:pt x="601" y="1513"/>
                </a:lnTo>
                <a:lnTo>
                  <a:pt x="600" y="1495"/>
                </a:lnTo>
                <a:lnTo>
                  <a:pt x="607" y="1493"/>
                </a:lnTo>
                <a:lnTo>
                  <a:pt x="615" y="1490"/>
                </a:lnTo>
                <a:lnTo>
                  <a:pt x="617" y="1484"/>
                </a:lnTo>
                <a:lnTo>
                  <a:pt x="603" y="1476"/>
                </a:lnTo>
                <a:lnTo>
                  <a:pt x="598" y="1469"/>
                </a:lnTo>
                <a:lnTo>
                  <a:pt x="587" y="1467"/>
                </a:lnTo>
                <a:lnTo>
                  <a:pt x="577" y="1465"/>
                </a:lnTo>
                <a:lnTo>
                  <a:pt x="571" y="1460"/>
                </a:lnTo>
                <a:lnTo>
                  <a:pt x="564" y="1449"/>
                </a:lnTo>
                <a:lnTo>
                  <a:pt x="550" y="1442"/>
                </a:lnTo>
                <a:lnTo>
                  <a:pt x="534" y="1433"/>
                </a:lnTo>
                <a:lnTo>
                  <a:pt x="524" y="1425"/>
                </a:lnTo>
                <a:lnTo>
                  <a:pt x="519" y="1418"/>
                </a:lnTo>
                <a:lnTo>
                  <a:pt x="508" y="1414"/>
                </a:lnTo>
                <a:lnTo>
                  <a:pt x="497" y="1412"/>
                </a:lnTo>
                <a:lnTo>
                  <a:pt x="492" y="1405"/>
                </a:lnTo>
                <a:lnTo>
                  <a:pt x="506" y="1405"/>
                </a:lnTo>
                <a:lnTo>
                  <a:pt x="519" y="1407"/>
                </a:lnTo>
                <a:lnTo>
                  <a:pt x="527" y="1412"/>
                </a:lnTo>
                <a:lnTo>
                  <a:pt x="534" y="1419"/>
                </a:lnTo>
                <a:lnTo>
                  <a:pt x="540" y="1425"/>
                </a:lnTo>
                <a:lnTo>
                  <a:pt x="549" y="1432"/>
                </a:lnTo>
                <a:lnTo>
                  <a:pt x="559" y="1439"/>
                </a:lnTo>
                <a:lnTo>
                  <a:pt x="571" y="1446"/>
                </a:lnTo>
                <a:lnTo>
                  <a:pt x="582" y="1453"/>
                </a:lnTo>
                <a:lnTo>
                  <a:pt x="593" y="1458"/>
                </a:lnTo>
                <a:lnTo>
                  <a:pt x="598" y="1460"/>
                </a:lnTo>
                <a:lnTo>
                  <a:pt x="600" y="1458"/>
                </a:lnTo>
                <a:lnTo>
                  <a:pt x="600" y="1446"/>
                </a:lnTo>
                <a:lnTo>
                  <a:pt x="603" y="1435"/>
                </a:lnTo>
                <a:lnTo>
                  <a:pt x="603" y="1430"/>
                </a:lnTo>
                <a:lnTo>
                  <a:pt x="600" y="1425"/>
                </a:lnTo>
                <a:lnTo>
                  <a:pt x="582" y="1421"/>
                </a:lnTo>
                <a:lnTo>
                  <a:pt x="575" y="1414"/>
                </a:lnTo>
                <a:lnTo>
                  <a:pt x="570" y="1411"/>
                </a:lnTo>
                <a:lnTo>
                  <a:pt x="557" y="1409"/>
                </a:lnTo>
                <a:lnTo>
                  <a:pt x="540" y="1407"/>
                </a:lnTo>
                <a:lnTo>
                  <a:pt x="529" y="1405"/>
                </a:lnTo>
                <a:lnTo>
                  <a:pt x="524" y="1400"/>
                </a:lnTo>
                <a:lnTo>
                  <a:pt x="524" y="1397"/>
                </a:lnTo>
                <a:lnTo>
                  <a:pt x="522" y="1393"/>
                </a:lnTo>
                <a:lnTo>
                  <a:pt x="520" y="1390"/>
                </a:lnTo>
                <a:lnTo>
                  <a:pt x="513" y="1388"/>
                </a:lnTo>
                <a:lnTo>
                  <a:pt x="499" y="1386"/>
                </a:lnTo>
                <a:lnTo>
                  <a:pt x="487" y="1386"/>
                </a:lnTo>
                <a:lnTo>
                  <a:pt x="480" y="1377"/>
                </a:lnTo>
                <a:lnTo>
                  <a:pt x="480" y="1367"/>
                </a:lnTo>
                <a:lnTo>
                  <a:pt x="489" y="1358"/>
                </a:lnTo>
                <a:lnTo>
                  <a:pt x="487" y="1368"/>
                </a:lnTo>
                <a:lnTo>
                  <a:pt x="490" y="1375"/>
                </a:lnTo>
                <a:lnTo>
                  <a:pt x="496" y="1379"/>
                </a:lnTo>
                <a:lnTo>
                  <a:pt x="497" y="1372"/>
                </a:lnTo>
                <a:lnTo>
                  <a:pt x="515" y="1368"/>
                </a:lnTo>
                <a:lnTo>
                  <a:pt x="526" y="1384"/>
                </a:lnTo>
                <a:lnTo>
                  <a:pt x="538" y="1386"/>
                </a:lnTo>
                <a:lnTo>
                  <a:pt x="552" y="1388"/>
                </a:lnTo>
                <a:lnTo>
                  <a:pt x="564" y="1391"/>
                </a:lnTo>
                <a:lnTo>
                  <a:pt x="575" y="1400"/>
                </a:lnTo>
                <a:lnTo>
                  <a:pt x="582" y="1404"/>
                </a:lnTo>
                <a:lnTo>
                  <a:pt x="587" y="1402"/>
                </a:lnTo>
                <a:lnTo>
                  <a:pt x="585" y="1397"/>
                </a:lnTo>
                <a:lnTo>
                  <a:pt x="578" y="1386"/>
                </a:lnTo>
                <a:lnTo>
                  <a:pt x="571" y="1375"/>
                </a:lnTo>
                <a:lnTo>
                  <a:pt x="571" y="1367"/>
                </a:lnTo>
                <a:lnTo>
                  <a:pt x="570" y="1354"/>
                </a:lnTo>
                <a:lnTo>
                  <a:pt x="557" y="1337"/>
                </a:lnTo>
                <a:lnTo>
                  <a:pt x="554" y="1328"/>
                </a:lnTo>
                <a:lnTo>
                  <a:pt x="550" y="1317"/>
                </a:lnTo>
                <a:lnTo>
                  <a:pt x="547" y="1303"/>
                </a:lnTo>
                <a:lnTo>
                  <a:pt x="549" y="1293"/>
                </a:lnTo>
                <a:lnTo>
                  <a:pt x="550" y="1281"/>
                </a:lnTo>
                <a:lnTo>
                  <a:pt x="550" y="1270"/>
                </a:lnTo>
                <a:lnTo>
                  <a:pt x="549" y="1261"/>
                </a:lnTo>
                <a:lnTo>
                  <a:pt x="547" y="1254"/>
                </a:lnTo>
                <a:lnTo>
                  <a:pt x="547" y="1249"/>
                </a:lnTo>
                <a:lnTo>
                  <a:pt x="547" y="1242"/>
                </a:lnTo>
                <a:lnTo>
                  <a:pt x="547" y="1235"/>
                </a:lnTo>
                <a:lnTo>
                  <a:pt x="550" y="1231"/>
                </a:lnTo>
                <a:lnTo>
                  <a:pt x="557" y="1228"/>
                </a:lnTo>
                <a:lnTo>
                  <a:pt x="564" y="1221"/>
                </a:lnTo>
                <a:lnTo>
                  <a:pt x="568" y="1212"/>
                </a:lnTo>
                <a:lnTo>
                  <a:pt x="571" y="1201"/>
                </a:lnTo>
                <a:lnTo>
                  <a:pt x="577" y="1201"/>
                </a:lnTo>
                <a:lnTo>
                  <a:pt x="580" y="1205"/>
                </a:lnTo>
                <a:lnTo>
                  <a:pt x="585" y="1207"/>
                </a:lnTo>
                <a:lnTo>
                  <a:pt x="593" y="1200"/>
                </a:lnTo>
                <a:lnTo>
                  <a:pt x="591" y="1212"/>
                </a:lnTo>
                <a:lnTo>
                  <a:pt x="589" y="1214"/>
                </a:lnTo>
                <a:lnTo>
                  <a:pt x="585" y="1219"/>
                </a:lnTo>
                <a:lnTo>
                  <a:pt x="582" y="1224"/>
                </a:lnTo>
                <a:lnTo>
                  <a:pt x="578" y="1230"/>
                </a:lnTo>
                <a:lnTo>
                  <a:pt x="568" y="1238"/>
                </a:lnTo>
                <a:lnTo>
                  <a:pt x="564" y="1247"/>
                </a:lnTo>
                <a:lnTo>
                  <a:pt x="566" y="1258"/>
                </a:lnTo>
                <a:lnTo>
                  <a:pt x="570" y="1270"/>
                </a:lnTo>
                <a:lnTo>
                  <a:pt x="570" y="1275"/>
                </a:lnTo>
                <a:lnTo>
                  <a:pt x="575" y="1277"/>
                </a:lnTo>
                <a:lnTo>
                  <a:pt x="580" y="1281"/>
                </a:lnTo>
                <a:lnTo>
                  <a:pt x="582" y="1293"/>
                </a:lnTo>
                <a:lnTo>
                  <a:pt x="582" y="1302"/>
                </a:lnTo>
                <a:lnTo>
                  <a:pt x="580" y="1303"/>
                </a:lnTo>
                <a:lnTo>
                  <a:pt x="575" y="1302"/>
                </a:lnTo>
                <a:lnTo>
                  <a:pt x="571" y="1305"/>
                </a:lnTo>
                <a:lnTo>
                  <a:pt x="575" y="1340"/>
                </a:lnTo>
                <a:lnTo>
                  <a:pt x="587" y="1360"/>
                </a:lnTo>
                <a:lnTo>
                  <a:pt x="603" y="1367"/>
                </a:lnTo>
                <a:lnTo>
                  <a:pt x="612" y="1363"/>
                </a:lnTo>
                <a:lnTo>
                  <a:pt x="619" y="1361"/>
                </a:lnTo>
                <a:lnTo>
                  <a:pt x="622" y="1363"/>
                </a:lnTo>
                <a:lnTo>
                  <a:pt x="622" y="1370"/>
                </a:lnTo>
                <a:lnTo>
                  <a:pt x="622" y="1374"/>
                </a:lnTo>
                <a:lnTo>
                  <a:pt x="621" y="1379"/>
                </a:lnTo>
                <a:lnTo>
                  <a:pt x="621" y="1386"/>
                </a:lnTo>
                <a:lnTo>
                  <a:pt x="622" y="1390"/>
                </a:lnTo>
                <a:lnTo>
                  <a:pt x="626" y="1390"/>
                </a:lnTo>
                <a:lnTo>
                  <a:pt x="629" y="1386"/>
                </a:lnTo>
                <a:lnTo>
                  <a:pt x="633" y="1388"/>
                </a:lnTo>
                <a:lnTo>
                  <a:pt x="633" y="1393"/>
                </a:lnTo>
                <a:lnTo>
                  <a:pt x="633" y="1398"/>
                </a:lnTo>
                <a:lnTo>
                  <a:pt x="636" y="1404"/>
                </a:lnTo>
                <a:lnTo>
                  <a:pt x="640" y="1404"/>
                </a:lnTo>
                <a:lnTo>
                  <a:pt x="647" y="1398"/>
                </a:lnTo>
                <a:lnTo>
                  <a:pt x="652" y="1393"/>
                </a:lnTo>
                <a:lnTo>
                  <a:pt x="654" y="1393"/>
                </a:lnTo>
                <a:lnTo>
                  <a:pt x="659" y="1405"/>
                </a:lnTo>
                <a:lnTo>
                  <a:pt x="658" y="1418"/>
                </a:lnTo>
                <a:lnTo>
                  <a:pt x="654" y="1430"/>
                </a:lnTo>
                <a:lnTo>
                  <a:pt x="647" y="1439"/>
                </a:lnTo>
                <a:lnTo>
                  <a:pt x="645" y="1442"/>
                </a:lnTo>
                <a:lnTo>
                  <a:pt x="644" y="1455"/>
                </a:lnTo>
                <a:lnTo>
                  <a:pt x="640" y="1472"/>
                </a:lnTo>
                <a:lnTo>
                  <a:pt x="638" y="1495"/>
                </a:lnTo>
                <a:lnTo>
                  <a:pt x="638" y="1500"/>
                </a:lnTo>
                <a:lnTo>
                  <a:pt x="640" y="1506"/>
                </a:lnTo>
                <a:lnTo>
                  <a:pt x="644" y="1511"/>
                </a:lnTo>
                <a:lnTo>
                  <a:pt x="649" y="1514"/>
                </a:lnTo>
                <a:lnTo>
                  <a:pt x="654" y="1514"/>
                </a:lnTo>
                <a:lnTo>
                  <a:pt x="658" y="1511"/>
                </a:lnTo>
                <a:lnTo>
                  <a:pt x="659" y="1506"/>
                </a:lnTo>
                <a:lnTo>
                  <a:pt x="658" y="1502"/>
                </a:lnTo>
                <a:lnTo>
                  <a:pt x="654" y="1495"/>
                </a:lnTo>
                <a:lnTo>
                  <a:pt x="654" y="1486"/>
                </a:lnTo>
                <a:lnTo>
                  <a:pt x="658" y="1477"/>
                </a:lnTo>
                <a:lnTo>
                  <a:pt x="661" y="1470"/>
                </a:lnTo>
                <a:lnTo>
                  <a:pt x="665" y="1467"/>
                </a:lnTo>
                <a:lnTo>
                  <a:pt x="666" y="1460"/>
                </a:lnTo>
                <a:lnTo>
                  <a:pt x="666" y="1453"/>
                </a:lnTo>
                <a:lnTo>
                  <a:pt x="670" y="1446"/>
                </a:lnTo>
                <a:lnTo>
                  <a:pt x="673" y="1441"/>
                </a:lnTo>
                <a:lnTo>
                  <a:pt x="673" y="1433"/>
                </a:lnTo>
                <a:lnTo>
                  <a:pt x="675" y="1426"/>
                </a:lnTo>
                <a:lnTo>
                  <a:pt x="679" y="1421"/>
                </a:lnTo>
                <a:lnTo>
                  <a:pt x="684" y="1414"/>
                </a:lnTo>
                <a:lnTo>
                  <a:pt x="686" y="1407"/>
                </a:lnTo>
                <a:lnTo>
                  <a:pt x="686" y="1398"/>
                </a:lnTo>
                <a:lnTo>
                  <a:pt x="684" y="1390"/>
                </a:lnTo>
                <a:lnTo>
                  <a:pt x="684" y="1390"/>
                </a:lnTo>
                <a:lnTo>
                  <a:pt x="686" y="1388"/>
                </a:lnTo>
                <a:lnTo>
                  <a:pt x="688" y="1384"/>
                </a:lnTo>
                <a:lnTo>
                  <a:pt x="688" y="1379"/>
                </a:lnTo>
                <a:lnTo>
                  <a:pt x="688" y="1367"/>
                </a:lnTo>
                <a:lnTo>
                  <a:pt x="691" y="1356"/>
                </a:lnTo>
                <a:lnTo>
                  <a:pt x="696" y="1347"/>
                </a:lnTo>
                <a:lnTo>
                  <a:pt x="700" y="1330"/>
                </a:lnTo>
                <a:lnTo>
                  <a:pt x="703" y="1317"/>
                </a:lnTo>
                <a:lnTo>
                  <a:pt x="700" y="1307"/>
                </a:lnTo>
                <a:lnTo>
                  <a:pt x="693" y="1295"/>
                </a:lnTo>
                <a:lnTo>
                  <a:pt x="684" y="1284"/>
                </a:lnTo>
                <a:lnTo>
                  <a:pt x="668" y="1268"/>
                </a:lnTo>
                <a:lnTo>
                  <a:pt x="659" y="1252"/>
                </a:lnTo>
                <a:lnTo>
                  <a:pt x="654" y="1237"/>
                </a:lnTo>
                <a:lnTo>
                  <a:pt x="644" y="1228"/>
                </a:lnTo>
                <a:lnTo>
                  <a:pt x="631" y="1215"/>
                </a:lnTo>
                <a:lnTo>
                  <a:pt x="624" y="1207"/>
                </a:lnTo>
                <a:lnTo>
                  <a:pt x="621" y="1201"/>
                </a:lnTo>
                <a:lnTo>
                  <a:pt x="619" y="1196"/>
                </a:lnTo>
                <a:lnTo>
                  <a:pt x="617" y="1191"/>
                </a:lnTo>
                <a:lnTo>
                  <a:pt x="614" y="1184"/>
                </a:lnTo>
                <a:lnTo>
                  <a:pt x="612" y="1179"/>
                </a:lnTo>
                <a:lnTo>
                  <a:pt x="612" y="1173"/>
                </a:lnTo>
                <a:lnTo>
                  <a:pt x="619" y="1170"/>
                </a:lnTo>
                <a:lnTo>
                  <a:pt x="619" y="1166"/>
                </a:lnTo>
                <a:lnTo>
                  <a:pt x="619" y="1161"/>
                </a:lnTo>
                <a:lnTo>
                  <a:pt x="621" y="1156"/>
                </a:lnTo>
                <a:lnTo>
                  <a:pt x="640" y="1143"/>
                </a:lnTo>
                <a:lnTo>
                  <a:pt x="647" y="1133"/>
                </a:lnTo>
                <a:lnTo>
                  <a:pt x="651" y="1122"/>
                </a:lnTo>
                <a:lnTo>
                  <a:pt x="663" y="1112"/>
                </a:lnTo>
                <a:lnTo>
                  <a:pt x="658" y="1122"/>
                </a:lnTo>
                <a:lnTo>
                  <a:pt x="651" y="1136"/>
                </a:lnTo>
                <a:lnTo>
                  <a:pt x="644" y="1150"/>
                </a:lnTo>
                <a:lnTo>
                  <a:pt x="631" y="1163"/>
                </a:lnTo>
                <a:lnTo>
                  <a:pt x="624" y="1175"/>
                </a:lnTo>
                <a:lnTo>
                  <a:pt x="628" y="1193"/>
                </a:lnTo>
                <a:lnTo>
                  <a:pt x="636" y="1207"/>
                </a:lnTo>
                <a:lnTo>
                  <a:pt x="645" y="1214"/>
                </a:lnTo>
                <a:lnTo>
                  <a:pt x="658" y="1214"/>
                </a:lnTo>
                <a:lnTo>
                  <a:pt x="665" y="1219"/>
                </a:lnTo>
                <a:lnTo>
                  <a:pt x="670" y="1226"/>
                </a:lnTo>
                <a:lnTo>
                  <a:pt x="677" y="1230"/>
                </a:lnTo>
                <a:lnTo>
                  <a:pt x="686" y="1235"/>
                </a:lnTo>
                <a:lnTo>
                  <a:pt x="691" y="1247"/>
                </a:lnTo>
                <a:lnTo>
                  <a:pt x="695" y="1256"/>
                </a:lnTo>
                <a:lnTo>
                  <a:pt x="700" y="1254"/>
                </a:lnTo>
                <a:lnTo>
                  <a:pt x="716" y="1238"/>
                </a:lnTo>
                <a:lnTo>
                  <a:pt x="719" y="1226"/>
                </a:lnTo>
                <a:lnTo>
                  <a:pt x="717" y="1217"/>
                </a:lnTo>
                <a:lnTo>
                  <a:pt x="719" y="1207"/>
                </a:lnTo>
                <a:lnTo>
                  <a:pt x="733" y="1182"/>
                </a:lnTo>
                <a:lnTo>
                  <a:pt x="740" y="1163"/>
                </a:lnTo>
                <a:lnTo>
                  <a:pt x="740" y="1145"/>
                </a:lnTo>
                <a:lnTo>
                  <a:pt x="740" y="1128"/>
                </a:lnTo>
                <a:lnTo>
                  <a:pt x="744" y="1113"/>
                </a:lnTo>
                <a:lnTo>
                  <a:pt x="742" y="1103"/>
                </a:lnTo>
                <a:lnTo>
                  <a:pt x="739" y="1096"/>
                </a:lnTo>
                <a:lnTo>
                  <a:pt x="742" y="1094"/>
                </a:lnTo>
                <a:lnTo>
                  <a:pt x="747" y="1091"/>
                </a:lnTo>
                <a:lnTo>
                  <a:pt x="747" y="1080"/>
                </a:lnTo>
                <a:lnTo>
                  <a:pt x="747" y="1068"/>
                </a:lnTo>
                <a:lnTo>
                  <a:pt x="746" y="1057"/>
                </a:lnTo>
                <a:lnTo>
                  <a:pt x="746" y="1050"/>
                </a:lnTo>
                <a:lnTo>
                  <a:pt x="746" y="1043"/>
                </a:lnTo>
                <a:lnTo>
                  <a:pt x="740" y="1040"/>
                </a:lnTo>
                <a:lnTo>
                  <a:pt x="733" y="1041"/>
                </a:lnTo>
                <a:lnTo>
                  <a:pt x="724" y="1043"/>
                </a:lnTo>
                <a:lnTo>
                  <a:pt x="719" y="1034"/>
                </a:lnTo>
                <a:lnTo>
                  <a:pt x="719" y="1024"/>
                </a:lnTo>
                <a:lnTo>
                  <a:pt x="721" y="1011"/>
                </a:lnTo>
                <a:lnTo>
                  <a:pt x="728" y="1010"/>
                </a:lnTo>
                <a:lnTo>
                  <a:pt x="731" y="1001"/>
                </a:lnTo>
                <a:lnTo>
                  <a:pt x="735" y="992"/>
                </a:lnTo>
                <a:lnTo>
                  <a:pt x="742" y="987"/>
                </a:lnTo>
                <a:lnTo>
                  <a:pt x="744" y="983"/>
                </a:lnTo>
                <a:lnTo>
                  <a:pt x="747" y="975"/>
                </a:lnTo>
                <a:lnTo>
                  <a:pt x="753" y="964"/>
                </a:lnTo>
                <a:lnTo>
                  <a:pt x="758" y="959"/>
                </a:lnTo>
                <a:lnTo>
                  <a:pt x="772" y="943"/>
                </a:lnTo>
                <a:lnTo>
                  <a:pt x="783" y="934"/>
                </a:lnTo>
                <a:lnTo>
                  <a:pt x="795" y="924"/>
                </a:lnTo>
                <a:lnTo>
                  <a:pt x="807" y="913"/>
                </a:lnTo>
                <a:lnTo>
                  <a:pt x="814" y="908"/>
                </a:lnTo>
                <a:lnTo>
                  <a:pt x="823" y="904"/>
                </a:lnTo>
                <a:lnTo>
                  <a:pt x="832" y="901"/>
                </a:lnTo>
                <a:lnTo>
                  <a:pt x="839" y="899"/>
                </a:lnTo>
                <a:lnTo>
                  <a:pt x="846" y="897"/>
                </a:lnTo>
                <a:lnTo>
                  <a:pt x="853" y="895"/>
                </a:lnTo>
                <a:lnTo>
                  <a:pt x="867" y="892"/>
                </a:lnTo>
                <a:lnTo>
                  <a:pt x="879" y="887"/>
                </a:lnTo>
                <a:lnTo>
                  <a:pt x="890" y="880"/>
                </a:lnTo>
                <a:lnTo>
                  <a:pt x="899" y="873"/>
                </a:lnTo>
                <a:lnTo>
                  <a:pt x="906" y="871"/>
                </a:lnTo>
                <a:lnTo>
                  <a:pt x="913" y="869"/>
                </a:lnTo>
                <a:lnTo>
                  <a:pt x="918" y="867"/>
                </a:lnTo>
                <a:lnTo>
                  <a:pt x="943" y="859"/>
                </a:lnTo>
                <a:lnTo>
                  <a:pt x="943" y="855"/>
                </a:lnTo>
                <a:lnTo>
                  <a:pt x="944" y="853"/>
                </a:lnTo>
                <a:lnTo>
                  <a:pt x="946" y="850"/>
                </a:lnTo>
                <a:lnTo>
                  <a:pt x="946" y="844"/>
                </a:lnTo>
                <a:lnTo>
                  <a:pt x="944" y="837"/>
                </a:lnTo>
                <a:lnTo>
                  <a:pt x="944" y="834"/>
                </a:lnTo>
                <a:lnTo>
                  <a:pt x="944" y="827"/>
                </a:lnTo>
                <a:lnTo>
                  <a:pt x="946" y="815"/>
                </a:lnTo>
                <a:lnTo>
                  <a:pt x="944" y="809"/>
                </a:lnTo>
                <a:lnTo>
                  <a:pt x="944" y="806"/>
                </a:lnTo>
                <a:lnTo>
                  <a:pt x="946" y="806"/>
                </a:lnTo>
                <a:lnTo>
                  <a:pt x="948" y="806"/>
                </a:lnTo>
                <a:lnTo>
                  <a:pt x="953" y="809"/>
                </a:lnTo>
                <a:lnTo>
                  <a:pt x="958" y="811"/>
                </a:lnTo>
                <a:lnTo>
                  <a:pt x="962" y="813"/>
                </a:lnTo>
                <a:lnTo>
                  <a:pt x="964" y="816"/>
                </a:lnTo>
                <a:lnTo>
                  <a:pt x="965" y="822"/>
                </a:lnTo>
                <a:lnTo>
                  <a:pt x="971" y="829"/>
                </a:lnTo>
                <a:lnTo>
                  <a:pt x="978" y="830"/>
                </a:lnTo>
                <a:lnTo>
                  <a:pt x="983" y="825"/>
                </a:lnTo>
                <a:lnTo>
                  <a:pt x="988" y="818"/>
                </a:lnTo>
                <a:lnTo>
                  <a:pt x="992" y="816"/>
                </a:lnTo>
                <a:lnTo>
                  <a:pt x="994" y="813"/>
                </a:lnTo>
                <a:lnTo>
                  <a:pt x="992" y="802"/>
                </a:lnTo>
                <a:lnTo>
                  <a:pt x="1002" y="802"/>
                </a:lnTo>
                <a:lnTo>
                  <a:pt x="1006" y="797"/>
                </a:lnTo>
                <a:lnTo>
                  <a:pt x="1008" y="792"/>
                </a:lnTo>
                <a:lnTo>
                  <a:pt x="1017" y="785"/>
                </a:lnTo>
                <a:lnTo>
                  <a:pt x="1017" y="795"/>
                </a:lnTo>
                <a:lnTo>
                  <a:pt x="1017" y="800"/>
                </a:lnTo>
                <a:lnTo>
                  <a:pt x="1020" y="804"/>
                </a:lnTo>
                <a:lnTo>
                  <a:pt x="1029" y="802"/>
                </a:lnTo>
                <a:lnTo>
                  <a:pt x="1041" y="799"/>
                </a:lnTo>
                <a:lnTo>
                  <a:pt x="1046" y="795"/>
                </a:lnTo>
                <a:lnTo>
                  <a:pt x="1048" y="792"/>
                </a:lnTo>
                <a:lnTo>
                  <a:pt x="1057" y="788"/>
                </a:lnTo>
                <a:lnTo>
                  <a:pt x="1071" y="785"/>
                </a:lnTo>
                <a:lnTo>
                  <a:pt x="1080" y="781"/>
                </a:lnTo>
                <a:lnTo>
                  <a:pt x="1085" y="774"/>
                </a:lnTo>
                <a:lnTo>
                  <a:pt x="1083" y="764"/>
                </a:lnTo>
                <a:lnTo>
                  <a:pt x="1083" y="755"/>
                </a:lnTo>
                <a:lnTo>
                  <a:pt x="1085" y="744"/>
                </a:lnTo>
                <a:lnTo>
                  <a:pt x="1082" y="735"/>
                </a:lnTo>
                <a:lnTo>
                  <a:pt x="1073" y="727"/>
                </a:lnTo>
                <a:lnTo>
                  <a:pt x="1066" y="723"/>
                </a:lnTo>
                <a:lnTo>
                  <a:pt x="1060" y="723"/>
                </a:lnTo>
                <a:lnTo>
                  <a:pt x="1055" y="725"/>
                </a:lnTo>
                <a:lnTo>
                  <a:pt x="1050" y="732"/>
                </a:lnTo>
                <a:lnTo>
                  <a:pt x="1050" y="735"/>
                </a:lnTo>
                <a:lnTo>
                  <a:pt x="1053" y="734"/>
                </a:lnTo>
                <a:lnTo>
                  <a:pt x="1059" y="732"/>
                </a:lnTo>
                <a:lnTo>
                  <a:pt x="1062" y="735"/>
                </a:lnTo>
                <a:lnTo>
                  <a:pt x="1066" y="742"/>
                </a:lnTo>
                <a:lnTo>
                  <a:pt x="1071" y="750"/>
                </a:lnTo>
                <a:lnTo>
                  <a:pt x="1073" y="757"/>
                </a:lnTo>
                <a:lnTo>
                  <a:pt x="1066" y="764"/>
                </a:lnTo>
                <a:lnTo>
                  <a:pt x="1059" y="771"/>
                </a:lnTo>
                <a:lnTo>
                  <a:pt x="1055" y="778"/>
                </a:lnTo>
                <a:lnTo>
                  <a:pt x="1053" y="781"/>
                </a:lnTo>
                <a:lnTo>
                  <a:pt x="1045" y="781"/>
                </a:lnTo>
                <a:lnTo>
                  <a:pt x="1031" y="774"/>
                </a:lnTo>
                <a:lnTo>
                  <a:pt x="1020" y="764"/>
                </a:lnTo>
                <a:lnTo>
                  <a:pt x="1013" y="755"/>
                </a:lnTo>
                <a:lnTo>
                  <a:pt x="1006" y="753"/>
                </a:lnTo>
                <a:lnTo>
                  <a:pt x="1002" y="744"/>
                </a:lnTo>
                <a:lnTo>
                  <a:pt x="997" y="734"/>
                </a:lnTo>
                <a:lnTo>
                  <a:pt x="987" y="727"/>
                </a:lnTo>
                <a:lnTo>
                  <a:pt x="978" y="725"/>
                </a:lnTo>
                <a:lnTo>
                  <a:pt x="969" y="728"/>
                </a:lnTo>
                <a:lnTo>
                  <a:pt x="967" y="735"/>
                </a:lnTo>
                <a:lnTo>
                  <a:pt x="964" y="741"/>
                </a:lnTo>
                <a:lnTo>
                  <a:pt x="957" y="744"/>
                </a:lnTo>
                <a:lnTo>
                  <a:pt x="951" y="742"/>
                </a:lnTo>
                <a:lnTo>
                  <a:pt x="950" y="737"/>
                </a:lnTo>
                <a:lnTo>
                  <a:pt x="950" y="732"/>
                </a:lnTo>
                <a:lnTo>
                  <a:pt x="951" y="728"/>
                </a:lnTo>
                <a:lnTo>
                  <a:pt x="955" y="711"/>
                </a:lnTo>
                <a:lnTo>
                  <a:pt x="962" y="700"/>
                </a:lnTo>
                <a:lnTo>
                  <a:pt x="969" y="693"/>
                </a:lnTo>
                <a:lnTo>
                  <a:pt x="967" y="690"/>
                </a:lnTo>
                <a:lnTo>
                  <a:pt x="976" y="679"/>
                </a:lnTo>
                <a:lnTo>
                  <a:pt x="980" y="669"/>
                </a:lnTo>
                <a:lnTo>
                  <a:pt x="978" y="662"/>
                </a:lnTo>
                <a:lnTo>
                  <a:pt x="967" y="663"/>
                </a:lnTo>
                <a:lnTo>
                  <a:pt x="964" y="660"/>
                </a:lnTo>
                <a:lnTo>
                  <a:pt x="962" y="653"/>
                </a:lnTo>
                <a:lnTo>
                  <a:pt x="958" y="646"/>
                </a:lnTo>
                <a:lnTo>
                  <a:pt x="950" y="646"/>
                </a:lnTo>
                <a:lnTo>
                  <a:pt x="953" y="644"/>
                </a:lnTo>
                <a:lnTo>
                  <a:pt x="957" y="640"/>
                </a:lnTo>
                <a:lnTo>
                  <a:pt x="958" y="633"/>
                </a:lnTo>
                <a:lnTo>
                  <a:pt x="958" y="616"/>
                </a:lnTo>
                <a:lnTo>
                  <a:pt x="964" y="609"/>
                </a:lnTo>
                <a:lnTo>
                  <a:pt x="964" y="600"/>
                </a:lnTo>
                <a:lnTo>
                  <a:pt x="964" y="591"/>
                </a:lnTo>
                <a:lnTo>
                  <a:pt x="962" y="586"/>
                </a:lnTo>
                <a:lnTo>
                  <a:pt x="964" y="579"/>
                </a:lnTo>
                <a:lnTo>
                  <a:pt x="969" y="572"/>
                </a:lnTo>
                <a:lnTo>
                  <a:pt x="974" y="563"/>
                </a:lnTo>
                <a:lnTo>
                  <a:pt x="974" y="553"/>
                </a:lnTo>
                <a:lnTo>
                  <a:pt x="980" y="547"/>
                </a:lnTo>
                <a:lnTo>
                  <a:pt x="987" y="542"/>
                </a:lnTo>
                <a:lnTo>
                  <a:pt x="988" y="535"/>
                </a:lnTo>
                <a:lnTo>
                  <a:pt x="981" y="530"/>
                </a:lnTo>
                <a:lnTo>
                  <a:pt x="981" y="523"/>
                </a:lnTo>
                <a:lnTo>
                  <a:pt x="983" y="514"/>
                </a:lnTo>
                <a:lnTo>
                  <a:pt x="988" y="505"/>
                </a:lnTo>
                <a:lnTo>
                  <a:pt x="994" y="498"/>
                </a:lnTo>
                <a:lnTo>
                  <a:pt x="999" y="495"/>
                </a:lnTo>
                <a:lnTo>
                  <a:pt x="1002" y="489"/>
                </a:lnTo>
                <a:lnTo>
                  <a:pt x="1004" y="484"/>
                </a:lnTo>
                <a:lnTo>
                  <a:pt x="1004" y="480"/>
                </a:lnTo>
                <a:lnTo>
                  <a:pt x="1020" y="480"/>
                </a:lnTo>
                <a:lnTo>
                  <a:pt x="1034" y="479"/>
                </a:lnTo>
                <a:lnTo>
                  <a:pt x="1041" y="473"/>
                </a:lnTo>
                <a:lnTo>
                  <a:pt x="1041" y="459"/>
                </a:lnTo>
                <a:lnTo>
                  <a:pt x="1048" y="454"/>
                </a:lnTo>
                <a:lnTo>
                  <a:pt x="1053" y="456"/>
                </a:lnTo>
                <a:lnTo>
                  <a:pt x="1057" y="459"/>
                </a:lnTo>
                <a:lnTo>
                  <a:pt x="1064" y="461"/>
                </a:lnTo>
                <a:lnTo>
                  <a:pt x="1068" y="456"/>
                </a:lnTo>
                <a:lnTo>
                  <a:pt x="1069" y="449"/>
                </a:lnTo>
                <a:lnTo>
                  <a:pt x="1069" y="442"/>
                </a:lnTo>
                <a:lnTo>
                  <a:pt x="1068" y="438"/>
                </a:lnTo>
                <a:lnTo>
                  <a:pt x="1064" y="424"/>
                </a:lnTo>
                <a:lnTo>
                  <a:pt x="1069" y="410"/>
                </a:lnTo>
                <a:lnTo>
                  <a:pt x="1073" y="398"/>
                </a:lnTo>
                <a:lnTo>
                  <a:pt x="1075" y="386"/>
                </a:lnTo>
                <a:lnTo>
                  <a:pt x="1089" y="384"/>
                </a:lnTo>
                <a:lnTo>
                  <a:pt x="1104" y="382"/>
                </a:lnTo>
                <a:lnTo>
                  <a:pt x="1117" y="379"/>
                </a:lnTo>
                <a:lnTo>
                  <a:pt x="1120" y="370"/>
                </a:lnTo>
                <a:lnTo>
                  <a:pt x="1127" y="368"/>
                </a:lnTo>
                <a:lnTo>
                  <a:pt x="1131" y="364"/>
                </a:lnTo>
                <a:lnTo>
                  <a:pt x="1131" y="361"/>
                </a:lnTo>
                <a:lnTo>
                  <a:pt x="1131" y="356"/>
                </a:lnTo>
                <a:lnTo>
                  <a:pt x="1138" y="364"/>
                </a:lnTo>
                <a:lnTo>
                  <a:pt x="1141" y="366"/>
                </a:lnTo>
                <a:lnTo>
                  <a:pt x="1143" y="366"/>
                </a:lnTo>
                <a:lnTo>
                  <a:pt x="1143" y="364"/>
                </a:lnTo>
                <a:lnTo>
                  <a:pt x="1150" y="371"/>
                </a:lnTo>
                <a:lnTo>
                  <a:pt x="1154" y="377"/>
                </a:lnTo>
                <a:lnTo>
                  <a:pt x="1156" y="380"/>
                </a:lnTo>
                <a:lnTo>
                  <a:pt x="1156" y="384"/>
                </a:lnTo>
                <a:lnTo>
                  <a:pt x="1159" y="386"/>
                </a:lnTo>
                <a:lnTo>
                  <a:pt x="1159" y="380"/>
                </a:lnTo>
                <a:lnTo>
                  <a:pt x="1159" y="371"/>
                </a:lnTo>
                <a:lnTo>
                  <a:pt x="1157" y="363"/>
                </a:lnTo>
                <a:lnTo>
                  <a:pt x="1157" y="357"/>
                </a:lnTo>
                <a:lnTo>
                  <a:pt x="1161" y="357"/>
                </a:lnTo>
                <a:lnTo>
                  <a:pt x="1164" y="356"/>
                </a:lnTo>
                <a:lnTo>
                  <a:pt x="1164" y="342"/>
                </a:lnTo>
                <a:lnTo>
                  <a:pt x="1173" y="343"/>
                </a:lnTo>
                <a:lnTo>
                  <a:pt x="1182" y="340"/>
                </a:lnTo>
                <a:lnTo>
                  <a:pt x="1185" y="333"/>
                </a:lnTo>
                <a:lnTo>
                  <a:pt x="1187" y="320"/>
                </a:lnTo>
                <a:lnTo>
                  <a:pt x="1199" y="313"/>
                </a:lnTo>
                <a:lnTo>
                  <a:pt x="1214" y="310"/>
                </a:lnTo>
                <a:lnTo>
                  <a:pt x="1222" y="308"/>
                </a:lnTo>
                <a:lnTo>
                  <a:pt x="1222" y="299"/>
                </a:lnTo>
                <a:lnTo>
                  <a:pt x="1226" y="289"/>
                </a:lnTo>
                <a:lnTo>
                  <a:pt x="1219" y="284"/>
                </a:lnTo>
                <a:lnTo>
                  <a:pt x="1210" y="280"/>
                </a:lnTo>
                <a:lnTo>
                  <a:pt x="1207" y="277"/>
                </a:lnTo>
                <a:lnTo>
                  <a:pt x="1212" y="271"/>
                </a:lnTo>
                <a:lnTo>
                  <a:pt x="1217" y="266"/>
                </a:lnTo>
                <a:lnTo>
                  <a:pt x="1215" y="261"/>
                </a:lnTo>
                <a:lnTo>
                  <a:pt x="1207" y="252"/>
                </a:lnTo>
                <a:lnTo>
                  <a:pt x="1187" y="245"/>
                </a:lnTo>
                <a:lnTo>
                  <a:pt x="1180" y="250"/>
                </a:lnTo>
                <a:lnTo>
                  <a:pt x="1175" y="255"/>
                </a:lnTo>
                <a:lnTo>
                  <a:pt x="1161" y="247"/>
                </a:lnTo>
                <a:lnTo>
                  <a:pt x="1164" y="241"/>
                </a:lnTo>
                <a:lnTo>
                  <a:pt x="1163" y="236"/>
                </a:lnTo>
                <a:lnTo>
                  <a:pt x="1159" y="229"/>
                </a:lnTo>
                <a:lnTo>
                  <a:pt x="1154" y="224"/>
                </a:lnTo>
                <a:lnTo>
                  <a:pt x="1150" y="220"/>
                </a:lnTo>
                <a:lnTo>
                  <a:pt x="1152" y="219"/>
                </a:lnTo>
                <a:lnTo>
                  <a:pt x="1156" y="217"/>
                </a:lnTo>
                <a:lnTo>
                  <a:pt x="1159" y="210"/>
                </a:lnTo>
                <a:lnTo>
                  <a:pt x="1154" y="203"/>
                </a:lnTo>
                <a:lnTo>
                  <a:pt x="1141" y="201"/>
                </a:lnTo>
                <a:lnTo>
                  <a:pt x="1127" y="192"/>
                </a:lnTo>
                <a:lnTo>
                  <a:pt x="1119" y="171"/>
                </a:lnTo>
                <a:lnTo>
                  <a:pt x="1106" y="141"/>
                </a:lnTo>
                <a:lnTo>
                  <a:pt x="1097" y="113"/>
                </a:lnTo>
                <a:lnTo>
                  <a:pt x="1090" y="90"/>
                </a:lnTo>
                <a:lnTo>
                  <a:pt x="1083" y="69"/>
                </a:lnTo>
                <a:lnTo>
                  <a:pt x="1078" y="51"/>
                </a:lnTo>
                <a:lnTo>
                  <a:pt x="1073" y="39"/>
                </a:lnTo>
                <a:lnTo>
                  <a:pt x="1069" y="30"/>
                </a:lnTo>
                <a:lnTo>
                  <a:pt x="1064" y="25"/>
                </a:lnTo>
                <a:lnTo>
                  <a:pt x="1057" y="20"/>
                </a:lnTo>
                <a:lnTo>
                  <a:pt x="1050" y="15"/>
                </a:lnTo>
                <a:lnTo>
                  <a:pt x="1041" y="9"/>
                </a:lnTo>
                <a:lnTo>
                  <a:pt x="1032" y="4"/>
                </a:lnTo>
                <a:lnTo>
                  <a:pt x="1025" y="2"/>
                </a:lnTo>
                <a:lnTo>
                  <a:pt x="1017" y="0"/>
                </a:lnTo>
                <a:lnTo>
                  <a:pt x="1011" y="2"/>
                </a:lnTo>
                <a:lnTo>
                  <a:pt x="1006" y="9"/>
                </a:lnTo>
                <a:lnTo>
                  <a:pt x="997" y="13"/>
                </a:lnTo>
                <a:lnTo>
                  <a:pt x="990" y="16"/>
                </a:lnTo>
                <a:lnTo>
                  <a:pt x="983" y="23"/>
                </a:lnTo>
                <a:lnTo>
                  <a:pt x="976" y="29"/>
                </a:lnTo>
                <a:lnTo>
                  <a:pt x="969" y="32"/>
                </a:lnTo>
                <a:lnTo>
                  <a:pt x="962" y="32"/>
                </a:lnTo>
                <a:lnTo>
                  <a:pt x="955" y="29"/>
                </a:lnTo>
                <a:lnTo>
                  <a:pt x="948" y="20"/>
                </a:lnTo>
                <a:lnTo>
                  <a:pt x="939" y="9"/>
                </a:lnTo>
                <a:lnTo>
                  <a:pt x="930" y="9"/>
                </a:lnTo>
                <a:lnTo>
                  <a:pt x="925" y="16"/>
                </a:lnTo>
                <a:lnTo>
                  <a:pt x="922" y="25"/>
                </a:lnTo>
                <a:lnTo>
                  <a:pt x="916" y="39"/>
                </a:lnTo>
                <a:lnTo>
                  <a:pt x="909" y="62"/>
                </a:lnTo>
                <a:lnTo>
                  <a:pt x="900" y="87"/>
                </a:lnTo>
                <a:lnTo>
                  <a:pt x="892" y="106"/>
                </a:lnTo>
                <a:lnTo>
                  <a:pt x="886" y="120"/>
                </a:lnTo>
                <a:lnTo>
                  <a:pt x="886" y="132"/>
                </a:lnTo>
                <a:lnTo>
                  <a:pt x="890" y="145"/>
                </a:lnTo>
                <a:lnTo>
                  <a:pt x="895" y="157"/>
                </a:lnTo>
                <a:lnTo>
                  <a:pt x="883" y="185"/>
                </a:lnTo>
                <a:lnTo>
                  <a:pt x="883" y="206"/>
                </a:lnTo>
                <a:lnTo>
                  <a:pt x="886" y="227"/>
                </a:lnTo>
                <a:lnTo>
                  <a:pt x="888" y="255"/>
                </a:lnTo>
                <a:lnTo>
                  <a:pt x="881" y="264"/>
                </a:lnTo>
                <a:lnTo>
                  <a:pt x="878" y="273"/>
                </a:lnTo>
                <a:lnTo>
                  <a:pt x="876" y="282"/>
                </a:lnTo>
                <a:lnTo>
                  <a:pt x="870" y="291"/>
                </a:lnTo>
                <a:lnTo>
                  <a:pt x="867" y="296"/>
                </a:lnTo>
                <a:lnTo>
                  <a:pt x="870" y="303"/>
                </a:lnTo>
                <a:lnTo>
                  <a:pt x="870" y="312"/>
                </a:lnTo>
                <a:lnTo>
                  <a:pt x="863" y="317"/>
                </a:lnTo>
                <a:lnTo>
                  <a:pt x="867" y="329"/>
                </a:lnTo>
                <a:lnTo>
                  <a:pt x="865" y="338"/>
                </a:lnTo>
                <a:lnTo>
                  <a:pt x="862" y="342"/>
                </a:lnTo>
                <a:lnTo>
                  <a:pt x="856" y="336"/>
                </a:lnTo>
                <a:lnTo>
                  <a:pt x="853" y="329"/>
                </a:lnTo>
                <a:lnTo>
                  <a:pt x="849" y="329"/>
                </a:lnTo>
                <a:lnTo>
                  <a:pt x="848" y="336"/>
                </a:lnTo>
                <a:lnTo>
                  <a:pt x="846" y="345"/>
                </a:lnTo>
                <a:lnTo>
                  <a:pt x="844" y="342"/>
                </a:lnTo>
                <a:lnTo>
                  <a:pt x="842" y="345"/>
                </a:lnTo>
                <a:lnTo>
                  <a:pt x="837" y="349"/>
                </a:lnTo>
                <a:lnTo>
                  <a:pt x="828" y="349"/>
                </a:lnTo>
                <a:lnTo>
                  <a:pt x="825" y="352"/>
                </a:lnTo>
                <a:lnTo>
                  <a:pt x="825" y="363"/>
                </a:lnTo>
                <a:lnTo>
                  <a:pt x="823" y="375"/>
                </a:lnTo>
                <a:lnTo>
                  <a:pt x="819" y="386"/>
                </a:lnTo>
                <a:lnTo>
                  <a:pt x="665" y="431"/>
                </a:lnTo>
                <a:lnTo>
                  <a:pt x="649" y="435"/>
                </a:lnTo>
                <a:lnTo>
                  <a:pt x="629" y="440"/>
                </a:lnTo>
                <a:lnTo>
                  <a:pt x="607" y="445"/>
                </a:lnTo>
                <a:lnTo>
                  <a:pt x="585" y="452"/>
                </a:lnTo>
                <a:lnTo>
                  <a:pt x="564" y="459"/>
                </a:lnTo>
                <a:lnTo>
                  <a:pt x="545" y="466"/>
                </a:lnTo>
                <a:lnTo>
                  <a:pt x="531" y="472"/>
                </a:lnTo>
                <a:lnTo>
                  <a:pt x="522" y="475"/>
                </a:lnTo>
                <a:lnTo>
                  <a:pt x="501" y="495"/>
                </a:lnTo>
                <a:lnTo>
                  <a:pt x="487" y="512"/>
                </a:lnTo>
                <a:lnTo>
                  <a:pt x="476" y="526"/>
                </a:lnTo>
                <a:lnTo>
                  <a:pt x="471" y="540"/>
                </a:lnTo>
                <a:lnTo>
                  <a:pt x="468" y="551"/>
                </a:lnTo>
                <a:lnTo>
                  <a:pt x="464" y="561"/>
                </a:lnTo>
                <a:lnTo>
                  <a:pt x="462" y="568"/>
                </a:lnTo>
                <a:lnTo>
                  <a:pt x="459" y="575"/>
                </a:lnTo>
                <a:lnTo>
                  <a:pt x="455" y="581"/>
                </a:lnTo>
                <a:lnTo>
                  <a:pt x="448" y="588"/>
                </a:lnTo>
                <a:lnTo>
                  <a:pt x="439" y="595"/>
                </a:lnTo>
                <a:lnTo>
                  <a:pt x="431" y="604"/>
                </a:lnTo>
                <a:lnTo>
                  <a:pt x="424" y="611"/>
                </a:lnTo>
                <a:lnTo>
                  <a:pt x="420" y="618"/>
                </a:lnTo>
                <a:lnTo>
                  <a:pt x="420" y="623"/>
                </a:lnTo>
                <a:lnTo>
                  <a:pt x="425" y="625"/>
                </a:lnTo>
                <a:lnTo>
                  <a:pt x="438" y="628"/>
                </a:lnTo>
                <a:lnTo>
                  <a:pt x="443" y="633"/>
                </a:lnTo>
                <a:lnTo>
                  <a:pt x="443" y="639"/>
                </a:lnTo>
                <a:lnTo>
                  <a:pt x="439" y="642"/>
                </a:lnTo>
                <a:lnTo>
                  <a:pt x="436" y="648"/>
                </a:lnTo>
                <a:lnTo>
                  <a:pt x="434" y="656"/>
                </a:lnTo>
                <a:lnTo>
                  <a:pt x="438" y="669"/>
                </a:lnTo>
                <a:lnTo>
                  <a:pt x="445" y="677"/>
                </a:lnTo>
                <a:lnTo>
                  <a:pt x="446" y="684"/>
                </a:lnTo>
                <a:lnTo>
                  <a:pt x="438" y="693"/>
                </a:lnTo>
                <a:lnTo>
                  <a:pt x="427" y="702"/>
                </a:lnTo>
                <a:lnTo>
                  <a:pt x="422" y="707"/>
                </a:lnTo>
                <a:lnTo>
                  <a:pt x="411" y="720"/>
                </a:lnTo>
                <a:lnTo>
                  <a:pt x="402" y="728"/>
                </a:lnTo>
                <a:lnTo>
                  <a:pt x="394" y="734"/>
                </a:lnTo>
                <a:lnTo>
                  <a:pt x="387" y="737"/>
                </a:lnTo>
                <a:lnTo>
                  <a:pt x="380" y="741"/>
                </a:lnTo>
                <a:lnTo>
                  <a:pt x="371" y="741"/>
                </a:lnTo>
                <a:lnTo>
                  <a:pt x="364" y="742"/>
                </a:lnTo>
                <a:lnTo>
                  <a:pt x="355" y="742"/>
                </a:lnTo>
                <a:lnTo>
                  <a:pt x="346" y="748"/>
                </a:lnTo>
                <a:lnTo>
                  <a:pt x="344" y="755"/>
                </a:lnTo>
                <a:lnTo>
                  <a:pt x="343" y="760"/>
                </a:lnTo>
                <a:lnTo>
                  <a:pt x="334" y="762"/>
                </a:lnTo>
                <a:lnTo>
                  <a:pt x="0" y="2619"/>
                </a:lnTo>
                <a:close/>
              </a:path>
            </a:pathLst>
          </a:custGeom>
          <a:solidFill>
            <a:srgbClr val="B2B2B2"/>
          </a:solidFill>
          <a:ln w="9525">
            <a:noFill/>
            <a:round/>
            <a:headEnd/>
            <a:tailEnd/>
          </a:ln>
        </p:spPr>
        <p:txBody>
          <a:bodyPr/>
          <a:lstStyle/>
          <a:p>
            <a:endParaRPr lang="en-US"/>
          </a:p>
        </p:txBody>
      </p:sp>
      <p:sp>
        <p:nvSpPr>
          <p:cNvPr id="31752" name="Freeform 8"/>
          <p:cNvSpPr>
            <a:spLocks/>
          </p:cNvSpPr>
          <p:nvPr/>
        </p:nvSpPr>
        <p:spPr bwMode="auto">
          <a:xfrm>
            <a:off x="4949825" y="2697163"/>
            <a:ext cx="1463675" cy="2430462"/>
          </a:xfrm>
          <a:custGeom>
            <a:avLst/>
            <a:gdLst/>
            <a:ahLst/>
            <a:cxnLst>
              <a:cxn ang="0">
                <a:pos x="1142" y="214"/>
              </a:cxn>
              <a:cxn ang="0">
                <a:pos x="1088" y="230"/>
              </a:cxn>
              <a:cxn ang="0">
                <a:pos x="1063" y="267"/>
              </a:cxn>
              <a:cxn ang="0">
                <a:pos x="1082" y="313"/>
              </a:cxn>
              <a:cxn ang="0">
                <a:pos x="1044" y="364"/>
              </a:cxn>
              <a:cxn ang="0">
                <a:pos x="993" y="409"/>
              </a:cxn>
              <a:cxn ang="0">
                <a:pos x="957" y="439"/>
              </a:cxn>
              <a:cxn ang="0">
                <a:pos x="903" y="473"/>
              </a:cxn>
              <a:cxn ang="0">
                <a:pos x="831" y="527"/>
              </a:cxn>
              <a:cxn ang="0">
                <a:pos x="739" y="552"/>
              </a:cxn>
              <a:cxn ang="0">
                <a:pos x="683" y="524"/>
              </a:cxn>
              <a:cxn ang="0">
                <a:pos x="720" y="418"/>
              </a:cxn>
              <a:cxn ang="0">
                <a:pos x="743" y="306"/>
              </a:cxn>
              <a:cxn ang="0">
                <a:pos x="693" y="202"/>
              </a:cxn>
              <a:cxn ang="0">
                <a:pos x="646" y="249"/>
              </a:cxn>
              <a:cxn ang="0">
                <a:pos x="604" y="237"/>
              </a:cxn>
              <a:cxn ang="0">
                <a:pos x="649" y="135"/>
              </a:cxn>
              <a:cxn ang="0">
                <a:pos x="634" y="61"/>
              </a:cxn>
              <a:cxn ang="0">
                <a:pos x="583" y="31"/>
              </a:cxn>
              <a:cxn ang="0">
                <a:pos x="525" y="12"/>
              </a:cxn>
              <a:cxn ang="0">
                <a:pos x="468" y="7"/>
              </a:cxn>
              <a:cxn ang="0">
                <a:pos x="479" y="54"/>
              </a:cxn>
              <a:cxn ang="0">
                <a:pos x="428" y="133"/>
              </a:cxn>
              <a:cxn ang="0">
                <a:pos x="380" y="149"/>
              </a:cxn>
              <a:cxn ang="0">
                <a:pos x="366" y="272"/>
              </a:cxn>
              <a:cxn ang="0">
                <a:pos x="398" y="462"/>
              </a:cxn>
              <a:cxn ang="0">
                <a:pos x="329" y="573"/>
              </a:cxn>
              <a:cxn ang="0">
                <a:pos x="9" y="2229"/>
              </a:cxn>
              <a:cxn ang="0">
                <a:pos x="25" y="2264"/>
              </a:cxn>
              <a:cxn ang="0">
                <a:pos x="78" y="2284"/>
              </a:cxn>
              <a:cxn ang="0">
                <a:pos x="148" y="2263"/>
              </a:cxn>
              <a:cxn ang="0">
                <a:pos x="183" y="2238"/>
              </a:cxn>
              <a:cxn ang="0">
                <a:pos x="238" y="2268"/>
              </a:cxn>
              <a:cxn ang="0">
                <a:pos x="252" y="2240"/>
              </a:cxn>
              <a:cxn ang="0">
                <a:pos x="220" y="2194"/>
              </a:cxn>
              <a:cxn ang="0">
                <a:pos x="248" y="2168"/>
              </a:cxn>
              <a:cxn ang="0">
                <a:pos x="199" y="2157"/>
              </a:cxn>
              <a:cxn ang="0">
                <a:pos x="181" y="2138"/>
              </a:cxn>
              <a:cxn ang="0">
                <a:pos x="115" y="2133"/>
              </a:cxn>
              <a:cxn ang="0">
                <a:pos x="146" y="2108"/>
              </a:cxn>
              <a:cxn ang="0">
                <a:pos x="190" y="2120"/>
              </a:cxn>
              <a:cxn ang="0">
                <a:pos x="231" y="2096"/>
              </a:cxn>
              <a:cxn ang="0">
                <a:pos x="282" y="2087"/>
              </a:cxn>
              <a:cxn ang="0">
                <a:pos x="312" y="2092"/>
              </a:cxn>
              <a:cxn ang="0">
                <a:pos x="359" y="2083"/>
              </a:cxn>
              <a:cxn ang="0">
                <a:pos x="384" y="2036"/>
              </a:cxn>
              <a:cxn ang="0">
                <a:pos x="400" y="2090"/>
              </a:cxn>
              <a:cxn ang="0">
                <a:pos x="414" y="2099"/>
              </a:cxn>
              <a:cxn ang="0">
                <a:pos x="454" y="2067"/>
              </a:cxn>
              <a:cxn ang="0">
                <a:pos x="493" y="2052"/>
              </a:cxn>
              <a:cxn ang="0">
                <a:pos x="533" y="2052"/>
              </a:cxn>
              <a:cxn ang="0">
                <a:pos x="576" y="2046"/>
              </a:cxn>
              <a:cxn ang="0">
                <a:pos x="554" y="2060"/>
              </a:cxn>
              <a:cxn ang="0">
                <a:pos x="635" y="2076"/>
              </a:cxn>
              <a:cxn ang="0">
                <a:pos x="655" y="2097"/>
              </a:cxn>
              <a:cxn ang="0">
                <a:pos x="674" y="2133"/>
              </a:cxn>
              <a:cxn ang="0">
                <a:pos x="725" y="2122"/>
              </a:cxn>
              <a:cxn ang="0">
                <a:pos x="776" y="2094"/>
              </a:cxn>
              <a:cxn ang="0">
                <a:pos x="806" y="2069"/>
              </a:cxn>
              <a:cxn ang="0">
                <a:pos x="861" y="2082"/>
              </a:cxn>
            </a:cxnLst>
            <a:rect l="0" t="0" r="r" b="b"/>
            <a:pathLst>
              <a:path w="1195" h="2287">
                <a:moveTo>
                  <a:pt x="1195" y="225"/>
                </a:moveTo>
                <a:lnTo>
                  <a:pt x="1184" y="220"/>
                </a:lnTo>
                <a:lnTo>
                  <a:pt x="1176" y="216"/>
                </a:lnTo>
                <a:lnTo>
                  <a:pt x="1167" y="214"/>
                </a:lnTo>
                <a:lnTo>
                  <a:pt x="1160" y="214"/>
                </a:lnTo>
                <a:lnTo>
                  <a:pt x="1151" y="214"/>
                </a:lnTo>
                <a:lnTo>
                  <a:pt x="1142" y="214"/>
                </a:lnTo>
                <a:lnTo>
                  <a:pt x="1133" y="216"/>
                </a:lnTo>
                <a:lnTo>
                  <a:pt x="1124" y="216"/>
                </a:lnTo>
                <a:lnTo>
                  <a:pt x="1114" y="216"/>
                </a:lnTo>
                <a:lnTo>
                  <a:pt x="1107" y="220"/>
                </a:lnTo>
                <a:lnTo>
                  <a:pt x="1100" y="223"/>
                </a:lnTo>
                <a:lnTo>
                  <a:pt x="1093" y="227"/>
                </a:lnTo>
                <a:lnTo>
                  <a:pt x="1088" y="230"/>
                </a:lnTo>
                <a:lnTo>
                  <a:pt x="1082" y="234"/>
                </a:lnTo>
                <a:lnTo>
                  <a:pt x="1077" y="235"/>
                </a:lnTo>
                <a:lnTo>
                  <a:pt x="1072" y="237"/>
                </a:lnTo>
                <a:lnTo>
                  <a:pt x="1063" y="242"/>
                </a:lnTo>
                <a:lnTo>
                  <a:pt x="1059" y="251"/>
                </a:lnTo>
                <a:lnTo>
                  <a:pt x="1059" y="262"/>
                </a:lnTo>
                <a:lnTo>
                  <a:pt x="1063" y="267"/>
                </a:lnTo>
                <a:lnTo>
                  <a:pt x="1075" y="276"/>
                </a:lnTo>
                <a:lnTo>
                  <a:pt x="1077" y="283"/>
                </a:lnTo>
                <a:lnTo>
                  <a:pt x="1075" y="290"/>
                </a:lnTo>
                <a:lnTo>
                  <a:pt x="1077" y="297"/>
                </a:lnTo>
                <a:lnTo>
                  <a:pt x="1082" y="302"/>
                </a:lnTo>
                <a:lnTo>
                  <a:pt x="1084" y="307"/>
                </a:lnTo>
                <a:lnTo>
                  <a:pt x="1082" y="313"/>
                </a:lnTo>
                <a:lnTo>
                  <a:pt x="1075" y="318"/>
                </a:lnTo>
                <a:lnTo>
                  <a:pt x="1066" y="325"/>
                </a:lnTo>
                <a:lnTo>
                  <a:pt x="1065" y="330"/>
                </a:lnTo>
                <a:lnTo>
                  <a:pt x="1061" y="337"/>
                </a:lnTo>
                <a:lnTo>
                  <a:pt x="1052" y="344"/>
                </a:lnTo>
                <a:lnTo>
                  <a:pt x="1051" y="353"/>
                </a:lnTo>
                <a:lnTo>
                  <a:pt x="1044" y="364"/>
                </a:lnTo>
                <a:lnTo>
                  <a:pt x="1031" y="374"/>
                </a:lnTo>
                <a:lnTo>
                  <a:pt x="1021" y="385"/>
                </a:lnTo>
                <a:lnTo>
                  <a:pt x="1017" y="387"/>
                </a:lnTo>
                <a:lnTo>
                  <a:pt x="1007" y="394"/>
                </a:lnTo>
                <a:lnTo>
                  <a:pt x="998" y="399"/>
                </a:lnTo>
                <a:lnTo>
                  <a:pt x="993" y="404"/>
                </a:lnTo>
                <a:lnTo>
                  <a:pt x="993" y="409"/>
                </a:lnTo>
                <a:lnTo>
                  <a:pt x="991" y="415"/>
                </a:lnTo>
                <a:lnTo>
                  <a:pt x="986" y="420"/>
                </a:lnTo>
                <a:lnTo>
                  <a:pt x="977" y="422"/>
                </a:lnTo>
                <a:lnTo>
                  <a:pt x="968" y="423"/>
                </a:lnTo>
                <a:lnTo>
                  <a:pt x="964" y="427"/>
                </a:lnTo>
                <a:lnTo>
                  <a:pt x="961" y="432"/>
                </a:lnTo>
                <a:lnTo>
                  <a:pt x="957" y="439"/>
                </a:lnTo>
                <a:lnTo>
                  <a:pt x="950" y="446"/>
                </a:lnTo>
                <a:lnTo>
                  <a:pt x="940" y="450"/>
                </a:lnTo>
                <a:lnTo>
                  <a:pt x="927" y="453"/>
                </a:lnTo>
                <a:lnTo>
                  <a:pt x="919" y="459"/>
                </a:lnTo>
                <a:lnTo>
                  <a:pt x="913" y="466"/>
                </a:lnTo>
                <a:lnTo>
                  <a:pt x="908" y="469"/>
                </a:lnTo>
                <a:lnTo>
                  <a:pt x="903" y="473"/>
                </a:lnTo>
                <a:lnTo>
                  <a:pt x="896" y="474"/>
                </a:lnTo>
                <a:lnTo>
                  <a:pt x="889" y="480"/>
                </a:lnTo>
                <a:lnTo>
                  <a:pt x="880" y="489"/>
                </a:lnTo>
                <a:lnTo>
                  <a:pt x="866" y="501"/>
                </a:lnTo>
                <a:lnTo>
                  <a:pt x="850" y="518"/>
                </a:lnTo>
                <a:lnTo>
                  <a:pt x="841" y="524"/>
                </a:lnTo>
                <a:lnTo>
                  <a:pt x="831" y="527"/>
                </a:lnTo>
                <a:lnTo>
                  <a:pt x="818" y="529"/>
                </a:lnTo>
                <a:lnTo>
                  <a:pt x="806" y="529"/>
                </a:lnTo>
                <a:lnTo>
                  <a:pt x="792" y="531"/>
                </a:lnTo>
                <a:lnTo>
                  <a:pt x="776" y="534"/>
                </a:lnTo>
                <a:lnTo>
                  <a:pt x="760" y="541"/>
                </a:lnTo>
                <a:lnTo>
                  <a:pt x="743" y="552"/>
                </a:lnTo>
                <a:lnTo>
                  <a:pt x="739" y="552"/>
                </a:lnTo>
                <a:lnTo>
                  <a:pt x="736" y="548"/>
                </a:lnTo>
                <a:lnTo>
                  <a:pt x="732" y="541"/>
                </a:lnTo>
                <a:lnTo>
                  <a:pt x="727" y="536"/>
                </a:lnTo>
                <a:lnTo>
                  <a:pt x="720" y="529"/>
                </a:lnTo>
                <a:lnTo>
                  <a:pt x="711" y="525"/>
                </a:lnTo>
                <a:lnTo>
                  <a:pt x="699" y="522"/>
                </a:lnTo>
                <a:lnTo>
                  <a:pt x="683" y="524"/>
                </a:lnTo>
                <a:lnTo>
                  <a:pt x="686" y="497"/>
                </a:lnTo>
                <a:lnTo>
                  <a:pt x="693" y="489"/>
                </a:lnTo>
                <a:lnTo>
                  <a:pt x="700" y="483"/>
                </a:lnTo>
                <a:lnTo>
                  <a:pt x="702" y="466"/>
                </a:lnTo>
                <a:lnTo>
                  <a:pt x="704" y="438"/>
                </a:lnTo>
                <a:lnTo>
                  <a:pt x="713" y="425"/>
                </a:lnTo>
                <a:lnTo>
                  <a:pt x="720" y="418"/>
                </a:lnTo>
                <a:lnTo>
                  <a:pt x="725" y="404"/>
                </a:lnTo>
                <a:lnTo>
                  <a:pt x="729" y="388"/>
                </a:lnTo>
                <a:lnTo>
                  <a:pt x="736" y="385"/>
                </a:lnTo>
                <a:lnTo>
                  <a:pt x="744" y="380"/>
                </a:lnTo>
                <a:lnTo>
                  <a:pt x="752" y="362"/>
                </a:lnTo>
                <a:lnTo>
                  <a:pt x="752" y="330"/>
                </a:lnTo>
                <a:lnTo>
                  <a:pt x="743" y="306"/>
                </a:lnTo>
                <a:lnTo>
                  <a:pt x="732" y="288"/>
                </a:lnTo>
                <a:lnTo>
                  <a:pt x="729" y="271"/>
                </a:lnTo>
                <a:lnTo>
                  <a:pt x="729" y="255"/>
                </a:lnTo>
                <a:lnTo>
                  <a:pt x="725" y="244"/>
                </a:lnTo>
                <a:lnTo>
                  <a:pt x="716" y="232"/>
                </a:lnTo>
                <a:lnTo>
                  <a:pt x="706" y="214"/>
                </a:lnTo>
                <a:lnTo>
                  <a:pt x="693" y="202"/>
                </a:lnTo>
                <a:lnTo>
                  <a:pt x="685" y="204"/>
                </a:lnTo>
                <a:lnTo>
                  <a:pt x="678" y="211"/>
                </a:lnTo>
                <a:lnTo>
                  <a:pt x="672" y="216"/>
                </a:lnTo>
                <a:lnTo>
                  <a:pt x="665" y="218"/>
                </a:lnTo>
                <a:lnTo>
                  <a:pt x="656" y="225"/>
                </a:lnTo>
                <a:lnTo>
                  <a:pt x="649" y="235"/>
                </a:lnTo>
                <a:lnTo>
                  <a:pt x="646" y="249"/>
                </a:lnTo>
                <a:lnTo>
                  <a:pt x="642" y="260"/>
                </a:lnTo>
                <a:lnTo>
                  <a:pt x="637" y="267"/>
                </a:lnTo>
                <a:lnTo>
                  <a:pt x="628" y="269"/>
                </a:lnTo>
                <a:lnTo>
                  <a:pt x="620" y="269"/>
                </a:lnTo>
                <a:lnTo>
                  <a:pt x="607" y="265"/>
                </a:lnTo>
                <a:lnTo>
                  <a:pt x="602" y="253"/>
                </a:lnTo>
                <a:lnTo>
                  <a:pt x="604" y="237"/>
                </a:lnTo>
                <a:lnTo>
                  <a:pt x="605" y="220"/>
                </a:lnTo>
                <a:lnTo>
                  <a:pt x="625" y="216"/>
                </a:lnTo>
                <a:lnTo>
                  <a:pt x="632" y="205"/>
                </a:lnTo>
                <a:lnTo>
                  <a:pt x="632" y="195"/>
                </a:lnTo>
                <a:lnTo>
                  <a:pt x="635" y="181"/>
                </a:lnTo>
                <a:lnTo>
                  <a:pt x="648" y="162"/>
                </a:lnTo>
                <a:lnTo>
                  <a:pt x="649" y="135"/>
                </a:lnTo>
                <a:lnTo>
                  <a:pt x="644" y="111"/>
                </a:lnTo>
                <a:lnTo>
                  <a:pt x="632" y="91"/>
                </a:lnTo>
                <a:lnTo>
                  <a:pt x="625" y="79"/>
                </a:lnTo>
                <a:lnTo>
                  <a:pt x="625" y="72"/>
                </a:lnTo>
                <a:lnTo>
                  <a:pt x="630" y="67"/>
                </a:lnTo>
                <a:lnTo>
                  <a:pt x="634" y="65"/>
                </a:lnTo>
                <a:lnTo>
                  <a:pt x="634" y="61"/>
                </a:lnTo>
                <a:lnTo>
                  <a:pt x="630" y="53"/>
                </a:lnTo>
                <a:lnTo>
                  <a:pt x="625" y="44"/>
                </a:lnTo>
                <a:lnTo>
                  <a:pt x="616" y="37"/>
                </a:lnTo>
                <a:lnTo>
                  <a:pt x="609" y="35"/>
                </a:lnTo>
                <a:lnTo>
                  <a:pt x="600" y="33"/>
                </a:lnTo>
                <a:lnTo>
                  <a:pt x="591" y="33"/>
                </a:lnTo>
                <a:lnTo>
                  <a:pt x="583" y="31"/>
                </a:lnTo>
                <a:lnTo>
                  <a:pt x="572" y="31"/>
                </a:lnTo>
                <a:lnTo>
                  <a:pt x="563" y="30"/>
                </a:lnTo>
                <a:lnTo>
                  <a:pt x="554" y="26"/>
                </a:lnTo>
                <a:lnTo>
                  <a:pt x="547" y="23"/>
                </a:lnTo>
                <a:lnTo>
                  <a:pt x="539" y="16"/>
                </a:lnTo>
                <a:lnTo>
                  <a:pt x="533" y="14"/>
                </a:lnTo>
                <a:lnTo>
                  <a:pt x="525" y="12"/>
                </a:lnTo>
                <a:lnTo>
                  <a:pt x="514" y="7"/>
                </a:lnTo>
                <a:lnTo>
                  <a:pt x="503" y="2"/>
                </a:lnTo>
                <a:lnTo>
                  <a:pt x="495" y="0"/>
                </a:lnTo>
                <a:lnTo>
                  <a:pt x="489" y="2"/>
                </a:lnTo>
                <a:lnTo>
                  <a:pt x="482" y="5"/>
                </a:lnTo>
                <a:lnTo>
                  <a:pt x="472" y="3"/>
                </a:lnTo>
                <a:lnTo>
                  <a:pt x="468" y="7"/>
                </a:lnTo>
                <a:lnTo>
                  <a:pt x="468" y="12"/>
                </a:lnTo>
                <a:lnTo>
                  <a:pt x="465" y="19"/>
                </a:lnTo>
                <a:lnTo>
                  <a:pt x="459" y="28"/>
                </a:lnTo>
                <a:lnTo>
                  <a:pt x="461" y="37"/>
                </a:lnTo>
                <a:lnTo>
                  <a:pt x="468" y="44"/>
                </a:lnTo>
                <a:lnTo>
                  <a:pt x="479" y="45"/>
                </a:lnTo>
                <a:lnTo>
                  <a:pt x="479" y="54"/>
                </a:lnTo>
                <a:lnTo>
                  <a:pt x="472" y="60"/>
                </a:lnTo>
                <a:lnTo>
                  <a:pt x="463" y="61"/>
                </a:lnTo>
                <a:lnTo>
                  <a:pt x="456" y="60"/>
                </a:lnTo>
                <a:lnTo>
                  <a:pt x="445" y="70"/>
                </a:lnTo>
                <a:lnTo>
                  <a:pt x="444" y="100"/>
                </a:lnTo>
                <a:lnTo>
                  <a:pt x="440" y="128"/>
                </a:lnTo>
                <a:lnTo>
                  <a:pt x="428" y="133"/>
                </a:lnTo>
                <a:lnTo>
                  <a:pt x="428" y="91"/>
                </a:lnTo>
                <a:lnTo>
                  <a:pt x="426" y="88"/>
                </a:lnTo>
                <a:lnTo>
                  <a:pt x="419" y="98"/>
                </a:lnTo>
                <a:lnTo>
                  <a:pt x="405" y="114"/>
                </a:lnTo>
                <a:lnTo>
                  <a:pt x="386" y="130"/>
                </a:lnTo>
                <a:lnTo>
                  <a:pt x="386" y="146"/>
                </a:lnTo>
                <a:lnTo>
                  <a:pt x="380" y="149"/>
                </a:lnTo>
                <a:lnTo>
                  <a:pt x="375" y="151"/>
                </a:lnTo>
                <a:lnTo>
                  <a:pt x="373" y="162"/>
                </a:lnTo>
                <a:lnTo>
                  <a:pt x="375" y="198"/>
                </a:lnTo>
                <a:lnTo>
                  <a:pt x="368" y="225"/>
                </a:lnTo>
                <a:lnTo>
                  <a:pt x="361" y="244"/>
                </a:lnTo>
                <a:lnTo>
                  <a:pt x="361" y="258"/>
                </a:lnTo>
                <a:lnTo>
                  <a:pt x="366" y="272"/>
                </a:lnTo>
                <a:lnTo>
                  <a:pt x="364" y="290"/>
                </a:lnTo>
                <a:lnTo>
                  <a:pt x="364" y="316"/>
                </a:lnTo>
                <a:lnTo>
                  <a:pt x="380" y="350"/>
                </a:lnTo>
                <a:lnTo>
                  <a:pt x="393" y="378"/>
                </a:lnTo>
                <a:lnTo>
                  <a:pt x="400" y="406"/>
                </a:lnTo>
                <a:lnTo>
                  <a:pt x="401" y="434"/>
                </a:lnTo>
                <a:lnTo>
                  <a:pt x="398" y="462"/>
                </a:lnTo>
                <a:lnTo>
                  <a:pt x="391" y="490"/>
                </a:lnTo>
                <a:lnTo>
                  <a:pt x="382" y="515"/>
                </a:lnTo>
                <a:lnTo>
                  <a:pt x="368" y="538"/>
                </a:lnTo>
                <a:lnTo>
                  <a:pt x="354" y="555"/>
                </a:lnTo>
                <a:lnTo>
                  <a:pt x="347" y="562"/>
                </a:lnTo>
                <a:lnTo>
                  <a:pt x="338" y="568"/>
                </a:lnTo>
                <a:lnTo>
                  <a:pt x="329" y="573"/>
                </a:lnTo>
                <a:lnTo>
                  <a:pt x="320" y="575"/>
                </a:lnTo>
                <a:lnTo>
                  <a:pt x="312" y="576"/>
                </a:lnTo>
                <a:lnTo>
                  <a:pt x="303" y="576"/>
                </a:lnTo>
                <a:lnTo>
                  <a:pt x="296" y="575"/>
                </a:lnTo>
                <a:lnTo>
                  <a:pt x="291" y="569"/>
                </a:lnTo>
                <a:lnTo>
                  <a:pt x="0" y="2227"/>
                </a:lnTo>
                <a:lnTo>
                  <a:pt x="9" y="2229"/>
                </a:lnTo>
                <a:lnTo>
                  <a:pt x="18" y="2233"/>
                </a:lnTo>
                <a:lnTo>
                  <a:pt x="21" y="2238"/>
                </a:lnTo>
                <a:lnTo>
                  <a:pt x="18" y="2247"/>
                </a:lnTo>
                <a:lnTo>
                  <a:pt x="14" y="2254"/>
                </a:lnTo>
                <a:lnTo>
                  <a:pt x="14" y="2261"/>
                </a:lnTo>
                <a:lnTo>
                  <a:pt x="18" y="2264"/>
                </a:lnTo>
                <a:lnTo>
                  <a:pt x="25" y="2264"/>
                </a:lnTo>
                <a:lnTo>
                  <a:pt x="34" y="2264"/>
                </a:lnTo>
                <a:lnTo>
                  <a:pt x="44" y="2266"/>
                </a:lnTo>
                <a:lnTo>
                  <a:pt x="53" y="2271"/>
                </a:lnTo>
                <a:lnTo>
                  <a:pt x="62" y="2280"/>
                </a:lnTo>
                <a:lnTo>
                  <a:pt x="67" y="2287"/>
                </a:lnTo>
                <a:lnTo>
                  <a:pt x="72" y="2287"/>
                </a:lnTo>
                <a:lnTo>
                  <a:pt x="78" y="2284"/>
                </a:lnTo>
                <a:lnTo>
                  <a:pt x="83" y="2277"/>
                </a:lnTo>
                <a:lnTo>
                  <a:pt x="93" y="2261"/>
                </a:lnTo>
                <a:lnTo>
                  <a:pt x="108" y="2257"/>
                </a:lnTo>
                <a:lnTo>
                  <a:pt x="120" y="2261"/>
                </a:lnTo>
                <a:lnTo>
                  <a:pt x="132" y="2268"/>
                </a:lnTo>
                <a:lnTo>
                  <a:pt x="145" y="2270"/>
                </a:lnTo>
                <a:lnTo>
                  <a:pt x="148" y="2263"/>
                </a:lnTo>
                <a:lnTo>
                  <a:pt x="148" y="2250"/>
                </a:lnTo>
                <a:lnTo>
                  <a:pt x="153" y="2236"/>
                </a:lnTo>
                <a:lnTo>
                  <a:pt x="162" y="2227"/>
                </a:lnTo>
                <a:lnTo>
                  <a:pt x="171" y="2224"/>
                </a:lnTo>
                <a:lnTo>
                  <a:pt x="176" y="2227"/>
                </a:lnTo>
                <a:lnTo>
                  <a:pt x="180" y="2235"/>
                </a:lnTo>
                <a:lnTo>
                  <a:pt x="183" y="2238"/>
                </a:lnTo>
                <a:lnTo>
                  <a:pt x="190" y="2240"/>
                </a:lnTo>
                <a:lnTo>
                  <a:pt x="199" y="2243"/>
                </a:lnTo>
                <a:lnTo>
                  <a:pt x="208" y="2245"/>
                </a:lnTo>
                <a:lnTo>
                  <a:pt x="218" y="2249"/>
                </a:lnTo>
                <a:lnTo>
                  <a:pt x="227" y="2254"/>
                </a:lnTo>
                <a:lnTo>
                  <a:pt x="234" y="2259"/>
                </a:lnTo>
                <a:lnTo>
                  <a:pt x="238" y="2268"/>
                </a:lnTo>
                <a:lnTo>
                  <a:pt x="243" y="2282"/>
                </a:lnTo>
                <a:lnTo>
                  <a:pt x="250" y="2284"/>
                </a:lnTo>
                <a:lnTo>
                  <a:pt x="259" y="2277"/>
                </a:lnTo>
                <a:lnTo>
                  <a:pt x="269" y="2261"/>
                </a:lnTo>
                <a:lnTo>
                  <a:pt x="268" y="2254"/>
                </a:lnTo>
                <a:lnTo>
                  <a:pt x="261" y="2247"/>
                </a:lnTo>
                <a:lnTo>
                  <a:pt x="252" y="2240"/>
                </a:lnTo>
                <a:lnTo>
                  <a:pt x="241" y="2233"/>
                </a:lnTo>
                <a:lnTo>
                  <a:pt x="229" y="2226"/>
                </a:lnTo>
                <a:lnTo>
                  <a:pt x="218" y="2219"/>
                </a:lnTo>
                <a:lnTo>
                  <a:pt x="210" y="2210"/>
                </a:lnTo>
                <a:lnTo>
                  <a:pt x="204" y="2199"/>
                </a:lnTo>
                <a:lnTo>
                  <a:pt x="215" y="2198"/>
                </a:lnTo>
                <a:lnTo>
                  <a:pt x="220" y="2194"/>
                </a:lnTo>
                <a:lnTo>
                  <a:pt x="218" y="2192"/>
                </a:lnTo>
                <a:lnTo>
                  <a:pt x="217" y="2189"/>
                </a:lnTo>
                <a:lnTo>
                  <a:pt x="213" y="2185"/>
                </a:lnTo>
                <a:lnTo>
                  <a:pt x="215" y="2182"/>
                </a:lnTo>
                <a:lnTo>
                  <a:pt x="222" y="2178"/>
                </a:lnTo>
                <a:lnTo>
                  <a:pt x="236" y="2173"/>
                </a:lnTo>
                <a:lnTo>
                  <a:pt x="248" y="2168"/>
                </a:lnTo>
                <a:lnTo>
                  <a:pt x="254" y="2157"/>
                </a:lnTo>
                <a:lnTo>
                  <a:pt x="252" y="2143"/>
                </a:lnTo>
                <a:lnTo>
                  <a:pt x="250" y="2124"/>
                </a:lnTo>
                <a:lnTo>
                  <a:pt x="243" y="2133"/>
                </a:lnTo>
                <a:lnTo>
                  <a:pt x="227" y="2138"/>
                </a:lnTo>
                <a:lnTo>
                  <a:pt x="211" y="2147"/>
                </a:lnTo>
                <a:lnTo>
                  <a:pt x="199" y="2157"/>
                </a:lnTo>
                <a:lnTo>
                  <a:pt x="187" y="2148"/>
                </a:lnTo>
                <a:lnTo>
                  <a:pt x="197" y="2141"/>
                </a:lnTo>
                <a:lnTo>
                  <a:pt x="201" y="2138"/>
                </a:lnTo>
                <a:lnTo>
                  <a:pt x="201" y="2134"/>
                </a:lnTo>
                <a:lnTo>
                  <a:pt x="197" y="2134"/>
                </a:lnTo>
                <a:lnTo>
                  <a:pt x="190" y="2134"/>
                </a:lnTo>
                <a:lnTo>
                  <a:pt x="181" y="2138"/>
                </a:lnTo>
                <a:lnTo>
                  <a:pt x="174" y="2141"/>
                </a:lnTo>
                <a:lnTo>
                  <a:pt x="167" y="2145"/>
                </a:lnTo>
                <a:lnTo>
                  <a:pt x="155" y="2150"/>
                </a:lnTo>
                <a:lnTo>
                  <a:pt x="143" y="2150"/>
                </a:lnTo>
                <a:lnTo>
                  <a:pt x="130" y="2145"/>
                </a:lnTo>
                <a:lnTo>
                  <a:pt x="118" y="2140"/>
                </a:lnTo>
                <a:lnTo>
                  <a:pt x="115" y="2133"/>
                </a:lnTo>
                <a:lnTo>
                  <a:pt x="118" y="2125"/>
                </a:lnTo>
                <a:lnTo>
                  <a:pt x="125" y="2117"/>
                </a:lnTo>
                <a:lnTo>
                  <a:pt x="130" y="2108"/>
                </a:lnTo>
                <a:lnTo>
                  <a:pt x="134" y="2103"/>
                </a:lnTo>
                <a:lnTo>
                  <a:pt x="137" y="2104"/>
                </a:lnTo>
                <a:lnTo>
                  <a:pt x="143" y="2106"/>
                </a:lnTo>
                <a:lnTo>
                  <a:pt x="146" y="2108"/>
                </a:lnTo>
                <a:lnTo>
                  <a:pt x="155" y="2110"/>
                </a:lnTo>
                <a:lnTo>
                  <a:pt x="162" y="2117"/>
                </a:lnTo>
                <a:lnTo>
                  <a:pt x="167" y="2124"/>
                </a:lnTo>
                <a:lnTo>
                  <a:pt x="173" y="2122"/>
                </a:lnTo>
                <a:lnTo>
                  <a:pt x="176" y="2120"/>
                </a:lnTo>
                <a:lnTo>
                  <a:pt x="183" y="2120"/>
                </a:lnTo>
                <a:lnTo>
                  <a:pt x="190" y="2120"/>
                </a:lnTo>
                <a:lnTo>
                  <a:pt x="199" y="2117"/>
                </a:lnTo>
                <a:lnTo>
                  <a:pt x="210" y="2120"/>
                </a:lnTo>
                <a:lnTo>
                  <a:pt x="218" y="2113"/>
                </a:lnTo>
                <a:lnTo>
                  <a:pt x="224" y="2103"/>
                </a:lnTo>
                <a:lnTo>
                  <a:pt x="225" y="2096"/>
                </a:lnTo>
                <a:lnTo>
                  <a:pt x="227" y="2094"/>
                </a:lnTo>
                <a:lnTo>
                  <a:pt x="231" y="2096"/>
                </a:lnTo>
                <a:lnTo>
                  <a:pt x="236" y="2097"/>
                </a:lnTo>
                <a:lnTo>
                  <a:pt x="240" y="2099"/>
                </a:lnTo>
                <a:lnTo>
                  <a:pt x="243" y="2099"/>
                </a:lnTo>
                <a:lnTo>
                  <a:pt x="250" y="2096"/>
                </a:lnTo>
                <a:lnTo>
                  <a:pt x="257" y="2092"/>
                </a:lnTo>
                <a:lnTo>
                  <a:pt x="264" y="2089"/>
                </a:lnTo>
                <a:lnTo>
                  <a:pt x="282" y="2087"/>
                </a:lnTo>
                <a:lnTo>
                  <a:pt x="292" y="2087"/>
                </a:lnTo>
                <a:lnTo>
                  <a:pt x="299" y="2087"/>
                </a:lnTo>
                <a:lnTo>
                  <a:pt x="303" y="2083"/>
                </a:lnTo>
                <a:lnTo>
                  <a:pt x="308" y="2071"/>
                </a:lnTo>
                <a:lnTo>
                  <a:pt x="312" y="2071"/>
                </a:lnTo>
                <a:lnTo>
                  <a:pt x="312" y="2082"/>
                </a:lnTo>
                <a:lnTo>
                  <a:pt x="312" y="2092"/>
                </a:lnTo>
                <a:lnTo>
                  <a:pt x="322" y="2092"/>
                </a:lnTo>
                <a:lnTo>
                  <a:pt x="326" y="2089"/>
                </a:lnTo>
                <a:lnTo>
                  <a:pt x="329" y="2085"/>
                </a:lnTo>
                <a:lnTo>
                  <a:pt x="340" y="2085"/>
                </a:lnTo>
                <a:lnTo>
                  <a:pt x="347" y="2083"/>
                </a:lnTo>
                <a:lnTo>
                  <a:pt x="354" y="2085"/>
                </a:lnTo>
                <a:lnTo>
                  <a:pt x="359" y="2083"/>
                </a:lnTo>
                <a:lnTo>
                  <a:pt x="361" y="2075"/>
                </a:lnTo>
                <a:lnTo>
                  <a:pt x="361" y="2053"/>
                </a:lnTo>
                <a:lnTo>
                  <a:pt x="363" y="2045"/>
                </a:lnTo>
                <a:lnTo>
                  <a:pt x="368" y="2041"/>
                </a:lnTo>
                <a:lnTo>
                  <a:pt x="373" y="2034"/>
                </a:lnTo>
                <a:lnTo>
                  <a:pt x="379" y="2029"/>
                </a:lnTo>
                <a:lnTo>
                  <a:pt x="384" y="2036"/>
                </a:lnTo>
                <a:lnTo>
                  <a:pt x="387" y="2048"/>
                </a:lnTo>
                <a:lnTo>
                  <a:pt x="386" y="2059"/>
                </a:lnTo>
                <a:lnTo>
                  <a:pt x="382" y="2067"/>
                </a:lnTo>
                <a:lnTo>
                  <a:pt x="384" y="2073"/>
                </a:lnTo>
                <a:lnTo>
                  <a:pt x="389" y="2076"/>
                </a:lnTo>
                <a:lnTo>
                  <a:pt x="398" y="2078"/>
                </a:lnTo>
                <a:lnTo>
                  <a:pt x="400" y="2090"/>
                </a:lnTo>
                <a:lnTo>
                  <a:pt x="396" y="2094"/>
                </a:lnTo>
                <a:lnTo>
                  <a:pt x="389" y="2096"/>
                </a:lnTo>
                <a:lnTo>
                  <a:pt x="379" y="2094"/>
                </a:lnTo>
                <a:lnTo>
                  <a:pt x="389" y="2099"/>
                </a:lnTo>
                <a:lnTo>
                  <a:pt x="398" y="2103"/>
                </a:lnTo>
                <a:lnTo>
                  <a:pt x="407" y="2103"/>
                </a:lnTo>
                <a:lnTo>
                  <a:pt x="414" y="2099"/>
                </a:lnTo>
                <a:lnTo>
                  <a:pt x="421" y="2092"/>
                </a:lnTo>
                <a:lnTo>
                  <a:pt x="428" y="2085"/>
                </a:lnTo>
                <a:lnTo>
                  <a:pt x="435" y="2075"/>
                </a:lnTo>
                <a:lnTo>
                  <a:pt x="442" y="2064"/>
                </a:lnTo>
                <a:lnTo>
                  <a:pt x="440" y="2071"/>
                </a:lnTo>
                <a:lnTo>
                  <a:pt x="447" y="2073"/>
                </a:lnTo>
                <a:lnTo>
                  <a:pt x="454" y="2067"/>
                </a:lnTo>
                <a:lnTo>
                  <a:pt x="461" y="2060"/>
                </a:lnTo>
                <a:lnTo>
                  <a:pt x="466" y="2052"/>
                </a:lnTo>
                <a:lnTo>
                  <a:pt x="468" y="2046"/>
                </a:lnTo>
                <a:lnTo>
                  <a:pt x="470" y="2045"/>
                </a:lnTo>
                <a:lnTo>
                  <a:pt x="479" y="2045"/>
                </a:lnTo>
                <a:lnTo>
                  <a:pt x="493" y="2048"/>
                </a:lnTo>
                <a:lnTo>
                  <a:pt x="493" y="2052"/>
                </a:lnTo>
                <a:lnTo>
                  <a:pt x="486" y="2057"/>
                </a:lnTo>
                <a:lnTo>
                  <a:pt x="486" y="2059"/>
                </a:lnTo>
                <a:lnTo>
                  <a:pt x="495" y="2059"/>
                </a:lnTo>
                <a:lnTo>
                  <a:pt x="505" y="2060"/>
                </a:lnTo>
                <a:lnTo>
                  <a:pt x="518" y="2059"/>
                </a:lnTo>
                <a:lnTo>
                  <a:pt x="528" y="2055"/>
                </a:lnTo>
                <a:lnTo>
                  <a:pt x="533" y="2052"/>
                </a:lnTo>
                <a:lnTo>
                  <a:pt x="540" y="2048"/>
                </a:lnTo>
                <a:lnTo>
                  <a:pt x="546" y="2046"/>
                </a:lnTo>
                <a:lnTo>
                  <a:pt x="551" y="2045"/>
                </a:lnTo>
                <a:lnTo>
                  <a:pt x="558" y="2043"/>
                </a:lnTo>
                <a:lnTo>
                  <a:pt x="563" y="2043"/>
                </a:lnTo>
                <a:lnTo>
                  <a:pt x="569" y="2045"/>
                </a:lnTo>
                <a:lnTo>
                  <a:pt x="576" y="2046"/>
                </a:lnTo>
                <a:lnTo>
                  <a:pt x="579" y="2050"/>
                </a:lnTo>
                <a:lnTo>
                  <a:pt x="579" y="2052"/>
                </a:lnTo>
                <a:lnTo>
                  <a:pt x="574" y="2053"/>
                </a:lnTo>
                <a:lnTo>
                  <a:pt x="567" y="2055"/>
                </a:lnTo>
                <a:lnTo>
                  <a:pt x="560" y="2057"/>
                </a:lnTo>
                <a:lnTo>
                  <a:pt x="554" y="2059"/>
                </a:lnTo>
                <a:lnTo>
                  <a:pt x="554" y="2060"/>
                </a:lnTo>
                <a:lnTo>
                  <a:pt x="561" y="2062"/>
                </a:lnTo>
                <a:lnTo>
                  <a:pt x="576" y="2062"/>
                </a:lnTo>
                <a:lnTo>
                  <a:pt x="586" y="2066"/>
                </a:lnTo>
                <a:lnTo>
                  <a:pt x="597" y="2069"/>
                </a:lnTo>
                <a:lnTo>
                  <a:pt x="609" y="2075"/>
                </a:lnTo>
                <a:lnTo>
                  <a:pt x="628" y="2078"/>
                </a:lnTo>
                <a:lnTo>
                  <a:pt x="635" y="2076"/>
                </a:lnTo>
                <a:lnTo>
                  <a:pt x="634" y="2073"/>
                </a:lnTo>
                <a:lnTo>
                  <a:pt x="630" y="2069"/>
                </a:lnTo>
                <a:lnTo>
                  <a:pt x="646" y="2069"/>
                </a:lnTo>
                <a:lnTo>
                  <a:pt x="648" y="2075"/>
                </a:lnTo>
                <a:lnTo>
                  <a:pt x="644" y="2082"/>
                </a:lnTo>
                <a:lnTo>
                  <a:pt x="648" y="2090"/>
                </a:lnTo>
                <a:lnTo>
                  <a:pt x="655" y="2097"/>
                </a:lnTo>
                <a:lnTo>
                  <a:pt x="665" y="2103"/>
                </a:lnTo>
                <a:lnTo>
                  <a:pt x="678" y="2110"/>
                </a:lnTo>
                <a:lnTo>
                  <a:pt x="683" y="2122"/>
                </a:lnTo>
                <a:lnTo>
                  <a:pt x="683" y="2129"/>
                </a:lnTo>
                <a:lnTo>
                  <a:pt x="681" y="2133"/>
                </a:lnTo>
                <a:lnTo>
                  <a:pt x="678" y="2134"/>
                </a:lnTo>
                <a:lnTo>
                  <a:pt x="674" y="2133"/>
                </a:lnTo>
                <a:lnTo>
                  <a:pt x="676" y="2136"/>
                </a:lnTo>
                <a:lnTo>
                  <a:pt x="681" y="2138"/>
                </a:lnTo>
                <a:lnTo>
                  <a:pt x="690" y="2138"/>
                </a:lnTo>
                <a:lnTo>
                  <a:pt x="702" y="2133"/>
                </a:lnTo>
                <a:lnTo>
                  <a:pt x="723" y="2131"/>
                </a:lnTo>
                <a:lnTo>
                  <a:pt x="727" y="2125"/>
                </a:lnTo>
                <a:lnTo>
                  <a:pt x="725" y="2122"/>
                </a:lnTo>
                <a:lnTo>
                  <a:pt x="729" y="2120"/>
                </a:lnTo>
                <a:lnTo>
                  <a:pt x="739" y="2120"/>
                </a:lnTo>
                <a:lnTo>
                  <a:pt x="748" y="2117"/>
                </a:lnTo>
                <a:lnTo>
                  <a:pt x="755" y="2110"/>
                </a:lnTo>
                <a:lnTo>
                  <a:pt x="760" y="2101"/>
                </a:lnTo>
                <a:lnTo>
                  <a:pt x="767" y="2096"/>
                </a:lnTo>
                <a:lnTo>
                  <a:pt x="776" y="2094"/>
                </a:lnTo>
                <a:lnTo>
                  <a:pt x="783" y="2092"/>
                </a:lnTo>
                <a:lnTo>
                  <a:pt x="785" y="2089"/>
                </a:lnTo>
                <a:lnTo>
                  <a:pt x="787" y="2083"/>
                </a:lnTo>
                <a:lnTo>
                  <a:pt x="790" y="2076"/>
                </a:lnTo>
                <a:lnTo>
                  <a:pt x="797" y="2071"/>
                </a:lnTo>
                <a:lnTo>
                  <a:pt x="803" y="2069"/>
                </a:lnTo>
                <a:lnTo>
                  <a:pt x="806" y="2069"/>
                </a:lnTo>
                <a:lnTo>
                  <a:pt x="810" y="2071"/>
                </a:lnTo>
                <a:lnTo>
                  <a:pt x="813" y="2069"/>
                </a:lnTo>
                <a:lnTo>
                  <a:pt x="822" y="2067"/>
                </a:lnTo>
                <a:lnTo>
                  <a:pt x="832" y="2067"/>
                </a:lnTo>
                <a:lnTo>
                  <a:pt x="843" y="2073"/>
                </a:lnTo>
                <a:lnTo>
                  <a:pt x="854" y="2080"/>
                </a:lnTo>
                <a:lnTo>
                  <a:pt x="861" y="2082"/>
                </a:lnTo>
                <a:lnTo>
                  <a:pt x="1195" y="225"/>
                </a:lnTo>
                <a:close/>
              </a:path>
            </a:pathLst>
          </a:custGeom>
          <a:solidFill>
            <a:srgbClr val="B2B2B2"/>
          </a:solidFill>
          <a:ln w="9525">
            <a:noFill/>
            <a:round/>
            <a:headEnd/>
            <a:tailEnd/>
          </a:ln>
        </p:spPr>
        <p:txBody>
          <a:bodyPr/>
          <a:lstStyle/>
          <a:p>
            <a:endParaRPr lang="en-US"/>
          </a:p>
        </p:txBody>
      </p:sp>
      <p:sp>
        <p:nvSpPr>
          <p:cNvPr id="31753" name="Freeform 9"/>
          <p:cNvSpPr>
            <a:spLocks/>
          </p:cNvSpPr>
          <p:nvPr/>
        </p:nvSpPr>
        <p:spPr bwMode="auto">
          <a:xfrm>
            <a:off x="1522413" y="2079625"/>
            <a:ext cx="2662237" cy="3052763"/>
          </a:xfrm>
          <a:custGeom>
            <a:avLst/>
            <a:gdLst/>
            <a:ahLst/>
            <a:cxnLst>
              <a:cxn ang="0">
                <a:pos x="1672" y="2768"/>
              </a:cxn>
              <a:cxn ang="0">
                <a:pos x="1652" y="2773"/>
              </a:cxn>
              <a:cxn ang="0">
                <a:pos x="1633" y="2769"/>
              </a:cxn>
              <a:cxn ang="0">
                <a:pos x="1619" y="2766"/>
              </a:cxn>
              <a:cxn ang="0">
                <a:pos x="1599" y="2760"/>
              </a:cxn>
              <a:cxn ang="0">
                <a:pos x="1582" y="2757"/>
              </a:cxn>
              <a:cxn ang="0">
                <a:pos x="1569" y="2757"/>
              </a:cxn>
              <a:cxn ang="0">
                <a:pos x="1561" y="2769"/>
              </a:cxn>
              <a:cxn ang="0">
                <a:pos x="1543" y="2782"/>
              </a:cxn>
              <a:cxn ang="0">
                <a:pos x="1520" y="2817"/>
              </a:cxn>
              <a:cxn ang="0">
                <a:pos x="1511" y="2845"/>
              </a:cxn>
              <a:cxn ang="0">
                <a:pos x="1497" y="2852"/>
              </a:cxn>
              <a:cxn ang="0">
                <a:pos x="1474" y="2873"/>
              </a:cxn>
              <a:cxn ang="0">
                <a:pos x="1446" y="2859"/>
              </a:cxn>
              <a:cxn ang="0">
                <a:pos x="1439" y="2848"/>
              </a:cxn>
              <a:cxn ang="0">
                <a:pos x="1432" y="2845"/>
              </a:cxn>
              <a:cxn ang="0">
                <a:pos x="1422" y="2822"/>
              </a:cxn>
              <a:cxn ang="0">
                <a:pos x="1392" y="2817"/>
              </a:cxn>
              <a:cxn ang="0">
                <a:pos x="1379" y="2804"/>
              </a:cxn>
              <a:cxn ang="0">
                <a:pos x="1358" y="2787"/>
              </a:cxn>
              <a:cxn ang="0">
                <a:pos x="1332" y="2759"/>
              </a:cxn>
              <a:cxn ang="0">
                <a:pos x="1318" y="2724"/>
              </a:cxn>
              <a:cxn ang="0">
                <a:pos x="1321" y="2690"/>
              </a:cxn>
              <a:cxn ang="0">
                <a:pos x="1307" y="2671"/>
              </a:cxn>
              <a:cxn ang="0">
                <a:pos x="1302" y="2646"/>
              </a:cxn>
              <a:cxn ang="0">
                <a:pos x="1292" y="2623"/>
              </a:cxn>
              <a:cxn ang="0">
                <a:pos x="1274" y="2606"/>
              </a:cxn>
              <a:cxn ang="0">
                <a:pos x="1256" y="2593"/>
              </a:cxn>
              <a:cxn ang="0">
                <a:pos x="1242" y="2586"/>
              </a:cxn>
              <a:cxn ang="0">
                <a:pos x="1232" y="2560"/>
              </a:cxn>
              <a:cxn ang="0">
                <a:pos x="1209" y="2539"/>
              </a:cxn>
              <a:cxn ang="0">
                <a:pos x="1193" y="2523"/>
              </a:cxn>
              <a:cxn ang="0">
                <a:pos x="1175" y="2507"/>
              </a:cxn>
              <a:cxn ang="0">
                <a:pos x="1161" y="2477"/>
              </a:cxn>
              <a:cxn ang="0">
                <a:pos x="1137" y="2446"/>
              </a:cxn>
              <a:cxn ang="0">
                <a:pos x="948" y="2486"/>
              </a:cxn>
              <a:cxn ang="0">
                <a:pos x="619" y="2433"/>
              </a:cxn>
              <a:cxn ang="0">
                <a:pos x="259" y="2170"/>
              </a:cxn>
              <a:cxn ang="0">
                <a:pos x="507" y="0"/>
              </a:cxn>
              <a:cxn ang="0">
                <a:pos x="523" y="4"/>
              </a:cxn>
              <a:cxn ang="0">
                <a:pos x="542" y="7"/>
              </a:cxn>
              <a:cxn ang="0">
                <a:pos x="565" y="11"/>
              </a:cxn>
              <a:cxn ang="0">
                <a:pos x="586" y="16"/>
              </a:cxn>
              <a:cxn ang="0">
                <a:pos x="649" y="30"/>
              </a:cxn>
              <a:cxn ang="0">
                <a:pos x="743" y="49"/>
              </a:cxn>
              <a:cxn ang="0">
                <a:pos x="857" y="70"/>
              </a:cxn>
              <a:cxn ang="0">
                <a:pos x="991" y="93"/>
              </a:cxn>
              <a:cxn ang="0">
                <a:pos x="1137" y="118"/>
              </a:cxn>
              <a:cxn ang="0">
                <a:pos x="1292" y="141"/>
              </a:cxn>
              <a:cxn ang="0">
                <a:pos x="1450" y="160"/>
              </a:cxn>
              <a:cxn ang="0">
                <a:pos x="1605" y="178"/>
              </a:cxn>
              <a:cxn ang="0">
                <a:pos x="1691" y="186"/>
              </a:cxn>
              <a:cxn ang="0">
                <a:pos x="1765" y="192"/>
              </a:cxn>
              <a:cxn ang="0">
                <a:pos x="1832" y="197"/>
              </a:cxn>
              <a:cxn ang="0">
                <a:pos x="1895" y="200"/>
              </a:cxn>
              <a:cxn ang="0">
                <a:pos x="1958" y="202"/>
              </a:cxn>
              <a:cxn ang="0">
                <a:pos x="2029" y="204"/>
              </a:cxn>
              <a:cxn ang="0">
                <a:pos x="2106" y="207"/>
              </a:cxn>
              <a:cxn ang="0">
                <a:pos x="2199" y="209"/>
              </a:cxn>
            </a:cxnLst>
            <a:rect l="0" t="0" r="r" b="b"/>
            <a:pathLst>
              <a:path w="2199" h="2873">
                <a:moveTo>
                  <a:pt x="1682" y="2775"/>
                </a:moveTo>
                <a:lnTo>
                  <a:pt x="1672" y="2768"/>
                </a:lnTo>
                <a:lnTo>
                  <a:pt x="1663" y="2771"/>
                </a:lnTo>
                <a:lnTo>
                  <a:pt x="1652" y="2773"/>
                </a:lnTo>
                <a:lnTo>
                  <a:pt x="1635" y="2769"/>
                </a:lnTo>
                <a:lnTo>
                  <a:pt x="1633" y="2769"/>
                </a:lnTo>
                <a:lnTo>
                  <a:pt x="1628" y="2768"/>
                </a:lnTo>
                <a:lnTo>
                  <a:pt x="1619" y="2766"/>
                </a:lnTo>
                <a:lnTo>
                  <a:pt x="1608" y="2764"/>
                </a:lnTo>
                <a:lnTo>
                  <a:pt x="1599" y="2760"/>
                </a:lnTo>
                <a:lnTo>
                  <a:pt x="1589" y="2759"/>
                </a:lnTo>
                <a:lnTo>
                  <a:pt x="1582" y="2757"/>
                </a:lnTo>
                <a:lnTo>
                  <a:pt x="1577" y="2755"/>
                </a:lnTo>
                <a:lnTo>
                  <a:pt x="1569" y="2757"/>
                </a:lnTo>
                <a:lnTo>
                  <a:pt x="1564" y="2762"/>
                </a:lnTo>
                <a:lnTo>
                  <a:pt x="1561" y="2769"/>
                </a:lnTo>
                <a:lnTo>
                  <a:pt x="1552" y="2773"/>
                </a:lnTo>
                <a:lnTo>
                  <a:pt x="1543" y="2782"/>
                </a:lnTo>
                <a:lnTo>
                  <a:pt x="1531" y="2797"/>
                </a:lnTo>
                <a:lnTo>
                  <a:pt x="1520" y="2817"/>
                </a:lnTo>
                <a:lnTo>
                  <a:pt x="1515" y="2834"/>
                </a:lnTo>
                <a:lnTo>
                  <a:pt x="1511" y="2845"/>
                </a:lnTo>
                <a:lnTo>
                  <a:pt x="1506" y="2847"/>
                </a:lnTo>
                <a:lnTo>
                  <a:pt x="1497" y="2852"/>
                </a:lnTo>
                <a:lnTo>
                  <a:pt x="1487" y="2864"/>
                </a:lnTo>
                <a:lnTo>
                  <a:pt x="1474" y="2873"/>
                </a:lnTo>
                <a:lnTo>
                  <a:pt x="1459" y="2870"/>
                </a:lnTo>
                <a:lnTo>
                  <a:pt x="1446" y="2859"/>
                </a:lnTo>
                <a:lnTo>
                  <a:pt x="1441" y="2852"/>
                </a:lnTo>
                <a:lnTo>
                  <a:pt x="1439" y="2848"/>
                </a:lnTo>
                <a:lnTo>
                  <a:pt x="1436" y="2848"/>
                </a:lnTo>
                <a:lnTo>
                  <a:pt x="1432" y="2845"/>
                </a:lnTo>
                <a:lnTo>
                  <a:pt x="1430" y="2836"/>
                </a:lnTo>
                <a:lnTo>
                  <a:pt x="1422" y="2822"/>
                </a:lnTo>
                <a:lnTo>
                  <a:pt x="1406" y="2819"/>
                </a:lnTo>
                <a:lnTo>
                  <a:pt x="1392" y="2817"/>
                </a:lnTo>
                <a:lnTo>
                  <a:pt x="1383" y="2810"/>
                </a:lnTo>
                <a:lnTo>
                  <a:pt x="1379" y="2804"/>
                </a:lnTo>
                <a:lnTo>
                  <a:pt x="1371" y="2796"/>
                </a:lnTo>
                <a:lnTo>
                  <a:pt x="1358" y="2787"/>
                </a:lnTo>
                <a:lnTo>
                  <a:pt x="1346" y="2775"/>
                </a:lnTo>
                <a:lnTo>
                  <a:pt x="1332" y="2759"/>
                </a:lnTo>
                <a:lnTo>
                  <a:pt x="1323" y="2743"/>
                </a:lnTo>
                <a:lnTo>
                  <a:pt x="1318" y="2724"/>
                </a:lnTo>
                <a:lnTo>
                  <a:pt x="1318" y="2702"/>
                </a:lnTo>
                <a:lnTo>
                  <a:pt x="1321" y="2690"/>
                </a:lnTo>
                <a:lnTo>
                  <a:pt x="1316" y="2681"/>
                </a:lnTo>
                <a:lnTo>
                  <a:pt x="1307" y="2671"/>
                </a:lnTo>
                <a:lnTo>
                  <a:pt x="1304" y="2660"/>
                </a:lnTo>
                <a:lnTo>
                  <a:pt x="1302" y="2646"/>
                </a:lnTo>
                <a:lnTo>
                  <a:pt x="1299" y="2634"/>
                </a:lnTo>
                <a:lnTo>
                  <a:pt x="1292" y="2623"/>
                </a:lnTo>
                <a:lnTo>
                  <a:pt x="1283" y="2613"/>
                </a:lnTo>
                <a:lnTo>
                  <a:pt x="1274" y="2606"/>
                </a:lnTo>
                <a:lnTo>
                  <a:pt x="1265" y="2599"/>
                </a:lnTo>
                <a:lnTo>
                  <a:pt x="1256" y="2593"/>
                </a:lnTo>
                <a:lnTo>
                  <a:pt x="1248" y="2590"/>
                </a:lnTo>
                <a:lnTo>
                  <a:pt x="1242" y="2586"/>
                </a:lnTo>
                <a:lnTo>
                  <a:pt x="1235" y="2576"/>
                </a:lnTo>
                <a:lnTo>
                  <a:pt x="1232" y="2560"/>
                </a:lnTo>
                <a:lnTo>
                  <a:pt x="1223" y="2548"/>
                </a:lnTo>
                <a:lnTo>
                  <a:pt x="1209" y="2539"/>
                </a:lnTo>
                <a:lnTo>
                  <a:pt x="1198" y="2532"/>
                </a:lnTo>
                <a:lnTo>
                  <a:pt x="1193" y="2523"/>
                </a:lnTo>
                <a:lnTo>
                  <a:pt x="1188" y="2513"/>
                </a:lnTo>
                <a:lnTo>
                  <a:pt x="1175" y="2507"/>
                </a:lnTo>
                <a:lnTo>
                  <a:pt x="1167" y="2495"/>
                </a:lnTo>
                <a:lnTo>
                  <a:pt x="1161" y="2477"/>
                </a:lnTo>
                <a:lnTo>
                  <a:pt x="1154" y="2458"/>
                </a:lnTo>
                <a:lnTo>
                  <a:pt x="1137" y="2446"/>
                </a:lnTo>
                <a:lnTo>
                  <a:pt x="957" y="2423"/>
                </a:lnTo>
                <a:lnTo>
                  <a:pt x="948" y="2486"/>
                </a:lnTo>
                <a:lnTo>
                  <a:pt x="855" y="2467"/>
                </a:lnTo>
                <a:lnTo>
                  <a:pt x="619" y="2433"/>
                </a:lnTo>
                <a:lnTo>
                  <a:pt x="245" y="2193"/>
                </a:lnTo>
                <a:lnTo>
                  <a:pt x="259" y="2170"/>
                </a:lnTo>
                <a:lnTo>
                  <a:pt x="0" y="2131"/>
                </a:lnTo>
                <a:lnTo>
                  <a:pt x="507" y="0"/>
                </a:lnTo>
                <a:lnTo>
                  <a:pt x="514" y="2"/>
                </a:lnTo>
                <a:lnTo>
                  <a:pt x="523" y="4"/>
                </a:lnTo>
                <a:lnTo>
                  <a:pt x="531" y="5"/>
                </a:lnTo>
                <a:lnTo>
                  <a:pt x="542" y="7"/>
                </a:lnTo>
                <a:lnTo>
                  <a:pt x="553" y="9"/>
                </a:lnTo>
                <a:lnTo>
                  <a:pt x="565" y="11"/>
                </a:lnTo>
                <a:lnTo>
                  <a:pt x="575" y="12"/>
                </a:lnTo>
                <a:lnTo>
                  <a:pt x="586" y="16"/>
                </a:lnTo>
                <a:lnTo>
                  <a:pt x="614" y="23"/>
                </a:lnTo>
                <a:lnTo>
                  <a:pt x="649" y="30"/>
                </a:lnTo>
                <a:lnTo>
                  <a:pt x="693" y="40"/>
                </a:lnTo>
                <a:lnTo>
                  <a:pt x="743" y="49"/>
                </a:lnTo>
                <a:lnTo>
                  <a:pt x="797" y="60"/>
                </a:lnTo>
                <a:lnTo>
                  <a:pt x="857" y="70"/>
                </a:lnTo>
                <a:lnTo>
                  <a:pt x="922" y="83"/>
                </a:lnTo>
                <a:lnTo>
                  <a:pt x="991" y="93"/>
                </a:lnTo>
                <a:lnTo>
                  <a:pt x="1063" y="106"/>
                </a:lnTo>
                <a:lnTo>
                  <a:pt x="1137" y="118"/>
                </a:lnTo>
                <a:lnTo>
                  <a:pt x="1214" y="128"/>
                </a:lnTo>
                <a:lnTo>
                  <a:pt x="1292" y="141"/>
                </a:lnTo>
                <a:lnTo>
                  <a:pt x="1371" y="151"/>
                </a:lnTo>
                <a:lnTo>
                  <a:pt x="1450" y="160"/>
                </a:lnTo>
                <a:lnTo>
                  <a:pt x="1527" y="169"/>
                </a:lnTo>
                <a:lnTo>
                  <a:pt x="1605" y="178"/>
                </a:lnTo>
                <a:lnTo>
                  <a:pt x="1650" y="181"/>
                </a:lnTo>
                <a:lnTo>
                  <a:pt x="1691" y="186"/>
                </a:lnTo>
                <a:lnTo>
                  <a:pt x="1730" y="190"/>
                </a:lnTo>
                <a:lnTo>
                  <a:pt x="1765" y="192"/>
                </a:lnTo>
                <a:lnTo>
                  <a:pt x="1798" y="195"/>
                </a:lnTo>
                <a:lnTo>
                  <a:pt x="1832" y="197"/>
                </a:lnTo>
                <a:lnTo>
                  <a:pt x="1863" y="199"/>
                </a:lnTo>
                <a:lnTo>
                  <a:pt x="1895" y="200"/>
                </a:lnTo>
                <a:lnTo>
                  <a:pt x="1927" y="202"/>
                </a:lnTo>
                <a:lnTo>
                  <a:pt x="1958" y="202"/>
                </a:lnTo>
                <a:lnTo>
                  <a:pt x="1992" y="204"/>
                </a:lnTo>
                <a:lnTo>
                  <a:pt x="2029" y="204"/>
                </a:lnTo>
                <a:lnTo>
                  <a:pt x="2066" y="206"/>
                </a:lnTo>
                <a:lnTo>
                  <a:pt x="2106" y="207"/>
                </a:lnTo>
                <a:lnTo>
                  <a:pt x="2152" y="207"/>
                </a:lnTo>
                <a:lnTo>
                  <a:pt x="2199" y="209"/>
                </a:lnTo>
                <a:lnTo>
                  <a:pt x="1682" y="2775"/>
                </a:lnTo>
                <a:close/>
              </a:path>
            </a:pathLst>
          </a:custGeom>
          <a:solidFill>
            <a:srgbClr val="B2B2B2"/>
          </a:solidFill>
          <a:ln w="9525">
            <a:noFill/>
            <a:round/>
            <a:headEnd/>
            <a:tailEnd/>
          </a:ln>
        </p:spPr>
        <p:txBody>
          <a:bodyPr/>
          <a:lstStyle/>
          <a:p>
            <a:endParaRPr lang="en-US"/>
          </a:p>
        </p:txBody>
      </p:sp>
      <p:sp>
        <p:nvSpPr>
          <p:cNvPr id="31754" name="Freeform 10"/>
          <p:cNvSpPr>
            <a:spLocks/>
          </p:cNvSpPr>
          <p:nvPr/>
        </p:nvSpPr>
        <p:spPr bwMode="auto">
          <a:xfrm>
            <a:off x="969963" y="1927225"/>
            <a:ext cx="1165225" cy="2416175"/>
          </a:xfrm>
          <a:custGeom>
            <a:avLst/>
            <a:gdLst/>
            <a:ahLst/>
            <a:cxnLst>
              <a:cxn ang="0">
                <a:pos x="445" y="2206"/>
              </a:cxn>
              <a:cxn ang="0">
                <a:pos x="399" y="2113"/>
              </a:cxn>
              <a:cxn ang="0">
                <a:pos x="364" y="2083"/>
              </a:cxn>
              <a:cxn ang="0">
                <a:pos x="355" y="2062"/>
              </a:cxn>
              <a:cxn ang="0">
                <a:pos x="304" y="2023"/>
              </a:cxn>
              <a:cxn ang="0">
                <a:pos x="253" y="1967"/>
              </a:cxn>
              <a:cxn ang="0">
                <a:pos x="179" y="1927"/>
              </a:cxn>
              <a:cxn ang="0">
                <a:pos x="160" y="1886"/>
              </a:cxn>
              <a:cxn ang="0">
                <a:pos x="153" y="1807"/>
              </a:cxn>
              <a:cxn ang="0">
                <a:pos x="125" y="1753"/>
              </a:cxn>
              <a:cxn ang="0">
                <a:pos x="113" y="1698"/>
              </a:cxn>
              <a:cxn ang="0">
                <a:pos x="83" y="1630"/>
              </a:cxn>
              <a:cxn ang="0">
                <a:pos x="114" y="1577"/>
              </a:cxn>
              <a:cxn ang="0">
                <a:pos x="72" y="1499"/>
              </a:cxn>
              <a:cxn ang="0">
                <a:pos x="74" y="1459"/>
              </a:cxn>
              <a:cxn ang="0">
                <a:pos x="95" y="1480"/>
              </a:cxn>
              <a:cxn ang="0">
                <a:pos x="111" y="1482"/>
              </a:cxn>
              <a:cxn ang="0">
                <a:pos x="100" y="1424"/>
              </a:cxn>
              <a:cxn ang="0">
                <a:pos x="148" y="1440"/>
              </a:cxn>
              <a:cxn ang="0">
                <a:pos x="164" y="1422"/>
              </a:cxn>
              <a:cxn ang="0">
                <a:pos x="114" y="1406"/>
              </a:cxn>
              <a:cxn ang="0">
                <a:pos x="72" y="1419"/>
              </a:cxn>
              <a:cxn ang="0">
                <a:pos x="47" y="1380"/>
              </a:cxn>
              <a:cxn ang="0">
                <a:pos x="9" y="1241"/>
              </a:cxn>
              <a:cxn ang="0">
                <a:pos x="30" y="1146"/>
              </a:cxn>
              <a:cxn ang="0">
                <a:pos x="16" y="1030"/>
              </a:cxn>
              <a:cxn ang="0">
                <a:pos x="76" y="930"/>
              </a:cxn>
              <a:cxn ang="0">
                <a:pos x="77" y="856"/>
              </a:cxn>
              <a:cxn ang="0">
                <a:pos x="86" y="773"/>
              </a:cxn>
              <a:cxn ang="0">
                <a:pos x="93" y="726"/>
              </a:cxn>
              <a:cxn ang="0">
                <a:pos x="135" y="678"/>
              </a:cxn>
              <a:cxn ang="0">
                <a:pos x="146" y="640"/>
              </a:cxn>
              <a:cxn ang="0">
                <a:pos x="174" y="578"/>
              </a:cxn>
              <a:cxn ang="0">
                <a:pos x="202" y="502"/>
              </a:cxn>
              <a:cxn ang="0">
                <a:pos x="239" y="408"/>
              </a:cxn>
              <a:cxn ang="0">
                <a:pos x="255" y="353"/>
              </a:cxn>
              <a:cxn ang="0">
                <a:pos x="308" y="330"/>
              </a:cxn>
              <a:cxn ang="0">
                <a:pos x="269" y="309"/>
              </a:cxn>
              <a:cxn ang="0">
                <a:pos x="290" y="270"/>
              </a:cxn>
              <a:cxn ang="0">
                <a:pos x="280" y="246"/>
              </a:cxn>
              <a:cxn ang="0">
                <a:pos x="297" y="212"/>
              </a:cxn>
              <a:cxn ang="0">
                <a:pos x="287" y="123"/>
              </a:cxn>
              <a:cxn ang="0">
                <a:pos x="320" y="47"/>
              </a:cxn>
              <a:cxn ang="0">
                <a:pos x="385" y="86"/>
              </a:cxn>
              <a:cxn ang="0">
                <a:pos x="433" y="116"/>
              </a:cxn>
              <a:cxn ang="0">
                <a:pos x="429" y="119"/>
              </a:cxn>
              <a:cxn ang="0">
                <a:pos x="435" y="153"/>
              </a:cxn>
              <a:cxn ang="0">
                <a:pos x="401" y="167"/>
              </a:cxn>
              <a:cxn ang="0">
                <a:pos x="391" y="207"/>
              </a:cxn>
              <a:cxn ang="0">
                <a:pos x="394" y="240"/>
              </a:cxn>
              <a:cxn ang="0">
                <a:pos x="426" y="226"/>
              </a:cxn>
              <a:cxn ang="0">
                <a:pos x="466" y="161"/>
              </a:cxn>
              <a:cxn ang="0">
                <a:pos x="480" y="121"/>
              </a:cxn>
              <a:cxn ang="0">
                <a:pos x="486" y="98"/>
              </a:cxn>
              <a:cxn ang="0">
                <a:pos x="479" y="80"/>
              </a:cxn>
              <a:cxn ang="0">
                <a:pos x="489" y="40"/>
              </a:cxn>
              <a:cxn ang="0">
                <a:pos x="473" y="5"/>
              </a:cxn>
              <a:cxn ang="0">
                <a:pos x="530" y="17"/>
              </a:cxn>
              <a:cxn ang="0">
                <a:pos x="755" y="84"/>
              </a:cxn>
            </a:cxnLst>
            <a:rect l="0" t="0" r="r" b="b"/>
            <a:pathLst>
              <a:path w="959" h="2273">
                <a:moveTo>
                  <a:pt x="452" y="2273"/>
                </a:moveTo>
                <a:lnTo>
                  <a:pt x="449" y="2266"/>
                </a:lnTo>
                <a:lnTo>
                  <a:pt x="449" y="2255"/>
                </a:lnTo>
                <a:lnTo>
                  <a:pt x="449" y="2245"/>
                </a:lnTo>
                <a:lnTo>
                  <a:pt x="443" y="2238"/>
                </a:lnTo>
                <a:lnTo>
                  <a:pt x="442" y="2227"/>
                </a:lnTo>
                <a:lnTo>
                  <a:pt x="445" y="2206"/>
                </a:lnTo>
                <a:lnTo>
                  <a:pt x="442" y="2176"/>
                </a:lnTo>
                <a:lnTo>
                  <a:pt x="420" y="2145"/>
                </a:lnTo>
                <a:lnTo>
                  <a:pt x="413" y="2138"/>
                </a:lnTo>
                <a:lnTo>
                  <a:pt x="412" y="2125"/>
                </a:lnTo>
                <a:lnTo>
                  <a:pt x="408" y="2113"/>
                </a:lnTo>
                <a:lnTo>
                  <a:pt x="401" y="2111"/>
                </a:lnTo>
                <a:lnTo>
                  <a:pt x="399" y="2113"/>
                </a:lnTo>
                <a:lnTo>
                  <a:pt x="398" y="2113"/>
                </a:lnTo>
                <a:lnTo>
                  <a:pt x="394" y="2111"/>
                </a:lnTo>
                <a:lnTo>
                  <a:pt x="392" y="2106"/>
                </a:lnTo>
                <a:lnTo>
                  <a:pt x="389" y="2097"/>
                </a:lnTo>
                <a:lnTo>
                  <a:pt x="383" y="2088"/>
                </a:lnTo>
                <a:lnTo>
                  <a:pt x="375" y="2083"/>
                </a:lnTo>
                <a:lnTo>
                  <a:pt x="364" y="2083"/>
                </a:lnTo>
                <a:lnTo>
                  <a:pt x="361" y="2085"/>
                </a:lnTo>
                <a:lnTo>
                  <a:pt x="357" y="2083"/>
                </a:lnTo>
                <a:lnTo>
                  <a:pt x="355" y="2078"/>
                </a:lnTo>
                <a:lnTo>
                  <a:pt x="359" y="2073"/>
                </a:lnTo>
                <a:lnTo>
                  <a:pt x="361" y="2069"/>
                </a:lnTo>
                <a:lnTo>
                  <a:pt x="359" y="2064"/>
                </a:lnTo>
                <a:lnTo>
                  <a:pt x="355" y="2062"/>
                </a:lnTo>
                <a:lnTo>
                  <a:pt x="350" y="2060"/>
                </a:lnTo>
                <a:lnTo>
                  <a:pt x="348" y="2057"/>
                </a:lnTo>
                <a:lnTo>
                  <a:pt x="348" y="2048"/>
                </a:lnTo>
                <a:lnTo>
                  <a:pt x="347" y="2037"/>
                </a:lnTo>
                <a:lnTo>
                  <a:pt x="336" y="2032"/>
                </a:lnTo>
                <a:lnTo>
                  <a:pt x="318" y="2029"/>
                </a:lnTo>
                <a:lnTo>
                  <a:pt x="304" y="2023"/>
                </a:lnTo>
                <a:lnTo>
                  <a:pt x="292" y="2015"/>
                </a:lnTo>
                <a:lnTo>
                  <a:pt x="285" y="2004"/>
                </a:lnTo>
                <a:lnTo>
                  <a:pt x="281" y="1997"/>
                </a:lnTo>
                <a:lnTo>
                  <a:pt x="276" y="1988"/>
                </a:lnTo>
                <a:lnTo>
                  <a:pt x="269" y="1981"/>
                </a:lnTo>
                <a:lnTo>
                  <a:pt x="262" y="1972"/>
                </a:lnTo>
                <a:lnTo>
                  <a:pt x="253" y="1967"/>
                </a:lnTo>
                <a:lnTo>
                  <a:pt x="245" y="1960"/>
                </a:lnTo>
                <a:lnTo>
                  <a:pt x="236" y="1957"/>
                </a:lnTo>
                <a:lnTo>
                  <a:pt x="225" y="1953"/>
                </a:lnTo>
                <a:lnTo>
                  <a:pt x="213" y="1950"/>
                </a:lnTo>
                <a:lnTo>
                  <a:pt x="206" y="1941"/>
                </a:lnTo>
                <a:lnTo>
                  <a:pt x="197" y="1932"/>
                </a:lnTo>
                <a:lnTo>
                  <a:pt x="179" y="1927"/>
                </a:lnTo>
                <a:lnTo>
                  <a:pt x="172" y="1925"/>
                </a:lnTo>
                <a:lnTo>
                  <a:pt x="165" y="1923"/>
                </a:lnTo>
                <a:lnTo>
                  <a:pt x="160" y="1920"/>
                </a:lnTo>
                <a:lnTo>
                  <a:pt x="155" y="1914"/>
                </a:lnTo>
                <a:lnTo>
                  <a:pt x="155" y="1906"/>
                </a:lnTo>
                <a:lnTo>
                  <a:pt x="158" y="1897"/>
                </a:lnTo>
                <a:lnTo>
                  <a:pt x="160" y="1886"/>
                </a:lnTo>
                <a:lnTo>
                  <a:pt x="160" y="1877"/>
                </a:lnTo>
                <a:lnTo>
                  <a:pt x="160" y="1863"/>
                </a:lnTo>
                <a:lnTo>
                  <a:pt x="164" y="1846"/>
                </a:lnTo>
                <a:lnTo>
                  <a:pt x="165" y="1832"/>
                </a:lnTo>
                <a:lnTo>
                  <a:pt x="157" y="1821"/>
                </a:lnTo>
                <a:lnTo>
                  <a:pt x="153" y="1816"/>
                </a:lnTo>
                <a:lnTo>
                  <a:pt x="153" y="1807"/>
                </a:lnTo>
                <a:lnTo>
                  <a:pt x="153" y="1800"/>
                </a:lnTo>
                <a:lnTo>
                  <a:pt x="149" y="1795"/>
                </a:lnTo>
                <a:lnTo>
                  <a:pt x="146" y="1788"/>
                </a:lnTo>
                <a:lnTo>
                  <a:pt x="142" y="1779"/>
                </a:lnTo>
                <a:lnTo>
                  <a:pt x="139" y="1770"/>
                </a:lnTo>
                <a:lnTo>
                  <a:pt x="130" y="1761"/>
                </a:lnTo>
                <a:lnTo>
                  <a:pt x="125" y="1753"/>
                </a:lnTo>
                <a:lnTo>
                  <a:pt x="125" y="1746"/>
                </a:lnTo>
                <a:lnTo>
                  <a:pt x="127" y="1739"/>
                </a:lnTo>
                <a:lnTo>
                  <a:pt x="125" y="1733"/>
                </a:lnTo>
                <a:lnTo>
                  <a:pt x="121" y="1728"/>
                </a:lnTo>
                <a:lnTo>
                  <a:pt x="118" y="1719"/>
                </a:lnTo>
                <a:lnTo>
                  <a:pt x="114" y="1709"/>
                </a:lnTo>
                <a:lnTo>
                  <a:pt x="113" y="1698"/>
                </a:lnTo>
                <a:lnTo>
                  <a:pt x="106" y="1689"/>
                </a:lnTo>
                <a:lnTo>
                  <a:pt x="98" y="1675"/>
                </a:lnTo>
                <a:lnTo>
                  <a:pt x="90" y="1659"/>
                </a:lnTo>
                <a:lnTo>
                  <a:pt x="84" y="1651"/>
                </a:lnTo>
                <a:lnTo>
                  <a:pt x="83" y="1644"/>
                </a:lnTo>
                <a:lnTo>
                  <a:pt x="81" y="1637"/>
                </a:lnTo>
                <a:lnTo>
                  <a:pt x="83" y="1630"/>
                </a:lnTo>
                <a:lnTo>
                  <a:pt x="91" y="1622"/>
                </a:lnTo>
                <a:lnTo>
                  <a:pt x="98" y="1615"/>
                </a:lnTo>
                <a:lnTo>
                  <a:pt x="104" y="1607"/>
                </a:lnTo>
                <a:lnTo>
                  <a:pt x="107" y="1600"/>
                </a:lnTo>
                <a:lnTo>
                  <a:pt x="113" y="1596"/>
                </a:lnTo>
                <a:lnTo>
                  <a:pt x="116" y="1587"/>
                </a:lnTo>
                <a:lnTo>
                  <a:pt x="114" y="1577"/>
                </a:lnTo>
                <a:lnTo>
                  <a:pt x="106" y="1568"/>
                </a:lnTo>
                <a:lnTo>
                  <a:pt x="90" y="1564"/>
                </a:lnTo>
                <a:lnTo>
                  <a:pt x="81" y="1557"/>
                </a:lnTo>
                <a:lnTo>
                  <a:pt x="72" y="1542"/>
                </a:lnTo>
                <a:lnTo>
                  <a:pt x="69" y="1524"/>
                </a:lnTo>
                <a:lnTo>
                  <a:pt x="70" y="1508"/>
                </a:lnTo>
                <a:lnTo>
                  <a:pt x="72" y="1499"/>
                </a:lnTo>
                <a:lnTo>
                  <a:pt x="69" y="1492"/>
                </a:lnTo>
                <a:lnTo>
                  <a:pt x="65" y="1485"/>
                </a:lnTo>
                <a:lnTo>
                  <a:pt x="67" y="1477"/>
                </a:lnTo>
                <a:lnTo>
                  <a:pt x="70" y="1471"/>
                </a:lnTo>
                <a:lnTo>
                  <a:pt x="72" y="1468"/>
                </a:lnTo>
                <a:lnTo>
                  <a:pt x="74" y="1464"/>
                </a:lnTo>
                <a:lnTo>
                  <a:pt x="74" y="1459"/>
                </a:lnTo>
                <a:lnTo>
                  <a:pt x="76" y="1454"/>
                </a:lnTo>
                <a:lnTo>
                  <a:pt x="79" y="1454"/>
                </a:lnTo>
                <a:lnTo>
                  <a:pt x="83" y="1457"/>
                </a:lnTo>
                <a:lnTo>
                  <a:pt x="83" y="1464"/>
                </a:lnTo>
                <a:lnTo>
                  <a:pt x="84" y="1470"/>
                </a:lnTo>
                <a:lnTo>
                  <a:pt x="90" y="1475"/>
                </a:lnTo>
                <a:lnTo>
                  <a:pt x="95" y="1480"/>
                </a:lnTo>
                <a:lnTo>
                  <a:pt x="97" y="1487"/>
                </a:lnTo>
                <a:lnTo>
                  <a:pt x="100" y="1492"/>
                </a:lnTo>
                <a:lnTo>
                  <a:pt x="106" y="1494"/>
                </a:lnTo>
                <a:lnTo>
                  <a:pt x="111" y="1494"/>
                </a:lnTo>
                <a:lnTo>
                  <a:pt x="113" y="1492"/>
                </a:lnTo>
                <a:lnTo>
                  <a:pt x="113" y="1489"/>
                </a:lnTo>
                <a:lnTo>
                  <a:pt x="111" y="1482"/>
                </a:lnTo>
                <a:lnTo>
                  <a:pt x="109" y="1475"/>
                </a:lnTo>
                <a:lnTo>
                  <a:pt x="104" y="1468"/>
                </a:lnTo>
                <a:lnTo>
                  <a:pt x="98" y="1457"/>
                </a:lnTo>
                <a:lnTo>
                  <a:pt x="102" y="1447"/>
                </a:lnTo>
                <a:lnTo>
                  <a:pt x="104" y="1436"/>
                </a:lnTo>
                <a:lnTo>
                  <a:pt x="98" y="1427"/>
                </a:lnTo>
                <a:lnTo>
                  <a:pt x="100" y="1424"/>
                </a:lnTo>
                <a:lnTo>
                  <a:pt x="106" y="1422"/>
                </a:lnTo>
                <a:lnTo>
                  <a:pt x="111" y="1424"/>
                </a:lnTo>
                <a:lnTo>
                  <a:pt x="118" y="1427"/>
                </a:lnTo>
                <a:lnTo>
                  <a:pt x="125" y="1431"/>
                </a:lnTo>
                <a:lnTo>
                  <a:pt x="132" y="1431"/>
                </a:lnTo>
                <a:lnTo>
                  <a:pt x="139" y="1431"/>
                </a:lnTo>
                <a:lnTo>
                  <a:pt x="148" y="1440"/>
                </a:lnTo>
                <a:lnTo>
                  <a:pt x="160" y="1443"/>
                </a:lnTo>
                <a:lnTo>
                  <a:pt x="167" y="1443"/>
                </a:lnTo>
                <a:lnTo>
                  <a:pt x="169" y="1441"/>
                </a:lnTo>
                <a:lnTo>
                  <a:pt x="165" y="1436"/>
                </a:lnTo>
                <a:lnTo>
                  <a:pt x="162" y="1429"/>
                </a:lnTo>
                <a:lnTo>
                  <a:pt x="162" y="1426"/>
                </a:lnTo>
                <a:lnTo>
                  <a:pt x="164" y="1422"/>
                </a:lnTo>
                <a:lnTo>
                  <a:pt x="158" y="1422"/>
                </a:lnTo>
                <a:lnTo>
                  <a:pt x="149" y="1422"/>
                </a:lnTo>
                <a:lnTo>
                  <a:pt x="141" y="1420"/>
                </a:lnTo>
                <a:lnTo>
                  <a:pt x="132" y="1419"/>
                </a:lnTo>
                <a:lnTo>
                  <a:pt x="121" y="1419"/>
                </a:lnTo>
                <a:lnTo>
                  <a:pt x="120" y="1411"/>
                </a:lnTo>
                <a:lnTo>
                  <a:pt x="114" y="1406"/>
                </a:lnTo>
                <a:lnTo>
                  <a:pt x="106" y="1403"/>
                </a:lnTo>
                <a:lnTo>
                  <a:pt x="91" y="1403"/>
                </a:lnTo>
                <a:lnTo>
                  <a:pt x="86" y="1408"/>
                </a:lnTo>
                <a:lnTo>
                  <a:pt x="81" y="1410"/>
                </a:lnTo>
                <a:lnTo>
                  <a:pt x="76" y="1411"/>
                </a:lnTo>
                <a:lnTo>
                  <a:pt x="74" y="1415"/>
                </a:lnTo>
                <a:lnTo>
                  <a:pt x="72" y="1419"/>
                </a:lnTo>
                <a:lnTo>
                  <a:pt x="70" y="1419"/>
                </a:lnTo>
                <a:lnTo>
                  <a:pt x="67" y="1417"/>
                </a:lnTo>
                <a:lnTo>
                  <a:pt x="62" y="1413"/>
                </a:lnTo>
                <a:lnTo>
                  <a:pt x="53" y="1408"/>
                </a:lnTo>
                <a:lnTo>
                  <a:pt x="46" y="1401"/>
                </a:lnTo>
                <a:lnTo>
                  <a:pt x="44" y="1392"/>
                </a:lnTo>
                <a:lnTo>
                  <a:pt x="47" y="1380"/>
                </a:lnTo>
                <a:lnTo>
                  <a:pt x="49" y="1366"/>
                </a:lnTo>
                <a:lnTo>
                  <a:pt x="44" y="1343"/>
                </a:lnTo>
                <a:lnTo>
                  <a:pt x="33" y="1317"/>
                </a:lnTo>
                <a:lnTo>
                  <a:pt x="21" y="1292"/>
                </a:lnTo>
                <a:lnTo>
                  <a:pt x="11" y="1273"/>
                </a:lnTo>
                <a:lnTo>
                  <a:pt x="7" y="1257"/>
                </a:lnTo>
                <a:lnTo>
                  <a:pt x="9" y="1241"/>
                </a:lnTo>
                <a:lnTo>
                  <a:pt x="16" y="1227"/>
                </a:lnTo>
                <a:lnTo>
                  <a:pt x="21" y="1213"/>
                </a:lnTo>
                <a:lnTo>
                  <a:pt x="18" y="1199"/>
                </a:lnTo>
                <a:lnTo>
                  <a:pt x="14" y="1186"/>
                </a:lnTo>
                <a:lnTo>
                  <a:pt x="19" y="1174"/>
                </a:lnTo>
                <a:lnTo>
                  <a:pt x="28" y="1160"/>
                </a:lnTo>
                <a:lnTo>
                  <a:pt x="30" y="1146"/>
                </a:lnTo>
                <a:lnTo>
                  <a:pt x="26" y="1130"/>
                </a:lnTo>
                <a:lnTo>
                  <a:pt x="23" y="1114"/>
                </a:lnTo>
                <a:lnTo>
                  <a:pt x="16" y="1095"/>
                </a:lnTo>
                <a:lnTo>
                  <a:pt x="5" y="1074"/>
                </a:lnTo>
                <a:lnTo>
                  <a:pt x="0" y="1053"/>
                </a:lnTo>
                <a:lnTo>
                  <a:pt x="3" y="1040"/>
                </a:lnTo>
                <a:lnTo>
                  <a:pt x="16" y="1030"/>
                </a:lnTo>
                <a:lnTo>
                  <a:pt x="30" y="1016"/>
                </a:lnTo>
                <a:lnTo>
                  <a:pt x="42" y="998"/>
                </a:lnTo>
                <a:lnTo>
                  <a:pt x="44" y="977"/>
                </a:lnTo>
                <a:lnTo>
                  <a:pt x="49" y="968"/>
                </a:lnTo>
                <a:lnTo>
                  <a:pt x="60" y="956"/>
                </a:lnTo>
                <a:lnTo>
                  <a:pt x="70" y="942"/>
                </a:lnTo>
                <a:lnTo>
                  <a:pt x="76" y="930"/>
                </a:lnTo>
                <a:lnTo>
                  <a:pt x="74" y="916"/>
                </a:lnTo>
                <a:lnTo>
                  <a:pt x="74" y="895"/>
                </a:lnTo>
                <a:lnTo>
                  <a:pt x="74" y="875"/>
                </a:lnTo>
                <a:lnTo>
                  <a:pt x="79" y="865"/>
                </a:lnTo>
                <a:lnTo>
                  <a:pt x="81" y="861"/>
                </a:lnTo>
                <a:lnTo>
                  <a:pt x="81" y="858"/>
                </a:lnTo>
                <a:lnTo>
                  <a:pt x="77" y="856"/>
                </a:lnTo>
                <a:lnTo>
                  <a:pt x="76" y="854"/>
                </a:lnTo>
                <a:lnTo>
                  <a:pt x="69" y="842"/>
                </a:lnTo>
                <a:lnTo>
                  <a:pt x="67" y="824"/>
                </a:lnTo>
                <a:lnTo>
                  <a:pt x="67" y="808"/>
                </a:lnTo>
                <a:lnTo>
                  <a:pt x="72" y="796"/>
                </a:lnTo>
                <a:lnTo>
                  <a:pt x="83" y="784"/>
                </a:lnTo>
                <a:lnTo>
                  <a:pt x="86" y="773"/>
                </a:lnTo>
                <a:lnTo>
                  <a:pt x="84" y="763"/>
                </a:lnTo>
                <a:lnTo>
                  <a:pt x="83" y="752"/>
                </a:lnTo>
                <a:lnTo>
                  <a:pt x="83" y="743"/>
                </a:lnTo>
                <a:lnTo>
                  <a:pt x="83" y="738"/>
                </a:lnTo>
                <a:lnTo>
                  <a:pt x="84" y="735"/>
                </a:lnTo>
                <a:lnTo>
                  <a:pt x="88" y="731"/>
                </a:lnTo>
                <a:lnTo>
                  <a:pt x="93" y="726"/>
                </a:lnTo>
                <a:lnTo>
                  <a:pt x="100" y="717"/>
                </a:lnTo>
                <a:lnTo>
                  <a:pt x="106" y="706"/>
                </a:lnTo>
                <a:lnTo>
                  <a:pt x="109" y="694"/>
                </a:lnTo>
                <a:lnTo>
                  <a:pt x="113" y="685"/>
                </a:lnTo>
                <a:lnTo>
                  <a:pt x="120" y="684"/>
                </a:lnTo>
                <a:lnTo>
                  <a:pt x="128" y="682"/>
                </a:lnTo>
                <a:lnTo>
                  <a:pt x="135" y="678"/>
                </a:lnTo>
                <a:lnTo>
                  <a:pt x="137" y="673"/>
                </a:lnTo>
                <a:lnTo>
                  <a:pt x="134" y="668"/>
                </a:lnTo>
                <a:lnTo>
                  <a:pt x="130" y="664"/>
                </a:lnTo>
                <a:lnTo>
                  <a:pt x="132" y="657"/>
                </a:lnTo>
                <a:lnTo>
                  <a:pt x="135" y="652"/>
                </a:lnTo>
                <a:lnTo>
                  <a:pt x="141" y="647"/>
                </a:lnTo>
                <a:lnTo>
                  <a:pt x="146" y="640"/>
                </a:lnTo>
                <a:lnTo>
                  <a:pt x="153" y="634"/>
                </a:lnTo>
                <a:lnTo>
                  <a:pt x="157" y="629"/>
                </a:lnTo>
                <a:lnTo>
                  <a:pt x="157" y="622"/>
                </a:lnTo>
                <a:lnTo>
                  <a:pt x="158" y="615"/>
                </a:lnTo>
                <a:lnTo>
                  <a:pt x="162" y="608"/>
                </a:lnTo>
                <a:lnTo>
                  <a:pt x="169" y="596"/>
                </a:lnTo>
                <a:lnTo>
                  <a:pt x="174" y="578"/>
                </a:lnTo>
                <a:lnTo>
                  <a:pt x="179" y="560"/>
                </a:lnTo>
                <a:lnTo>
                  <a:pt x="185" y="548"/>
                </a:lnTo>
                <a:lnTo>
                  <a:pt x="186" y="543"/>
                </a:lnTo>
                <a:lnTo>
                  <a:pt x="192" y="532"/>
                </a:lnTo>
                <a:lnTo>
                  <a:pt x="195" y="522"/>
                </a:lnTo>
                <a:lnTo>
                  <a:pt x="197" y="513"/>
                </a:lnTo>
                <a:lnTo>
                  <a:pt x="202" y="502"/>
                </a:lnTo>
                <a:lnTo>
                  <a:pt x="211" y="487"/>
                </a:lnTo>
                <a:lnTo>
                  <a:pt x="222" y="460"/>
                </a:lnTo>
                <a:lnTo>
                  <a:pt x="232" y="434"/>
                </a:lnTo>
                <a:lnTo>
                  <a:pt x="239" y="416"/>
                </a:lnTo>
                <a:lnTo>
                  <a:pt x="239" y="409"/>
                </a:lnTo>
                <a:lnTo>
                  <a:pt x="239" y="408"/>
                </a:lnTo>
                <a:lnTo>
                  <a:pt x="239" y="408"/>
                </a:lnTo>
                <a:lnTo>
                  <a:pt x="243" y="409"/>
                </a:lnTo>
                <a:lnTo>
                  <a:pt x="248" y="400"/>
                </a:lnTo>
                <a:lnTo>
                  <a:pt x="250" y="392"/>
                </a:lnTo>
                <a:lnTo>
                  <a:pt x="252" y="381"/>
                </a:lnTo>
                <a:lnTo>
                  <a:pt x="252" y="369"/>
                </a:lnTo>
                <a:lnTo>
                  <a:pt x="252" y="360"/>
                </a:lnTo>
                <a:lnTo>
                  <a:pt x="255" y="353"/>
                </a:lnTo>
                <a:lnTo>
                  <a:pt x="260" y="346"/>
                </a:lnTo>
                <a:lnTo>
                  <a:pt x="264" y="328"/>
                </a:lnTo>
                <a:lnTo>
                  <a:pt x="278" y="327"/>
                </a:lnTo>
                <a:lnTo>
                  <a:pt x="287" y="330"/>
                </a:lnTo>
                <a:lnTo>
                  <a:pt x="290" y="335"/>
                </a:lnTo>
                <a:lnTo>
                  <a:pt x="297" y="337"/>
                </a:lnTo>
                <a:lnTo>
                  <a:pt x="308" y="330"/>
                </a:lnTo>
                <a:lnTo>
                  <a:pt x="306" y="328"/>
                </a:lnTo>
                <a:lnTo>
                  <a:pt x="303" y="328"/>
                </a:lnTo>
                <a:lnTo>
                  <a:pt x="299" y="323"/>
                </a:lnTo>
                <a:lnTo>
                  <a:pt x="297" y="318"/>
                </a:lnTo>
                <a:lnTo>
                  <a:pt x="290" y="318"/>
                </a:lnTo>
                <a:lnTo>
                  <a:pt x="281" y="316"/>
                </a:lnTo>
                <a:lnTo>
                  <a:pt x="269" y="309"/>
                </a:lnTo>
                <a:lnTo>
                  <a:pt x="262" y="300"/>
                </a:lnTo>
                <a:lnTo>
                  <a:pt x="267" y="297"/>
                </a:lnTo>
                <a:lnTo>
                  <a:pt x="276" y="295"/>
                </a:lnTo>
                <a:lnTo>
                  <a:pt x="281" y="290"/>
                </a:lnTo>
                <a:lnTo>
                  <a:pt x="283" y="283"/>
                </a:lnTo>
                <a:lnTo>
                  <a:pt x="287" y="276"/>
                </a:lnTo>
                <a:lnTo>
                  <a:pt x="290" y="270"/>
                </a:lnTo>
                <a:lnTo>
                  <a:pt x="297" y="263"/>
                </a:lnTo>
                <a:lnTo>
                  <a:pt x="299" y="260"/>
                </a:lnTo>
                <a:lnTo>
                  <a:pt x="292" y="258"/>
                </a:lnTo>
                <a:lnTo>
                  <a:pt x="285" y="258"/>
                </a:lnTo>
                <a:lnTo>
                  <a:pt x="281" y="256"/>
                </a:lnTo>
                <a:lnTo>
                  <a:pt x="280" y="251"/>
                </a:lnTo>
                <a:lnTo>
                  <a:pt x="280" y="246"/>
                </a:lnTo>
                <a:lnTo>
                  <a:pt x="280" y="242"/>
                </a:lnTo>
                <a:lnTo>
                  <a:pt x="283" y="239"/>
                </a:lnTo>
                <a:lnTo>
                  <a:pt x="290" y="235"/>
                </a:lnTo>
                <a:lnTo>
                  <a:pt x="296" y="230"/>
                </a:lnTo>
                <a:lnTo>
                  <a:pt x="299" y="225"/>
                </a:lnTo>
                <a:lnTo>
                  <a:pt x="301" y="218"/>
                </a:lnTo>
                <a:lnTo>
                  <a:pt x="297" y="212"/>
                </a:lnTo>
                <a:lnTo>
                  <a:pt x="292" y="209"/>
                </a:lnTo>
                <a:lnTo>
                  <a:pt x="287" y="205"/>
                </a:lnTo>
                <a:lnTo>
                  <a:pt x="283" y="202"/>
                </a:lnTo>
                <a:lnTo>
                  <a:pt x="283" y="186"/>
                </a:lnTo>
                <a:lnTo>
                  <a:pt x="283" y="163"/>
                </a:lnTo>
                <a:lnTo>
                  <a:pt x="283" y="140"/>
                </a:lnTo>
                <a:lnTo>
                  <a:pt x="287" y="123"/>
                </a:lnTo>
                <a:lnTo>
                  <a:pt x="288" y="107"/>
                </a:lnTo>
                <a:lnTo>
                  <a:pt x="285" y="84"/>
                </a:lnTo>
                <a:lnTo>
                  <a:pt x="283" y="59"/>
                </a:lnTo>
                <a:lnTo>
                  <a:pt x="283" y="37"/>
                </a:lnTo>
                <a:lnTo>
                  <a:pt x="292" y="26"/>
                </a:lnTo>
                <a:lnTo>
                  <a:pt x="306" y="33"/>
                </a:lnTo>
                <a:lnTo>
                  <a:pt x="320" y="47"/>
                </a:lnTo>
                <a:lnTo>
                  <a:pt x="331" y="56"/>
                </a:lnTo>
                <a:lnTo>
                  <a:pt x="338" y="59"/>
                </a:lnTo>
                <a:lnTo>
                  <a:pt x="347" y="65"/>
                </a:lnTo>
                <a:lnTo>
                  <a:pt x="354" y="70"/>
                </a:lnTo>
                <a:lnTo>
                  <a:pt x="361" y="75"/>
                </a:lnTo>
                <a:lnTo>
                  <a:pt x="376" y="80"/>
                </a:lnTo>
                <a:lnTo>
                  <a:pt x="385" y="86"/>
                </a:lnTo>
                <a:lnTo>
                  <a:pt x="392" y="93"/>
                </a:lnTo>
                <a:lnTo>
                  <a:pt x="401" y="96"/>
                </a:lnTo>
                <a:lnTo>
                  <a:pt x="412" y="98"/>
                </a:lnTo>
                <a:lnTo>
                  <a:pt x="419" y="102"/>
                </a:lnTo>
                <a:lnTo>
                  <a:pt x="424" y="105"/>
                </a:lnTo>
                <a:lnTo>
                  <a:pt x="429" y="110"/>
                </a:lnTo>
                <a:lnTo>
                  <a:pt x="433" y="116"/>
                </a:lnTo>
                <a:lnTo>
                  <a:pt x="435" y="114"/>
                </a:lnTo>
                <a:lnTo>
                  <a:pt x="435" y="112"/>
                </a:lnTo>
                <a:lnTo>
                  <a:pt x="433" y="110"/>
                </a:lnTo>
                <a:lnTo>
                  <a:pt x="431" y="110"/>
                </a:lnTo>
                <a:lnTo>
                  <a:pt x="429" y="112"/>
                </a:lnTo>
                <a:lnTo>
                  <a:pt x="429" y="114"/>
                </a:lnTo>
                <a:lnTo>
                  <a:pt x="429" y="119"/>
                </a:lnTo>
                <a:lnTo>
                  <a:pt x="433" y="123"/>
                </a:lnTo>
                <a:lnTo>
                  <a:pt x="436" y="124"/>
                </a:lnTo>
                <a:lnTo>
                  <a:pt x="440" y="126"/>
                </a:lnTo>
                <a:lnTo>
                  <a:pt x="442" y="131"/>
                </a:lnTo>
                <a:lnTo>
                  <a:pt x="442" y="144"/>
                </a:lnTo>
                <a:lnTo>
                  <a:pt x="438" y="151"/>
                </a:lnTo>
                <a:lnTo>
                  <a:pt x="435" y="153"/>
                </a:lnTo>
                <a:lnTo>
                  <a:pt x="433" y="153"/>
                </a:lnTo>
                <a:lnTo>
                  <a:pt x="431" y="154"/>
                </a:lnTo>
                <a:lnTo>
                  <a:pt x="429" y="156"/>
                </a:lnTo>
                <a:lnTo>
                  <a:pt x="426" y="158"/>
                </a:lnTo>
                <a:lnTo>
                  <a:pt x="422" y="154"/>
                </a:lnTo>
                <a:lnTo>
                  <a:pt x="413" y="156"/>
                </a:lnTo>
                <a:lnTo>
                  <a:pt x="401" y="167"/>
                </a:lnTo>
                <a:lnTo>
                  <a:pt x="391" y="179"/>
                </a:lnTo>
                <a:lnTo>
                  <a:pt x="385" y="186"/>
                </a:lnTo>
                <a:lnTo>
                  <a:pt x="383" y="188"/>
                </a:lnTo>
                <a:lnTo>
                  <a:pt x="382" y="195"/>
                </a:lnTo>
                <a:lnTo>
                  <a:pt x="380" y="202"/>
                </a:lnTo>
                <a:lnTo>
                  <a:pt x="382" y="207"/>
                </a:lnTo>
                <a:lnTo>
                  <a:pt x="391" y="207"/>
                </a:lnTo>
                <a:lnTo>
                  <a:pt x="392" y="211"/>
                </a:lnTo>
                <a:lnTo>
                  <a:pt x="389" y="218"/>
                </a:lnTo>
                <a:lnTo>
                  <a:pt x="385" y="223"/>
                </a:lnTo>
                <a:lnTo>
                  <a:pt x="385" y="235"/>
                </a:lnTo>
                <a:lnTo>
                  <a:pt x="389" y="239"/>
                </a:lnTo>
                <a:lnTo>
                  <a:pt x="392" y="240"/>
                </a:lnTo>
                <a:lnTo>
                  <a:pt x="394" y="240"/>
                </a:lnTo>
                <a:lnTo>
                  <a:pt x="396" y="240"/>
                </a:lnTo>
                <a:lnTo>
                  <a:pt x="399" y="240"/>
                </a:lnTo>
                <a:lnTo>
                  <a:pt x="405" y="239"/>
                </a:lnTo>
                <a:lnTo>
                  <a:pt x="410" y="237"/>
                </a:lnTo>
                <a:lnTo>
                  <a:pt x="415" y="233"/>
                </a:lnTo>
                <a:lnTo>
                  <a:pt x="420" y="230"/>
                </a:lnTo>
                <a:lnTo>
                  <a:pt x="426" y="226"/>
                </a:lnTo>
                <a:lnTo>
                  <a:pt x="435" y="225"/>
                </a:lnTo>
                <a:lnTo>
                  <a:pt x="447" y="218"/>
                </a:lnTo>
                <a:lnTo>
                  <a:pt x="456" y="205"/>
                </a:lnTo>
                <a:lnTo>
                  <a:pt x="459" y="193"/>
                </a:lnTo>
                <a:lnTo>
                  <a:pt x="459" y="181"/>
                </a:lnTo>
                <a:lnTo>
                  <a:pt x="461" y="170"/>
                </a:lnTo>
                <a:lnTo>
                  <a:pt x="466" y="161"/>
                </a:lnTo>
                <a:lnTo>
                  <a:pt x="475" y="154"/>
                </a:lnTo>
                <a:lnTo>
                  <a:pt x="484" y="144"/>
                </a:lnTo>
                <a:lnTo>
                  <a:pt x="489" y="137"/>
                </a:lnTo>
                <a:lnTo>
                  <a:pt x="491" y="131"/>
                </a:lnTo>
                <a:lnTo>
                  <a:pt x="487" y="130"/>
                </a:lnTo>
                <a:lnTo>
                  <a:pt x="482" y="126"/>
                </a:lnTo>
                <a:lnTo>
                  <a:pt x="480" y="121"/>
                </a:lnTo>
                <a:lnTo>
                  <a:pt x="482" y="117"/>
                </a:lnTo>
                <a:lnTo>
                  <a:pt x="484" y="116"/>
                </a:lnTo>
                <a:lnTo>
                  <a:pt x="486" y="114"/>
                </a:lnTo>
                <a:lnTo>
                  <a:pt x="486" y="109"/>
                </a:lnTo>
                <a:lnTo>
                  <a:pt x="484" y="103"/>
                </a:lnTo>
                <a:lnTo>
                  <a:pt x="484" y="100"/>
                </a:lnTo>
                <a:lnTo>
                  <a:pt x="486" y="98"/>
                </a:lnTo>
                <a:lnTo>
                  <a:pt x="487" y="96"/>
                </a:lnTo>
                <a:lnTo>
                  <a:pt x="487" y="95"/>
                </a:lnTo>
                <a:lnTo>
                  <a:pt x="486" y="93"/>
                </a:lnTo>
                <a:lnTo>
                  <a:pt x="484" y="91"/>
                </a:lnTo>
                <a:lnTo>
                  <a:pt x="480" y="89"/>
                </a:lnTo>
                <a:lnTo>
                  <a:pt x="479" y="86"/>
                </a:lnTo>
                <a:lnTo>
                  <a:pt x="479" y="80"/>
                </a:lnTo>
                <a:lnTo>
                  <a:pt x="482" y="73"/>
                </a:lnTo>
                <a:lnTo>
                  <a:pt x="486" y="70"/>
                </a:lnTo>
                <a:lnTo>
                  <a:pt x="486" y="65"/>
                </a:lnTo>
                <a:lnTo>
                  <a:pt x="484" y="58"/>
                </a:lnTo>
                <a:lnTo>
                  <a:pt x="484" y="51"/>
                </a:lnTo>
                <a:lnTo>
                  <a:pt x="487" y="47"/>
                </a:lnTo>
                <a:lnTo>
                  <a:pt x="489" y="40"/>
                </a:lnTo>
                <a:lnTo>
                  <a:pt x="487" y="33"/>
                </a:lnTo>
                <a:lnTo>
                  <a:pt x="487" y="26"/>
                </a:lnTo>
                <a:lnTo>
                  <a:pt x="486" y="21"/>
                </a:lnTo>
                <a:lnTo>
                  <a:pt x="482" y="17"/>
                </a:lnTo>
                <a:lnTo>
                  <a:pt x="479" y="14"/>
                </a:lnTo>
                <a:lnTo>
                  <a:pt x="477" y="10"/>
                </a:lnTo>
                <a:lnTo>
                  <a:pt x="473" y="5"/>
                </a:lnTo>
                <a:lnTo>
                  <a:pt x="473" y="1"/>
                </a:lnTo>
                <a:lnTo>
                  <a:pt x="475" y="0"/>
                </a:lnTo>
                <a:lnTo>
                  <a:pt x="479" y="1"/>
                </a:lnTo>
                <a:lnTo>
                  <a:pt x="484" y="3"/>
                </a:lnTo>
                <a:lnTo>
                  <a:pt x="496" y="7"/>
                </a:lnTo>
                <a:lnTo>
                  <a:pt x="510" y="12"/>
                </a:lnTo>
                <a:lnTo>
                  <a:pt x="530" y="17"/>
                </a:lnTo>
                <a:lnTo>
                  <a:pt x="554" y="24"/>
                </a:lnTo>
                <a:lnTo>
                  <a:pt x="581" y="33"/>
                </a:lnTo>
                <a:lnTo>
                  <a:pt x="610" y="42"/>
                </a:lnTo>
                <a:lnTo>
                  <a:pt x="644" y="51"/>
                </a:lnTo>
                <a:lnTo>
                  <a:pt x="679" y="61"/>
                </a:lnTo>
                <a:lnTo>
                  <a:pt x="716" y="73"/>
                </a:lnTo>
                <a:lnTo>
                  <a:pt x="755" y="84"/>
                </a:lnTo>
                <a:lnTo>
                  <a:pt x="793" y="96"/>
                </a:lnTo>
                <a:lnTo>
                  <a:pt x="836" y="107"/>
                </a:lnTo>
                <a:lnTo>
                  <a:pt x="876" y="119"/>
                </a:lnTo>
                <a:lnTo>
                  <a:pt x="918" y="131"/>
                </a:lnTo>
                <a:lnTo>
                  <a:pt x="959" y="142"/>
                </a:lnTo>
                <a:lnTo>
                  <a:pt x="452" y="2273"/>
                </a:lnTo>
                <a:close/>
              </a:path>
            </a:pathLst>
          </a:custGeom>
          <a:solidFill>
            <a:srgbClr val="B2B2B2"/>
          </a:solidFill>
          <a:ln w="9525">
            <a:noFill/>
            <a:round/>
            <a:headEnd/>
            <a:tailEnd/>
          </a:ln>
        </p:spPr>
        <p:txBody>
          <a:bodyPr/>
          <a:lstStyle/>
          <a:p>
            <a:endParaRPr lang="en-US"/>
          </a:p>
        </p:txBody>
      </p:sp>
      <p:sp>
        <p:nvSpPr>
          <p:cNvPr id="31755" name="Freeform 11"/>
          <p:cNvSpPr>
            <a:spLocks/>
          </p:cNvSpPr>
          <p:nvPr/>
        </p:nvSpPr>
        <p:spPr bwMode="auto">
          <a:xfrm>
            <a:off x="5091113" y="2341563"/>
            <a:ext cx="687387" cy="354012"/>
          </a:xfrm>
          <a:custGeom>
            <a:avLst/>
            <a:gdLst/>
            <a:ahLst/>
            <a:cxnLst>
              <a:cxn ang="0">
                <a:pos x="49" y="111"/>
              </a:cxn>
              <a:cxn ang="0">
                <a:pos x="88" y="85"/>
              </a:cxn>
              <a:cxn ang="0">
                <a:pos x="128" y="28"/>
              </a:cxn>
              <a:cxn ang="0">
                <a:pos x="188" y="0"/>
              </a:cxn>
              <a:cxn ang="0">
                <a:pos x="195" y="11"/>
              </a:cxn>
              <a:cxn ang="0">
                <a:pos x="181" y="20"/>
              </a:cxn>
              <a:cxn ang="0">
                <a:pos x="174" y="39"/>
              </a:cxn>
              <a:cxn ang="0">
                <a:pos x="167" y="44"/>
              </a:cxn>
              <a:cxn ang="0">
                <a:pos x="156" y="49"/>
              </a:cxn>
              <a:cxn ang="0">
                <a:pos x="149" y="58"/>
              </a:cxn>
              <a:cxn ang="0">
                <a:pos x="144" y="86"/>
              </a:cxn>
              <a:cxn ang="0">
                <a:pos x="155" y="79"/>
              </a:cxn>
              <a:cxn ang="0">
                <a:pos x="186" y="76"/>
              </a:cxn>
              <a:cxn ang="0">
                <a:pos x="216" y="85"/>
              </a:cxn>
              <a:cxn ang="0">
                <a:pos x="222" y="97"/>
              </a:cxn>
              <a:cxn ang="0">
                <a:pos x="237" y="109"/>
              </a:cxn>
              <a:cxn ang="0">
                <a:pos x="246" y="111"/>
              </a:cxn>
              <a:cxn ang="0">
                <a:pos x="271" y="107"/>
              </a:cxn>
              <a:cxn ang="0">
                <a:pos x="274" y="118"/>
              </a:cxn>
              <a:cxn ang="0">
                <a:pos x="295" y="118"/>
              </a:cxn>
              <a:cxn ang="0">
                <a:pos x="301" y="137"/>
              </a:cxn>
              <a:cxn ang="0">
                <a:pos x="318" y="120"/>
              </a:cxn>
              <a:cxn ang="0">
                <a:pos x="324" y="116"/>
              </a:cxn>
              <a:cxn ang="0">
                <a:pos x="318" y="109"/>
              </a:cxn>
              <a:cxn ang="0">
                <a:pos x="332" y="99"/>
              </a:cxn>
              <a:cxn ang="0">
                <a:pos x="348" y="90"/>
              </a:cxn>
              <a:cxn ang="0">
                <a:pos x="364" y="85"/>
              </a:cxn>
              <a:cxn ang="0">
                <a:pos x="396" y="78"/>
              </a:cxn>
              <a:cxn ang="0">
                <a:pos x="429" y="63"/>
              </a:cxn>
              <a:cxn ang="0">
                <a:pos x="434" y="60"/>
              </a:cxn>
              <a:cxn ang="0">
                <a:pos x="443" y="58"/>
              </a:cxn>
              <a:cxn ang="0">
                <a:pos x="452" y="62"/>
              </a:cxn>
              <a:cxn ang="0">
                <a:pos x="456" y="69"/>
              </a:cxn>
              <a:cxn ang="0">
                <a:pos x="452" y="88"/>
              </a:cxn>
              <a:cxn ang="0">
                <a:pos x="461" y="92"/>
              </a:cxn>
              <a:cxn ang="0">
                <a:pos x="468" y="93"/>
              </a:cxn>
              <a:cxn ang="0">
                <a:pos x="487" y="106"/>
              </a:cxn>
              <a:cxn ang="0">
                <a:pos x="507" y="97"/>
              </a:cxn>
              <a:cxn ang="0">
                <a:pos x="566" y="146"/>
              </a:cxn>
              <a:cxn ang="0">
                <a:pos x="547" y="164"/>
              </a:cxn>
              <a:cxn ang="0">
                <a:pos x="501" y="158"/>
              </a:cxn>
              <a:cxn ang="0">
                <a:pos x="491" y="165"/>
              </a:cxn>
              <a:cxn ang="0">
                <a:pos x="478" y="181"/>
              </a:cxn>
              <a:cxn ang="0">
                <a:pos x="471" y="176"/>
              </a:cxn>
              <a:cxn ang="0">
                <a:pos x="456" y="162"/>
              </a:cxn>
              <a:cxn ang="0">
                <a:pos x="445" y="153"/>
              </a:cxn>
              <a:cxn ang="0">
                <a:pos x="440" y="153"/>
              </a:cxn>
              <a:cxn ang="0">
                <a:pos x="433" y="151"/>
              </a:cxn>
              <a:cxn ang="0">
                <a:pos x="427" y="167"/>
              </a:cxn>
              <a:cxn ang="0">
                <a:pos x="426" y="171"/>
              </a:cxn>
              <a:cxn ang="0">
                <a:pos x="422" y="178"/>
              </a:cxn>
              <a:cxn ang="0">
                <a:pos x="397" y="181"/>
              </a:cxn>
              <a:cxn ang="0">
                <a:pos x="376" y="188"/>
              </a:cxn>
              <a:cxn ang="0">
                <a:pos x="353" y="202"/>
              </a:cxn>
              <a:cxn ang="0">
                <a:pos x="339" y="222"/>
              </a:cxn>
              <a:cxn ang="0">
                <a:pos x="324" y="234"/>
              </a:cxn>
              <a:cxn ang="0">
                <a:pos x="318" y="231"/>
              </a:cxn>
              <a:cxn ang="0">
                <a:pos x="304" y="220"/>
              </a:cxn>
              <a:cxn ang="0">
                <a:pos x="297" y="215"/>
              </a:cxn>
              <a:cxn ang="0">
                <a:pos x="290" y="215"/>
              </a:cxn>
              <a:cxn ang="0">
                <a:pos x="280" y="259"/>
              </a:cxn>
              <a:cxn ang="0">
                <a:pos x="250" y="325"/>
              </a:cxn>
            </a:cxnLst>
            <a:rect l="0" t="0" r="r" b="b"/>
            <a:pathLst>
              <a:path w="566" h="336">
                <a:moveTo>
                  <a:pt x="0" y="153"/>
                </a:moveTo>
                <a:lnTo>
                  <a:pt x="2" y="148"/>
                </a:lnTo>
                <a:lnTo>
                  <a:pt x="7" y="137"/>
                </a:lnTo>
                <a:lnTo>
                  <a:pt x="19" y="125"/>
                </a:lnTo>
                <a:lnTo>
                  <a:pt x="42" y="113"/>
                </a:lnTo>
                <a:lnTo>
                  <a:pt x="49" y="111"/>
                </a:lnTo>
                <a:lnTo>
                  <a:pt x="56" y="107"/>
                </a:lnTo>
                <a:lnTo>
                  <a:pt x="61" y="106"/>
                </a:lnTo>
                <a:lnTo>
                  <a:pt x="67" y="102"/>
                </a:lnTo>
                <a:lnTo>
                  <a:pt x="74" y="97"/>
                </a:lnTo>
                <a:lnTo>
                  <a:pt x="81" y="92"/>
                </a:lnTo>
                <a:lnTo>
                  <a:pt x="88" y="85"/>
                </a:lnTo>
                <a:lnTo>
                  <a:pt x="98" y="76"/>
                </a:lnTo>
                <a:lnTo>
                  <a:pt x="104" y="69"/>
                </a:lnTo>
                <a:lnTo>
                  <a:pt x="111" y="53"/>
                </a:lnTo>
                <a:lnTo>
                  <a:pt x="118" y="39"/>
                </a:lnTo>
                <a:lnTo>
                  <a:pt x="125" y="30"/>
                </a:lnTo>
                <a:lnTo>
                  <a:pt x="128" y="28"/>
                </a:lnTo>
                <a:lnTo>
                  <a:pt x="135" y="23"/>
                </a:lnTo>
                <a:lnTo>
                  <a:pt x="146" y="16"/>
                </a:lnTo>
                <a:lnTo>
                  <a:pt x="158" y="9"/>
                </a:lnTo>
                <a:lnTo>
                  <a:pt x="171" y="4"/>
                </a:lnTo>
                <a:lnTo>
                  <a:pt x="181" y="0"/>
                </a:lnTo>
                <a:lnTo>
                  <a:pt x="188" y="0"/>
                </a:lnTo>
                <a:lnTo>
                  <a:pt x="190" y="5"/>
                </a:lnTo>
                <a:lnTo>
                  <a:pt x="192" y="5"/>
                </a:lnTo>
                <a:lnTo>
                  <a:pt x="193" y="5"/>
                </a:lnTo>
                <a:lnTo>
                  <a:pt x="193" y="5"/>
                </a:lnTo>
                <a:lnTo>
                  <a:pt x="195" y="5"/>
                </a:lnTo>
                <a:lnTo>
                  <a:pt x="195" y="11"/>
                </a:lnTo>
                <a:lnTo>
                  <a:pt x="193" y="14"/>
                </a:lnTo>
                <a:lnTo>
                  <a:pt x="190" y="18"/>
                </a:lnTo>
                <a:lnTo>
                  <a:pt x="186" y="20"/>
                </a:lnTo>
                <a:lnTo>
                  <a:pt x="185" y="21"/>
                </a:lnTo>
                <a:lnTo>
                  <a:pt x="183" y="21"/>
                </a:lnTo>
                <a:lnTo>
                  <a:pt x="181" y="20"/>
                </a:lnTo>
                <a:lnTo>
                  <a:pt x="179" y="18"/>
                </a:lnTo>
                <a:lnTo>
                  <a:pt x="178" y="23"/>
                </a:lnTo>
                <a:lnTo>
                  <a:pt x="176" y="28"/>
                </a:lnTo>
                <a:lnTo>
                  <a:pt x="174" y="35"/>
                </a:lnTo>
                <a:lnTo>
                  <a:pt x="174" y="41"/>
                </a:lnTo>
                <a:lnTo>
                  <a:pt x="174" y="39"/>
                </a:lnTo>
                <a:lnTo>
                  <a:pt x="172" y="39"/>
                </a:lnTo>
                <a:lnTo>
                  <a:pt x="171" y="39"/>
                </a:lnTo>
                <a:lnTo>
                  <a:pt x="169" y="39"/>
                </a:lnTo>
                <a:lnTo>
                  <a:pt x="167" y="41"/>
                </a:lnTo>
                <a:lnTo>
                  <a:pt x="167" y="42"/>
                </a:lnTo>
                <a:lnTo>
                  <a:pt x="167" y="44"/>
                </a:lnTo>
                <a:lnTo>
                  <a:pt x="167" y="46"/>
                </a:lnTo>
                <a:lnTo>
                  <a:pt x="165" y="49"/>
                </a:lnTo>
                <a:lnTo>
                  <a:pt x="163" y="48"/>
                </a:lnTo>
                <a:lnTo>
                  <a:pt x="162" y="46"/>
                </a:lnTo>
                <a:lnTo>
                  <a:pt x="160" y="46"/>
                </a:lnTo>
                <a:lnTo>
                  <a:pt x="156" y="49"/>
                </a:lnTo>
                <a:lnTo>
                  <a:pt x="155" y="51"/>
                </a:lnTo>
                <a:lnTo>
                  <a:pt x="155" y="55"/>
                </a:lnTo>
                <a:lnTo>
                  <a:pt x="155" y="58"/>
                </a:lnTo>
                <a:lnTo>
                  <a:pt x="153" y="58"/>
                </a:lnTo>
                <a:lnTo>
                  <a:pt x="151" y="58"/>
                </a:lnTo>
                <a:lnTo>
                  <a:pt x="149" y="58"/>
                </a:lnTo>
                <a:lnTo>
                  <a:pt x="149" y="60"/>
                </a:lnTo>
                <a:lnTo>
                  <a:pt x="148" y="65"/>
                </a:lnTo>
                <a:lnTo>
                  <a:pt x="146" y="72"/>
                </a:lnTo>
                <a:lnTo>
                  <a:pt x="146" y="78"/>
                </a:lnTo>
                <a:lnTo>
                  <a:pt x="144" y="85"/>
                </a:lnTo>
                <a:lnTo>
                  <a:pt x="144" y="86"/>
                </a:lnTo>
                <a:lnTo>
                  <a:pt x="148" y="88"/>
                </a:lnTo>
                <a:lnTo>
                  <a:pt x="149" y="88"/>
                </a:lnTo>
                <a:lnTo>
                  <a:pt x="151" y="86"/>
                </a:lnTo>
                <a:lnTo>
                  <a:pt x="153" y="85"/>
                </a:lnTo>
                <a:lnTo>
                  <a:pt x="155" y="81"/>
                </a:lnTo>
                <a:lnTo>
                  <a:pt x="155" y="79"/>
                </a:lnTo>
                <a:lnTo>
                  <a:pt x="156" y="78"/>
                </a:lnTo>
                <a:lnTo>
                  <a:pt x="163" y="79"/>
                </a:lnTo>
                <a:lnTo>
                  <a:pt x="169" y="79"/>
                </a:lnTo>
                <a:lnTo>
                  <a:pt x="174" y="79"/>
                </a:lnTo>
                <a:lnTo>
                  <a:pt x="179" y="78"/>
                </a:lnTo>
                <a:lnTo>
                  <a:pt x="186" y="76"/>
                </a:lnTo>
                <a:lnTo>
                  <a:pt x="193" y="76"/>
                </a:lnTo>
                <a:lnTo>
                  <a:pt x="199" y="76"/>
                </a:lnTo>
                <a:lnTo>
                  <a:pt x="206" y="74"/>
                </a:lnTo>
                <a:lnTo>
                  <a:pt x="211" y="74"/>
                </a:lnTo>
                <a:lnTo>
                  <a:pt x="213" y="79"/>
                </a:lnTo>
                <a:lnTo>
                  <a:pt x="216" y="85"/>
                </a:lnTo>
                <a:lnTo>
                  <a:pt x="220" y="90"/>
                </a:lnTo>
                <a:lnTo>
                  <a:pt x="218" y="90"/>
                </a:lnTo>
                <a:lnTo>
                  <a:pt x="218" y="92"/>
                </a:lnTo>
                <a:lnTo>
                  <a:pt x="218" y="93"/>
                </a:lnTo>
                <a:lnTo>
                  <a:pt x="218" y="95"/>
                </a:lnTo>
                <a:lnTo>
                  <a:pt x="222" y="97"/>
                </a:lnTo>
                <a:lnTo>
                  <a:pt x="225" y="99"/>
                </a:lnTo>
                <a:lnTo>
                  <a:pt x="227" y="100"/>
                </a:lnTo>
                <a:lnTo>
                  <a:pt x="229" y="104"/>
                </a:lnTo>
                <a:lnTo>
                  <a:pt x="230" y="107"/>
                </a:lnTo>
                <a:lnTo>
                  <a:pt x="232" y="107"/>
                </a:lnTo>
                <a:lnTo>
                  <a:pt x="237" y="109"/>
                </a:lnTo>
                <a:lnTo>
                  <a:pt x="241" y="109"/>
                </a:lnTo>
                <a:lnTo>
                  <a:pt x="239" y="111"/>
                </a:lnTo>
                <a:lnTo>
                  <a:pt x="239" y="113"/>
                </a:lnTo>
                <a:lnTo>
                  <a:pt x="239" y="116"/>
                </a:lnTo>
                <a:lnTo>
                  <a:pt x="241" y="118"/>
                </a:lnTo>
                <a:lnTo>
                  <a:pt x="246" y="111"/>
                </a:lnTo>
                <a:lnTo>
                  <a:pt x="253" y="109"/>
                </a:lnTo>
                <a:lnTo>
                  <a:pt x="260" y="107"/>
                </a:lnTo>
                <a:lnTo>
                  <a:pt x="269" y="106"/>
                </a:lnTo>
                <a:lnTo>
                  <a:pt x="271" y="106"/>
                </a:lnTo>
                <a:lnTo>
                  <a:pt x="271" y="107"/>
                </a:lnTo>
                <a:lnTo>
                  <a:pt x="271" y="107"/>
                </a:lnTo>
                <a:lnTo>
                  <a:pt x="271" y="109"/>
                </a:lnTo>
                <a:lnTo>
                  <a:pt x="269" y="111"/>
                </a:lnTo>
                <a:lnTo>
                  <a:pt x="269" y="111"/>
                </a:lnTo>
                <a:lnTo>
                  <a:pt x="269" y="113"/>
                </a:lnTo>
                <a:lnTo>
                  <a:pt x="269" y="114"/>
                </a:lnTo>
                <a:lnTo>
                  <a:pt x="274" y="118"/>
                </a:lnTo>
                <a:lnTo>
                  <a:pt x="280" y="116"/>
                </a:lnTo>
                <a:lnTo>
                  <a:pt x="285" y="113"/>
                </a:lnTo>
                <a:lnTo>
                  <a:pt x="288" y="109"/>
                </a:lnTo>
                <a:lnTo>
                  <a:pt x="288" y="114"/>
                </a:lnTo>
                <a:lnTo>
                  <a:pt x="292" y="116"/>
                </a:lnTo>
                <a:lnTo>
                  <a:pt x="295" y="118"/>
                </a:lnTo>
                <a:lnTo>
                  <a:pt x="297" y="120"/>
                </a:lnTo>
                <a:lnTo>
                  <a:pt x="297" y="123"/>
                </a:lnTo>
                <a:lnTo>
                  <a:pt x="299" y="127"/>
                </a:lnTo>
                <a:lnTo>
                  <a:pt x="301" y="132"/>
                </a:lnTo>
                <a:lnTo>
                  <a:pt x="301" y="136"/>
                </a:lnTo>
                <a:lnTo>
                  <a:pt x="301" y="137"/>
                </a:lnTo>
                <a:lnTo>
                  <a:pt x="302" y="136"/>
                </a:lnTo>
                <a:lnTo>
                  <a:pt x="304" y="134"/>
                </a:lnTo>
                <a:lnTo>
                  <a:pt x="306" y="132"/>
                </a:lnTo>
                <a:lnTo>
                  <a:pt x="309" y="129"/>
                </a:lnTo>
                <a:lnTo>
                  <a:pt x="315" y="125"/>
                </a:lnTo>
                <a:lnTo>
                  <a:pt x="318" y="120"/>
                </a:lnTo>
                <a:lnTo>
                  <a:pt x="320" y="114"/>
                </a:lnTo>
                <a:lnTo>
                  <a:pt x="320" y="116"/>
                </a:lnTo>
                <a:lnTo>
                  <a:pt x="322" y="116"/>
                </a:lnTo>
                <a:lnTo>
                  <a:pt x="322" y="116"/>
                </a:lnTo>
                <a:lnTo>
                  <a:pt x="322" y="116"/>
                </a:lnTo>
                <a:lnTo>
                  <a:pt x="324" y="116"/>
                </a:lnTo>
                <a:lnTo>
                  <a:pt x="324" y="114"/>
                </a:lnTo>
                <a:lnTo>
                  <a:pt x="325" y="114"/>
                </a:lnTo>
                <a:lnTo>
                  <a:pt x="325" y="113"/>
                </a:lnTo>
                <a:lnTo>
                  <a:pt x="324" y="111"/>
                </a:lnTo>
                <a:lnTo>
                  <a:pt x="322" y="109"/>
                </a:lnTo>
                <a:lnTo>
                  <a:pt x="318" y="109"/>
                </a:lnTo>
                <a:lnTo>
                  <a:pt x="317" y="109"/>
                </a:lnTo>
                <a:lnTo>
                  <a:pt x="322" y="109"/>
                </a:lnTo>
                <a:lnTo>
                  <a:pt x="325" y="106"/>
                </a:lnTo>
                <a:lnTo>
                  <a:pt x="327" y="100"/>
                </a:lnTo>
                <a:lnTo>
                  <a:pt x="329" y="97"/>
                </a:lnTo>
                <a:lnTo>
                  <a:pt x="332" y="99"/>
                </a:lnTo>
                <a:lnTo>
                  <a:pt x="336" y="97"/>
                </a:lnTo>
                <a:lnTo>
                  <a:pt x="339" y="93"/>
                </a:lnTo>
                <a:lnTo>
                  <a:pt x="343" y="97"/>
                </a:lnTo>
                <a:lnTo>
                  <a:pt x="345" y="95"/>
                </a:lnTo>
                <a:lnTo>
                  <a:pt x="346" y="92"/>
                </a:lnTo>
                <a:lnTo>
                  <a:pt x="348" y="90"/>
                </a:lnTo>
                <a:lnTo>
                  <a:pt x="350" y="86"/>
                </a:lnTo>
                <a:lnTo>
                  <a:pt x="353" y="90"/>
                </a:lnTo>
                <a:lnTo>
                  <a:pt x="357" y="88"/>
                </a:lnTo>
                <a:lnTo>
                  <a:pt x="359" y="86"/>
                </a:lnTo>
                <a:lnTo>
                  <a:pt x="362" y="86"/>
                </a:lnTo>
                <a:lnTo>
                  <a:pt x="364" y="85"/>
                </a:lnTo>
                <a:lnTo>
                  <a:pt x="366" y="83"/>
                </a:lnTo>
                <a:lnTo>
                  <a:pt x="368" y="81"/>
                </a:lnTo>
                <a:lnTo>
                  <a:pt x="368" y="79"/>
                </a:lnTo>
                <a:lnTo>
                  <a:pt x="376" y="79"/>
                </a:lnTo>
                <a:lnTo>
                  <a:pt x="387" y="79"/>
                </a:lnTo>
                <a:lnTo>
                  <a:pt x="396" y="78"/>
                </a:lnTo>
                <a:lnTo>
                  <a:pt x="403" y="74"/>
                </a:lnTo>
                <a:lnTo>
                  <a:pt x="410" y="72"/>
                </a:lnTo>
                <a:lnTo>
                  <a:pt x="417" y="71"/>
                </a:lnTo>
                <a:lnTo>
                  <a:pt x="422" y="67"/>
                </a:lnTo>
                <a:lnTo>
                  <a:pt x="429" y="63"/>
                </a:lnTo>
                <a:lnTo>
                  <a:pt x="429" y="63"/>
                </a:lnTo>
                <a:lnTo>
                  <a:pt x="429" y="62"/>
                </a:lnTo>
                <a:lnTo>
                  <a:pt x="429" y="60"/>
                </a:lnTo>
                <a:lnTo>
                  <a:pt x="429" y="58"/>
                </a:lnTo>
                <a:lnTo>
                  <a:pt x="431" y="58"/>
                </a:lnTo>
                <a:lnTo>
                  <a:pt x="433" y="60"/>
                </a:lnTo>
                <a:lnTo>
                  <a:pt x="434" y="60"/>
                </a:lnTo>
                <a:lnTo>
                  <a:pt x="436" y="62"/>
                </a:lnTo>
                <a:lnTo>
                  <a:pt x="438" y="60"/>
                </a:lnTo>
                <a:lnTo>
                  <a:pt x="438" y="58"/>
                </a:lnTo>
                <a:lnTo>
                  <a:pt x="440" y="58"/>
                </a:lnTo>
                <a:lnTo>
                  <a:pt x="440" y="56"/>
                </a:lnTo>
                <a:lnTo>
                  <a:pt x="443" y="58"/>
                </a:lnTo>
                <a:lnTo>
                  <a:pt x="445" y="58"/>
                </a:lnTo>
                <a:lnTo>
                  <a:pt x="448" y="58"/>
                </a:lnTo>
                <a:lnTo>
                  <a:pt x="452" y="58"/>
                </a:lnTo>
                <a:lnTo>
                  <a:pt x="452" y="60"/>
                </a:lnTo>
                <a:lnTo>
                  <a:pt x="452" y="60"/>
                </a:lnTo>
                <a:lnTo>
                  <a:pt x="452" y="62"/>
                </a:lnTo>
                <a:lnTo>
                  <a:pt x="452" y="63"/>
                </a:lnTo>
                <a:lnTo>
                  <a:pt x="452" y="65"/>
                </a:lnTo>
                <a:lnTo>
                  <a:pt x="454" y="65"/>
                </a:lnTo>
                <a:lnTo>
                  <a:pt x="456" y="67"/>
                </a:lnTo>
                <a:lnTo>
                  <a:pt x="457" y="67"/>
                </a:lnTo>
                <a:lnTo>
                  <a:pt x="456" y="69"/>
                </a:lnTo>
                <a:lnTo>
                  <a:pt x="454" y="69"/>
                </a:lnTo>
                <a:lnTo>
                  <a:pt x="452" y="71"/>
                </a:lnTo>
                <a:lnTo>
                  <a:pt x="452" y="72"/>
                </a:lnTo>
                <a:lnTo>
                  <a:pt x="452" y="78"/>
                </a:lnTo>
                <a:lnTo>
                  <a:pt x="452" y="83"/>
                </a:lnTo>
                <a:lnTo>
                  <a:pt x="452" y="88"/>
                </a:lnTo>
                <a:lnTo>
                  <a:pt x="457" y="92"/>
                </a:lnTo>
                <a:lnTo>
                  <a:pt x="457" y="92"/>
                </a:lnTo>
                <a:lnTo>
                  <a:pt x="459" y="90"/>
                </a:lnTo>
                <a:lnTo>
                  <a:pt x="461" y="90"/>
                </a:lnTo>
                <a:lnTo>
                  <a:pt x="461" y="90"/>
                </a:lnTo>
                <a:lnTo>
                  <a:pt x="461" y="92"/>
                </a:lnTo>
                <a:lnTo>
                  <a:pt x="463" y="93"/>
                </a:lnTo>
                <a:lnTo>
                  <a:pt x="463" y="97"/>
                </a:lnTo>
                <a:lnTo>
                  <a:pt x="464" y="97"/>
                </a:lnTo>
                <a:lnTo>
                  <a:pt x="466" y="97"/>
                </a:lnTo>
                <a:lnTo>
                  <a:pt x="468" y="95"/>
                </a:lnTo>
                <a:lnTo>
                  <a:pt x="468" y="93"/>
                </a:lnTo>
                <a:lnTo>
                  <a:pt x="470" y="92"/>
                </a:lnTo>
                <a:lnTo>
                  <a:pt x="473" y="95"/>
                </a:lnTo>
                <a:lnTo>
                  <a:pt x="478" y="99"/>
                </a:lnTo>
                <a:lnTo>
                  <a:pt x="482" y="102"/>
                </a:lnTo>
                <a:lnTo>
                  <a:pt x="485" y="107"/>
                </a:lnTo>
                <a:lnTo>
                  <a:pt x="487" y="106"/>
                </a:lnTo>
                <a:lnTo>
                  <a:pt x="489" y="104"/>
                </a:lnTo>
                <a:lnTo>
                  <a:pt x="489" y="102"/>
                </a:lnTo>
                <a:lnTo>
                  <a:pt x="491" y="100"/>
                </a:lnTo>
                <a:lnTo>
                  <a:pt x="496" y="97"/>
                </a:lnTo>
                <a:lnTo>
                  <a:pt x="501" y="97"/>
                </a:lnTo>
                <a:lnTo>
                  <a:pt x="507" y="97"/>
                </a:lnTo>
                <a:lnTo>
                  <a:pt x="512" y="97"/>
                </a:lnTo>
                <a:lnTo>
                  <a:pt x="526" y="104"/>
                </a:lnTo>
                <a:lnTo>
                  <a:pt x="538" y="114"/>
                </a:lnTo>
                <a:lnTo>
                  <a:pt x="551" y="129"/>
                </a:lnTo>
                <a:lnTo>
                  <a:pt x="563" y="143"/>
                </a:lnTo>
                <a:lnTo>
                  <a:pt x="566" y="146"/>
                </a:lnTo>
                <a:lnTo>
                  <a:pt x="566" y="153"/>
                </a:lnTo>
                <a:lnTo>
                  <a:pt x="565" y="158"/>
                </a:lnTo>
                <a:lnTo>
                  <a:pt x="561" y="160"/>
                </a:lnTo>
                <a:lnTo>
                  <a:pt x="559" y="160"/>
                </a:lnTo>
                <a:lnTo>
                  <a:pt x="554" y="162"/>
                </a:lnTo>
                <a:lnTo>
                  <a:pt x="547" y="164"/>
                </a:lnTo>
                <a:lnTo>
                  <a:pt x="538" y="164"/>
                </a:lnTo>
                <a:lnTo>
                  <a:pt x="528" y="165"/>
                </a:lnTo>
                <a:lnTo>
                  <a:pt x="519" y="165"/>
                </a:lnTo>
                <a:lnTo>
                  <a:pt x="510" y="164"/>
                </a:lnTo>
                <a:lnTo>
                  <a:pt x="505" y="162"/>
                </a:lnTo>
                <a:lnTo>
                  <a:pt x="501" y="158"/>
                </a:lnTo>
                <a:lnTo>
                  <a:pt x="500" y="153"/>
                </a:lnTo>
                <a:lnTo>
                  <a:pt x="498" y="151"/>
                </a:lnTo>
                <a:lnTo>
                  <a:pt x="492" y="151"/>
                </a:lnTo>
                <a:lnTo>
                  <a:pt x="489" y="155"/>
                </a:lnTo>
                <a:lnTo>
                  <a:pt x="489" y="158"/>
                </a:lnTo>
                <a:lnTo>
                  <a:pt x="491" y="165"/>
                </a:lnTo>
                <a:lnTo>
                  <a:pt x="491" y="171"/>
                </a:lnTo>
                <a:lnTo>
                  <a:pt x="487" y="171"/>
                </a:lnTo>
                <a:lnTo>
                  <a:pt x="484" y="172"/>
                </a:lnTo>
                <a:lnTo>
                  <a:pt x="482" y="178"/>
                </a:lnTo>
                <a:lnTo>
                  <a:pt x="482" y="181"/>
                </a:lnTo>
                <a:lnTo>
                  <a:pt x="478" y="181"/>
                </a:lnTo>
                <a:lnTo>
                  <a:pt x="478" y="178"/>
                </a:lnTo>
                <a:lnTo>
                  <a:pt x="477" y="176"/>
                </a:lnTo>
                <a:lnTo>
                  <a:pt x="475" y="174"/>
                </a:lnTo>
                <a:lnTo>
                  <a:pt x="473" y="174"/>
                </a:lnTo>
                <a:lnTo>
                  <a:pt x="473" y="176"/>
                </a:lnTo>
                <a:lnTo>
                  <a:pt x="471" y="176"/>
                </a:lnTo>
                <a:lnTo>
                  <a:pt x="471" y="178"/>
                </a:lnTo>
                <a:lnTo>
                  <a:pt x="468" y="172"/>
                </a:lnTo>
                <a:lnTo>
                  <a:pt x="464" y="169"/>
                </a:lnTo>
                <a:lnTo>
                  <a:pt x="461" y="165"/>
                </a:lnTo>
                <a:lnTo>
                  <a:pt x="456" y="162"/>
                </a:lnTo>
                <a:lnTo>
                  <a:pt x="456" y="162"/>
                </a:lnTo>
                <a:lnTo>
                  <a:pt x="454" y="160"/>
                </a:lnTo>
                <a:lnTo>
                  <a:pt x="450" y="160"/>
                </a:lnTo>
                <a:lnTo>
                  <a:pt x="450" y="160"/>
                </a:lnTo>
                <a:lnTo>
                  <a:pt x="448" y="158"/>
                </a:lnTo>
                <a:lnTo>
                  <a:pt x="447" y="155"/>
                </a:lnTo>
                <a:lnTo>
                  <a:pt x="445" y="153"/>
                </a:lnTo>
                <a:lnTo>
                  <a:pt x="443" y="151"/>
                </a:lnTo>
                <a:lnTo>
                  <a:pt x="443" y="151"/>
                </a:lnTo>
                <a:lnTo>
                  <a:pt x="443" y="153"/>
                </a:lnTo>
                <a:lnTo>
                  <a:pt x="441" y="153"/>
                </a:lnTo>
                <a:lnTo>
                  <a:pt x="441" y="155"/>
                </a:lnTo>
                <a:lnTo>
                  <a:pt x="440" y="153"/>
                </a:lnTo>
                <a:lnTo>
                  <a:pt x="440" y="153"/>
                </a:lnTo>
                <a:lnTo>
                  <a:pt x="438" y="151"/>
                </a:lnTo>
                <a:lnTo>
                  <a:pt x="436" y="151"/>
                </a:lnTo>
                <a:lnTo>
                  <a:pt x="434" y="151"/>
                </a:lnTo>
                <a:lnTo>
                  <a:pt x="434" y="151"/>
                </a:lnTo>
                <a:lnTo>
                  <a:pt x="433" y="151"/>
                </a:lnTo>
                <a:lnTo>
                  <a:pt x="433" y="153"/>
                </a:lnTo>
                <a:lnTo>
                  <a:pt x="431" y="157"/>
                </a:lnTo>
                <a:lnTo>
                  <a:pt x="431" y="160"/>
                </a:lnTo>
                <a:lnTo>
                  <a:pt x="429" y="162"/>
                </a:lnTo>
                <a:lnTo>
                  <a:pt x="426" y="165"/>
                </a:lnTo>
                <a:lnTo>
                  <a:pt x="427" y="167"/>
                </a:lnTo>
                <a:lnTo>
                  <a:pt x="429" y="167"/>
                </a:lnTo>
                <a:lnTo>
                  <a:pt x="429" y="169"/>
                </a:lnTo>
                <a:lnTo>
                  <a:pt x="429" y="171"/>
                </a:lnTo>
                <a:lnTo>
                  <a:pt x="427" y="171"/>
                </a:lnTo>
                <a:lnTo>
                  <a:pt x="427" y="171"/>
                </a:lnTo>
                <a:lnTo>
                  <a:pt x="426" y="171"/>
                </a:lnTo>
                <a:lnTo>
                  <a:pt x="424" y="171"/>
                </a:lnTo>
                <a:lnTo>
                  <a:pt x="422" y="172"/>
                </a:lnTo>
                <a:lnTo>
                  <a:pt x="422" y="172"/>
                </a:lnTo>
                <a:lnTo>
                  <a:pt x="422" y="174"/>
                </a:lnTo>
                <a:lnTo>
                  <a:pt x="422" y="176"/>
                </a:lnTo>
                <a:lnTo>
                  <a:pt x="422" y="178"/>
                </a:lnTo>
                <a:lnTo>
                  <a:pt x="424" y="178"/>
                </a:lnTo>
                <a:lnTo>
                  <a:pt x="424" y="180"/>
                </a:lnTo>
                <a:lnTo>
                  <a:pt x="424" y="181"/>
                </a:lnTo>
                <a:lnTo>
                  <a:pt x="415" y="183"/>
                </a:lnTo>
                <a:lnTo>
                  <a:pt x="406" y="181"/>
                </a:lnTo>
                <a:lnTo>
                  <a:pt x="397" y="181"/>
                </a:lnTo>
                <a:lnTo>
                  <a:pt x="390" y="188"/>
                </a:lnTo>
                <a:lnTo>
                  <a:pt x="389" y="187"/>
                </a:lnTo>
                <a:lnTo>
                  <a:pt x="387" y="185"/>
                </a:lnTo>
                <a:lnTo>
                  <a:pt x="385" y="183"/>
                </a:lnTo>
                <a:lnTo>
                  <a:pt x="383" y="181"/>
                </a:lnTo>
                <a:lnTo>
                  <a:pt x="376" y="188"/>
                </a:lnTo>
                <a:lnTo>
                  <a:pt x="369" y="192"/>
                </a:lnTo>
                <a:lnTo>
                  <a:pt x="362" y="197"/>
                </a:lnTo>
                <a:lnTo>
                  <a:pt x="357" y="204"/>
                </a:lnTo>
                <a:lnTo>
                  <a:pt x="357" y="202"/>
                </a:lnTo>
                <a:lnTo>
                  <a:pt x="355" y="202"/>
                </a:lnTo>
                <a:lnTo>
                  <a:pt x="353" y="202"/>
                </a:lnTo>
                <a:lnTo>
                  <a:pt x="353" y="202"/>
                </a:lnTo>
                <a:lnTo>
                  <a:pt x="350" y="206"/>
                </a:lnTo>
                <a:lnTo>
                  <a:pt x="346" y="209"/>
                </a:lnTo>
                <a:lnTo>
                  <a:pt x="345" y="211"/>
                </a:lnTo>
                <a:lnTo>
                  <a:pt x="341" y="215"/>
                </a:lnTo>
                <a:lnTo>
                  <a:pt x="339" y="222"/>
                </a:lnTo>
                <a:lnTo>
                  <a:pt x="336" y="229"/>
                </a:lnTo>
                <a:lnTo>
                  <a:pt x="332" y="234"/>
                </a:lnTo>
                <a:lnTo>
                  <a:pt x="327" y="239"/>
                </a:lnTo>
                <a:lnTo>
                  <a:pt x="325" y="239"/>
                </a:lnTo>
                <a:lnTo>
                  <a:pt x="325" y="236"/>
                </a:lnTo>
                <a:lnTo>
                  <a:pt x="324" y="234"/>
                </a:lnTo>
                <a:lnTo>
                  <a:pt x="322" y="232"/>
                </a:lnTo>
                <a:lnTo>
                  <a:pt x="320" y="232"/>
                </a:lnTo>
                <a:lnTo>
                  <a:pt x="320" y="234"/>
                </a:lnTo>
                <a:lnTo>
                  <a:pt x="320" y="236"/>
                </a:lnTo>
                <a:lnTo>
                  <a:pt x="320" y="238"/>
                </a:lnTo>
                <a:lnTo>
                  <a:pt x="318" y="231"/>
                </a:lnTo>
                <a:lnTo>
                  <a:pt x="318" y="222"/>
                </a:lnTo>
                <a:lnTo>
                  <a:pt x="318" y="216"/>
                </a:lnTo>
                <a:lnTo>
                  <a:pt x="315" y="215"/>
                </a:lnTo>
                <a:lnTo>
                  <a:pt x="311" y="216"/>
                </a:lnTo>
                <a:lnTo>
                  <a:pt x="308" y="218"/>
                </a:lnTo>
                <a:lnTo>
                  <a:pt x="304" y="220"/>
                </a:lnTo>
                <a:lnTo>
                  <a:pt x="297" y="222"/>
                </a:lnTo>
                <a:lnTo>
                  <a:pt x="299" y="220"/>
                </a:lnTo>
                <a:lnTo>
                  <a:pt x="299" y="218"/>
                </a:lnTo>
                <a:lnTo>
                  <a:pt x="299" y="218"/>
                </a:lnTo>
                <a:lnTo>
                  <a:pt x="299" y="216"/>
                </a:lnTo>
                <a:lnTo>
                  <a:pt x="297" y="215"/>
                </a:lnTo>
                <a:lnTo>
                  <a:pt x="297" y="213"/>
                </a:lnTo>
                <a:lnTo>
                  <a:pt x="295" y="213"/>
                </a:lnTo>
                <a:lnTo>
                  <a:pt x="294" y="211"/>
                </a:lnTo>
                <a:lnTo>
                  <a:pt x="292" y="213"/>
                </a:lnTo>
                <a:lnTo>
                  <a:pt x="292" y="213"/>
                </a:lnTo>
                <a:lnTo>
                  <a:pt x="290" y="215"/>
                </a:lnTo>
                <a:lnTo>
                  <a:pt x="290" y="216"/>
                </a:lnTo>
                <a:lnTo>
                  <a:pt x="290" y="225"/>
                </a:lnTo>
                <a:lnTo>
                  <a:pt x="290" y="234"/>
                </a:lnTo>
                <a:lnTo>
                  <a:pt x="290" y="243"/>
                </a:lnTo>
                <a:lnTo>
                  <a:pt x="287" y="248"/>
                </a:lnTo>
                <a:lnTo>
                  <a:pt x="280" y="259"/>
                </a:lnTo>
                <a:lnTo>
                  <a:pt x="273" y="271"/>
                </a:lnTo>
                <a:lnTo>
                  <a:pt x="267" y="283"/>
                </a:lnTo>
                <a:lnTo>
                  <a:pt x="262" y="297"/>
                </a:lnTo>
                <a:lnTo>
                  <a:pt x="258" y="306"/>
                </a:lnTo>
                <a:lnTo>
                  <a:pt x="255" y="317"/>
                </a:lnTo>
                <a:lnTo>
                  <a:pt x="250" y="325"/>
                </a:lnTo>
                <a:lnTo>
                  <a:pt x="246" y="336"/>
                </a:lnTo>
                <a:lnTo>
                  <a:pt x="0" y="153"/>
                </a:lnTo>
                <a:close/>
              </a:path>
            </a:pathLst>
          </a:custGeom>
          <a:solidFill>
            <a:srgbClr val="FFFFFF"/>
          </a:solidFill>
          <a:ln w="9525">
            <a:noFill/>
            <a:round/>
            <a:headEnd/>
            <a:tailEnd/>
          </a:ln>
        </p:spPr>
        <p:txBody>
          <a:bodyPr/>
          <a:lstStyle/>
          <a:p>
            <a:endParaRPr lang="en-US"/>
          </a:p>
        </p:txBody>
      </p:sp>
      <p:sp>
        <p:nvSpPr>
          <p:cNvPr id="31756" name="Freeform 12"/>
          <p:cNvSpPr>
            <a:spLocks/>
          </p:cNvSpPr>
          <p:nvPr/>
        </p:nvSpPr>
        <p:spPr bwMode="auto">
          <a:xfrm>
            <a:off x="5091113" y="2341563"/>
            <a:ext cx="687387" cy="354012"/>
          </a:xfrm>
          <a:custGeom>
            <a:avLst/>
            <a:gdLst/>
            <a:ahLst/>
            <a:cxnLst>
              <a:cxn ang="0">
                <a:pos x="49" y="111"/>
              </a:cxn>
              <a:cxn ang="0">
                <a:pos x="88" y="85"/>
              </a:cxn>
              <a:cxn ang="0">
                <a:pos x="128" y="28"/>
              </a:cxn>
              <a:cxn ang="0">
                <a:pos x="188" y="0"/>
              </a:cxn>
              <a:cxn ang="0">
                <a:pos x="195" y="11"/>
              </a:cxn>
              <a:cxn ang="0">
                <a:pos x="181" y="20"/>
              </a:cxn>
              <a:cxn ang="0">
                <a:pos x="174" y="39"/>
              </a:cxn>
              <a:cxn ang="0">
                <a:pos x="167" y="44"/>
              </a:cxn>
              <a:cxn ang="0">
                <a:pos x="156" y="49"/>
              </a:cxn>
              <a:cxn ang="0">
                <a:pos x="149" y="58"/>
              </a:cxn>
              <a:cxn ang="0">
                <a:pos x="144" y="86"/>
              </a:cxn>
              <a:cxn ang="0">
                <a:pos x="155" y="79"/>
              </a:cxn>
              <a:cxn ang="0">
                <a:pos x="186" y="76"/>
              </a:cxn>
              <a:cxn ang="0">
                <a:pos x="216" y="85"/>
              </a:cxn>
              <a:cxn ang="0">
                <a:pos x="222" y="97"/>
              </a:cxn>
              <a:cxn ang="0">
                <a:pos x="237" y="109"/>
              </a:cxn>
              <a:cxn ang="0">
                <a:pos x="246" y="111"/>
              </a:cxn>
              <a:cxn ang="0">
                <a:pos x="271" y="107"/>
              </a:cxn>
              <a:cxn ang="0">
                <a:pos x="274" y="118"/>
              </a:cxn>
              <a:cxn ang="0">
                <a:pos x="295" y="118"/>
              </a:cxn>
              <a:cxn ang="0">
                <a:pos x="301" y="137"/>
              </a:cxn>
              <a:cxn ang="0">
                <a:pos x="318" y="120"/>
              </a:cxn>
              <a:cxn ang="0">
                <a:pos x="324" y="116"/>
              </a:cxn>
              <a:cxn ang="0">
                <a:pos x="318" y="109"/>
              </a:cxn>
              <a:cxn ang="0">
                <a:pos x="332" y="99"/>
              </a:cxn>
              <a:cxn ang="0">
                <a:pos x="348" y="90"/>
              </a:cxn>
              <a:cxn ang="0">
                <a:pos x="364" y="85"/>
              </a:cxn>
              <a:cxn ang="0">
                <a:pos x="396" y="78"/>
              </a:cxn>
              <a:cxn ang="0">
                <a:pos x="429" y="63"/>
              </a:cxn>
              <a:cxn ang="0">
                <a:pos x="434" y="60"/>
              </a:cxn>
              <a:cxn ang="0">
                <a:pos x="443" y="58"/>
              </a:cxn>
              <a:cxn ang="0">
                <a:pos x="452" y="62"/>
              </a:cxn>
              <a:cxn ang="0">
                <a:pos x="456" y="69"/>
              </a:cxn>
              <a:cxn ang="0">
                <a:pos x="452" y="88"/>
              </a:cxn>
              <a:cxn ang="0">
                <a:pos x="461" y="92"/>
              </a:cxn>
              <a:cxn ang="0">
                <a:pos x="468" y="93"/>
              </a:cxn>
              <a:cxn ang="0">
                <a:pos x="487" y="106"/>
              </a:cxn>
              <a:cxn ang="0">
                <a:pos x="507" y="97"/>
              </a:cxn>
              <a:cxn ang="0">
                <a:pos x="566" y="146"/>
              </a:cxn>
              <a:cxn ang="0">
                <a:pos x="547" y="164"/>
              </a:cxn>
              <a:cxn ang="0">
                <a:pos x="501" y="158"/>
              </a:cxn>
              <a:cxn ang="0">
                <a:pos x="491" y="165"/>
              </a:cxn>
              <a:cxn ang="0">
                <a:pos x="478" y="181"/>
              </a:cxn>
              <a:cxn ang="0">
                <a:pos x="471" y="176"/>
              </a:cxn>
              <a:cxn ang="0">
                <a:pos x="456" y="162"/>
              </a:cxn>
              <a:cxn ang="0">
                <a:pos x="445" y="153"/>
              </a:cxn>
              <a:cxn ang="0">
                <a:pos x="440" y="153"/>
              </a:cxn>
              <a:cxn ang="0">
                <a:pos x="433" y="151"/>
              </a:cxn>
              <a:cxn ang="0">
                <a:pos x="427" y="167"/>
              </a:cxn>
              <a:cxn ang="0">
                <a:pos x="426" y="171"/>
              </a:cxn>
              <a:cxn ang="0">
                <a:pos x="422" y="178"/>
              </a:cxn>
              <a:cxn ang="0">
                <a:pos x="397" y="181"/>
              </a:cxn>
              <a:cxn ang="0">
                <a:pos x="376" y="188"/>
              </a:cxn>
              <a:cxn ang="0">
                <a:pos x="353" y="202"/>
              </a:cxn>
              <a:cxn ang="0">
                <a:pos x="339" y="222"/>
              </a:cxn>
              <a:cxn ang="0">
                <a:pos x="324" y="234"/>
              </a:cxn>
              <a:cxn ang="0">
                <a:pos x="318" y="231"/>
              </a:cxn>
              <a:cxn ang="0">
                <a:pos x="304" y="220"/>
              </a:cxn>
              <a:cxn ang="0">
                <a:pos x="297" y="215"/>
              </a:cxn>
              <a:cxn ang="0">
                <a:pos x="290" y="215"/>
              </a:cxn>
              <a:cxn ang="0">
                <a:pos x="280" y="259"/>
              </a:cxn>
              <a:cxn ang="0">
                <a:pos x="250" y="325"/>
              </a:cxn>
            </a:cxnLst>
            <a:rect l="0" t="0" r="r" b="b"/>
            <a:pathLst>
              <a:path w="566" h="336">
                <a:moveTo>
                  <a:pt x="0" y="153"/>
                </a:moveTo>
                <a:lnTo>
                  <a:pt x="2" y="148"/>
                </a:lnTo>
                <a:lnTo>
                  <a:pt x="7" y="137"/>
                </a:lnTo>
                <a:lnTo>
                  <a:pt x="19" y="125"/>
                </a:lnTo>
                <a:lnTo>
                  <a:pt x="42" y="113"/>
                </a:lnTo>
                <a:lnTo>
                  <a:pt x="49" y="111"/>
                </a:lnTo>
                <a:lnTo>
                  <a:pt x="56" y="107"/>
                </a:lnTo>
                <a:lnTo>
                  <a:pt x="61" y="106"/>
                </a:lnTo>
                <a:lnTo>
                  <a:pt x="67" y="102"/>
                </a:lnTo>
                <a:lnTo>
                  <a:pt x="74" y="97"/>
                </a:lnTo>
                <a:lnTo>
                  <a:pt x="81" y="92"/>
                </a:lnTo>
                <a:lnTo>
                  <a:pt x="88" y="85"/>
                </a:lnTo>
                <a:lnTo>
                  <a:pt x="98" y="76"/>
                </a:lnTo>
                <a:lnTo>
                  <a:pt x="104" y="69"/>
                </a:lnTo>
                <a:lnTo>
                  <a:pt x="111" y="53"/>
                </a:lnTo>
                <a:lnTo>
                  <a:pt x="118" y="39"/>
                </a:lnTo>
                <a:lnTo>
                  <a:pt x="125" y="30"/>
                </a:lnTo>
                <a:lnTo>
                  <a:pt x="128" y="28"/>
                </a:lnTo>
                <a:lnTo>
                  <a:pt x="135" y="23"/>
                </a:lnTo>
                <a:lnTo>
                  <a:pt x="146" y="16"/>
                </a:lnTo>
                <a:lnTo>
                  <a:pt x="158" y="9"/>
                </a:lnTo>
                <a:lnTo>
                  <a:pt x="171" y="4"/>
                </a:lnTo>
                <a:lnTo>
                  <a:pt x="181" y="0"/>
                </a:lnTo>
                <a:lnTo>
                  <a:pt x="188" y="0"/>
                </a:lnTo>
                <a:lnTo>
                  <a:pt x="190" y="5"/>
                </a:lnTo>
                <a:lnTo>
                  <a:pt x="192" y="5"/>
                </a:lnTo>
                <a:lnTo>
                  <a:pt x="193" y="5"/>
                </a:lnTo>
                <a:lnTo>
                  <a:pt x="193" y="5"/>
                </a:lnTo>
                <a:lnTo>
                  <a:pt x="195" y="5"/>
                </a:lnTo>
                <a:lnTo>
                  <a:pt x="195" y="11"/>
                </a:lnTo>
                <a:lnTo>
                  <a:pt x="193" y="14"/>
                </a:lnTo>
                <a:lnTo>
                  <a:pt x="190" y="18"/>
                </a:lnTo>
                <a:lnTo>
                  <a:pt x="186" y="20"/>
                </a:lnTo>
                <a:lnTo>
                  <a:pt x="185" y="21"/>
                </a:lnTo>
                <a:lnTo>
                  <a:pt x="183" y="21"/>
                </a:lnTo>
                <a:lnTo>
                  <a:pt x="181" y="20"/>
                </a:lnTo>
                <a:lnTo>
                  <a:pt x="179" y="18"/>
                </a:lnTo>
                <a:lnTo>
                  <a:pt x="178" y="23"/>
                </a:lnTo>
                <a:lnTo>
                  <a:pt x="176" y="28"/>
                </a:lnTo>
                <a:lnTo>
                  <a:pt x="174" y="35"/>
                </a:lnTo>
                <a:lnTo>
                  <a:pt x="174" y="41"/>
                </a:lnTo>
                <a:lnTo>
                  <a:pt x="174" y="39"/>
                </a:lnTo>
                <a:lnTo>
                  <a:pt x="172" y="39"/>
                </a:lnTo>
                <a:lnTo>
                  <a:pt x="171" y="39"/>
                </a:lnTo>
                <a:lnTo>
                  <a:pt x="169" y="39"/>
                </a:lnTo>
                <a:lnTo>
                  <a:pt x="167" y="41"/>
                </a:lnTo>
                <a:lnTo>
                  <a:pt x="167" y="42"/>
                </a:lnTo>
                <a:lnTo>
                  <a:pt x="167" y="44"/>
                </a:lnTo>
                <a:lnTo>
                  <a:pt x="167" y="46"/>
                </a:lnTo>
                <a:lnTo>
                  <a:pt x="165" y="49"/>
                </a:lnTo>
                <a:lnTo>
                  <a:pt x="163" y="48"/>
                </a:lnTo>
                <a:lnTo>
                  <a:pt x="162" y="46"/>
                </a:lnTo>
                <a:lnTo>
                  <a:pt x="160" y="46"/>
                </a:lnTo>
                <a:lnTo>
                  <a:pt x="156" y="49"/>
                </a:lnTo>
                <a:lnTo>
                  <a:pt x="155" y="51"/>
                </a:lnTo>
                <a:lnTo>
                  <a:pt x="155" y="55"/>
                </a:lnTo>
                <a:lnTo>
                  <a:pt x="155" y="58"/>
                </a:lnTo>
                <a:lnTo>
                  <a:pt x="153" y="58"/>
                </a:lnTo>
                <a:lnTo>
                  <a:pt x="151" y="58"/>
                </a:lnTo>
                <a:lnTo>
                  <a:pt x="149" y="58"/>
                </a:lnTo>
                <a:lnTo>
                  <a:pt x="149" y="60"/>
                </a:lnTo>
                <a:lnTo>
                  <a:pt x="148" y="65"/>
                </a:lnTo>
                <a:lnTo>
                  <a:pt x="146" y="72"/>
                </a:lnTo>
                <a:lnTo>
                  <a:pt x="146" y="78"/>
                </a:lnTo>
                <a:lnTo>
                  <a:pt x="144" y="85"/>
                </a:lnTo>
                <a:lnTo>
                  <a:pt x="144" y="86"/>
                </a:lnTo>
                <a:lnTo>
                  <a:pt x="148" y="88"/>
                </a:lnTo>
                <a:lnTo>
                  <a:pt x="149" y="88"/>
                </a:lnTo>
                <a:lnTo>
                  <a:pt x="151" y="86"/>
                </a:lnTo>
                <a:lnTo>
                  <a:pt x="153" y="85"/>
                </a:lnTo>
                <a:lnTo>
                  <a:pt x="155" y="81"/>
                </a:lnTo>
                <a:lnTo>
                  <a:pt x="155" y="79"/>
                </a:lnTo>
                <a:lnTo>
                  <a:pt x="156" y="78"/>
                </a:lnTo>
                <a:lnTo>
                  <a:pt x="163" y="79"/>
                </a:lnTo>
                <a:lnTo>
                  <a:pt x="169" y="79"/>
                </a:lnTo>
                <a:lnTo>
                  <a:pt x="174" y="79"/>
                </a:lnTo>
                <a:lnTo>
                  <a:pt x="179" y="78"/>
                </a:lnTo>
                <a:lnTo>
                  <a:pt x="186" y="76"/>
                </a:lnTo>
                <a:lnTo>
                  <a:pt x="193" y="76"/>
                </a:lnTo>
                <a:lnTo>
                  <a:pt x="199" y="76"/>
                </a:lnTo>
                <a:lnTo>
                  <a:pt x="206" y="74"/>
                </a:lnTo>
                <a:lnTo>
                  <a:pt x="211" y="74"/>
                </a:lnTo>
                <a:lnTo>
                  <a:pt x="213" y="79"/>
                </a:lnTo>
                <a:lnTo>
                  <a:pt x="216" y="85"/>
                </a:lnTo>
                <a:lnTo>
                  <a:pt x="220" y="90"/>
                </a:lnTo>
                <a:lnTo>
                  <a:pt x="218" y="90"/>
                </a:lnTo>
                <a:lnTo>
                  <a:pt x="218" y="92"/>
                </a:lnTo>
                <a:lnTo>
                  <a:pt x="218" y="93"/>
                </a:lnTo>
                <a:lnTo>
                  <a:pt x="218" y="95"/>
                </a:lnTo>
                <a:lnTo>
                  <a:pt x="222" y="97"/>
                </a:lnTo>
                <a:lnTo>
                  <a:pt x="225" y="99"/>
                </a:lnTo>
                <a:lnTo>
                  <a:pt x="227" y="100"/>
                </a:lnTo>
                <a:lnTo>
                  <a:pt x="229" y="104"/>
                </a:lnTo>
                <a:lnTo>
                  <a:pt x="230" y="107"/>
                </a:lnTo>
                <a:lnTo>
                  <a:pt x="232" y="107"/>
                </a:lnTo>
                <a:lnTo>
                  <a:pt x="237" y="109"/>
                </a:lnTo>
                <a:lnTo>
                  <a:pt x="241" y="109"/>
                </a:lnTo>
                <a:lnTo>
                  <a:pt x="239" y="111"/>
                </a:lnTo>
                <a:lnTo>
                  <a:pt x="239" y="113"/>
                </a:lnTo>
                <a:lnTo>
                  <a:pt x="239" y="116"/>
                </a:lnTo>
                <a:lnTo>
                  <a:pt x="241" y="118"/>
                </a:lnTo>
                <a:lnTo>
                  <a:pt x="246" y="111"/>
                </a:lnTo>
                <a:lnTo>
                  <a:pt x="253" y="109"/>
                </a:lnTo>
                <a:lnTo>
                  <a:pt x="260" y="107"/>
                </a:lnTo>
                <a:lnTo>
                  <a:pt x="269" y="106"/>
                </a:lnTo>
                <a:lnTo>
                  <a:pt x="271" y="106"/>
                </a:lnTo>
                <a:lnTo>
                  <a:pt x="271" y="107"/>
                </a:lnTo>
                <a:lnTo>
                  <a:pt x="271" y="107"/>
                </a:lnTo>
                <a:lnTo>
                  <a:pt x="271" y="109"/>
                </a:lnTo>
                <a:lnTo>
                  <a:pt x="269" y="111"/>
                </a:lnTo>
                <a:lnTo>
                  <a:pt x="269" y="111"/>
                </a:lnTo>
                <a:lnTo>
                  <a:pt x="269" y="113"/>
                </a:lnTo>
                <a:lnTo>
                  <a:pt x="269" y="114"/>
                </a:lnTo>
                <a:lnTo>
                  <a:pt x="274" y="118"/>
                </a:lnTo>
                <a:lnTo>
                  <a:pt x="280" y="116"/>
                </a:lnTo>
                <a:lnTo>
                  <a:pt x="285" y="113"/>
                </a:lnTo>
                <a:lnTo>
                  <a:pt x="288" y="109"/>
                </a:lnTo>
                <a:lnTo>
                  <a:pt x="288" y="114"/>
                </a:lnTo>
                <a:lnTo>
                  <a:pt x="292" y="116"/>
                </a:lnTo>
                <a:lnTo>
                  <a:pt x="295" y="118"/>
                </a:lnTo>
                <a:lnTo>
                  <a:pt x="297" y="120"/>
                </a:lnTo>
                <a:lnTo>
                  <a:pt x="297" y="123"/>
                </a:lnTo>
                <a:lnTo>
                  <a:pt x="299" y="127"/>
                </a:lnTo>
                <a:lnTo>
                  <a:pt x="301" y="132"/>
                </a:lnTo>
                <a:lnTo>
                  <a:pt x="301" y="136"/>
                </a:lnTo>
                <a:lnTo>
                  <a:pt x="301" y="137"/>
                </a:lnTo>
                <a:lnTo>
                  <a:pt x="302" y="136"/>
                </a:lnTo>
                <a:lnTo>
                  <a:pt x="304" y="134"/>
                </a:lnTo>
                <a:lnTo>
                  <a:pt x="306" y="132"/>
                </a:lnTo>
                <a:lnTo>
                  <a:pt x="309" y="129"/>
                </a:lnTo>
                <a:lnTo>
                  <a:pt x="315" y="125"/>
                </a:lnTo>
                <a:lnTo>
                  <a:pt x="318" y="120"/>
                </a:lnTo>
                <a:lnTo>
                  <a:pt x="320" y="114"/>
                </a:lnTo>
                <a:lnTo>
                  <a:pt x="320" y="116"/>
                </a:lnTo>
                <a:lnTo>
                  <a:pt x="322" y="116"/>
                </a:lnTo>
                <a:lnTo>
                  <a:pt x="322" y="116"/>
                </a:lnTo>
                <a:lnTo>
                  <a:pt x="322" y="116"/>
                </a:lnTo>
                <a:lnTo>
                  <a:pt x="324" y="116"/>
                </a:lnTo>
                <a:lnTo>
                  <a:pt x="324" y="114"/>
                </a:lnTo>
                <a:lnTo>
                  <a:pt x="325" y="114"/>
                </a:lnTo>
                <a:lnTo>
                  <a:pt x="325" y="113"/>
                </a:lnTo>
                <a:lnTo>
                  <a:pt x="324" y="111"/>
                </a:lnTo>
                <a:lnTo>
                  <a:pt x="322" y="109"/>
                </a:lnTo>
                <a:lnTo>
                  <a:pt x="318" y="109"/>
                </a:lnTo>
                <a:lnTo>
                  <a:pt x="317" y="109"/>
                </a:lnTo>
                <a:lnTo>
                  <a:pt x="322" y="109"/>
                </a:lnTo>
                <a:lnTo>
                  <a:pt x="325" y="106"/>
                </a:lnTo>
                <a:lnTo>
                  <a:pt x="327" y="100"/>
                </a:lnTo>
                <a:lnTo>
                  <a:pt x="329" y="97"/>
                </a:lnTo>
                <a:lnTo>
                  <a:pt x="332" y="99"/>
                </a:lnTo>
                <a:lnTo>
                  <a:pt x="336" y="97"/>
                </a:lnTo>
                <a:lnTo>
                  <a:pt x="339" y="93"/>
                </a:lnTo>
                <a:lnTo>
                  <a:pt x="343" y="97"/>
                </a:lnTo>
                <a:lnTo>
                  <a:pt x="345" y="95"/>
                </a:lnTo>
                <a:lnTo>
                  <a:pt x="346" y="92"/>
                </a:lnTo>
                <a:lnTo>
                  <a:pt x="348" y="90"/>
                </a:lnTo>
                <a:lnTo>
                  <a:pt x="350" y="86"/>
                </a:lnTo>
                <a:lnTo>
                  <a:pt x="353" y="90"/>
                </a:lnTo>
                <a:lnTo>
                  <a:pt x="357" y="88"/>
                </a:lnTo>
                <a:lnTo>
                  <a:pt x="359" y="86"/>
                </a:lnTo>
                <a:lnTo>
                  <a:pt x="362" y="86"/>
                </a:lnTo>
                <a:lnTo>
                  <a:pt x="364" y="85"/>
                </a:lnTo>
                <a:lnTo>
                  <a:pt x="366" y="83"/>
                </a:lnTo>
                <a:lnTo>
                  <a:pt x="368" y="81"/>
                </a:lnTo>
                <a:lnTo>
                  <a:pt x="368" y="79"/>
                </a:lnTo>
                <a:lnTo>
                  <a:pt x="376" y="79"/>
                </a:lnTo>
                <a:lnTo>
                  <a:pt x="387" y="79"/>
                </a:lnTo>
                <a:lnTo>
                  <a:pt x="396" y="78"/>
                </a:lnTo>
                <a:lnTo>
                  <a:pt x="403" y="74"/>
                </a:lnTo>
                <a:lnTo>
                  <a:pt x="410" y="72"/>
                </a:lnTo>
                <a:lnTo>
                  <a:pt x="417" y="71"/>
                </a:lnTo>
                <a:lnTo>
                  <a:pt x="422" y="67"/>
                </a:lnTo>
                <a:lnTo>
                  <a:pt x="429" y="63"/>
                </a:lnTo>
                <a:lnTo>
                  <a:pt x="429" y="63"/>
                </a:lnTo>
                <a:lnTo>
                  <a:pt x="429" y="62"/>
                </a:lnTo>
                <a:lnTo>
                  <a:pt x="429" y="60"/>
                </a:lnTo>
                <a:lnTo>
                  <a:pt x="429" y="58"/>
                </a:lnTo>
                <a:lnTo>
                  <a:pt x="431" y="58"/>
                </a:lnTo>
                <a:lnTo>
                  <a:pt x="433" y="60"/>
                </a:lnTo>
                <a:lnTo>
                  <a:pt x="434" y="60"/>
                </a:lnTo>
                <a:lnTo>
                  <a:pt x="436" y="62"/>
                </a:lnTo>
                <a:lnTo>
                  <a:pt x="438" y="60"/>
                </a:lnTo>
                <a:lnTo>
                  <a:pt x="438" y="58"/>
                </a:lnTo>
                <a:lnTo>
                  <a:pt x="440" y="58"/>
                </a:lnTo>
                <a:lnTo>
                  <a:pt x="440" y="56"/>
                </a:lnTo>
                <a:lnTo>
                  <a:pt x="443" y="58"/>
                </a:lnTo>
                <a:lnTo>
                  <a:pt x="445" y="58"/>
                </a:lnTo>
                <a:lnTo>
                  <a:pt x="448" y="58"/>
                </a:lnTo>
                <a:lnTo>
                  <a:pt x="452" y="58"/>
                </a:lnTo>
                <a:lnTo>
                  <a:pt x="452" y="60"/>
                </a:lnTo>
                <a:lnTo>
                  <a:pt x="452" y="60"/>
                </a:lnTo>
                <a:lnTo>
                  <a:pt x="452" y="62"/>
                </a:lnTo>
                <a:lnTo>
                  <a:pt x="452" y="63"/>
                </a:lnTo>
                <a:lnTo>
                  <a:pt x="452" y="65"/>
                </a:lnTo>
                <a:lnTo>
                  <a:pt x="454" y="65"/>
                </a:lnTo>
                <a:lnTo>
                  <a:pt x="456" y="67"/>
                </a:lnTo>
                <a:lnTo>
                  <a:pt x="457" y="67"/>
                </a:lnTo>
                <a:lnTo>
                  <a:pt x="456" y="69"/>
                </a:lnTo>
                <a:lnTo>
                  <a:pt x="454" y="69"/>
                </a:lnTo>
                <a:lnTo>
                  <a:pt x="452" y="71"/>
                </a:lnTo>
                <a:lnTo>
                  <a:pt x="452" y="72"/>
                </a:lnTo>
                <a:lnTo>
                  <a:pt x="452" y="78"/>
                </a:lnTo>
                <a:lnTo>
                  <a:pt x="452" y="83"/>
                </a:lnTo>
                <a:lnTo>
                  <a:pt x="452" y="88"/>
                </a:lnTo>
                <a:lnTo>
                  <a:pt x="457" y="92"/>
                </a:lnTo>
                <a:lnTo>
                  <a:pt x="457" y="92"/>
                </a:lnTo>
                <a:lnTo>
                  <a:pt x="459" y="90"/>
                </a:lnTo>
                <a:lnTo>
                  <a:pt x="461" y="90"/>
                </a:lnTo>
                <a:lnTo>
                  <a:pt x="461" y="90"/>
                </a:lnTo>
                <a:lnTo>
                  <a:pt x="461" y="92"/>
                </a:lnTo>
                <a:lnTo>
                  <a:pt x="463" y="93"/>
                </a:lnTo>
                <a:lnTo>
                  <a:pt x="463" y="97"/>
                </a:lnTo>
                <a:lnTo>
                  <a:pt x="464" y="97"/>
                </a:lnTo>
                <a:lnTo>
                  <a:pt x="466" y="97"/>
                </a:lnTo>
                <a:lnTo>
                  <a:pt x="468" y="95"/>
                </a:lnTo>
                <a:lnTo>
                  <a:pt x="468" y="93"/>
                </a:lnTo>
                <a:lnTo>
                  <a:pt x="470" y="92"/>
                </a:lnTo>
                <a:lnTo>
                  <a:pt x="473" y="95"/>
                </a:lnTo>
                <a:lnTo>
                  <a:pt x="478" y="99"/>
                </a:lnTo>
                <a:lnTo>
                  <a:pt x="482" y="102"/>
                </a:lnTo>
                <a:lnTo>
                  <a:pt x="485" y="107"/>
                </a:lnTo>
                <a:lnTo>
                  <a:pt x="487" y="106"/>
                </a:lnTo>
                <a:lnTo>
                  <a:pt x="489" y="104"/>
                </a:lnTo>
                <a:lnTo>
                  <a:pt x="489" y="102"/>
                </a:lnTo>
                <a:lnTo>
                  <a:pt x="491" y="100"/>
                </a:lnTo>
                <a:lnTo>
                  <a:pt x="496" y="97"/>
                </a:lnTo>
                <a:lnTo>
                  <a:pt x="501" y="97"/>
                </a:lnTo>
                <a:lnTo>
                  <a:pt x="507" y="97"/>
                </a:lnTo>
                <a:lnTo>
                  <a:pt x="512" y="97"/>
                </a:lnTo>
                <a:lnTo>
                  <a:pt x="526" y="104"/>
                </a:lnTo>
                <a:lnTo>
                  <a:pt x="538" y="114"/>
                </a:lnTo>
                <a:lnTo>
                  <a:pt x="551" y="129"/>
                </a:lnTo>
                <a:lnTo>
                  <a:pt x="563" y="143"/>
                </a:lnTo>
                <a:lnTo>
                  <a:pt x="566" y="146"/>
                </a:lnTo>
                <a:lnTo>
                  <a:pt x="566" y="153"/>
                </a:lnTo>
                <a:lnTo>
                  <a:pt x="565" y="158"/>
                </a:lnTo>
                <a:lnTo>
                  <a:pt x="561" y="160"/>
                </a:lnTo>
                <a:lnTo>
                  <a:pt x="559" y="160"/>
                </a:lnTo>
                <a:lnTo>
                  <a:pt x="554" y="162"/>
                </a:lnTo>
                <a:lnTo>
                  <a:pt x="547" y="164"/>
                </a:lnTo>
                <a:lnTo>
                  <a:pt x="538" y="164"/>
                </a:lnTo>
                <a:lnTo>
                  <a:pt x="528" y="165"/>
                </a:lnTo>
                <a:lnTo>
                  <a:pt x="519" y="165"/>
                </a:lnTo>
                <a:lnTo>
                  <a:pt x="510" y="164"/>
                </a:lnTo>
                <a:lnTo>
                  <a:pt x="505" y="162"/>
                </a:lnTo>
                <a:lnTo>
                  <a:pt x="501" y="158"/>
                </a:lnTo>
                <a:lnTo>
                  <a:pt x="500" y="153"/>
                </a:lnTo>
                <a:lnTo>
                  <a:pt x="498" y="151"/>
                </a:lnTo>
                <a:lnTo>
                  <a:pt x="492" y="151"/>
                </a:lnTo>
                <a:lnTo>
                  <a:pt x="489" y="155"/>
                </a:lnTo>
                <a:lnTo>
                  <a:pt x="489" y="158"/>
                </a:lnTo>
                <a:lnTo>
                  <a:pt x="491" y="165"/>
                </a:lnTo>
                <a:lnTo>
                  <a:pt x="491" y="171"/>
                </a:lnTo>
                <a:lnTo>
                  <a:pt x="487" y="171"/>
                </a:lnTo>
                <a:lnTo>
                  <a:pt x="484" y="172"/>
                </a:lnTo>
                <a:lnTo>
                  <a:pt x="482" y="178"/>
                </a:lnTo>
                <a:lnTo>
                  <a:pt x="482" y="181"/>
                </a:lnTo>
                <a:lnTo>
                  <a:pt x="478" y="181"/>
                </a:lnTo>
                <a:lnTo>
                  <a:pt x="478" y="178"/>
                </a:lnTo>
                <a:lnTo>
                  <a:pt x="477" y="176"/>
                </a:lnTo>
                <a:lnTo>
                  <a:pt x="475" y="174"/>
                </a:lnTo>
                <a:lnTo>
                  <a:pt x="473" y="174"/>
                </a:lnTo>
                <a:lnTo>
                  <a:pt x="473" y="176"/>
                </a:lnTo>
                <a:lnTo>
                  <a:pt x="471" y="176"/>
                </a:lnTo>
                <a:lnTo>
                  <a:pt x="471" y="178"/>
                </a:lnTo>
                <a:lnTo>
                  <a:pt x="468" y="172"/>
                </a:lnTo>
                <a:lnTo>
                  <a:pt x="464" y="169"/>
                </a:lnTo>
                <a:lnTo>
                  <a:pt x="461" y="165"/>
                </a:lnTo>
                <a:lnTo>
                  <a:pt x="456" y="162"/>
                </a:lnTo>
                <a:lnTo>
                  <a:pt x="456" y="162"/>
                </a:lnTo>
                <a:lnTo>
                  <a:pt x="454" y="160"/>
                </a:lnTo>
                <a:lnTo>
                  <a:pt x="450" y="160"/>
                </a:lnTo>
                <a:lnTo>
                  <a:pt x="450" y="160"/>
                </a:lnTo>
                <a:lnTo>
                  <a:pt x="448" y="158"/>
                </a:lnTo>
                <a:lnTo>
                  <a:pt x="447" y="155"/>
                </a:lnTo>
                <a:lnTo>
                  <a:pt x="445" y="153"/>
                </a:lnTo>
                <a:lnTo>
                  <a:pt x="443" y="151"/>
                </a:lnTo>
                <a:lnTo>
                  <a:pt x="443" y="151"/>
                </a:lnTo>
                <a:lnTo>
                  <a:pt x="443" y="153"/>
                </a:lnTo>
                <a:lnTo>
                  <a:pt x="441" y="153"/>
                </a:lnTo>
                <a:lnTo>
                  <a:pt x="441" y="155"/>
                </a:lnTo>
                <a:lnTo>
                  <a:pt x="440" y="153"/>
                </a:lnTo>
                <a:lnTo>
                  <a:pt x="440" y="153"/>
                </a:lnTo>
                <a:lnTo>
                  <a:pt x="438" y="151"/>
                </a:lnTo>
                <a:lnTo>
                  <a:pt x="436" y="151"/>
                </a:lnTo>
                <a:lnTo>
                  <a:pt x="434" y="151"/>
                </a:lnTo>
                <a:lnTo>
                  <a:pt x="434" y="151"/>
                </a:lnTo>
                <a:lnTo>
                  <a:pt x="433" y="151"/>
                </a:lnTo>
                <a:lnTo>
                  <a:pt x="433" y="153"/>
                </a:lnTo>
                <a:lnTo>
                  <a:pt x="431" y="157"/>
                </a:lnTo>
                <a:lnTo>
                  <a:pt x="431" y="160"/>
                </a:lnTo>
                <a:lnTo>
                  <a:pt x="429" y="162"/>
                </a:lnTo>
                <a:lnTo>
                  <a:pt x="426" y="165"/>
                </a:lnTo>
                <a:lnTo>
                  <a:pt x="427" y="167"/>
                </a:lnTo>
                <a:lnTo>
                  <a:pt x="429" y="167"/>
                </a:lnTo>
                <a:lnTo>
                  <a:pt x="429" y="169"/>
                </a:lnTo>
                <a:lnTo>
                  <a:pt x="429" y="171"/>
                </a:lnTo>
                <a:lnTo>
                  <a:pt x="427" y="171"/>
                </a:lnTo>
                <a:lnTo>
                  <a:pt x="427" y="171"/>
                </a:lnTo>
                <a:lnTo>
                  <a:pt x="426" y="171"/>
                </a:lnTo>
                <a:lnTo>
                  <a:pt x="424" y="171"/>
                </a:lnTo>
                <a:lnTo>
                  <a:pt x="422" y="172"/>
                </a:lnTo>
                <a:lnTo>
                  <a:pt x="422" y="172"/>
                </a:lnTo>
                <a:lnTo>
                  <a:pt x="422" y="174"/>
                </a:lnTo>
                <a:lnTo>
                  <a:pt x="422" y="176"/>
                </a:lnTo>
                <a:lnTo>
                  <a:pt x="422" y="178"/>
                </a:lnTo>
                <a:lnTo>
                  <a:pt x="424" y="178"/>
                </a:lnTo>
                <a:lnTo>
                  <a:pt x="424" y="180"/>
                </a:lnTo>
                <a:lnTo>
                  <a:pt x="424" y="181"/>
                </a:lnTo>
                <a:lnTo>
                  <a:pt x="415" y="183"/>
                </a:lnTo>
                <a:lnTo>
                  <a:pt x="406" y="181"/>
                </a:lnTo>
                <a:lnTo>
                  <a:pt x="397" y="181"/>
                </a:lnTo>
                <a:lnTo>
                  <a:pt x="390" y="188"/>
                </a:lnTo>
                <a:lnTo>
                  <a:pt x="389" y="187"/>
                </a:lnTo>
                <a:lnTo>
                  <a:pt x="387" y="185"/>
                </a:lnTo>
                <a:lnTo>
                  <a:pt x="385" y="183"/>
                </a:lnTo>
                <a:lnTo>
                  <a:pt x="383" y="181"/>
                </a:lnTo>
                <a:lnTo>
                  <a:pt x="376" y="188"/>
                </a:lnTo>
                <a:lnTo>
                  <a:pt x="369" y="192"/>
                </a:lnTo>
                <a:lnTo>
                  <a:pt x="362" y="197"/>
                </a:lnTo>
                <a:lnTo>
                  <a:pt x="357" y="204"/>
                </a:lnTo>
                <a:lnTo>
                  <a:pt x="357" y="202"/>
                </a:lnTo>
                <a:lnTo>
                  <a:pt x="355" y="202"/>
                </a:lnTo>
                <a:lnTo>
                  <a:pt x="353" y="202"/>
                </a:lnTo>
                <a:lnTo>
                  <a:pt x="353" y="202"/>
                </a:lnTo>
                <a:lnTo>
                  <a:pt x="350" y="206"/>
                </a:lnTo>
                <a:lnTo>
                  <a:pt x="346" y="209"/>
                </a:lnTo>
                <a:lnTo>
                  <a:pt x="345" y="211"/>
                </a:lnTo>
                <a:lnTo>
                  <a:pt x="341" y="215"/>
                </a:lnTo>
                <a:lnTo>
                  <a:pt x="339" y="222"/>
                </a:lnTo>
                <a:lnTo>
                  <a:pt x="336" y="229"/>
                </a:lnTo>
                <a:lnTo>
                  <a:pt x="332" y="234"/>
                </a:lnTo>
                <a:lnTo>
                  <a:pt x="327" y="239"/>
                </a:lnTo>
                <a:lnTo>
                  <a:pt x="325" y="239"/>
                </a:lnTo>
                <a:lnTo>
                  <a:pt x="325" y="236"/>
                </a:lnTo>
                <a:lnTo>
                  <a:pt x="324" y="234"/>
                </a:lnTo>
                <a:lnTo>
                  <a:pt x="322" y="232"/>
                </a:lnTo>
                <a:lnTo>
                  <a:pt x="320" y="232"/>
                </a:lnTo>
                <a:lnTo>
                  <a:pt x="320" y="234"/>
                </a:lnTo>
                <a:lnTo>
                  <a:pt x="320" y="236"/>
                </a:lnTo>
                <a:lnTo>
                  <a:pt x="320" y="238"/>
                </a:lnTo>
                <a:lnTo>
                  <a:pt x="318" y="231"/>
                </a:lnTo>
                <a:lnTo>
                  <a:pt x="318" y="222"/>
                </a:lnTo>
                <a:lnTo>
                  <a:pt x="318" y="216"/>
                </a:lnTo>
                <a:lnTo>
                  <a:pt x="315" y="215"/>
                </a:lnTo>
                <a:lnTo>
                  <a:pt x="311" y="216"/>
                </a:lnTo>
                <a:lnTo>
                  <a:pt x="308" y="218"/>
                </a:lnTo>
                <a:lnTo>
                  <a:pt x="304" y="220"/>
                </a:lnTo>
                <a:lnTo>
                  <a:pt x="297" y="222"/>
                </a:lnTo>
                <a:lnTo>
                  <a:pt x="299" y="220"/>
                </a:lnTo>
                <a:lnTo>
                  <a:pt x="299" y="218"/>
                </a:lnTo>
                <a:lnTo>
                  <a:pt x="299" y="218"/>
                </a:lnTo>
                <a:lnTo>
                  <a:pt x="299" y="216"/>
                </a:lnTo>
                <a:lnTo>
                  <a:pt x="297" y="215"/>
                </a:lnTo>
                <a:lnTo>
                  <a:pt x="297" y="213"/>
                </a:lnTo>
                <a:lnTo>
                  <a:pt x="295" y="213"/>
                </a:lnTo>
                <a:lnTo>
                  <a:pt x="294" y="211"/>
                </a:lnTo>
                <a:lnTo>
                  <a:pt x="292" y="213"/>
                </a:lnTo>
                <a:lnTo>
                  <a:pt x="292" y="213"/>
                </a:lnTo>
                <a:lnTo>
                  <a:pt x="290" y="215"/>
                </a:lnTo>
                <a:lnTo>
                  <a:pt x="290" y="216"/>
                </a:lnTo>
                <a:lnTo>
                  <a:pt x="290" y="225"/>
                </a:lnTo>
                <a:lnTo>
                  <a:pt x="290" y="234"/>
                </a:lnTo>
                <a:lnTo>
                  <a:pt x="290" y="243"/>
                </a:lnTo>
                <a:lnTo>
                  <a:pt x="287" y="248"/>
                </a:lnTo>
                <a:lnTo>
                  <a:pt x="280" y="259"/>
                </a:lnTo>
                <a:lnTo>
                  <a:pt x="273" y="271"/>
                </a:lnTo>
                <a:lnTo>
                  <a:pt x="267" y="283"/>
                </a:lnTo>
                <a:lnTo>
                  <a:pt x="262" y="297"/>
                </a:lnTo>
                <a:lnTo>
                  <a:pt x="258" y="306"/>
                </a:lnTo>
                <a:lnTo>
                  <a:pt x="255" y="317"/>
                </a:lnTo>
                <a:lnTo>
                  <a:pt x="250" y="325"/>
                </a:lnTo>
                <a:lnTo>
                  <a:pt x="246" y="336"/>
                </a:lnTo>
              </a:path>
            </a:pathLst>
          </a:custGeom>
          <a:solidFill>
            <a:srgbClr val="CCFFCC"/>
          </a:solidFill>
          <a:ln w="0">
            <a:solidFill>
              <a:srgbClr val="000000"/>
            </a:solidFill>
            <a:prstDash val="solid"/>
            <a:round/>
            <a:headEnd/>
            <a:tailEnd/>
          </a:ln>
        </p:spPr>
        <p:txBody>
          <a:bodyPr/>
          <a:lstStyle/>
          <a:p>
            <a:endParaRPr lang="en-US"/>
          </a:p>
        </p:txBody>
      </p:sp>
      <p:sp>
        <p:nvSpPr>
          <p:cNvPr id="31757" name="Freeform 13"/>
          <p:cNvSpPr>
            <a:spLocks/>
          </p:cNvSpPr>
          <p:nvPr/>
        </p:nvSpPr>
        <p:spPr bwMode="auto">
          <a:xfrm>
            <a:off x="3573463" y="2133600"/>
            <a:ext cx="823912" cy="468313"/>
          </a:xfrm>
          <a:custGeom>
            <a:avLst/>
            <a:gdLst/>
            <a:ahLst/>
            <a:cxnLst>
              <a:cxn ang="0">
                <a:pos x="30" y="0"/>
              </a:cxn>
              <a:cxn ang="0">
                <a:pos x="0" y="408"/>
              </a:cxn>
              <a:cxn ang="0">
                <a:pos x="60" y="413"/>
              </a:cxn>
              <a:cxn ang="0">
                <a:pos x="118" y="418"/>
              </a:cxn>
              <a:cxn ang="0">
                <a:pos x="175" y="422"/>
              </a:cxn>
              <a:cxn ang="0">
                <a:pos x="229" y="426"/>
              </a:cxn>
              <a:cxn ang="0">
                <a:pos x="280" y="429"/>
              </a:cxn>
              <a:cxn ang="0">
                <a:pos x="329" y="431"/>
              </a:cxn>
              <a:cxn ang="0">
                <a:pos x="377" y="434"/>
              </a:cxn>
              <a:cxn ang="0">
                <a:pos x="421" y="436"/>
              </a:cxn>
              <a:cxn ang="0">
                <a:pos x="463" y="438"/>
              </a:cxn>
              <a:cxn ang="0">
                <a:pos x="502" y="438"/>
              </a:cxn>
              <a:cxn ang="0">
                <a:pos x="539" y="440"/>
              </a:cxn>
              <a:cxn ang="0">
                <a:pos x="574" y="440"/>
              </a:cxn>
              <a:cxn ang="0">
                <a:pos x="604" y="441"/>
              </a:cxn>
              <a:cxn ang="0">
                <a:pos x="632" y="441"/>
              </a:cxn>
              <a:cxn ang="0">
                <a:pos x="658" y="441"/>
              </a:cxn>
              <a:cxn ang="0">
                <a:pos x="681" y="441"/>
              </a:cxn>
              <a:cxn ang="0">
                <a:pos x="678" y="390"/>
              </a:cxn>
              <a:cxn ang="0">
                <a:pos x="669" y="371"/>
              </a:cxn>
              <a:cxn ang="0">
                <a:pos x="662" y="357"/>
              </a:cxn>
              <a:cxn ang="0">
                <a:pos x="658" y="327"/>
              </a:cxn>
              <a:cxn ang="0">
                <a:pos x="657" y="274"/>
              </a:cxn>
              <a:cxn ang="0">
                <a:pos x="655" y="236"/>
              </a:cxn>
              <a:cxn ang="0">
                <a:pos x="650" y="206"/>
              </a:cxn>
              <a:cxn ang="0">
                <a:pos x="636" y="178"/>
              </a:cxn>
              <a:cxn ang="0">
                <a:pos x="637" y="164"/>
              </a:cxn>
              <a:cxn ang="0">
                <a:pos x="636" y="156"/>
              </a:cxn>
              <a:cxn ang="0">
                <a:pos x="630" y="141"/>
              </a:cxn>
              <a:cxn ang="0">
                <a:pos x="627" y="104"/>
              </a:cxn>
              <a:cxn ang="0">
                <a:pos x="632" y="77"/>
              </a:cxn>
              <a:cxn ang="0">
                <a:pos x="629" y="56"/>
              </a:cxn>
              <a:cxn ang="0">
                <a:pos x="623" y="42"/>
              </a:cxn>
              <a:cxn ang="0">
                <a:pos x="623" y="30"/>
              </a:cxn>
              <a:cxn ang="0">
                <a:pos x="577" y="28"/>
              </a:cxn>
              <a:cxn ang="0">
                <a:pos x="532" y="28"/>
              </a:cxn>
              <a:cxn ang="0">
                <a:pos x="491" y="26"/>
              </a:cxn>
              <a:cxn ang="0">
                <a:pos x="454" y="26"/>
              </a:cxn>
              <a:cxn ang="0">
                <a:pos x="419" y="25"/>
              </a:cxn>
              <a:cxn ang="0">
                <a:pos x="386" y="25"/>
              </a:cxn>
              <a:cxn ang="0">
                <a:pos x="352" y="23"/>
              </a:cxn>
              <a:cxn ang="0">
                <a:pos x="321" y="21"/>
              </a:cxn>
              <a:cxn ang="0">
                <a:pos x="289" y="19"/>
              </a:cxn>
              <a:cxn ang="0">
                <a:pos x="257" y="18"/>
              </a:cxn>
              <a:cxn ang="0">
                <a:pos x="226" y="16"/>
              </a:cxn>
              <a:cxn ang="0">
                <a:pos x="192" y="14"/>
              </a:cxn>
              <a:cxn ang="0">
                <a:pos x="155" y="11"/>
              </a:cxn>
              <a:cxn ang="0">
                <a:pos x="117" y="9"/>
              </a:cxn>
              <a:cxn ang="0">
                <a:pos x="76" y="4"/>
              </a:cxn>
              <a:cxn ang="0">
                <a:pos x="30" y="0"/>
              </a:cxn>
            </a:cxnLst>
            <a:rect l="0" t="0" r="r" b="b"/>
            <a:pathLst>
              <a:path w="681" h="441">
                <a:moveTo>
                  <a:pt x="30" y="0"/>
                </a:moveTo>
                <a:lnTo>
                  <a:pt x="0" y="408"/>
                </a:lnTo>
                <a:lnTo>
                  <a:pt x="60" y="413"/>
                </a:lnTo>
                <a:lnTo>
                  <a:pt x="118" y="418"/>
                </a:lnTo>
                <a:lnTo>
                  <a:pt x="175" y="422"/>
                </a:lnTo>
                <a:lnTo>
                  <a:pt x="229" y="426"/>
                </a:lnTo>
                <a:lnTo>
                  <a:pt x="280" y="429"/>
                </a:lnTo>
                <a:lnTo>
                  <a:pt x="329" y="431"/>
                </a:lnTo>
                <a:lnTo>
                  <a:pt x="377" y="434"/>
                </a:lnTo>
                <a:lnTo>
                  <a:pt x="421" y="436"/>
                </a:lnTo>
                <a:lnTo>
                  <a:pt x="463" y="438"/>
                </a:lnTo>
                <a:lnTo>
                  <a:pt x="502" y="438"/>
                </a:lnTo>
                <a:lnTo>
                  <a:pt x="539" y="440"/>
                </a:lnTo>
                <a:lnTo>
                  <a:pt x="574" y="440"/>
                </a:lnTo>
                <a:lnTo>
                  <a:pt x="604" y="441"/>
                </a:lnTo>
                <a:lnTo>
                  <a:pt x="632" y="441"/>
                </a:lnTo>
                <a:lnTo>
                  <a:pt x="658" y="441"/>
                </a:lnTo>
                <a:lnTo>
                  <a:pt x="681" y="441"/>
                </a:lnTo>
                <a:lnTo>
                  <a:pt x="678" y="390"/>
                </a:lnTo>
                <a:lnTo>
                  <a:pt x="669" y="371"/>
                </a:lnTo>
                <a:lnTo>
                  <a:pt x="662" y="357"/>
                </a:lnTo>
                <a:lnTo>
                  <a:pt x="658" y="327"/>
                </a:lnTo>
                <a:lnTo>
                  <a:pt x="657" y="274"/>
                </a:lnTo>
                <a:lnTo>
                  <a:pt x="655" y="236"/>
                </a:lnTo>
                <a:lnTo>
                  <a:pt x="650" y="206"/>
                </a:lnTo>
                <a:lnTo>
                  <a:pt x="636" y="178"/>
                </a:lnTo>
                <a:lnTo>
                  <a:pt x="637" y="164"/>
                </a:lnTo>
                <a:lnTo>
                  <a:pt x="636" y="156"/>
                </a:lnTo>
                <a:lnTo>
                  <a:pt x="630" y="141"/>
                </a:lnTo>
                <a:lnTo>
                  <a:pt x="627" y="104"/>
                </a:lnTo>
                <a:lnTo>
                  <a:pt x="632" y="77"/>
                </a:lnTo>
                <a:lnTo>
                  <a:pt x="629" y="56"/>
                </a:lnTo>
                <a:lnTo>
                  <a:pt x="623" y="42"/>
                </a:lnTo>
                <a:lnTo>
                  <a:pt x="623" y="30"/>
                </a:lnTo>
                <a:lnTo>
                  <a:pt x="577" y="28"/>
                </a:lnTo>
                <a:lnTo>
                  <a:pt x="532" y="28"/>
                </a:lnTo>
                <a:lnTo>
                  <a:pt x="491" y="26"/>
                </a:lnTo>
                <a:lnTo>
                  <a:pt x="454" y="26"/>
                </a:lnTo>
                <a:lnTo>
                  <a:pt x="419" y="25"/>
                </a:lnTo>
                <a:lnTo>
                  <a:pt x="386" y="25"/>
                </a:lnTo>
                <a:lnTo>
                  <a:pt x="352" y="23"/>
                </a:lnTo>
                <a:lnTo>
                  <a:pt x="321" y="21"/>
                </a:lnTo>
                <a:lnTo>
                  <a:pt x="289" y="19"/>
                </a:lnTo>
                <a:lnTo>
                  <a:pt x="257" y="18"/>
                </a:lnTo>
                <a:lnTo>
                  <a:pt x="226" y="16"/>
                </a:lnTo>
                <a:lnTo>
                  <a:pt x="192" y="14"/>
                </a:lnTo>
                <a:lnTo>
                  <a:pt x="155" y="11"/>
                </a:lnTo>
                <a:lnTo>
                  <a:pt x="117" y="9"/>
                </a:lnTo>
                <a:lnTo>
                  <a:pt x="76" y="4"/>
                </a:lnTo>
                <a:lnTo>
                  <a:pt x="30" y="0"/>
                </a:lnTo>
                <a:close/>
              </a:path>
            </a:pathLst>
          </a:custGeom>
          <a:solidFill>
            <a:srgbClr val="FF9900"/>
          </a:solidFill>
          <a:ln w="9525">
            <a:noFill/>
            <a:round/>
            <a:headEnd/>
            <a:tailEnd/>
          </a:ln>
        </p:spPr>
        <p:txBody>
          <a:bodyPr/>
          <a:lstStyle/>
          <a:p>
            <a:endParaRPr lang="en-US"/>
          </a:p>
        </p:txBody>
      </p:sp>
      <p:sp>
        <p:nvSpPr>
          <p:cNvPr id="31758" name="Freeform 14"/>
          <p:cNvSpPr>
            <a:spLocks/>
          </p:cNvSpPr>
          <p:nvPr/>
        </p:nvSpPr>
        <p:spPr bwMode="auto">
          <a:xfrm>
            <a:off x="3573463" y="2133600"/>
            <a:ext cx="823912" cy="468313"/>
          </a:xfrm>
          <a:custGeom>
            <a:avLst/>
            <a:gdLst/>
            <a:ahLst/>
            <a:cxnLst>
              <a:cxn ang="0">
                <a:pos x="30" y="0"/>
              </a:cxn>
              <a:cxn ang="0">
                <a:pos x="0" y="408"/>
              </a:cxn>
              <a:cxn ang="0">
                <a:pos x="60" y="413"/>
              </a:cxn>
              <a:cxn ang="0">
                <a:pos x="118" y="418"/>
              </a:cxn>
              <a:cxn ang="0">
                <a:pos x="175" y="422"/>
              </a:cxn>
              <a:cxn ang="0">
                <a:pos x="229" y="426"/>
              </a:cxn>
              <a:cxn ang="0">
                <a:pos x="280" y="429"/>
              </a:cxn>
              <a:cxn ang="0">
                <a:pos x="329" y="431"/>
              </a:cxn>
              <a:cxn ang="0">
                <a:pos x="377" y="434"/>
              </a:cxn>
              <a:cxn ang="0">
                <a:pos x="421" y="436"/>
              </a:cxn>
              <a:cxn ang="0">
                <a:pos x="463" y="438"/>
              </a:cxn>
              <a:cxn ang="0">
                <a:pos x="502" y="438"/>
              </a:cxn>
              <a:cxn ang="0">
                <a:pos x="539" y="440"/>
              </a:cxn>
              <a:cxn ang="0">
                <a:pos x="574" y="440"/>
              </a:cxn>
              <a:cxn ang="0">
                <a:pos x="604" y="441"/>
              </a:cxn>
              <a:cxn ang="0">
                <a:pos x="632" y="441"/>
              </a:cxn>
              <a:cxn ang="0">
                <a:pos x="658" y="441"/>
              </a:cxn>
              <a:cxn ang="0">
                <a:pos x="681" y="441"/>
              </a:cxn>
              <a:cxn ang="0">
                <a:pos x="678" y="390"/>
              </a:cxn>
              <a:cxn ang="0">
                <a:pos x="669" y="371"/>
              </a:cxn>
              <a:cxn ang="0">
                <a:pos x="662" y="357"/>
              </a:cxn>
              <a:cxn ang="0">
                <a:pos x="658" y="327"/>
              </a:cxn>
              <a:cxn ang="0">
                <a:pos x="657" y="274"/>
              </a:cxn>
              <a:cxn ang="0">
                <a:pos x="655" y="236"/>
              </a:cxn>
              <a:cxn ang="0">
                <a:pos x="650" y="206"/>
              </a:cxn>
              <a:cxn ang="0">
                <a:pos x="636" y="178"/>
              </a:cxn>
              <a:cxn ang="0">
                <a:pos x="637" y="164"/>
              </a:cxn>
              <a:cxn ang="0">
                <a:pos x="636" y="156"/>
              </a:cxn>
              <a:cxn ang="0">
                <a:pos x="630" y="141"/>
              </a:cxn>
              <a:cxn ang="0">
                <a:pos x="627" y="104"/>
              </a:cxn>
              <a:cxn ang="0">
                <a:pos x="632" y="77"/>
              </a:cxn>
              <a:cxn ang="0">
                <a:pos x="629" y="56"/>
              </a:cxn>
              <a:cxn ang="0">
                <a:pos x="623" y="42"/>
              </a:cxn>
              <a:cxn ang="0">
                <a:pos x="623" y="30"/>
              </a:cxn>
              <a:cxn ang="0">
                <a:pos x="577" y="28"/>
              </a:cxn>
              <a:cxn ang="0">
                <a:pos x="532" y="28"/>
              </a:cxn>
              <a:cxn ang="0">
                <a:pos x="491" y="26"/>
              </a:cxn>
              <a:cxn ang="0">
                <a:pos x="454" y="26"/>
              </a:cxn>
              <a:cxn ang="0">
                <a:pos x="419" y="25"/>
              </a:cxn>
              <a:cxn ang="0">
                <a:pos x="386" y="25"/>
              </a:cxn>
              <a:cxn ang="0">
                <a:pos x="352" y="23"/>
              </a:cxn>
              <a:cxn ang="0">
                <a:pos x="321" y="21"/>
              </a:cxn>
              <a:cxn ang="0">
                <a:pos x="289" y="19"/>
              </a:cxn>
              <a:cxn ang="0">
                <a:pos x="257" y="18"/>
              </a:cxn>
              <a:cxn ang="0">
                <a:pos x="226" y="16"/>
              </a:cxn>
              <a:cxn ang="0">
                <a:pos x="192" y="14"/>
              </a:cxn>
              <a:cxn ang="0">
                <a:pos x="155" y="11"/>
              </a:cxn>
              <a:cxn ang="0">
                <a:pos x="117" y="9"/>
              </a:cxn>
              <a:cxn ang="0">
                <a:pos x="76" y="4"/>
              </a:cxn>
              <a:cxn ang="0">
                <a:pos x="30" y="0"/>
              </a:cxn>
            </a:cxnLst>
            <a:rect l="0" t="0" r="r" b="b"/>
            <a:pathLst>
              <a:path w="681" h="441">
                <a:moveTo>
                  <a:pt x="30" y="0"/>
                </a:moveTo>
                <a:lnTo>
                  <a:pt x="0" y="408"/>
                </a:lnTo>
                <a:lnTo>
                  <a:pt x="60" y="413"/>
                </a:lnTo>
                <a:lnTo>
                  <a:pt x="118" y="418"/>
                </a:lnTo>
                <a:lnTo>
                  <a:pt x="175" y="422"/>
                </a:lnTo>
                <a:lnTo>
                  <a:pt x="229" y="426"/>
                </a:lnTo>
                <a:lnTo>
                  <a:pt x="280" y="429"/>
                </a:lnTo>
                <a:lnTo>
                  <a:pt x="329" y="431"/>
                </a:lnTo>
                <a:lnTo>
                  <a:pt x="377" y="434"/>
                </a:lnTo>
                <a:lnTo>
                  <a:pt x="421" y="436"/>
                </a:lnTo>
                <a:lnTo>
                  <a:pt x="463" y="438"/>
                </a:lnTo>
                <a:lnTo>
                  <a:pt x="502" y="438"/>
                </a:lnTo>
                <a:lnTo>
                  <a:pt x="539" y="440"/>
                </a:lnTo>
                <a:lnTo>
                  <a:pt x="574" y="440"/>
                </a:lnTo>
                <a:lnTo>
                  <a:pt x="604" y="441"/>
                </a:lnTo>
                <a:lnTo>
                  <a:pt x="632" y="441"/>
                </a:lnTo>
                <a:lnTo>
                  <a:pt x="658" y="441"/>
                </a:lnTo>
                <a:lnTo>
                  <a:pt x="681" y="441"/>
                </a:lnTo>
                <a:lnTo>
                  <a:pt x="678" y="390"/>
                </a:lnTo>
                <a:lnTo>
                  <a:pt x="669" y="371"/>
                </a:lnTo>
                <a:lnTo>
                  <a:pt x="662" y="357"/>
                </a:lnTo>
                <a:lnTo>
                  <a:pt x="658" y="327"/>
                </a:lnTo>
                <a:lnTo>
                  <a:pt x="657" y="274"/>
                </a:lnTo>
                <a:lnTo>
                  <a:pt x="655" y="236"/>
                </a:lnTo>
                <a:lnTo>
                  <a:pt x="650" y="206"/>
                </a:lnTo>
                <a:lnTo>
                  <a:pt x="636" y="178"/>
                </a:lnTo>
                <a:lnTo>
                  <a:pt x="637" y="164"/>
                </a:lnTo>
                <a:lnTo>
                  <a:pt x="636" y="156"/>
                </a:lnTo>
                <a:lnTo>
                  <a:pt x="630" y="141"/>
                </a:lnTo>
                <a:lnTo>
                  <a:pt x="627" y="104"/>
                </a:lnTo>
                <a:lnTo>
                  <a:pt x="632" y="77"/>
                </a:lnTo>
                <a:lnTo>
                  <a:pt x="629" y="56"/>
                </a:lnTo>
                <a:lnTo>
                  <a:pt x="623" y="42"/>
                </a:lnTo>
                <a:lnTo>
                  <a:pt x="623" y="30"/>
                </a:lnTo>
                <a:lnTo>
                  <a:pt x="577" y="28"/>
                </a:lnTo>
                <a:lnTo>
                  <a:pt x="532" y="28"/>
                </a:lnTo>
                <a:lnTo>
                  <a:pt x="491" y="26"/>
                </a:lnTo>
                <a:lnTo>
                  <a:pt x="454" y="26"/>
                </a:lnTo>
                <a:lnTo>
                  <a:pt x="419" y="25"/>
                </a:lnTo>
                <a:lnTo>
                  <a:pt x="386" y="25"/>
                </a:lnTo>
                <a:lnTo>
                  <a:pt x="352" y="23"/>
                </a:lnTo>
                <a:lnTo>
                  <a:pt x="321" y="21"/>
                </a:lnTo>
                <a:lnTo>
                  <a:pt x="289" y="19"/>
                </a:lnTo>
                <a:lnTo>
                  <a:pt x="257" y="18"/>
                </a:lnTo>
                <a:lnTo>
                  <a:pt x="226" y="16"/>
                </a:lnTo>
                <a:lnTo>
                  <a:pt x="192" y="14"/>
                </a:lnTo>
                <a:lnTo>
                  <a:pt x="155" y="11"/>
                </a:lnTo>
                <a:lnTo>
                  <a:pt x="117" y="9"/>
                </a:lnTo>
                <a:lnTo>
                  <a:pt x="76" y="4"/>
                </a:lnTo>
                <a:lnTo>
                  <a:pt x="30" y="0"/>
                </a:lnTo>
              </a:path>
            </a:pathLst>
          </a:custGeom>
          <a:noFill/>
          <a:ln w="0">
            <a:solidFill>
              <a:srgbClr val="000000"/>
            </a:solidFill>
            <a:prstDash val="solid"/>
            <a:round/>
            <a:headEnd/>
            <a:tailEnd/>
          </a:ln>
        </p:spPr>
        <p:txBody>
          <a:bodyPr/>
          <a:lstStyle/>
          <a:p>
            <a:endParaRPr lang="en-US"/>
          </a:p>
        </p:txBody>
      </p:sp>
      <p:sp>
        <p:nvSpPr>
          <p:cNvPr id="31759" name="Freeform 15"/>
          <p:cNvSpPr>
            <a:spLocks/>
          </p:cNvSpPr>
          <p:nvPr/>
        </p:nvSpPr>
        <p:spPr bwMode="auto">
          <a:xfrm>
            <a:off x="3532188" y="2566988"/>
            <a:ext cx="879475" cy="520700"/>
          </a:xfrm>
          <a:custGeom>
            <a:avLst/>
            <a:gdLst/>
            <a:ahLst/>
            <a:cxnLst>
              <a:cxn ang="0">
                <a:pos x="720" y="367"/>
              </a:cxn>
              <a:cxn ang="0">
                <a:pos x="713" y="388"/>
              </a:cxn>
              <a:cxn ang="0">
                <a:pos x="720" y="404"/>
              </a:cxn>
              <a:cxn ang="0">
                <a:pos x="720" y="429"/>
              </a:cxn>
              <a:cxn ang="0">
                <a:pos x="713" y="478"/>
              </a:cxn>
              <a:cxn ang="0">
                <a:pos x="705" y="489"/>
              </a:cxn>
              <a:cxn ang="0">
                <a:pos x="679" y="469"/>
              </a:cxn>
              <a:cxn ang="0">
                <a:pos x="663" y="464"/>
              </a:cxn>
              <a:cxn ang="0">
                <a:pos x="653" y="455"/>
              </a:cxn>
              <a:cxn ang="0">
                <a:pos x="640" y="448"/>
              </a:cxn>
              <a:cxn ang="0">
                <a:pos x="623" y="452"/>
              </a:cxn>
              <a:cxn ang="0">
                <a:pos x="572" y="457"/>
              </a:cxn>
              <a:cxn ang="0">
                <a:pos x="549" y="448"/>
              </a:cxn>
              <a:cxn ang="0">
                <a:pos x="535" y="434"/>
              </a:cxn>
              <a:cxn ang="0">
                <a:pos x="512" y="429"/>
              </a:cxn>
              <a:cxn ang="0">
                <a:pos x="475" y="427"/>
              </a:cxn>
              <a:cxn ang="0">
                <a:pos x="429" y="425"/>
              </a:cxn>
              <a:cxn ang="0">
                <a:pos x="371" y="424"/>
              </a:cxn>
              <a:cxn ang="0">
                <a:pos x="308" y="418"/>
              </a:cxn>
              <a:cxn ang="0">
                <a:pos x="236" y="415"/>
              </a:cxn>
              <a:cxn ang="0">
                <a:pos x="160" y="410"/>
              </a:cxn>
              <a:cxn ang="0">
                <a:pos x="81" y="404"/>
              </a:cxn>
              <a:cxn ang="0">
                <a:pos x="0" y="399"/>
              </a:cxn>
              <a:cxn ang="0">
                <a:pos x="21" y="141"/>
              </a:cxn>
              <a:cxn ang="0">
                <a:pos x="33" y="0"/>
              </a:cxn>
              <a:cxn ang="0">
                <a:pos x="151" y="10"/>
              </a:cxn>
              <a:cxn ang="0">
                <a:pos x="262" y="18"/>
              </a:cxn>
              <a:cxn ang="0">
                <a:pos x="362" y="23"/>
              </a:cxn>
              <a:cxn ang="0">
                <a:pos x="454" y="28"/>
              </a:cxn>
              <a:cxn ang="0">
                <a:pos x="535" y="30"/>
              </a:cxn>
              <a:cxn ang="0">
                <a:pos x="607" y="32"/>
              </a:cxn>
              <a:cxn ang="0">
                <a:pos x="665" y="33"/>
              </a:cxn>
              <a:cxn ang="0">
                <a:pos x="714" y="33"/>
              </a:cxn>
              <a:cxn ang="0">
                <a:pos x="704" y="63"/>
              </a:cxn>
              <a:cxn ang="0">
                <a:pos x="693" y="88"/>
              </a:cxn>
              <a:cxn ang="0">
                <a:pos x="709" y="102"/>
              </a:cxn>
              <a:cxn ang="0">
                <a:pos x="725" y="123"/>
              </a:cxn>
            </a:cxnLst>
            <a:rect l="0" t="0" r="r" b="b"/>
            <a:pathLst>
              <a:path w="727" h="492">
                <a:moveTo>
                  <a:pt x="727" y="366"/>
                </a:moveTo>
                <a:lnTo>
                  <a:pt x="720" y="367"/>
                </a:lnTo>
                <a:lnTo>
                  <a:pt x="718" y="380"/>
                </a:lnTo>
                <a:lnTo>
                  <a:pt x="713" y="388"/>
                </a:lnTo>
                <a:lnTo>
                  <a:pt x="711" y="396"/>
                </a:lnTo>
                <a:lnTo>
                  <a:pt x="720" y="404"/>
                </a:lnTo>
                <a:lnTo>
                  <a:pt x="725" y="413"/>
                </a:lnTo>
                <a:lnTo>
                  <a:pt x="720" y="429"/>
                </a:lnTo>
                <a:lnTo>
                  <a:pt x="713" y="450"/>
                </a:lnTo>
                <a:lnTo>
                  <a:pt x="713" y="478"/>
                </a:lnTo>
                <a:lnTo>
                  <a:pt x="713" y="492"/>
                </a:lnTo>
                <a:lnTo>
                  <a:pt x="705" y="489"/>
                </a:lnTo>
                <a:lnTo>
                  <a:pt x="693" y="476"/>
                </a:lnTo>
                <a:lnTo>
                  <a:pt x="679" y="469"/>
                </a:lnTo>
                <a:lnTo>
                  <a:pt x="670" y="468"/>
                </a:lnTo>
                <a:lnTo>
                  <a:pt x="663" y="464"/>
                </a:lnTo>
                <a:lnTo>
                  <a:pt x="658" y="461"/>
                </a:lnTo>
                <a:lnTo>
                  <a:pt x="653" y="455"/>
                </a:lnTo>
                <a:lnTo>
                  <a:pt x="647" y="452"/>
                </a:lnTo>
                <a:lnTo>
                  <a:pt x="640" y="448"/>
                </a:lnTo>
                <a:lnTo>
                  <a:pt x="633" y="448"/>
                </a:lnTo>
                <a:lnTo>
                  <a:pt x="623" y="452"/>
                </a:lnTo>
                <a:lnTo>
                  <a:pt x="595" y="457"/>
                </a:lnTo>
                <a:lnTo>
                  <a:pt x="572" y="457"/>
                </a:lnTo>
                <a:lnTo>
                  <a:pt x="558" y="454"/>
                </a:lnTo>
                <a:lnTo>
                  <a:pt x="549" y="448"/>
                </a:lnTo>
                <a:lnTo>
                  <a:pt x="542" y="441"/>
                </a:lnTo>
                <a:lnTo>
                  <a:pt x="535" y="434"/>
                </a:lnTo>
                <a:lnTo>
                  <a:pt x="526" y="431"/>
                </a:lnTo>
                <a:lnTo>
                  <a:pt x="512" y="429"/>
                </a:lnTo>
                <a:lnTo>
                  <a:pt x="496" y="429"/>
                </a:lnTo>
                <a:lnTo>
                  <a:pt x="475" y="427"/>
                </a:lnTo>
                <a:lnTo>
                  <a:pt x="454" y="427"/>
                </a:lnTo>
                <a:lnTo>
                  <a:pt x="429" y="425"/>
                </a:lnTo>
                <a:lnTo>
                  <a:pt x="401" y="424"/>
                </a:lnTo>
                <a:lnTo>
                  <a:pt x="371" y="424"/>
                </a:lnTo>
                <a:lnTo>
                  <a:pt x="341" y="422"/>
                </a:lnTo>
                <a:lnTo>
                  <a:pt x="308" y="418"/>
                </a:lnTo>
                <a:lnTo>
                  <a:pt x="273" y="417"/>
                </a:lnTo>
                <a:lnTo>
                  <a:pt x="236" y="415"/>
                </a:lnTo>
                <a:lnTo>
                  <a:pt x="199" y="413"/>
                </a:lnTo>
                <a:lnTo>
                  <a:pt x="160" y="410"/>
                </a:lnTo>
                <a:lnTo>
                  <a:pt x="121" y="408"/>
                </a:lnTo>
                <a:lnTo>
                  <a:pt x="81" y="404"/>
                </a:lnTo>
                <a:lnTo>
                  <a:pt x="40" y="403"/>
                </a:lnTo>
                <a:lnTo>
                  <a:pt x="0" y="399"/>
                </a:lnTo>
                <a:lnTo>
                  <a:pt x="12" y="251"/>
                </a:lnTo>
                <a:lnTo>
                  <a:pt x="21" y="141"/>
                </a:lnTo>
                <a:lnTo>
                  <a:pt x="28" y="61"/>
                </a:lnTo>
                <a:lnTo>
                  <a:pt x="33" y="0"/>
                </a:lnTo>
                <a:lnTo>
                  <a:pt x="93" y="5"/>
                </a:lnTo>
                <a:lnTo>
                  <a:pt x="151" y="10"/>
                </a:lnTo>
                <a:lnTo>
                  <a:pt x="208" y="14"/>
                </a:lnTo>
                <a:lnTo>
                  <a:pt x="262" y="18"/>
                </a:lnTo>
                <a:lnTo>
                  <a:pt x="313" y="21"/>
                </a:lnTo>
                <a:lnTo>
                  <a:pt x="362" y="23"/>
                </a:lnTo>
                <a:lnTo>
                  <a:pt x="410" y="26"/>
                </a:lnTo>
                <a:lnTo>
                  <a:pt x="454" y="28"/>
                </a:lnTo>
                <a:lnTo>
                  <a:pt x="496" y="30"/>
                </a:lnTo>
                <a:lnTo>
                  <a:pt x="535" y="30"/>
                </a:lnTo>
                <a:lnTo>
                  <a:pt x="572" y="32"/>
                </a:lnTo>
                <a:lnTo>
                  <a:pt x="607" y="32"/>
                </a:lnTo>
                <a:lnTo>
                  <a:pt x="637" y="33"/>
                </a:lnTo>
                <a:lnTo>
                  <a:pt x="665" y="33"/>
                </a:lnTo>
                <a:lnTo>
                  <a:pt x="691" y="33"/>
                </a:lnTo>
                <a:lnTo>
                  <a:pt x="714" y="33"/>
                </a:lnTo>
                <a:lnTo>
                  <a:pt x="711" y="51"/>
                </a:lnTo>
                <a:lnTo>
                  <a:pt x="704" y="63"/>
                </a:lnTo>
                <a:lnTo>
                  <a:pt x="697" y="74"/>
                </a:lnTo>
                <a:lnTo>
                  <a:pt x="693" y="88"/>
                </a:lnTo>
                <a:lnTo>
                  <a:pt x="698" y="98"/>
                </a:lnTo>
                <a:lnTo>
                  <a:pt x="709" y="102"/>
                </a:lnTo>
                <a:lnTo>
                  <a:pt x="720" y="107"/>
                </a:lnTo>
                <a:lnTo>
                  <a:pt x="725" y="123"/>
                </a:lnTo>
                <a:lnTo>
                  <a:pt x="727" y="366"/>
                </a:lnTo>
                <a:close/>
              </a:path>
            </a:pathLst>
          </a:custGeom>
          <a:solidFill>
            <a:srgbClr val="CCFFCC"/>
          </a:solidFill>
          <a:ln w="9525">
            <a:noFill/>
            <a:round/>
            <a:headEnd/>
            <a:tailEnd/>
          </a:ln>
        </p:spPr>
        <p:txBody>
          <a:bodyPr/>
          <a:lstStyle/>
          <a:p>
            <a:endParaRPr lang="en-US"/>
          </a:p>
        </p:txBody>
      </p:sp>
      <p:sp>
        <p:nvSpPr>
          <p:cNvPr id="31760" name="Freeform 16"/>
          <p:cNvSpPr>
            <a:spLocks/>
          </p:cNvSpPr>
          <p:nvPr/>
        </p:nvSpPr>
        <p:spPr bwMode="auto">
          <a:xfrm>
            <a:off x="3532188" y="2566988"/>
            <a:ext cx="879475" cy="520700"/>
          </a:xfrm>
          <a:custGeom>
            <a:avLst/>
            <a:gdLst/>
            <a:ahLst/>
            <a:cxnLst>
              <a:cxn ang="0">
                <a:pos x="720" y="367"/>
              </a:cxn>
              <a:cxn ang="0">
                <a:pos x="713" y="388"/>
              </a:cxn>
              <a:cxn ang="0">
                <a:pos x="720" y="404"/>
              </a:cxn>
              <a:cxn ang="0">
                <a:pos x="720" y="429"/>
              </a:cxn>
              <a:cxn ang="0">
                <a:pos x="713" y="478"/>
              </a:cxn>
              <a:cxn ang="0">
                <a:pos x="705" y="489"/>
              </a:cxn>
              <a:cxn ang="0">
                <a:pos x="679" y="469"/>
              </a:cxn>
              <a:cxn ang="0">
                <a:pos x="663" y="464"/>
              </a:cxn>
              <a:cxn ang="0">
                <a:pos x="653" y="455"/>
              </a:cxn>
              <a:cxn ang="0">
                <a:pos x="640" y="448"/>
              </a:cxn>
              <a:cxn ang="0">
                <a:pos x="623" y="452"/>
              </a:cxn>
              <a:cxn ang="0">
                <a:pos x="572" y="457"/>
              </a:cxn>
              <a:cxn ang="0">
                <a:pos x="549" y="448"/>
              </a:cxn>
              <a:cxn ang="0">
                <a:pos x="535" y="434"/>
              </a:cxn>
              <a:cxn ang="0">
                <a:pos x="512" y="429"/>
              </a:cxn>
              <a:cxn ang="0">
                <a:pos x="475" y="427"/>
              </a:cxn>
              <a:cxn ang="0">
                <a:pos x="429" y="425"/>
              </a:cxn>
              <a:cxn ang="0">
                <a:pos x="371" y="424"/>
              </a:cxn>
              <a:cxn ang="0">
                <a:pos x="308" y="418"/>
              </a:cxn>
              <a:cxn ang="0">
                <a:pos x="236" y="415"/>
              </a:cxn>
              <a:cxn ang="0">
                <a:pos x="160" y="410"/>
              </a:cxn>
              <a:cxn ang="0">
                <a:pos x="81" y="404"/>
              </a:cxn>
              <a:cxn ang="0">
                <a:pos x="0" y="399"/>
              </a:cxn>
              <a:cxn ang="0">
                <a:pos x="21" y="141"/>
              </a:cxn>
              <a:cxn ang="0">
                <a:pos x="33" y="0"/>
              </a:cxn>
              <a:cxn ang="0">
                <a:pos x="151" y="10"/>
              </a:cxn>
              <a:cxn ang="0">
                <a:pos x="262" y="18"/>
              </a:cxn>
              <a:cxn ang="0">
                <a:pos x="362" y="23"/>
              </a:cxn>
              <a:cxn ang="0">
                <a:pos x="454" y="28"/>
              </a:cxn>
              <a:cxn ang="0">
                <a:pos x="535" y="30"/>
              </a:cxn>
              <a:cxn ang="0">
                <a:pos x="607" y="32"/>
              </a:cxn>
              <a:cxn ang="0">
                <a:pos x="665" y="33"/>
              </a:cxn>
              <a:cxn ang="0">
                <a:pos x="714" y="33"/>
              </a:cxn>
              <a:cxn ang="0">
                <a:pos x="704" y="63"/>
              </a:cxn>
              <a:cxn ang="0">
                <a:pos x="693" y="88"/>
              </a:cxn>
              <a:cxn ang="0">
                <a:pos x="709" y="102"/>
              </a:cxn>
              <a:cxn ang="0">
                <a:pos x="725" y="123"/>
              </a:cxn>
            </a:cxnLst>
            <a:rect l="0" t="0" r="r" b="b"/>
            <a:pathLst>
              <a:path w="727" h="492">
                <a:moveTo>
                  <a:pt x="727" y="366"/>
                </a:moveTo>
                <a:lnTo>
                  <a:pt x="720" y="367"/>
                </a:lnTo>
                <a:lnTo>
                  <a:pt x="718" y="380"/>
                </a:lnTo>
                <a:lnTo>
                  <a:pt x="713" y="388"/>
                </a:lnTo>
                <a:lnTo>
                  <a:pt x="711" y="396"/>
                </a:lnTo>
                <a:lnTo>
                  <a:pt x="720" y="404"/>
                </a:lnTo>
                <a:lnTo>
                  <a:pt x="725" y="413"/>
                </a:lnTo>
                <a:lnTo>
                  <a:pt x="720" y="429"/>
                </a:lnTo>
                <a:lnTo>
                  <a:pt x="713" y="450"/>
                </a:lnTo>
                <a:lnTo>
                  <a:pt x="713" y="478"/>
                </a:lnTo>
                <a:lnTo>
                  <a:pt x="713" y="492"/>
                </a:lnTo>
                <a:lnTo>
                  <a:pt x="705" y="489"/>
                </a:lnTo>
                <a:lnTo>
                  <a:pt x="693" y="476"/>
                </a:lnTo>
                <a:lnTo>
                  <a:pt x="679" y="469"/>
                </a:lnTo>
                <a:lnTo>
                  <a:pt x="670" y="468"/>
                </a:lnTo>
                <a:lnTo>
                  <a:pt x="663" y="464"/>
                </a:lnTo>
                <a:lnTo>
                  <a:pt x="658" y="461"/>
                </a:lnTo>
                <a:lnTo>
                  <a:pt x="653" y="455"/>
                </a:lnTo>
                <a:lnTo>
                  <a:pt x="647" y="452"/>
                </a:lnTo>
                <a:lnTo>
                  <a:pt x="640" y="448"/>
                </a:lnTo>
                <a:lnTo>
                  <a:pt x="633" y="448"/>
                </a:lnTo>
                <a:lnTo>
                  <a:pt x="623" y="452"/>
                </a:lnTo>
                <a:lnTo>
                  <a:pt x="595" y="457"/>
                </a:lnTo>
                <a:lnTo>
                  <a:pt x="572" y="457"/>
                </a:lnTo>
                <a:lnTo>
                  <a:pt x="558" y="454"/>
                </a:lnTo>
                <a:lnTo>
                  <a:pt x="549" y="448"/>
                </a:lnTo>
                <a:lnTo>
                  <a:pt x="542" y="441"/>
                </a:lnTo>
                <a:lnTo>
                  <a:pt x="535" y="434"/>
                </a:lnTo>
                <a:lnTo>
                  <a:pt x="526" y="431"/>
                </a:lnTo>
                <a:lnTo>
                  <a:pt x="512" y="429"/>
                </a:lnTo>
                <a:lnTo>
                  <a:pt x="496" y="429"/>
                </a:lnTo>
                <a:lnTo>
                  <a:pt x="475" y="427"/>
                </a:lnTo>
                <a:lnTo>
                  <a:pt x="454" y="427"/>
                </a:lnTo>
                <a:lnTo>
                  <a:pt x="429" y="425"/>
                </a:lnTo>
                <a:lnTo>
                  <a:pt x="401" y="424"/>
                </a:lnTo>
                <a:lnTo>
                  <a:pt x="371" y="424"/>
                </a:lnTo>
                <a:lnTo>
                  <a:pt x="341" y="422"/>
                </a:lnTo>
                <a:lnTo>
                  <a:pt x="308" y="418"/>
                </a:lnTo>
                <a:lnTo>
                  <a:pt x="273" y="417"/>
                </a:lnTo>
                <a:lnTo>
                  <a:pt x="236" y="415"/>
                </a:lnTo>
                <a:lnTo>
                  <a:pt x="199" y="413"/>
                </a:lnTo>
                <a:lnTo>
                  <a:pt x="160" y="410"/>
                </a:lnTo>
                <a:lnTo>
                  <a:pt x="121" y="408"/>
                </a:lnTo>
                <a:lnTo>
                  <a:pt x="81" y="404"/>
                </a:lnTo>
                <a:lnTo>
                  <a:pt x="40" y="403"/>
                </a:lnTo>
                <a:lnTo>
                  <a:pt x="0" y="399"/>
                </a:lnTo>
                <a:lnTo>
                  <a:pt x="12" y="251"/>
                </a:lnTo>
                <a:lnTo>
                  <a:pt x="21" y="141"/>
                </a:lnTo>
                <a:lnTo>
                  <a:pt x="28" y="61"/>
                </a:lnTo>
                <a:lnTo>
                  <a:pt x="33" y="0"/>
                </a:lnTo>
                <a:lnTo>
                  <a:pt x="93" y="5"/>
                </a:lnTo>
                <a:lnTo>
                  <a:pt x="151" y="10"/>
                </a:lnTo>
                <a:lnTo>
                  <a:pt x="208" y="14"/>
                </a:lnTo>
                <a:lnTo>
                  <a:pt x="262" y="18"/>
                </a:lnTo>
                <a:lnTo>
                  <a:pt x="313" y="21"/>
                </a:lnTo>
                <a:lnTo>
                  <a:pt x="362" y="23"/>
                </a:lnTo>
                <a:lnTo>
                  <a:pt x="410" y="26"/>
                </a:lnTo>
                <a:lnTo>
                  <a:pt x="454" y="28"/>
                </a:lnTo>
                <a:lnTo>
                  <a:pt x="496" y="30"/>
                </a:lnTo>
                <a:lnTo>
                  <a:pt x="535" y="30"/>
                </a:lnTo>
                <a:lnTo>
                  <a:pt x="572" y="32"/>
                </a:lnTo>
                <a:lnTo>
                  <a:pt x="607" y="32"/>
                </a:lnTo>
                <a:lnTo>
                  <a:pt x="637" y="33"/>
                </a:lnTo>
                <a:lnTo>
                  <a:pt x="665" y="33"/>
                </a:lnTo>
                <a:lnTo>
                  <a:pt x="691" y="33"/>
                </a:lnTo>
                <a:lnTo>
                  <a:pt x="714" y="33"/>
                </a:lnTo>
                <a:lnTo>
                  <a:pt x="711" y="51"/>
                </a:lnTo>
                <a:lnTo>
                  <a:pt x="704" y="63"/>
                </a:lnTo>
                <a:lnTo>
                  <a:pt x="697" y="74"/>
                </a:lnTo>
                <a:lnTo>
                  <a:pt x="693" y="88"/>
                </a:lnTo>
                <a:lnTo>
                  <a:pt x="698" y="98"/>
                </a:lnTo>
                <a:lnTo>
                  <a:pt x="709" y="102"/>
                </a:lnTo>
                <a:lnTo>
                  <a:pt x="720" y="107"/>
                </a:lnTo>
                <a:lnTo>
                  <a:pt x="725" y="123"/>
                </a:lnTo>
                <a:lnTo>
                  <a:pt x="727" y="366"/>
                </a:lnTo>
              </a:path>
            </a:pathLst>
          </a:custGeom>
          <a:noFill/>
          <a:ln w="0">
            <a:solidFill>
              <a:srgbClr val="000000"/>
            </a:solidFill>
            <a:prstDash val="solid"/>
            <a:round/>
            <a:headEnd/>
            <a:tailEnd/>
          </a:ln>
        </p:spPr>
        <p:txBody>
          <a:bodyPr/>
          <a:lstStyle/>
          <a:p>
            <a:endParaRPr lang="en-US"/>
          </a:p>
        </p:txBody>
      </p:sp>
      <p:sp>
        <p:nvSpPr>
          <p:cNvPr id="31761" name="Freeform 17"/>
          <p:cNvSpPr>
            <a:spLocks/>
          </p:cNvSpPr>
          <p:nvPr/>
        </p:nvSpPr>
        <p:spPr bwMode="auto">
          <a:xfrm>
            <a:off x="2689225" y="2605088"/>
            <a:ext cx="869950" cy="665162"/>
          </a:xfrm>
          <a:custGeom>
            <a:avLst/>
            <a:gdLst/>
            <a:ahLst/>
            <a:cxnLst>
              <a:cxn ang="0">
                <a:pos x="676" y="626"/>
              </a:cxn>
              <a:cxn ang="0">
                <a:pos x="648" y="624"/>
              </a:cxn>
              <a:cxn ang="0">
                <a:pos x="618" y="620"/>
              </a:cxn>
              <a:cxn ang="0">
                <a:pos x="583" y="617"/>
              </a:cxn>
              <a:cxn ang="0">
                <a:pos x="544" y="613"/>
              </a:cxn>
              <a:cxn ang="0">
                <a:pos x="502" y="608"/>
              </a:cxn>
              <a:cxn ang="0">
                <a:pos x="459" y="603"/>
              </a:cxn>
              <a:cxn ang="0">
                <a:pos x="414" y="597"/>
              </a:cxn>
              <a:cxn ang="0">
                <a:pos x="368" y="592"/>
              </a:cxn>
              <a:cxn ang="0">
                <a:pos x="319" y="585"/>
              </a:cxn>
              <a:cxn ang="0">
                <a:pos x="271" y="578"/>
              </a:cxn>
              <a:cxn ang="0">
                <a:pos x="224" y="571"/>
              </a:cxn>
              <a:cxn ang="0">
                <a:pos x="176" y="564"/>
              </a:cxn>
              <a:cxn ang="0">
                <a:pos x="129" y="555"/>
              </a:cxn>
              <a:cxn ang="0">
                <a:pos x="85" y="548"/>
              </a:cxn>
              <a:cxn ang="0">
                <a:pos x="41" y="539"/>
              </a:cxn>
              <a:cxn ang="0">
                <a:pos x="0" y="532"/>
              </a:cxn>
              <a:cxn ang="0">
                <a:pos x="76" y="0"/>
              </a:cxn>
              <a:cxn ang="0">
                <a:pos x="86" y="1"/>
              </a:cxn>
              <a:cxn ang="0">
                <a:pos x="104" y="5"/>
              </a:cxn>
              <a:cxn ang="0">
                <a:pos x="129" y="10"/>
              </a:cxn>
              <a:cxn ang="0">
                <a:pos x="159" y="15"/>
              </a:cxn>
              <a:cxn ang="0">
                <a:pos x="192" y="21"/>
              </a:cxn>
              <a:cxn ang="0">
                <a:pos x="232" y="28"/>
              </a:cxn>
              <a:cxn ang="0">
                <a:pos x="275" y="35"/>
              </a:cxn>
              <a:cxn ang="0">
                <a:pos x="322" y="42"/>
              </a:cxn>
              <a:cxn ang="0">
                <a:pos x="370" y="51"/>
              </a:cxn>
              <a:cxn ang="0">
                <a:pos x="421" y="58"/>
              </a:cxn>
              <a:cxn ang="0">
                <a:pos x="472" y="65"/>
              </a:cxn>
              <a:cxn ang="0">
                <a:pos x="523" y="72"/>
              </a:cxn>
              <a:cxn ang="0">
                <a:pos x="574" y="79"/>
              </a:cxn>
              <a:cxn ang="0">
                <a:pos x="625" y="84"/>
              </a:cxn>
              <a:cxn ang="0">
                <a:pos x="674" y="89"/>
              </a:cxn>
              <a:cxn ang="0">
                <a:pos x="720" y="93"/>
              </a:cxn>
              <a:cxn ang="0">
                <a:pos x="720" y="93"/>
              </a:cxn>
              <a:cxn ang="0">
                <a:pos x="715" y="144"/>
              </a:cxn>
              <a:cxn ang="0">
                <a:pos x="709" y="205"/>
              </a:cxn>
              <a:cxn ang="0">
                <a:pos x="704" y="277"/>
              </a:cxn>
              <a:cxn ang="0">
                <a:pos x="697" y="360"/>
              </a:cxn>
              <a:cxn ang="0">
                <a:pos x="676" y="626"/>
              </a:cxn>
            </a:cxnLst>
            <a:rect l="0" t="0" r="r" b="b"/>
            <a:pathLst>
              <a:path w="720" h="626">
                <a:moveTo>
                  <a:pt x="676" y="626"/>
                </a:moveTo>
                <a:lnTo>
                  <a:pt x="648" y="624"/>
                </a:lnTo>
                <a:lnTo>
                  <a:pt x="618" y="620"/>
                </a:lnTo>
                <a:lnTo>
                  <a:pt x="583" y="617"/>
                </a:lnTo>
                <a:lnTo>
                  <a:pt x="544" y="613"/>
                </a:lnTo>
                <a:lnTo>
                  <a:pt x="502" y="608"/>
                </a:lnTo>
                <a:lnTo>
                  <a:pt x="459" y="603"/>
                </a:lnTo>
                <a:lnTo>
                  <a:pt x="414" y="597"/>
                </a:lnTo>
                <a:lnTo>
                  <a:pt x="368" y="592"/>
                </a:lnTo>
                <a:lnTo>
                  <a:pt x="319" y="585"/>
                </a:lnTo>
                <a:lnTo>
                  <a:pt x="271" y="578"/>
                </a:lnTo>
                <a:lnTo>
                  <a:pt x="224" y="571"/>
                </a:lnTo>
                <a:lnTo>
                  <a:pt x="176" y="564"/>
                </a:lnTo>
                <a:lnTo>
                  <a:pt x="129" y="555"/>
                </a:lnTo>
                <a:lnTo>
                  <a:pt x="85" y="548"/>
                </a:lnTo>
                <a:lnTo>
                  <a:pt x="41" y="539"/>
                </a:lnTo>
                <a:lnTo>
                  <a:pt x="0" y="532"/>
                </a:lnTo>
                <a:lnTo>
                  <a:pt x="76" y="0"/>
                </a:lnTo>
                <a:lnTo>
                  <a:pt x="86" y="1"/>
                </a:lnTo>
                <a:lnTo>
                  <a:pt x="104" y="5"/>
                </a:lnTo>
                <a:lnTo>
                  <a:pt x="129" y="10"/>
                </a:lnTo>
                <a:lnTo>
                  <a:pt x="159" y="15"/>
                </a:lnTo>
                <a:lnTo>
                  <a:pt x="192" y="21"/>
                </a:lnTo>
                <a:lnTo>
                  <a:pt x="232" y="28"/>
                </a:lnTo>
                <a:lnTo>
                  <a:pt x="275" y="35"/>
                </a:lnTo>
                <a:lnTo>
                  <a:pt x="322" y="42"/>
                </a:lnTo>
                <a:lnTo>
                  <a:pt x="370" y="51"/>
                </a:lnTo>
                <a:lnTo>
                  <a:pt x="421" y="58"/>
                </a:lnTo>
                <a:lnTo>
                  <a:pt x="472" y="65"/>
                </a:lnTo>
                <a:lnTo>
                  <a:pt x="523" y="72"/>
                </a:lnTo>
                <a:lnTo>
                  <a:pt x="574" y="79"/>
                </a:lnTo>
                <a:lnTo>
                  <a:pt x="625" y="84"/>
                </a:lnTo>
                <a:lnTo>
                  <a:pt x="674" y="89"/>
                </a:lnTo>
                <a:lnTo>
                  <a:pt x="720" y="93"/>
                </a:lnTo>
                <a:lnTo>
                  <a:pt x="720" y="93"/>
                </a:lnTo>
                <a:lnTo>
                  <a:pt x="715" y="144"/>
                </a:lnTo>
                <a:lnTo>
                  <a:pt x="709" y="205"/>
                </a:lnTo>
                <a:lnTo>
                  <a:pt x="704" y="277"/>
                </a:lnTo>
                <a:lnTo>
                  <a:pt x="697" y="360"/>
                </a:lnTo>
                <a:lnTo>
                  <a:pt x="676" y="626"/>
                </a:lnTo>
                <a:close/>
              </a:path>
            </a:pathLst>
          </a:custGeom>
          <a:solidFill>
            <a:srgbClr val="FF9900"/>
          </a:solidFill>
          <a:ln w="9525">
            <a:noFill/>
            <a:round/>
            <a:headEnd/>
            <a:tailEnd/>
          </a:ln>
        </p:spPr>
        <p:txBody>
          <a:bodyPr/>
          <a:lstStyle/>
          <a:p>
            <a:endParaRPr lang="en-US"/>
          </a:p>
        </p:txBody>
      </p:sp>
      <p:sp>
        <p:nvSpPr>
          <p:cNvPr id="31762" name="Freeform 18"/>
          <p:cNvSpPr>
            <a:spLocks/>
          </p:cNvSpPr>
          <p:nvPr/>
        </p:nvSpPr>
        <p:spPr bwMode="auto">
          <a:xfrm>
            <a:off x="2689225" y="2605088"/>
            <a:ext cx="869950" cy="665162"/>
          </a:xfrm>
          <a:custGeom>
            <a:avLst/>
            <a:gdLst/>
            <a:ahLst/>
            <a:cxnLst>
              <a:cxn ang="0">
                <a:pos x="676" y="626"/>
              </a:cxn>
              <a:cxn ang="0">
                <a:pos x="648" y="624"/>
              </a:cxn>
              <a:cxn ang="0">
                <a:pos x="618" y="620"/>
              </a:cxn>
              <a:cxn ang="0">
                <a:pos x="583" y="617"/>
              </a:cxn>
              <a:cxn ang="0">
                <a:pos x="544" y="613"/>
              </a:cxn>
              <a:cxn ang="0">
                <a:pos x="502" y="608"/>
              </a:cxn>
              <a:cxn ang="0">
                <a:pos x="459" y="603"/>
              </a:cxn>
              <a:cxn ang="0">
                <a:pos x="414" y="597"/>
              </a:cxn>
              <a:cxn ang="0">
                <a:pos x="368" y="592"/>
              </a:cxn>
              <a:cxn ang="0">
                <a:pos x="319" y="585"/>
              </a:cxn>
              <a:cxn ang="0">
                <a:pos x="271" y="578"/>
              </a:cxn>
              <a:cxn ang="0">
                <a:pos x="224" y="571"/>
              </a:cxn>
              <a:cxn ang="0">
                <a:pos x="176" y="564"/>
              </a:cxn>
              <a:cxn ang="0">
                <a:pos x="129" y="555"/>
              </a:cxn>
              <a:cxn ang="0">
                <a:pos x="85" y="548"/>
              </a:cxn>
              <a:cxn ang="0">
                <a:pos x="41" y="539"/>
              </a:cxn>
              <a:cxn ang="0">
                <a:pos x="0" y="532"/>
              </a:cxn>
              <a:cxn ang="0">
                <a:pos x="76" y="0"/>
              </a:cxn>
              <a:cxn ang="0">
                <a:pos x="86" y="1"/>
              </a:cxn>
              <a:cxn ang="0">
                <a:pos x="104" y="5"/>
              </a:cxn>
              <a:cxn ang="0">
                <a:pos x="129" y="10"/>
              </a:cxn>
              <a:cxn ang="0">
                <a:pos x="159" y="15"/>
              </a:cxn>
              <a:cxn ang="0">
                <a:pos x="192" y="21"/>
              </a:cxn>
              <a:cxn ang="0">
                <a:pos x="232" y="28"/>
              </a:cxn>
              <a:cxn ang="0">
                <a:pos x="275" y="35"/>
              </a:cxn>
              <a:cxn ang="0">
                <a:pos x="322" y="42"/>
              </a:cxn>
              <a:cxn ang="0">
                <a:pos x="370" y="51"/>
              </a:cxn>
              <a:cxn ang="0">
                <a:pos x="421" y="58"/>
              </a:cxn>
              <a:cxn ang="0">
                <a:pos x="472" y="65"/>
              </a:cxn>
              <a:cxn ang="0">
                <a:pos x="523" y="72"/>
              </a:cxn>
              <a:cxn ang="0">
                <a:pos x="574" y="79"/>
              </a:cxn>
              <a:cxn ang="0">
                <a:pos x="625" y="84"/>
              </a:cxn>
              <a:cxn ang="0">
                <a:pos x="674" y="89"/>
              </a:cxn>
              <a:cxn ang="0">
                <a:pos x="720" y="93"/>
              </a:cxn>
              <a:cxn ang="0">
                <a:pos x="720" y="93"/>
              </a:cxn>
              <a:cxn ang="0">
                <a:pos x="715" y="144"/>
              </a:cxn>
              <a:cxn ang="0">
                <a:pos x="709" y="205"/>
              </a:cxn>
              <a:cxn ang="0">
                <a:pos x="704" y="277"/>
              </a:cxn>
              <a:cxn ang="0">
                <a:pos x="697" y="360"/>
              </a:cxn>
              <a:cxn ang="0">
                <a:pos x="676" y="626"/>
              </a:cxn>
            </a:cxnLst>
            <a:rect l="0" t="0" r="r" b="b"/>
            <a:pathLst>
              <a:path w="720" h="626">
                <a:moveTo>
                  <a:pt x="676" y="626"/>
                </a:moveTo>
                <a:lnTo>
                  <a:pt x="648" y="624"/>
                </a:lnTo>
                <a:lnTo>
                  <a:pt x="618" y="620"/>
                </a:lnTo>
                <a:lnTo>
                  <a:pt x="583" y="617"/>
                </a:lnTo>
                <a:lnTo>
                  <a:pt x="544" y="613"/>
                </a:lnTo>
                <a:lnTo>
                  <a:pt x="502" y="608"/>
                </a:lnTo>
                <a:lnTo>
                  <a:pt x="459" y="603"/>
                </a:lnTo>
                <a:lnTo>
                  <a:pt x="414" y="597"/>
                </a:lnTo>
                <a:lnTo>
                  <a:pt x="368" y="592"/>
                </a:lnTo>
                <a:lnTo>
                  <a:pt x="319" y="585"/>
                </a:lnTo>
                <a:lnTo>
                  <a:pt x="271" y="578"/>
                </a:lnTo>
                <a:lnTo>
                  <a:pt x="224" y="571"/>
                </a:lnTo>
                <a:lnTo>
                  <a:pt x="176" y="564"/>
                </a:lnTo>
                <a:lnTo>
                  <a:pt x="129" y="555"/>
                </a:lnTo>
                <a:lnTo>
                  <a:pt x="85" y="548"/>
                </a:lnTo>
                <a:lnTo>
                  <a:pt x="41" y="539"/>
                </a:lnTo>
                <a:lnTo>
                  <a:pt x="0" y="532"/>
                </a:lnTo>
                <a:lnTo>
                  <a:pt x="76" y="0"/>
                </a:lnTo>
                <a:lnTo>
                  <a:pt x="86" y="1"/>
                </a:lnTo>
                <a:lnTo>
                  <a:pt x="104" y="5"/>
                </a:lnTo>
                <a:lnTo>
                  <a:pt x="129" y="10"/>
                </a:lnTo>
                <a:lnTo>
                  <a:pt x="159" y="15"/>
                </a:lnTo>
                <a:lnTo>
                  <a:pt x="192" y="21"/>
                </a:lnTo>
                <a:lnTo>
                  <a:pt x="232" y="28"/>
                </a:lnTo>
                <a:lnTo>
                  <a:pt x="275" y="35"/>
                </a:lnTo>
                <a:lnTo>
                  <a:pt x="322" y="42"/>
                </a:lnTo>
                <a:lnTo>
                  <a:pt x="370" y="51"/>
                </a:lnTo>
                <a:lnTo>
                  <a:pt x="421" y="58"/>
                </a:lnTo>
                <a:lnTo>
                  <a:pt x="472" y="65"/>
                </a:lnTo>
                <a:lnTo>
                  <a:pt x="523" y="72"/>
                </a:lnTo>
                <a:lnTo>
                  <a:pt x="574" y="79"/>
                </a:lnTo>
                <a:lnTo>
                  <a:pt x="625" y="84"/>
                </a:lnTo>
                <a:lnTo>
                  <a:pt x="674" y="89"/>
                </a:lnTo>
                <a:lnTo>
                  <a:pt x="720" y="93"/>
                </a:lnTo>
                <a:lnTo>
                  <a:pt x="720" y="93"/>
                </a:lnTo>
                <a:lnTo>
                  <a:pt x="715" y="144"/>
                </a:lnTo>
                <a:lnTo>
                  <a:pt x="709" y="205"/>
                </a:lnTo>
                <a:lnTo>
                  <a:pt x="704" y="277"/>
                </a:lnTo>
                <a:lnTo>
                  <a:pt x="697" y="360"/>
                </a:lnTo>
                <a:lnTo>
                  <a:pt x="676" y="626"/>
                </a:lnTo>
              </a:path>
            </a:pathLst>
          </a:custGeom>
          <a:noFill/>
          <a:ln w="0">
            <a:solidFill>
              <a:srgbClr val="000000"/>
            </a:solidFill>
            <a:prstDash val="solid"/>
            <a:round/>
            <a:headEnd/>
            <a:tailEnd/>
          </a:ln>
        </p:spPr>
        <p:txBody>
          <a:bodyPr/>
          <a:lstStyle/>
          <a:p>
            <a:endParaRPr lang="en-US"/>
          </a:p>
        </p:txBody>
      </p:sp>
      <p:sp>
        <p:nvSpPr>
          <p:cNvPr id="31763" name="Freeform 19"/>
          <p:cNvSpPr>
            <a:spLocks/>
          </p:cNvSpPr>
          <p:nvPr/>
        </p:nvSpPr>
        <p:spPr bwMode="auto">
          <a:xfrm>
            <a:off x="2022475" y="1941513"/>
            <a:ext cx="747713" cy="1095375"/>
          </a:xfrm>
          <a:custGeom>
            <a:avLst/>
            <a:gdLst/>
            <a:ahLst/>
            <a:cxnLst>
              <a:cxn ang="0">
                <a:pos x="618" y="675"/>
              </a:cxn>
              <a:cxn ang="0">
                <a:pos x="609" y="675"/>
              </a:cxn>
              <a:cxn ang="0">
                <a:pos x="599" y="664"/>
              </a:cxn>
              <a:cxn ang="0">
                <a:pos x="583" y="678"/>
              </a:cxn>
              <a:cxn ang="0">
                <a:pos x="570" y="682"/>
              </a:cxn>
              <a:cxn ang="0">
                <a:pos x="558" y="675"/>
              </a:cxn>
              <a:cxn ang="0">
                <a:pos x="537" y="673"/>
              </a:cxn>
              <a:cxn ang="0">
                <a:pos x="509" y="675"/>
              </a:cxn>
              <a:cxn ang="0">
                <a:pos x="484" y="675"/>
              </a:cxn>
              <a:cxn ang="0">
                <a:pos x="458" y="680"/>
              </a:cxn>
              <a:cxn ang="0">
                <a:pos x="456" y="682"/>
              </a:cxn>
              <a:cxn ang="0">
                <a:pos x="454" y="685"/>
              </a:cxn>
              <a:cxn ang="0">
                <a:pos x="437" y="650"/>
              </a:cxn>
              <a:cxn ang="0">
                <a:pos x="424" y="617"/>
              </a:cxn>
              <a:cxn ang="0">
                <a:pos x="412" y="613"/>
              </a:cxn>
              <a:cxn ang="0">
                <a:pos x="401" y="617"/>
              </a:cxn>
              <a:cxn ang="0">
                <a:pos x="394" y="552"/>
              </a:cxn>
              <a:cxn ang="0">
                <a:pos x="386" y="517"/>
              </a:cxn>
              <a:cxn ang="0">
                <a:pos x="380" y="494"/>
              </a:cxn>
              <a:cxn ang="0">
                <a:pos x="361" y="497"/>
              </a:cxn>
              <a:cxn ang="0">
                <a:pos x="349" y="504"/>
              </a:cxn>
              <a:cxn ang="0">
                <a:pos x="333" y="499"/>
              </a:cxn>
              <a:cxn ang="0">
                <a:pos x="322" y="488"/>
              </a:cxn>
              <a:cxn ang="0">
                <a:pos x="328" y="474"/>
              </a:cxn>
              <a:cxn ang="0">
                <a:pos x="343" y="464"/>
              </a:cxn>
              <a:cxn ang="0">
                <a:pos x="343" y="455"/>
              </a:cxn>
              <a:cxn ang="0">
                <a:pos x="342" y="429"/>
              </a:cxn>
              <a:cxn ang="0">
                <a:pos x="354" y="388"/>
              </a:cxn>
              <a:cxn ang="0">
                <a:pos x="373" y="362"/>
              </a:cxn>
              <a:cxn ang="0">
                <a:pos x="365" y="351"/>
              </a:cxn>
              <a:cxn ang="0">
                <a:pos x="347" y="341"/>
              </a:cxn>
              <a:cxn ang="0">
                <a:pos x="331" y="325"/>
              </a:cxn>
              <a:cxn ang="0">
                <a:pos x="305" y="253"/>
              </a:cxn>
              <a:cxn ang="0">
                <a:pos x="282" y="219"/>
              </a:cxn>
              <a:cxn ang="0">
                <a:pos x="275" y="181"/>
              </a:cxn>
              <a:cxn ang="0">
                <a:pos x="264" y="156"/>
              </a:cxn>
              <a:cxn ang="0">
                <a:pos x="280" y="79"/>
              </a:cxn>
              <a:cxn ang="0">
                <a:pos x="292" y="17"/>
              </a:cxn>
              <a:cxn ang="0">
                <a:pos x="270" y="12"/>
              </a:cxn>
              <a:cxn ang="0">
                <a:pos x="248" y="8"/>
              </a:cxn>
              <a:cxn ang="0">
                <a:pos x="229" y="5"/>
              </a:cxn>
              <a:cxn ang="0">
                <a:pos x="213" y="0"/>
              </a:cxn>
              <a:cxn ang="0">
                <a:pos x="131" y="392"/>
              </a:cxn>
              <a:cxn ang="0">
                <a:pos x="136" y="408"/>
              </a:cxn>
              <a:cxn ang="0">
                <a:pos x="143" y="415"/>
              </a:cxn>
              <a:cxn ang="0">
                <a:pos x="148" y="420"/>
              </a:cxn>
              <a:cxn ang="0">
                <a:pos x="150" y="453"/>
              </a:cxn>
              <a:cxn ang="0">
                <a:pos x="122" y="494"/>
              </a:cxn>
              <a:cxn ang="0">
                <a:pos x="97" y="527"/>
              </a:cxn>
              <a:cxn ang="0">
                <a:pos x="76" y="554"/>
              </a:cxn>
              <a:cxn ang="0">
                <a:pos x="64" y="573"/>
              </a:cxn>
              <a:cxn ang="0">
                <a:pos x="55" y="585"/>
              </a:cxn>
              <a:cxn ang="0">
                <a:pos x="50" y="605"/>
              </a:cxn>
              <a:cxn ang="0">
                <a:pos x="69" y="624"/>
              </a:cxn>
              <a:cxn ang="0">
                <a:pos x="67" y="647"/>
              </a:cxn>
              <a:cxn ang="0">
                <a:pos x="53" y="664"/>
              </a:cxn>
              <a:cxn ang="0">
                <a:pos x="39" y="714"/>
              </a:cxn>
              <a:cxn ang="0">
                <a:pos x="7" y="870"/>
              </a:cxn>
              <a:cxn ang="0">
                <a:pos x="567" y="1030"/>
              </a:cxn>
            </a:cxnLst>
            <a:rect l="0" t="0" r="r" b="b"/>
            <a:pathLst>
              <a:path w="618" h="1030">
                <a:moveTo>
                  <a:pt x="567" y="1030"/>
                </a:moveTo>
                <a:lnTo>
                  <a:pt x="618" y="675"/>
                </a:lnTo>
                <a:lnTo>
                  <a:pt x="618" y="675"/>
                </a:lnTo>
                <a:lnTo>
                  <a:pt x="609" y="675"/>
                </a:lnTo>
                <a:lnTo>
                  <a:pt x="604" y="668"/>
                </a:lnTo>
                <a:lnTo>
                  <a:pt x="599" y="664"/>
                </a:lnTo>
                <a:lnTo>
                  <a:pt x="591" y="666"/>
                </a:lnTo>
                <a:lnTo>
                  <a:pt x="583" y="678"/>
                </a:lnTo>
                <a:lnTo>
                  <a:pt x="577" y="685"/>
                </a:lnTo>
                <a:lnTo>
                  <a:pt x="570" y="682"/>
                </a:lnTo>
                <a:lnTo>
                  <a:pt x="563" y="675"/>
                </a:lnTo>
                <a:lnTo>
                  <a:pt x="558" y="675"/>
                </a:lnTo>
                <a:lnTo>
                  <a:pt x="549" y="675"/>
                </a:lnTo>
                <a:lnTo>
                  <a:pt x="537" y="673"/>
                </a:lnTo>
                <a:lnTo>
                  <a:pt x="521" y="673"/>
                </a:lnTo>
                <a:lnTo>
                  <a:pt x="509" y="675"/>
                </a:lnTo>
                <a:lnTo>
                  <a:pt x="498" y="675"/>
                </a:lnTo>
                <a:lnTo>
                  <a:pt x="484" y="675"/>
                </a:lnTo>
                <a:lnTo>
                  <a:pt x="470" y="675"/>
                </a:lnTo>
                <a:lnTo>
                  <a:pt x="458" y="680"/>
                </a:lnTo>
                <a:lnTo>
                  <a:pt x="458" y="680"/>
                </a:lnTo>
                <a:lnTo>
                  <a:pt x="456" y="682"/>
                </a:lnTo>
                <a:lnTo>
                  <a:pt x="454" y="685"/>
                </a:lnTo>
                <a:lnTo>
                  <a:pt x="454" y="685"/>
                </a:lnTo>
                <a:lnTo>
                  <a:pt x="440" y="671"/>
                </a:lnTo>
                <a:lnTo>
                  <a:pt x="437" y="650"/>
                </a:lnTo>
                <a:lnTo>
                  <a:pt x="435" y="629"/>
                </a:lnTo>
                <a:lnTo>
                  <a:pt x="424" y="617"/>
                </a:lnTo>
                <a:lnTo>
                  <a:pt x="417" y="615"/>
                </a:lnTo>
                <a:lnTo>
                  <a:pt x="412" y="613"/>
                </a:lnTo>
                <a:lnTo>
                  <a:pt x="407" y="613"/>
                </a:lnTo>
                <a:lnTo>
                  <a:pt x="401" y="617"/>
                </a:lnTo>
                <a:lnTo>
                  <a:pt x="400" y="578"/>
                </a:lnTo>
                <a:lnTo>
                  <a:pt x="394" y="552"/>
                </a:lnTo>
                <a:lnTo>
                  <a:pt x="387" y="532"/>
                </a:lnTo>
                <a:lnTo>
                  <a:pt x="386" y="517"/>
                </a:lnTo>
                <a:lnTo>
                  <a:pt x="386" y="504"/>
                </a:lnTo>
                <a:lnTo>
                  <a:pt x="380" y="494"/>
                </a:lnTo>
                <a:lnTo>
                  <a:pt x="372" y="490"/>
                </a:lnTo>
                <a:lnTo>
                  <a:pt x="361" y="497"/>
                </a:lnTo>
                <a:lnTo>
                  <a:pt x="356" y="503"/>
                </a:lnTo>
                <a:lnTo>
                  <a:pt x="349" y="504"/>
                </a:lnTo>
                <a:lnTo>
                  <a:pt x="340" y="503"/>
                </a:lnTo>
                <a:lnTo>
                  <a:pt x="333" y="499"/>
                </a:lnTo>
                <a:lnTo>
                  <a:pt x="326" y="495"/>
                </a:lnTo>
                <a:lnTo>
                  <a:pt x="322" y="488"/>
                </a:lnTo>
                <a:lnTo>
                  <a:pt x="322" y="481"/>
                </a:lnTo>
                <a:lnTo>
                  <a:pt x="328" y="474"/>
                </a:lnTo>
                <a:lnTo>
                  <a:pt x="335" y="469"/>
                </a:lnTo>
                <a:lnTo>
                  <a:pt x="343" y="464"/>
                </a:lnTo>
                <a:lnTo>
                  <a:pt x="349" y="459"/>
                </a:lnTo>
                <a:lnTo>
                  <a:pt x="343" y="455"/>
                </a:lnTo>
                <a:lnTo>
                  <a:pt x="342" y="445"/>
                </a:lnTo>
                <a:lnTo>
                  <a:pt x="342" y="429"/>
                </a:lnTo>
                <a:lnTo>
                  <a:pt x="345" y="408"/>
                </a:lnTo>
                <a:lnTo>
                  <a:pt x="354" y="388"/>
                </a:lnTo>
                <a:lnTo>
                  <a:pt x="365" y="374"/>
                </a:lnTo>
                <a:lnTo>
                  <a:pt x="373" y="362"/>
                </a:lnTo>
                <a:lnTo>
                  <a:pt x="375" y="353"/>
                </a:lnTo>
                <a:lnTo>
                  <a:pt x="365" y="351"/>
                </a:lnTo>
                <a:lnTo>
                  <a:pt x="356" y="348"/>
                </a:lnTo>
                <a:lnTo>
                  <a:pt x="347" y="341"/>
                </a:lnTo>
                <a:lnTo>
                  <a:pt x="340" y="332"/>
                </a:lnTo>
                <a:lnTo>
                  <a:pt x="331" y="325"/>
                </a:lnTo>
                <a:lnTo>
                  <a:pt x="321" y="279"/>
                </a:lnTo>
                <a:lnTo>
                  <a:pt x="305" y="253"/>
                </a:lnTo>
                <a:lnTo>
                  <a:pt x="289" y="237"/>
                </a:lnTo>
                <a:lnTo>
                  <a:pt x="282" y="219"/>
                </a:lnTo>
                <a:lnTo>
                  <a:pt x="280" y="195"/>
                </a:lnTo>
                <a:lnTo>
                  <a:pt x="275" y="181"/>
                </a:lnTo>
                <a:lnTo>
                  <a:pt x="270" y="170"/>
                </a:lnTo>
                <a:lnTo>
                  <a:pt x="264" y="156"/>
                </a:lnTo>
                <a:lnTo>
                  <a:pt x="270" y="124"/>
                </a:lnTo>
                <a:lnTo>
                  <a:pt x="280" y="79"/>
                </a:lnTo>
                <a:lnTo>
                  <a:pt x="289" y="37"/>
                </a:lnTo>
                <a:lnTo>
                  <a:pt x="292" y="17"/>
                </a:lnTo>
                <a:lnTo>
                  <a:pt x="282" y="14"/>
                </a:lnTo>
                <a:lnTo>
                  <a:pt x="270" y="12"/>
                </a:lnTo>
                <a:lnTo>
                  <a:pt x="259" y="10"/>
                </a:lnTo>
                <a:lnTo>
                  <a:pt x="248" y="8"/>
                </a:lnTo>
                <a:lnTo>
                  <a:pt x="238" y="7"/>
                </a:lnTo>
                <a:lnTo>
                  <a:pt x="229" y="5"/>
                </a:lnTo>
                <a:lnTo>
                  <a:pt x="220" y="1"/>
                </a:lnTo>
                <a:lnTo>
                  <a:pt x="213" y="0"/>
                </a:lnTo>
                <a:lnTo>
                  <a:pt x="125" y="381"/>
                </a:lnTo>
                <a:lnTo>
                  <a:pt x="131" y="392"/>
                </a:lnTo>
                <a:lnTo>
                  <a:pt x="134" y="401"/>
                </a:lnTo>
                <a:lnTo>
                  <a:pt x="136" y="408"/>
                </a:lnTo>
                <a:lnTo>
                  <a:pt x="138" y="411"/>
                </a:lnTo>
                <a:lnTo>
                  <a:pt x="143" y="415"/>
                </a:lnTo>
                <a:lnTo>
                  <a:pt x="146" y="416"/>
                </a:lnTo>
                <a:lnTo>
                  <a:pt x="148" y="420"/>
                </a:lnTo>
                <a:lnTo>
                  <a:pt x="152" y="430"/>
                </a:lnTo>
                <a:lnTo>
                  <a:pt x="150" y="453"/>
                </a:lnTo>
                <a:lnTo>
                  <a:pt x="136" y="473"/>
                </a:lnTo>
                <a:lnTo>
                  <a:pt x="122" y="494"/>
                </a:lnTo>
                <a:lnTo>
                  <a:pt x="113" y="511"/>
                </a:lnTo>
                <a:lnTo>
                  <a:pt x="97" y="527"/>
                </a:lnTo>
                <a:lnTo>
                  <a:pt x="85" y="541"/>
                </a:lnTo>
                <a:lnTo>
                  <a:pt x="76" y="554"/>
                </a:lnTo>
                <a:lnTo>
                  <a:pt x="69" y="564"/>
                </a:lnTo>
                <a:lnTo>
                  <a:pt x="64" y="573"/>
                </a:lnTo>
                <a:lnTo>
                  <a:pt x="60" y="580"/>
                </a:lnTo>
                <a:lnTo>
                  <a:pt x="55" y="585"/>
                </a:lnTo>
                <a:lnTo>
                  <a:pt x="50" y="590"/>
                </a:lnTo>
                <a:lnTo>
                  <a:pt x="50" y="605"/>
                </a:lnTo>
                <a:lnTo>
                  <a:pt x="58" y="615"/>
                </a:lnTo>
                <a:lnTo>
                  <a:pt x="69" y="624"/>
                </a:lnTo>
                <a:lnTo>
                  <a:pt x="72" y="634"/>
                </a:lnTo>
                <a:lnTo>
                  <a:pt x="67" y="647"/>
                </a:lnTo>
                <a:lnTo>
                  <a:pt x="60" y="655"/>
                </a:lnTo>
                <a:lnTo>
                  <a:pt x="53" y="664"/>
                </a:lnTo>
                <a:lnTo>
                  <a:pt x="48" y="673"/>
                </a:lnTo>
                <a:lnTo>
                  <a:pt x="39" y="714"/>
                </a:lnTo>
                <a:lnTo>
                  <a:pt x="23" y="793"/>
                </a:lnTo>
                <a:lnTo>
                  <a:pt x="7" y="870"/>
                </a:lnTo>
                <a:lnTo>
                  <a:pt x="0" y="903"/>
                </a:lnTo>
                <a:lnTo>
                  <a:pt x="567" y="1030"/>
                </a:lnTo>
                <a:close/>
              </a:path>
            </a:pathLst>
          </a:custGeom>
          <a:solidFill>
            <a:srgbClr val="CCFFCC"/>
          </a:solidFill>
          <a:ln w="9525">
            <a:noFill/>
            <a:round/>
            <a:headEnd/>
            <a:tailEnd/>
          </a:ln>
        </p:spPr>
        <p:txBody>
          <a:bodyPr/>
          <a:lstStyle/>
          <a:p>
            <a:endParaRPr lang="en-US"/>
          </a:p>
        </p:txBody>
      </p:sp>
      <p:sp>
        <p:nvSpPr>
          <p:cNvPr id="31764" name="Freeform 20"/>
          <p:cNvSpPr>
            <a:spLocks/>
          </p:cNvSpPr>
          <p:nvPr/>
        </p:nvSpPr>
        <p:spPr bwMode="auto">
          <a:xfrm>
            <a:off x="2022475" y="1941513"/>
            <a:ext cx="747713" cy="1095375"/>
          </a:xfrm>
          <a:custGeom>
            <a:avLst/>
            <a:gdLst/>
            <a:ahLst/>
            <a:cxnLst>
              <a:cxn ang="0">
                <a:pos x="618" y="675"/>
              </a:cxn>
              <a:cxn ang="0">
                <a:pos x="609" y="675"/>
              </a:cxn>
              <a:cxn ang="0">
                <a:pos x="599" y="664"/>
              </a:cxn>
              <a:cxn ang="0">
                <a:pos x="583" y="678"/>
              </a:cxn>
              <a:cxn ang="0">
                <a:pos x="570" y="682"/>
              </a:cxn>
              <a:cxn ang="0">
                <a:pos x="558" y="675"/>
              </a:cxn>
              <a:cxn ang="0">
                <a:pos x="537" y="673"/>
              </a:cxn>
              <a:cxn ang="0">
                <a:pos x="509" y="675"/>
              </a:cxn>
              <a:cxn ang="0">
                <a:pos x="484" y="675"/>
              </a:cxn>
              <a:cxn ang="0">
                <a:pos x="458" y="680"/>
              </a:cxn>
              <a:cxn ang="0">
                <a:pos x="456" y="682"/>
              </a:cxn>
              <a:cxn ang="0">
                <a:pos x="454" y="685"/>
              </a:cxn>
              <a:cxn ang="0">
                <a:pos x="437" y="650"/>
              </a:cxn>
              <a:cxn ang="0">
                <a:pos x="424" y="617"/>
              </a:cxn>
              <a:cxn ang="0">
                <a:pos x="412" y="613"/>
              </a:cxn>
              <a:cxn ang="0">
                <a:pos x="401" y="617"/>
              </a:cxn>
              <a:cxn ang="0">
                <a:pos x="394" y="552"/>
              </a:cxn>
              <a:cxn ang="0">
                <a:pos x="386" y="517"/>
              </a:cxn>
              <a:cxn ang="0">
                <a:pos x="380" y="494"/>
              </a:cxn>
              <a:cxn ang="0">
                <a:pos x="361" y="497"/>
              </a:cxn>
              <a:cxn ang="0">
                <a:pos x="349" y="504"/>
              </a:cxn>
              <a:cxn ang="0">
                <a:pos x="333" y="499"/>
              </a:cxn>
              <a:cxn ang="0">
                <a:pos x="322" y="488"/>
              </a:cxn>
              <a:cxn ang="0">
                <a:pos x="328" y="474"/>
              </a:cxn>
              <a:cxn ang="0">
                <a:pos x="343" y="464"/>
              </a:cxn>
              <a:cxn ang="0">
                <a:pos x="343" y="455"/>
              </a:cxn>
              <a:cxn ang="0">
                <a:pos x="342" y="429"/>
              </a:cxn>
              <a:cxn ang="0">
                <a:pos x="354" y="388"/>
              </a:cxn>
              <a:cxn ang="0">
                <a:pos x="373" y="362"/>
              </a:cxn>
              <a:cxn ang="0">
                <a:pos x="365" y="351"/>
              </a:cxn>
              <a:cxn ang="0">
                <a:pos x="347" y="341"/>
              </a:cxn>
              <a:cxn ang="0">
                <a:pos x="331" y="325"/>
              </a:cxn>
              <a:cxn ang="0">
                <a:pos x="305" y="253"/>
              </a:cxn>
              <a:cxn ang="0">
                <a:pos x="282" y="219"/>
              </a:cxn>
              <a:cxn ang="0">
                <a:pos x="275" y="181"/>
              </a:cxn>
              <a:cxn ang="0">
                <a:pos x="264" y="156"/>
              </a:cxn>
              <a:cxn ang="0">
                <a:pos x="280" y="79"/>
              </a:cxn>
              <a:cxn ang="0">
                <a:pos x="292" y="17"/>
              </a:cxn>
              <a:cxn ang="0">
                <a:pos x="270" y="12"/>
              </a:cxn>
              <a:cxn ang="0">
                <a:pos x="248" y="8"/>
              </a:cxn>
              <a:cxn ang="0">
                <a:pos x="229" y="5"/>
              </a:cxn>
              <a:cxn ang="0">
                <a:pos x="213" y="0"/>
              </a:cxn>
              <a:cxn ang="0">
                <a:pos x="131" y="392"/>
              </a:cxn>
              <a:cxn ang="0">
                <a:pos x="136" y="408"/>
              </a:cxn>
              <a:cxn ang="0">
                <a:pos x="143" y="415"/>
              </a:cxn>
              <a:cxn ang="0">
                <a:pos x="148" y="420"/>
              </a:cxn>
              <a:cxn ang="0">
                <a:pos x="150" y="453"/>
              </a:cxn>
              <a:cxn ang="0">
                <a:pos x="122" y="494"/>
              </a:cxn>
              <a:cxn ang="0">
                <a:pos x="97" y="527"/>
              </a:cxn>
              <a:cxn ang="0">
                <a:pos x="76" y="554"/>
              </a:cxn>
              <a:cxn ang="0">
                <a:pos x="64" y="573"/>
              </a:cxn>
              <a:cxn ang="0">
                <a:pos x="55" y="585"/>
              </a:cxn>
              <a:cxn ang="0">
                <a:pos x="50" y="605"/>
              </a:cxn>
              <a:cxn ang="0">
                <a:pos x="69" y="624"/>
              </a:cxn>
              <a:cxn ang="0">
                <a:pos x="67" y="647"/>
              </a:cxn>
              <a:cxn ang="0">
                <a:pos x="53" y="664"/>
              </a:cxn>
              <a:cxn ang="0">
                <a:pos x="39" y="714"/>
              </a:cxn>
              <a:cxn ang="0">
                <a:pos x="7" y="870"/>
              </a:cxn>
              <a:cxn ang="0">
                <a:pos x="567" y="1030"/>
              </a:cxn>
            </a:cxnLst>
            <a:rect l="0" t="0" r="r" b="b"/>
            <a:pathLst>
              <a:path w="618" h="1030">
                <a:moveTo>
                  <a:pt x="567" y="1030"/>
                </a:moveTo>
                <a:lnTo>
                  <a:pt x="618" y="675"/>
                </a:lnTo>
                <a:lnTo>
                  <a:pt x="618" y="675"/>
                </a:lnTo>
                <a:lnTo>
                  <a:pt x="609" y="675"/>
                </a:lnTo>
                <a:lnTo>
                  <a:pt x="604" y="668"/>
                </a:lnTo>
                <a:lnTo>
                  <a:pt x="599" y="664"/>
                </a:lnTo>
                <a:lnTo>
                  <a:pt x="591" y="666"/>
                </a:lnTo>
                <a:lnTo>
                  <a:pt x="583" y="678"/>
                </a:lnTo>
                <a:lnTo>
                  <a:pt x="577" y="685"/>
                </a:lnTo>
                <a:lnTo>
                  <a:pt x="570" y="682"/>
                </a:lnTo>
                <a:lnTo>
                  <a:pt x="563" y="675"/>
                </a:lnTo>
                <a:lnTo>
                  <a:pt x="558" y="675"/>
                </a:lnTo>
                <a:lnTo>
                  <a:pt x="549" y="675"/>
                </a:lnTo>
                <a:lnTo>
                  <a:pt x="537" y="673"/>
                </a:lnTo>
                <a:lnTo>
                  <a:pt x="521" y="673"/>
                </a:lnTo>
                <a:lnTo>
                  <a:pt x="509" y="675"/>
                </a:lnTo>
                <a:lnTo>
                  <a:pt x="498" y="675"/>
                </a:lnTo>
                <a:lnTo>
                  <a:pt x="484" y="675"/>
                </a:lnTo>
                <a:lnTo>
                  <a:pt x="470" y="675"/>
                </a:lnTo>
                <a:lnTo>
                  <a:pt x="458" y="680"/>
                </a:lnTo>
                <a:lnTo>
                  <a:pt x="458" y="680"/>
                </a:lnTo>
                <a:lnTo>
                  <a:pt x="456" y="682"/>
                </a:lnTo>
                <a:lnTo>
                  <a:pt x="454" y="685"/>
                </a:lnTo>
                <a:lnTo>
                  <a:pt x="454" y="685"/>
                </a:lnTo>
                <a:lnTo>
                  <a:pt x="440" y="671"/>
                </a:lnTo>
                <a:lnTo>
                  <a:pt x="437" y="650"/>
                </a:lnTo>
                <a:lnTo>
                  <a:pt x="435" y="629"/>
                </a:lnTo>
                <a:lnTo>
                  <a:pt x="424" y="617"/>
                </a:lnTo>
                <a:lnTo>
                  <a:pt x="417" y="615"/>
                </a:lnTo>
                <a:lnTo>
                  <a:pt x="412" y="613"/>
                </a:lnTo>
                <a:lnTo>
                  <a:pt x="407" y="613"/>
                </a:lnTo>
                <a:lnTo>
                  <a:pt x="401" y="617"/>
                </a:lnTo>
                <a:lnTo>
                  <a:pt x="400" y="578"/>
                </a:lnTo>
                <a:lnTo>
                  <a:pt x="394" y="552"/>
                </a:lnTo>
                <a:lnTo>
                  <a:pt x="387" y="532"/>
                </a:lnTo>
                <a:lnTo>
                  <a:pt x="386" y="517"/>
                </a:lnTo>
                <a:lnTo>
                  <a:pt x="386" y="504"/>
                </a:lnTo>
                <a:lnTo>
                  <a:pt x="380" y="494"/>
                </a:lnTo>
                <a:lnTo>
                  <a:pt x="372" y="490"/>
                </a:lnTo>
                <a:lnTo>
                  <a:pt x="361" y="497"/>
                </a:lnTo>
                <a:lnTo>
                  <a:pt x="356" y="503"/>
                </a:lnTo>
                <a:lnTo>
                  <a:pt x="349" y="504"/>
                </a:lnTo>
                <a:lnTo>
                  <a:pt x="340" y="503"/>
                </a:lnTo>
                <a:lnTo>
                  <a:pt x="333" y="499"/>
                </a:lnTo>
                <a:lnTo>
                  <a:pt x="326" y="495"/>
                </a:lnTo>
                <a:lnTo>
                  <a:pt x="322" y="488"/>
                </a:lnTo>
                <a:lnTo>
                  <a:pt x="322" y="481"/>
                </a:lnTo>
                <a:lnTo>
                  <a:pt x="328" y="474"/>
                </a:lnTo>
                <a:lnTo>
                  <a:pt x="335" y="469"/>
                </a:lnTo>
                <a:lnTo>
                  <a:pt x="343" y="464"/>
                </a:lnTo>
                <a:lnTo>
                  <a:pt x="349" y="459"/>
                </a:lnTo>
                <a:lnTo>
                  <a:pt x="343" y="455"/>
                </a:lnTo>
                <a:lnTo>
                  <a:pt x="342" y="445"/>
                </a:lnTo>
                <a:lnTo>
                  <a:pt x="342" y="429"/>
                </a:lnTo>
                <a:lnTo>
                  <a:pt x="345" y="408"/>
                </a:lnTo>
                <a:lnTo>
                  <a:pt x="354" y="388"/>
                </a:lnTo>
                <a:lnTo>
                  <a:pt x="365" y="374"/>
                </a:lnTo>
                <a:lnTo>
                  <a:pt x="373" y="362"/>
                </a:lnTo>
                <a:lnTo>
                  <a:pt x="375" y="353"/>
                </a:lnTo>
                <a:lnTo>
                  <a:pt x="365" y="351"/>
                </a:lnTo>
                <a:lnTo>
                  <a:pt x="356" y="348"/>
                </a:lnTo>
                <a:lnTo>
                  <a:pt x="347" y="341"/>
                </a:lnTo>
                <a:lnTo>
                  <a:pt x="340" y="332"/>
                </a:lnTo>
                <a:lnTo>
                  <a:pt x="331" y="325"/>
                </a:lnTo>
                <a:lnTo>
                  <a:pt x="321" y="279"/>
                </a:lnTo>
                <a:lnTo>
                  <a:pt x="305" y="253"/>
                </a:lnTo>
                <a:lnTo>
                  <a:pt x="289" y="237"/>
                </a:lnTo>
                <a:lnTo>
                  <a:pt x="282" y="219"/>
                </a:lnTo>
                <a:lnTo>
                  <a:pt x="280" y="195"/>
                </a:lnTo>
                <a:lnTo>
                  <a:pt x="275" y="181"/>
                </a:lnTo>
                <a:lnTo>
                  <a:pt x="270" y="170"/>
                </a:lnTo>
                <a:lnTo>
                  <a:pt x="264" y="156"/>
                </a:lnTo>
                <a:lnTo>
                  <a:pt x="270" y="124"/>
                </a:lnTo>
                <a:lnTo>
                  <a:pt x="280" y="79"/>
                </a:lnTo>
                <a:lnTo>
                  <a:pt x="289" y="37"/>
                </a:lnTo>
                <a:lnTo>
                  <a:pt x="292" y="17"/>
                </a:lnTo>
                <a:lnTo>
                  <a:pt x="282" y="14"/>
                </a:lnTo>
                <a:lnTo>
                  <a:pt x="270" y="12"/>
                </a:lnTo>
                <a:lnTo>
                  <a:pt x="259" y="10"/>
                </a:lnTo>
                <a:lnTo>
                  <a:pt x="248" y="8"/>
                </a:lnTo>
                <a:lnTo>
                  <a:pt x="238" y="7"/>
                </a:lnTo>
                <a:lnTo>
                  <a:pt x="229" y="5"/>
                </a:lnTo>
                <a:lnTo>
                  <a:pt x="220" y="1"/>
                </a:lnTo>
                <a:lnTo>
                  <a:pt x="213" y="0"/>
                </a:lnTo>
                <a:lnTo>
                  <a:pt x="125" y="381"/>
                </a:lnTo>
                <a:lnTo>
                  <a:pt x="131" y="392"/>
                </a:lnTo>
                <a:lnTo>
                  <a:pt x="134" y="401"/>
                </a:lnTo>
                <a:lnTo>
                  <a:pt x="136" y="408"/>
                </a:lnTo>
                <a:lnTo>
                  <a:pt x="138" y="411"/>
                </a:lnTo>
                <a:lnTo>
                  <a:pt x="143" y="415"/>
                </a:lnTo>
                <a:lnTo>
                  <a:pt x="146" y="416"/>
                </a:lnTo>
                <a:lnTo>
                  <a:pt x="148" y="420"/>
                </a:lnTo>
                <a:lnTo>
                  <a:pt x="152" y="430"/>
                </a:lnTo>
                <a:lnTo>
                  <a:pt x="150" y="453"/>
                </a:lnTo>
                <a:lnTo>
                  <a:pt x="136" y="473"/>
                </a:lnTo>
                <a:lnTo>
                  <a:pt x="122" y="494"/>
                </a:lnTo>
                <a:lnTo>
                  <a:pt x="113" y="511"/>
                </a:lnTo>
                <a:lnTo>
                  <a:pt x="97" y="527"/>
                </a:lnTo>
                <a:lnTo>
                  <a:pt x="85" y="541"/>
                </a:lnTo>
                <a:lnTo>
                  <a:pt x="76" y="554"/>
                </a:lnTo>
                <a:lnTo>
                  <a:pt x="69" y="564"/>
                </a:lnTo>
                <a:lnTo>
                  <a:pt x="64" y="573"/>
                </a:lnTo>
                <a:lnTo>
                  <a:pt x="60" y="580"/>
                </a:lnTo>
                <a:lnTo>
                  <a:pt x="55" y="585"/>
                </a:lnTo>
                <a:lnTo>
                  <a:pt x="50" y="590"/>
                </a:lnTo>
                <a:lnTo>
                  <a:pt x="50" y="605"/>
                </a:lnTo>
                <a:lnTo>
                  <a:pt x="58" y="615"/>
                </a:lnTo>
                <a:lnTo>
                  <a:pt x="69" y="624"/>
                </a:lnTo>
                <a:lnTo>
                  <a:pt x="72" y="634"/>
                </a:lnTo>
                <a:lnTo>
                  <a:pt x="67" y="647"/>
                </a:lnTo>
                <a:lnTo>
                  <a:pt x="60" y="655"/>
                </a:lnTo>
                <a:lnTo>
                  <a:pt x="53" y="664"/>
                </a:lnTo>
                <a:lnTo>
                  <a:pt x="48" y="673"/>
                </a:lnTo>
                <a:lnTo>
                  <a:pt x="39" y="714"/>
                </a:lnTo>
                <a:lnTo>
                  <a:pt x="23" y="793"/>
                </a:lnTo>
                <a:lnTo>
                  <a:pt x="7" y="870"/>
                </a:lnTo>
                <a:lnTo>
                  <a:pt x="0" y="903"/>
                </a:lnTo>
                <a:lnTo>
                  <a:pt x="567" y="1030"/>
                </a:lnTo>
              </a:path>
            </a:pathLst>
          </a:custGeom>
          <a:noFill/>
          <a:ln w="0">
            <a:solidFill>
              <a:srgbClr val="000000"/>
            </a:solidFill>
            <a:prstDash val="solid"/>
            <a:round/>
            <a:headEnd/>
            <a:tailEnd/>
          </a:ln>
        </p:spPr>
        <p:txBody>
          <a:bodyPr/>
          <a:lstStyle/>
          <a:p>
            <a:endParaRPr lang="en-US"/>
          </a:p>
        </p:txBody>
      </p:sp>
      <p:sp>
        <p:nvSpPr>
          <p:cNvPr id="31765" name="Freeform 21"/>
          <p:cNvSpPr>
            <a:spLocks/>
          </p:cNvSpPr>
          <p:nvPr/>
        </p:nvSpPr>
        <p:spPr bwMode="auto">
          <a:xfrm>
            <a:off x="4494213" y="3351213"/>
            <a:ext cx="830262" cy="642937"/>
          </a:xfrm>
          <a:custGeom>
            <a:avLst/>
            <a:gdLst/>
            <a:ahLst/>
            <a:cxnLst>
              <a:cxn ang="0">
                <a:pos x="21" y="62"/>
              </a:cxn>
              <a:cxn ang="0">
                <a:pos x="8" y="48"/>
              </a:cxn>
              <a:cxn ang="0">
                <a:pos x="7" y="29"/>
              </a:cxn>
              <a:cxn ang="0">
                <a:pos x="3" y="18"/>
              </a:cxn>
              <a:cxn ang="0">
                <a:pos x="37" y="14"/>
              </a:cxn>
              <a:cxn ang="0">
                <a:pos x="107" y="14"/>
              </a:cxn>
              <a:cxn ang="0">
                <a:pos x="174" y="13"/>
              </a:cxn>
              <a:cxn ang="0">
                <a:pos x="235" y="11"/>
              </a:cxn>
              <a:cxn ang="0">
                <a:pos x="290" y="7"/>
              </a:cxn>
              <a:cxn ang="0">
                <a:pos x="336" y="6"/>
              </a:cxn>
              <a:cxn ang="0">
                <a:pos x="371" y="2"/>
              </a:cxn>
              <a:cxn ang="0">
                <a:pos x="394" y="0"/>
              </a:cxn>
              <a:cxn ang="0">
                <a:pos x="406" y="9"/>
              </a:cxn>
              <a:cxn ang="0">
                <a:pos x="418" y="27"/>
              </a:cxn>
              <a:cxn ang="0">
                <a:pos x="424" y="71"/>
              </a:cxn>
              <a:cxn ang="0">
                <a:pos x="445" y="123"/>
              </a:cxn>
              <a:cxn ang="0">
                <a:pos x="478" y="155"/>
              </a:cxn>
              <a:cxn ang="0">
                <a:pos x="503" y="181"/>
              </a:cxn>
              <a:cxn ang="0">
                <a:pos x="508" y="213"/>
              </a:cxn>
              <a:cxn ang="0">
                <a:pos x="517" y="227"/>
              </a:cxn>
              <a:cxn ang="0">
                <a:pos x="540" y="217"/>
              </a:cxn>
              <a:cxn ang="0">
                <a:pos x="559" y="222"/>
              </a:cxn>
              <a:cxn ang="0">
                <a:pos x="568" y="262"/>
              </a:cxn>
              <a:cxn ang="0">
                <a:pos x="552" y="291"/>
              </a:cxn>
              <a:cxn ang="0">
                <a:pos x="554" y="319"/>
              </a:cxn>
              <a:cxn ang="0">
                <a:pos x="573" y="334"/>
              </a:cxn>
              <a:cxn ang="0">
                <a:pos x="596" y="345"/>
              </a:cxn>
              <a:cxn ang="0">
                <a:pos x="614" y="354"/>
              </a:cxn>
              <a:cxn ang="0">
                <a:pos x="626" y="371"/>
              </a:cxn>
              <a:cxn ang="0">
                <a:pos x="644" y="391"/>
              </a:cxn>
              <a:cxn ang="0">
                <a:pos x="645" y="422"/>
              </a:cxn>
              <a:cxn ang="0">
                <a:pos x="638" y="428"/>
              </a:cxn>
              <a:cxn ang="0">
                <a:pos x="645" y="445"/>
              </a:cxn>
              <a:cxn ang="0">
                <a:pos x="668" y="468"/>
              </a:cxn>
              <a:cxn ang="0">
                <a:pos x="674" y="458"/>
              </a:cxn>
              <a:cxn ang="0">
                <a:pos x="677" y="461"/>
              </a:cxn>
              <a:cxn ang="0">
                <a:pos x="682" y="487"/>
              </a:cxn>
              <a:cxn ang="0">
                <a:pos x="682" y="517"/>
              </a:cxn>
              <a:cxn ang="0">
                <a:pos x="659" y="524"/>
              </a:cxn>
              <a:cxn ang="0">
                <a:pos x="651" y="526"/>
              </a:cxn>
              <a:cxn ang="0">
                <a:pos x="638" y="526"/>
              </a:cxn>
              <a:cxn ang="0">
                <a:pos x="647" y="542"/>
              </a:cxn>
              <a:cxn ang="0">
                <a:pos x="638" y="565"/>
              </a:cxn>
              <a:cxn ang="0">
                <a:pos x="642" y="595"/>
              </a:cxn>
              <a:cxn ang="0">
                <a:pos x="563" y="607"/>
              </a:cxn>
              <a:cxn ang="0">
                <a:pos x="591" y="574"/>
              </a:cxn>
              <a:cxn ang="0">
                <a:pos x="594" y="563"/>
              </a:cxn>
              <a:cxn ang="0">
                <a:pos x="587" y="560"/>
              </a:cxn>
              <a:cxn ang="0">
                <a:pos x="587" y="542"/>
              </a:cxn>
              <a:cxn ang="0">
                <a:pos x="114" y="224"/>
              </a:cxn>
              <a:cxn ang="0">
                <a:pos x="102" y="197"/>
              </a:cxn>
              <a:cxn ang="0">
                <a:pos x="88" y="180"/>
              </a:cxn>
              <a:cxn ang="0">
                <a:pos x="75" y="160"/>
              </a:cxn>
              <a:cxn ang="0">
                <a:pos x="72" y="146"/>
              </a:cxn>
              <a:cxn ang="0">
                <a:pos x="79" y="120"/>
              </a:cxn>
              <a:cxn ang="0">
                <a:pos x="60" y="111"/>
              </a:cxn>
              <a:cxn ang="0">
                <a:pos x="44" y="99"/>
              </a:cxn>
              <a:cxn ang="0">
                <a:pos x="31" y="83"/>
              </a:cxn>
            </a:cxnLst>
            <a:rect l="0" t="0" r="r" b="b"/>
            <a:pathLst>
              <a:path w="686" h="607">
                <a:moveTo>
                  <a:pt x="24" y="69"/>
                </a:moveTo>
                <a:lnTo>
                  <a:pt x="21" y="62"/>
                </a:lnTo>
                <a:lnTo>
                  <a:pt x="16" y="57"/>
                </a:lnTo>
                <a:lnTo>
                  <a:pt x="8" y="48"/>
                </a:lnTo>
                <a:lnTo>
                  <a:pt x="7" y="37"/>
                </a:lnTo>
                <a:lnTo>
                  <a:pt x="7" y="29"/>
                </a:lnTo>
                <a:lnTo>
                  <a:pt x="7" y="23"/>
                </a:lnTo>
                <a:lnTo>
                  <a:pt x="3" y="18"/>
                </a:lnTo>
                <a:lnTo>
                  <a:pt x="0" y="14"/>
                </a:lnTo>
                <a:lnTo>
                  <a:pt x="37" y="14"/>
                </a:lnTo>
                <a:lnTo>
                  <a:pt x="72" y="14"/>
                </a:lnTo>
                <a:lnTo>
                  <a:pt x="107" y="14"/>
                </a:lnTo>
                <a:lnTo>
                  <a:pt x="140" y="14"/>
                </a:lnTo>
                <a:lnTo>
                  <a:pt x="174" y="13"/>
                </a:lnTo>
                <a:lnTo>
                  <a:pt x="206" y="13"/>
                </a:lnTo>
                <a:lnTo>
                  <a:pt x="235" y="11"/>
                </a:lnTo>
                <a:lnTo>
                  <a:pt x="264" y="9"/>
                </a:lnTo>
                <a:lnTo>
                  <a:pt x="290" y="7"/>
                </a:lnTo>
                <a:lnTo>
                  <a:pt x="315" y="6"/>
                </a:lnTo>
                <a:lnTo>
                  <a:pt x="336" y="6"/>
                </a:lnTo>
                <a:lnTo>
                  <a:pt x="355" y="4"/>
                </a:lnTo>
                <a:lnTo>
                  <a:pt x="371" y="2"/>
                </a:lnTo>
                <a:lnTo>
                  <a:pt x="385" y="2"/>
                </a:lnTo>
                <a:lnTo>
                  <a:pt x="394" y="0"/>
                </a:lnTo>
                <a:lnTo>
                  <a:pt x="401" y="0"/>
                </a:lnTo>
                <a:lnTo>
                  <a:pt x="406" y="9"/>
                </a:lnTo>
                <a:lnTo>
                  <a:pt x="413" y="18"/>
                </a:lnTo>
                <a:lnTo>
                  <a:pt x="418" y="27"/>
                </a:lnTo>
                <a:lnTo>
                  <a:pt x="424" y="34"/>
                </a:lnTo>
                <a:lnTo>
                  <a:pt x="424" y="71"/>
                </a:lnTo>
                <a:lnTo>
                  <a:pt x="433" y="101"/>
                </a:lnTo>
                <a:lnTo>
                  <a:pt x="445" y="123"/>
                </a:lnTo>
                <a:lnTo>
                  <a:pt x="461" y="141"/>
                </a:lnTo>
                <a:lnTo>
                  <a:pt x="478" y="155"/>
                </a:lnTo>
                <a:lnTo>
                  <a:pt x="492" y="169"/>
                </a:lnTo>
                <a:lnTo>
                  <a:pt x="503" y="181"/>
                </a:lnTo>
                <a:lnTo>
                  <a:pt x="508" y="197"/>
                </a:lnTo>
                <a:lnTo>
                  <a:pt x="508" y="213"/>
                </a:lnTo>
                <a:lnTo>
                  <a:pt x="510" y="224"/>
                </a:lnTo>
                <a:lnTo>
                  <a:pt x="517" y="227"/>
                </a:lnTo>
                <a:lnTo>
                  <a:pt x="528" y="222"/>
                </a:lnTo>
                <a:lnTo>
                  <a:pt x="540" y="217"/>
                </a:lnTo>
                <a:lnTo>
                  <a:pt x="550" y="217"/>
                </a:lnTo>
                <a:lnTo>
                  <a:pt x="559" y="222"/>
                </a:lnTo>
                <a:lnTo>
                  <a:pt x="566" y="238"/>
                </a:lnTo>
                <a:lnTo>
                  <a:pt x="568" y="262"/>
                </a:lnTo>
                <a:lnTo>
                  <a:pt x="561" y="276"/>
                </a:lnTo>
                <a:lnTo>
                  <a:pt x="552" y="291"/>
                </a:lnTo>
                <a:lnTo>
                  <a:pt x="549" y="306"/>
                </a:lnTo>
                <a:lnTo>
                  <a:pt x="554" y="319"/>
                </a:lnTo>
                <a:lnTo>
                  <a:pt x="563" y="327"/>
                </a:lnTo>
                <a:lnTo>
                  <a:pt x="573" y="334"/>
                </a:lnTo>
                <a:lnTo>
                  <a:pt x="586" y="341"/>
                </a:lnTo>
                <a:lnTo>
                  <a:pt x="596" y="345"/>
                </a:lnTo>
                <a:lnTo>
                  <a:pt x="607" y="350"/>
                </a:lnTo>
                <a:lnTo>
                  <a:pt x="614" y="354"/>
                </a:lnTo>
                <a:lnTo>
                  <a:pt x="619" y="359"/>
                </a:lnTo>
                <a:lnTo>
                  <a:pt x="626" y="371"/>
                </a:lnTo>
                <a:lnTo>
                  <a:pt x="637" y="380"/>
                </a:lnTo>
                <a:lnTo>
                  <a:pt x="644" y="391"/>
                </a:lnTo>
                <a:lnTo>
                  <a:pt x="645" y="407"/>
                </a:lnTo>
                <a:lnTo>
                  <a:pt x="645" y="422"/>
                </a:lnTo>
                <a:lnTo>
                  <a:pt x="642" y="428"/>
                </a:lnTo>
                <a:lnTo>
                  <a:pt x="638" y="428"/>
                </a:lnTo>
                <a:lnTo>
                  <a:pt x="638" y="433"/>
                </a:lnTo>
                <a:lnTo>
                  <a:pt x="645" y="445"/>
                </a:lnTo>
                <a:lnTo>
                  <a:pt x="658" y="461"/>
                </a:lnTo>
                <a:lnTo>
                  <a:pt x="668" y="468"/>
                </a:lnTo>
                <a:lnTo>
                  <a:pt x="674" y="463"/>
                </a:lnTo>
                <a:lnTo>
                  <a:pt x="674" y="458"/>
                </a:lnTo>
                <a:lnTo>
                  <a:pt x="674" y="458"/>
                </a:lnTo>
                <a:lnTo>
                  <a:pt x="677" y="461"/>
                </a:lnTo>
                <a:lnTo>
                  <a:pt x="682" y="473"/>
                </a:lnTo>
                <a:lnTo>
                  <a:pt x="682" y="487"/>
                </a:lnTo>
                <a:lnTo>
                  <a:pt x="686" y="503"/>
                </a:lnTo>
                <a:lnTo>
                  <a:pt x="682" y="517"/>
                </a:lnTo>
                <a:lnTo>
                  <a:pt x="659" y="519"/>
                </a:lnTo>
                <a:lnTo>
                  <a:pt x="659" y="524"/>
                </a:lnTo>
                <a:lnTo>
                  <a:pt x="656" y="526"/>
                </a:lnTo>
                <a:lnTo>
                  <a:pt x="651" y="526"/>
                </a:lnTo>
                <a:lnTo>
                  <a:pt x="642" y="524"/>
                </a:lnTo>
                <a:lnTo>
                  <a:pt x="638" y="526"/>
                </a:lnTo>
                <a:lnTo>
                  <a:pt x="644" y="531"/>
                </a:lnTo>
                <a:lnTo>
                  <a:pt x="647" y="542"/>
                </a:lnTo>
                <a:lnTo>
                  <a:pt x="644" y="551"/>
                </a:lnTo>
                <a:lnTo>
                  <a:pt x="638" y="565"/>
                </a:lnTo>
                <a:lnTo>
                  <a:pt x="640" y="581"/>
                </a:lnTo>
                <a:lnTo>
                  <a:pt x="642" y="595"/>
                </a:lnTo>
                <a:lnTo>
                  <a:pt x="635" y="605"/>
                </a:lnTo>
                <a:lnTo>
                  <a:pt x="563" y="607"/>
                </a:lnTo>
                <a:lnTo>
                  <a:pt x="582" y="586"/>
                </a:lnTo>
                <a:lnTo>
                  <a:pt x="591" y="574"/>
                </a:lnTo>
                <a:lnTo>
                  <a:pt x="594" y="567"/>
                </a:lnTo>
                <a:lnTo>
                  <a:pt x="594" y="563"/>
                </a:lnTo>
                <a:lnTo>
                  <a:pt x="591" y="561"/>
                </a:lnTo>
                <a:lnTo>
                  <a:pt x="587" y="560"/>
                </a:lnTo>
                <a:lnTo>
                  <a:pt x="586" y="552"/>
                </a:lnTo>
                <a:lnTo>
                  <a:pt x="587" y="542"/>
                </a:lnTo>
                <a:lnTo>
                  <a:pt x="118" y="545"/>
                </a:lnTo>
                <a:lnTo>
                  <a:pt x="114" y="224"/>
                </a:lnTo>
                <a:lnTo>
                  <a:pt x="112" y="210"/>
                </a:lnTo>
                <a:lnTo>
                  <a:pt x="102" y="197"/>
                </a:lnTo>
                <a:lnTo>
                  <a:pt x="93" y="189"/>
                </a:lnTo>
                <a:lnTo>
                  <a:pt x="88" y="180"/>
                </a:lnTo>
                <a:lnTo>
                  <a:pt x="82" y="169"/>
                </a:lnTo>
                <a:lnTo>
                  <a:pt x="75" y="160"/>
                </a:lnTo>
                <a:lnTo>
                  <a:pt x="70" y="153"/>
                </a:lnTo>
                <a:lnTo>
                  <a:pt x="72" y="146"/>
                </a:lnTo>
                <a:lnTo>
                  <a:pt x="79" y="132"/>
                </a:lnTo>
                <a:lnTo>
                  <a:pt x="79" y="120"/>
                </a:lnTo>
                <a:lnTo>
                  <a:pt x="74" y="113"/>
                </a:lnTo>
                <a:lnTo>
                  <a:pt x="60" y="111"/>
                </a:lnTo>
                <a:lnTo>
                  <a:pt x="49" y="108"/>
                </a:lnTo>
                <a:lnTo>
                  <a:pt x="44" y="99"/>
                </a:lnTo>
                <a:lnTo>
                  <a:pt x="38" y="88"/>
                </a:lnTo>
                <a:lnTo>
                  <a:pt x="31" y="83"/>
                </a:lnTo>
                <a:lnTo>
                  <a:pt x="24" y="69"/>
                </a:lnTo>
                <a:close/>
              </a:path>
            </a:pathLst>
          </a:custGeom>
          <a:solidFill>
            <a:srgbClr val="CCFFCC"/>
          </a:solidFill>
          <a:ln w="9525">
            <a:noFill/>
            <a:round/>
            <a:headEnd/>
            <a:tailEnd/>
          </a:ln>
        </p:spPr>
        <p:txBody>
          <a:bodyPr/>
          <a:lstStyle/>
          <a:p>
            <a:endParaRPr lang="en-US"/>
          </a:p>
        </p:txBody>
      </p:sp>
      <p:sp>
        <p:nvSpPr>
          <p:cNvPr id="31766" name="Freeform 22"/>
          <p:cNvSpPr>
            <a:spLocks/>
          </p:cNvSpPr>
          <p:nvPr/>
        </p:nvSpPr>
        <p:spPr bwMode="auto">
          <a:xfrm>
            <a:off x="4492625" y="3351213"/>
            <a:ext cx="830263" cy="642937"/>
          </a:xfrm>
          <a:custGeom>
            <a:avLst/>
            <a:gdLst/>
            <a:ahLst/>
            <a:cxnLst>
              <a:cxn ang="0">
                <a:pos x="21" y="62"/>
              </a:cxn>
              <a:cxn ang="0">
                <a:pos x="8" y="48"/>
              </a:cxn>
              <a:cxn ang="0">
                <a:pos x="7" y="29"/>
              </a:cxn>
              <a:cxn ang="0">
                <a:pos x="3" y="18"/>
              </a:cxn>
              <a:cxn ang="0">
                <a:pos x="37" y="14"/>
              </a:cxn>
              <a:cxn ang="0">
                <a:pos x="107" y="14"/>
              </a:cxn>
              <a:cxn ang="0">
                <a:pos x="174" y="13"/>
              </a:cxn>
              <a:cxn ang="0">
                <a:pos x="235" y="11"/>
              </a:cxn>
              <a:cxn ang="0">
                <a:pos x="290" y="7"/>
              </a:cxn>
              <a:cxn ang="0">
                <a:pos x="336" y="6"/>
              </a:cxn>
              <a:cxn ang="0">
                <a:pos x="371" y="2"/>
              </a:cxn>
              <a:cxn ang="0">
                <a:pos x="394" y="0"/>
              </a:cxn>
              <a:cxn ang="0">
                <a:pos x="406" y="9"/>
              </a:cxn>
              <a:cxn ang="0">
                <a:pos x="418" y="27"/>
              </a:cxn>
              <a:cxn ang="0">
                <a:pos x="424" y="71"/>
              </a:cxn>
              <a:cxn ang="0">
                <a:pos x="445" y="123"/>
              </a:cxn>
              <a:cxn ang="0">
                <a:pos x="478" y="155"/>
              </a:cxn>
              <a:cxn ang="0">
                <a:pos x="503" y="181"/>
              </a:cxn>
              <a:cxn ang="0">
                <a:pos x="508" y="213"/>
              </a:cxn>
              <a:cxn ang="0">
                <a:pos x="517" y="227"/>
              </a:cxn>
              <a:cxn ang="0">
                <a:pos x="540" y="217"/>
              </a:cxn>
              <a:cxn ang="0">
                <a:pos x="559" y="222"/>
              </a:cxn>
              <a:cxn ang="0">
                <a:pos x="568" y="262"/>
              </a:cxn>
              <a:cxn ang="0">
                <a:pos x="552" y="291"/>
              </a:cxn>
              <a:cxn ang="0">
                <a:pos x="554" y="319"/>
              </a:cxn>
              <a:cxn ang="0">
                <a:pos x="573" y="334"/>
              </a:cxn>
              <a:cxn ang="0">
                <a:pos x="596" y="345"/>
              </a:cxn>
              <a:cxn ang="0">
                <a:pos x="614" y="354"/>
              </a:cxn>
              <a:cxn ang="0">
                <a:pos x="626" y="371"/>
              </a:cxn>
              <a:cxn ang="0">
                <a:pos x="644" y="391"/>
              </a:cxn>
              <a:cxn ang="0">
                <a:pos x="645" y="422"/>
              </a:cxn>
              <a:cxn ang="0">
                <a:pos x="638" y="428"/>
              </a:cxn>
              <a:cxn ang="0">
                <a:pos x="645" y="445"/>
              </a:cxn>
              <a:cxn ang="0">
                <a:pos x="668" y="468"/>
              </a:cxn>
              <a:cxn ang="0">
                <a:pos x="674" y="458"/>
              </a:cxn>
              <a:cxn ang="0">
                <a:pos x="677" y="461"/>
              </a:cxn>
              <a:cxn ang="0">
                <a:pos x="682" y="487"/>
              </a:cxn>
              <a:cxn ang="0">
                <a:pos x="682" y="517"/>
              </a:cxn>
              <a:cxn ang="0">
                <a:pos x="659" y="524"/>
              </a:cxn>
              <a:cxn ang="0">
                <a:pos x="651" y="526"/>
              </a:cxn>
              <a:cxn ang="0">
                <a:pos x="638" y="526"/>
              </a:cxn>
              <a:cxn ang="0">
                <a:pos x="647" y="542"/>
              </a:cxn>
              <a:cxn ang="0">
                <a:pos x="638" y="565"/>
              </a:cxn>
              <a:cxn ang="0">
                <a:pos x="642" y="595"/>
              </a:cxn>
              <a:cxn ang="0">
                <a:pos x="563" y="607"/>
              </a:cxn>
              <a:cxn ang="0">
                <a:pos x="591" y="574"/>
              </a:cxn>
              <a:cxn ang="0">
                <a:pos x="594" y="563"/>
              </a:cxn>
              <a:cxn ang="0">
                <a:pos x="587" y="560"/>
              </a:cxn>
              <a:cxn ang="0">
                <a:pos x="587" y="542"/>
              </a:cxn>
              <a:cxn ang="0">
                <a:pos x="114" y="224"/>
              </a:cxn>
              <a:cxn ang="0">
                <a:pos x="102" y="197"/>
              </a:cxn>
              <a:cxn ang="0">
                <a:pos x="88" y="180"/>
              </a:cxn>
              <a:cxn ang="0">
                <a:pos x="75" y="160"/>
              </a:cxn>
              <a:cxn ang="0">
                <a:pos x="72" y="146"/>
              </a:cxn>
              <a:cxn ang="0">
                <a:pos x="79" y="120"/>
              </a:cxn>
              <a:cxn ang="0">
                <a:pos x="60" y="111"/>
              </a:cxn>
              <a:cxn ang="0">
                <a:pos x="44" y="99"/>
              </a:cxn>
              <a:cxn ang="0">
                <a:pos x="31" y="83"/>
              </a:cxn>
            </a:cxnLst>
            <a:rect l="0" t="0" r="r" b="b"/>
            <a:pathLst>
              <a:path w="686" h="607">
                <a:moveTo>
                  <a:pt x="24" y="69"/>
                </a:moveTo>
                <a:lnTo>
                  <a:pt x="21" y="62"/>
                </a:lnTo>
                <a:lnTo>
                  <a:pt x="16" y="57"/>
                </a:lnTo>
                <a:lnTo>
                  <a:pt x="8" y="48"/>
                </a:lnTo>
                <a:lnTo>
                  <a:pt x="7" y="37"/>
                </a:lnTo>
                <a:lnTo>
                  <a:pt x="7" y="29"/>
                </a:lnTo>
                <a:lnTo>
                  <a:pt x="7" y="23"/>
                </a:lnTo>
                <a:lnTo>
                  <a:pt x="3" y="18"/>
                </a:lnTo>
                <a:lnTo>
                  <a:pt x="0" y="14"/>
                </a:lnTo>
                <a:lnTo>
                  <a:pt x="37" y="14"/>
                </a:lnTo>
                <a:lnTo>
                  <a:pt x="72" y="14"/>
                </a:lnTo>
                <a:lnTo>
                  <a:pt x="107" y="14"/>
                </a:lnTo>
                <a:lnTo>
                  <a:pt x="140" y="14"/>
                </a:lnTo>
                <a:lnTo>
                  <a:pt x="174" y="13"/>
                </a:lnTo>
                <a:lnTo>
                  <a:pt x="206" y="13"/>
                </a:lnTo>
                <a:lnTo>
                  <a:pt x="235" y="11"/>
                </a:lnTo>
                <a:lnTo>
                  <a:pt x="264" y="9"/>
                </a:lnTo>
                <a:lnTo>
                  <a:pt x="290" y="7"/>
                </a:lnTo>
                <a:lnTo>
                  <a:pt x="315" y="6"/>
                </a:lnTo>
                <a:lnTo>
                  <a:pt x="336" y="6"/>
                </a:lnTo>
                <a:lnTo>
                  <a:pt x="355" y="4"/>
                </a:lnTo>
                <a:lnTo>
                  <a:pt x="371" y="2"/>
                </a:lnTo>
                <a:lnTo>
                  <a:pt x="385" y="2"/>
                </a:lnTo>
                <a:lnTo>
                  <a:pt x="394" y="0"/>
                </a:lnTo>
                <a:lnTo>
                  <a:pt x="401" y="0"/>
                </a:lnTo>
                <a:lnTo>
                  <a:pt x="406" y="9"/>
                </a:lnTo>
                <a:lnTo>
                  <a:pt x="413" y="18"/>
                </a:lnTo>
                <a:lnTo>
                  <a:pt x="418" y="27"/>
                </a:lnTo>
                <a:lnTo>
                  <a:pt x="424" y="34"/>
                </a:lnTo>
                <a:lnTo>
                  <a:pt x="424" y="71"/>
                </a:lnTo>
                <a:lnTo>
                  <a:pt x="433" y="101"/>
                </a:lnTo>
                <a:lnTo>
                  <a:pt x="445" y="123"/>
                </a:lnTo>
                <a:lnTo>
                  <a:pt x="461" y="141"/>
                </a:lnTo>
                <a:lnTo>
                  <a:pt x="478" y="155"/>
                </a:lnTo>
                <a:lnTo>
                  <a:pt x="492" y="169"/>
                </a:lnTo>
                <a:lnTo>
                  <a:pt x="503" y="181"/>
                </a:lnTo>
                <a:lnTo>
                  <a:pt x="508" y="197"/>
                </a:lnTo>
                <a:lnTo>
                  <a:pt x="508" y="213"/>
                </a:lnTo>
                <a:lnTo>
                  <a:pt x="510" y="224"/>
                </a:lnTo>
                <a:lnTo>
                  <a:pt x="517" y="227"/>
                </a:lnTo>
                <a:lnTo>
                  <a:pt x="528" y="222"/>
                </a:lnTo>
                <a:lnTo>
                  <a:pt x="540" y="217"/>
                </a:lnTo>
                <a:lnTo>
                  <a:pt x="550" y="217"/>
                </a:lnTo>
                <a:lnTo>
                  <a:pt x="559" y="222"/>
                </a:lnTo>
                <a:lnTo>
                  <a:pt x="566" y="238"/>
                </a:lnTo>
                <a:lnTo>
                  <a:pt x="568" y="262"/>
                </a:lnTo>
                <a:lnTo>
                  <a:pt x="561" y="276"/>
                </a:lnTo>
                <a:lnTo>
                  <a:pt x="552" y="291"/>
                </a:lnTo>
                <a:lnTo>
                  <a:pt x="549" y="306"/>
                </a:lnTo>
                <a:lnTo>
                  <a:pt x="554" y="319"/>
                </a:lnTo>
                <a:lnTo>
                  <a:pt x="563" y="327"/>
                </a:lnTo>
                <a:lnTo>
                  <a:pt x="573" y="334"/>
                </a:lnTo>
                <a:lnTo>
                  <a:pt x="586" y="341"/>
                </a:lnTo>
                <a:lnTo>
                  <a:pt x="596" y="345"/>
                </a:lnTo>
                <a:lnTo>
                  <a:pt x="607" y="350"/>
                </a:lnTo>
                <a:lnTo>
                  <a:pt x="614" y="354"/>
                </a:lnTo>
                <a:lnTo>
                  <a:pt x="619" y="359"/>
                </a:lnTo>
                <a:lnTo>
                  <a:pt x="626" y="371"/>
                </a:lnTo>
                <a:lnTo>
                  <a:pt x="637" y="380"/>
                </a:lnTo>
                <a:lnTo>
                  <a:pt x="644" y="391"/>
                </a:lnTo>
                <a:lnTo>
                  <a:pt x="645" y="407"/>
                </a:lnTo>
                <a:lnTo>
                  <a:pt x="645" y="422"/>
                </a:lnTo>
                <a:lnTo>
                  <a:pt x="642" y="428"/>
                </a:lnTo>
                <a:lnTo>
                  <a:pt x="638" y="428"/>
                </a:lnTo>
                <a:lnTo>
                  <a:pt x="638" y="433"/>
                </a:lnTo>
                <a:lnTo>
                  <a:pt x="645" y="445"/>
                </a:lnTo>
                <a:lnTo>
                  <a:pt x="658" y="461"/>
                </a:lnTo>
                <a:lnTo>
                  <a:pt x="668" y="468"/>
                </a:lnTo>
                <a:lnTo>
                  <a:pt x="674" y="463"/>
                </a:lnTo>
                <a:lnTo>
                  <a:pt x="674" y="458"/>
                </a:lnTo>
                <a:lnTo>
                  <a:pt x="674" y="458"/>
                </a:lnTo>
                <a:lnTo>
                  <a:pt x="677" y="461"/>
                </a:lnTo>
                <a:lnTo>
                  <a:pt x="682" y="473"/>
                </a:lnTo>
                <a:lnTo>
                  <a:pt x="682" y="487"/>
                </a:lnTo>
                <a:lnTo>
                  <a:pt x="686" y="503"/>
                </a:lnTo>
                <a:lnTo>
                  <a:pt x="682" y="517"/>
                </a:lnTo>
                <a:lnTo>
                  <a:pt x="659" y="519"/>
                </a:lnTo>
                <a:lnTo>
                  <a:pt x="659" y="524"/>
                </a:lnTo>
                <a:lnTo>
                  <a:pt x="656" y="526"/>
                </a:lnTo>
                <a:lnTo>
                  <a:pt x="651" y="526"/>
                </a:lnTo>
                <a:lnTo>
                  <a:pt x="642" y="524"/>
                </a:lnTo>
                <a:lnTo>
                  <a:pt x="638" y="526"/>
                </a:lnTo>
                <a:lnTo>
                  <a:pt x="644" y="531"/>
                </a:lnTo>
                <a:lnTo>
                  <a:pt x="647" y="542"/>
                </a:lnTo>
                <a:lnTo>
                  <a:pt x="644" y="551"/>
                </a:lnTo>
                <a:lnTo>
                  <a:pt x="638" y="565"/>
                </a:lnTo>
                <a:lnTo>
                  <a:pt x="640" y="581"/>
                </a:lnTo>
                <a:lnTo>
                  <a:pt x="642" y="595"/>
                </a:lnTo>
                <a:lnTo>
                  <a:pt x="635" y="605"/>
                </a:lnTo>
                <a:lnTo>
                  <a:pt x="563" y="607"/>
                </a:lnTo>
                <a:lnTo>
                  <a:pt x="582" y="586"/>
                </a:lnTo>
                <a:lnTo>
                  <a:pt x="591" y="574"/>
                </a:lnTo>
                <a:lnTo>
                  <a:pt x="594" y="567"/>
                </a:lnTo>
                <a:lnTo>
                  <a:pt x="594" y="563"/>
                </a:lnTo>
                <a:lnTo>
                  <a:pt x="591" y="561"/>
                </a:lnTo>
                <a:lnTo>
                  <a:pt x="587" y="560"/>
                </a:lnTo>
                <a:lnTo>
                  <a:pt x="586" y="552"/>
                </a:lnTo>
                <a:lnTo>
                  <a:pt x="587" y="542"/>
                </a:lnTo>
                <a:lnTo>
                  <a:pt x="118" y="545"/>
                </a:lnTo>
                <a:lnTo>
                  <a:pt x="114" y="224"/>
                </a:lnTo>
                <a:lnTo>
                  <a:pt x="112" y="210"/>
                </a:lnTo>
                <a:lnTo>
                  <a:pt x="102" y="197"/>
                </a:lnTo>
                <a:lnTo>
                  <a:pt x="93" y="189"/>
                </a:lnTo>
                <a:lnTo>
                  <a:pt x="88" y="180"/>
                </a:lnTo>
                <a:lnTo>
                  <a:pt x="82" y="169"/>
                </a:lnTo>
                <a:lnTo>
                  <a:pt x="75" y="160"/>
                </a:lnTo>
                <a:lnTo>
                  <a:pt x="70" y="153"/>
                </a:lnTo>
                <a:lnTo>
                  <a:pt x="72" y="146"/>
                </a:lnTo>
                <a:lnTo>
                  <a:pt x="79" y="132"/>
                </a:lnTo>
                <a:lnTo>
                  <a:pt x="79" y="120"/>
                </a:lnTo>
                <a:lnTo>
                  <a:pt x="74" y="113"/>
                </a:lnTo>
                <a:lnTo>
                  <a:pt x="60" y="111"/>
                </a:lnTo>
                <a:lnTo>
                  <a:pt x="49" y="108"/>
                </a:lnTo>
                <a:lnTo>
                  <a:pt x="44" y="99"/>
                </a:lnTo>
                <a:lnTo>
                  <a:pt x="38" y="88"/>
                </a:lnTo>
                <a:lnTo>
                  <a:pt x="31" y="83"/>
                </a:lnTo>
                <a:lnTo>
                  <a:pt x="24" y="69"/>
                </a:lnTo>
              </a:path>
            </a:pathLst>
          </a:custGeom>
          <a:noFill/>
          <a:ln w="0">
            <a:solidFill>
              <a:srgbClr val="000000"/>
            </a:solidFill>
            <a:prstDash val="solid"/>
            <a:round/>
            <a:headEnd/>
            <a:tailEnd/>
          </a:ln>
        </p:spPr>
        <p:txBody>
          <a:bodyPr/>
          <a:lstStyle/>
          <a:p>
            <a:endParaRPr lang="en-US"/>
          </a:p>
        </p:txBody>
      </p:sp>
      <p:sp>
        <p:nvSpPr>
          <p:cNvPr id="31767" name="Freeform 23"/>
          <p:cNvSpPr>
            <a:spLocks/>
          </p:cNvSpPr>
          <p:nvPr/>
        </p:nvSpPr>
        <p:spPr bwMode="auto">
          <a:xfrm>
            <a:off x="4391025" y="2943225"/>
            <a:ext cx="762000" cy="447675"/>
          </a:xfrm>
          <a:custGeom>
            <a:avLst/>
            <a:gdLst/>
            <a:ahLst/>
            <a:cxnLst>
              <a:cxn ang="0">
                <a:pos x="499" y="410"/>
              </a:cxn>
              <a:cxn ang="0">
                <a:pos x="487" y="392"/>
              </a:cxn>
              <a:cxn ang="0">
                <a:pos x="475" y="383"/>
              </a:cxn>
              <a:cxn ang="0">
                <a:pos x="452" y="385"/>
              </a:cxn>
              <a:cxn ang="0">
                <a:pos x="417" y="389"/>
              </a:cxn>
              <a:cxn ang="0">
                <a:pos x="371" y="390"/>
              </a:cxn>
              <a:cxn ang="0">
                <a:pos x="316" y="394"/>
              </a:cxn>
              <a:cxn ang="0">
                <a:pos x="255" y="396"/>
              </a:cxn>
              <a:cxn ang="0">
                <a:pos x="188" y="397"/>
              </a:cxn>
              <a:cxn ang="0">
                <a:pos x="118" y="397"/>
              </a:cxn>
              <a:cxn ang="0">
                <a:pos x="81" y="397"/>
              </a:cxn>
              <a:cxn ang="0">
                <a:pos x="72" y="389"/>
              </a:cxn>
              <a:cxn ang="0">
                <a:pos x="70" y="376"/>
              </a:cxn>
              <a:cxn ang="0">
                <a:pos x="67" y="343"/>
              </a:cxn>
              <a:cxn ang="0">
                <a:pos x="68" y="322"/>
              </a:cxn>
              <a:cxn ang="0">
                <a:pos x="60" y="303"/>
              </a:cxn>
              <a:cxn ang="0">
                <a:pos x="51" y="278"/>
              </a:cxn>
              <a:cxn ang="0">
                <a:pos x="44" y="246"/>
              </a:cxn>
              <a:cxn ang="0">
                <a:pos x="28" y="199"/>
              </a:cxn>
              <a:cxn ang="0">
                <a:pos x="19" y="178"/>
              </a:cxn>
              <a:cxn ang="0">
                <a:pos x="0" y="137"/>
              </a:cxn>
              <a:cxn ang="0">
                <a:pos x="2" y="137"/>
              </a:cxn>
              <a:cxn ang="0">
                <a:pos x="3" y="132"/>
              </a:cxn>
              <a:cxn ang="0">
                <a:pos x="2" y="95"/>
              </a:cxn>
              <a:cxn ang="0">
                <a:pos x="14" y="58"/>
              </a:cxn>
              <a:cxn ang="0">
                <a:pos x="0" y="41"/>
              </a:cxn>
              <a:cxn ang="0">
                <a:pos x="7" y="25"/>
              </a:cxn>
              <a:cxn ang="0">
                <a:pos x="16" y="11"/>
              </a:cxn>
              <a:cxn ang="0">
                <a:pos x="93" y="11"/>
              </a:cxn>
              <a:cxn ang="0">
                <a:pos x="172" y="9"/>
              </a:cxn>
              <a:cxn ang="0">
                <a:pos x="251" y="7"/>
              </a:cxn>
              <a:cxn ang="0">
                <a:pos x="325" y="5"/>
              </a:cxn>
              <a:cxn ang="0">
                <a:pos x="392" y="4"/>
              </a:cxn>
              <a:cxn ang="0">
                <a:pos x="447" y="2"/>
              </a:cxn>
              <a:cxn ang="0">
                <a:pos x="487" y="0"/>
              </a:cxn>
              <a:cxn ang="0">
                <a:pos x="508" y="0"/>
              </a:cxn>
              <a:cxn ang="0">
                <a:pos x="512" y="5"/>
              </a:cxn>
              <a:cxn ang="0">
                <a:pos x="517" y="16"/>
              </a:cxn>
              <a:cxn ang="0">
                <a:pos x="524" y="33"/>
              </a:cxn>
              <a:cxn ang="0">
                <a:pos x="521" y="74"/>
              </a:cxn>
              <a:cxn ang="0">
                <a:pos x="550" y="109"/>
              </a:cxn>
              <a:cxn ang="0">
                <a:pos x="572" y="125"/>
              </a:cxn>
              <a:cxn ang="0">
                <a:pos x="582" y="143"/>
              </a:cxn>
              <a:cxn ang="0">
                <a:pos x="593" y="151"/>
              </a:cxn>
              <a:cxn ang="0">
                <a:pos x="617" y="172"/>
              </a:cxn>
              <a:cxn ang="0">
                <a:pos x="623" y="211"/>
              </a:cxn>
              <a:cxn ang="0">
                <a:pos x="609" y="246"/>
              </a:cxn>
              <a:cxn ang="0">
                <a:pos x="589" y="259"/>
              </a:cxn>
              <a:cxn ang="0">
                <a:pos x="545" y="281"/>
              </a:cxn>
              <a:cxn ang="0">
                <a:pos x="542" y="304"/>
              </a:cxn>
              <a:cxn ang="0">
                <a:pos x="550" y="327"/>
              </a:cxn>
              <a:cxn ang="0">
                <a:pos x="543" y="345"/>
              </a:cxn>
              <a:cxn ang="0">
                <a:pos x="542" y="357"/>
              </a:cxn>
              <a:cxn ang="0">
                <a:pos x="531" y="378"/>
              </a:cxn>
              <a:cxn ang="0">
                <a:pos x="512" y="396"/>
              </a:cxn>
              <a:cxn ang="0">
                <a:pos x="515" y="412"/>
              </a:cxn>
              <a:cxn ang="0">
                <a:pos x="510" y="420"/>
              </a:cxn>
              <a:cxn ang="0">
                <a:pos x="505" y="417"/>
              </a:cxn>
            </a:cxnLst>
            <a:rect l="0" t="0" r="r" b="b"/>
            <a:pathLst>
              <a:path w="626" h="420">
                <a:moveTo>
                  <a:pt x="505" y="417"/>
                </a:moveTo>
                <a:lnTo>
                  <a:pt x="499" y="410"/>
                </a:lnTo>
                <a:lnTo>
                  <a:pt x="494" y="401"/>
                </a:lnTo>
                <a:lnTo>
                  <a:pt x="487" y="392"/>
                </a:lnTo>
                <a:lnTo>
                  <a:pt x="482" y="383"/>
                </a:lnTo>
                <a:lnTo>
                  <a:pt x="475" y="383"/>
                </a:lnTo>
                <a:lnTo>
                  <a:pt x="466" y="385"/>
                </a:lnTo>
                <a:lnTo>
                  <a:pt x="452" y="385"/>
                </a:lnTo>
                <a:lnTo>
                  <a:pt x="436" y="387"/>
                </a:lnTo>
                <a:lnTo>
                  <a:pt x="417" y="389"/>
                </a:lnTo>
                <a:lnTo>
                  <a:pt x="396" y="389"/>
                </a:lnTo>
                <a:lnTo>
                  <a:pt x="371" y="390"/>
                </a:lnTo>
                <a:lnTo>
                  <a:pt x="345" y="392"/>
                </a:lnTo>
                <a:lnTo>
                  <a:pt x="316" y="394"/>
                </a:lnTo>
                <a:lnTo>
                  <a:pt x="287" y="396"/>
                </a:lnTo>
                <a:lnTo>
                  <a:pt x="255" y="396"/>
                </a:lnTo>
                <a:lnTo>
                  <a:pt x="221" y="397"/>
                </a:lnTo>
                <a:lnTo>
                  <a:pt x="188" y="397"/>
                </a:lnTo>
                <a:lnTo>
                  <a:pt x="153" y="397"/>
                </a:lnTo>
                <a:lnTo>
                  <a:pt x="118" y="397"/>
                </a:lnTo>
                <a:lnTo>
                  <a:pt x="81" y="397"/>
                </a:lnTo>
                <a:lnTo>
                  <a:pt x="81" y="397"/>
                </a:lnTo>
                <a:lnTo>
                  <a:pt x="75" y="394"/>
                </a:lnTo>
                <a:lnTo>
                  <a:pt x="72" y="389"/>
                </a:lnTo>
                <a:lnTo>
                  <a:pt x="70" y="383"/>
                </a:lnTo>
                <a:lnTo>
                  <a:pt x="70" y="376"/>
                </a:lnTo>
                <a:lnTo>
                  <a:pt x="72" y="354"/>
                </a:lnTo>
                <a:lnTo>
                  <a:pt x="67" y="343"/>
                </a:lnTo>
                <a:lnTo>
                  <a:pt x="63" y="336"/>
                </a:lnTo>
                <a:lnTo>
                  <a:pt x="68" y="322"/>
                </a:lnTo>
                <a:lnTo>
                  <a:pt x="63" y="315"/>
                </a:lnTo>
                <a:lnTo>
                  <a:pt x="60" y="303"/>
                </a:lnTo>
                <a:lnTo>
                  <a:pt x="58" y="290"/>
                </a:lnTo>
                <a:lnTo>
                  <a:pt x="51" y="278"/>
                </a:lnTo>
                <a:lnTo>
                  <a:pt x="44" y="264"/>
                </a:lnTo>
                <a:lnTo>
                  <a:pt x="44" y="246"/>
                </a:lnTo>
                <a:lnTo>
                  <a:pt x="42" y="223"/>
                </a:lnTo>
                <a:lnTo>
                  <a:pt x="28" y="199"/>
                </a:lnTo>
                <a:lnTo>
                  <a:pt x="23" y="188"/>
                </a:lnTo>
                <a:lnTo>
                  <a:pt x="19" y="178"/>
                </a:lnTo>
                <a:lnTo>
                  <a:pt x="12" y="164"/>
                </a:lnTo>
                <a:lnTo>
                  <a:pt x="0" y="137"/>
                </a:lnTo>
                <a:lnTo>
                  <a:pt x="0" y="137"/>
                </a:lnTo>
                <a:lnTo>
                  <a:pt x="2" y="137"/>
                </a:lnTo>
                <a:lnTo>
                  <a:pt x="3" y="135"/>
                </a:lnTo>
                <a:lnTo>
                  <a:pt x="3" y="132"/>
                </a:lnTo>
                <a:lnTo>
                  <a:pt x="2" y="123"/>
                </a:lnTo>
                <a:lnTo>
                  <a:pt x="2" y="95"/>
                </a:lnTo>
                <a:lnTo>
                  <a:pt x="9" y="74"/>
                </a:lnTo>
                <a:lnTo>
                  <a:pt x="14" y="58"/>
                </a:lnTo>
                <a:lnTo>
                  <a:pt x="9" y="49"/>
                </a:lnTo>
                <a:lnTo>
                  <a:pt x="0" y="41"/>
                </a:lnTo>
                <a:lnTo>
                  <a:pt x="2" y="33"/>
                </a:lnTo>
                <a:lnTo>
                  <a:pt x="7" y="25"/>
                </a:lnTo>
                <a:lnTo>
                  <a:pt x="9" y="12"/>
                </a:lnTo>
                <a:lnTo>
                  <a:pt x="16" y="11"/>
                </a:lnTo>
                <a:lnTo>
                  <a:pt x="53" y="11"/>
                </a:lnTo>
                <a:lnTo>
                  <a:pt x="93" y="11"/>
                </a:lnTo>
                <a:lnTo>
                  <a:pt x="132" y="9"/>
                </a:lnTo>
                <a:lnTo>
                  <a:pt x="172" y="9"/>
                </a:lnTo>
                <a:lnTo>
                  <a:pt x="211" y="9"/>
                </a:lnTo>
                <a:lnTo>
                  <a:pt x="251" y="7"/>
                </a:lnTo>
                <a:lnTo>
                  <a:pt x="288" y="7"/>
                </a:lnTo>
                <a:lnTo>
                  <a:pt x="325" y="5"/>
                </a:lnTo>
                <a:lnTo>
                  <a:pt x="360" y="4"/>
                </a:lnTo>
                <a:lnTo>
                  <a:pt x="392" y="4"/>
                </a:lnTo>
                <a:lnTo>
                  <a:pt x="422" y="2"/>
                </a:lnTo>
                <a:lnTo>
                  <a:pt x="447" y="2"/>
                </a:lnTo>
                <a:lnTo>
                  <a:pt x="470" y="2"/>
                </a:lnTo>
                <a:lnTo>
                  <a:pt x="487" y="0"/>
                </a:lnTo>
                <a:lnTo>
                  <a:pt x="499" y="0"/>
                </a:lnTo>
                <a:lnTo>
                  <a:pt x="508" y="0"/>
                </a:lnTo>
                <a:lnTo>
                  <a:pt x="512" y="2"/>
                </a:lnTo>
                <a:lnTo>
                  <a:pt x="512" y="5"/>
                </a:lnTo>
                <a:lnTo>
                  <a:pt x="514" y="11"/>
                </a:lnTo>
                <a:lnTo>
                  <a:pt x="517" y="16"/>
                </a:lnTo>
                <a:lnTo>
                  <a:pt x="526" y="25"/>
                </a:lnTo>
                <a:lnTo>
                  <a:pt x="524" y="33"/>
                </a:lnTo>
                <a:lnTo>
                  <a:pt x="519" y="48"/>
                </a:lnTo>
                <a:lnTo>
                  <a:pt x="521" y="74"/>
                </a:lnTo>
                <a:lnTo>
                  <a:pt x="535" y="99"/>
                </a:lnTo>
                <a:lnTo>
                  <a:pt x="550" y="109"/>
                </a:lnTo>
                <a:lnTo>
                  <a:pt x="565" y="116"/>
                </a:lnTo>
                <a:lnTo>
                  <a:pt x="572" y="125"/>
                </a:lnTo>
                <a:lnTo>
                  <a:pt x="575" y="135"/>
                </a:lnTo>
                <a:lnTo>
                  <a:pt x="582" y="143"/>
                </a:lnTo>
                <a:lnTo>
                  <a:pt x="589" y="146"/>
                </a:lnTo>
                <a:lnTo>
                  <a:pt x="593" y="151"/>
                </a:lnTo>
                <a:lnTo>
                  <a:pt x="601" y="164"/>
                </a:lnTo>
                <a:lnTo>
                  <a:pt x="617" y="172"/>
                </a:lnTo>
                <a:lnTo>
                  <a:pt x="626" y="186"/>
                </a:lnTo>
                <a:lnTo>
                  <a:pt x="623" y="211"/>
                </a:lnTo>
                <a:lnTo>
                  <a:pt x="612" y="230"/>
                </a:lnTo>
                <a:lnTo>
                  <a:pt x="609" y="246"/>
                </a:lnTo>
                <a:lnTo>
                  <a:pt x="601" y="255"/>
                </a:lnTo>
                <a:lnTo>
                  <a:pt x="589" y="259"/>
                </a:lnTo>
                <a:lnTo>
                  <a:pt x="559" y="269"/>
                </a:lnTo>
                <a:lnTo>
                  <a:pt x="545" y="281"/>
                </a:lnTo>
                <a:lnTo>
                  <a:pt x="540" y="292"/>
                </a:lnTo>
                <a:lnTo>
                  <a:pt x="542" y="304"/>
                </a:lnTo>
                <a:lnTo>
                  <a:pt x="547" y="317"/>
                </a:lnTo>
                <a:lnTo>
                  <a:pt x="550" y="327"/>
                </a:lnTo>
                <a:lnTo>
                  <a:pt x="552" y="338"/>
                </a:lnTo>
                <a:lnTo>
                  <a:pt x="543" y="345"/>
                </a:lnTo>
                <a:lnTo>
                  <a:pt x="540" y="350"/>
                </a:lnTo>
                <a:lnTo>
                  <a:pt x="542" y="357"/>
                </a:lnTo>
                <a:lnTo>
                  <a:pt x="542" y="366"/>
                </a:lnTo>
                <a:lnTo>
                  <a:pt x="531" y="378"/>
                </a:lnTo>
                <a:lnTo>
                  <a:pt x="514" y="387"/>
                </a:lnTo>
                <a:lnTo>
                  <a:pt x="512" y="396"/>
                </a:lnTo>
                <a:lnTo>
                  <a:pt x="514" y="404"/>
                </a:lnTo>
                <a:lnTo>
                  <a:pt x="515" y="412"/>
                </a:lnTo>
                <a:lnTo>
                  <a:pt x="514" y="419"/>
                </a:lnTo>
                <a:lnTo>
                  <a:pt x="510" y="420"/>
                </a:lnTo>
                <a:lnTo>
                  <a:pt x="508" y="419"/>
                </a:lnTo>
                <a:lnTo>
                  <a:pt x="505" y="417"/>
                </a:lnTo>
                <a:close/>
              </a:path>
            </a:pathLst>
          </a:custGeom>
          <a:solidFill>
            <a:srgbClr val="CCFFCC"/>
          </a:solidFill>
          <a:ln w="9525">
            <a:noFill/>
            <a:round/>
            <a:headEnd/>
            <a:tailEnd/>
          </a:ln>
        </p:spPr>
        <p:txBody>
          <a:bodyPr/>
          <a:lstStyle/>
          <a:p>
            <a:endParaRPr lang="en-US"/>
          </a:p>
        </p:txBody>
      </p:sp>
      <p:sp>
        <p:nvSpPr>
          <p:cNvPr id="31768" name="Freeform 24"/>
          <p:cNvSpPr>
            <a:spLocks/>
          </p:cNvSpPr>
          <p:nvPr/>
        </p:nvSpPr>
        <p:spPr bwMode="auto">
          <a:xfrm>
            <a:off x="4391025" y="2943225"/>
            <a:ext cx="762000" cy="447675"/>
          </a:xfrm>
          <a:custGeom>
            <a:avLst/>
            <a:gdLst/>
            <a:ahLst/>
            <a:cxnLst>
              <a:cxn ang="0">
                <a:pos x="499" y="410"/>
              </a:cxn>
              <a:cxn ang="0">
                <a:pos x="487" y="392"/>
              </a:cxn>
              <a:cxn ang="0">
                <a:pos x="475" y="383"/>
              </a:cxn>
              <a:cxn ang="0">
                <a:pos x="452" y="385"/>
              </a:cxn>
              <a:cxn ang="0">
                <a:pos x="417" y="389"/>
              </a:cxn>
              <a:cxn ang="0">
                <a:pos x="371" y="390"/>
              </a:cxn>
              <a:cxn ang="0">
                <a:pos x="316" y="394"/>
              </a:cxn>
              <a:cxn ang="0">
                <a:pos x="255" y="396"/>
              </a:cxn>
              <a:cxn ang="0">
                <a:pos x="188" y="397"/>
              </a:cxn>
              <a:cxn ang="0">
                <a:pos x="118" y="397"/>
              </a:cxn>
              <a:cxn ang="0">
                <a:pos x="81" y="397"/>
              </a:cxn>
              <a:cxn ang="0">
                <a:pos x="72" y="389"/>
              </a:cxn>
              <a:cxn ang="0">
                <a:pos x="70" y="376"/>
              </a:cxn>
              <a:cxn ang="0">
                <a:pos x="67" y="343"/>
              </a:cxn>
              <a:cxn ang="0">
                <a:pos x="68" y="322"/>
              </a:cxn>
              <a:cxn ang="0">
                <a:pos x="60" y="303"/>
              </a:cxn>
              <a:cxn ang="0">
                <a:pos x="51" y="278"/>
              </a:cxn>
              <a:cxn ang="0">
                <a:pos x="44" y="246"/>
              </a:cxn>
              <a:cxn ang="0">
                <a:pos x="28" y="199"/>
              </a:cxn>
              <a:cxn ang="0">
                <a:pos x="19" y="178"/>
              </a:cxn>
              <a:cxn ang="0">
                <a:pos x="0" y="137"/>
              </a:cxn>
              <a:cxn ang="0">
                <a:pos x="2" y="137"/>
              </a:cxn>
              <a:cxn ang="0">
                <a:pos x="3" y="132"/>
              </a:cxn>
              <a:cxn ang="0">
                <a:pos x="2" y="95"/>
              </a:cxn>
              <a:cxn ang="0">
                <a:pos x="14" y="58"/>
              </a:cxn>
              <a:cxn ang="0">
                <a:pos x="0" y="41"/>
              </a:cxn>
              <a:cxn ang="0">
                <a:pos x="7" y="25"/>
              </a:cxn>
              <a:cxn ang="0">
                <a:pos x="16" y="11"/>
              </a:cxn>
              <a:cxn ang="0">
                <a:pos x="93" y="11"/>
              </a:cxn>
              <a:cxn ang="0">
                <a:pos x="172" y="9"/>
              </a:cxn>
              <a:cxn ang="0">
                <a:pos x="251" y="7"/>
              </a:cxn>
              <a:cxn ang="0">
                <a:pos x="325" y="5"/>
              </a:cxn>
              <a:cxn ang="0">
                <a:pos x="392" y="4"/>
              </a:cxn>
              <a:cxn ang="0">
                <a:pos x="447" y="2"/>
              </a:cxn>
              <a:cxn ang="0">
                <a:pos x="487" y="0"/>
              </a:cxn>
              <a:cxn ang="0">
                <a:pos x="508" y="0"/>
              </a:cxn>
              <a:cxn ang="0">
                <a:pos x="512" y="5"/>
              </a:cxn>
              <a:cxn ang="0">
                <a:pos x="517" y="16"/>
              </a:cxn>
              <a:cxn ang="0">
                <a:pos x="524" y="33"/>
              </a:cxn>
              <a:cxn ang="0">
                <a:pos x="521" y="74"/>
              </a:cxn>
              <a:cxn ang="0">
                <a:pos x="550" y="109"/>
              </a:cxn>
              <a:cxn ang="0">
                <a:pos x="572" y="125"/>
              </a:cxn>
              <a:cxn ang="0">
                <a:pos x="582" y="143"/>
              </a:cxn>
              <a:cxn ang="0">
                <a:pos x="593" y="151"/>
              </a:cxn>
              <a:cxn ang="0">
                <a:pos x="617" y="172"/>
              </a:cxn>
              <a:cxn ang="0">
                <a:pos x="623" y="211"/>
              </a:cxn>
              <a:cxn ang="0">
                <a:pos x="609" y="246"/>
              </a:cxn>
              <a:cxn ang="0">
                <a:pos x="589" y="259"/>
              </a:cxn>
              <a:cxn ang="0">
                <a:pos x="545" y="281"/>
              </a:cxn>
              <a:cxn ang="0">
                <a:pos x="542" y="304"/>
              </a:cxn>
              <a:cxn ang="0">
                <a:pos x="550" y="327"/>
              </a:cxn>
              <a:cxn ang="0">
                <a:pos x="543" y="345"/>
              </a:cxn>
              <a:cxn ang="0">
                <a:pos x="542" y="357"/>
              </a:cxn>
              <a:cxn ang="0">
                <a:pos x="531" y="378"/>
              </a:cxn>
              <a:cxn ang="0">
                <a:pos x="512" y="396"/>
              </a:cxn>
              <a:cxn ang="0">
                <a:pos x="515" y="412"/>
              </a:cxn>
              <a:cxn ang="0">
                <a:pos x="510" y="420"/>
              </a:cxn>
              <a:cxn ang="0">
                <a:pos x="505" y="417"/>
              </a:cxn>
            </a:cxnLst>
            <a:rect l="0" t="0" r="r" b="b"/>
            <a:pathLst>
              <a:path w="626" h="420">
                <a:moveTo>
                  <a:pt x="505" y="417"/>
                </a:moveTo>
                <a:lnTo>
                  <a:pt x="499" y="410"/>
                </a:lnTo>
                <a:lnTo>
                  <a:pt x="494" y="401"/>
                </a:lnTo>
                <a:lnTo>
                  <a:pt x="487" y="392"/>
                </a:lnTo>
                <a:lnTo>
                  <a:pt x="482" y="383"/>
                </a:lnTo>
                <a:lnTo>
                  <a:pt x="475" y="383"/>
                </a:lnTo>
                <a:lnTo>
                  <a:pt x="466" y="385"/>
                </a:lnTo>
                <a:lnTo>
                  <a:pt x="452" y="385"/>
                </a:lnTo>
                <a:lnTo>
                  <a:pt x="436" y="387"/>
                </a:lnTo>
                <a:lnTo>
                  <a:pt x="417" y="389"/>
                </a:lnTo>
                <a:lnTo>
                  <a:pt x="396" y="389"/>
                </a:lnTo>
                <a:lnTo>
                  <a:pt x="371" y="390"/>
                </a:lnTo>
                <a:lnTo>
                  <a:pt x="345" y="392"/>
                </a:lnTo>
                <a:lnTo>
                  <a:pt x="316" y="394"/>
                </a:lnTo>
                <a:lnTo>
                  <a:pt x="287" y="396"/>
                </a:lnTo>
                <a:lnTo>
                  <a:pt x="255" y="396"/>
                </a:lnTo>
                <a:lnTo>
                  <a:pt x="221" y="397"/>
                </a:lnTo>
                <a:lnTo>
                  <a:pt x="188" y="397"/>
                </a:lnTo>
                <a:lnTo>
                  <a:pt x="153" y="397"/>
                </a:lnTo>
                <a:lnTo>
                  <a:pt x="118" y="397"/>
                </a:lnTo>
                <a:lnTo>
                  <a:pt x="81" y="397"/>
                </a:lnTo>
                <a:lnTo>
                  <a:pt x="81" y="397"/>
                </a:lnTo>
                <a:lnTo>
                  <a:pt x="75" y="394"/>
                </a:lnTo>
                <a:lnTo>
                  <a:pt x="72" y="389"/>
                </a:lnTo>
                <a:lnTo>
                  <a:pt x="70" y="383"/>
                </a:lnTo>
                <a:lnTo>
                  <a:pt x="70" y="376"/>
                </a:lnTo>
                <a:lnTo>
                  <a:pt x="72" y="354"/>
                </a:lnTo>
                <a:lnTo>
                  <a:pt x="67" y="343"/>
                </a:lnTo>
                <a:lnTo>
                  <a:pt x="63" y="336"/>
                </a:lnTo>
                <a:lnTo>
                  <a:pt x="68" y="322"/>
                </a:lnTo>
                <a:lnTo>
                  <a:pt x="63" y="315"/>
                </a:lnTo>
                <a:lnTo>
                  <a:pt x="60" y="303"/>
                </a:lnTo>
                <a:lnTo>
                  <a:pt x="58" y="290"/>
                </a:lnTo>
                <a:lnTo>
                  <a:pt x="51" y="278"/>
                </a:lnTo>
                <a:lnTo>
                  <a:pt x="44" y="264"/>
                </a:lnTo>
                <a:lnTo>
                  <a:pt x="44" y="246"/>
                </a:lnTo>
                <a:lnTo>
                  <a:pt x="42" y="223"/>
                </a:lnTo>
                <a:lnTo>
                  <a:pt x="28" y="199"/>
                </a:lnTo>
                <a:lnTo>
                  <a:pt x="23" y="188"/>
                </a:lnTo>
                <a:lnTo>
                  <a:pt x="19" y="178"/>
                </a:lnTo>
                <a:lnTo>
                  <a:pt x="12" y="164"/>
                </a:lnTo>
                <a:lnTo>
                  <a:pt x="0" y="137"/>
                </a:lnTo>
                <a:lnTo>
                  <a:pt x="0" y="137"/>
                </a:lnTo>
                <a:lnTo>
                  <a:pt x="2" y="137"/>
                </a:lnTo>
                <a:lnTo>
                  <a:pt x="3" y="135"/>
                </a:lnTo>
                <a:lnTo>
                  <a:pt x="3" y="132"/>
                </a:lnTo>
                <a:lnTo>
                  <a:pt x="2" y="123"/>
                </a:lnTo>
                <a:lnTo>
                  <a:pt x="2" y="95"/>
                </a:lnTo>
                <a:lnTo>
                  <a:pt x="9" y="74"/>
                </a:lnTo>
                <a:lnTo>
                  <a:pt x="14" y="58"/>
                </a:lnTo>
                <a:lnTo>
                  <a:pt x="9" y="49"/>
                </a:lnTo>
                <a:lnTo>
                  <a:pt x="0" y="41"/>
                </a:lnTo>
                <a:lnTo>
                  <a:pt x="2" y="33"/>
                </a:lnTo>
                <a:lnTo>
                  <a:pt x="7" y="25"/>
                </a:lnTo>
                <a:lnTo>
                  <a:pt x="9" y="12"/>
                </a:lnTo>
                <a:lnTo>
                  <a:pt x="16" y="11"/>
                </a:lnTo>
                <a:lnTo>
                  <a:pt x="53" y="11"/>
                </a:lnTo>
                <a:lnTo>
                  <a:pt x="93" y="11"/>
                </a:lnTo>
                <a:lnTo>
                  <a:pt x="132" y="9"/>
                </a:lnTo>
                <a:lnTo>
                  <a:pt x="172" y="9"/>
                </a:lnTo>
                <a:lnTo>
                  <a:pt x="211" y="9"/>
                </a:lnTo>
                <a:lnTo>
                  <a:pt x="251" y="7"/>
                </a:lnTo>
                <a:lnTo>
                  <a:pt x="288" y="7"/>
                </a:lnTo>
                <a:lnTo>
                  <a:pt x="325" y="5"/>
                </a:lnTo>
                <a:lnTo>
                  <a:pt x="360" y="4"/>
                </a:lnTo>
                <a:lnTo>
                  <a:pt x="392" y="4"/>
                </a:lnTo>
                <a:lnTo>
                  <a:pt x="422" y="2"/>
                </a:lnTo>
                <a:lnTo>
                  <a:pt x="447" y="2"/>
                </a:lnTo>
                <a:lnTo>
                  <a:pt x="470" y="2"/>
                </a:lnTo>
                <a:lnTo>
                  <a:pt x="487" y="0"/>
                </a:lnTo>
                <a:lnTo>
                  <a:pt x="499" y="0"/>
                </a:lnTo>
                <a:lnTo>
                  <a:pt x="508" y="0"/>
                </a:lnTo>
                <a:lnTo>
                  <a:pt x="512" y="2"/>
                </a:lnTo>
                <a:lnTo>
                  <a:pt x="512" y="5"/>
                </a:lnTo>
                <a:lnTo>
                  <a:pt x="514" y="11"/>
                </a:lnTo>
                <a:lnTo>
                  <a:pt x="517" y="16"/>
                </a:lnTo>
                <a:lnTo>
                  <a:pt x="526" y="25"/>
                </a:lnTo>
                <a:lnTo>
                  <a:pt x="524" y="33"/>
                </a:lnTo>
                <a:lnTo>
                  <a:pt x="519" y="48"/>
                </a:lnTo>
                <a:lnTo>
                  <a:pt x="521" y="74"/>
                </a:lnTo>
                <a:lnTo>
                  <a:pt x="535" y="99"/>
                </a:lnTo>
                <a:lnTo>
                  <a:pt x="550" y="109"/>
                </a:lnTo>
                <a:lnTo>
                  <a:pt x="565" y="116"/>
                </a:lnTo>
                <a:lnTo>
                  <a:pt x="572" y="125"/>
                </a:lnTo>
                <a:lnTo>
                  <a:pt x="575" y="135"/>
                </a:lnTo>
                <a:lnTo>
                  <a:pt x="582" y="143"/>
                </a:lnTo>
                <a:lnTo>
                  <a:pt x="589" y="146"/>
                </a:lnTo>
                <a:lnTo>
                  <a:pt x="593" y="151"/>
                </a:lnTo>
                <a:lnTo>
                  <a:pt x="601" y="164"/>
                </a:lnTo>
                <a:lnTo>
                  <a:pt x="617" y="172"/>
                </a:lnTo>
                <a:lnTo>
                  <a:pt x="626" y="186"/>
                </a:lnTo>
                <a:lnTo>
                  <a:pt x="623" y="211"/>
                </a:lnTo>
                <a:lnTo>
                  <a:pt x="612" y="230"/>
                </a:lnTo>
                <a:lnTo>
                  <a:pt x="609" y="246"/>
                </a:lnTo>
                <a:lnTo>
                  <a:pt x="601" y="255"/>
                </a:lnTo>
                <a:lnTo>
                  <a:pt x="589" y="259"/>
                </a:lnTo>
                <a:lnTo>
                  <a:pt x="559" y="269"/>
                </a:lnTo>
                <a:lnTo>
                  <a:pt x="545" y="281"/>
                </a:lnTo>
                <a:lnTo>
                  <a:pt x="540" y="292"/>
                </a:lnTo>
                <a:lnTo>
                  <a:pt x="542" y="304"/>
                </a:lnTo>
                <a:lnTo>
                  <a:pt x="547" y="317"/>
                </a:lnTo>
                <a:lnTo>
                  <a:pt x="550" y="327"/>
                </a:lnTo>
                <a:lnTo>
                  <a:pt x="552" y="338"/>
                </a:lnTo>
                <a:lnTo>
                  <a:pt x="543" y="345"/>
                </a:lnTo>
                <a:lnTo>
                  <a:pt x="540" y="350"/>
                </a:lnTo>
                <a:lnTo>
                  <a:pt x="542" y="357"/>
                </a:lnTo>
                <a:lnTo>
                  <a:pt x="542" y="366"/>
                </a:lnTo>
                <a:lnTo>
                  <a:pt x="531" y="378"/>
                </a:lnTo>
                <a:lnTo>
                  <a:pt x="514" y="387"/>
                </a:lnTo>
                <a:lnTo>
                  <a:pt x="512" y="396"/>
                </a:lnTo>
                <a:lnTo>
                  <a:pt x="514" y="404"/>
                </a:lnTo>
                <a:lnTo>
                  <a:pt x="515" y="412"/>
                </a:lnTo>
                <a:lnTo>
                  <a:pt x="514" y="419"/>
                </a:lnTo>
                <a:lnTo>
                  <a:pt x="510" y="420"/>
                </a:lnTo>
                <a:lnTo>
                  <a:pt x="508" y="419"/>
                </a:lnTo>
                <a:lnTo>
                  <a:pt x="505" y="417"/>
                </a:lnTo>
              </a:path>
            </a:pathLst>
          </a:custGeom>
          <a:noFill/>
          <a:ln w="0">
            <a:solidFill>
              <a:srgbClr val="000000"/>
            </a:solidFill>
            <a:prstDash val="solid"/>
            <a:round/>
            <a:headEnd/>
            <a:tailEnd/>
          </a:ln>
        </p:spPr>
        <p:txBody>
          <a:bodyPr/>
          <a:lstStyle/>
          <a:p>
            <a:endParaRPr lang="en-US"/>
          </a:p>
        </p:txBody>
      </p:sp>
      <p:sp>
        <p:nvSpPr>
          <p:cNvPr id="31769" name="Freeform 25"/>
          <p:cNvSpPr>
            <a:spLocks/>
          </p:cNvSpPr>
          <p:nvPr/>
        </p:nvSpPr>
        <p:spPr bwMode="auto">
          <a:xfrm>
            <a:off x="4325938" y="2139950"/>
            <a:ext cx="808037" cy="814388"/>
          </a:xfrm>
          <a:custGeom>
            <a:avLst/>
            <a:gdLst/>
            <a:ahLst/>
            <a:cxnLst>
              <a:cxn ang="0">
                <a:pos x="148" y="769"/>
              </a:cxn>
              <a:cxn ang="0">
                <a:pos x="266" y="767"/>
              </a:cxn>
              <a:cxn ang="0">
                <a:pos x="380" y="763"/>
              </a:cxn>
              <a:cxn ang="0">
                <a:pos x="477" y="760"/>
              </a:cxn>
              <a:cxn ang="0">
                <a:pos x="542" y="758"/>
              </a:cxn>
              <a:cxn ang="0">
                <a:pos x="560" y="728"/>
              </a:cxn>
              <a:cxn ang="0">
                <a:pos x="532" y="688"/>
              </a:cxn>
              <a:cxn ang="0">
                <a:pos x="502" y="668"/>
              </a:cxn>
              <a:cxn ang="0">
                <a:pos x="488" y="642"/>
              </a:cxn>
              <a:cxn ang="0">
                <a:pos x="447" y="621"/>
              </a:cxn>
              <a:cxn ang="0">
                <a:pos x="417" y="600"/>
              </a:cxn>
              <a:cxn ang="0">
                <a:pos x="408" y="588"/>
              </a:cxn>
              <a:cxn ang="0">
                <a:pos x="410" y="531"/>
              </a:cxn>
              <a:cxn ang="0">
                <a:pos x="419" y="496"/>
              </a:cxn>
              <a:cxn ang="0">
                <a:pos x="398" y="466"/>
              </a:cxn>
              <a:cxn ang="0">
                <a:pos x="430" y="426"/>
              </a:cxn>
              <a:cxn ang="0">
                <a:pos x="451" y="329"/>
              </a:cxn>
              <a:cxn ang="0">
                <a:pos x="477" y="303"/>
              </a:cxn>
              <a:cxn ang="0">
                <a:pos x="496" y="285"/>
              </a:cxn>
              <a:cxn ang="0">
                <a:pos x="516" y="269"/>
              </a:cxn>
              <a:cxn ang="0">
                <a:pos x="549" y="229"/>
              </a:cxn>
              <a:cxn ang="0">
                <a:pos x="607" y="176"/>
              </a:cxn>
              <a:cxn ang="0">
                <a:pos x="639" y="159"/>
              </a:cxn>
              <a:cxn ang="0">
                <a:pos x="660" y="144"/>
              </a:cxn>
              <a:cxn ang="0">
                <a:pos x="660" y="141"/>
              </a:cxn>
              <a:cxn ang="0">
                <a:pos x="646" y="141"/>
              </a:cxn>
              <a:cxn ang="0">
                <a:pos x="612" y="130"/>
              </a:cxn>
              <a:cxn ang="0">
                <a:pos x="577" y="130"/>
              </a:cxn>
              <a:cxn ang="0">
                <a:pos x="553" y="118"/>
              </a:cxn>
              <a:cxn ang="0">
                <a:pos x="533" y="132"/>
              </a:cxn>
              <a:cxn ang="0">
                <a:pos x="503" y="139"/>
              </a:cxn>
              <a:cxn ang="0">
                <a:pos x="454" y="108"/>
              </a:cxn>
              <a:cxn ang="0">
                <a:pos x="437" y="122"/>
              </a:cxn>
              <a:cxn ang="0">
                <a:pos x="410" y="104"/>
              </a:cxn>
              <a:cxn ang="0">
                <a:pos x="375" y="99"/>
              </a:cxn>
              <a:cxn ang="0">
                <a:pos x="364" y="83"/>
              </a:cxn>
              <a:cxn ang="0">
                <a:pos x="338" y="81"/>
              </a:cxn>
              <a:cxn ang="0">
                <a:pos x="308" y="90"/>
              </a:cxn>
              <a:cxn ang="0">
                <a:pos x="289" y="78"/>
              </a:cxn>
              <a:cxn ang="0">
                <a:pos x="266" y="72"/>
              </a:cxn>
              <a:cxn ang="0">
                <a:pos x="229" y="64"/>
              </a:cxn>
              <a:cxn ang="0">
                <a:pos x="210" y="9"/>
              </a:cxn>
              <a:cxn ang="0">
                <a:pos x="171" y="27"/>
              </a:cxn>
              <a:cxn ang="0">
                <a:pos x="88" y="27"/>
              </a:cxn>
              <a:cxn ang="0">
                <a:pos x="16" y="25"/>
              </a:cxn>
              <a:cxn ang="0">
                <a:pos x="6" y="51"/>
              </a:cxn>
              <a:cxn ang="0">
                <a:pos x="7" y="136"/>
              </a:cxn>
              <a:cxn ang="0">
                <a:pos x="13" y="173"/>
              </a:cxn>
              <a:cxn ang="0">
                <a:pos x="34" y="269"/>
              </a:cxn>
              <a:cxn ang="0">
                <a:pos x="46" y="366"/>
              </a:cxn>
              <a:cxn ang="0">
                <a:pos x="55" y="454"/>
              </a:cxn>
              <a:cxn ang="0">
                <a:pos x="37" y="491"/>
              </a:cxn>
              <a:cxn ang="0">
                <a:pos x="64" y="510"/>
              </a:cxn>
            </a:cxnLst>
            <a:rect l="0" t="0" r="r" b="b"/>
            <a:pathLst>
              <a:path w="667" h="769">
                <a:moveTo>
                  <a:pt x="71" y="769"/>
                </a:moveTo>
                <a:lnTo>
                  <a:pt x="108" y="769"/>
                </a:lnTo>
                <a:lnTo>
                  <a:pt x="148" y="769"/>
                </a:lnTo>
                <a:lnTo>
                  <a:pt x="187" y="767"/>
                </a:lnTo>
                <a:lnTo>
                  <a:pt x="227" y="767"/>
                </a:lnTo>
                <a:lnTo>
                  <a:pt x="266" y="767"/>
                </a:lnTo>
                <a:lnTo>
                  <a:pt x="306" y="765"/>
                </a:lnTo>
                <a:lnTo>
                  <a:pt x="343" y="765"/>
                </a:lnTo>
                <a:lnTo>
                  <a:pt x="380" y="763"/>
                </a:lnTo>
                <a:lnTo>
                  <a:pt x="415" y="762"/>
                </a:lnTo>
                <a:lnTo>
                  <a:pt x="447" y="762"/>
                </a:lnTo>
                <a:lnTo>
                  <a:pt x="477" y="760"/>
                </a:lnTo>
                <a:lnTo>
                  <a:pt x="502" y="760"/>
                </a:lnTo>
                <a:lnTo>
                  <a:pt x="525" y="760"/>
                </a:lnTo>
                <a:lnTo>
                  <a:pt x="542" y="758"/>
                </a:lnTo>
                <a:lnTo>
                  <a:pt x="554" y="758"/>
                </a:lnTo>
                <a:lnTo>
                  <a:pt x="563" y="758"/>
                </a:lnTo>
                <a:lnTo>
                  <a:pt x="560" y="728"/>
                </a:lnTo>
                <a:lnTo>
                  <a:pt x="553" y="709"/>
                </a:lnTo>
                <a:lnTo>
                  <a:pt x="542" y="697"/>
                </a:lnTo>
                <a:lnTo>
                  <a:pt x="532" y="688"/>
                </a:lnTo>
                <a:lnTo>
                  <a:pt x="519" y="682"/>
                </a:lnTo>
                <a:lnTo>
                  <a:pt x="509" y="675"/>
                </a:lnTo>
                <a:lnTo>
                  <a:pt x="502" y="668"/>
                </a:lnTo>
                <a:lnTo>
                  <a:pt x="498" y="658"/>
                </a:lnTo>
                <a:lnTo>
                  <a:pt x="496" y="649"/>
                </a:lnTo>
                <a:lnTo>
                  <a:pt x="488" y="642"/>
                </a:lnTo>
                <a:lnTo>
                  <a:pt x="475" y="635"/>
                </a:lnTo>
                <a:lnTo>
                  <a:pt x="463" y="628"/>
                </a:lnTo>
                <a:lnTo>
                  <a:pt x="447" y="621"/>
                </a:lnTo>
                <a:lnTo>
                  <a:pt x="435" y="616"/>
                </a:lnTo>
                <a:lnTo>
                  <a:pt x="424" y="609"/>
                </a:lnTo>
                <a:lnTo>
                  <a:pt x="417" y="600"/>
                </a:lnTo>
                <a:lnTo>
                  <a:pt x="412" y="596"/>
                </a:lnTo>
                <a:lnTo>
                  <a:pt x="408" y="591"/>
                </a:lnTo>
                <a:lnTo>
                  <a:pt x="408" y="588"/>
                </a:lnTo>
                <a:lnTo>
                  <a:pt x="412" y="582"/>
                </a:lnTo>
                <a:lnTo>
                  <a:pt x="410" y="556"/>
                </a:lnTo>
                <a:lnTo>
                  <a:pt x="410" y="531"/>
                </a:lnTo>
                <a:lnTo>
                  <a:pt x="414" y="512"/>
                </a:lnTo>
                <a:lnTo>
                  <a:pt x="419" y="503"/>
                </a:lnTo>
                <a:lnTo>
                  <a:pt x="419" y="496"/>
                </a:lnTo>
                <a:lnTo>
                  <a:pt x="408" y="489"/>
                </a:lnTo>
                <a:lnTo>
                  <a:pt x="396" y="479"/>
                </a:lnTo>
                <a:lnTo>
                  <a:pt x="398" y="466"/>
                </a:lnTo>
                <a:lnTo>
                  <a:pt x="407" y="452"/>
                </a:lnTo>
                <a:lnTo>
                  <a:pt x="417" y="440"/>
                </a:lnTo>
                <a:lnTo>
                  <a:pt x="430" y="426"/>
                </a:lnTo>
                <a:lnTo>
                  <a:pt x="444" y="413"/>
                </a:lnTo>
                <a:lnTo>
                  <a:pt x="444" y="340"/>
                </a:lnTo>
                <a:lnTo>
                  <a:pt x="451" y="329"/>
                </a:lnTo>
                <a:lnTo>
                  <a:pt x="461" y="319"/>
                </a:lnTo>
                <a:lnTo>
                  <a:pt x="470" y="308"/>
                </a:lnTo>
                <a:lnTo>
                  <a:pt x="477" y="303"/>
                </a:lnTo>
                <a:lnTo>
                  <a:pt x="488" y="296"/>
                </a:lnTo>
                <a:lnTo>
                  <a:pt x="493" y="290"/>
                </a:lnTo>
                <a:lnTo>
                  <a:pt x="496" y="285"/>
                </a:lnTo>
                <a:lnTo>
                  <a:pt x="500" y="283"/>
                </a:lnTo>
                <a:lnTo>
                  <a:pt x="507" y="278"/>
                </a:lnTo>
                <a:lnTo>
                  <a:pt x="516" y="269"/>
                </a:lnTo>
                <a:lnTo>
                  <a:pt x="525" y="257"/>
                </a:lnTo>
                <a:lnTo>
                  <a:pt x="535" y="245"/>
                </a:lnTo>
                <a:lnTo>
                  <a:pt x="549" y="229"/>
                </a:lnTo>
                <a:lnTo>
                  <a:pt x="565" y="211"/>
                </a:lnTo>
                <a:lnTo>
                  <a:pt x="584" y="194"/>
                </a:lnTo>
                <a:lnTo>
                  <a:pt x="607" y="176"/>
                </a:lnTo>
                <a:lnTo>
                  <a:pt x="620" y="171"/>
                </a:lnTo>
                <a:lnTo>
                  <a:pt x="630" y="164"/>
                </a:lnTo>
                <a:lnTo>
                  <a:pt x="639" y="159"/>
                </a:lnTo>
                <a:lnTo>
                  <a:pt x="648" y="153"/>
                </a:lnTo>
                <a:lnTo>
                  <a:pt x="655" y="148"/>
                </a:lnTo>
                <a:lnTo>
                  <a:pt x="660" y="144"/>
                </a:lnTo>
                <a:lnTo>
                  <a:pt x="664" y="143"/>
                </a:lnTo>
                <a:lnTo>
                  <a:pt x="667" y="143"/>
                </a:lnTo>
                <a:lnTo>
                  <a:pt x="660" y="141"/>
                </a:lnTo>
                <a:lnTo>
                  <a:pt x="655" y="139"/>
                </a:lnTo>
                <a:lnTo>
                  <a:pt x="649" y="139"/>
                </a:lnTo>
                <a:lnTo>
                  <a:pt x="646" y="141"/>
                </a:lnTo>
                <a:lnTo>
                  <a:pt x="635" y="134"/>
                </a:lnTo>
                <a:lnTo>
                  <a:pt x="625" y="132"/>
                </a:lnTo>
                <a:lnTo>
                  <a:pt x="612" y="130"/>
                </a:lnTo>
                <a:lnTo>
                  <a:pt x="602" y="130"/>
                </a:lnTo>
                <a:lnTo>
                  <a:pt x="590" y="132"/>
                </a:lnTo>
                <a:lnTo>
                  <a:pt x="577" y="130"/>
                </a:lnTo>
                <a:lnTo>
                  <a:pt x="567" y="129"/>
                </a:lnTo>
                <a:lnTo>
                  <a:pt x="558" y="122"/>
                </a:lnTo>
                <a:lnTo>
                  <a:pt x="553" y="118"/>
                </a:lnTo>
                <a:lnTo>
                  <a:pt x="546" y="122"/>
                </a:lnTo>
                <a:lnTo>
                  <a:pt x="540" y="127"/>
                </a:lnTo>
                <a:lnTo>
                  <a:pt x="533" y="132"/>
                </a:lnTo>
                <a:lnTo>
                  <a:pt x="525" y="137"/>
                </a:lnTo>
                <a:lnTo>
                  <a:pt x="516" y="141"/>
                </a:lnTo>
                <a:lnTo>
                  <a:pt x="503" y="139"/>
                </a:lnTo>
                <a:lnTo>
                  <a:pt x="489" y="130"/>
                </a:lnTo>
                <a:lnTo>
                  <a:pt x="472" y="116"/>
                </a:lnTo>
                <a:lnTo>
                  <a:pt x="454" y="108"/>
                </a:lnTo>
                <a:lnTo>
                  <a:pt x="444" y="106"/>
                </a:lnTo>
                <a:lnTo>
                  <a:pt x="438" y="111"/>
                </a:lnTo>
                <a:lnTo>
                  <a:pt x="437" y="122"/>
                </a:lnTo>
                <a:lnTo>
                  <a:pt x="424" y="118"/>
                </a:lnTo>
                <a:lnTo>
                  <a:pt x="417" y="111"/>
                </a:lnTo>
                <a:lnTo>
                  <a:pt x="410" y="104"/>
                </a:lnTo>
                <a:lnTo>
                  <a:pt x="398" y="100"/>
                </a:lnTo>
                <a:lnTo>
                  <a:pt x="384" y="99"/>
                </a:lnTo>
                <a:lnTo>
                  <a:pt x="375" y="99"/>
                </a:lnTo>
                <a:lnTo>
                  <a:pt x="370" y="95"/>
                </a:lnTo>
                <a:lnTo>
                  <a:pt x="368" y="88"/>
                </a:lnTo>
                <a:lnTo>
                  <a:pt x="364" y="83"/>
                </a:lnTo>
                <a:lnTo>
                  <a:pt x="357" y="79"/>
                </a:lnTo>
                <a:lnTo>
                  <a:pt x="349" y="79"/>
                </a:lnTo>
                <a:lnTo>
                  <a:pt x="338" y="81"/>
                </a:lnTo>
                <a:lnTo>
                  <a:pt x="327" y="85"/>
                </a:lnTo>
                <a:lnTo>
                  <a:pt x="317" y="88"/>
                </a:lnTo>
                <a:lnTo>
                  <a:pt x="308" y="90"/>
                </a:lnTo>
                <a:lnTo>
                  <a:pt x="301" y="90"/>
                </a:lnTo>
                <a:lnTo>
                  <a:pt x="296" y="86"/>
                </a:lnTo>
                <a:lnTo>
                  <a:pt x="289" y="78"/>
                </a:lnTo>
                <a:lnTo>
                  <a:pt x="282" y="71"/>
                </a:lnTo>
                <a:lnTo>
                  <a:pt x="271" y="74"/>
                </a:lnTo>
                <a:lnTo>
                  <a:pt x="266" y="72"/>
                </a:lnTo>
                <a:lnTo>
                  <a:pt x="259" y="67"/>
                </a:lnTo>
                <a:lnTo>
                  <a:pt x="247" y="64"/>
                </a:lnTo>
                <a:lnTo>
                  <a:pt x="229" y="64"/>
                </a:lnTo>
                <a:lnTo>
                  <a:pt x="218" y="55"/>
                </a:lnTo>
                <a:lnTo>
                  <a:pt x="217" y="32"/>
                </a:lnTo>
                <a:lnTo>
                  <a:pt x="210" y="9"/>
                </a:lnTo>
                <a:lnTo>
                  <a:pt x="194" y="0"/>
                </a:lnTo>
                <a:lnTo>
                  <a:pt x="194" y="27"/>
                </a:lnTo>
                <a:lnTo>
                  <a:pt x="171" y="27"/>
                </a:lnTo>
                <a:lnTo>
                  <a:pt x="144" y="27"/>
                </a:lnTo>
                <a:lnTo>
                  <a:pt x="116" y="27"/>
                </a:lnTo>
                <a:lnTo>
                  <a:pt x="88" y="27"/>
                </a:lnTo>
                <a:lnTo>
                  <a:pt x="62" y="27"/>
                </a:lnTo>
                <a:lnTo>
                  <a:pt x="35" y="27"/>
                </a:lnTo>
                <a:lnTo>
                  <a:pt x="16" y="25"/>
                </a:lnTo>
                <a:lnTo>
                  <a:pt x="0" y="25"/>
                </a:lnTo>
                <a:lnTo>
                  <a:pt x="0" y="37"/>
                </a:lnTo>
                <a:lnTo>
                  <a:pt x="6" y="51"/>
                </a:lnTo>
                <a:lnTo>
                  <a:pt x="9" y="72"/>
                </a:lnTo>
                <a:lnTo>
                  <a:pt x="4" y="99"/>
                </a:lnTo>
                <a:lnTo>
                  <a:pt x="7" y="136"/>
                </a:lnTo>
                <a:lnTo>
                  <a:pt x="13" y="151"/>
                </a:lnTo>
                <a:lnTo>
                  <a:pt x="14" y="159"/>
                </a:lnTo>
                <a:lnTo>
                  <a:pt x="13" y="173"/>
                </a:lnTo>
                <a:lnTo>
                  <a:pt x="27" y="201"/>
                </a:lnTo>
                <a:lnTo>
                  <a:pt x="32" y="231"/>
                </a:lnTo>
                <a:lnTo>
                  <a:pt x="34" y="269"/>
                </a:lnTo>
                <a:lnTo>
                  <a:pt x="35" y="322"/>
                </a:lnTo>
                <a:lnTo>
                  <a:pt x="39" y="352"/>
                </a:lnTo>
                <a:lnTo>
                  <a:pt x="46" y="366"/>
                </a:lnTo>
                <a:lnTo>
                  <a:pt x="55" y="385"/>
                </a:lnTo>
                <a:lnTo>
                  <a:pt x="58" y="436"/>
                </a:lnTo>
                <a:lnTo>
                  <a:pt x="55" y="454"/>
                </a:lnTo>
                <a:lnTo>
                  <a:pt x="48" y="466"/>
                </a:lnTo>
                <a:lnTo>
                  <a:pt x="41" y="477"/>
                </a:lnTo>
                <a:lnTo>
                  <a:pt x="37" y="491"/>
                </a:lnTo>
                <a:lnTo>
                  <a:pt x="42" y="501"/>
                </a:lnTo>
                <a:lnTo>
                  <a:pt x="53" y="505"/>
                </a:lnTo>
                <a:lnTo>
                  <a:pt x="64" y="510"/>
                </a:lnTo>
                <a:lnTo>
                  <a:pt x="69" y="526"/>
                </a:lnTo>
                <a:lnTo>
                  <a:pt x="71" y="769"/>
                </a:lnTo>
                <a:close/>
              </a:path>
            </a:pathLst>
          </a:custGeom>
          <a:solidFill>
            <a:srgbClr val="CCFFCC"/>
          </a:solidFill>
          <a:ln w="9525">
            <a:noFill/>
            <a:round/>
            <a:headEnd/>
            <a:tailEnd/>
          </a:ln>
        </p:spPr>
        <p:txBody>
          <a:bodyPr/>
          <a:lstStyle/>
          <a:p>
            <a:endParaRPr lang="en-US"/>
          </a:p>
        </p:txBody>
      </p:sp>
      <p:sp>
        <p:nvSpPr>
          <p:cNvPr id="31770" name="Freeform 26"/>
          <p:cNvSpPr>
            <a:spLocks/>
          </p:cNvSpPr>
          <p:nvPr/>
        </p:nvSpPr>
        <p:spPr bwMode="auto">
          <a:xfrm>
            <a:off x="4325938" y="2139950"/>
            <a:ext cx="808037" cy="814388"/>
          </a:xfrm>
          <a:custGeom>
            <a:avLst/>
            <a:gdLst/>
            <a:ahLst/>
            <a:cxnLst>
              <a:cxn ang="0">
                <a:pos x="148" y="769"/>
              </a:cxn>
              <a:cxn ang="0">
                <a:pos x="266" y="767"/>
              </a:cxn>
              <a:cxn ang="0">
                <a:pos x="380" y="763"/>
              </a:cxn>
              <a:cxn ang="0">
                <a:pos x="477" y="760"/>
              </a:cxn>
              <a:cxn ang="0">
                <a:pos x="542" y="758"/>
              </a:cxn>
              <a:cxn ang="0">
                <a:pos x="560" y="728"/>
              </a:cxn>
              <a:cxn ang="0">
                <a:pos x="532" y="688"/>
              </a:cxn>
              <a:cxn ang="0">
                <a:pos x="502" y="668"/>
              </a:cxn>
              <a:cxn ang="0">
                <a:pos x="488" y="642"/>
              </a:cxn>
              <a:cxn ang="0">
                <a:pos x="447" y="621"/>
              </a:cxn>
              <a:cxn ang="0">
                <a:pos x="417" y="600"/>
              </a:cxn>
              <a:cxn ang="0">
                <a:pos x="408" y="588"/>
              </a:cxn>
              <a:cxn ang="0">
                <a:pos x="410" y="531"/>
              </a:cxn>
              <a:cxn ang="0">
                <a:pos x="419" y="496"/>
              </a:cxn>
              <a:cxn ang="0">
                <a:pos x="398" y="466"/>
              </a:cxn>
              <a:cxn ang="0">
                <a:pos x="430" y="426"/>
              </a:cxn>
              <a:cxn ang="0">
                <a:pos x="451" y="329"/>
              </a:cxn>
              <a:cxn ang="0">
                <a:pos x="477" y="303"/>
              </a:cxn>
              <a:cxn ang="0">
                <a:pos x="496" y="285"/>
              </a:cxn>
              <a:cxn ang="0">
                <a:pos x="516" y="269"/>
              </a:cxn>
              <a:cxn ang="0">
                <a:pos x="549" y="229"/>
              </a:cxn>
              <a:cxn ang="0">
                <a:pos x="607" y="176"/>
              </a:cxn>
              <a:cxn ang="0">
                <a:pos x="639" y="159"/>
              </a:cxn>
              <a:cxn ang="0">
                <a:pos x="660" y="144"/>
              </a:cxn>
              <a:cxn ang="0">
                <a:pos x="660" y="141"/>
              </a:cxn>
              <a:cxn ang="0">
                <a:pos x="646" y="141"/>
              </a:cxn>
              <a:cxn ang="0">
                <a:pos x="612" y="130"/>
              </a:cxn>
              <a:cxn ang="0">
                <a:pos x="577" y="130"/>
              </a:cxn>
              <a:cxn ang="0">
                <a:pos x="553" y="118"/>
              </a:cxn>
              <a:cxn ang="0">
                <a:pos x="533" y="132"/>
              </a:cxn>
              <a:cxn ang="0">
                <a:pos x="503" y="139"/>
              </a:cxn>
              <a:cxn ang="0">
                <a:pos x="454" y="108"/>
              </a:cxn>
              <a:cxn ang="0">
                <a:pos x="437" y="122"/>
              </a:cxn>
              <a:cxn ang="0">
                <a:pos x="410" y="104"/>
              </a:cxn>
              <a:cxn ang="0">
                <a:pos x="375" y="99"/>
              </a:cxn>
              <a:cxn ang="0">
                <a:pos x="364" y="83"/>
              </a:cxn>
              <a:cxn ang="0">
                <a:pos x="338" y="81"/>
              </a:cxn>
              <a:cxn ang="0">
                <a:pos x="308" y="90"/>
              </a:cxn>
              <a:cxn ang="0">
                <a:pos x="289" y="78"/>
              </a:cxn>
              <a:cxn ang="0">
                <a:pos x="266" y="72"/>
              </a:cxn>
              <a:cxn ang="0">
                <a:pos x="229" y="64"/>
              </a:cxn>
              <a:cxn ang="0">
                <a:pos x="210" y="9"/>
              </a:cxn>
              <a:cxn ang="0">
                <a:pos x="171" y="27"/>
              </a:cxn>
              <a:cxn ang="0">
                <a:pos x="88" y="27"/>
              </a:cxn>
              <a:cxn ang="0">
                <a:pos x="16" y="25"/>
              </a:cxn>
              <a:cxn ang="0">
                <a:pos x="6" y="51"/>
              </a:cxn>
              <a:cxn ang="0">
                <a:pos x="7" y="136"/>
              </a:cxn>
              <a:cxn ang="0">
                <a:pos x="13" y="173"/>
              </a:cxn>
              <a:cxn ang="0">
                <a:pos x="34" y="269"/>
              </a:cxn>
              <a:cxn ang="0">
                <a:pos x="46" y="366"/>
              </a:cxn>
              <a:cxn ang="0">
                <a:pos x="55" y="454"/>
              </a:cxn>
              <a:cxn ang="0">
                <a:pos x="37" y="491"/>
              </a:cxn>
              <a:cxn ang="0">
                <a:pos x="64" y="510"/>
              </a:cxn>
            </a:cxnLst>
            <a:rect l="0" t="0" r="r" b="b"/>
            <a:pathLst>
              <a:path w="667" h="769">
                <a:moveTo>
                  <a:pt x="71" y="769"/>
                </a:moveTo>
                <a:lnTo>
                  <a:pt x="108" y="769"/>
                </a:lnTo>
                <a:lnTo>
                  <a:pt x="148" y="769"/>
                </a:lnTo>
                <a:lnTo>
                  <a:pt x="187" y="767"/>
                </a:lnTo>
                <a:lnTo>
                  <a:pt x="227" y="767"/>
                </a:lnTo>
                <a:lnTo>
                  <a:pt x="266" y="767"/>
                </a:lnTo>
                <a:lnTo>
                  <a:pt x="306" y="765"/>
                </a:lnTo>
                <a:lnTo>
                  <a:pt x="343" y="765"/>
                </a:lnTo>
                <a:lnTo>
                  <a:pt x="380" y="763"/>
                </a:lnTo>
                <a:lnTo>
                  <a:pt x="415" y="762"/>
                </a:lnTo>
                <a:lnTo>
                  <a:pt x="447" y="762"/>
                </a:lnTo>
                <a:lnTo>
                  <a:pt x="477" y="760"/>
                </a:lnTo>
                <a:lnTo>
                  <a:pt x="502" y="760"/>
                </a:lnTo>
                <a:lnTo>
                  <a:pt x="525" y="760"/>
                </a:lnTo>
                <a:lnTo>
                  <a:pt x="542" y="758"/>
                </a:lnTo>
                <a:lnTo>
                  <a:pt x="554" y="758"/>
                </a:lnTo>
                <a:lnTo>
                  <a:pt x="563" y="758"/>
                </a:lnTo>
                <a:lnTo>
                  <a:pt x="560" y="728"/>
                </a:lnTo>
                <a:lnTo>
                  <a:pt x="553" y="709"/>
                </a:lnTo>
                <a:lnTo>
                  <a:pt x="542" y="697"/>
                </a:lnTo>
                <a:lnTo>
                  <a:pt x="532" y="688"/>
                </a:lnTo>
                <a:lnTo>
                  <a:pt x="519" y="682"/>
                </a:lnTo>
                <a:lnTo>
                  <a:pt x="509" y="675"/>
                </a:lnTo>
                <a:lnTo>
                  <a:pt x="502" y="668"/>
                </a:lnTo>
                <a:lnTo>
                  <a:pt x="498" y="658"/>
                </a:lnTo>
                <a:lnTo>
                  <a:pt x="496" y="649"/>
                </a:lnTo>
                <a:lnTo>
                  <a:pt x="488" y="642"/>
                </a:lnTo>
                <a:lnTo>
                  <a:pt x="475" y="635"/>
                </a:lnTo>
                <a:lnTo>
                  <a:pt x="463" y="628"/>
                </a:lnTo>
                <a:lnTo>
                  <a:pt x="447" y="621"/>
                </a:lnTo>
                <a:lnTo>
                  <a:pt x="435" y="616"/>
                </a:lnTo>
                <a:lnTo>
                  <a:pt x="424" y="609"/>
                </a:lnTo>
                <a:lnTo>
                  <a:pt x="417" y="600"/>
                </a:lnTo>
                <a:lnTo>
                  <a:pt x="412" y="596"/>
                </a:lnTo>
                <a:lnTo>
                  <a:pt x="408" y="591"/>
                </a:lnTo>
                <a:lnTo>
                  <a:pt x="408" y="588"/>
                </a:lnTo>
                <a:lnTo>
                  <a:pt x="412" y="582"/>
                </a:lnTo>
                <a:lnTo>
                  <a:pt x="410" y="556"/>
                </a:lnTo>
                <a:lnTo>
                  <a:pt x="410" y="531"/>
                </a:lnTo>
                <a:lnTo>
                  <a:pt x="414" y="512"/>
                </a:lnTo>
                <a:lnTo>
                  <a:pt x="419" y="503"/>
                </a:lnTo>
                <a:lnTo>
                  <a:pt x="419" y="496"/>
                </a:lnTo>
                <a:lnTo>
                  <a:pt x="408" y="489"/>
                </a:lnTo>
                <a:lnTo>
                  <a:pt x="396" y="479"/>
                </a:lnTo>
                <a:lnTo>
                  <a:pt x="398" y="466"/>
                </a:lnTo>
                <a:lnTo>
                  <a:pt x="407" y="452"/>
                </a:lnTo>
                <a:lnTo>
                  <a:pt x="417" y="440"/>
                </a:lnTo>
                <a:lnTo>
                  <a:pt x="430" y="426"/>
                </a:lnTo>
                <a:lnTo>
                  <a:pt x="444" y="413"/>
                </a:lnTo>
                <a:lnTo>
                  <a:pt x="444" y="340"/>
                </a:lnTo>
                <a:lnTo>
                  <a:pt x="451" y="329"/>
                </a:lnTo>
                <a:lnTo>
                  <a:pt x="461" y="319"/>
                </a:lnTo>
                <a:lnTo>
                  <a:pt x="470" y="308"/>
                </a:lnTo>
                <a:lnTo>
                  <a:pt x="477" y="303"/>
                </a:lnTo>
                <a:lnTo>
                  <a:pt x="488" y="296"/>
                </a:lnTo>
                <a:lnTo>
                  <a:pt x="493" y="290"/>
                </a:lnTo>
                <a:lnTo>
                  <a:pt x="496" y="285"/>
                </a:lnTo>
                <a:lnTo>
                  <a:pt x="500" y="283"/>
                </a:lnTo>
                <a:lnTo>
                  <a:pt x="507" y="278"/>
                </a:lnTo>
                <a:lnTo>
                  <a:pt x="516" y="269"/>
                </a:lnTo>
                <a:lnTo>
                  <a:pt x="525" y="257"/>
                </a:lnTo>
                <a:lnTo>
                  <a:pt x="535" y="245"/>
                </a:lnTo>
                <a:lnTo>
                  <a:pt x="549" y="229"/>
                </a:lnTo>
                <a:lnTo>
                  <a:pt x="565" y="211"/>
                </a:lnTo>
                <a:lnTo>
                  <a:pt x="584" y="194"/>
                </a:lnTo>
                <a:lnTo>
                  <a:pt x="607" y="176"/>
                </a:lnTo>
                <a:lnTo>
                  <a:pt x="620" y="171"/>
                </a:lnTo>
                <a:lnTo>
                  <a:pt x="630" y="164"/>
                </a:lnTo>
                <a:lnTo>
                  <a:pt x="639" y="159"/>
                </a:lnTo>
                <a:lnTo>
                  <a:pt x="648" y="153"/>
                </a:lnTo>
                <a:lnTo>
                  <a:pt x="655" y="148"/>
                </a:lnTo>
                <a:lnTo>
                  <a:pt x="660" y="144"/>
                </a:lnTo>
                <a:lnTo>
                  <a:pt x="664" y="143"/>
                </a:lnTo>
                <a:lnTo>
                  <a:pt x="667" y="143"/>
                </a:lnTo>
                <a:lnTo>
                  <a:pt x="660" y="141"/>
                </a:lnTo>
                <a:lnTo>
                  <a:pt x="655" y="139"/>
                </a:lnTo>
                <a:lnTo>
                  <a:pt x="649" y="139"/>
                </a:lnTo>
                <a:lnTo>
                  <a:pt x="646" y="141"/>
                </a:lnTo>
                <a:lnTo>
                  <a:pt x="635" y="134"/>
                </a:lnTo>
                <a:lnTo>
                  <a:pt x="625" y="132"/>
                </a:lnTo>
                <a:lnTo>
                  <a:pt x="612" y="130"/>
                </a:lnTo>
                <a:lnTo>
                  <a:pt x="602" y="130"/>
                </a:lnTo>
                <a:lnTo>
                  <a:pt x="590" y="132"/>
                </a:lnTo>
                <a:lnTo>
                  <a:pt x="577" y="130"/>
                </a:lnTo>
                <a:lnTo>
                  <a:pt x="567" y="129"/>
                </a:lnTo>
                <a:lnTo>
                  <a:pt x="558" y="122"/>
                </a:lnTo>
                <a:lnTo>
                  <a:pt x="553" y="118"/>
                </a:lnTo>
                <a:lnTo>
                  <a:pt x="546" y="122"/>
                </a:lnTo>
                <a:lnTo>
                  <a:pt x="540" y="127"/>
                </a:lnTo>
                <a:lnTo>
                  <a:pt x="533" y="132"/>
                </a:lnTo>
                <a:lnTo>
                  <a:pt x="525" y="137"/>
                </a:lnTo>
                <a:lnTo>
                  <a:pt x="516" y="141"/>
                </a:lnTo>
                <a:lnTo>
                  <a:pt x="503" y="139"/>
                </a:lnTo>
                <a:lnTo>
                  <a:pt x="489" y="130"/>
                </a:lnTo>
                <a:lnTo>
                  <a:pt x="472" y="116"/>
                </a:lnTo>
                <a:lnTo>
                  <a:pt x="454" y="108"/>
                </a:lnTo>
                <a:lnTo>
                  <a:pt x="444" y="106"/>
                </a:lnTo>
                <a:lnTo>
                  <a:pt x="438" y="111"/>
                </a:lnTo>
                <a:lnTo>
                  <a:pt x="437" y="122"/>
                </a:lnTo>
                <a:lnTo>
                  <a:pt x="424" y="118"/>
                </a:lnTo>
                <a:lnTo>
                  <a:pt x="417" y="111"/>
                </a:lnTo>
                <a:lnTo>
                  <a:pt x="410" y="104"/>
                </a:lnTo>
                <a:lnTo>
                  <a:pt x="398" y="100"/>
                </a:lnTo>
                <a:lnTo>
                  <a:pt x="384" y="99"/>
                </a:lnTo>
                <a:lnTo>
                  <a:pt x="375" y="99"/>
                </a:lnTo>
                <a:lnTo>
                  <a:pt x="370" y="95"/>
                </a:lnTo>
                <a:lnTo>
                  <a:pt x="368" y="88"/>
                </a:lnTo>
                <a:lnTo>
                  <a:pt x="364" y="83"/>
                </a:lnTo>
                <a:lnTo>
                  <a:pt x="357" y="79"/>
                </a:lnTo>
                <a:lnTo>
                  <a:pt x="349" y="79"/>
                </a:lnTo>
                <a:lnTo>
                  <a:pt x="338" y="81"/>
                </a:lnTo>
                <a:lnTo>
                  <a:pt x="327" y="85"/>
                </a:lnTo>
                <a:lnTo>
                  <a:pt x="317" y="88"/>
                </a:lnTo>
                <a:lnTo>
                  <a:pt x="308" y="90"/>
                </a:lnTo>
                <a:lnTo>
                  <a:pt x="301" y="90"/>
                </a:lnTo>
                <a:lnTo>
                  <a:pt x="296" y="86"/>
                </a:lnTo>
                <a:lnTo>
                  <a:pt x="289" y="78"/>
                </a:lnTo>
                <a:lnTo>
                  <a:pt x="282" y="71"/>
                </a:lnTo>
                <a:lnTo>
                  <a:pt x="271" y="74"/>
                </a:lnTo>
                <a:lnTo>
                  <a:pt x="266" y="72"/>
                </a:lnTo>
                <a:lnTo>
                  <a:pt x="259" y="67"/>
                </a:lnTo>
                <a:lnTo>
                  <a:pt x="247" y="64"/>
                </a:lnTo>
                <a:lnTo>
                  <a:pt x="229" y="64"/>
                </a:lnTo>
                <a:lnTo>
                  <a:pt x="218" y="55"/>
                </a:lnTo>
                <a:lnTo>
                  <a:pt x="217" y="32"/>
                </a:lnTo>
                <a:lnTo>
                  <a:pt x="210" y="9"/>
                </a:lnTo>
                <a:lnTo>
                  <a:pt x="194" y="0"/>
                </a:lnTo>
                <a:lnTo>
                  <a:pt x="194" y="27"/>
                </a:lnTo>
                <a:lnTo>
                  <a:pt x="171" y="27"/>
                </a:lnTo>
                <a:lnTo>
                  <a:pt x="144" y="27"/>
                </a:lnTo>
                <a:lnTo>
                  <a:pt x="116" y="27"/>
                </a:lnTo>
                <a:lnTo>
                  <a:pt x="88" y="27"/>
                </a:lnTo>
                <a:lnTo>
                  <a:pt x="62" y="27"/>
                </a:lnTo>
                <a:lnTo>
                  <a:pt x="35" y="27"/>
                </a:lnTo>
                <a:lnTo>
                  <a:pt x="16" y="25"/>
                </a:lnTo>
                <a:lnTo>
                  <a:pt x="0" y="25"/>
                </a:lnTo>
                <a:lnTo>
                  <a:pt x="0" y="37"/>
                </a:lnTo>
                <a:lnTo>
                  <a:pt x="6" y="51"/>
                </a:lnTo>
                <a:lnTo>
                  <a:pt x="9" y="72"/>
                </a:lnTo>
                <a:lnTo>
                  <a:pt x="4" y="99"/>
                </a:lnTo>
                <a:lnTo>
                  <a:pt x="7" y="136"/>
                </a:lnTo>
                <a:lnTo>
                  <a:pt x="13" y="151"/>
                </a:lnTo>
                <a:lnTo>
                  <a:pt x="14" y="159"/>
                </a:lnTo>
                <a:lnTo>
                  <a:pt x="13" y="173"/>
                </a:lnTo>
                <a:lnTo>
                  <a:pt x="27" y="201"/>
                </a:lnTo>
                <a:lnTo>
                  <a:pt x="32" y="231"/>
                </a:lnTo>
                <a:lnTo>
                  <a:pt x="34" y="269"/>
                </a:lnTo>
                <a:lnTo>
                  <a:pt x="35" y="322"/>
                </a:lnTo>
                <a:lnTo>
                  <a:pt x="39" y="352"/>
                </a:lnTo>
                <a:lnTo>
                  <a:pt x="46" y="366"/>
                </a:lnTo>
                <a:lnTo>
                  <a:pt x="55" y="385"/>
                </a:lnTo>
                <a:lnTo>
                  <a:pt x="58" y="436"/>
                </a:lnTo>
                <a:lnTo>
                  <a:pt x="55" y="454"/>
                </a:lnTo>
                <a:lnTo>
                  <a:pt x="48" y="466"/>
                </a:lnTo>
                <a:lnTo>
                  <a:pt x="41" y="477"/>
                </a:lnTo>
                <a:lnTo>
                  <a:pt x="37" y="491"/>
                </a:lnTo>
                <a:lnTo>
                  <a:pt x="42" y="501"/>
                </a:lnTo>
                <a:lnTo>
                  <a:pt x="53" y="505"/>
                </a:lnTo>
                <a:lnTo>
                  <a:pt x="64" y="510"/>
                </a:lnTo>
                <a:lnTo>
                  <a:pt x="69" y="526"/>
                </a:lnTo>
                <a:lnTo>
                  <a:pt x="71" y="769"/>
                </a:lnTo>
              </a:path>
            </a:pathLst>
          </a:custGeom>
          <a:noFill/>
          <a:ln w="0">
            <a:solidFill>
              <a:srgbClr val="000000"/>
            </a:solidFill>
            <a:prstDash val="solid"/>
            <a:round/>
            <a:headEnd/>
            <a:tailEnd/>
          </a:ln>
        </p:spPr>
        <p:txBody>
          <a:bodyPr/>
          <a:lstStyle/>
          <a:p>
            <a:endParaRPr lang="en-US"/>
          </a:p>
        </p:txBody>
      </p:sp>
      <p:sp>
        <p:nvSpPr>
          <p:cNvPr id="31771" name="Freeform 27"/>
          <p:cNvSpPr>
            <a:spLocks/>
          </p:cNvSpPr>
          <p:nvPr/>
        </p:nvSpPr>
        <p:spPr bwMode="auto">
          <a:xfrm>
            <a:off x="4806950" y="2441575"/>
            <a:ext cx="617538" cy="635000"/>
          </a:xfrm>
          <a:custGeom>
            <a:avLst/>
            <a:gdLst/>
            <a:ahLst/>
            <a:cxnLst>
              <a:cxn ang="0">
                <a:pos x="209" y="582"/>
              </a:cxn>
              <a:cxn ang="0">
                <a:pos x="178" y="521"/>
              </a:cxn>
              <a:cxn ang="0">
                <a:pos x="176" y="489"/>
              </a:cxn>
              <a:cxn ang="0">
                <a:pos x="171" y="475"/>
              </a:cxn>
              <a:cxn ang="0">
                <a:pos x="157" y="424"/>
              </a:cxn>
              <a:cxn ang="0">
                <a:pos x="123" y="397"/>
              </a:cxn>
              <a:cxn ang="0">
                <a:pos x="102" y="373"/>
              </a:cxn>
              <a:cxn ang="0">
                <a:pos x="79" y="350"/>
              </a:cxn>
              <a:cxn ang="0">
                <a:pos x="39" y="331"/>
              </a:cxn>
              <a:cxn ang="0">
                <a:pos x="16" y="311"/>
              </a:cxn>
              <a:cxn ang="0">
                <a:pos x="16" y="297"/>
              </a:cxn>
              <a:cxn ang="0">
                <a:pos x="18" y="227"/>
              </a:cxn>
              <a:cxn ang="0">
                <a:pos x="12" y="204"/>
              </a:cxn>
              <a:cxn ang="0">
                <a:pos x="11" y="167"/>
              </a:cxn>
              <a:cxn ang="0">
                <a:pos x="48" y="128"/>
              </a:cxn>
              <a:cxn ang="0">
                <a:pos x="49" y="55"/>
              </a:cxn>
              <a:cxn ang="0">
                <a:pos x="58" y="49"/>
              </a:cxn>
              <a:cxn ang="0">
                <a:pos x="63" y="48"/>
              </a:cxn>
              <a:cxn ang="0">
                <a:pos x="102" y="39"/>
              </a:cxn>
              <a:cxn ang="0">
                <a:pos x="136" y="23"/>
              </a:cxn>
              <a:cxn ang="0">
                <a:pos x="169" y="12"/>
              </a:cxn>
              <a:cxn ang="0">
                <a:pos x="188" y="2"/>
              </a:cxn>
              <a:cxn ang="0">
                <a:pos x="183" y="23"/>
              </a:cxn>
              <a:cxn ang="0">
                <a:pos x="178" y="37"/>
              </a:cxn>
              <a:cxn ang="0">
                <a:pos x="180" y="60"/>
              </a:cxn>
              <a:cxn ang="0">
                <a:pos x="199" y="48"/>
              </a:cxn>
              <a:cxn ang="0">
                <a:pos x="220" y="53"/>
              </a:cxn>
              <a:cxn ang="0">
                <a:pos x="238" y="62"/>
              </a:cxn>
              <a:cxn ang="0">
                <a:pos x="243" y="81"/>
              </a:cxn>
              <a:cxn ang="0">
                <a:pos x="264" y="90"/>
              </a:cxn>
              <a:cxn ang="0">
                <a:pos x="313" y="100"/>
              </a:cxn>
              <a:cxn ang="0">
                <a:pos x="373" y="118"/>
              </a:cxn>
              <a:cxn ang="0">
                <a:pos x="422" y="118"/>
              </a:cxn>
              <a:cxn ang="0">
                <a:pos x="436" y="127"/>
              </a:cxn>
              <a:cxn ang="0">
                <a:pos x="433" y="143"/>
              </a:cxn>
              <a:cxn ang="0">
                <a:pos x="454" y="148"/>
              </a:cxn>
              <a:cxn ang="0">
                <a:pos x="458" y="186"/>
              </a:cxn>
              <a:cxn ang="0">
                <a:pos x="450" y="201"/>
              </a:cxn>
              <a:cxn ang="0">
                <a:pos x="468" y="206"/>
              </a:cxn>
              <a:cxn ang="0">
                <a:pos x="479" y="230"/>
              </a:cxn>
              <a:cxn ang="0">
                <a:pos x="472" y="255"/>
              </a:cxn>
              <a:cxn ang="0">
                <a:pos x="450" y="303"/>
              </a:cxn>
              <a:cxn ang="0">
                <a:pos x="461" y="317"/>
              </a:cxn>
              <a:cxn ang="0">
                <a:pos x="493" y="271"/>
              </a:cxn>
              <a:cxn ang="0">
                <a:pos x="502" y="320"/>
              </a:cxn>
              <a:cxn ang="0">
                <a:pos x="491" y="545"/>
              </a:cxn>
              <a:cxn ang="0">
                <a:pos x="498" y="573"/>
              </a:cxn>
            </a:cxnLst>
            <a:rect l="0" t="0" r="r" b="b"/>
            <a:pathLst>
              <a:path w="510" h="598">
                <a:moveTo>
                  <a:pt x="231" y="598"/>
                </a:moveTo>
                <a:lnTo>
                  <a:pt x="224" y="589"/>
                </a:lnTo>
                <a:lnTo>
                  <a:pt x="209" y="582"/>
                </a:lnTo>
                <a:lnTo>
                  <a:pt x="194" y="572"/>
                </a:lnTo>
                <a:lnTo>
                  <a:pt x="180" y="547"/>
                </a:lnTo>
                <a:lnTo>
                  <a:pt x="178" y="521"/>
                </a:lnTo>
                <a:lnTo>
                  <a:pt x="183" y="506"/>
                </a:lnTo>
                <a:lnTo>
                  <a:pt x="185" y="498"/>
                </a:lnTo>
                <a:lnTo>
                  <a:pt x="176" y="489"/>
                </a:lnTo>
                <a:lnTo>
                  <a:pt x="173" y="484"/>
                </a:lnTo>
                <a:lnTo>
                  <a:pt x="171" y="478"/>
                </a:lnTo>
                <a:lnTo>
                  <a:pt x="171" y="475"/>
                </a:lnTo>
                <a:lnTo>
                  <a:pt x="167" y="473"/>
                </a:lnTo>
                <a:lnTo>
                  <a:pt x="164" y="443"/>
                </a:lnTo>
                <a:lnTo>
                  <a:pt x="157" y="424"/>
                </a:lnTo>
                <a:lnTo>
                  <a:pt x="146" y="412"/>
                </a:lnTo>
                <a:lnTo>
                  <a:pt x="136" y="403"/>
                </a:lnTo>
                <a:lnTo>
                  <a:pt x="123" y="397"/>
                </a:lnTo>
                <a:lnTo>
                  <a:pt x="113" y="390"/>
                </a:lnTo>
                <a:lnTo>
                  <a:pt x="106" y="383"/>
                </a:lnTo>
                <a:lnTo>
                  <a:pt x="102" y="373"/>
                </a:lnTo>
                <a:lnTo>
                  <a:pt x="100" y="364"/>
                </a:lnTo>
                <a:lnTo>
                  <a:pt x="92" y="357"/>
                </a:lnTo>
                <a:lnTo>
                  <a:pt x="79" y="350"/>
                </a:lnTo>
                <a:lnTo>
                  <a:pt x="67" y="343"/>
                </a:lnTo>
                <a:lnTo>
                  <a:pt x="51" y="336"/>
                </a:lnTo>
                <a:lnTo>
                  <a:pt x="39" y="331"/>
                </a:lnTo>
                <a:lnTo>
                  <a:pt x="28" y="324"/>
                </a:lnTo>
                <a:lnTo>
                  <a:pt x="21" y="315"/>
                </a:lnTo>
                <a:lnTo>
                  <a:pt x="16" y="311"/>
                </a:lnTo>
                <a:lnTo>
                  <a:pt x="12" y="306"/>
                </a:lnTo>
                <a:lnTo>
                  <a:pt x="12" y="303"/>
                </a:lnTo>
                <a:lnTo>
                  <a:pt x="16" y="297"/>
                </a:lnTo>
                <a:lnTo>
                  <a:pt x="14" y="271"/>
                </a:lnTo>
                <a:lnTo>
                  <a:pt x="14" y="246"/>
                </a:lnTo>
                <a:lnTo>
                  <a:pt x="18" y="227"/>
                </a:lnTo>
                <a:lnTo>
                  <a:pt x="23" y="218"/>
                </a:lnTo>
                <a:lnTo>
                  <a:pt x="23" y="211"/>
                </a:lnTo>
                <a:lnTo>
                  <a:pt x="12" y="204"/>
                </a:lnTo>
                <a:lnTo>
                  <a:pt x="0" y="194"/>
                </a:lnTo>
                <a:lnTo>
                  <a:pt x="2" y="181"/>
                </a:lnTo>
                <a:lnTo>
                  <a:pt x="11" y="167"/>
                </a:lnTo>
                <a:lnTo>
                  <a:pt x="21" y="155"/>
                </a:lnTo>
                <a:lnTo>
                  <a:pt x="34" y="141"/>
                </a:lnTo>
                <a:lnTo>
                  <a:pt x="48" y="128"/>
                </a:lnTo>
                <a:lnTo>
                  <a:pt x="48" y="55"/>
                </a:lnTo>
                <a:lnTo>
                  <a:pt x="48" y="53"/>
                </a:lnTo>
                <a:lnTo>
                  <a:pt x="49" y="55"/>
                </a:lnTo>
                <a:lnTo>
                  <a:pt x="53" y="55"/>
                </a:lnTo>
                <a:lnTo>
                  <a:pt x="56" y="51"/>
                </a:lnTo>
                <a:lnTo>
                  <a:pt x="58" y="49"/>
                </a:lnTo>
                <a:lnTo>
                  <a:pt x="60" y="48"/>
                </a:lnTo>
                <a:lnTo>
                  <a:pt x="62" y="48"/>
                </a:lnTo>
                <a:lnTo>
                  <a:pt x="63" y="48"/>
                </a:lnTo>
                <a:lnTo>
                  <a:pt x="76" y="46"/>
                </a:lnTo>
                <a:lnTo>
                  <a:pt x="90" y="44"/>
                </a:lnTo>
                <a:lnTo>
                  <a:pt x="102" y="39"/>
                </a:lnTo>
                <a:lnTo>
                  <a:pt x="114" y="34"/>
                </a:lnTo>
                <a:lnTo>
                  <a:pt x="125" y="28"/>
                </a:lnTo>
                <a:lnTo>
                  <a:pt x="136" y="23"/>
                </a:lnTo>
                <a:lnTo>
                  <a:pt x="146" y="19"/>
                </a:lnTo>
                <a:lnTo>
                  <a:pt x="155" y="18"/>
                </a:lnTo>
                <a:lnTo>
                  <a:pt x="169" y="12"/>
                </a:lnTo>
                <a:lnTo>
                  <a:pt x="178" y="5"/>
                </a:lnTo>
                <a:lnTo>
                  <a:pt x="183" y="0"/>
                </a:lnTo>
                <a:lnTo>
                  <a:pt x="188" y="2"/>
                </a:lnTo>
                <a:lnTo>
                  <a:pt x="190" y="7"/>
                </a:lnTo>
                <a:lnTo>
                  <a:pt x="188" y="14"/>
                </a:lnTo>
                <a:lnTo>
                  <a:pt x="183" y="23"/>
                </a:lnTo>
                <a:lnTo>
                  <a:pt x="176" y="32"/>
                </a:lnTo>
                <a:lnTo>
                  <a:pt x="176" y="35"/>
                </a:lnTo>
                <a:lnTo>
                  <a:pt x="178" y="37"/>
                </a:lnTo>
                <a:lnTo>
                  <a:pt x="180" y="41"/>
                </a:lnTo>
                <a:lnTo>
                  <a:pt x="174" y="53"/>
                </a:lnTo>
                <a:lnTo>
                  <a:pt x="180" y="60"/>
                </a:lnTo>
                <a:lnTo>
                  <a:pt x="185" y="55"/>
                </a:lnTo>
                <a:lnTo>
                  <a:pt x="190" y="48"/>
                </a:lnTo>
                <a:lnTo>
                  <a:pt x="199" y="48"/>
                </a:lnTo>
                <a:lnTo>
                  <a:pt x="208" y="56"/>
                </a:lnTo>
                <a:lnTo>
                  <a:pt x="215" y="56"/>
                </a:lnTo>
                <a:lnTo>
                  <a:pt x="220" y="53"/>
                </a:lnTo>
                <a:lnTo>
                  <a:pt x="225" y="49"/>
                </a:lnTo>
                <a:lnTo>
                  <a:pt x="231" y="56"/>
                </a:lnTo>
                <a:lnTo>
                  <a:pt x="238" y="62"/>
                </a:lnTo>
                <a:lnTo>
                  <a:pt x="243" y="67"/>
                </a:lnTo>
                <a:lnTo>
                  <a:pt x="243" y="74"/>
                </a:lnTo>
                <a:lnTo>
                  <a:pt x="243" y="81"/>
                </a:lnTo>
                <a:lnTo>
                  <a:pt x="245" y="86"/>
                </a:lnTo>
                <a:lnTo>
                  <a:pt x="252" y="90"/>
                </a:lnTo>
                <a:lnTo>
                  <a:pt x="264" y="90"/>
                </a:lnTo>
                <a:lnTo>
                  <a:pt x="278" y="92"/>
                </a:lnTo>
                <a:lnTo>
                  <a:pt x="296" y="95"/>
                </a:lnTo>
                <a:lnTo>
                  <a:pt x="313" y="100"/>
                </a:lnTo>
                <a:lnTo>
                  <a:pt x="334" y="107"/>
                </a:lnTo>
                <a:lnTo>
                  <a:pt x="354" y="113"/>
                </a:lnTo>
                <a:lnTo>
                  <a:pt x="373" y="118"/>
                </a:lnTo>
                <a:lnTo>
                  <a:pt x="391" y="121"/>
                </a:lnTo>
                <a:lnTo>
                  <a:pt x="405" y="121"/>
                </a:lnTo>
                <a:lnTo>
                  <a:pt x="422" y="118"/>
                </a:lnTo>
                <a:lnTo>
                  <a:pt x="431" y="118"/>
                </a:lnTo>
                <a:lnTo>
                  <a:pt x="436" y="121"/>
                </a:lnTo>
                <a:lnTo>
                  <a:pt x="436" y="127"/>
                </a:lnTo>
                <a:lnTo>
                  <a:pt x="435" y="132"/>
                </a:lnTo>
                <a:lnTo>
                  <a:pt x="433" y="137"/>
                </a:lnTo>
                <a:lnTo>
                  <a:pt x="433" y="143"/>
                </a:lnTo>
                <a:lnTo>
                  <a:pt x="436" y="144"/>
                </a:lnTo>
                <a:lnTo>
                  <a:pt x="445" y="144"/>
                </a:lnTo>
                <a:lnTo>
                  <a:pt x="454" y="148"/>
                </a:lnTo>
                <a:lnTo>
                  <a:pt x="458" y="157"/>
                </a:lnTo>
                <a:lnTo>
                  <a:pt x="459" y="179"/>
                </a:lnTo>
                <a:lnTo>
                  <a:pt x="458" y="186"/>
                </a:lnTo>
                <a:lnTo>
                  <a:pt x="454" y="190"/>
                </a:lnTo>
                <a:lnTo>
                  <a:pt x="450" y="195"/>
                </a:lnTo>
                <a:lnTo>
                  <a:pt x="450" y="201"/>
                </a:lnTo>
                <a:lnTo>
                  <a:pt x="459" y="199"/>
                </a:lnTo>
                <a:lnTo>
                  <a:pt x="465" y="199"/>
                </a:lnTo>
                <a:lnTo>
                  <a:pt x="468" y="206"/>
                </a:lnTo>
                <a:lnTo>
                  <a:pt x="470" y="220"/>
                </a:lnTo>
                <a:lnTo>
                  <a:pt x="473" y="230"/>
                </a:lnTo>
                <a:lnTo>
                  <a:pt x="479" y="230"/>
                </a:lnTo>
                <a:lnTo>
                  <a:pt x="482" y="232"/>
                </a:lnTo>
                <a:lnTo>
                  <a:pt x="482" y="243"/>
                </a:lnTo>
                <a:lnTo>
                  <a:pt x="472" y="255"/>
                </a:lnTo>
                <a:lnTo>
                  <a:pt x="461" y="271"/>
                </a:lnTo>
                <a:lnTo>
                  <a:pt x="454" y="287"/>
                </a:lnTo>
                <a:lnTo>
                  <a:pt x="450" y="303"/>
                </a:lnTo>
                <a:lnTo>
                  <a:pt x="452" y="315"/>
                </a:lnTo>
                <a:lnTo>
                  <a:pt x="456" y="318"/>
                </a:lnTo>
                <a:lnTo>
                  <a:pt x="461" y="317"/>
                </a:lnTo>
                <a:lnTo>
                  <a:pt x="466" y="308"/>
                </a:lnTo>
                <a:lnTo>
                  <a:pt x="477" y="290"/>
                </a:lnTo>
                <a:lnTo>
                  <a:pt x="493" y="271"/>
                </a:lnTo>
                <a:lnTo>
                  <a:pt x="507" y="264"/>
                </a:lnTo>
                <a:lnTo>
                  <a:pt x="510" y="280"/>
                </a:lnTo>
                <a:lnTo>
                  <a:pt x="502" y="320"/>
                </a:lnTo>
                <a:lnTo>
                  <a:pt x="489" y="375"/>
                </a:lnTo>
                <a:lnTo>
                  <a:pt x="480" y="448"/>
                </a:lnTo>
                <a:lnTo>
                  <a:pt x="491" y="545"/>
                </a:lnTo>
                <a:lnTo>
                  <a:pt x="494" y="556"/>
                </a:lnTo>
                <a:lnTo>
                  <a:pt x="496" y="565"/>
                </a:lnTo>
                <a:lnTo>
                  <a:pt x="498" y="573"/>
                </a:lnTo>
                <a:lnTo>
                  <a:pt x="496" y="584"/>
                </a:lnTo>
                <a:lnTo>
                  <a:pt x="231" y="598"/>
                </a:lnTo>
                <a:close/>
              </a:path>
            </a:pathLst>
          </a:custGeom>
          <a:solidFill>
            <a:srgbClr val="CCFFCC"/>
          </a:solidFill>
          <a:ln w="9525">
            <a:noFill/>
            <a:round/>
            <a:headEnd/>
            <a:tailEnd/>
          </a:ln>
        </p:spPr>
        <p:txBody>
          <a:bodyPr/>
          <a:lstStyle/>
          <a:p>
            <a:endParaRPr lang="en-US"/>
          </a:p>
        </p:txBody>
      </p:sp>
      <p:sp>
        <p:nvSpPr>
          <p:cNvPr id="31772" name="Freeform 28"/>
          <p:cNvSpPr>
            <a:spLocks/>
          </p:cNvSpPr>
          <p:nvPr/>
        </p:nvSpPr>
        <p:spPr bwMode="auto">
          <a:xfrm>
            <a:off x="4806950" y="2441575"/>
            <a:ext cx="617538" cy="635000"/>
          </a:xfrm>
          <a:custGeom>
            <a:avLst/>
            <a:gdLst/>
            <a:ahLst/>
            <a:cxnLst>
              <a:cxn ang="0">
                <a:pos x="209" y="582"/>
              </a:cxn>
              <a:cxn ang="0">
                <a:pos x="178" y="521"/>
              </a:cxn>
              <a:cxn ang="0">
                <a:pos x="176" y="489"/>
              </a:cxn>
              <a:cxn ang="0">
                <a:pos x="171" y="475"/>
              </a:cxn>
              <a:cxn ang="0">
                <a:pos x="157" y="424"/>
              </a:cxn>
              <a:cxn ang="0">
                <a:pos x="123" y="397"/>
              </a:cxn>
              <a:cxn ang="0">
                <a:pos x="102" y="373"/>
              </a:cxn>
              <a:cxn ang="0">
                <a:pos x="79" y="350"/>
              </a:cxn>
              <a:cxn ang="0">
                <a:pos x="39" y="331"/>
              </a:cxn>
              <a:cxn ang="0">
                <a:pos x="16" y="311"/>
              </a:cxn>
              <a:cxn ang="0">
                <a:pos x="16" y="297"/>
              </a:cxn>
              <a:cxn ang="0">
                <a:pos x="18" y="227"/>
              </a:cxn>
              <a:cxn ang="0">
                <a:pos x="12" y="204"/>
              </a:cxn>
              <a:cxn ang="0">
                <a:pos x="11" y="167"/>
              </a:cxn>
              <a:cxn ang="0">
                <a:pos x="48" y="128"/>
              </a:cxn>
              <a:cxn ang="0">
                <a:pos x="49" y="55"/>
              </a:cxn>
              <a:cxn ang="0">
                <a:pos x="58" y="49"/>
              </a:cxn>
              <a:cxn ang="0">
                <a:pos x="63" y="48"/>
              </a:cxn>
              <a:cxn ang="0">
                <a:pos x="102" y="39"/>
              </a:cxn>
              <a:cxn ang="0">
                <a:pos x="136" y="23"/>
              </a:cxn>
              <a:cxn ang="0">
                <a:pos x="169" y="12"/>
              </a:cxn>
              <a:cxn ang="0">
                <a:pos x="188" y="2"/>
              </a:cxn>
              <a:cxn ang="0">
                <a:pos x="183" y="23"/>
              </a:cxn>
              <a:cxn ang="0">
                <a:pos x="178" y="37"/>
              </a:cxn>
              <a:cxn ang="0">
                <a:pos x="180" y="60"/>
              </a:cxn>
              <a:cxn ang="0">
                <a:pos x="199" y="48"/>
              </a:cxn>
              <a:cxn ang="0">
                <a:pos x="220" y="53"/>
              </a:cxn>
              <a:cxn ang="0">
                <a:pos x="238" y="62"/>
              </a:cxn>
              <a:cxn ang="0">
                <a:pos x="243" y="81"/>
              </a:cxn>
              <a:cxn ang="0">
                <a:pos x="264" y="90"/>
              </a:cxn>
              <a:cxn ang="0">
                <a:pos x="313" y="100"/>
              </a:cxn>
              <a:cxn ang="0">
                <a:pos x="373" y="118"/>
              </a:cxn>
              <a:cxn ang="0">
                <a:pos x="422" y="118"/>
              </a:cxn>
              <a:cxn ang="0">
                <a:pos x="436" y="127"/>
              </a:cxn>
              <a:cxn ang="0">
                <a:pos x="433" y="143"/>
              </a:cxn>
              <a:cxn ang="0">
                <a:pos x="454" y="148"/>
              </a:cxn>
              <a:cxn ang="0">
                <a:pos x="458" y="186"/>
              </a:cxn>
              <a:cxn ang="0">
                <a:pos x="450" y="201"/>
              </a:cxn>
              <a:cxn ang="0">
                <a:pos x="468" y="206"/>
              </a:cxn>
              <a:cxn ang="0">
                <a:pos x="479" y="230"/>
              </a:cxn>
              <a:cxn ang="0">
                <a:pos x="472" y="255"/>
              </a:cxn>
              <a:cxn ang="0">
                <a:pos x="450" y="303"/>
              </a:cxn>
              <a:cxn ang="0">
                <a:pos x="461" y="317"/>
              </a:cxn>
              <a:cxn ang="0">
                <a:pos x="493" y="271"/>
              </a:cxn>
              <a:cxn ang="0">
                <a:pos x="502" y="320"/>
              </a:cxn>
              <a:cxn ang="0">
                <a:pos x="491" y="545"/>
              </a:cxn>
              <a:cxn ang="0">
                <a:pos x="498" y="573"/>
              </a:cxn>
            </a:cxnLst>
            <a:rect l="0" t="0" r="r" b="b"/>
            <a:pathLst>
              <a:path w="510" h="598">
                <a:moveTo>
                  <a:pt x="231" y="598"/>
                </a:moveTo>
                <a:lnTo>
                  <a:pt x="224" y="589"/>
                </a:lnTo>
                <a:lnTo>
                  <a:pt x="209" y="582"/>
                </a:lnTo>
                <a:lnTo>
                  <a:pt x="194" y="572"/>
                </a:lnTo>
                <a:lnTo>
                  <a:pt x="180" y="547"/>
                </a:lnTo>
                <a:lnTo>
                  <a:pt x="178" y="521"/>
                </a:lnTo>
                <a:lnTo>
                  <a:pt x="183" y="506"/>
                </a:lnTo>
                <a:lnTo>
                  <a:pt x="185" y="498"/>
                </a:lnTo>
                <a:lnTo>
                  <a:pt x="176" y="489"/>
                </a:lnTo>
                <a:lnTo>
                  <a:pt x="173" y="484"/>
                </a:lnTo>
                <a:lnTo>
                  <a:pt x="171" y="478"/>
                </a:lnTo>
                <a:lnTo>
                  <a:pt x="171" y="475"/>
                </a:lnTo>
                <a:lnTo>
                  <a:pt x="167" y="473"/>
                </a:lnTo>
                <a:lnTo>
                  <a:pt x="164" y="443"/>
                </a:lnTo>
                <a:lnTo>
                  <a:pt x="157" y="424"/>
                </a:lnTo>
                <a:lnTo>
                  <a:pt x="146" y="412"/>
                </a:lnTo>
                <a:lnTo>
                  <a:pt x="136" y="403"/>
                </a:lnTo>
                <a:lnTo>
                  <a:pt x="123" y="397"/>
                </a:lnTo>
                <a:lnTo>
                  <a:pt x="113" y="390"/>
                </a:lnTo>
                <a:lnTo>
                  <a:pt x="106" y="383"/>
                </a:lnTo>
                <a:lnTo>
                  <a:pt x="102" y="373"/>
                </a:lnTo>
                <a:lnTo>
                  <a:pt x="100" y="364"/>
                </a:lnTo>
                <a:lnTo>
                  <a:pt x="92" y="357"/>
                </a:lnTo>
                <a:lnTo>
                  <a:pt x="79" y="350"/>
                </a:lnTo>
                <a:lnTo>
                  <a:pt x="67" y="343"/>
                </a:lnTo>
                <a:lnTo>
                  <a:pt x="51" y="336"/>
                </a:lnTo>
                <a:lnTo>
                  <a:pt x="39" y="331"/>
                </a:lnTo>
                <a:lnTo>
                  <a:pt x="28" y="324"/>
                </a:lnTo>
                <a:lnTo>
                  <a:pt x="21" y="315"/>
                </a:lnTo>
                <a:lnTo>
                  <a:pt x="16" y="311"/>
                </a:lnTo>
                <a:lnTo>
                  <a:pt x="12" y="306"/>
                </a:lnTo>
                <a:lnTo>
                  <a:pt x="12" y="303"/>
                </a:lnTo>
                <a:lnTo>
                  <a:pt x="16" y="297"/>
                </a:lnTo>
                <a:lnTo>
                  <a:pt x="14" y="271"/>
                </a:lnTo>
                <a:lnTo>
                  <a:pt x="14" y="246"/>
                </a:lnTo>
                <a:lnTo>
                  <a:pt x="18" y="227"/>
                </a:lnTo>
                <a:lnTo>
                  <a:pt x="23" y="218"/>
                </a:lnTo>
                <a:lnTo>
                  <a:pt x="23" y="211"/>
                </a:lnTo>
                <a:lnTo>
                  <a:pt x="12" y="204"/>
                </a:lnTo>
                <a:lnTo>
                  <a:pt x="0" y="194"/>
                </a:lnTo>
                <a:lnTo>
                  <a:pt x="2" y="181"/>
                </a:lnTo>
                <a:lnTo>
                  <a:pt x="11" y="167"/>
                </a:lnTo>
                <a:lnTo>
                  <a:pt x="21" y="155"/>
                </a:lnTo>
                <a:lnTo>
                  <a:pt x="34" y="141"/>
                </a:lnTo>
                <a:lnTo>
                  <a:pt x="48" y="128"/>
                </a:lnTo>
                <a:lnTo>
                  <a:pt x="48" y="55"/>
                </a:lnTo>
                <a:lnTo>
                  <a:pt x="48" y="53"/>
                </a:lnTo>
                <a:lnTo>
                  <a:pt x="49" y="55"/>
                </a:lnTo>
                <a:lnTo>
                  <a:pt x="53" y="55"/>
                </a:lnTo>
                <a:lnTo>
                  <a:pt x="56" y="51"/>
                </a:lnTo>
                <a:lnTo>
                  <a:pt x="58" y="49"/>
                </a:lnTo>
                <a:lnTo>
                  <a:pt x="60" y="48"/>
                </a:lnTo>
                <a:lnTo>
                  <a:pt x="62" y="48"/>
                </a:lnTo>
                <a:lnTo>
                  <a:pt x="63" y="48"/>
                </a:lnTo>
                <a:lnTo>
                  <a:pt x="76" y="46"/>
                </a:lnTo>
                <a:lnTo>
                  <a:pt x="90" y="44"/>
                </a:lnTo>
                <a:lnTo>
                  <a:pt x="102" y="39"/>
                </a:lnTo>
                <a:lnTo>
                  <a:pt x="114" y="34"/>
                </a:lnTo>
                <a:lnTo>
                  <a:pt x="125" y="28"/>
                </a:lnTo>
                <a:lnTo>
                  <a:pt x="136" y="23"/>
                </a:lnTo>
                <a:lnTo>
                  <a:pt x="146" y="19"/>
                </a:lnTo>
                <a:lnTo>
                  <a:pt x="155" y="18"/>
                </a:lnTo>
                <a:lnTo>
                  <a:pt x="169" y="12"/>
                </a:lnTo>
                <a:lnTo>
                  <a:pt x="178" y="5"/>
                </a:lnTo>
                <a:lnTo>
                  <a:pt x="183" y="0"/>
                </a:lnTo>
                <a:lnTo>
                  <a:pt x="188" y="2"/>
                </a:lnTo>
                <a:lnTo>
                  <a:pt x="190" y="7"/>
                </a:lnTo>
                <a:lnTo>
                  <a:pt x="188" y="14"/>
                </a:lnTo>
                <a:lnTo>
                  <a:pt x="183" y="23"/>
                </a:lnTo>
                <a:lnTo>
                  <a:pt x="176" y="32"/>
                </a:lnTo>
                <a:lnTo>
                  <a:pt x="176" y="35"/>
                </a:lnTo>
                <a:lnTo>
                  <a:pt x="178" y="37"/>
                </a:lnTo>
                <a:lnTo>
                  <a:pt x="180" y="41"/>
                </a:lnTo>
                <a:lnTo>
                  <a:pt x="174" y="53"/>
                </a:lnTo>
                <a:lnTo>
                  <a:pt x="180" y="60"/>
                </a:lnTo>
                <a:lnTo>
                  <a:pt x="185" y="55"/>
                </a:lnTo>
                <a:lnTo>
                  <a:pt x="190" y="48"/>
                </a:lnTo>
                <a:lnTo>
                  <a:pt x="199" y="48"/>
                </a:lnTo>
                <a:lnTo>
                  <a:pt x="208" y="56"/>
                </a:lnTo>
                <a:lnTo>
                  <a:pt x="215" y="56"/>
                </a:lnTo>
                <a:lnTo>
                  <a:pt x="220" y="53"/>
                </a:lnTo>
                <a:lnTo>
                  <a:pt x="225" y="49"/>
                </a:lnTo>
                <a:lnTo>
                  <a:pt x="231" y="56"/>
                </a:lnTo>
                <a:lnTo>
                  <a:pt x="238" y="62"/>
                </a:lnTo>
                <a:lnTo>
                  <a:pt x="243" y="67"/>
                </a:lnTo>
                <a:lnTo>
                  <a:pt x="243" y="74"/>
                </a:lnTo>
                <a:lnTo>
                  <a:pt x="243" y="81"/>
                </a:lnTo>
                <a:lnTo>
                  <a:pt x="245" y="86"/>
                </a:lnTo>
                <a:lnTo>
                  <a:pt x="252" y="90"/>
                </a:lnTo>
                <a:lnTo>
                  <a:pt x="264" y="90"/>
                </a:lnTo>
                <a:lnTo>
                  <a:pt x="278" y="92"/>
                </a:lnTo>
                <a:lnTo>
                  <a:pt x="296" y="95"/>
                </a:lnTo>
                <a:lnTo>
                  <a:pt x="313" y="100"/>
                </a:lnTo>
                <a:lnTo>
                  <a:pt x="334" y="107"/>
                </a:lnTo>
                <a:lnTo>
                  <a:pt x="354" y="113"/>
                </a:lnTo>
                <a:lnTo>
                  <a:pt x="373" y="118"/>
                </a:lnTo>
                <a:lnTo>
                  <a:pt x="391" y="121"/>
                </a:lnTo>
                <a:lnTo>
                  <a:pt x="405" y="121"/>
                </a:lnTo>
                <a:lnTo>
                  <a:pt x="422" y="118"/>
                </a:lnTo>
                <a:lnTo>
                  <a:pt x="431" y="118"/>
                </a:lnTo>
                <a:lnTo>
                  <a:pt x="436" y="121"/>
                </a:lnTo>
                <a:lnTo>
                  <a:pt x="436" y="127"/>
                </a:lnTo>
                <a:lnTo>
                  <a:pt x="435" y="132"/>
                </a:lnTo>
                <a:lnTo>
                  <a:pt x="433" y="137"/>
                </a:lnTo>
                <a:lnTo>
                  <a:pt x="433" y="143"/>
                </a:lnTo>
                <a:lnTo>
                  <a:pt x="436" y="144"/>
                </a:lnTo>
                <a:lnTo>
                  <a:pt x="445" y="144"/>
                </a:lnTo>
                <a:lnTo>
                  <a:pt x="454" y="148"/>
                </a:lnTo>
                <a:lnTo>
                  <a:pt x="458" y="157"/>
                </a:lnTo>
                <a:lnTo>
                  <a:pt x="459" y="179"/>
                </a:lnTo>
                <a:lnTo>
                  <a:pt x="458" y="186"/>
                </a:lnTo>
                <a:lnTo>
                  <a:pt x="454" y="190"/>
                </a:lnTo>
                <a:lnTo>
                  <a:pt x="450" y="195"/>
                </a:lnTo>
                <a:lnTo>
                  <a:pt x="450" y="201"/>
                </a:lnTo>
                <a:lnTo>
                  <a:pt x="459" y="199"/>
                </a:lnTo>
                <a:lnTo>
                  <a:pt x="465" y="199"/>
                </a:lnTo>
                <a:lnTo>
                  <a:pt x="468" y="206"/>
                </a:lnTo>
                <a:lnTo>
                  <a:pt x="470" y="220"/>
                </a:lnTo>
                <a:lnTo>
                  <a:pt x="473" y="230"/>
                </a:lnTo>
                <a:lnTo>
                  <a:pt x="479" y="230"/>
                </a:lnTo>
                <a:lnTo>
                  <a:pt x="482" y="232"/>
                </a:lnTo>
                <a:lnTo>
                  <a:pt x="482" y="243"/>
                </a:lnTo>
                <a:lnTo>
                  <a:pt x="472" y="255"/>
                </a:lnTo>
                <a:lnTo>
                  <a:pt x="461" y="271"/>
                </a:lnTo>
                <a:lnTo>
                  <a:pt x="454" y="287"/>
                </a:lnTo>
                <a:lnTo>
                  <a:pt x="450" y="303"/>
                </a:lnTo>
                <a:lnTo>
                  <a:pt x="452" y="315"/>
                </a:lnTo>
                <a:lnTo>
                  <a:pt x="456" y="318"/>
                </a:lnTo>
                <a:lnTo>
                  <a:pt x="461" y="317"/>
                </a:lnTo>
                <a:lnTo>
                  <a:pt x="466" y="308"/>
                </a:lnTo>
                <a:lnTo>
                  <a:pt x="477" y="290"/>
                </a:lnTo>
                <a:lnTo>
                  <a:pt x="493" y="271"/>
                </a:lnTo>
                <a:lnTo>
                  <a:pt x="507" y="264"/>
                </a:lnTo>
                <a:lnTo>
                  <a:pt x="510" y="280"/>
                </a:lnTo>
                <a:lnTo>
                  <a:pt x="502" y="320"/>
                </a:lnTo>
                <a:lnTo>
                  <a:pt x="489" y="375"/>
                </a:lnTo>
                <a:lnTo>
                  <a:pt x="480" y="448"/>
                </a:lnTo>
                <a:lnTo>
                  <a:pt x="491" y="545"/>
                </a:lnTo>
                <a:lnTo>
                  <a:pt x="494" y="556"/>
                </a:lnTo>
                <a:lnTo>
                  <a:pt x="496" y="565"/>
                </a:lnTo>
                <a:lnTo>
                  <a:pt x="498" y="573"/>
                </a:lnTo>
                <a:lnTo>
                  <a:pt x="496" y="584"/>
                </a:lnTo>
                <a:lnTo>
                  <a:pt x="231" y="598"/>
                </a:lnTo>
              </a:path>
            </a:pathLst>
          </a:custGeom>
          <a:noFill/>
          <a:ln w="0">
            <a:solidFill>
              <a:srgbClr val="000000"/>
            </a:solidFill>
            <a:prstDash val="solid"/>
            <a:round/>
            <a:headEnd/>
            <a:tailEnd/>
          </a:ln>
        </p:spPr>
        <p:txBody>
          <a:bodyPr/>
          <a:lstStyle/>
          <a:p>
            <a:endParaRPr lang="en-US"/>
          </a:p>
        </p:txBody>
      </p:sp>
      <p:sp>
        <p:nvSpPr>
          <p:cNvPr id="31773" name="Freeform 29"/>
          <p:cNvSpPr>
            <a:spLocks/>
          </p:cNvSpPr>
          <p:nvPr/>
        </p:nvSpPr>
        <p:spPr bwMode="auto">
          <a:xfrm>
            <a:off x="5003800" y="3060700"/>
            <a:ext cx="492125" cy="793750"/>
          </a:xfrm>
          <a:custGeom>
            <a:avLst/>
            <a:gdLst/>
            <a:ahLst/>
            <a:cxnLst>
              <a:cxn ang="0">
                <a:pos x="250" y="730"/>
              </a:cxn>
              <a:cxn ang="0">
                <a:pos x="244" y="740"/>
              </a:cxn>
              <a:cxn ang="0">
                <a:pos x="214" y="705"/>
              </a:cxn>
              <a:cxn ang="0">
                <a:pos x="221" y="694"/>
              </a:cxn>
              <a:cxn ang="0">
                <a:pos x="213" y="652"/>
              </a:cxn>
              <a:cxn ang="0">
                <a:pos x="190" y="626"/>
              </a:cxn>
              <a:cxn ang="0">
                <a:pos x="162" y="613"/>
              </a:cxn>
              <a:cxn ang="0">
                <a:pos x="130" y="591"/>
              </a:cxn>
              <a:cxn ang="0">
                <a:pos x="137" y="548"/>
              </a:cxn>
              <a:cxn ang="0">
                <a:pos x="135" y="494"/>
              </a:cxn>
              <a:cxn ang="0">
                <a:pos x="104" y="494"/>
              </a:cxn>
              <a:cxn ang="0">
                <a:pos x="84" y="485"/>
              </a:cxn>
              <a:cxn ang="0">
                <a:pos x="68" y="441"/>
              </a:cxn>
              <a:cxn ang="0">
                <a:pos x="21" y="395"/>
              </a:cxn>
              <a:cxn ang="0">
                <a:pos x="0" y="306"/>
              </a:cxn>
              <a:cxn ang="0">
                <a:pos x="9" y="308"/>
              </a:cxn>
              <a:cxn ang="0">
                <a:pos x="7" y="285"/>
              </a:cxn>
              <a:cxn ang="0">
                <a:pos x="37" y="255"/>
              </a:cxn>
              <a:cxn ang="0">
                <a:pos x="38" y="234"/>
              </a:cxn>
              <a:cxn ang="0">
                <a:pos x="42" y="206"/>
              </a:cxn>
              <a:cxn ang="0">
                <a:pos x="40" y="170"/>
              </a:cxn>
              <a:cxn ang="0">
                <a:pos x="96" y="144"/>
              </a:cxn>
              <a:cxn ang="0">
                <a:pos x="118" y="100"/>
              </a:cxn>
              <a:cxn ang="0">
                <a:pos x="96" y="53"/>
              </a:cxn>
              <a:cxn ang="0">
                <a:pos x="77" y="32"/>
              </a:cxn>
              <a:cxn ang="0">
                <a:pos x="332" y="0"/>
              </a:cxn>
              <a:cxn ang="0">
                <a:pos x="352" y="58"/>
              </a:cxn>
              <a:cxn ang="0">
                <a:pos x="360" y="91"/>
              </a:cxn>
              <a:cxn ang="0">
                <a:pos x="390" y="394"/>
              </a:cxn>
              <a:cxn ang="0">
                <a:pos x="390" y="425"/>
              </a:cxn>
              <a:cxn ang="0">
                <a:pos x="390" y="453"/>
              </a:cxn>
              <a:cxn ang="0">
                <a:pos x="404" y="497"/>
              </a:cxn>
              <a:cxn ang="0">
                <a:pos x="387" y="531"/>
              </a:cxn>
              <a:cxn ang="0">
                <a:pos x="367" y="557"/>
              </a:cxn>
              <a:cxn ang="0">
                <a:pos x="367" y="578"/>
              </a:cxn>
              <a:cxn ang="0">
                <a:pos x="353" y="596"/>
              </a:cxn>
              <a:cxn ang="0">
                <a:pos x="357" y="622"/>
              </a:cxn>
              <a:cxn ang="0">
                <a:pos x="346" y="642"/>
              </a:cxn>
              <a:cxn ang="0">
                <a:pos x="357" y="654"/>
              </a:cxn>
              <a:cxn ang="0">
                <a:pos x="336" y="670"/>
              </a:cxn>
              <a:cxn ang="0">
                <a:pos x="318" y="689"/>
              </a:cxn>
              <a:cxn ang="0">
                <a:pos x="329" y="708"/>
              </a:cxn>
              <a:cxn ang="0">
                <a:pos x="316" y="724"/>
              </a:cxn>
              <a:cxn ang="0">
                <a:pos x="294" y="710"/>
              </a:cxn>
              <a:cxn ang="0">
                <a:pos x="262" y="719"/>
              </a:cxn>
              <a:cxn ang="0">
                <a:pos x="264" y="742"/>
              </a:cxn>
            </a:cxnLst>
            <a:rect l="0" t="0" r="r" b="b"/>
            <a:pathLst>
              <a:path w="406" h="745">
                <a:moveTo>
                  <a:pt x="258" y="745"/>
                </a:moveTo>
                <a:lnTo>
                  <a:pt x="253" y="733"/>
                </a:lnTo>
                <a:lnTo>
                  <a:pt x="250" y="730"/>
                </a:lnTo>
                <a:lnTo>
                  <a:pt x="250" y="730"/>
                </a:lnTo>
                <a:lnTo>
                  <a:pt x="250" y="735"/>
                </a:lnTo>
                <a:lnTo>
                  <a:pt x="244" y="740"/>
                </a:lnTo>
                <a:lnTo>
                  <a:pt x="234" y="733"/>
                </a:lnTo>
                <a:lnTo>
                  <a:pt x="221" y="717"/>
                </a:lnTo>
                <a:lnTo>
                  <a:pt x="214" y="705"/>
                </a:lnTo>
                <a:lnTo>
                  <a:pt x="214" y="700"/>
                </a:lnTo>
                <a:lnTo>
                  <a:pt x="218" y="700"/>
                </a:lnTo>
                <a:lnTo>
                  <a:pt x="221" y="694"/>
                </a:lnTo>
                <a:lnTo>
                  <a:pt x="221" y="679"/>
                </a:lnTo>
                <a:lnTo>
                  <a:pt x="220" y="663"/>
                </a:lnTo>
                <a:lnTo>
                  <a:pt x="213" y="652"/>
                </a:lnTo>
                <a:lnTo>
                  <a:pt x="202" y="643"/>
                </a:lnTo>
                <a:lnTo>
                  <a:pt x="195" y="631"/>
                </a:lnTo>
                <a:lnTo>
                  <a:pt x="190" y="626"/>
                </a:lnTo>
                <a:lnTo>
                  <a:pt x="183" y="622"/>
                </a:lnTo>
                <a:lnTo>
                  <a:pt x="172" y="617"/>
                </a:lnTo>
                <a:lnTo>
                  <a:pt x="162" y="613"/>
                </a:lnTo>
                <a:lnTo>
                  <a:pt x="149" y="606"/>
                </a:lnTo>
                <a:lnTo>
                  <a:pt x="139" y="599"/>
                </a:lnTo>
                <a:lnTo>
                  <a:pt x="130" y="591"/>
                </a:lnTo>
                <a:lnTo>
                  <a:pt x="125" y="578"/>
                </a:lnTo>
                <a:lnTo>
                  <a:pt x="128" y="563"/>
                </a:lnTo>
                <a:lnTo>
                  <a:pt x="137" y="548"/>
                </a:lnTo>
                <a:lnTo>
                  <a:pt x="144" y="534"/>
                </a:lnTo>
                <a:lnTo>
                  <a:pt x="142" y="510"/>
                </a:lnTo>
                <a:lnTo>
                  <a:pt x="135" y="494"/>
                </a:lnTo>
                <a:lnTo>
                  <a:pt x="126" y="489"/>
                </a:lnTo>
                <a:lnTo>
                  <a:pt x="116" y="489"/>
                </a:lnTo>
                <a:lnTo>
                  <a:pt x="104" y="494"/>
                </a:lnTo>
                <a:lnTo>
                  <a:pt x="93" y="499"/>
                </a:lnTo>
                <a:lnTo>
                  <a:pt x="86" y="496"/>
                </a:lnTo>
                <a:lnTo>
                  <a:pt x="84" y="485"/>
                </a:lnTo>
                <a:lnTo>
                  <a:pt x="84" y="469"/>
                </a:lnTo>
                <a:lnTo>
                  <a:pt x="79" y="453"/>
                </a:lnTo>
                <a:lnTo>
                  <a:pt x="68" y="441"/>
                </a:lnTo>
                <a:lnTo>
                  <a:pt x="54" y="427"/>
                </a:lnTo>
                <a:lnTo>
                  <a:pt x="37" y="413"/>
                </a:lnTo>
                <a:lnTo>
                  <a:pt x="21" y="395"/>
                </a:lnTo>
                <a:lnTo>
                  <a:pt x="9" y="373"/>
                </a:lnTo>
                <a:lnTo>
                  <a:pt x="0" y="343"/>
                </a:lnTo>
                <a:lnTo>
                  <a:pt x="0" y="306"/>
                </a:lnTo>
                <a:lnTo>
                  <a:pt x="3" y="308"/>
                </a:lnTo>
                <a:lnTo>
                  <a:pt x="5" y="309"/>
                </a:lnTo>
                <a:lnTo>
                  <a:pt x="9" y="308"/>
                </a:lnTo>
                <a:lnTo>
                  <a:pt x="10" y="301"/>
                </a:lnTo>
                <a:lnTo>
                  <a:pt x="9" y="293"/>
                </a:lnTo>
                <a:lnTo>
                  <a:pt x="7" y="285"/>
                </a:lnTo>
                <a:lnTo>
                  <a:pt x="9" y="276"/>
                </a:lnTo>
                <a:lnTo>
                  <a:pt x="26" y="267"/>
                </a:lnTo>
                <a:lnTo>
                  <a:pt x="37" y="255"/>
                </a:lnTo>
                <a:lnTo>
                  <a:pt x="37" y="246"/>
                </a:lnTo>
                <a:lnTo>
                  <a:pt x="35" y="239"/>
                </a:lnTo>
                <a:lnTo>
                  <a:pt x="38" y="234"/>
                </a:lnTo>
                <a:lnTo>
                  <a:pt x="47" y="227"/>
                </a:lnTo>
                <a:lnTo>
                  <a:pt x="45" y="216"/>
                </a:lnTo>
                <a:lnTo>
                  <a:pt x="42" y="206"/>
                </a:lnTo>
                <a:lnTo>
                  <a:pt x="37" y="193"/>
                </a:lnTo>
                <a:lnTo>
                  <a:pt x="35" y="181"/>
                </a:lnTo>
                <a:lnTo>
                  <a:pt x="40" y="170"/>
                </a:lnTo>
                <a:lnTo>
                  <a:pt x="54" y="158"/>
                </a:lnTo>
                <a:lnTo>
                  <a:pt x="84" y="148"/>
                </a:lnTo>
                <a:lnTo>
                  <a:pt x="96" y="144"/>
                </a:lnTo>
                <a:lnTo>
                  <a:pt x="104" y="135"/>
                </a:lnTo>
                <a:lnTo>
                  <a:pt x="107" y="119"/>
                </a:lnTo>
                <a:lnTo>
                  <a:pt x="118" y="100"/>
                </a:lnTo>
                <a:lnTo>
                  <a:pt x="121" y="75"/>
                </a:lnTo>
                <a:lnTo>
                  <a:pt x="112" y="61"/>
                </a:lnTo>
                <a:lnTo>
                  <a:pt x="96" y="53"/>
                </a:lnTo>
                <a:lnTo>
                  <a:pt x="88" y="40"/>
                </a:lnTo>
                <a:lnTo>
                  <a:pt x="84" y="35"/>
                </a:lnTo>
                <a:lnTo>
                  <a:pt x="77" y="32"/>
                </a:lnTo>
                <a:lnTo>
                  <a:pt x="70" y="24"/>
                </a:lnTo>
                <a:lnTo>
                  <a:pt x="67" y="14"/>
                </a:lnTo>
                <a:lnTo>
                  <a:pt x="332" y="0"/>
                </a:lnTo>
                <a:lnTo>
                  <a:pt x="334" y="30"/>
                </a:lnTo>
                <a:lnTo>
                  <a:pt x="343" y="46"/>
                </a:lnTo>
                <a:lnTo>
                  <a:pt x="352" y="58"/>
                </a:lnTo>
                <a:lnTo>
                  <a:pt x="357" y="75"/>
                </a:lnTo>
                <a:lnTo>
                  <a:pt x="359" y="82"/>
                </a:lnTo>
                <a:lnTo>
                  <a:pt x="360" y="91"/>
                </a:lnTo>
                <a:lnTo>
                  <a:pt x="364" y="97"/>
                </a:lnTo>
                <a:lnTo>
                  <a:pt x="367" y="102"/>
                </a:lnTo>
                <a:lnTo>
                  <a:pt x="390" y="394"/>
                </a:lnTo>
                <a:lnTo>
                  <a:pt x="392" y="406"/>
                </a:lnTo>
                <a:lnTo>
                  <a:pt x="394" y="417"/>
                </a:lnTo>
                <a:lnTo>
                  <a:pt x="390" y="425"/>
                </a:lnTo>
                <a:lnTo>
                  <a:pt x="385" y="434"/>
                </a:lnTo>
                <a:lnTo>
                  <a:pt x="383" y="443"/>
                </a:lnTo>
                <a:lnTo>
                  <a:pt x="390" y="453"/>
                </a:lnTo>
                <a:lnTo>
                  <a:pt x="401" y="464"/>
                </a:lnTo>
                <a:lnTo>
                  <a:pt x="406" y="478"/>
                </a:lnTo>
                <a:lnTo>
                  <a:pt x="404" y="497"/>
                </a:lnTo>
                <a:lnTo>
                  <a:pt x="397" y="512"/>
                </a:lnTo>
                <a:lnTo>
                  <a:pt x="390" y="522"/>
                </a:lnTo>
                <a:lnTo>
                  <a:pt x="387" y="531"/>
                </a:lnTo>
                <a:lnTo>
                  <a:pt x="383" y="541"/>
                </a:lnTo>
                <a:lnTo>
                  <a:pt x="376" y="548"/>
                </a:lnTo>
                <a:lnTo>
                  <a:pt x="367" y="557"/>
                </a:lnTo>
                <a:lnTo>
                  <a:pt x="366" y="568"/>
                </a:lnTo>
                <a:lnTo>
                  <a:pt x="367" y="573"/>
                </a:lnTo>
                <a:lnTo>
                  <a:pt x="367" y="578"/>
                </a:lnTo>
                <a:lnTo>
                  <a:pt x="364" y="584"/>
                </a:lnTo>
                <a:lnTo>
                  <a:pt x="355" y="587"/>
                </a:lnTo>
                <a:lnTo>
                  <a:pt x="353" y="596"/>
                </a:lnTo>
                <a:lnTo>
                  <a:pt x="355" y="606"/>
                </a:lnTo>
                <a:lnTo>
                  <a:pt x="357" y="615"/>
                </a:lnTo>
                <a:lnTo>
                  <a:pt x="357" y="622"/>
                </a:lnTo>
                <a:lnTo>
                  <a:pt x="355" y="628"/>
                </a:lnTo>
                <a:lnTo>
                  <a:pt x="350" y="635"/>
                </a:lnTo>
                <a:lnTo>
                  <a:pt x="346" y="642"/>
                </a:lnTo>
                <a:lnTo>
                  <a:pt x="346" y="647"/>
                </a:lnTo>
                <a:lnTo>
                  <a:pt x="352" y="650"/>
                </a:lnTo>
                <a:lnTo>
                  <a:pt x="357" y="654"/>
                </a:lnTo>
                <a:lnTo>
                  <a:pt x="357" y="657"/>
                </a:lnTo>
                <a:lnTo>
                  <a:pt x="348" y="663"/>
                </a:lnTo>
                <a:lnTo>
                  <a:pt x="336" y="670"/>
                </a:lnTo>
                <a:lnTo>
                  <a:pt x="323" y="677"/>
                </a:lnTo>
                <a:lnTo>
                  <a:pt x="318" y="684"/>
                </a:lnTo>
                <a:lnTo>
                  <a:pt x="318" y="689"/>
                </a:lnTo>
                <a:lnTo>
                  <a:pt x="323" y="694"/>
                </a:lnTo>
                <a:lnTo>
                  <a:pt x="327" y="700"/>
                </a:lnTo>
                <a:lnTo>
                  <a:pt x="329" y="708"/>
                </a:lnTo>
                <a:lnTo>
                  <a:pt x="325" y="721"/>
                </a:lnTo>
                <a:lnTo>
                  <a:pt x="322" y="724"/>
                </a:lnTo>
                <a:lnTo>
                  <a:pt x="316" y="724"/>
                </a:lnTo>
                <a:lnTo>
                  <a:pt x="309" y="721"/>
                </a:lnTo>
                <a:lnTo>
                  <a:pt x="302" y="714"/>
                </a:lnTo>
                <a:lnTo>
                  <a:pt x="294" y="710"/>
                </a:lnTo>
                <a:lnTo>
                  <a:pt x="283" y="708"/>
                </a:lnTo>
                <a:lnTo>
                  <a:pt x="272" y="710"/>
                </a:lnTo>
                <a:lnTo>
                  <a:pt x="262" y="719"/>
                </a:lnTo>
                <a:lnTo>
                  <a:pt x="260" y="730"/>
                </a:lnTo>
                <a:lnTo>
                  <a:pt x="264" y="737"/>
                </a:lnTo>
                <a:lnTo>
                  <a:pt x="264" y="742"/>
                </a:lnTo>
                <a:lnTo>
                  <a:pt x="258" y="745"/>
                </a:lnTo>
                <a:close/>
              </a:path>
            </a:pathLst>
          </a:custGeom>
          <a:solidFill>
            <a:srgbClr val="FFFFFF"/>
          </a:solidFill>
          <a:ln w="9525">
            <a:noFill/>
            <a:round/>
            <a:headEnd/>
            <a:tailEnd/>
          </a:ln>
        </p:spPr>
        <p:txBody>
          <a:bodyPr/>
          <a:lstStyle/>
          <a:p>
            <a:endParaRPr lang="en-US"/>
          </a:p>
        </p:txBody>
      </p:sp>
      <p:sp>
        <p:nvSpPr>
          <p:cNvPr id="31774" name="Freeform 30"/>
          <p:cNvSpPr>
            <a:spLocks/>
          </p:cNvSpPr>
          <p:nvPr/>
        </p:nvSpPr>
        <p:spPr bwMode="auto">
          <a:xfrm>
            <a:off x="5003800" y="3060700"/>
            <a:ext cx="492125" cy="793750"/>
          </a:xfrm>
          <a:custGeom>
            <a:avLst/>
            <a:gdLst/>
            <a:ahLst/>
            <a:cxnLst>
              <a:cxn ang="0">
                <a:pos x="250" y="730"/>
              </a:cxn>
              <a:cxn ang="0">
                <a:pos x="244" y="740"/>
              </a:cxn>
              <a:cxn ang="0">
                <a:pos x="214" y="705"/>
              </a:cxn>
              <a:cxn ang="0">
                <a:pos x="221" y="694"/>
              </a:cxn>
              <a:cxn ang="0">
                <a:pos x="213" y="652"/>
              </a:cxn>
              <a:cxn ang="0">
                <a:pos x="190" y="626"/>
              </a:cxn>
              <a:cxn ang="0">
                <a:pos x="162" y="613"/>
              </a:cxn>
              <a:cxn ang="0">
                <a:pos x="130" y="591"/>
              </a:cxn>
              <a:cxn ang="0">
                <a:pos x="137" y="548"/>
              </a:cxn>
              <a:cxn ang="0">
                <a:pos x="135" y="494"/>
              </a:cxn>
              <a:cxn ang="0">
                <a:pos x="104" y="494"/>
              </a:cxn>
              <a:cxn ang="0">
                <a:pos x="84" y="485"/>
              </a:cxn>
              <a:cxn ang="0">
                <a:pos x="68" y="441"/>
              </a:cxn>
              <a:cxn ang="0">
                <a:pos x="21" y="395"/>
              </a:cxn>
              <a:cxn ang="0">
                <a:pos x="0" y="306"/>
              </a:cxn>
              <a:cxn ang="0">
                <a:pos x="9" y="308"/>
              </a:cxn>
              <a:cxn ang="0">
                <a:pos x="7" y="285"/>
              </a:cxn>
              <a:cxn ang="0">
                <a:pos x="37" y="255"/>
              </a:cxn>
              <a:cxn ang="0">
                <a:pos x="38" y="234"/>
              </a:cxn>
              <a:cxn ang="0">
                <a:pos x="42" y="206"/>
              </a:cxn>
              <a:cxn ang="0">
                <a:pos x="40" y="170"/>
              </a:cxn>
              <a:cxn ang="0">
                <a:pos x="96" y="144"/>
              </a:cxn>
              <a:cxn ang="0">
                <a:pos x="118" y="100"/>
              </a:cxn>
              <a:cxn ang="0">
                <a:pos x="96" y="53"/>
              </a:cxn>
              <a:cxn ang="0">
                <a:pos x="77" y="32"/>
              </a:cxn>
              <a:cxn ang="0">
                <a:pos x="332" y="0"/>
              </a:cxn>
              <a:cxn ang="0">
                <a:pos x="352" y="58"/>
              </a:cxn>
              <a:cxn ang="0">
                <a:pos x="360" y="91"/>
              </a:cxn>
              <a:cxn ang="0">
                <a:pos x="390" y="394"/>
              </a:cxn>
              <a:cxn ang="0">
                <a:pos x="390" y="425"/>
              </a:cxn>
              <a:cxn ang="0">
                <a:pos x="390" y="453"/>
              </a:cxn>
              <a:cxn ang="0">
                <a:pos x="404" y="497"/>
              </a:cxn>
              <a:cxn ang="0">
                <a:pos x="387" y="531"/>
              </a:cxn>
              <a:cxn ang="0">
                <a:pos x="367" y="557"/>
              </a:cxn>
              <a:cxn ang="0">
                <a:pos x="367" y="578"/>
              </a:cxn>
              <a:cxn ang="0">
                <a:pos x="353" y="596"/>
              </a:cxn>
              <a:cxn ang="0">
                <a:pos x="357" y="622"/>
              </a:cxn>
              <a:cxn ang="0">
                <a:pos x="346" y="642"/>
              </a:cxn>
              <a:cxn ang="0">
                <a:pos x="357" y="654"/>
              </a:cxn>
              <a:cxn ang="0">
                <a:pos x="336" y="670"/>
              </a:cxn>
              <a:cxn ang="0">
                <a:pos x="318" y="689"/>
              </a:cxn>
              <a:cxn ang="0">
                <a:pos x="329" y="708"/>
              </a:cxn>
              <a:cxn ang="0">
                <a:pos x="316" y="724"/>
              </a:cxn>
              <a:cxn ang="0">
                <a:pos x="294" y="710"/>
              </a:cxn>
              <a:cxn ang="0">
                <a:pos x="262" y="719"/>
              </a:cxn>
              <a:cxn ang="0">
                <a:pos x="264" y="742"/>
              </a:cxn>
            </a:cxnLst>
            <a:rect l="0" t="0" r="r" b="b"/>
            <a:pathLst>
              <a:path w="406" h="745">
                <a:moveTo>
                  <a:pt x="258" y="745"/>
                </a:moveTo>
                <a:lnTo>
                  <a:pt x="253" y="733"/>
                </a:lnTo>
                <a:lnTo>
                  <a:pt x="250" y="730"/>
                </a:lnTo>
                <a:lnTo>
                  <a:pt x="250" y="730"/>
                </a:lnTo>
                <a:lnTo>
                  <a:pt x="250" y="735"/>
                </a:lnTo>
                <a:lnTo>
                  <a:pt x="244" y="740"/>
                </a:lnTo>
                <a:lnTo>
                  <a:pt x="234" y="733"/>
                </a:lnTo>
                <a:lnTo>
                  <a:pt x="221" y="717"/>
                </a:lnTo>
                <a:lnTo>
                  <a:pt x="214" y="705"/>
                </a:lnTo>
                <a:lnTo>
                  <a:pt x="214" y="700"/>
                </a:lnTo>
                <a:lnTo>
                  <a:pt x="218" y="700"/>
                </a:lnTo>
                <a:lnTo>
                  <a:pt x="221" y="694"/>
                </a:lnTo>
                <a:lnTo>
                  <a:pt x="221" y="679"/>
                </a:lnTo>
                <a:lnTo>
                  <a:pt x="220" y="663"/>
                </a:lnTo>
                <a:lnTo>
                  <a:pt x="213" y="652"/>
                </a:lnTo>
                <a:lnTo>
                  <a:pt x="202" y="643"/>
                </a:lnTo>
                <a:lnTo>
                  <a:pt x="195" y="631"/>
                </a:lnTo>
                <a:lnTo>
                  <a:pt x="190" y="626"/>
                </a:lnTo>
                <a:lnTo>
                  <a:pt x="183" y="622"/>
                </a:lnTo>
                <a:lnTo>
                  <a:pt x="172" y="617"/>
                </a:lnTo>
                <a:lnTo>
                  <a:pt x="162" y="613"/>
                </a:lnTo>
                <a:lnTo>
                  <a:pt x="149" y="606"/>
                </a:lnTo>
                <a:lnTo>
                  <a:pt x="139" y="599"/>
                </a:lnTo>
                <a:lnTo>
                  <a:pt x="130" y="591"/>
                </a:lnTo>
                <a:lnTo>
                  <a:pt x="125" y="578"/>
                </a:lnTo>
                <a:lnTo>
                  <a:pt x="128" y="563"/>
                </a:lnTo>
                <a:lnTo>
                  <a:pt x="137" y="548"/>
                </a:lnTo>
                <a:lnTo>
                  <a:pt x="144" y="534"/>
                </a:lnTo>
                <a:lnTo>
                  <a:pt x="142" y="510"/>
                </a:lnTo>
                <a:lnTo>
                  <a:pt x="135" y="494"/>
                </a:lnTo>
                <a:lnTo>
                  <a:pt x="126" y="489"/>
                </a:lnTo>
                <a:lnTo>
                  <a:pt x="116" y="489"/>
                </a:lnTo>
                <a:lnTo>
                  <a:pt x="104" y="494"/>
                </a:lnTo>
                <a:lnTo>
                  <a:pt x="93" y="499"/>
                </a:lnTo>
                <a:lnTo>
                  <a:pt x="86" y="496"/>
                </a:lnTo>
                <a:lnTo>
                  <a:pt x="84" y="485"/>
                </a:lnTo>
                <a:lnTo>
                  <a:pt x="84" y="469"/>
                </a:lnTo>
                <a:lnTo>
                  <a:pt x="79" y="453"/>
                </a:lnTo>
                <a:lnTo>
                  <a:pt x="68" y="441"/>
                </a:lnTo>
                <a:lnTo>
                  <a:pt x="54" y="427"/>
                </a:lnTo>
                <a:lnTo>
                  <a:pt x="37" y="413"/>
                </a:lnTo>
                <a:lnTo>
                  <a:pt x="21" y="395"/>
                </a:lnTo>
                <a:lnTo>
                  <a:pt x="9" y="373"/>
                </a:lnTo>
                <a:lnTo>
                  <a:pt x="0" y="343"/>
                </a:lnTo>
                <a:lnTo>
                  <a:pt x="0" y="306"/>
                </a:lnTo>
                <a:lnTo>
                  <a:pt x="3" y="308"/>
                </a:lnTo>
                <a:lnTo>
                  <a:pt x="5" y="309"/>
                </a:lnTo>
                <a:lnTo>
                  <a:pt x="9" y="308"/>
                </a:lnTo>
                <a:lnTo>
                  <a:pt x="10" y="301"/>
                </a:lnTo>
                <a:lnTo>
                  <a:pt x="9" y="293"/>
                </a:lnTo>
                <a:lnTo>
                  <a:pt x="7" y="285"/>
                </a:lnTo>
                <a:lnTo>
                  <a:pt x="9" y="276"/>
                </a:lnTo>
                <a:lnTo>
                  <a:pt x="26" y="267"/>
                </a:lnTo>
                <a:lnTo>
                  <a:pt x="37" y="255"/>
                </a:lnTo>
                <a:lnTo>
                  <a:pt x="37" y="246"/>
                </a:lnTo>
                <a:lnTo>
                  <a:pt x="35" y="239"/>
                </a:lnTo>
                <a:lnTo>
                  <a:pt x="38" y="234"/>
                </a:lnTo>
                <a:lnTo>
                  <a:pt x="47" y="227"/>
                </a:lnTo>
                <a:lnTo>
                  <a:pt x="45" y="216"/>
                </a:lnTo>
                <a:lnTo>
                  <a:pt x="42" y="206"/>
                </a:lnTo>
                <a:lnTo>
                  <a:pt x="37" y="193"/>
                </a:lnTo>
                <a:lnTo>
                  <a:pt x="35" y="181"/>
                </a:lnTo>
                <a:lnTo>
                  <a:pt x="40" y="170"/>
                </a:lnTo>
                <a:lnTo>
                  <a:pt x="54" y="158"/>
                </a:lnTo>
                <a:lnTo>
                  <a:pt x="84" y="148"/>
                </a:lnTo>
                <a:lnTo>
                  <a:pt x="96" y="144"/>
                </a:lnTo>
                <a:lnTo>
                  <a:pt x="104" y="135"/>
                </a:lnTo>
                <a:lnTo>
                  <a:pt x="107" y="119"/>
                </a:lnTo>
                <a:lnTo>
                  <a:pt x="118" y="100"/>
                </a:lnTo>
                <a:lnTo>
                  <a:pt x="121" y="75"/>
                </a:lnTo>
                <a:lnTo>
                  <a:pt x="112" y="61"/>
                </a:lnTo>
                <a:lnTo>
                  <a:pt x="96" y="53"/>
                </a:lnTo>
                <a:lnTo>
                  <a:pt x="88" y="40"/>
                </a:lnTo>
                <a:lnTo>
                  <a:pt x="84" y="35"/>
                </a:lnTo>
                <a:lnTo>
                  <a:pt x="77" y="32"/>
                </a:lnTo>
                <a:lnTo>
                  <a:pt x="70" y="24"/>
                </a:lnTo>
                <a:lnTo>
                  <a:pt x="67" y="14"/>
                </a:lnTo>
                <a:lnTo>
                  <a:pt x="332" y="0"/>
                </a:lnTo>
                <a:lnTo>
                  <a:pt x="334" y="30"/>
                </a:lnTo>
                <a:lnTo>
                  <a:pt x="343" y="46"/>
                </a:lnTo>
                <a:lnTo>
                  <a:pt x="352" y="58"/>
                </a:lnTo>
                <a:lnTo>
                  <a:pt x="357" y="75"/>
                </a:lnTo>
                <a:lnTo>
                  <a:pt x="359" y="82"/>
                </a:lnTo>
                <a:lnTo>
                  <a:pt x="360" y="91"/>
                </a:lnTo>
                <a:lnTo>
                  <a:pt x="364" y="97"/>
                </a:lnTo>
                <a:lnTo>
                  <a:pt x="367" y="102"/>
                </a:lnTo>
                <a:lnTo>
                  <a:pt x="390" y="394"/>
                </a:lnTo>
                <a:lnTo>
                  <a:pt x="392" y="406"/>
                </a:lnTo>
                <a:lnTo>
                  <a:pt x="394" y="417"/>
                </a:lnTo>
                <a:lnTo>
                  <a:pt x="390" y="425"/>
                </a:lnTo>
                <a:lnTo>
                  <a:pt x="385" y="434"/>
                </a:lnTo>
                <a:lnTo>
                  <a:pt x="383" y="443"/>
                </a:lnTo>
                <a:lnTo>
                  <a:pt x="390" y="453"/>
                </a:lnTo>
                <a:lnTo>
                  <a:pt x="401" y="464"/>
                </a:lnTo>
                <a:lnTo>
                  <a:pt x="406" y="478"/>
                </a:lnTo>
                <a:lnTo>
                  <a:pt x="404" y="497"/>
                </a:lnTo>
                <a:lnTo>
                  <a:pt x="397" y="512"/>
                </a:lnTo>
                <a:lnTo>
                  <a:pt x="390" y="522"/>
                </a:lnTo>
                <a:lnTo>
                  <a:pt x="387" y="531"/>
                </a:lnTo>
                <a:lnTo>
                  <a:pt x="383" y="541"/>
                </a:lnTo>
                <a:lnTo>
                  <a:pt x="376" y="548"/>
                </a:lnTo>
                <a:lnTo>
                  <a:pt x="367" y="557"/>
                </a:lnTo>
                <a:lnTo>
                  <a:pt x="366" y="568"/>
                </a:lnTo>
                <a:lnTo>
                  <a:pt x="367" y="573"/>
                </a:lnTo>
                <a:lnTo>
                  <a:pt x="367" y="578"/>
                </a:lnTo>
                <a:lnTo>
                  <a:pt x="364" y="584"/>
                </a:lnTo>
                <a:lnTo>
                  <a:pt x="355" y="587"/>
                </a:lnTo>
                <a:lnTo>
                  <a:pt x="353" y="596"/>
                </a:lnTo>
                <a:lnTo>
                  <a:pt x="355" y="606"/>
                </a:lnTo>
                <a:lnTo>
                  <a:pt x="357" y="615"/>
                </a:lnTo>
                <a:lnTo>
                  <a:pt x="357" y="622"/>
                </a:lnTo>
                <a:lnTo>
                  <a:pt x="355" y="628"/>
                </a:lnTo>
                <a:lnTo>
                  <a:pt x="350" y="635"/>
                </a:lnTo>
                <a:lnTo>
                  <a:pt x="346" y="642"/>
                </a:lnTo>
                <a:lnTo>
                  <a:pt x="346" y="647"/>
                </a:lnTo>
                <a:lnTo>
                  <a:pt x="352" y="650"/>
                </a:lnTo>
                <a:lnTo>
                  <a:pt x="357" y="654"/>
                </a:lnTo>
                <a:lnTo>
                  <a:pt x="357" y="657"/>
                </a:lnTo>
                <a:lnTo>
                  <a:pt x="348" y="663"/>
                </a:lnTo>
                <a:lnTo>
                  <a:pt x="336" y="670"/>
                </a:lnTo>
                <a:lnTo>
                  <a:pt x="323" y="677"/>
                </a:lnTo>
                <a:lnTo>
                  <a:pt x="318" y="684"/>
                </a:lnTo>
                <a:lnTo>
                  <a:pt x="318" y="689"/>
                </a:lnTo>
                <a:lnTo>
                  <a:pt x="323" y="694"/>
                </a:lnTo>
                <a:lnTo>
                  <a:pt x="327" y="700"/>
                </a:lnTo>
                <a:lnTo>
                  <a:pt x="329" y="708"/>
                </a:lnTo>
                <a:lnTo>
                  <a:pt x="325" y="721"/>
                </a:lnTo>
                <a:lnTo>
                  <a:pt x="322" y="724"/>
                </a:lnTo>
                <a:lnTo>
                  <a:pt x="316" y="724"/>
                </a:lnTo>
                <a:lnTo>
                  <a:pt x="309" y="721"/>
                </a:lnTo>
                <a:lnTo>
                  <a:pt x="302" y="714"/>
                </a:lnTo>
                <a:lnTo>
                  <a:pt x="294" y="710"/>
                </a:lnTo>
                <a:lnTo>
                  <a:pt x="283" y="708"/>
                </a:lnTo>
                <a:lnTo>
                  <a:pt x="272" y="710"/>
                </a:lnTo>
                <a:lnTo>
                  <a:pt x="262" y="719"/>
                </a:lnTo>
                <a:lnTo>
                  <a:pt x="260" y="730"/>
                </a:lnTo>
                <a:lnTo>
                  <a:pt x="264" y="737"/>
                </a:lnTo>
                <a:lnTo>
                  <a:pt x="264" y="742"/>
                </a:lnTo>
                <a:lnTo>
                  <a:pt x="258" y="745"/>
                </a:lnTo>
              </a:path>
            </a:pathLst>
          </a:custGeom>
          <a:solidFill>
            <a:srgbClr val="CCFFCC"/>
          </a:solidFill>
          <a:ln w="0">
            <a:solidFill>
              <a:srgbClr val="000000"/>
            </a:solidFill>
            <a:prstDash val="solid"/>
            <a:round/>
            <a:headEnd/>
            <a:tailEnd/>
          </a:ln>
        </p:spPr>
        <p:txBody>
          <a:bodyPr/>
          <a:lstStyle/>
          <a:p>
            <a:endParaRPr lang="en-US"/>
          </a:p>
        </p:txBody>
      </p:sp>
      <p:sp>
        <p:nvSpPr>
          <p:cNvPr id="31775" name="Freeform 31"/>
          <p:cNvSpPr>
            <a:spLocks/>
          </p:cNvSpPr>
          <p:nvPr/>
        </p:nvSpPr>
        <p:spPr bwMode="auto">
          <a:xfrm>
            <a:off x="5432425" y="3132138"/>
            <a:ext cx="390525" cy="590550"/>
          </a:xfrm>
          <a:custGeom>
            <a:avLst/>
            <a:gdLst/>
            <a:ahLst/>
            <a:cxnLst>
              <a:cxn ang="0">
                <a:pos x="4" y="548"/>
              </a:cxn>
              <a:cxn ang="0">
                <a:pos x="0" y="529"/>
              </a:cxn>
              <a:cxn ang="0">
                <a:pos x="11" y="517"/>
              </a:cxn>
              <a:cxn ang="0">
                <a:pos x="14" y="506"/>
              </a:cxn>
              <a:cxn ang="0">
                <a:pos x="14" y="490"/>
              </a:cxn>
              <a:cxn ang="0">
                <a:pos x="30" y="474"/>
              </a:cxn>
              <a:cxn ang="0">
                <a:pos x="37" y="455"/>
              </a:cxn>
              <a:cxn ang="0">
                <a:pos x="51" y="430"/>
              </a:cxn>
              <a:cxn ang="0">
                <a:pos x="48" y="397"/>
              </a:cxn>
              <a:cxn ang="0">
                <a:pos x="30" y="376"/>
              </a:cxn>
              <a:cxn ang="0">
                <a:pos x="37" y="358"/>
              </a:cxn>
              <a:cxn ang="0">
                <a:pos x="39" y="339"/>
              </a:cxn>
              <a:cxn ang="0">
                <a:pos x="14" y="35"/>
              </a:cxn>
              <a:cxn ang="0">
                <a:pos x="27" y="42"/>
              </a:cxn>
              <a:cxn ang="0">
                <a:pos x="43" y="40"/>
              </a:cxn>
              <a:cxn ang="0">
                <a:pos x="58" y="33"/>
              </a:cxn>
              <a:cxn ang="0">
                <a:pos x="74" y="21"/>
              </a:cxn>
              <a:cxn ang="0">
                <a:pos x="314" y="344"/>
              </a:cxn>
              <a:cxn ang="0">
                <a:pos x="312" y="360"/>
              </a:cxn>
              <a:cxn ang="0">
                <a:pos x="321" y="383"/>
              </a:cxn>
              <a:cxn ang="0">
                <a:pos x="306" y="392"/>
              </a:cxn>
              <a:cxn ang="0">
                <a:pos x="287" y="401"/>
              </a:cxn>
              <a:cxn ang="0">
                <a:pos x="271" y="408"/>
              </a:cxn>
              <a:cxn ang="0">
                <a:pos x="254" y="420"/>
              </a:cxn>
              <a:cxn ang="0">
                <a:pos x="243" y="446"/>
              </a:cxn>
              <a:cxn ang="0">
                <a:pos x="236" y="467"/>
              </a:cxn>
              <a:cxn ang="0">
                <a:pos x="217" y="483"/>
              </a:cxn>
              <a:cxn ang="0">
                <a:pos x="208" y="508"/>
              </a:cxn>
              <a:cxn ang="0">
                <a:pos x="192" y="513"/>
              </a:cxn>
              <a:cxn ang="0">
                <a:pos x="183" y="504"/>
              </a:cxn>
              <a:cxn ang="0">
                <a:pos x="162" y="504"/>
              </a:cxn>
              <a:cxn ang="0">
                <a:pos x="157" y="517"/>
              </a:cxn>
              <a:cxn ang="0">
                <a:pos x="150" y="527"/>
              </a:cxn>
              <a:cxn ang="0">
                <a:pos x="150" y="534"/>
              </a:cxn>
              <a:cxn ang="0">
                <a:pos x="132" y="524"/>
              </a:cxn>
              <a:cxn ang="0">
                <a:pos x="120" y="520"/>
              </a:cxn>
              <a:cxn ang="0">
                <a:pos x="113" y="531"/>
              </a:cxn>
              <a:cxn ang="0">
                <a:pos x="104" y="546"/>
              </a:cxn>
              <a:cxn ang="0">
                <a:pos x="95" y="543"/>
              </a:cxn>
              <a:cxn ang="0">
                <a:pos x="76" y="532"/>
              </a:cxn>
              <a:cxn ang="0">
                <a:pos x="60" y="539"/>
              </a:cxn>
              <a:cxn ang="0">
                <a:pos x="57" y="546"/>
              </a:cxn>
              <a:cxn ang="0">
                <a:pos x="41" y="541"/>
              </a:cxn>
              <a:cxn ang="0">
                <a:pos x="23" y="538"/>
              </a:cxn>
              <a:cxn ang="0">
                <a:pos x="27" y="554"/>
              </a:cxn>
              <a:cxn ang="0">
                <a:pos x="16" y="555"/>
              </a:cxn>
            </a:cxnLst>
            <a:rect l="0" t="0" r="r" b="b"/>
            <a:pathLst>
              <a:path w="321" h="555">
                <a:moveTo>
                  <a:pt x="4" y="555"/>
                </a:moveTo>
                <a:lnTo>
                  <a:pt x="4" y="548"/>
                </a:lnTo>
                <a:lnTo>
                  <a:pt x="2" y="539"/>
                </a:lnTo>
                <a:lnTo>
                  <a:pt x="0" y="529"/>
                </a:lnTo>
                <a:lnTo>
                  <a:pt x="2" y="520"/>
                </a:lnTo>
                <a:lnTo>
                  <a:pt x="11" y="517"/>
                </a:lnTo>
                <a:lnTo>
                  <a:pt x="14" y="511"/>
                </a:lnTo>
                <a:lnTo>
                  <a:pt x="14" y="506"/>
                </a:lnTo>
                <a:lnTo>
                  <a:pt x="13" y="501"/>
                </a:lnTo>
                <a:lnTo>
                  <a:pt x="14" y="490"/>
                </a:lnTo>
                <a:lnTo>
                  <a:pt x="23" y="481"/>
                </a:lnTo>
                <a:lnTo>
                  <a:pt x="30" y="474"/>
                </a:lnTo>
                <a:lnTo>
                  <a:pt x="34" y="464"/>
                </a:lnTo>
                <a:lnTo>
                  <a:pt x="37" y="455"/>
                </a:lnTo>
                <a:lnTo>
                  <a:pt x="44" y="445"/>
                </a:lnTo>
                <a:lnTo>
                  <a:pt x="51" y="430"/>
                </a:lnTo>
                <a:lnTo>
                  <a:pt x="53" y="411"/>
                </a:lnTo>
                <a:lnTo>
                  <a:pt x="48" y="397"/>
                </a:lnTo>
                <a:lnTo>
                  <a:pt x="37" y="386"/>
                </a:lnTo>
                <a:lnTo>
                  <a:pt x="30" y="376"/>
                </a:lnTo>
                <a:lnTo>
                  <a:pt x="32" y="367"/>
                </a:lnTo>
                <a:lnTo>
                  <a:pt x="37" y="358"/>
                </a:lnTo>
                <a:lnTo>
                  <a:pt x="41" y="350"/>
                </a:lnTo>
                <a:lnTo>
                  <a:pt x="39" y="339"/>
                </a:lnTo>
                <a:lnTo>
                  <a:pt x="37" y="327"/>
                </a:lnTo>
                <a:lnTo>
                  <a:pt x="14" y="35"/>
                </a:lnTo>
                <a:lnTo>
                  <a:pt x="20" y="40"/>
                </a:lnTo>
                <a:lnTo>
                  <a:pt x="27" y="42"/>
                </a:lnTo>
                <a:lnTo>
                  <a:pt x="34" y="42"/>
                </a:lnTo>
                <a:lnTo>
                  <a:pt x="43" y="40"/>
                </a:lnTo>
                <a:lnTo>
                  <a:pt x="51" y="38"/>
                </a:lnTo>
                <a:lnTo>
                  <a:pt x="58" y="33"/>
                </a:lnTo>
                <a:lnTo>
                  <a:pt x="67" y="28"/>
                </a:lnTo>
                <a:lnTo>
                  <a:pt x="74" y="21"/>
                </a:lnTo>
                <a:lnTo>
                  <a:pt x="273" y="0"/>
                </a:lnTo>
                <a:lnTo>
                  <a:pt x="314" y="344"/>
                </a:lnTo>
                <a:lnTo>
                  <a:pt x="308" y="357"/>
                </a:lnTo>
                <a:lnTo>
                  <a:pt x="312" y="360"/>
                </a:lnTo>
                <a:lnTo>
                  <a:pt x="319" y="365"/>
                </a:lnTo>
                <a:lnTo>
                  <a:pt x="321" y="383"/>
                </a:lnTo>
                <a:lnTo>
                  <a:pt x="315" y="390"/>
                </a:lnTo>
                <a:lnTo>
                  <a:pt x="306" y="392"/>
                </a:lnTo>
                <a:lnTo>
                  <a:pt x="296" y="392"/>
                </a:lnTo>
                <a:lnTo>
                  <a:pt x="287" y="401"/>
                </a:lnTo>
                <a:lnTo>
                  <a:pt x="280" y="408"/>
                </a:lnTo>
                <a:lnTo>
                  <a:pt x="271" y="408"/>
                </a:lnTo>
                <a:lnTo>
                  <a:pt x="261" y="409"/>
                </a:lnTo>
                <a:lnTo>
                  <a:pt x="254" y="420"/>
                </a:lnTo>
                <a:lnTo>
                  <a:pt x="250" y="437"/>
                </a:lnTo>
                <a:lnTo>
                  <a:pt x="243" y="446"/>
                </a:lnTo>
                <a:lnTo>
                  <a:pt x="236" y="453"/>
                </a:lnTo>
                <a:lnTo>
                  <a:pt x="236" y="467"/>
                </a:lnTo>
                <a:lnTo>
                  <a:pt x="219" y="469"/>
                </a:lnTo>
                <a:lnTo>
                  <a:pt x="217" y="483"/>
                </a:lnTo>
                <a:lnTo>
                  <a:pt x="213" y="497"/>
                </a:lnTo>
                <a:lnTo>
                  <a:pt x="208" y="508"/>
                </a:lnTo>
                <a:lnTo>
                  <a:pt x="203" y="513"/>
                </a:lnTo>
                <a:lnTo>
                  <a:pt x="192" y="513"/>
                </a:lnTo>
                <a:lnTo>
                  <a:pt x="187" y="508"/>
                </a:lnTo>
                <a:lnTo>
                  <a:pt x="183" y="504"/>
                </a:lnTo>
                <a:lnTo>
                  <a:pt x="175" y="503"/>
                </a:lnTo>
                <a:lnTo>
                  <a:pt x="162" y="504"/>
                </a:lnTo>
                <a:lnTo>
                  <a:pt x="157" y="510"/>
                </a:lnTo>
                <a:lnTo>
                  <a:pt x="157" y="517"/>
                </a:lnTo>
                <a:lnTo>
                  <a:pt x="153" y="524"/>
                </a:lnTo>
                <a:lnTo>
                  <a:pt x="150" y="527"/>
                </a:lnTo>
                <a:lnTo>
                  <a:pt x="152" y="532"/>
                </a:lnTo>
                <a:lnTo>
                  <a:pt x="150" y="534"/>
                </a:lnTo>
                <a:lnTo>
                  <a:pt x="141" y="525"/>
                </a:lnTo>
                <a:lnTo>
                  <a:pt x="132" y="524"/>
                </a:lnTo>
                <a:lnTo>
                  <a:pt x="125" y="520"/>
                </a:lnTo>
                <a:lnTo>
                  <a:pt x="120" y="520"/>
                </a:lnTo>
                <a:lnTo>
                  <a:pt x="116" y="524"/>
                </a:lnTo>
                <a:lnTo>
                  <a:pt x="113" y="531"/>
                </a:lnTo>
                <a:lnTo>
                  <a:pt x="108" y="539"/>
                </a:lnTo>
                <a:lnTo>
                  <a:pt x="104" y="546"/>
                </a:lnTo>
                <a:lnTo>
                  <a:pt x="101" y="548"/>
                </a:lnTo>
                <a:lnTo>
                  <a:pt x="95" y="543"/>
                </a:lnTo>
                <a:lnTo>
                  <a:pt x="87" y="536"/>
                </a:lnTo>
                <a:lnTo>
                  <a:pt x="76" y="532"/>
                </a:lnTo>
                <a:lnTo>
                  <a:pt x="64" y="536"/>
                </a:lnTo>
                <a:lnTo>
                  <a:pt x="60" y="539"/>
                </a:lnTo>
                <a:lnTo>
                  <a:pt x="58" y="543"/>
                </a:lnTo>
                <a:lnTo>
                  <a:pt x="57" y="546"/>
                </a:lnTo>
                <a:lnTo>
                  <a:pt x="50" y="546"/>
                </a:lnTo>
                <a:lnTo>
                  <a:pt x="41" y="541"/>
                </a:lnTo>
                <a:lnTo>
                  <a:pt x="30" y="538"/>
                </a:lnTo>
                <a:lnTo>
                  <a:pt x="23" y="538"/>
                </a:lnTo>
                <a:lnTo>
                  <a:pt x="23" y="552"/>
                </a:lnTo>
                <a:lnTo>
                  <a:pt x="27" y="554"/>
                </a:lnTo>
                <a:lnTo>
                  <a:pt x="25" y="555"/>
                </a:lnTo>
                <a:lnTo>
                  <a:pt x="16" y="555"/>
                </a:lnTo>
                <a:lnTo>
                  <a:pt x="4" y="555"/>
                </a:lnTo>
                <a:close/>
              </a:path>
            </a:pathLst>
          </a:custGeom>
          <a:solidFill>
            <a:srgbClr val="CCFFCC"/>
          </a:solidFill>
          <a:ln w="9525">
            <a:noFill/>
            <a:round/>
            <a:headEnd/>
            <a:tailEnd/>
          </a:ln>
        </p:spPr>
        <p:txBody>
          <a:bodyPr/>
          <a:lstStyle/>
          <a:p>
            <a:endParaRPr lang="en-US"/>
          </a:p>
        </p:txBody>
      </p:sp>
      <p:sp>
        <p:nvSpPr>
          <p:cNvPr id="31776" name="Freeform 32"/>
          <p:cNvSpPr>
            <a:spLocks/>
          </p:cNvSpPr>
          <p:nvPr/>
        </p:nvSpPr>
        <p:spPr bwMode="auto">
          <a:xfrm>
            <a:off x="5432425" y="3132138"/>
            <a:ext cx="390525" cy="590550"/>
          </a:xfrm>
          <a:custGeom>
            <a:avLst/>
            <a:gdLst/>
            <a:ahLst/>
            <a:cxnLst>
              <a:cxn ang="0">
                <a:pos x="4" y="548"/>
              </a:cxn>
              <a:cxn ang="0">
                <a:pos x="0" y="529"/>
              </a:cxn>
              <a:cxn ang="0">
                <a:pos x="11" y="517"/>
              </a:cxn>
              <a:cxn ang="0">
                <a:pos x="14" y="506"/>
              </a:cxn>
              <a:cxn ang="0">
                <a:pos x="14" y="490"/>
              </a:cxn>
              <a:cxn ang="0">
                <a:pos x="30" y="474"/>
              </a:cxn>
              <a:cxn ang="0">
                <a:pos x="37" y="455"/>
              </a:cxn>
              <a:cxn ang="0">
                <a:pos x="51" y="430"/>
              </a:cxn>
              <a:cxn ang="0">
                <a:pos x="48" y="397"/>
              </a:cxn>
              <a:cxn ang="0">
                <a:pos x="30" y="376"/>
              </a:cxn>
              <a:cxn ang="0">
                <a:pos x="37" y="358"/>
              </a:cxn>
              <a:cxn ang="0">
                <a:pos x="39" y="339"/>
              </a:cxn>
              <a:cxn ang="0">
                <a:pos x="14" y="35"/>
              </a:cxn>
              <a:cxn ang="0">
                <a:pos x="27" y="42"/>
              </a:cxn>
              <a:cxn ang="0">
                <a:pos x="43" y="40"/>
              </a:cxn>
              <a:cxn ang="0">
                <a:pos x="58" y="33"/>
              </a:cxn>
              <a:cxn ang="0">
                <a:pos x="74" y="21"/>
              </a:cxn>
              <a:cxn ang="0">
                <a:pos x="314" y="344"/>
              </a:cxn>
              <a:cxn ang="0">
                <a:pos x="312" y="360"/>
              </a:cxn>
              <a:cxn ang="0">
                <a:pos x="321" y="383"/>
              </a:cxn>
              <a:cxn ang="0">
                <a:pos x="306" y="392"/>
              </a:cxn>
              <a:cxn ang="0">
                <a:pos x="287" y="401"/>
              </a:cxn>
              <a:cxn ang="0">
                <a:pos x="271" y="408"/>
              </a:cxn>
              <a:cxn ang="0">
                <a:pos x="254" y="420"/>
              </a:cxn>
              <a:cxn ang="0">
                <a:pos x="243" y="446"/>
              </a:cxn>
              <a:cxn ang="0">
                <a:pos x="236" y="467"/>
              </a:cxn>
              <a:cxn ang="0">
                <a:pos x="217" y="483"/>
              </a:cxn>
              <a:cxn ang="0">
                <a:pos x="208" y="508"/>
              </a:cxn>
              <a:cxn ang="0">
                <a:pos x="192" y="513"/>
              </a:cxn>
              <a:cxn ang="0">
                <a:pos x="183" y="504"/>
              </a:cxn>
              <a:cxn ang="0">
                <a:pos x="162" y="504"/>
              </a:cxn>
              <a:cxn ang="0">
                <a:pos x="157" y="517"/>
              </a:cxn>
              <a:cxn ang="0">
                <a:pos x="150" y="527"/>
              </a:cxn>
              <a:cxn ang="0">
                <a:pos x="150" y="534"/>
              </a:cxn>
              <a:cxn ang="0">
                <a:pos x="132" y="524"/>
              </a:cxn>
              <a:cxn ang="0">
                <a:pos x="120" y="520"/>
              </a:cxn>
              <a:cxn ang="0">
                <a:pos x="113" y="531"/>
              </a:cxn>
              <a:cxn ang="0">
                <a:pos x="104" y="546"/>
              </a:cxn>
              <a:cxn ang="0">
                <a:pos x="95" y="543"/>
              </a:cxn>
              <a:cxn ang="0">
                <a:pos x="76" y="532"/>
              </a:cxn>
              <a:cxn ang="0">
                <a:pos x="60" y="539"/>
              </a:cxn>
              <a:cxn ang="0">
                <a:pos x="57" y="546"/>
              </a:cxn>
              <a:cxn ang="0">
                <a:pos x="41" y="541"/>
              </a:cxn>
              <a:cxn ang="0">
                <a:pos x="23" y="538"/>
              </a:cxn>
              <a:cxn ang="0">
                <a:pos x="27" y="554"/>
              </a:cxn>
              <a:cxn ang="0">
                <a:pos x="16" y="555"/>
              </a:cxn>
            </a:cxnLst>
            <a:rect l="0" t="0" r="r" b="b"/>
            <a:pathLst>
              <a:path w="321" h="555">
                <a:moveTo>
                  <a:pt x="4" y="555"/>
                </a:moveTo>
                <a:lnTo>
                  <a:pt x="4" y="548"/>
                </a:lnTo>
                <a:lnTo>
                  <a:pt x="2" y="539"/>
                </a:lnTo>
                <a:lnTo>
                  <a:pt x="0" y="529"/>
                </a:lnTo>
                <a:lnTo>
                  <a:pt x="2" y="520"/>
                </a:lnTo>
                <a:lnTo>
                  <a:pt x="11" y="517"/>
                </a:lnTo>
                <a:lnTo>
                  <a:pt x="14" y="511"/>
                </a:lnTo>
                <a:lnTo>
                  <a:pt x="14" y="506"/>
                </a:lnTo>
                <a:lnTo>
                  <a:pt x="13" y="501"/>
                </a:lnTo>
                <a:lnTo>
                  <a:pt x="14" y="490"/>
                </a:lnTo>
                <a:lnTo>
                  <a:pt x="23" y="481"/>
                </a:lnTo>
                <a:lnTo>
                  <a:pt x="30" y="474"/>
                </a:lnTo>
                <a:lnTo>
                  <a:pt x="34" y="464"/>
                </a:lnTo>
                <a:lnTo>
                  <a:pt x="37" y="455"/>
                </a:lnTo>
                <a:lnTo>
                  <a:pt x="44" y="445"/>
                </a:lnTo>
                <a:lnTo>
                  <a:pt x="51" y="430"/>
                </a:lnTo>
                <a:lnTo>
                  <a:pt x="53" y="411"/>
                </a:lnTo>
                <a:lnTo>
                  <a:pt x="48" y="397"/>
                </a:lnTo>
                <a:lnTo>
                  <a:pt x="37" y="386"/>
                </a:lnTo>
                <a:lnTo>
                  <a:pt x="30" y="376"/>
                </a:lnTo>
                <a:lnTo>
                  <a:pt x="32" y="367"/>
                </a:lnTo>
                <a:lnTo>
                  <a:pt x="37" y="358"/>
                </a:lnTo>
                <a:lnTo>
                  <a:pt x="41" y="350"/>
                </a:lnTo>
                <a:lnTo>
                  <a:pt x="39" y="339"/>
                </a:lnTo>
                <a:lnTo>
                  <a:pt x="37" y="327"/>
                </a:lnTo>
                <a:lnTo>
                  <a:pt x="14" y="35"/>
                </a:lnTo>
                <a:lnTo>
                  <a:pt x="20" y="40"/>
                </a:lnTo>
                <a:lnTo>
                  <a:pt x="27" y="42"/>
                </a:lnTo>
                <a:lnTo>
                  <a:pt x="34" y="42"/>
                </a:lnTo>
                <a:lnTo>
                  <a:pt x="43" y="40"/>
                </a:lnTo>
                <a:lnTo>
                  <a:pt x="51" y="38"/>
                </a:lnTo>
                <a:lnTo>
                  <a:pt x="58" y="33"/>
                </a:lnTo>
                <a:lnTo>
                  <a:pt x="67" y="28"/>
                </a:lnTo>
                <a:lnTo>
                  <a:pt x="74" y="21"/>
                </a:lnTo>
                <a:lnTo>
                  <a:pt x="273" y="0"/>
                </a:lnTo>
                <a:lnTo>
                  <a:pt x="314" y="344"/>
                </a:lnTo>
                <a:lnTo>
                  <a:pt x="308" y="357"/>
                </a:lnTo>
                <a:lnTo>
                  <a:pt x="312" y="360"/>
                </a:lnTo>
                <a:lnTo>
                  <a:pt x="319" y="365"/>
                </a:lnTo>
                <a:lnTo>
                  <a:pt x="321" y="383"/>
                </a:lnTo>
                <a:lnTo>
                  <a:pt x="315" y="390"/>
                </a:lnTo>
                <a:lnTo>
                  <a:pt x="306" y="392"/>
                </a:lnTo>
                <a:lnTo>
                  <a:pt x="296" y="392"/>
                </a:lnTo>
                <a:lnTo>
                  <a:pt x="287" y="401"/>
                </a:lnTo>
                <a:lnTo>
                  <a:pt x="280" y="408"/>
                </a:lnTo>
                <a:lnTo>
                  <a:pt x="271" y="408"/>
                </a:lnTo>
                <a:lnTo>
                  <a:pt x="261" y="409"/>
                </a:lnTo>
                <a:lnTo>
                  <a:pt x="254" y="420"/>
                </a:lnTo>
                <a:lnTo>
                  <a:pt x="250" y="437"/>
                </a:lnTo>
                <a:lnTo>
                  <a:pt x="243" y="446"/>
                </a:lnTo>
                <a:lnTo>
                  <a:pt x="236" y="453"/>
                </a:lnTo>
                <a:lnTo>
                  <a:pt x="236" y="467"/>
                </a:lnTo>
                <a:lnTo>
                  <a:pt x="219" y="469"/>
                </a:lnTo>
                <a:lnTo>
                  <a:pt x="217" y="483"/>
                </a:lnTo>
                <a:lnTo>
                  <a:pt x="213" y="497"/>
                </a:lnTo>
                <a:lnTo>
                  <a:pt x="208" y="508"/>
                </a:lnTo>
                <a:lnTo>
                  <a:pt x="203" y="513"/>
                </a:lnTo>
                <a:lnTo>
                  <a:pt x="192" y="513"/>
                </a:lnTo>
                <a:lnTo>
                  <a:pt x="187" y="508"/>
                </a:lnTo>
                <a:lnTo>
                  <a:pt x="183" y="504"/>
                </a:lnTo>
                <a:lnTo>
                  <a:pt x="175" y="503"/>
                </a:lnTo>
                <a:lnTo>
                  <a:pt x="162" y="504"/>
                </a:lnTo>
                <a:lnTo>
                  <a:pt x="157" y="510"/>
                </a:lnTo>
                <a:lnTo>
                  <a:pt x="157" y="517"/>
                </a:lnTo>
                <a:lnTo>
                  <a:pt x="153" y="524"/>
                </a:lnTo>
                <a:lnTo>
                  <a:pt x="150" y="527"/>
                </a:lnTo>
                <a:lnTo>
                  <a:pt x="152" y="532"/>
                </a:lnTo>
                <a:lnTo>
                  <a:pt x="150" y="534"/>
                </a:lnTo>
                <a:lnTo>
                  <a:pt x="141" y="525"/>
                </a:lnTo>
                <a:lnTo>
                  <a:pt x="132" y="524"/>
                </a:lnTo>
                <a:lnTo>
                  <a:pt x="125" y="520"/>
                </a:lnTo>
                <a:lnTo>
                  <a:pt x="120" y="520"/>
                </a:lnTo>
                <a:lnTo>
                  <a:pt x="116" y="524"/>
                </a:lnTo>
                <a:lnTo>
                  <a:pt x="113" y="531"/>
                </a:lnTo>
                <a:lnTo>
                  <a:pt x="108" y="539"/>
                </a:lnTo>
                <a:lnTo>
                  <a:pt x="104" y="546"/>
                </a:lnTo>
                <a:lnTo>
                  <a:pt x="101" y="548"/>
                </a:lnTo>
                <a:lnTo>
                  <a:pt x="95" y="543"/>
                </a:lnTo>
                <a:lnTo>
                  <a:pt x="87" y="536"/>
                </a:lnTo>
                <a:lnTo>
                  <a:pt x="76" y="532"/>
                </a:lnTo>
                <a:lnTo>
                  <a:pt x="64" y="536"/>
                </a:lnTo>
                <a:lnTo>
                  <a:pt x="60" y="539"/>
                </a:lnTo>
                <a:lnTo>
                  <a:pt x="58" y="543"/>
                </a:lnTo>
                <a:lnTo>
                  <a:pt x="57" y="546"/>
                </a:lnTo>
                <a:lnTo>
                  <a:pt x="50" y="546"/>
                </a:lnTo>
                <a:lnTo>
                  <a:pt x="41" y="541"/>
                </a:lnTo>
                <a:lnTo>
                  <a:pt x="30" y="538"/>
                </a:lnTo>
                <a:lnTo>
                  <a:pt x="23" y="538"/>
                </a:lnTo>
                <a:lnTo>
                  <a:pt x="23" y="552"/>
                </a:lnTo>
                <a:lnTo>
                  <a:pt x="27" y="554"/>
                </a:lnTo>
                <a:lnTo>
                  <a:pt x="25" y="555"/>
                </a:lnTo>
                <a:lnTo>
                  <a:pt x="16" y="555"/>
                </a:lnTo>
                <a:lnTo>
                  <a:pt x="4" y="555"/>
                </a:lnTo>
              </a:path>
            </a:pathLst>
          </a:custGeom>
          <a:noFill/>
          <a:ln w="0">
            <a:solidFill>
              <a:srgbClr val="000000"/>
            </a:solidFill>
            <a:prstDash val="solid"/>
            <a:round/>
            <a:headEnd/>
            <a:tailEnd/>
          </a:ln>
        </p:spPr>
        <p:txBody>
          <a:bodyPr/>
          <a:lstStyle/>
          <a:p>
            <a:endParaRPr lang="en-US"/>
          </a:p>
        </p:txBody>
      </p:sp>
      <p:sp>
        <p:nvSpPr>
          <p:cNvPr id="31777" name="Freeform 33"/>
          <p:cNvSpPr>
            <a:spLocks/>
          </p:cNvSpPr>
          <p:nvPr/>
        </p:nvSpPr>
        <p:spPr bwMode="auto">
          <a:xfrm>
            <a:off x="5524500" y="2563813"/>
            <a:ext cx="477838" cy="592137"/>
          </a:xfrm>
          <a:custGeom>
            <a:avLst/>
            <a:gdLst/>
            <a:ahLst/>
            <a:cxnLst>
              <a:cxn ang="0">
                <a:pos x="199" y="535"/>
              </a:cxn>
              <a:cxn ang="0">
                <a:pos x="16" y="538"/>
              </a:cxn>
              <a:cxn ang="0">
                <a:pos x="39" y="491"/>
              </a:cxn>
              <a:cxn ang="0">
                <a:pos x="48" y="434"/>
              </a:cxn>
              <a:cxn ang="0">
                <a:pos x="39" y="376"/>
              </a:cxn>
              <a:cxn ang="0">
                <a:pos x="13" y="315"/>
              </a:cxn>
              <a:cxn ang="0">
                <a:pos x="14" y="273"/>
              </a:cxn>
              <a:cxn ang="0">
                <a:pos x="7" y="245"/>
              </a:cxn>
              <a:cxn ang="0">
                <a:pos x="21" y="199"/>
              </a:cxn>
              <a:cxn ang="0">
                <a:pos x="23" y="151"/>
              </a:cxn>
              <a:cxn ang="0">
                <a:pos x="32" y="146"/>
              </a:cxn>
              <a:cxn ang="0">
                <a:pos x="51" y="114"/>
              </a:cxn>
              <a:cxn ang="0">
                <a:pos x="72" y="88"/>
              </a:cxn>
              <a:cxn ang="0">
                <a:pos x="76" y="134"/>
              </a:cxn>
              <a:cxn ang="0">
                <a:pos x="90" y="100"/>
              </a:cxn>
              <a:cxn ang="0">
                <a:pos x="104" y="60"/>
              </a:cxn>
              <a:cxn ang="0">
                <a:pos x="120" y="60"/>
              </a:cxn>
              <a:cxn ang="0">
                <a:pos x="125" y="46"/>
              </a:cxn>
              <a:cxn ang="0">
                <a:pos x="109" y="37"/>
              </a:cxn>
              <a:cxn ang="0">
                <a:pos x="111" y="20"/>
              </a:cxn>
              <a:cxn ang="0">
                <a:pos x="115" y="7"/>
              </a:cxn>
              <a:cxn ang="0">
                <a:pos x="129" y="5"/>
              </a:cxn>
              <a:cxn ang="0">
                <a:pos x="141" y="0"/>
              </a:cxn>
              <a:cxn ang="0">
                <a:pos x="162" y="7"/>
              </a:cxn>
              <a:cxn ang="0">
                <a:pos x="180" y="14"/>
              </a:cxn>
              <a:cxn ang="0">
                <a:pos x="196" y="23"/>
              </a:cxn>
              <a:cxn ang="0">
                <a:pos x="210" y="30"/>
              </a:cxn>
              <a:cxn ang="0">
                <a:pos x="229" y="32"/>
              </a:cxn>
              <a:cxn ang="0">
                <a:pos x="247" y="34"/>
              </a:cxn>
              <a:cxn ang="0">
                <a:pos x="262" y="37"/>
              </a:cxn>
              <a:cxn ang="0">
                <a:pos x="276" y="53"/>
              </a:cxn>
              <a:cxn ang="0">
                <a:pos x="280" y="65"/>
              </a:cxn>
              <a:cxn ang="0">
                <a:pos x="271" y="72"/>
              </a:cxn>
              <a:cxn ang="0">
                <a:pos x="278" y="92"/>
              </a:cxn>
              <a:cxn ang="0">
                <a:pos x="298" y="136"/>
              </a:cxn>
              <a:cxn ang="0">
                <a:pos x="282" y="181"/>
              </a:cxn>
              <a:cxn ang="0">
                <a:pos x="278" y="206"/>
              </a:cxn>
              <a:cxn ang="0">
                <a:pos x="252" y="220"/>
              </a:cxn>
              <a:cxn ang="0">
                <a:pos x="250" y="253"/>
              </a:cxn>
              <a:cxn ang="0">
                <a:pos x="268" y="269"/>
              </a:cxn>
              <a:cxn ang="0">
                <a:pos x="285" y="267"/>
              </a:cxn>
              <a:cxn ang="0">
                <a:pos x="292" y="250"/>
              </a:cxn>
              <a:cxn ang="0">
                <a:pos x="303" y="225"/>
              </a:cxn>
              <a:cxn ang="0">
                <a:pos x="319" y="215"/>
              </a:cxn>
              <a:cxn ang="0">
                <a:pos x="331" y="202"/>
              </a:cxn>
              <a:cxn ang="0">
                <a:pos x="352" y="213"/>
              </a:cxn>
              <a:cxn ang="0">
                <a:pos x="371" y="243"/>
              </a:cxn>
              <a:cxn ang="0">
                <a:pos x="375" y="269"/>
              </a:cxn>
              <a:cxn ang="0">
                <a:pos x="389" y="306"/>
              </a:cxn>
              <a:cxn ang="0">
                <a:pos x="398" y="361"/>
              </a:cxn>
              <a:cxn ang="0">
                <a:pos x="382" y="385"/>
              </a:cxn>
              <a:cxn ang="0">
                <a:pos x="371" y="405"/>
              </a:cxn>
              <a:cxn ang="0">
                <a:pos x="361" y="426"/>
              </a:cxn>
              <a:cxn ang="0">
                <a:pos x="350" y="466"/>
              </a:cxn>
              <a:cxn ang="0">
                <a:pos x="342" y="489"/>
              </a:cxn>
              <a:cxn ang="0">
                <a:pos x="331" y="524"/>
              </a:cxn>
            </a:cxnLst>
            <a:rect l="0" t="0" r="r" b="b"/>
            <a:pathLst>
              <a:path w="398" h="556">
                <a:moveTo>
                  <a:pt x="331" y="524"/>
                </a:moveTo>
                <a:lnTo>
                  <a:pt x="199" y="535"/>
                </a:lnTo>
                <a:lnTo>
                  <a:pt x="0" y="556"/>
                </a:lnTo>
                <a:lnTo>
                  <a:pt x="16" y="538"/>
                </a:lnTo>
                <a:lnTo>
                  <a:pt x="28" y="515"/>
                </a:lnTo>
                <a:lnTo>
                  <a:pt x="39" y="491"/>
                </a:lnTo>
                <a:lnTo>
                  <a:pt x="46" y="463"/>
                </a:lnTo>
                <a:lnTo>
                  <a:pt x="48" y="434"/>
                </a:lnTo>
                <a:lnTo>
                  <a:pt x="46" y="405"/>
                </a:lnTo>
                <a:lnTo>
                  <a:pt x="39" y="376"/>
                </a:lnTo>
                <a:lnTo>
                  <a:pt x="27" y="348"/>
                </a:lnTo>
                <a:lnTo>
                  <a:pt x="13" y="315"/>
                </a:lnTo>
                <a:lnTo>
                  <a:pt x="13" y="290"/>
                </a:lnTo>
                <a:lnTo>
                  <a:pt x="14" y="273"/>
                </a:lnTo>
                <a:lnTo>
                  <a:pt x="7" y="259"/>
                </a:lnTo>
                <a:lnTo>
                  <a:pt x="7" y="245"/>
                </a:lnTo>
                <a:lnTo>
                  <a:pt x="14" y="225"/>
                </a:lnTo>
                <a:lnTo>
                  <a:pt x="21" y="199"/>
                </a:lnTo>
                <a:lnTo>
                  <a:pt x="21" y="162"/>
                </a:lnTo>
                <a:lnTo>
                  <a:pt x="23" y="151"/>
                </a:lnTo>
                <a:lnTo>
                  <a:pt x="28" y="150"/>
                </a:lnTo>
                <a:lnTo>
                  <a:pt x="32" y="146"/>
                </a:lnTo>
                <a:lnTo>
                  <a:pt x="32" y="130"/>
                </a:lnTo>
                <a:lnTo>
                  <a:pt x="51" y="114"/>
                </a:lnTo>
                <a:lnTo>
                  <a:pt x="65" y="99"/>
                </a:lnTo>
                <a:lnTo>
                  <a:pt x="72" y="88"/>
                </a:lnTo>
                <a:lnTo>
                  <a:pt x="74" y="90"/>
                </a:lnTo>
                <a:lnTo>
                  <a:pt x="76" y="134"/>
                </a:lnTo>
                <a:lnTo>
                  <a:pt x="88" y="129"/>
                </a:lnTo>
                <a:lnTo>
                  <a:pt x="90" y="100"/>
                </a:lnTo>
                <a:lnTo>
                  <a:pt x="93" y="70"/>
                </a:lnTo>
                <a:lnTo>
                  <a:pt x="104" y="60"/>
                </a:lnTo>
                <a:lnTo>
                  <a:pt x="111" y="62"/>
                </a:lnTo>
                <a:lnTo>
                  <a:pt x="120" y="60"/>
                </a:lnTo>
                <a:lnTo>
                  <a:pt x="125" y="55"/>
                </a:lnTo>
                <a:lnTo>
                  <a:pt x="125" y="46"/>
                </a:lnTo>
                <a:lnTo>
                  <a:pt x="115" y="44"/>
                </a:lnTo>
                <a:lnTo>
                  <a:pt x="109" y="37"/>
                </a:lnTo>
                <a:lnTo>
                  <a:pt x="108" y="28"/>
                </a:lnTo>
                <a:lnTo>
                  <a:pt x="111" y="20"/>
                </a:lnTo>
                <a:lnTo>
                  <a:pt x="115" y="12"/>
                </a:lnTo>
                <a:lnTo>
                  <a:pt x="115" y="7"/>
                </a:lnTo>
                <a:lnTo>
                  <a:pt x="118" y="4"/>
                </a:lnTo>
                <a:lnTo>
                  <a:pt x="129" y="5"/>
                </a:lnTo>
                <a:lnTo>
                  <a:pt x="136" y="2"/>
                </a:lnTo>
                <a:lnTo>
                  <a:pt x="141" y="0"/>
                </a:lnTo>
                <a:lnTo>
                  <a:pt x="150" y="2"/>
                </a:lnTo>
                <a:lnTo>
                  <a:pt x="162" y="7"/>
                </a:lnTo>
                <a:lnTo>
                  <a:pt x="173" y="12"/>
                </a:lnTo>
                <a:lnTo>
                  <a:pt x="180" y="14"/>
                </a:lnTo>
                <a:lnTo>
                  <a:pt x="187" y="16"/>
                </a:lnTo>
                <a:lnTo>
                  <a:pt x="196" y="23"/>
                </a:lnTo>
                <a:lnTo>
                  <a:pt x="203" y="27"/>
                </a:lnTo>
                <a:lnTo>
                  <a:pt x="210" y="30"/>
                </a:lnTo>
                <a:lnTo>
                  <a:pt x="218" y="32"/>
                </a:lnTo>
                <a:lnTo>
                  <a:pt x="229" y="32"/>
                </a:lnTo>
                <a:lnTo>
                  <a:pt x="238" y="34"/>
                </a:lnTo>
                <a:lnTo>
                  <a:pt x="247" y="34"/>
                </a:lnTo>
                <a:lnTo>
                  <a:pt x="255" y="35"/>
                </a:lnTo>
                <a:lnTo>
                  <a:pt x="262" y="37"/>
                </a:lnTo>
                <a:lnTo>
                  <a:pt x="271" y="44"/>
                </a:lnTo>
                <a:lnTo>
                  <a:pt x="276" y="53"/>
                </a:lnTo>
                <a:lnTo>
                  <a:pt x="280" y="62"/>
                </a:lnTo>
                <a:lnTo>
                  <a:pt x="280" y="65"/>
                </a:lnTo>
                <a:lnTo>
                  <a:pt x="276" y="67"/>
                </a:lnTo>
                <a:lnTo>
                  <a:pt x="271" y="72"/>
                </a:lnTo>
                <a:lnTo>
                  <a:pt x="271" y="79"/>
                </a:lnTo>
                <a:lnTo>
                  <a:pt x="278" y="92"/>
                </a:lnTo>
                <a:lnTo>
                  <a:pt x="291" y="111"/>
                </a:lnTo>
                <a:lnTo>
                  <a:pt x="298" y="136"/>
                </a:lnTo>
                <a:lnTo>
                  <a:pt x="296" y="162"/>
                </a:lnTo>
                <a:lnTo>
                  <a:pt x="282" y="181"/>
                </a:lnTo>
                <a:lnTo>
                  <a:pt x="280" y="194"/>
                </a:lnTo>
                <a:lnTo>
                  <a:pt x="278" y="206"/>
                </a:lnTo>
                <a:lnTo>
                  <a:pt x="271" y="215"/>
                </a:lnTo>
                <a:lnTo>
                  <a:pt x="252" y="220"/>
                </a:lnTo>
                <a:lnTo>
                  <a:pt x="250" y="238"/>
                </a:lnTo>
                <a:lnTo>
                  <a:pt x="250" y="253"/>
                </a:lnTo>
                <a:lnTo>
                  <a:pt x="255" y="266"/>
                </a:lnTo>
                <a:lnTo>
                  <a:pt x="268" y="269"/>
                </a:lnTo>
                <a:lnTo>
                  <a:pt x="276" y="269"/>
                </a:lnTo>
                <a:lnTo>
                  <a:pt x="285" y="267"/>
                </a:lnTo>
                <a:lnTo>
                  <a:pt x="291" y="260"/>
                </a:lnTo>
                <a:lnTo>
                  <a:pt x="292" y="250"/>
                </a:lnTo>
                <a:lnTo>
                  <a:pt x="296" y="236"/>
                </a:lnTo>
                <a:lnTo>
                  <a:pt x="303" y="225"/>
                </a:lnTo>
                <a:lnTo>
                  <a:pt x="312" y="218"/>
                </a:lnTo>
                <a:lnTo>
                  <a:pt x="319" y="215"/>
                </a:lnTo>
                <a:lnTo>
                  <a:pt x="324" y="209"/>
                </a:lnTo>
                <a:lnTo>
                  <a:pt x="331" y="202"/>
                </a:lnTo>
                <a:lnTo>
                  <a:pt x="340" y="201"/>
                </a:lnTo>
                <a:lnTo>
                  <a:pt x="352" y="213"/>
                </a:lnTo>
                <a:lnTo>
                  <a:pt x="363" y="232"/>
                </a:lnTo>
                <a:lnTo>
                  <a:pt x="371" y="243"/>
                </a:lnTo>
                <a:lnTo>
                  <a:pt x="375" y="255"/>
                </a:lnTo>
                <a:lnTo>
                  <a:pt x="375" y="269"/>
                </a:lnTo>
                <a:lnTo>
                  <a:pt x="380" y="289"/>
                </a:lnTo>
                <a:lnTo>
                  <a:pt x="389" y="306"/>
                </a:lnTo>
                <a:lnTo>
                  <a:pt x="398" y="329"/>
                </a:lnTo>
                <a:lnTo>
                  <a:pt x="398" y="361"/>
                </a:lnTo>
                <a:lnTo>
                  <a:pt x="391" y="380"/>
                </a:lnTo>
                <a:lnTo>
                  <a:pt x="382" y="385"/>
                </a:lnTo>
                <a:lnTo>
                  <a:pt x="375" y="389"/>
                </a:lnTo>
                <a:lnTo>
                  <a:pt x="371" y="405"/>
                </a:lnTo>
                <a:lnTo>
                  <a:pt x="368" y="419"/>
                </a:lnTo>
                <a:lnTo>
                  <a:pt x="361" y="426"/>
                </a:lnTo>
                <a:lnTo>
                  <a:pt x="352" y="438"/>
                </a:lnTo>
                <a:lnTo>
                  <a:pt x="350" y="466"/>
                </a:lnTo>
                <a:lnTo>
                  <a:pt x="349" y="484"/>
                </a:lnTo>
                <a:lnTo>
                  <a:pt x="342" y="489"/>
                </a:lnTo>
                <a:lnTo>
                  <a:pt x="335" y="498"/>
                </a:lnTo>
                <a:lnTo>
                  <a:pt x="331" y="524"/>
                </a:lnTo>
                <a:close/>
              </a:path>
            </a:pathLst>
          </a:custGeom>
          <a:solidFill>
            <a:srgbClr val="CCFFCC"/>
          </a:solidFill>
          <a:ln w="9525">
            <a:noFill/>
            <a:round/>
            <a:headEnd/>
            <a:tailEnd/>
          </a:ln>
        </p:spPr>
        <p:txBody>
          <a:bodyPr/>
          <a:lstStyle/>
          <a:p>
            <a:endParaRPr lang="en-US"/>
          </a:p>
        </p:txBody>
      </p:sp>
      <p:sp>
        <p:nvSpPr>
          <p:cNvPr id="31778" name="Freeform 34"/>
          <p:cNvSpPr>
            <a:spLocks/>
          </p:cNvSpPr>
          <p:nvPr/>
        </p:nvSpPr>
        <p:spPr bwMode="auto">
          <a:xfrm>
            <a:off x="5524500" y="2563813"/>
            <a:ext cx="477838" cy="592137"/>
          </a:xfrm>
          <a:custGeom>
            <a:avLst/>
            <a:gdLst/>
            <a:ahLst/>
            <a:cxnLst>
              <a:cxn ang="0">
                <a:pos x="199" y="535"/>
              </a:cxn>
              <a:cxn ang="0">
                <a:pos x="16" y="538"/>
              </a:cxn>
              <a:cxn ang="0">
                <a:pos x="39" y="491"/>
              </a:cxn>
              <a:cxn ang="0">
                <a:pos x="48" y="434"/>
              </a:cxn>
              <a:cxn ang="0">
                <a:pos x="39" y="376"/>
              </a:cxn>
              <a:cxn ang="0">
                <a:pos x="13" y="315"/>
              </a:cxn>
              <a:cxn ang="0">
                <a:pos x="14" y="273"/>
              </a:cxn>
              <a:cxn ang="0">
                <a:pos x="7" y="245"/>
              </a:cxn>
              <a:cxn ang="0">
                <a:pos x="21" y="199"/>
              </a:cxn>
              <a:cxn ang="0">
                <a:pos x="23" y="151"/>
              </a:cxn>
              <a:cxn ang="0">
                <a:pos x="32" y="146"/>
              </a:cxn>
              <a:cxn ang="0">
                <a:pos x="51" y="114"/>
              </a:cxn>
              <a:cxn ang="0">
                <a:pos x="72" y="88"/>
              </a:cxn>
              <a:cxn ang="0">
                <a:pos x="76" y="134"/>
              </a:cxn>
              <a:cxn ang="0">
                <a:pos x="90" y="100"/>
              </a:cxn>
              <a:cxn ang="0">
                <a:pos x="104" y="60"/>
              </a:cxn>
              <a:cxn ang="0">
                <a:pos x="120" y="60"/>
              </a:cxn>
              <a:cxn ang="0">
                <a:pos x="125" y="46"/>
              </a:cxn>
              <a:cxn ang="0">
                <a:pos x="109" y="37"/>
              </a:cxn>
              <a:cxn ang="0">
                <a:pos x="111" y="20"/>
              </a:cxn>
              <a:cxn ang="0">
                <a:pos x="115" y="7"/>
              </a:cxn>
              <a:cxn ang="0">
                <a:pos x="129" y="5"/>
              </a:cxn>
              <a:cxn ang="0">
                <a:pos x="141" y="0"/>
              </a:cxn>
              <a:cxn ang="0">
                <a:pos x="162" y="7"/>
              </a:cxn>
              <a:cxn ang="0">
                <a:pos x="180" y="14"/>
              </a:cxn>
              <a:cxn ang="0">
                <a:pos x="196" y="23"/>
              </a:cxn>
              <a:cxn ang="0">
                <a:pos x="210" y="30"/>
              </a:cxn>
              <a:cxn ang="0">
                <a:pos x="229" y="32"/>
              </a:cxn>
              <a:cxn ang="0">
                <a:pos x="247" y="34"/>
              </a:cxn>
              <a:cxn ang="0">
                <a:pos x="262" y="37"/>
              </a:cxn>
              <a:cxn ang="0">
                <a:pos x="276" y="53"/>
              </a:cxn>
              <a:cxn ang="0">
                <a:pos x="280" y="65"/>
              </a:cxn>
              <a:cxn ang="0">
                <a:pos x="271" y="72"/>
              </a:cxn>
              <a:cxn ang="0">
                <a:pos x="278" y="92"/>
              </a:cxn>
              <a:cxn ang="0">
                <a:pos x="298" y="136"/>
              </a:cxn>
              <a:cxn ang="0">
                <a:pos x="282" y="181"/>
              </a:cxn>
              <a:cxn ang="0">
                <a:pos x="278" y="206"/>
              </a:cxn>
              <a:cxn ang="0">
                <a:pos x="252" y="220"/>
              </a:cxn>
              <a:cxn ang="0">
                <a:pos x="250" y="253"/>
              </a:cxn>
              <a:cxn ang="0">
                <a:pos x="268" y="269"/>
              </a:cxn>
              <a:cxn ang="0">
                <a:pos x="285" y="267"/>
              </a:cxn>
              <a:cxn ang="0">
                <a:pos x="292" y="250"/>
              </a:cxn>
              <a:cxn ang="0">
                <a:pos x="303" y="225"/>
              </a:cxn>
              <a:cxn ang="0">
                <a:pos x="319" y="215"/>
              </a:cxn>
              <a:cxn ang="0">
                <a:pos x="331" y="202"/>
              </a:cxn>
              <a:cxn ang="0">
                <a:pos x="352" y="213"/>
              </a:cxn>
              <a:cxn ang="0">
                <a:pos x="371" y="243"/>
              </a:cxn>
              <a:cxn ang="0">
                <a:pos x="375" y="269"/>
              </a:cxn>
              <a:cxn ang="0">
                <a:pos x="389" y="306"/>
              </a:cxn>
              <a:cxn ang="0">
                <a:pos x="398" y="361"/>
              </a:cxn>
              <a:cxn ang="0">
                <a:pos x="382" y="385"/>
              </a:cxn>
              <a:cxn ang="0">
                <a:pos x="371" y="405"/>
              </a:cxn>
              <a:cxn ang="0">
                <a:pos x="361" y="426"/>
              </a:cxn>
              <a:cxn ang="0">
                <a:pos x="350" y="466"/>
              </a:cxn>
              <a:cxn ang="0">
                <a:pos x="342" y="489"/>
              </a:cxn>
              <a:cxn ang="0">
                <a:pos x="331" y="524"/>
              </a:cxn>
            </a:cxnLst>
            <a:rect l="0" t="0" r="r" b="b"/>
            <a:pathLst>
              <a:path w="398" h="556">
                <a:moveTo>
                  <a:pt x="331" y="524"/>
                </a:moveTo>
                <a:lnTo>
                  <a:pt x="199" y="535"/>
                </a:lnTo>
                <a:lnTo>
                  <a:pt x="0" y="556"/>
                </a:lnTo>
                <a:lnTo>
                  <a:pt x="16" y="538"/>
                </a:lnTo>
                <a:lnTo>
                  <a:pt x="28" y="515"/>
                </a:lnTo>
                <a:lnTo>
                  <a:pt x="39" y="491"/>
                </a:lnTo>
                <a:lnTo>
                  <a:pt x="46" y="463"/>
                </a:lnTo>
                <a:lnTo>
                  <a:pt x="48" y="434"/>
                </a:lnTo>
                <a:lnTo>
                  <a:pt x="46" y="405"/>
                </a:lnTo>
                <a:lnTo>
                  <a:pt x="39" y="376"/>
                </a:lnTo>
                <a:lnTo>
                  <a:pt x="27" y="348"/>
                </a:lnTo>
                <a:lnTo>
                  <a:pt x="13" y="315"/>
                </a:lnTo>
                <a:lnTo>
                  <a:pt x="13" y="290"/>
                </a:lnTo>
                <a:lnTo>
                  <a:pt x="14" y="273"/>
                </a:lnTo>
                <a:lnTo>
                  <a:pt x="7" y="259"/>
                </a:lnTo>
                <a:lnTo>
                  <a:pt x="7" y="245"/>
                </a:lnTo>
                <a:lnTo>
                  <a:pt x="14" y="225"/>
                </a:lnTo>
                <a:lnTo>
                  <a:pt x="21" y="199"/>
                </a:lnTo>
                <a:lnTo>
                  <a:pt x="21" y="162"/>
                </a:lnTo>
                <a:lnTo>
                  <a:pt x="23" y="151"/>
                </a:lnTo>
                <a:lnTo>
                  <a:pt x="28" y="150"/>
                </a:lnTo>
                <a:lnTo>
                  <a:pt x="32" y="146"/>
                </a:lnTo>
                <a:lnTo>
                  <a:pt x="32" y="130"/>
                </a:lnTo>
                <a:lnTo>
                  <a:pt x="51" y="114"/>
                </a:lnTo>
                <a:lnTo>
                  <a:pt x="65" y="99"/>
                </a:lnTo>
                <a:lnTo>
                  <a:pt x="72" y="88"/>
                </a:lnTo>
                <a:lnTo>
                  <a:pt x="74" y="90"/>
                </a:lnTo>
                <a:lnTo>
                  <a:pt x="76" y="134"/>
                </a:lnTo>
                <a:lnTo>
                  <a:pt x="88" y="129"/>
                </a:lnTo>
                <a:lnTo>
                  <a:pt x="90" y="100"/>
                </a:lnTo>
                <a:lnTo>
                  <a:pt x="93" y="70"/>
                </a:lnTo>
                <a:lnTo>
                  <a:pt x="104" y="60"/>
                </a:lnTo>
                <a:lnTo>
                  <a:pt x="111" y="62"/>
                </a:lnTo>
                <a:lnTo>
                  <a:pt x="120" y="60"/>
                </a:lnTo>
                <a:lnTo>
                  <a:pt x="125" y="55"/>
                </a:lnTo>
                <a:lnTo>
                  <a:pt x="125" y="46"/>
                </a:lnTo>
                <a:lnTo>
                  <a:pt x="115" y="44"/>
                </a:lnTo>
                <a:lnTo>
                  <a:pt x="109" y="37"/>
                </a:lnTo>
                <a:lnTo>
                  <a:pt x="108" y="28"/>
                </a:lnTo>
                <a:lnTo>
                  <a:pt x="111" y="20"/>
                </a:lnTo>
                <a:lnTo>
                  <a:pt x="115" y="12"/>
                </a:lnTo>
                <a:lnTo>
                  <a:pt x="115" y="7"/>
                </a:lnTo>
                <a:lnTo>
                  <a:pt x="118" y="4"/>
                </a:lnTo>
                <a:lnTo>
                  <a:pt x="129" y="5"/>
                </a:lnTo>
                <a:lnTo>
                  <a:pt x="136" y="2"/>
                </a:lnTo>
                <a:lnTo>
                  <a:pt x="141" y="0"/>
                </a:lnTo>
                <a:lnTo>
                  <a:pt x="150" y="2"/>
                </a:lnTo>
                <a:lnTo>
                  <a:pt x="162" y="7"/>
                </a:lnTo>
                <a:lnTo>
                  <a:pt x="173" y="12"/>
                </a:lnTo>
                <a:lnTo>
                  <a:pt x="180" y="14"/>
                </a:lnTo>
                <a:lnTo>
                  <a:pt x="187" y="16"/>
                </a:lnTo>
                <a:lnTo>
                  <a:pt x="196" y="23"/>
                </a:lnTo>
                <a:lnTo>
                  <a:pt x="203" y="27"/>
                </a:lnTo>
                <a:lnTo>
                  <a:pt x="210" y="30"/>
                </a:lnTo>
                <a:lnTo>
                  <a:pt x="218" y="32"/>
                </a:lnTo>
                <a:lnTo>
                  <a:pt x="229" y="32"/>
                </a:lnTo>
                <a:lnTo>
                  <a:pt x="238" y="34"/>
                </a:lnTo>
                <a:lnTo>
                  <a:pt x="247" y="34"/>
                </a:lnTo>
                <a:lnTo>
                  <a:pt x="255" y="35"/>
                </a:lnTo>
                <a:lnTo>
                  <a:pt x="262" y="37"/>
                </a:lnTo>
                <a:lnTo>
                  <a:pt x="271" y="44"/>
                </a:lnTo>
                <a:lnTo>
                  <a:pt x="276" y="53"/>
                </a:lnTo>
                <a:lnTo>
                  <a:pt x="280" y="62"/>
                </a:lnTo>
                <a:lnTo>
                  <a:pt x="280" y="65"/>
                </a:lnTo>
                <a:lnTo>
                  <a:pt x="276" y="67"/>
                </a:lnTo>
                <a:lnTo>
                  <a:pt x="271" y="72"/>
                </a:lnTo>
                <a:lnTo>
                  <a:pt x="271" y="79"/>
                </a:lnTo>
                <a:lnTo>
                  <a:pt x="278" y="92"/>
                </a:lnTo>
                <a:lnTo>
                  <a:pt x="291" y="111"/>
                </a:lnTo>
                <a:lnTo>
                  <a:pt x="298" y="136"/>
                </a:lnTo>
                <a:lnTo>
                  <a:pt x="296" y="162"/>
                </a:lnTo>
                <a:lnTo>
                  <a:pt x="282" y="181"/>
                </a:lnTo>
                <a:lnTo>
                  <a:pt x="280" y="194"/>
                </a:lnTo>
                <a:lnTo>
                  <a:pt x="278" y="206"/>
                </a:lnTo>
                <a:lnTo>
                  <a:pt x="271" y="215"/>
                </a:lnTo>
                <a:lnTo>
                  <a:pt x="252" y="220"/>
                </a:lnTo>
                <a:lnTo>
                  <a:pt x="250" y="238"/>
                </a:lnTo>
                <a:lnTo>
                  <a:pt x="250" y="253"/>
                </a:lnTo>
                <a:lnTo>
                  <a:pt x="255" y="266"/>
                </a:lnTo>
                <a:lnTo>
                  <a:pt x="268" y="269"/>
                </a:lnTo>
                <a:lnTo>
                  <a:pt x="276" y="269"/>
                </a:lnTo>
                <a:lnTo>
                  <a:pt x="285" y="267"/>
                </a:lnTo>
                <a:lnTo>
                  <a:pt x="291" y="260"/>
                </a:lnTo>
                <a:lnTo>
                  <a:pt x="292" y="250"/>
                </a:lnTo>
                <a:lnTo>
                  <a:pt x="296" y="236"/>
                </a:lnTo>
                <a:lnTo>
                  <a:pt x="303" y="225"/>
                </a:lnTo>
                <a:lnTo>
                  <a:pt x="312" y="218"/>
                </a:lnTo>
                <a:lnTo>
                  <a:pt x="319" y="215"/>
                </a:lnTo>
                <a:lnTo>
                  <a:pt x="324" y="209"/>
                </a:lnTo>
                <a:lnTo>
                  <a:pt x="331" y="202"/>
                </a:lnTo>
                <a:lnTo>
                  <a:pt x="340" y="201"/>
                </a:lnTo>
                <a:lnTo>
                  <a:pt x="352" y="213"/>
                </a:lnTo>
                <a:lnTo>
                  <a:pt x="363" y="232"/>
                </a:lnTo>
                <a:lnTo>
                  <a:pt x="371" y="243"/>
                </a:lnTo>
                <a:lnTo>
                  <a:pt x="375" y="255"/>
                </a:lnTo>
                <a:lnTo>
                  <a:pt x="375" y="269"/>
                </a:lnTo>
                <a:lnTo>
                  <a:pt x="380" y="289"/>
                </a:lnTo>
                <a:lnTo>
                  <a:pt x="389" y="306"/>
                </a:lnTo>
                <a:lnTo>
                  <a:pt x="398" y="329"/>
                </a:lnTo>
                <a:lnTo>
                  <a:pt x="398" y="361"/>
                </a:lnTo>
                <a:lnTo>
                  <a:pt x="391" y="380"/>
                </a:lnTo>
                <a:lnTo>
                  <a:pt x="382" y="385"/>
                </a:lnTo>
                <a:lnTo>
                  <a:pt x="375" y="389"/>
                </a:lnTo>
                <a:lnTo>
                  <a:pt x="371" y="405"/>
                </a:lnTo>
                <a:lnTo>
                  <a:pt x="368" y="419"/>
                </a:lnTo>
                <a:lnTo>
                  <a:pt x="361" y="426"/>
                </a:lnTo>
                <a:lnTo>
                  <a:pt x="352" y="438"/>
                </a:lnTo>
                <a:lnTo>
                  <a:pt x="350" y="466"/>
                </a:lnTo>
                <a:lnTo>
                  <a:pt x="349" y="484"/>
                </a:lnTo>
                <a:lnTo>
                  <a:pt x="342" y="489"/>
                </a:lnTo>
                <a:lnTo>
                  <a:pt x="335" y="498"/>
                </a:lnTo>
                <a:lnTo>
                  <a:pt x="331" y="524"/>
                </a:lnTo>
              </a:path>
            </a:pathLst>
          </a:custGeom>
          <a:noFill/>
          <a:ln w="0">
            <a:solidFill>
              <a:srgbClr val="000000"/>
            </a:solidFill>
            <a:prstDash val="solid"/>
            <a:round/>
            <a:headEnd/>
            <a:tailEnd/>
          </a:ln>
        </p:spPr>
        <p:txBody>
          <a:bodyPr/>
          <a:lstStyle/>
          <a:p>
            <a:endParaRPr lang="en-US"/>
          </a:p>
        </p:txBody>
      </p:sp>
      <p:sp>
        <p:nvSpPr>
          <p:cNvPr id="31779" name="Freeform 35"/>
          <p:cNvSpPr>
            <a:spLocks/>
          </p:cNvSpPr>
          <p:nvPr/>
        </p:nvSpPr>
        <p:spPr bwMode="auto">
          <a:xfrm>
            <a:off x="3506788" y="2990850"/>
            <a:ext cx="1035050" cy="463550"/>
          </a:xfrm>
          <a:custGeom>
            <a:avLst/>
            <a:gdLst/>
            <a:ahLst/>
            <a:cxnLst>
              <a:cxn ang="0">
                <a:pos x="183" y="408"/>
              </a:cxn>
              <a:cxn ang="0">
                <a:pos x="176" y="280"/>
              </a:cxn>
              <a:cxn ang="0">
                <a:pos x="132" y="278"/>
              </a:cxn>
              <a:cxn ang="0">
                <a:pos x="76" y="273"/>
              </a:cxn>
              <a:cxn ang="0">
                <a:pos x="21" y="267"/>
              </a:cxn>
              <a:cxn ang="0">
                <a:pos x="21" y="0"/>
              </a:cxn>
              <a:cxn ang="0">
                <a:pos x="102" y="5"/>
              </a:cxn>
              <a:cxn ang="0">
                <a:pos x="181" y="11"/>
              </a:cxn>
              <a:cxn ang="0">
                <a:pos x="257" y="16"/>
              </a:cxn>
              <a:cxn ang="0">
                <a:pos x="329" y="19"/>
              </a:cxn>
              <a:cxn ang="0">
                <a:pos x="392" y="25"/>
              </a:cxn>
              <a:cxn ang="0">
                <a:pos x="450" y="26"/>
              </a:cxn>
              <a:cxn ang="0">
                <a:pos x="496" y="28"/>
              </a:cxn>
              <a:cxn ang="0">
                <a:pos x="533" y="30"/>
              </a:cxn>
              <a:cxn ang="0">
                <a:pos x="556" y="35"/>
              </a:cxn>
              <a:cxn ang="0">
                <a:pos x="570" y="49"/>
              </a:cxn>
              <a:cxn ang="0">
                <a:pos x="593" y="58"/>
              </a:cxn>
              <a:cxn ang="0">
                <a:pos x="644" y="53"/>
              </a:cxn>
              <a:cxn ang="0">
                <a:pos x="661" y="49"/>
              </a:cxn>
              <a:cxn ang="0">
                <a:pos x="674" y="56"/>
              </a:cxn>
              <a:cxn ang="0">
                <a:pos x="684" y="65"/>
              </a:cxn>
              <a:cxn ang="0">
                <a:pos x="700" y="70"/>
              </a:cxn>
              <a:cxn ang="0">
                <a:pos x="718" y="81"/>
              </a:cxn>
              <a:cxn ang="0">
                <a:pos x="732" y="93"/>
              </a:cxn>
              <a:cxn ang="0">
                <a:pos x="751" y="134"/>
              </a:cxn>
              <a:cxn ang="0">
                <a:pos x="760" y="155"/>
              </a:cxn>
              <a:cxn ang="0">
                <a:pos x="776" y="202"/>
              </a:cxn>
              <a:cxn ang="0">
                <a:pos x="783" y="234"/>
              </a:cxn>
              <a:cxn ang="0">
                <a:pos x="792" y="259"/>
              </a:cxn>
              <a:cxn ang="0">
                <a:pos x="800" y="278"/>
              </a:cxn>
              <a:cxn ang="0">
                <a:pos x="799" y="299"/>
              </a:cxn>
              <a:cxn ang="0">
                <a:pos x="802" y="332"/>
              </a:cxn>
              <a:cxn ang="0">
                <a:pos x="811" y="352"/>
              </a:cxn>
              <a:cxn ang="0">
                <a:pos x="820" y="376"/>
              </a:cxn>
              <a:cxn ang="0">
                <a:pos x="829" y="396"/>
              </a:cxn>
              <a:cxn ang="0">
                <a:pos x="837" y="408"/>
              </a:cxn>
              <a:cxn ang="0">
                <a:pos x="848" y="424"/>
              </a:cxn>
              <a:cxn ang="0">
                <a:pos x="853" y="431"/>
              </a:cxn>
              <a:cxn ang="0">
                <a:pos x="804" y="434"/>
              </a:cxn>
              <a:cxn ang="0">
                <a:pos x="707" y="436"/>
              </a:cxn>
              <a:cxn ang="0">
                <a:pos x="617" y="434"/>
              </a:cxn>
              <a:cxn ang="0">
                <a:pos x="533" y="433"/>
              </a:cxn>
              <a:cxn ang="0">
                <a:pos x="452" y="429"/>
              </a:cxn>
              <a:cxn ang="0">
                <a:pos x="375" y="424"/>
              </a:cxn>
              <a:cxn ang="0">
                <a:pos x="299" y="419"/>
              </a:cxn>
              <a:cxn ang="0">
                <a:pos x="222" y="411"/>
              </a:cxn>
            </a:cxnLst>
            <a:rect l="0" t="0" r="r" b="b"/>
            <a:pathLst>
              <a:path w="855" h="436">
                <a:moveTo>
                  <a:pt x="183" y="408"/>
                </a:moveTo>
                <a:lnTo>
                  <a:pt x="183" y="408"/>
                </a:lnTo>
                <a:lnTo>
                  <a:pt x="190" y="281"/>
                </a:lnTo>
                <a:lnTo>
                  <a:pt x="176" y="280"/>
                </a:lnTo>
                <a:lnTo>
                  <a:pt x="156" y="280"/>
                </a:lnTo>
                <a:lnTo>
                  <a:pt x="132" y="278"/>
                </a:lnTo>
                <a:lnTo>
                  <a:pt x="104" y="274"/>
                </a:lnTo>
                <a:lnTo>
                  <a:pt x="76" y="273"/>
                </a:lnTo>
                <a:lnTo>
                  <a:pt x="47" y="271"/>
                </a:lnTo>
                <a:lnTo>
                  <a:pt x="21" y="267"/>
                </a:lnTo>
                <a:lnTo>
                  <a:pt x="0" y="266"/>
                </a:lnTo>
                <a:lnTo>
                  <a:pt x="21" y="0"/>
                </a:lnTo>
                <a:lnTo>
                  <a:pt x="61" y="4"/>
                </a:lnTo>
                <a:lnTo>
                  <a:pt x="102" y="5"/>
                </a:lnTo>
                <a:lnTo>
                  <a:pt x="142" y="9"/>
                </a:lnTo>
                <a:lnTo>
                  <a:pt x="181" y="11"/>
                </a:lnTo>
                <a:lnTo>
                  <a:pt x="220" y="14"/>
                </a:lnTo>
                <a:lnTo>
                  <a:pt x="257" y="16"/>
                </a:lnTo>
                <a:lnTo>
                  <a:pt x="294" y="18"/>
                </a:lnTo>
                <a:lnTo>
                  <a:pt x="329" y="19"/>
                </a:lnTo>
                <a:lnTo>
                  <a:pt x="362" y="23"/>
                </a:lnTo>
                <a:lnTo>
                  <a:pt x="392" y="25"/>
                </a:lnTo>
                <a:lnTo>
                  <a:pt x="422" y="25"/>
                </a:lnTo>
                <a:lnTo>
                  <a:pt x="450" y="26"/>
                </a:lnTo>
                <a:lnTo>
                  <a:pt x="475" y="28"/>
                </a:lnTo>
                <a:lnTo>
                  <a:pt x="496" y="28"/>
                </a:lnTo>
                <a:lnTo>
                  <a:pt x="517" y="30"/>
                </a:lnTo>
                <a:lnTo>
                  <a:pt x="533" y="30"/>
                </a:lnTo>
                <a:lnTo>
                  <a:pt x="547" y="32"/>
                </a:lnTo>
                <a:lnTo>
                  <a:pt x="556" y="35"/>
                </a:lnTo>
                <a:lnTo>
                  <a:pt x="563" y="42"/>
                </a:lnTo>
                <a:lnTo>
                  <a:pt x="570" y="49"/>
                </a:lnTo>
                <a:lnTo>
                  <a:pt x="579" y="55"/>
                </a:lnTo>
                <a:lnTo>
                  <a:pt x="593" y="58"/>
                </a:lnTo>
                <a:lnTo>
                  <a:pt x="616" y="58"/>
                </a:lnTo>
                <a:lnTo>
                  <a:pt x="644" y="53"/>
                </a:lnTo>
                <a:lnTo>
                  <a:pt x="654" y="49"/>
                </a:lnTo>
                <a:lnTo>
                  <a:pt x="661" y="49"/>
                </a:lnTo>
                <a:lnTo>
                  <a:pt x="668" y="53"/>
                </a:lnTo>
                <a:lnTo>
                  <a:pt x="674" y="56"/>
                </a:lnTo>
                <a:lnTo>
                  <a:pt x="679" y="62"/>
                </a:lnTo>
                <a:lnTo>
                  <a:pt x="684" y="65"/>
                </a:lnTo>
                <a:lnTo>
                  <a:pt x="691" y="69"/>
                </a:lnTo>
                <a:lnTo>
                  <a:pt x="700" y="70"/>
                </a:lnTo>
                <a:lnTo>
                  <a:pt x="709" y="74"/>
                </a:lnTo>
                <a:lnTo>
                  <a:pt x="718" y="81"/>
                </a:lnTo>
                <a:lnTo>
                  <a:pt x="725" y="88"/>
                </a:lnTo>
                <a:lnTo>
                  <a:pt x="732" y="93"/>
                </a:lnTo>
                <a:lnTo>
                  <a:pt x="744" y="120"/>
                </a:lnTo>
                <a:lnTo>
                  <a:pt x="751" y="134"/>
                </a:lnTo>
                <a:lnTo>
                  <a:pt x="755" y="144"/>
                </a:lnTo>
                <a:lnTo>
                  <a:pt x="760" y="155"/>
                </a:lnTo>
                <a:lnTo>
                  <a:pt x="774" y="179"/>
                </a:lnTo>
                <a:lnTo>
                  <a:pt x="776" y="202"/>
                </a:lnTo>
                <a:lnTo>
                  <a:pt x="776" y="220"/>
                </a:lnTo>
                <a:lnTo>
                  <a:pt x="783" y="234"/>
                </a:lnTo>
                <a:lnTo>
                  <a:pt x="790" y="246"/>
                </a:lnTo>
                <a:lnTo>
                  <a:pt x="792" y="259"/>
                </a:lnTo>
                <a:lnTo>
                  <a:pt x="795" y="271"/>
                </a:lnTo>
                <a:lnTo>
                  <a:pt x="800" y="278"/>
                </a:lnTo>
                <a:lnTo>
                  <a:pt x="795" y="292"/>
                </a:lnTo>
                <a:lnTo>
                  <a:pt x="799" y="299"/>
                </a:lnTo>
                <a:lnTo>
                  <a:pt x="804" y="310"/>
                </a:lnTo>
                <a:lnTo>
                  <a:pt x="802" y="332"/>
                </a:lnTo>
                <a:lnTo>
                  <a:pt x="802" y="343"/>
                </a:lnTo>
                <a:lnTo>
                  <a:pt x="811" y="352"/>
                </a:lnTo>
                <a:lnTo>
                  <a:pt x="818" y="360"/>
                </a:lnTo>
                <a:lnTo>
                  <a:pt x="820" y="376"/>
                </a:lnTo>
                <a:lnTo>
                  <a:pt x="821" y="387"/>
                </a:lnTo>
                <a:lnTo>
                  <a:pt x="829" y="396"/>
                </a:lnTo>
                <a:lnTo>
                  <a:pt x="834" y="401"/>
                </a:lnTo>
                <a:lnTo>
                  <a:pt x="837" y="408"/>
                </a:lnTo>
                <a:lnTo>
                  <a:pt x="844" y="422"/>
                </a:lnTo>
                <a:lnTo>
                  <a:pt x="848" y="424"/>
                </a:lnTo>
                <a:lnTo>
                  <a:pt x="851" y="426"/>
                </a:lnTo>
                <a:lnTo>
                  <a:pt x="853" y="431"/>
                </a:lnTo>
                <a:lnTo>
                  <a:pt x="855" y="434"/>
                </a:lnTo>
                <a:lnTo>
                  <a:pt x="804" y="434"/>
                </a:lnTo>
                <a:lnTo>
                  <a:pt x="755" y="436"/>
                </a:lnTo>
                <a:lnTo>
                  <a:pt x="707" y="436"/>
                </a:lnTo>
                <a:lnTo>
                  <a:pt x="661" y="436"/>
                </a:lnTo>
                <a:lnTo>
                  <a:pt x="617" y="434"/>
                </a:lnTo>
                <a:lnTo>
                  <a:pt x="575" y="434"/>
                </a:lnTo>
                <a:lnTo>
                  <a:pt x="533" y="433"/>
                </a:lnTo>
                <a:lnTo>
                  <a:pt x="492" y="431"/>
                </a:lnTo>
                <a:lnTo>
                  <a:pt x="452" y="429"/>
                </a:lnTo>
                <a:lnTo>
                  <a:pt x="413" y="427"/>
                </a:lnTo>
                <a:lnTo>
                  <a:pt x="375" y="424"/>
                </a:lnTo>
                <a:lnTo>
                  <a:pt x="336" y="422"/>
                </a:lnTo>
                <a:lnTo>
                  <a:pt x="299" y="419"/>
                </a:lnTo>
                <a:lnTo>
                  <a:pt x="260" y="415"/>
                </a:lnTo>
                <a:lnTo>
                  <a:pt x="222" y="411"/>
                </a:lnTo>
                <a:lnTo>
                  <a:pt x="183" y="408"/>
                </a:lnTo>
                <a:close/>
              </a:path>
            </a:pathLst>
          </a:custGeom>
          <a:solidFill>
            <a:srgbClr val="CCFFCC"/>
          </a:solidFill>
          <a:ln w="9525">
            <a:noFill/>
            <a:round/>
            <a:headEnd/>
            <a:tailEnd/>
          </a:ln>
        </p:spPr>
        <p:txBody>
          <a:bodyPr/>
          <a:lstStyle/>
          <a:p>
            <a:endParaRPr lang="en-US"/>
          </a:p>
        </p:txBody>
      </p:sp>
      <p:sp>
        <p:nvSpPr>
          <p:cNvPr id="31780" name="Freeform 36"/>
          <p:cNvSpPr>
            <a:spLocks/>
          </p:cNvSpPr>
          <p:nvPr/>
        </p:nvSpPr>
        <p:spPr bwMode="auto">
          <a:xfrm>
            <a:off x="3506788" y="2990850"/>
            <a:ext cx="1035050" cy="463550"/>
          </a:xfrm>
          <a:custGeom>
            <a:avLst/>
            <a:gdLst/>
            <a:ahLst/>
            <a:cxnLst>
              <a:cxn ang="0">
                <a:pos x="183" y="408"/>
              </a:cxn>
              <a:cxn ang="0">
                <a:pos x="176" y="280"/>
              </a:cxn>
              <a:cxn ang="0">
                <a:pos x="132" y="278"/>
              </a:cxn>
              <a:cxn ang="0">
                <a:pos x="76" y="273"/>
              </a:cxn>
              <a:cxn ang="0">
                <a:pos x="21" y="267"/>
              </a:cxn>
              <a:cxn ang="0">
                <a:pos x="21" y="0"/>
              </a:cxn>
              <a:cxn ang="0">
                <a:pos x="102" y="5"/>
              </a:cxn>
              <a:cxn ang="0">
                <a:pos x="181" y="11"/>
              </a:cxn>
              <a:cxn ang="0">
                <a:pos x="257" y="16"/>
              </a:cxn>
              <a:cxn ang="0">
                <a:pos x="329" y="19"/>
              </a:cxn>
              <a:cxn ang="0">
                <a:pos x="392" y="25"/>
              </a:cxn>
              <a:cxn ang="0">
                <a:pos x="450" y="26"/>
              </a:cxn>
              <a:cxn ang="0">
                <a:pos x="496" y="28"/>
              </a:cxn>
              <a:cxn ang="0">
                <a:pos x="533" y="30"/>
              </a:cxn>
              <a:cxn ang="0">
                <a:pos x="556" y="35"/>
              </a:cxn>
              <a:cxn ang="0">
                <a:pos x="570" y="49"/>
              </a:cxn>
              <a:cxn ang="0">
                <a:pos x="593" y="58"/>
              </a:cxn>
              <a:cxn ang="0">
                <a:pos x="644" y="53"/>
              </a:cxn>
              <a:cxn ang="0">
                <a:pos x="661" y="49"/>
              </a:cxn>
              <a:cxn ang="0">
                <a:pos x="674" y="56"/>
              </a:cxn>
              <a:cxn ang="0">
                <a:pos x="684" y="65"/>
              </a:cxn>
              <a:cxn ang="0">
                <a:pos x="700" y="70"/>
              </a:cxn>
              <a:cxn ang="0">
                <a:pos x="718" y="81"/>
              </a:cxn>
              <a:cxn ang="0">
                <a:pos x="732" y="93"/>
              </a:cxn>
              <a:cxn ang="0">
                <a:pos x="751" y="134"/>
              </a:cxn>
              <a:cxn ang="0">
                <a:pos x="760" y="155"/>
              </a:cxn>
              <a:cxn ang="0">
                <a:pos x="776" y="202"/>
              </a:cxn>
              <a:cxn ang="0">
                <a:pos x="783" y="234"/>
              </a:cxn>
              <a:cxn ang="0">
                <a:pos x="792" y="259"/>
              </a:cxn>
              <a:cxn ang="0">
                <a:pos x="800" y="278"/>
              </a:cxn>
              <a:cxn ang="0">
                <a:pos x="799" y="299"/>
              </a:cxn>
              <a:cxn ang="0">
                <a:pos x="802" y="332"/>
              </a:cxn>
              <a:cxn ang="0">
                <a:pos x="811" y="352"/>
              </a:cxn>
              <a:cxn ang="0">
                <a:pos x="820" y="376"/>
              </a:cxn>
              <a:cxn ang="0">
                <a:pos x="829" y="396"/>
              </a:cxn>
              <a:cxn ang="0">
                <a:pos x="837" y="408"/>
              </a:cxn>
              <a:cxn ang="0">
                <a:pos x="848" y="424"/>
              </a:cxn>
              <a:cxn ang="0">
                <a:pos x="853" y="431"/>
              </a:cxn>
              <a:cxn ang="0">
                <a:pos x="804" y="434"/>
              </a:cxn>
              <a:cxn ang="0">
                <a:pos x="707" y="436"/>
              </a:cxn>
              <a:cxn ang="0">
                <a:pos x="617" y="434"/>
              </a:cxn>
              <a:cxn ang="0">
                <a:pos x="533" y="433"/>
              </a:cxn>
              <a:cxn ang="0">
                <a:pos x="452" y="429"/>
              </a:cxn>
              <a:cxn ang="0">
                <a:pos x="375" y="424"/>
              </a:cxn>
              <a:cxn ang="0">
                <a:pos x="299" y="419"/>
              </a:cxn>
              <a:cxn ang="0">
                <a:pos x="222" y="411"/>
              </a:cxn>
            </a:cxnLst>
            <a:rect l="0" t="0" r="r" b="b"/>
            <a:pathLst>
              <a:path w="855" h="436">
                <a:moveTo>
                  <a:pt x="183" y="408"/>
                </a:moveTo>
                <a:lnTo>
                  <a:pt x="183" y="408"/>
                </a:lnTo>
                <a:lnTo>
                  <a:pt x="190" y="281"/>
                </a:lnTo>
                <a:lnTo>
                  <a:pt x="176" y="280"/>
                </a:lnTo>
                <a:lnTo>
                  <a:pt x="156" y="280"/>
                </a:lnTo>
                <a:lnTo>
                  <a:pt x="132" y="278"/>
                </a:lnTo>
                <a:lnTo>
                  <a:pt x="104" y="274"/>
                </a:lnTo>
                <a:lnTo>
                  <a:pt x="76" y="273"/>
                </a:lnTo>
                <a:lnTo>
                  <a:pt x="47" y="271"/>
                </a:lnTo>
                <a:lnTo>
                  <a:pt x="21" y="267"/>
                </a:lnTo>
                <a:lnTo>
                  <a:pt x="0" y="266"/>
                </a:lnTo>
                <a:lnTo>
                  <a:pt x="21" y="0"/>
                </a:lnTo>
                <a:lnTo>
                  <a:pt x="61" y="4"/>
                </a:lnTo>
                <a:lnTo>
                  <a:pt x="102" y="5"/>
                </a:lnTo>
                <a:lnTo>
                  <a:pt x="142" y="9"/>
                </a:lnTo>
                <a:lnTo>
                  <a:pt x="181" y="11"/>
                </a:lnTo>
                <a:lnTo>
                  <a:pt x="220" y="14"/>
                </a:lnTo>
                <a:lnTo>
                  <a:pt x="257" y="16"/>
                </a:lnTo>
                <a:lnTo>
                  <a:pt x="294" y="18"/>
                </a:lnTo>
                <a:lnTo>
                  <a:pt x="329" y="19"/>
                </a:lnTo>
                <a:lnTo>
                  <a:pt x="362" y="23"/>
                </a:lnTo>
                <a:lnTo>
                  <a:pt x="392" y="25"/>
                </a:lnTo>
                <a:lnTo>
                  <a:pt x="422" y="25"/>
                </a:lnTo>
                <a:lnTo>
                  <a:pt x="450" y="26"/>
                </a:lnTo>
                <a:lnTo>
                  <a:pt x="475" y="28"/>
                </a:lnTo>
                <a:lnTo>
                  <a:pt x="496" y="28"/>
                </a:lnTo>
                <a:lnTo>
                  <a:pt x="517" y="30"/>
                </a:lnTo>
                <a:lnTo>
                  <a:pt x="533" y="30"/>
                </a:lnTo>
                <a:lnTo>
                  <a:pt x="547" y="32"/>
                </a:lnTo>
                <a:lnTo>
                  <a:pt x="556" y="35"/>
                </a:lnTo>
                <a:lnTo>
                  <a:pt x="563" y="42"/>
                </a:lnTo>
                <a:lnTo>
                  <a:pt x="570" y="49"/>
                </a:lnTo>
                <a:lnTo>
                  <a:pt x="579" y="55"/>
                </a:lnTo>
                <a:lnTo>
                  <a:pt x="593" y="58"/>
                </a:lnTo>
                <a:lnTo>
                  <a:pt x="616" y="58"/>
                </a:lnTo>
                <a:lnTo>
                  <a:pt x="644" y="53"/>
                </a:lnTo>
                <a:lnTo>
                  <a:pt x="654" y="49"/>
                </a:lnTo>
                <a:lnTo>
                  <a:pt x="661" y="49"/>
                </a:lnTo>
                <a:lnTo>
                  <a:pt x="668" y="53"/>
                </a:lnTo>
                <a:lnTo>
                  <a:pt x="674" y="56"/>
                </a:lnTo>
                <a:lnTo>
                  <a:pt x="679" y="62"/>
                </a:lnTo>
                <a:lnTo>
                  <a:pt x="684" y="65"/>
                </a:lnTo>
                <a:lnTo>
                  <a:pt x="691" y="69"/>
                </a:lnTo>
                <a:lnTo>
                  <a:pt x="700" y="70"/>
                </a:lnTo>
                <a:lnTo>
                  <a:pt x="709" y="74"/>
                </a:lnTo>
                <a:lnTo>
                  <a:pt x="718" y="81"/>
                </a:lnTo>
                <a:lnTo>
                  <a:pt x="725" y="88"/>
                </a:lnTo>
                <a:lnTo>
                  <a:pt x="732" y="93"/>
                </a:lnTo>
                <a:lnTo>
                  <a:pt x="744" y="120"/>
                </a:lnTo>
                <a:lnTo>
                  <a:pt x="751" y="134"/>
                </a:lnTo>
                <a:lnTo>
                  <a:pt x="755" y="144"/>
                </a:lnTo>
                <a:lnTo>
                  <a:pt x="760" y="155"/>
                </a:lnTo>
                <a:lnTo>
                  <a:pt x="774" y="179"/>
                </a:lnTo>
                <a:lnTo>
                  <a:pt x="776" y="202"/>
                </a:lnTo>
                <a:lnTo>
                  <a:pt x="776" y="220"/>
                </a:lnTo>
                <a:lnTo>
                  <a:pt x="783" y="234"/>
                </a:lnTo>
                <a:lnTo>
                  <a:pt x="790" y="246"/>
                </a:lnTo>
                <a:lnTo>
                  <a:pt x="792" y="259"/>
                </a:lnTo>
                <a:lnTo>
                  <a:pt x="795" y="271"/>
                </a:lnTo>
                <a:lnTo>
                  <a:pt x="800" y="278"/>
                </a:lnTo>
                <a:lnTo>
                  <a:pt x="795" y="292"/>
                </a:lnTo>
                <a:lnTo>
                  <a:pt x="799" y="299"/>
                </a:lnTo>
                <a:lnTo>
                  <a:pt x="804" y="310"/>
                </a:lnTo>
                <a:lnTo>
                  <a:pt x="802" y="332"/>
                </a:lnTo>
                <a:lnTo>
                  <a:pt x="802" y="343"/>
                </a:lnTo>
                <a:lnTo>
                  <a:pt x="811" y="352"/>
                </a:lnTo>
                <a:lnTo>
                  <a:pt x="818" y="360"/>
                </a:lnTo>
                <a:lnTo>
                  <a:pt x="820" y="376"/>
                </a:lnTo>
                <a:lnTo>
                  <a:pt x="821" y="387"/>
                </a:lnTo>
                <a:lnTo>
                  <a:pt x="829" y="396"/>
                </a:lnTo>
                <a:lnTo>
                  <a:pt x="834" y="401"/>
                </a:lnTo>
                <a:lnTo>
                  <a:pt x="837" y="408"/>
                </a:lnTo>
                <a:lnTo>
                  <a:pt x="844" y="422"/>
                </a:lnTo>
                <a:lnTo>
                  <a:pt x="848" y="424"/>
                </a:lnTo>
                <a:lnTo>
                  <a:pt x="851" y="426"/>
                </a:lnTo>
                <a:lnTo>
                  <a:pt x="853" y="431"/>
                </a:lnTo>
                <a:lnTo>
                  <a:pt x="855" y="434"/>
                </a:lnTo>
                <a:lnTo>
                  <a:pt x="804" y="434"/>
                </a:lnTo>
                <a:lnTo>
                  <a:pt x="755" y="436"/>
                </a:lnTo>
                <a:lnTo>
                  <a:pt x="707" y="436"/>
                </a:lnTo>
                <a:lnTo>
                  <a:pt x="661" y="436"/>
                </a:lnTo>
                <a:lnTo>
                  <a:pt x="617" y="434"/>
                </a:lnTo>
                <a:lnTo>
                  <a:pt x="575" y="434"/>
                </a:lnTo>
                <a:lnTo>
                  <a:pt x="533" y="433"/>
                </a:lnTo>
                <a:lnTo>
                  <a:pt x="492" y="431"/>
                </a:lnTo>
                <a:lnTo>
                  <a:pt x="452" y="429"/>
                </a:lnTo>
                <a:lnTo>
                  <a:pt x="413" y="427"/>
                </a:lnTo>
                <a:lnTo>
                  <a:pt x="375" y="424"/>
                </a:lnTo>
                <a:lnTo>
                  <a:pt x="336" y="422"/>
                </a:lnTo>
                <a:lnTo>
                  <a:pt x="299" y="419"/>
                </a:lnTo>
                <a:lnTo>
                  <a:pt x="260" y="415"/>
                </a:lnTo>
                <a:lnTo>
                  <a:pt x="222" y="411"/>
                </a:lnTo>
                <a:lnTo>
                  <a:pt x="183" y="408"/>
                </a:lnTo>
              </a:path>
            </a:pathLst>
          </a:custGeom>
          <a:noFill/>
          <a:ln w="0">
            <a:solidFill>
              <a:srgbClr val="000000"/>
            </a:solidFill>
            <a:prstDash val="solid"/>
            <a:round/>
            <a:headEnd/>
            <a:tailEnd/>
          </a:ln>
        </p:spPr>
        <p:txBody>
          <a:bodyPr/>
          <a:lstStyle/>
          <a:p>
            <a:endParaRPr lang="en-US"/>
          </a:p>
        </p:txBody>
      </p:sp>
      <p:sp>
        <p:nvSpPr>
          <p:cNvPr id="31781" name="Freeform 37"/>
          <p:cNvSpPr>
            <a:spLocks/>
          </p:cNvSpPr>
          <p:nvPr/>
        </p:nvSpPr>
        <p:spPr bwMode="auto">
          <a:xfrm>
            <a:off x="3716338" y="3424238"/>
            <a:ext cx="936625" cy="450850"/>
          </a:xfrm>
          <a:custGeom>
            <a:avLst/>
            <a:gdLst/>
            <a:ahLst/>
            <a:cxnLst>
              <a:cxn ang="0">
                <a:pos x="25" y="0"/>
              </a:cxn>
              <a:cxn ang="0">
                <a:pos x="64" y="3"/>
              </a:cxn>
              <a:cxn ang="0">
                <a:pos x="102" y="7"/>
              </a:cxn>
              <a:cxn ang="0">
                <a:pos x="141" y="11"/>
              </a:cxn>
              <a:cxn ang="0">
                <a:pos x="178" y="14"/>
              </a:cxn>
              <a:cxn ang="0">
                <a:pos x="217" y="16"/>
              </a:cxn>
              <a:cxn ang="0">
                <a:pos x="255" y="19"/>
              </a:cxn>
              <a:cxn ang="0">
                <a:pos x="294" y="21"/>
              </a:cxn>
              <a:cxn ang="0">
                <a:pos x="334" y="23"/>
              </a:cxn>
              <a:cxn ang="0">
                <a:pos x="375" y="25"/>
              </a:cxn>
              <a:cxn ang="0">
                <a:pos x="417" y="26"/>
              </a:cxn>
              <a:cxn ang="0">
                <a:pos x="459" y="26"/>
              </a:cxn>
              <a:cxn ang="0">
                <a:pos x="503" y="28"/>
              </a:cxn>
              <a:cxn ang="0">
                <a:pos x="549" y="28"/>
              </a:cxn>
              <a:cxn ang="0">
                <a:pos x="597" y="28"/>
              </a:cxn>
              <a:cxn ang="0">
                <a:pos x="646" y="26"/>
              </a:cxn>
              <a:cxn ang="0">
                <a:pos x="697" y="26"/>
              </a:cxn>
              <a:cxn ang="0">
                <a:pos x="697" y="26"/>
              </a:cxn>
              <a:cxn ang="0">
                <a:pos x="700" y="33"/>
              </a:cxn>
              <a:cxn ang="0">
                <a:pos x="704" y="37"/>
              </a:cxn>
              <a:cxn ang="0">
                <a:pos x="709" y="40"/>
              </a:cxn>
              <a:cxn ang="0">
                <a:pos x="715" y="42"/>
              </a:cxn>
              <a:cxn ang="0">
                <a:pos x="729" y="44"/>
              </a:cxn>
              <a:cxn ang="0">
                <a:pos x="734" y="51"/>
              </a:cxn>
              <a:cxn ang="0">
                <a:pos x="734" y="63"/>
              </a:cxn>
              <a:cxn ang="0">
                <a:pos x="727" y="77"/>
              </a:cxn>
              <a:cxn ang="0">
                <a:pos x="725" y="84"/>
              </a:cxn>
              <a:cxn ang="0">
                <a:pos x="730" y="91"/>
              </a:cxn>
              <a:cxn ang="0">
                <a:pos x="737" y="100"/>
              </a:cxn>
              <a:cxn ang="0">
                <a:pos x="743" y="111"/>
              </a:cxn>
              <a:cxn ang="0">
                <a:pos x="748" y="120"/>
              </a:cxn>
              <a:cxn ang="0">
                <a:pos x="757" y="128"/>
              </a:cxn>
              <a:cxn ang="0">
                <a:pos x="767" y="141"/>
              </a:cxn>
              <a:cxn ang="0">
                <a:pos x="769" y="155"/>
              </a:cxn>
              <a:cxn ang="0">
                <a:pos x="773" y="425"/>
              </a:cxn>
              <a:cxn ang="0">
                <a:pos x="715" y="425"/>
              </a:cxn>
              <a:cxn ang="0">
                <a:pos x="653" y="425"/>
              </a:cxn>
              <a:cxn ang="0">
                <a:pos x="591" y="425"/>
              </a:cxn>
              <a:cxn ang="0">
                <a:pos x="530" y="425"/>
              </a:cxn>
              <a:cxn ang="0">
                <a:pos x="472" y="424"/>
              </a:cxn>
              <a:cxn ang="0">
                <a:pos x="410" y="422"/>
              </a:cxn>
              <a:cxn ang="0">
                <a:pos x="352" y="420"/>
              </a:cxn>
              <a:cxn ang="0">
                <a:pos x="296" y="418"/>
              </a:cxn>
              <a:cxn ang="0">
                <a:pos x="241" y="417"/>
              </a:cxn>
              <a:cxn ang="0">
                <a:pos x="192" y="415"/>
              </a:cxn>
              <a:cxn ang="0">
                <a:pos x="146" y="413"/>
              </a:cxn>
              <a:cxn ang="0">
                <a:pos x="104" y="411"/>
              </a:cxn>
              <a:cxn ang="0">
                <a:pos x="69" y="410"/>
              </a:cxn>
              <a:cxn ang="0">
                <a:pos x="39" y="408"/>
              </a:cxn>
              <a:cxn ang="0">
                <a:pos x="16" y="406"/>
              </a:cxn>
              <a:cxn ang="0">
                <a:pos x="0" y="406"/>
              </a:cxn>
              <a:cxn ang="0">
                <a:pos x="25" y="0"/>
              </a:cxn>
            </a:cxnLst>
            <a:rect l="0" t="0" r="r" b="b"/>
            <a:pathLst>
              <a:path w="773" h="425">
                <a:moveTo>
                  <a:pt x="25" y="0"/>
                </a:moveTo>
                <a:lnTo>
                  <a:pt x="64" y="3"/>
                </a:lnTo>
                <a:lnTo>
                  <a:pt x="102" y="7"/>
                </a:lnTo>
                <a:lnTo>
                  <a:pt x="141" y="11"/>
                </a:lnTo>
                <a:lnTo>
                  <a:pt x="178" y="14"/>
                </a:lnTo>
                <a:lnTo>
                  <a:pt x="217" y="16"/>
                </a:lnTo>
                <a:lnTo>
                  <a:pt x="255" y="19"/>
                </a:lnTo>
                <a:lnTo>
                  <a:pt x="294" y="21"/>
                </a:lnTo>
                <a:lnTo>
                  <a:pt x="334" y="23"/>
                </a:lnTo>
                <a:lnTo>
                  <a:pt x="375" y="25"/>
                </a:lnTo>
                <a:lnTo>
                  <a:pt x="417" y="26"/>
                </a:lnTo>
                <a:lnTo>
                  <a:pt x="459" y="26"/>
                </a:lnTo>
                <a:lnTo>
                  <a:pt x="503" y="28"/>
                </a:lnTo>
                <a:lnTo>
                  <a:pt x="549" y="28"/>
                </a:lnTo>
                <a:lnTo>
                  <a:pt x="597" y="28"/>
                </a:lnTo>
                <a:lnTo>
                  <a:pt x="646" y="26"/>
                </a:lnTo>
                <a:lnTo>
                  <a:pt x="697" y="26"/>
                </a:lnTo>
                <a:lnTo>
                  <a:pt x="697" y="26"/>
                </a:lnTo>
                <a:lnTo>
                  <a:pt x="700" y="33"/>
                </a:lnTo>
                <a:lnTo>
                  <a:pt x="704" y="37"/>
                </a:lnTo>
                <a:lnTo>
                  <a:pt x="709" y="40"/>
                </a:lnTo>
                <a:lnTo>
                  <a:pt x="715" y="42"/>
                </a:lnTo>
                <a:lnTo>
                  <a:pt x="729" y="44"/>
                </a:lnTo>
                <a:lnTo>
                  <a:pt x="734" y="51"/>
                </a:lnTo>
                <a:lnTo>
                  <a:pt x="734" y="63"/>
                </a:lnTo>
                <a:lnTo>
                  <a:pt x="727" y="77"/>
                </a:lnTo>
                <a:lnTo>
                  <a:pt x="725" y="84"/>
                </a:lnTo>
                <a:lnTo>
                  <a:pt x="730" y="91"/>
                </a:lnTo>
                <a:lnTo>
                  <a:pt x="737" y="100"/>
                </a:lnTo>
                <a:lnTo>
                  <a:pt x="743" y="111"/>
                </a:lnTo>
                <a:lnTo>
                  <a:pt x="748" y="120"/>
                </a:lnTo>
                <a:lnTo>
                  <a:pt x="757" y="128"/>
                </a:lnTo>
                <a:lnTo>
                  <a:pt x="767" y="141"/>
                </a:lnTo>
                <a:lnTo>
                  <a:pt x="769" y="155"/>
                </a:lnTo>
                <a:lnTo>
                  <a:pt x="773" y="425"/>
                </a:lnTo>
                <a:lnTo>
                  <a:pt x="715" y="425"/>
                </a:lnTo>
                <a:lnTo>
                  <a:pt x="653" y="425"/>
                </a:lnTo>
                <a:lnTo>
                  <a:pt x="591" y="425"/>
                </a:lnTo>
                <a:lnTo>
                  <a:pt x="530" y="425"/>
                </a:lnTo>
                <a:lnTo>
                  <a:pt x="472" y="424"/>
                </a:lnTo>
                <a:lnTo>
                  <a:pt x="410" y="422"/>
                </a:lnTo>
                <a:lnTo>
                  <a:pt x="352" y="420"/>
                </a:lnTo>
                <a:lnTo>
                  <a:pt x="296" y="418"/>
                </a:lnTo>
                <a:lnTo>
                  <a:pt x="241" y="417"/>
                </a:lnTo>
                <a:lnTo>
                  <a:pt x="192" y="415"/>
                </a:lnTo>
                <a:lnTo>
                  <a:pt x="146" y="413"/>
                </a:lnTo>
                <a:lnTo>
                  <a:pt x="104" y="411"/>
                </a:lnTo>
                <a:lnTo>
                  <a:pt x="69" y="410"/>
                </a:lnTo>
                <a:lnTo>
                  <a:pt x="39" y="408"/>
                </a:lnTo>
                <a:lnTo>
                  <a:pt x="16" y="406"/>
                </a:lnTo>
                <a:lnTo>
                  <a:pt x="0" y="406"/>
                </a:lnTo>
                <a:lnTo>
                  <a:pt x="25" y="0"/>
                </a:lnTo>
                <a:close/>
              </a:path>
            </a:pathLst>
          </a:custGeom>
          <a:solidFill>
            <a:srgbClr val="CCFFCC"/>
          </a:solidFill>
          <a:ln w="9525">
            <a:noFill/>
            <a:round/>
            <a:headEnd/>
            <a:tailEnd/>
          </a:ln>
        </p:spPr>
        <p:txBody>
          <a:bodyPr/>
          <a:lstStyle/>
          <a:p>
            <a:endParaRPr lang="en-US"/>
          </a:p>
        </p:txBody>
      </p:sp>
      <p:sp>
        <p:nvSpPr>
          <p:cNvPr id="31782" name="Freeform 38"/>
          <p:cNvSpPr>
            <a:spLocks/>
          </p:cNvSpPr>
          <p:nvPr/>
        </p:nvSpPr>
        <p:spPr bwMode="auto">
          <a:xfrm>
            <a:off x="3698875" y="3424238"/>
            <a:ext cx="935038" cy="450850"/>
          </a:xfrm>
          <a:custGeom>
            <a:avLst/>
            <a:gdLst/>
            <a:ahLst/>
            <a:cxnLst>
              <a:cxn ang="0">
                <a:pos x="25" y="0"/>
              </a:cxn>
              <a:cxn ang="0">
                <a:pos x="64" y="3"/>
              </a:cxn>
              <a:cxn ang="0">
                <a:pos x="102" y="7"/>
              </a:cxn>
              <a:cxn ang="0">
                <a:pos x="141" y="11"/>
              </a:cxn>
              <a:cxn ang="0">
                <a:pos x="178" y="14"/>
              </a:cxn>
              <a:cxn ang="0">
                <a:pos x="217" y="16"/>
              </a:cxn>
              <a:cxn ang="0">
                <a:pos x="255" y="19"/>
              </a:cxn>
              <a:cxn ang="0">
                <a:pos x="294" y="21"/>
              </a:cxn>
              <a:cxn ang="0">
                <a:pos x="334" y="23"/>
              </a:cxn>
              <a:cxn ang="0">
                <a:pos x="375" y="25"/>
              </a:cxn>
              <a:cxn ang="0">
                <a:pos x="417" y="26"/>
              </a:cxn>
              <a:cxn ang="0">
                <a:pos x="459" y="26"/>
              </a:cxn>
              <a:cxn ang="0">
                <a:pos x="503" y="28"/>
              </a:cxn>
              <a:cxn ang="0">
                <a:pos x="549" y="28"/>
              </a:cxn>
              <a:cxn ang="0">
                <a:pos x="597" y="28"/>
              </a:cxn>
              <a:cxn ang="0">
                <a:pos x="646" y="26"/>
              </a:cxn>
              <a:cxn ang="0">
                <a:pos x="697" y="26"/>
              </a:cxn>
              <a:cxn ang="0">
                <a:pos x="697" y="26"/>
              </a:cxn>
              <a:cxn ang="0">
                <a:pos x="700" y="33"/>
              </a:cxn>
              <a:cxn ang="0">
                <a:pos x="704" y="37"/>
              </a:cxn>
              <a:cxn ang="0">
                <a:pos x="709" y="40"/>
              </a:cxn>
              <a:cxn ang="0">
                <a:pos x="715" y="42"/>
              </a:cxn>
              <a:cxn ang="0">
                <a:pos x="729" y="44"/>
              </a:cxn>
              <a:cxn ang="0">
                <a:pos x="734" y="51"/>
              </a:cxn>
              <a:cxn ang="0">
                <a:pos x="734" y="63"/>
              </a:cxn>
              <a:cxn ang="0">
                <a:pos x="727" y="77"/>
              </a:cxn>
              <a:cxn ang="0">
                <a:pos x="725" y="84"/>
              </a:cxn>
              <a:cxn ang="0">
                <a:pos x="730" y="91"/>
              </a:cxn>
              <a:cxn ang="0">
                <a:pos x="737" y="100"/>
              </a:cxn>
              <a:cxn ang="0">
                <a:pos x="743" y="111"/>
              </a:cxn>
              <a:cxn ang="0">
                <a:pos x="748" y="120"/>
              </a:cxn>
              <a:cxn ang="0">
                <a:pos x="757" y="128"/>
              </a:cxn>
              <a:cxn ang="0">
                <a:pos x="767" y="141"/>
              </a:cxn>
              <a:cxn ang="0">
                <a:pos x="769" y="155"/>
              </a:cxn>
              <a:cxn ang="0">
                <a:pos x="773" y="425"/>
              </a:cxn>
              <a:cxn ang="0">
                <a:pos x="715" y="425"/>
              </a:cxn>
              <a:cxn ang="0">
                <a:pos x="653" y="425"/>
              </a:cxn>
              <a:cxn ang="0">
                <a:pos x="591" y="425"/>
              </a:cxn>
              <a:cxn ang="0">
                <a:pos x="530" y="425"/>
              </a:cxn>
              <a:cxn ang="0">
                <a:pos x="472" y="424"/>
              </a:cxn>
              <a:cxn ang="0">
                <a:pos x="410" y="422"/>
              </a:cxn>
              <a:cxn ang="0">
                <a:pos x="352" y="420"/>
              </a:cxn>
              <a:cxn ang="0">
                <a:pos x="296" y="418"/>
              </a:cxn>
              <a:cxn ang="0">
                <a:pos x="241" y="417"/>
              </a:cxn>
              <a:cxn ang="0">
                <a:pos x="192" y="415"/>
              </a:cxn>
              <a:cxn ang="0">
                <a:pos x="146" y="413"/>
              </a:cxn>
              <a:cxn ang="0">
                <a:pos x="104" y="411"/>
              </a:cxn>
              <a:cxn ang="0">
                <a:pos x="69" y="410"/>
              </a:cxn>
              <a:cxn ang="0">
                <a:pos x="39" y="408"/>
              </a:cxn>
              <a:cxn ang="0">
                <a:pos x="16" y="406"/>
              </a:cxn>
              <a:cxn ang="0">
                <a:pos x="0" y="406"/>
              </a:cxn>
              <a:cxn ang="0">
                <a:pos x="25" y="0"/>
              </a:cxn>
            </a:cxnLst>
            <a:rect l="0" t="0" r="r" b="b"/>
            <a:pathLst>
              <a:path w="773" h="425">
                <a:moveTo>
                  <a:pt x="25" y="0"/>
                </a:moveTo>
                <a:lnTo>
                  <a:pt x="64" y="3"/>
                </a:lnTo>
                <a:lnTo>
                  <a:pt x="102" y="7"/>
                </a:lnTo>
                <a:lnTo>
                  <a:pt x="141" y="11"/>
                </a:lnTo>
                <a:lnTo>
                  <a:pt x="178" y="14"/>
                </a:lnTo>
                <a:lnTo>
                  <a:pt x="217" y="16"/>
                </a:lnTo>
                <a:lnTo>
                  <a:pt x="255" y="19"/>
                </a:lnTo>
                <a:lnTo>
                  <a:pt x="294" y="21"/>
                </a:lnTo>
                <a:lnTo>
                  <a:pt x="334" y="23"/>
                </a:lnTo>
                <a:lnTo>
                  <a:pt x="375" y="25"/>
                </a:lnTo>
                <a:lnTo>
                  <a:pt x="417" y="26"/>
                </a:lnTo>
                <a:lnTo>
                  <a:pt x="459" y="26"/>
                </a:lnTo>
                <a:lnTo>
                  <a:pt x="503" y="28"/>
                </a:lnTo>
                <a:lnTo>
                  <a:pt x="549" y="28"/>
                </a:lnTo>
                <a:lnTo>
                  <a:pt x="597" y="28"/>
                </a:lnTo>
                <a:lnTo>
                  <a:pt x="646" y="26"/>
                </a:lnTo>
                <a:lnTo>
                  <a:pt x="697" y="26"/>
                </a:lnTo>
                <a:lnTo>
                  <a:pt x="697" y="26"/>
                </a:lnTo>
                <a:lnTo>
                  <a:pt x="700" y="33"/>
                </a:lnTo>
                <a:lnTo>
                  <a:pt x="704" y="37"/>
                </a:lnTo>
                <a:lnTo>
                  <a:pt x="709" y="40"/>
                </a:lnTo>
                <a:lnTo>
                  <a:pt x="715" y="42"/>
                </a:lnTo>
                <a:lnTo>
                  <a:pt x="729" y="44"/>
                </a:lnTo>
                <a:lnTo>
                  <a:pt x="734" y="51"/>
                </a:lnTo>
                <a:lnTo>
                  <a:pt x="734" y="63"/>
                </a:lnTo>
                <a:lnTo>
                  <a:pt x="727" y="77"/>
                </a:lnTo>
                <a:lnTo>
                  <a:pt x="725" y="84"/>
                </a:lnTo>
                <a:lnTo>
                  <a:pt x="730" y="91"/>
                </a:lnTo>
                <a:lnTo>
                  <a:pt x="737" y="100"/>
                </a:lnTo>
                <a:lnTo>
                  <a:pt x="743" y="111"/>
                </a:lnTo>
                <a:lnTo>
                  <a:pt x="748" y="120"/>
                </a:lnTo>
                <a:lnTo>
                  <a:pt x="757" y="128"/>
                </a:lnTo>
                <a:lnTo>
                  <a:pt x="767" y="141"/>
                </a:lnTo>
                <a:lnTo>
                  <a:pt x="769" y="155"/>
                </a:lnTo>
                <a:lnTo>
                  <a:pt x="773" y="425"/>
                </a:lnTo>
                <a:lnTo>
                  <a:pt x="715" y="425"/>
                </a:lnTo>
                <a:lnTo>
                  <a:pt x="653" y="425"/>
                </a:lnTo>
                <a:lnTo>
                  <a:pt x="591" y="425"/>
                </a:lnTo>
                <a:lnTo>
                  <a:pt x="530" y="425"/>
                </a:lnTo>
                <a:lnTo>
                  <a:pt x="472" y="424"/>
                </a:lnTo>
                <a:lnTo>
                  <a:pt x="410" y="422"/>
                </a:lnTo>
                <a:lnTo>
                  <a:pt x="352" y="420"/>
                </a:lnTo>
                <a:lnTo>
                  <a:pt x="296" y="418"/>
                </a:lnTo>
                <a:lnTo>
                  <a:pt x="241" y="417"/>
                </a:lnTo>
                <a:lnTo>
                  <a:pt x="192" y="415"/>
                </a:lnTo>
                <a:lnTo>
                  <a:pt x="146" y="413"/>
                </a:lnTo>
                <a:lnTo>
                  <a:pt x="104" y="411"/>
                </a:lnTo>
                <a:lnTo>
                  <a:pt x="69" y="410"/>
                </a:lnTo>
                <a:lnTo>
                  <a:pt x="39" y="408"/>
                </a:lnTo>
                <a:lnTo>
                  <a:pt x="16" y="406"/>
                </a:lnTo>
                <a:lnTo>
                  <a:pt x="0" y="406"/>
                </a:lnTo>
                <a:lnTo>
                  <a:pt x="25" y="0"/>
                </a:lnTo>
              </a:path>
            </a:pathLst>
          </a:custGeom>
          <a:noFill/>
          <a:ln w="0">
            <a:solidFill>
              <a:srgbClr val="000000"/>
            </a:solidFill>
            <a:prstDash val="solid"/>
            <a:round/>
            <a:headEnd/>
            <a:tailEnd/>
          </a:ln>
        </p:spPr>
        <p:txBody>
          <a:bodyPr/>
          <a:lstStyle/>
          <a:p>
            <a:endParaRPr lang="en-US"/>
          </a:p>
        </p:txBody>
      </p:sp>
      <p:sp>
        <p:nvSpPr>
          <p:cNvPr id="31783" name="Freeform 39"/>
          <p:cNvSpPr>
            <a:spLocks/>
          </p:cNvSpPr>
          <p:nvPr/>
        </p:nvSpPr>
        <p:spPr bwMode="auto">
          <a:xfrm>
            <a:off x="2828925" y="3208338"/>
            <a:ext cx="906463" cy="647700"/>
          </a:xfrm>
          <a:custGeom>
            <a:avLst/>
            <a:gdLst/>
            <a:ahLst/>
            <a:cxnLst>
              <a:cxn ang="0">
                <a:pos x="0" y="529"/>
              </a:cxn>
              <a:cxn ang="0">
                <a:pos x="74" y="0"/>
              </a:cxn>
              <a:cxn ang="0">
                <a:pos x="109" y="5"/>
              </a:cxn>
              <a:cxn ang="0">
                <a:pos x="145" y="10"/>
              </a:cxn>
              <a:cxn ang="0">
                <a:pos x="180" y="16"/>
              </a:cxn>
              <a:cxn ang="0">
                <a:pos x="215" y="21"/>
              </a:cxn>
              <a:cxn ang="0">
                <a:pos x="248" y="26"/>
              </a:cxn>
              <a:cxn ang="0">
                <a:pos x="284" y="30"/>
              </a:cxn>
              <a:cxn ang="0">
                <a:pos x="317" y="35"/>
              </a:cxn>
              <a:cxn ang="0">
                <a:pos x="350" y="38"/>
              </a:cxn>
              <a:cxn ang="0">
                <a:pos x="382" y="42"/>
              </a:cxn>
              <a:cxn ang="0">
                <a:pos x="412" y="45"/>
              </a:cxn>
              <a:cxn ang="0">
                <a:pos x="442" y="49"/>
              </a:cxn>
              <a:cxn ang="0">
                <a:pos x="468" y="51"/>
              </a:cxn>
              <a:cxn ang="0">
                <a:pos x="495" y="54"/>
              </a:cxn>
              <a:cxn ang="0">
                <a:pos x="519" y="56"/>
              </a:cxn>
              <a:cxn ang="0">
                <a:pos x="541" y="58"/>
              </a:cxn>
              <a:cxn ang="0">
                <a:pos x="560" y="60"/>
              </a:cxn>
              <a:cxn ang="0">
                <a:pos x="581" y="61"/>
              </a:cxn>
              <a:cxn ang="0">
                <a:pos x="607" y="65"/>
              </a:cxn>
              <a:cxn ang="0">
                <a:pos x="636" y="67"/>
              </a:cxn>
              <a:cxn ang="0">
                <a:pos x="664" y="68"/>
              </a:cxn>
              <a:cxn ang="0">
                <a:pos x="692" y="72"/>
              </a:cxn>
              <a:cxn ang="0">
                <a:pos x="716" y="74"/>
              </a:cxn>
              <a:cxn ang="0">
                <a:pos x="736" y="74"/>
              </a:cxn>
              <a:cxn ang="0">
                <a:pos x="750" y="75"/>
              </a:cxn>
              <a:cxn ang="0">
                <a:pos x="743" y="213"/>
              </a:cxn>
              <a:cxn ang="0">
                <a:pos x="743" y="202"/>
              </a:cxn>
              <a:cxn ang="0">
                <a:pos x="718" y="608"/>
              </a:cxn>
              <a:cxn ang="0">
                <a:pos x="660" y="605"/>
              </a:cxn>
              <a:cxn ang="0">
                <a:pos x="604" y="599"/>
              </a:cxn>
              <a:cxn ang="0">
                <a:pos x="549" y="596"/>
              </a:cxn>
              <a:cxn ang="0">
                <a:pos x="495" y="591"/>
              </a:cxn>
              <a:cxn ang="0">
                <a:pos x="442" y="585"/>
              </a:cxn>
              <a:cxn ang="0">
                <a:pos x="391" y="580"/>
              </a:cxn>
              <a:cxn ang="0">
                <a:pos x="343" y="575"/>
              </a:cxn>
              <a:cxn ang="0">
                <a:pos x="296" y="568"/>
              </a:cxn>
              <a:cxn ang="0">
                <a:pos x="250" y="562"/>
              </a:cxn>
              <a:cxn ang="0">
                <a:pos x="208" y="557"/>
              </a:cxn>
              <a:cxn ang="0">
                <a:pos x="168" y="552"/>
              </a:cxn>
              <a:cxn ang="0">
                <a:pos x="129" y="547"/>
              </a:cxn>
              <a:cxn ang="0">
                <a:pos x="94" y="541"/>
              </a:cxn>
              <a:cxn ang="0">
                <a:pos x="60" y="538"/>
              </a:cxn>
              <a:cxn ang="0">
                <a:pos x="29" y="533"/>
              </a:cxn>
              <a:cxn ang="0">
                <a:pos x="0" y="529"/>
              </a:cxn>
            </a:cxnLst>
            <a:rect l="0" t="0" r="r" b="b"/>
            <a:pathLst>
              <a:path w="750" h="608">
                <a:moveTo>
                  <a:pt x="0" y="529"/>
                </a:moveTo>
                <a:lnTo>
                  <a:pt x="74" y="0"/>
                </a:lnTo>
                <a:lnTo>
                  <a:pt x="109" y="5"/>
                </a:lnTo>
                <a:lnTo>
                  <a:pt x="145" y="10"/>
                </a:lnTo>
                <a:lnTo>
                  <a:pt x="180" y="16"/>
                </a:lnTo>
                <a:lnTo>
                  <a:pt x="215" y="21"/>
                </a:lnTo>
                <a:lnTo>
                  <a:pt x="248" y="26"/>
                </a:lnTo>
                <a:lnTo>
                  <a:pt x="284" y="30"/>
                </a:lnTo>
                <a:lnTo>
                  <a:pt x="317" y="35"/>
                </a:lnTo>
                <a:lnTo>
                  <a:pt x="350" y="38"/>
                </a:lnTo>
                <a:lnTo>
                  <a:pt x="382" y="42"/>
                </a:lnTo>
                <a:lnTo>
                  <a:pt x="412" y="45"/>
                </a:lnTo>
                <a:lnTo>
                  <a:pt x="442" y="49"/>
                </a:lnTo>
                <a:lnTo>
                  <a:pt x="468" y="51"/>
                </a:lnTo>
                <a:lnTo>
                  <a:pt x="495" y="54"/>
                </a:lnTo>
                <a:lnTo>
                  <a:pt x="519" y="56"/>
                </a:lnTo>
                <a:lnTo>
                  <a:pt x="541" y="58"/>
                </a:lnTo>
                <a:lnTo>
                  <a:pt x="560" y="60"/>
                </a:lnTo>
                <a:lnTo>
                  <a:pt x="581" y="61"/>
                </a:lnTo>
                <a:lnTo>
                  <a:pt x="607" y="65"/>
                </a:lnTo>
                <a:lnTo>
                  <a:pt x="636" y="67"/>
                </a:lnTo>
                <a:lnTo>
                  <a:pt x="664" y="68"/>
                </a:lnTo>
                <a:lnTo>
                  <a:pt x="692" y="72"/>
                </a:lnTo>
                <a:lnTo>
                  <a:pt x="716" y="74"/>
                </a:lnTo>
                <a:lnTo>
                  <a:pt x="736" y="74"/>
                </a:lnTo>
                <a:lnTo>
                  <a:pt x="750" y="75"/>
                </a:lnTo>
                <a:lnTo>
                  <a:pt x="743" y="213"/>
                </a:lnTo>
                <a:lnTo>
                  <a:pt x="743" y="202"/>
                </a:lnTo>
                <a:lnTo>
                  <a:pt x="718" y="608"/>
                </a:lnTo>
                <a:lnTo>
                  <a:pt x="660" y="605"/>
                </a:lnTo>
                <a:lnTo>
                  <a:pt x="604" y="599"/>
                </a:lnTo>
                <a:lnTo>
                  <a:pt x="549" y="596"/>
                </a:lnTo>
                <a:lnTo>
                  <a:pt x="495" y="591"/>
                </a:lnTo>
                <a:lnTo>
                  <a:pt x="442" y="585"/>
                </a:lnTo>
                <a:lnTo>
                  <a:pt x="391" y="580"/>
                </a:lnTo>
                <a:lnTo>
                  <a:pt x="343" y="575"/>
                </a:lnTo>
                <a:lnTo>
                  <a:pt x="296" y="568"/>
                </a:lnTo>
                <a:lnTo>
                  <a:pt x="250" y="562"/>
                </a:lnTo>
                <a:lnTo>
                  <a:pt x="208" y="557"/>
                </a:lnTo>
                <a:lnTo>
                  <a:pt x="168" y="552"/>
                </a:lnTo>
                <a:lnTo>
                  <a:pt x="129" y="547"/>
                </a:lnTo>
                <a:lnTo>
                  <a:pt x="94" y="541"/>
                </a:lnTo>
                <a:lnTo>
                  <a:pt x="60" y="538"/>
                </a:lnTo>
                <a:lnTo>
                  <a:pt x="29" y="533"/>
                </a:lnTo>
                <a:lnTo>
                  <a:pt x="0" y="529"/>
                </a:lnTo>
                <a:close/>
              </a:path>
            </a:pathLst>
          </a:custGeom>
          <a:solidFill>
            <a:srgbClr val="CCFFCC"/>
          </a:solidFill>
          <a:ln w="9525">
            <a:noFill/>
            <a:round/>
            <a:headEnd/>
            <a:tailEnd/>
          </a:ln>
        </p:spPr>
        <p:txBody>
          <a:bodyPr/>
          <a:lstStyle/>
          <a:p>
            <a:endParaRPr lang="en-US"/>
          </a:p>
        </p:txBody>
      </p:sp>
      <p:sp>
        <p:nvSpPr>
          <p:cNvPr id="31784" name="Freeform 40"/>
          <p:cNvSpPr>
            <a:spLocks/>
          </p:cNvSpPr>
          <p:nvPr/>
        </p:nvSpPr>
        <p:spPr bwMode="auto">
          <a:xfrm>
            <a:off x="2828925" y="3208338"/>
            <a:ext cx="906463" cy="647700"/>
          </a:xfrm>
          <a:custGeom>
            <a:avLst/>
            <a:gdLst/>
            <a:ahLst/>
            <a:cxnLst>
              <a:cxn ang="0">
                <a:pos x="0" y="529"/>
              </a:cxn>
              <a:cxn ang="0">
                <a:pos x="74" y="0"/>
              </a:cxn>
              <a:cxn ang="0">
                <a:pos x="109" y="5"/>
              </a:cxn>
              <a:cxn ang="0">
                <a:pos x="145" y="10"/>
              </a:cxn>
              <a:cxn ang="0">
                <a:pos x="180" y="16"/>
              </a:cxn>
              <a:cxn ang="0">
                <a:pos x="215" y="21"/>
              </a:cxn>
              <a:cxn ang="0">
                <a:pos x="248" y="26"/>
              </a:cxn>
              <a:cxn ang="0">
                <a:pos x="284" y="30"/>
              </a:cxn>
              <a:cxn ang="0">
                <a:pos x="317" y="35"/>
              </a:cxn>
              <a:cxn ang="0">
                <a:pos x="350" y="38"/>
              </a:cxn>
              <a:cxn ang="0">
                <a:pos x="382" y="42"/>
              </a:cxn>
              <a:cxn ang="0">
                <a:pos x="412" y="45"/>
              </a:cxn>
              <a:cxn ang="0">
                <a:pos x="442" y="49"/>
              </a:cxn>
              <a:cxn ang="0">
                <a:pos x="468" y="51"/>
              </a:cxn>
              <a:cxn ang="0">
                <a:pos x="495" y="54"/>
              </a:cxn>
              <a:cxn ang="0">
                <a:pos x="519" y="56"/>
              </a:cxn>
              <a:cxn ang="0">
                <a:pos x="541" y="58"/>
              </a:cxn>
              <a:cxn ang="0">
                <a:pos x="560" y="60"/>
              </a:cxn>
              <a:cxn ang="0">
                <a:pos x="581" y="61"/>
              </a:cxn>
              <a:cxn ang="0">
                <a:pos x="607" y="65"/>
              </a:cxn>
              <a:cxn ang="0">
                <a:pos x="636" y="67"/>
              </a:cxn>
              <a:cxn ang="0">
                <a:pos x="664" y="68"/>
              </a:cxn>
              <a:cxn ang="0">
                <a:pos x="692" y="72"/>
              </a:cxn>
              <a:cxn ang="0">
                <a:pos x="716" y="74"/>
              </a:cxn>
              <a:cxn ang="0">
                <a:pos x="736" y="74"/>
              </a:cxn>
              <a:cxn ang="0">
                <a:pos x="750" y="75"/>
              </a:cxn>
              <a:cxn ang="0">
                <a:pos x="743" y="213"/>
              </a:cxn>
              <a:cxn ang="0">
                <a:pos x="743" y="202"/>
              </a:cxn>
              <a:cxn ang="0">
                <a:pos x="718" y="608"/>
              </a:cxn>
              <a:cxn ang="0">
                <a:pos x="660" y="605"/>
              </a:cxn>
              <a:cxn ang="0">
                <a:pos x="604" y="599"/>
              </a:cxn>
              <a:cxn ang="0">
                <a:pos x="549" y="596"/>
              </a:cxn>
              <a:cxn ang="0">
                <a:pos x="495" y="591"/>
              </a:cxn>
              <a:cxn ang="0">
                <a:pos x="442" y="585"/>
              </a:cxn>
              <a:cxn ang="0">
                <a:pos x="391" y="580"/>
              </a:cxn>
              <a:cxn ang="0">
                <a:pos x="343" y="575"/>
              </a:cxn>
              <a:cxn ang="0">
                <a:pos x="296" y="568"/>
              </a:cxn>
              <a:cxn ang="0">
                <a:pos x="250" y="562"/>
              </a:cxn>
              <a:cxn ang="0">
                <a:pos x="208" y="557"/>
              </a:cxn>
              <a:cxn ang="0">
                <a:pos x="168" y="552"/>
              </a:cxn>
              <a:cxn ang="0">
                <a:pos x="129" y="547"/>
              </a:cxn>
              <a:cxn ang="0">
                <a:pos x="94" y="541"/>
              </a:cxn>
              <a:cxn ang="0">
                <a:pos x="60" y="538"/>
              </a:cxn>
              <a:cxn ang="0">
                <a:pos x="29" y="533"/>
              </a:cxn>
              <a:cxn ang="0">
                <a:pos x="0" y="529"/>
              </a:cxn>
            </a:cxnLst>
            <a:rect l="0" t="0" r="r" b="b"/>
            <a:pathLst>
              <a:path w="750" h="608">
                <a:moveTo>
                  <a:pt x="0" y="529"/>
                </a:moveTo>
                <a:lnTo>
                  <a:pt x="74" y="0"/>
                </a:lnTo>
                <a:lnTo>
                  <a:pt x="109" y="5"/>
                </a:lnTo>
                <a:lnTo>
                  <a:pt x="145" y="10"/>
                </a:lnTo>
                <a:lnTo>
                  <a:pt x="180" y="16"/>
                </a:lnTo>
                <a:lnTo>
                  <a:pt x="215" y="21"/>
                </a:lnTo>
                <a:lnTo>
                  <a:pt x="248" y="26"/>
                </a:lnTo>
                <a:lnTo>
                  <a:pt x="284" y="30"/>
                </a:lnTo>
                <a:lnTo>
                  <a:pt x="317" y="35"/>
                </a:lnTo>
                <a:lnTo>
                  <a:pt x="350" y="38"/>
                </a:lnTo>
                <a:lnTo>
                  <a:pt x="382" y="42"/>
                </a:lnTo>
                <a:lnTo>
                  <a:pt x="412" y="45"/>
                </a:lnTo>
                <a:lnTo>
                  <a:pt x="442" y="49"/>
                </a:lnTo>
                <a:lnTo>
                  <a:pt x="468" y="51"/>
                </a:lnTo>
                <a:lnTo>
                  <a:pt x="495" y="54"/>
                </a:lnTo>
                <a:lnTo>
                  <a:pt x="519" y="56"/>
                </a:lnTo>
                <a:lnTo>
                  <a:pt x="541" y="58"/>
                </a:lnTo>
                <a:lnTo>
                  <a:pt x="560" y="60"/>
                </a:lnTo>
                <a:lnTo>
                  <a:pt x="581" y="61"/>
                </a:lnTo>
                <a:lnTo>
                  <a:pt x="607" y="65"/>
                </a:lnTo>
                <a:lnTo>
                  <a:pt x="636" y="67"/>
                </a:lnTo>
                <a:lnTo>
                  <a:pt x="664" y="68"/>
                </a:lnTo>
                <a:lnTo>
                  <a:pt x="692" y="72"/>
                </a:lnTo>
                <a:lnTo>
                  <a:pt x="716" y="74"/>
                </a:lnTo>
                <a:lnTo>
                  <a:pt x="736" y="74"/>
                </a:lnTo>
                <a:lnTo>
                  <a:pt x="750" y="75"/>
                </a:lnTo>
                <a:lnTo>
                  <a:pt x="743" y="213"/>
                </a:lnTo>
                <a:lnTo>
                  <a:pt x="743" y="202"/>
                </a:lnTo>
                <a:lnTo>
                  <a:pt x="718" y="608"/>
                </a:lnTo>
                <a:lnTo>
                  <a:pt x="660" y="605"/>
                </a:lnTo>
                <a:lnTo>
                  <a:pt x="604" y="599"/>
                </a:lnTo>
                <a:lnTo>
                  <a:pt x="549" y="596"/>
                </a:lnTo>
                <a:lnTo>
                  <a:pt x="495" y="591"/>
                </a:lnTo>
                <a:lnTo>
                  <a:pt x="442" y="585"/>
                </a:lnTo>
                <a:lnTo>
                  <a:pt x="391" y="580"/>
                </a:lnTo>
                <a:lnTo>
                  <a:pt x="343" y="575"/>
                </a:lnTo>
                <a:lnTo>
                  <a:pt x="296" y="568"/>
                </a:lnTo>
                <a:lnTo>
                  <a:pt x="250" y="562"/>
                </a:lnTo>
                <a:lnTo>
                  <a:pt x="208" y="557"/>
                </a:lnTo>
                <a:lnTo>
                  <a:pt x="168" y="552"/>
                </a:lnTo>
                <a:lnTo>
                  <a:pt x="129" y="547"/>
                </a:lnTo>
                <a:lnTo>
                  <a:pt x="94" y="541"/>
                </a:lnTo>
                <a:lnTo>
                  <a:pt x="60" y="538"/>
                </a:lnTo>
                <a:lnTo>
                  <a:pt x="29" y="533"/>
                </a:lnTo>
                <a:lnTo>
                  <a:pt x="0" y="529"/>
                </a:lnTo>
              </a:path>
            </a:pathLst>
          </a:custGeom>
          <a:noFill/>
          <a:ln w="0">
            <a:solidFill>
              <a:srgbClr val="000000"/>
            </a:solidFill>
            <a:prstDash val="solid"/>
            <a:round/>
            <a:headEnd/>
            <a:tailEnd/>
          </a:ln>
        </p:spPr>
        <p:txBody>
          <a:bodyPr/>
          <a:lstStyle/>
          <a:p>
            <a:endParaRPr lang="en-US"/>
          </a:p>
        </p:txBody>
      </p:sp>
      <p:sp>
        <p:nvSpPr>
          <p:cNvPr id="31785" name="Freeform 41"/>
          <p:cNvSpPr>
            <a:spLocks/>
          </p:cNvSpPr>
          <p:nvPr/>
        </p:nvSpPr>
        <p:spPr bwMode="auto">
          <a:xfrm>
            <a:off x="3571875" y="3846513"/>
            <a:ext cx="1095375" cy="512762"/>
          </a:xfrm>
          <a:custGeom>
            <a:avLst/>
            <a:gdLst/>
            <a:ahLst/>
            <a:cxnLst>
              <a:cxn ang="0">
                <a:pos x="14" y="0"/>
              </a:cxn>
              <a:cxn ang="0">
                <a:pos x="40" y="2"/>
              </a:cxn>
              <a:cxn ang="0">
                <a:pos x="66" y="5"/>
              </a:cxn>
              <a:cxn ang="0">
                <a:pos x="93" y="7"/>
              </a:cxn>
              <a:cxn ang="0">
                <a:pos x="121" y="7"/>
              </a:cxn>
              <a:cxn ang="0">
                <a:pos x="174" y="11"/>
              </a:cxn>
              <a:cxn ang="0">
                <a:pos x="251" y="14"/>
              </a:cxn>
              <a:cxn ang="0">
                <a:pos x="346" y="18"/>
              </a:cxn>
              <a:cxn ang="0">
                <a:pos x="457" y="21"/>
              </a:cxn>
              <a:cxn ang="0">
                <a:pos x="575" y="25"/>
              </a:cxn>
              <a:cxn ang="0">
                <a:pos x="696" y="26"/>
              </a:cxn>
              <a:cxn ang="0">
                <a:pos x="818" y="26"/>
              </a:cxn>
              <a:cxn ang="0">
                <a:pos x="878" y="26"/>
              </a:cxn>
              <a:cxn ang="0">
                <a:pos x="902" y="237"/>
              </a:cxn>
              <a:cxn ang="0">
                <a:pos x="881" y="471"/>
              </a:cxn>
              <a:cxn ang="0">
                <a:pos x="849" y="454"/>
              </a:cxn>
              <a:cxn ang="0">
                <a:pos x="830" y="440"/>
              </a:cxn>
              <a:cxn ang="0">
                <a:pos x="816" y="438"/>
              </a:cxn>
              <a:cxn ang="0">
                <a:pos x="798" y="447"/>
              </a:cxn>
              <a:cxn ang="0">
                <a:pos x="772" y="440"/>
              </a:cxn>
              <a:cxn ang="0">
                <a:pos x="753" y="448"/>
              </a:cxn>
              <a:cxn ang="0">
                <a:pos x="740" y="450"/>
              </a:cxn>
              <a:cxn ang="0">
                <a:pos x="723" y="448"/>
              </a:cxn>
              <a:cxn ang="0">
                <a:pos x="707" y="454"/>
              </a:cxn>
              <a:cxn ang="0">
                <a:pos x="696" y="468"/>
              </a:cxn>
              <a:cxn ang="0">
                <a:pos x="682" y="466"/>
              </a:cxn>
              <a:cxn ang="0">
                <a:pos x="670" y="452"/>
              </a:cxn>
              <a:cxn ang="0">
                <a:pos x="656" y="441"/>
              </a:cxn>
              <a:cxn ang="0">
                <a:pos x="638" y="445"/>
              </a:cxn>
              <a:cxn ang="0">
                <a:pos x="624" y="436"/>
              </a:cxn>
              <a:cxn ang="0">
                <a:pos x="612" y="459"/>
              </a:cxn>
              <a:cxn ang="0">
                <a:pos x="601" y="457"/>
              </a:cxn>
              <a:cxn ang="0">
                <a:pos x="600" y="441"/>
              </a:cxn>
              <a:cxn ang="0">
                <a:pos x="593" y="434"/>
              </a:cxn>
              <a:cxn ang="0">
                <a:pos x="580" y="441"/>
              </a:cxn>
              <a:cxn ang="0">
                <a:pos x="573" y="443"/>
              </a:cxn>
              <a:cxn ang="0">
                <a:pos x="563" y="440"/>
              </a:cxn>
              <a:cxn ang="0">
                <a:pos x="552" y="429"/>
              </a:cxn>
              <a:cxn ang="0">
                <a:pos x="533" y="443"/>
              </a:cxn>
              <a:cxn ang="0">
                <a:pos x="515" y="441"/>
              </a:cxn>
              <a:cxn ang="0">
                <a:pos x="512" y="420"/>
              </a:cxn>
              <a:cxn ang="0">
                <a:pos x="501" y="408"/>
              </a:cxn>
              <a:cxn ang="0">
                <a:pos x="471" y="412"/>
              </a:cxn>
              <a:cxn ang="0">
                <a:pos x="448" y="408"/>
              </a:cxn>
              <a:cxn ang="0">
                <a:pos x="429" y="412"/>
              </a:cxn>
              <a:cxn ang="0">
                <a:pos x="415" y="399"/>
              </a:cxn>
              <a:cxn ang="0">
                <a:pos x="390" y="396"/>
              </a:cxn>
              <a:cxn ang="0">
                <a:pos x="388" y="380"/>
              </a:cxn>
              <a:cxn ang="0">
                <a:pos x="371" y="366"/>
              </a:cxn>
              <a:cxn ang="0">
                <a:pos x="362" y="373"/>
              </a:cxn>
              <a:cxn ang="0">
                <a:pos x="329" y="366"/>
              </a:cxn>
              <a:cxn ang="0">
                <a:pos x="318" y="348"/>
              </a:cxn>
              <a:cxn ang="0">
                <a:pos x="300" y="92"/>
              </a:cxn>
              <a:cxn ang="0">
                <a:pos x="0" y="0"/>
              </a:cxn>
            </a:cxnLst>
            <a:rect l="0" t="0" r="r" b="b"/>
            <a:pathLst>
              <a:path w="904" h="480">
                <a:moveTo>
                  <a:pt x="0" y="0"/>
                </a:moveTo>
                <a:lnTo>
                  <a:pt x="14" y="0"/>
                </a:lnTo>
                <a:lnTo>
                  <a:pt x="26" y="2"/>
                </a:lnTo>
                <a:lnTo>
                  <a:pt x="40" y="2"/>
                </a:lnTo>
                <a:lnTo>
                  <a:pt x="52" y="4"/>
                </a:lnTo>
                <a:lnTo>
                  <a:pt x="66" y="5"/>
                </a:lnTo>
                <a:lnTo>
                  <a:pt x="79" y="5"/>
                </a:lnTo>
                <a:lnTo>
                  <a:pt x="93" y="7"/>
                </a:lnTo>
                <a:lnTo>
                  <a:pt x="105" y="7"/>
                </a:lnTo>
                <a:lnTo>
                  <a:pt x="121" y="7"/>
                </a:lnTo>
                <a:lnTo>
                  <a:pt x="144" y="9"/>
                </a:lnTo>
                <a:lnTo>
                  <a:pt x="174" y="11"/>
                </a:lnTo>
                <a:lnTo>
                  <a:pt x="209" y="12"/>
                </a:lnTo>
                <a:lnTo>
                  <a:pt x="251" y="14"/>
                </a:lnTo>
                <a:lnTo>
                  <a:pt x="297" y="16"/>
                </a:lnTo>
                <a:lnTo>
                  <a:pt x="346" y="18"/>
                </a:lnTo>
                <a:lnTo>
                  <a:pt x="401" y="19"/>
                </a:lnTo>
                <a:lnTo>
                  <a:pt x="457" y="21"/>
                </a:lnTo>
                <a:lnTo>
                  <a:pt x="515" y="23"/>
                </a:lnTo>
                <a:lnTo>
                  <a:pt x="575" y="25"/>
                </a:lnTo>
                <a:lnTo>
                  <a:pt x="635" y="26"/>
                </a:lnTo>
                <a:lnTo>
                  <a:pt x="696" y="26"/>
                </a:lnTo>
                <a:lnTo>
                  <a:pt x="758" y="26"/>
                </a:lnTo>
                <a:lnTo>
                  <a:pt x="818" y="26"/>
                </a:lnTo>
                <a:lnTo>
                  <a:pt x="876" y="26"/>
                </a:lnTo>
                <a:lnTo>
                  <a:pt x="878" y="26"/>
                </a:lnTo>
                <a:lnTo>
                  <a:pt x="878" y="77"/>
                </a:lnTo>
                <a:lnTo>
                  <a:pt x="902" y="237"/>
                </a:lnTo>
                <a:lnTo>
                  <a:pt x="904" y="480"/>
                </a:lnTo>
                <a:lnTo>
                  <a:pt x="881" y="471"/>
                </a:lnTo>
                <a:lnTo>
                  <a:pt x="864" y="463"/>
                </a:lnTo>
                <a:lnTo>
                  <a:pt x="849" y="454"/>
                </a:lnTo>
                <a:lnTo>
                  <a:pt x="839" y="445"/>
                </a:lnTo>
                <a:lnTo>
                  <a:pt x="830" y="440"/>
                </a:lnTo>
                <a:lnTo>
                  <a:pt x="823" y="438"/>
                </a:lnTo>
                <a:lnTo>
                  <a:pt x="816" y="438"/>
                </a:lnTo>
                <a:lnTo>
                  <a:pt x="807" y="443"/>
                </a:lnTo>
                <a:lnTo>
                  <a:pt x="798" y="447"/>
                </a:lnTo>
                <a:lnTo>
                  <a:pt x="786" y="443"/>
                </a:lnTo>
                <a:lnTo>
                  <a:pt x="772" y="440"/>
                </a:lnTo>
                <a:lnTo>
                  <a:pt x="758" y="441"/>
                </a:lnTo>
                <a:lnTo>
                  <a:pt x="753" y="448"/>
                </a:lnTo>
                <a:lnTo>
                  <a:pt x="747" y="450"/>
                </a:lnTo>
                <a:lnTo>
                  <a:pt x="740" y="450"/>
                </a:lnTo>
                <a:lnTo>
                  <a:pt x="732" y="448"/>
                </a:lnTo>
                <a:lnTo>
                  <a:pt x="723" y="448"/>
                </a:lnTo>
                <a:lnTo>
                  <a:pt x="716" y="448"/>
                </a:lnTo>
                <a:lnTo>
                  <a:pt x="707" y="454"/>
                </a:lnTo>
                <a:lnTo>
                  <a:pt x="700" y="463"/>
                </a:lnTo>
                <a:lnTo>
                  <a:pt x="696" y="468"/>
                </a:lnTo>
                <a:lnTo>
                  <a:pt x="689" y="468"/>
                </a:lnTo>
                <a:lnTo>
                  <a:pt x="682" y="466"/>
                </a:lnTo>
                <a:lnTo>
                  <a:pt x="681" y="459"/>
                </a:lnTo>
                <a:lnTo>
                  <a:pt x="670" y="452"/>
                </a:lnTo>
                <a:lnTo>
                  <a:pt x="663" y="445"/>
                </a:lnTo>
                <a:lnTo>
                  <a:pt x="656" y="441"/>
                </a:lnTo>
                <a:lnTo>
                  <a:pt x="647" y="441"/>
                </a:lnTo>
                <a:lnTo>
                  <a:pt x="638" y="445"/>
                </a:lnTo>
                <a:lnTo>
                  <a:pt x="631" y="440"/>
                </a:lnTo>
                <a:lnTo>
                  <a:pt x="624" y="436"/>
                </a:lnTo>
                <a:lnTo>
                  <a:pt x="615" y="447"/>
                </a:lnTo>
                <a:lnTo>
                  <a:pt x="612" y="459"/>
                </a:lnTo>
                <a:lnTo>
                  <a:pt x="607" y="461"/>
                </a:lnTo>
                <a:lnTo>
                  <a:pt x="601" y="457"/>
                </a:lnTo>
                <a:lnTo>
                  <a:pt x="598" y="450"/>
                </a:lnTo>
                <a:lnTo>
                  <a:pt x="600" y="441"/>
                </a:lnTo>
                <a:lnTo>
                  <a:pt x="598" y="436"/>
                </a:lnTo>
                <a:lnTo>
                  <a:pt x="593" y="434"/>
                </a:lnTo>
                <a:lnTo>
                  <a:pt x="584" y="434"/>
                </a:lnTo>
                <a:lnTo>
                  <a:pt x="580" y="441"/>
                </a:lnTo>
                <a:lnTo>
                  <a:pt x="577" y="443"/>
                </a:lnTo>
                <a:lnTo>
                  <a:pt x="573" y="443"/>
                </a:lnTo>
                <a:lnTo>
                  <a:pt x="568" y="443"/>
                </a:lnTo>
                <a:lnTo>
                  <a:pt x="563" y="440"/>
                </a:lnTo>
                <a:lnTo>
                  <a:pt x="559" y="433"/>
                </a:lnTo>
                <a:lnTo>
                  <a:pt x="552" y="429"/>
                </a:lnTo>
                <a:lnTo>
                  <a:pt x="543" y="436"/>
                </a:lnTo>
                <a:lnTo>
                  <a:pt x="533" y="443"/>
                </a:lnTo>
                <a:lnTo>
                  <a:pt x="520" y="445"/>
                </a:lnTo>
                <a:lnTo>
                  <a:pt x="515" y="441"/>
                </a:lnTo>
                <a:lnTo>
                  <a:pt x="519" y="429"/>
                </a:lnTo>
                <a:lnTo>
                  <a:pt x="512" y="420"/>
                </a:lnTo>
                <a:lnTo>
                  <a:pt x="508" y="413"/>
                </a:lnTo>
                <a:lnTo>
                  <a:pt x="501" y="408"/>
                </a:lnTo>
                <a:lnTo>
                  <a:pt x="485" y="408"/>
                </a:lnTo>
                <a:lnTo>
                  <a:pt x="471" y="412"/>
                </a:lnTo>
                <a:lnTo>
                  <a:pt x="459" y="410"/>
                </a:lnTo>
                <a:lnTo>
                  <a:pt x="448" y="408"/>
                </a:lnTo>
                <a:lnTo>
                  <a:pt x="443" y="410"/>
                </a:lnTo>
                <a:lnTo>
                  <a:pt x="429" y="412"/>
                </a:lnTo>
                <a:lnTo>
                  <a:pt x="422" y="406"/>
                </a:lnTo>
                <a:lnTo>
                  <a:pt x="415" y="399"/>
                </a:lnTo>
                <a:lnTo>
                  <a:pt x="406" y="396"/>
                </a:lnTo>
                <a:lnTo>
                  <a:pt x="390" y="396"/>
                </a:lnTo>
                <a:lnTo>
                  <a:pt x="388" y="390"/>
                </a:lnTo>
                <a:lnTo>
                  <a:pt x="388" y="380"/>
                </a:lnTo>
                <a:lnTo>
                  <a:pt x="381" y="371"/>
                </a:lnTo>
                <a:lnTo>
                  <a:pt x="371" y="366"/>
                </a:lnTo>
                <a:lnTo>
                  <a:pt x="366" y="369"/>
                </a:lnTo>
                <a:lnTo>
                  <a:pt x="362" y="373"/>
                </a:lnTo>
                <a:lnTo>
                  <a:pt x="352" y="369"/>
                </a:lnTo>
                <a:lnTo>
                  <a:pt x="329" y="366"/>
                </a:lnTo>
                <a:lnTo>
                  <a:pt x="322" y="357"/>
                </a:lnTo>
                <a:lnTo>
                  <a:pt x="318" y="348"/>
                </a:lnTo>
                <a:lnTo>
                  <a:pt x="302" y="345"/>
                </a:lnTo>
                <a:lnTo>
                  <a:pt x="300" y="92"/>
                </a:lnTo>
                <a:lnTo>
                  <a:pt x="0" y="72"/>
                </a:lnTo>
                <a:lnTo>
                  <a:pt x="0" y="0"/>
                </a:lnTo>
                <a:close/>
              </a:path>
            </a:pathLst>
          </a:custGeom>
          <a:solidFill>
            <a:srgbClr val="CCFFCC"/>
          </a:solidFill>
          <a:ln w="9525">
            <a:noFill/>
            <a:round/>
            <a:headEnd/>
            <a:tailEnd/>
          </a:ln>
        </p:spPr>
        <p:txBody>
          <a:bodyPr/>
          <a:lstStyle/>
          <a:p>
            <a:endParaRPr lang="en-US"/>
          </a:p>
        </p:txBody>
      </p:sp>
      <p:sp>
        <p:nvSpPr>
          <p:cNvPr id="31786" name="Freeform 42"/>
          <p:cNvSpPr>
            <a:spLocks/>
          </p:cNvSpPr>
          <p:nvPr/>
        </p:nvSpPr>
        <p:spPr bwMode="auto">
          <a:xfrm>
            <a:off x="3571875" y="3846513"/>
            <a:ext cx="1095375" cy="512762"/>
          </a:xfrm>
          <a:custGeom>
            <a:avLst/>
            <a:gdLst/>
            <a:ahLst/>
            <a:cxnLst>
              <a:cxn ang="0">
                <a:pos x="14" y="0"/>
              </a:cxn>
              <a:cxn ang="0">
                <a:pos x="40" y="2"/>
              </a:cxn>
              <a:cxn ang="0">
                <a:pos x="66" y="5"/>
              </a:cxn>
              <a:cxn ang="0">
                <a:pos x="93" y="7"/>
              </a:cxn>
              <a:cxn ang="0">
                <a:pos x="121" y="7"/>
              </a:cxn>
              <a:cxn ang="0">
                <a:pos x="174" y="11"/>
              </a:cxn>
              <a:cxn ang="0">
                <a:pos x="251" y="14"/>
              </a:cxn>
              <a:cxn ang="0">
                <a:pos x="346" y="18"/>
              </a:cxn>
              <a:cxn ang="0">
                <a:pos x="457" y="21"/>
              </a:cxn>
              <a:cxn ang="0">
                <a:pos x="575" y="25"/>
              </a:cxn>
              <a:cxn ang="0">
                <a:pos x="696" y="26"/>
              </a:cxn>
              <a:cxn ang="0">
                <a:pos x="818" y="26"/>
              </a:cxn>
              <a:cxn ang="0">
                <a:pos x="878" y="26"/>
              </a:cxn>
              <a:cxn ang="0">
                <a:pos x="902" y="237"/>
              </a:cxn>
              <a:cxn ang="0">
                <a:pos x="881" y="471"/>
              </a:cxn>
              <a:cxn ang="0">
                <a:pos x="849" y="454"/>
              </a:cxn>
              <a:cxn ang="0">
                <a:pos x="830" y="440"/>
              </a:cxn>
              <a:cxn ang="0">
                <a:pos x="816" y="438"/>
              </a:cxn>
              <a:cxn ang="0">
                <a:pos x="798" y="447"/>
              </a:cxn>
              <a:cxn ang="0">
                <a:pos x="772" y="440"/>
              </a:cxn>
              <a:cxn ang="0">
                <a:pos x="753" y="448"/>
              </a:cxn>
              <a:cxn ang="0">
                <a:pos x="740" y="450"/>
              </a:cxn>
              <a:cxn ang="0">
                <a:pos x="723" y="448"/>
              </a:cxn>
              <a:cxn ang="0">
                <a:pos x="707" y="454"/>
              </a:cxn>
              <a:cxn ang="0">
                <a:pos x="696" y="468"/>
              </a:cxn>
              <a:cxn ang="0">
                <a:pos x="682" y="466"/>
              </a:cxn>
              <a:cxn ang="0">
                <a:pos x="670" y="452"/>
              </a:cxn>
              <a:cxn ang="0">
                <a:pos x="656" y="441"/>
              </a:cxn>
              <a:cxn ang="0">
                <a:pos x="638" y="445"/>
              </a:cxn>
              <a:cxn ang="0">
                <a:pos x="624" y="436"/>
              </a:cxn>
              <a:cxn ang="0">
                <a:pos x="612" y="459"/>
              </a:cxn>
              <a:cxn ang="0">
                <a:pos x="601" y="457"/>
              </a:cxn>
              <a:cxn ang="0">
                <a:pos x="600" y="441"/>
              </a:cxn>
              <a:cxn ang="0">
                <a:pos x="593" y="434"/>
              </a:cxn>
              <a:cxn ang="0">
                <a:pos x="580" y="441"/>
              </a:cxn>
              <a:cxn ang="0">
                <a:pos x="573" y="443"/>
              </a:cxn>
              <a:cxn ang="0">
                <a:pos x="563" y="440"/>
              </a:cxn>
              <a:cxn ang="0">
                <a:pos x="552" y="429"/>
              </a:cxn>
              <a:cxn ang="0">
                <a:pos x="533" y="443"/>
              </a:cxn>
              <a:cxn ang="0">
                <a:pos x="515" y="441"/>
              </a:cxn>
              <a:cxn ang="0">
                <a:pos x="512" y="420"/>
              </a:cxn>
              <a:cxn ang="0">
                <a:pos x="501" y="408"/>
              </a:cxn>
              <a:cxn ang="0">
                <a:pos x="471" y="412"/>
              </a:cxn>
              <a:cxn ang="0">
                <a:pos x="448" y="408"/>
              </a:cxn>
              <a:cxn ang="0">
                <a:pos x="429" y="412"/>
              </a:cxn>
              <a:cxn ang="0">
                <a:pos x="415" y="399"/>
              </a:cxn>
              <a:cxn ang="0">
                <a:pos x="390" y="396"/>
              </a:cxn>
              <a:cxn ang="0">
                <a:pos x="388" y="380"/>
              </a:cxn>
              <a:cxn ang="0">
                <a:pos x="371" y="366"/>
              </a:cxn>
              <a:cxn ang="0">
                <a:pos x="362" y="373"/>
              </a:cxn>
              <a:cxn ang="0">
                <a:pos x="329" y="366"/>
              </a:cxn>
              <a:cxn ang="0">
                <a:pos x="318" y="348"/>
              </a:cxn>
              <a:cxn ang="0">
                <a:pos x="300" y="92"/>
              </a:cxn>
              <a:cxn ang="0">
                <a:pos x="0" y="0"/>
              </a:cxn>
            </a:cxnLst>
            <a:rect l="0" t="0" r="r" b="b"/>
            <a:pathLst>
              <a:path w="904" h="480">
                <a:moveTo>
                  <a:pt x="0" y="0"/>
                </a:moveTo>
                <a:lnTo>
                  <a:pt x="14" y="0"/>
                </a:lnTo>
                <a:lnTo>
                  <a:pt x="26" y="2"/>
                </a:lnTo>
                <a:lnTo>
                  <a:pt x="40" y="2"/>
                </a:lnTo>
                <a:lnTo>
                  <a:pt x="52" y="4"/>
                </a:lnTo>
                <a:lnTo>
                  <a:pt x="66" y="5"/>
                </a:lnTo>
                <a:lnTo>
                  <a:pt x="79" y="5"/>
                </a:lnTo>
                <a:lnTo>
                  <a:pt x="93" y="7"/>
                </a:lnTo>
                <a:lnTo>
                  <a:pt x="105" y="7"/>
                </a:lnTo>
                <a:lnTo>
                  <a:pt x="121" y="7"/>
                </a:lnTo>
                <a:lnTo>
                  <a:pt x="144" y="9"/>
                </a:lnTo>
                <a:lnTo>
                  <a:pt x="174" y="11"/>
                </a:lnTo>
                <a:lnTo>
                  <a:pt x="209" y="12"/>
                </a:lnTo>
                <a:lnTo>
                  <a:pt x="251" y="14"/>
                </a:lnTo>
                <a:lnTo>
                  <a:pt x="297" y="16"/>
                </a:lnTo>
                <a:lnTo>
                  <a:pt x="346" y="18"/>
                </a:lnTo>
                <a:lnTo>
                  <a:pt x="401" y="19"/>
                </a:lnTo>
                <a:lnTo>
                  <a:pt x="457" y="21"/>
                </a:lnTo>
                <a:lnTo>
                  <a:pt x="515" y="23"/>
                </a:lnTo>
                <a:lnTo>
                  <a:pt x="575" y="25"/>
                </a:lnTo>
                <a:lnTo>
                  <a:pt x="635" y="26"/>
                </a:lnTo>
                <a:lnTo>
                  <a:pt x="696" y="26"/>
                </a:lnTo>
                <a:lnTo>
                  <a:pt x="758" y="26"/>
                </a:lnTo>
                <a:lnTo>
                  <a:pt x="818" y="26"/>
                </a:lnTo>
                <a:lnTo>
                  <a:pt x="876" y="26"/>
                </a:lnTo>
                <a:lnTo>
                  <a:pt x="878" y="26"/>
                </a:lnTo>
                <a:lnTo>
                  <a:pt x="878" y="77"/>
                </a:lnTo>
                <a:lnTo>
                  <a:pt x="902" y="237"/>
                </a:lnTo>
                <a:lnTo>
                  <a:pt x="904" y="480"/>
                </a:lnTo>
                <a:lnTo>
                  <a:pt x="881" y="471"/>
                </a:lnTo>
                <a:lnTo>
                  <a:pt x="864" y="463"/>
                </a:lnTo>
                <a:lnTo>
                  <a:pt x="849" y="454"/>
                </a:lnTo>
                <a:lnTo>
                  <a:pt x="839" y="445"/>
                </a:lnTo>
                <a:lnTo>
                  <a:pt x="830" y="440"/>
                </a:lnTo>
                <a:lnTo>
                  <a:pt x="823" y="438"/>
                </a:lnTo>
                <a:lnTo>
                  <a:pt x="816" y="438"/>
                </a:lnTo>
                <a:lnTo>
                  <a:pt x="807" y="443"/>
                </a:lnTo>
                <a:lnTo>
                  <a:pt x="798" y="447"/>
                </a:lnTo>
                <a:lnTo>
                  <a:pt x="786" y="443"/>
                </a:lnTo>
                <a:lnTo>
                  <a:pt x="772" y="440"/>
                </a:lnTo>
                <a:lnTo>
                  <a:pt x="758" y="441"/>
                </a:lnTo>
                <a:lnTo>
                  <a:pt x="753" y="448"/>
                </a:lnTo>
                <a:lnTo>
                  <a:pt x="747" y="450"/>
                </a:lnTo>
                <a:lnTo>
                  <a:pt x="740" y="450"/>
                </a:lnTo>
                <a:lnTo>
                  <a:pt x="732" y="448"/>
                </a:lnTo>
                <a:lnTo>
                  <a:pt x="723" y="448"/>
                </a:lnTo>
                <a:lnTo>
                  <a:pt x="716" y="448"/>
                </a:lnTo>
                <a:lnTo>
                  <a:pt x="707" y="454"/>
                </a:lnTo>
                <a:lnTo>
                  <a:pt x="700" y="463"/>
                </a:lnTo>
                <a:lnTo>
                  <a:pt x="696" y="468"/>
                </a:lnTo>
                <a:lnTo>
                  <a:pt x="689" y="468"/>
                </a:lnTo>
                <a:lnTo>
                  <a:pt x="682" y="466"/>
                </a:lnTo>
                <a:lnTo>
                  <a:pt x="681" y="459"/>
                </a:lnTo>
                <a:lnTo>
                  <a:pt x="670" y="452"/>
                </a:lnTo>
                <a:lnTo>
                  <a:pt x="663" y="445"/>
                </a:lnTo>
                <a:lnTo>
                  <a:pt x="656" y="441"/>
                </a:lnTo>
                <a:lnTo>
                  <a:pt x="647" y="441"/>
                </a:lnTo>
                <a:lnTo>
                  <a:pt x="638" y="445"/>
                </a:lnTo>
                <a:lnTo>
                  <a:pt x="631" y="440"/>
                </a:lnTo>
                <a:lnTo>
                  <a:pt x="624" y="436"/>
                </a:lnTo>
                <a:lnTo>
                  <a:pt x="615" y="447"/>
                </a:lnTo>
                <a:lnTo>
                  <a:pt x="612" y="459"/>
                </a:lnTo>
                <a:lnTo>
                  <a:pt x="607" y="461"/>
                </a:lnTo>
                <a:lnTo>
                  <a:pt x="601" y="457"/>
                </a:lnTo>
                <a:lnTo>
                  <a:pt x="598" y="450"/>
                </a:lnTo>
                <a:lnTo>
                  <a:pt x="600" y="441"/>
                </a:lnTo>
                <a:lnTo>
                  <a:pt x="598" y="436"/>
                </a:lnTo>
                <a:lnTo>
                  <a:pt x="593" y="434"/>
                </a:lnTo>
                <a:lnTo>
                  <a:pt x="584" y="434"/>
                </a:lnTo>
                <a:lnTo>
                  <a:pt x="580" y="441"/>
                </a:lnTo>
                <a:lnTo>
                  <a:pt x="577" y="443"/>
                </a:lnTo>
                <a:lnTo>
                  <a:pt x="573" y="443"/>
                </a:lnTo>
                <a:lnTo>
                  <a:pt x="568" y="443"/>
                </a:lnTo>
                <a:lnTo>
                  <a:pt x="563" y="440"/>
                </a:lnTo>
                <a:lnTo>
                  <a:pt x="559" y="433"/>
                </a:lnTo>
                <a:lnTo>
                  <a:pt x="552" y="429"/>
                </a:lnTo>
                <a:lnTo>
                  <a:pt x="543" y="436"/>
                </a:lnTo>
                <a:lnTo>
                  <a:pt x="533" y="443"/>
                </a:lnTo>
                <a:lnTo>
                  <a:pt x="520" y="445"/>
                </a:lnTo>
                <a:lnTo>
                  <a:pt x="515" y="441"/>
                </a:lnTo>
                <a:lnTo>
                  <a:pt x="519" y="429"/>
                </a:lnTo>
                <a:lnTo>
                  <a:pt x="512" y="420"/>
                </a:lnTo>
                <a:lnTo>
                  <a:pt x="508" y="413"/>
                </a:lnTo>
                <a:lnTo>
                  <a:pt x="501" y="408"/>
                </a:lnTo>
                <a:lnTo>
                  <a:pt x="485" y="408"/>
                </a:lnTo>
                <a:lnTo>
                  <a:pt x="471" y="412"/>
                </a:lnTo>
                <a:lnTo>
                  <a:pt x="459" y="410"/>
                </a:lnTo>
                <a:lnTo>
                  <a:pt x="448" y="408"/>
                </a:lnTo>
                <a:lnTo>
                  <a:pt x="443" y="410"/>
                </a:lnTo>
                <a:lnTo>
                  <a:pt x="429" y="412"/>
                </a:lnTo>
                <a:lnTo>
                  <a:pt x="422" y="406"/>
                </a:lnTo>
                <a:lnTo>
                  <a:pt x="415" y="399"/>
                </a:lnTo>
                <a:lnTo>
                  <a:pt x="406" y="396"/>
                </a:lnTo>
                <a:lnTo>
                  <a:pt x="390" y="396"/>
                </a:lnTo>
                <a:lnTo>
                  <a:pt x="388" y="390"/>
                </a:lnTo>
                <a:lnTo>
                  <a:pt x="388" y="380"/>
                </a:lnTo>
                <a:lnTo>
                  <a:pt x="381" y="371"/>
                </a:lnTo>
                <a:lnTo>
                  <a:pt x="371" y="366"/>
                </a:lnTo>
                <a:lnTo>
                  <a:pt x="366" y="369"/>
                </a:lnTo>
                <a:lnTo>
                  <a:pt x="362" y="373"/>
                </a:lnTo>
                <a:lnTo>
                  <a:pt x="352" y="369"/>
                </a:lnTo>
                <a:lnTo>
                  <a:pt x="329" y="366"/>
                </a:lnTo>
                <a:lnTo>
                  <a:pt x="322" y="357"/>
                </a:lnTo>
                <a:lnTo>
                  <a:pt x="318" y="348"/>
                </a:lnTo>
                <a:lnTo>
                  <a:pt x="302" y="345"/>
                </a:lnTo>
                <a:lnTo>
                  <a:pt x="300" y="92"/>
                </a:lnTo>
                <a:lnTo>
                  <a:pt x="0" y="72"/>
                </a:lnTo>
                <a:lnTo>
                  <a:pt x="0" y="0"/>
                </a:lnTo>
              </a:path>
            </a:pathLst>
          </a:custGeom>
          <a:noFill/>
          <a:ln w="0">
            <a:solidFill>
              <a:srgbClr val="000000"/>
            </a:solidFill>
            <a:prstDash val="solid"/>
            <a:round/>
            <a:headEnd/>
            <a:tailEnd/>
          </a:ln>
        </p:spPr>
        <p:txBody>
          <a:bodyPr/>
          <a:lstStyle/>
          <a:p>
            <a:endParaRPr lang="en-US"/>
          </a:p>
        </p:txBody>
      </p:sp>
      <p:sp>
        <p:nvSpPr>
          <p:cNvPr id="31787" name="Freeform 43"/>
          <p:cNvSpPr>
            <a:spLocks/>
          </p:cNvSpPr>
          <p:nvPr/>
        </p:nvSpPr>
        <p:spPr bwMode="auto">
          <a:xfrm>
            <a:off x="4633913" y="3925888"/>
            <a:ext cx="630237" cy="506412"/>
          </a:xfrm>
          <a:custGeom>
            <a:avLst/>
            <a:gdLst/>
            <a:ahLst/>
            <a:cxnLst>
              <a:cxn ang="0">
                <a:pos x="26" y="406"/>
              </a:cxn>
              <a:cxn ang="0">
                <a:pos x="24" y="163"/>
              </a:cxn>
              <a:cxn ang="0">
                <a:pos x="0" y="3"/>
              </a:cxn>
              <a:cxn ang="0">
                <a:pos x="469" y="0"/>
              </a:cxn>
              <a:cxn ang="0">
                <a:pos x="468" y="10"/>
              </a:cxn>
              <a:cxn ang="0">
                <a:pos x="469" y="18"/>
              </a:cxn>
              <a:cxn ang="0">
                <a:pos x="473" y="19"/>
              </a:cxn>
              <a:cxn ang="0">
                <a:pos x="476" y="21"/>
              </a:cxn>
              <a:cxn ang="0">
                <a:pos x="476" y="25"/>
              </a:cxn>
              <a:cxn ang="0">
                <a:pos x="473" y="32"/>
              </a:cxn>
              <a:cxn ang="0">
                <a:pos x="464" y="44"/>
              </a:cxn>
              <a:cxn ang="0">
                <a:pos x="445" y="65"/>
              </a:cxn>
              <a:cxn ang="0">
                <a:pos x="517" y="63"/>
              </a:cxn>
              <a:cxn ang="0">
                <a:pos x="520" y="79"/>
              </a:cxn>
              <a:cxn ang="0">
                <a:pos x="510" y="84"/>
              </a:cxn>
              <a:cxn ang="0">
                <a:pos x="508" y="91"/>
              </a:cxn>
              <a:cxn ang="0">
                <a:pos x="506" y="97"/>
              </a:cxn>
              <a:cxn ang="0">
                <a:pos x="496" y="102"/>
              </a:cxn>
              <a:cxn ang="0">
                <a:pos x="501" y="118"/>
              </a:cxn>
              <a:cxn ang="0">
                <a:pos x="492" y="128"/>
              </a:cxn>
              <a:cxn ang="0">
                <a:pos x="478" y="144"/>
              </a:cxn>
              <a:cxn ang="0">
                <a:pos x="476" y="167"/>
              </a:cxn>
              <a:cxn ang="0">
                <a:pos x="485" y="181"/>
              </a:cxn>
              <a:cxn ang="0">
                <a:pos x="478" y="190"/>
              </a:cxn>
              <a:cxn ang="0">
                <a:pos x="468" y="197"/>
              </a:cxn>
              <a:cxn ang="0">
                <a:pos x="464" y="204"/>
              </a:cxn>
              <a:cxn ang="0">
                <a:pos x="466" y="216"/>
              </a:cxn>
              <a:cxn ang="0">
                <a:pos x="459" y="218"/>
              </a:cxn>
              <a:cxn ang="0">
                <a:pos x="455" y="220"/>
              </a:cxn>
              <a:cxn ang="0">
                <a:pos x="453" y="223"/>
              </a:cxn>
              <a:cxn ang="0">
                <a:pos x="452" y="229"/>
              </a:cxn>
              <a:cxn ang="0">
                <a:pos x="441" y="241"/>
              </a:cxn>
              <a:cxn ang="0">
                <a:pos x="438" y="253"/>
              </a:cxn>
              <a:cxn ang="0">
                <a:pos x="436" y="265"/>
              </a:cxn>
              <a:cxn ang="0">
                <a:pos x="429" y="278"/>
              </a:cxn>
              <a:cxn ang="0">
                <a:pos x="422" y="294"/>
              </a:cxn>
              <a:cxn ang="0">
                <a:pos x="415" y="304"/>
              </a:cxn>
              <a:cxn ang="0">
                <a:pos x="408" y="313"/>
              </a:cxn>
              <a:cxn ang="0">
                <a:pos x="406" y="323"/>
              </a:cxn>
              <a:cxn ang="0">
                <a:pos x="402" y="334"/>
              </a:cxn>
              <a:cxn ang="0">
                <a:pos x="397" y="345"/>
              </a:cxn>
              <a:cxn ang="0">
                <a:pos x="394" y="355"/>
              </a:cxn>
              <a:cxn ang="0">
                <a:pos x="392" y="369"/>
              </a:cxn>
              <a:cxn ang="0">
                <a:pos x="388" y="381"/>
              </a:cxn>
              <a:cxn ang="0">
                <a:pos x="381" y="387"/>
              </a:cxn>
              <a:cxn ang="0">
                <a:pos x="374" y="392"/>
              </a:cxn>
              <a:cxn ang="0">
                <a:pos x="374" y="403"/>
              </a:cxn>
              <a:cxn ang="0">
                <a:pos x="380" y="415"/>
              </a:cxn>
              <a:cxn ang="0">
                <a:pos x="388" y="431"/>
              </a:cxn>
              <a:cxn ang="0">
                <a:pos x="392" y="448"/>
              </a:cxn>
              <a:cxn ang="0">
                <a:pos x="387" y="475"/>
              </a:cxn>
              <a:cxn ang="0">
                <a:pos x="75" y="476"/>
              </a:cxn>
              <a:cxn ang="0">
                <a:pos x="75" y="413"/>
              </a:cxn>
              <a:cxn ang="0">
                <a:pos x="63" y="410"/>
              </a:cxn>
              <a:cxn ang="0">
                <a:pos x="51" y="410"/>
              </a:cxn>
              <a:cxn ang="0">
                <a:pos x="38" y="410"/>
              </a:cxn>
              <a:cxn ang="0">
                <a:pos x="26" y="406"/>
              </a:cxn>
            </a:cxnLst>
            <a:rect l="0" t="0" r="r" b="b"/>
            <a:pathLst>
              <a:path w="520" h="476">
                <a:moveTo>
                  <a:pt x="26" y="406"/>
                </a:moveTo>
                <a:lnTo>
                  <a:pt x="24" y="163"/>
                </a:lnTo>
                <a:lnTo>
                  <a:pt x="0" y="3"/>
                </a:lnTo>
                <a:lnTo>
                  <a:pt x="469" y="0"/>
                </a:lnTo>
                <a:lnTo>
                  <a:pt x="468" y="10"/>
                </a:lnTo>
                <a:lnTo>
                  <a:pt x="469" y="18"/>
                </a:lnTo>
                <a:lnTo>
                  <a:pt x="473" y="19"/>
                </a:lnTo>
                <a:lnTo>
                  <a:pt x="476" y="21"/>
                </a:lnTo>
                <a:lnTo>
                  <a:pt x="476" y="25"/>
                </a:lnTo>
                <a:lnTo>
                  <a:pt x="473" y="32"/>
                </a:lnTo>
                <a:lnTo>
                  <a:pt x="464" y="44"/>
                </a:lnTo>
                <a:lnTo>
                  <a:pt x="445" y="65"/>
                </a:lnTo>
                <a:lnTo>
                  <a:pt x="517" y="63"/>
                </a:lnTo>
                <a:lnTo>
                  <a:pt x="520" y="79"/>
                </a:lnTo>
                <a:lnTo>
                  <a:pt x="510" y="84"/>
                </a:lnTo>
                <a:lnTo>
                  <a:pt x="508" y="91"/>
                </a:lnTo>
                <a:lnTo>
                  <a:pt x="506" y="97"/>
                </a:lnTo>
                <a:lnTo>
                  <a:pt x="496" y="102"/>
                </a:lnTo>
                <a:lnTo>
                  <a:pt x="501" y="118"/>
                </a:lnTo>
                <a:lnTo>
                  <a:pt x="492" y="128"/>
                </a:lnTo>
                <a:lnTo>
                  <a:pt x="478" y="144"/>
                </a:lnTo>
                <a:lnTo>
                  <a:pt x="476" y="167"/>
                </a:lnTo>
                <a:lnTo>
                  <a:pt x="485" y="181"/>
                </a:lnTo>
                <a:lnTo>
                  <a:pt x="478" y="190"/>
                </a:lnTo>
                <a:lnTo>
                  <a:pt x="468" y="197"/>
                </a:lnTo>
                <a:lnTo>
                  <a:pt x="464" y="204"/>
                </a:lnTo>
                <a:lnTo>
                  <a:pt x="466" y="216"/>
                </a:lnTo>
                <a:lnTo>
                  <a:pt x="459" y="218"/>
                </a:lnTo>
                <a:lnTo>
                  <a:pt x="455" y="220"/>
                </a:lnTo>
                <a:lnTo>
                  <a:pt x="453" y="223"/>
                </a:lnTo>
                <a:lnTo>
                  <a:pt x="452" y="229"/>
                </a:lnTo>
                <a:lnTo>
                  <a:pt x="441" y="241"/>
                </a:lnTo>
                <a:lnTo>
                  <a:pt x="438" y="253"/>
                </a:lnTo>
                <a:lnTo>
                  <a:pt x="436" y="265"/>
                </a:lnTo>
                <a:lnTo>
                  <a:pt x="429" y="278"/>
                </a:lnTo>
                <a:lnTo>
                  <a:pt x="422" y="294"/>
                </a:lnTo>
                <a:lnTo>
                  <a:pt x="415" y="304"/>
                </a:lnTo>
                <a:lnTo>
                  <a:pt x="408" y="313"/>
                </a:lnTo>
                <a:lnTo>
                  <a:pt x="406" y="323"/>
                </a:lnTo>
                <a:lnTo>
                  <a:pt x="402" y="334"/>
                </a:lnTo>
                <a:lnTo>
                  <a:pt x="397" y="345"/>
                </a:lnTo>
                <a:lnTo>
                  <a:pt x="394" y="355"/>
                </a:lnTo>
                <a:lnTo>
                  <a:pt x="392" y="369"/>
                </a:lnTo>
                <a:lnTo>
                  <a:pt x="388" y="381"/>
                </a:lnTo>
                <a:lnTo>
                  <a:pt x="381" y="387"/>
                </a:lnTo>
                <a:lnTo>
                  <a:pt x="374" y="392"/>
                </a:lnTo>
                <a:lnTo>
                  <a:pt x="374" y="403"/>
                </a:lnTo>
                <a:lnTo>
                  <a:pt x="380" y="415"/>
                </a:lnTo>
                <a:lnTo>
                  <a:pt x="388" y="431"/>
                </a:lnTo>
                <a:lnTo>
                  <a:pt x="392" y="448"/>
                </a:lnTo>
                <a:lnTo>
                  <a:pt x="387" y="475"/>
                </a:lnTo>
                <a:lnTo>
                  <a:pt x="75" y="476"/>
                </a:lnTo>
                <a:lnTo>
                  <a:pt x="75" y="413"/>
                </a:lnTo>
                <a:lnTo>
                  <a:pt x="63" y="410"/>
                </a:lnTo>
                <a:lnTo>
                  <a:pt x="51" y="410"/>
                </a:lnTo>
                <a:lnTo>
                  <a:pt x="38" y="410"/>
                </a:lnTo>
                <a:lnTo>
                  <a:pt x="26" y="406"/>
                </a:lnTo>
                <a:close/>
              </a:path>
            </a:pathLst>
          </a:custGeom>
          <a:solidFill>
            <a:srgbClr val="CCFFCC"/>
          </a:solidFill>
          <a:ln w="9525">
            <a:noFill/>
            <a:round/>
            <a:headEnd/>
            <a:tailEnd/>
          </a:ln>
        </p:spPr>
        <p:txBody>
          <a:bodyPr/>
          <a:lstStyle/>
          <a:p>
            <a:endParaRPr lang="en-US"/>
          </a:p>
        </p:txBody>
      </p:sp>
      <p:sp>
        <p:nvSpPr>
          <p:cNvPr id="31788" name="Freeform 44"/>
          <p:cNvSpPr>
            <a:spLocks/>
          </p:cNvSpPr>
          <p:nvPr/>
        </p:nvSpPr>
        <p:spPr bwMode="auto">
          <a:xfrm>
            <a:off x="4633913" y="3925888"/>
            <a:ext cx="630237" cy="506412"/>
          </a:xfrm>
          <a:custGeom>
            <a:avLst/>
            <a:gdLst/>
            <a:ahLst/>
            <a:cxnLst>
              <a:cxn ang="0">
                <a:pos x="26" y="406"/>
              </a:cxn>
              <a:cxn ang="0">
                <a:pos x="24" y="163"/>
              </a:cxn>
              <a:cxn ang="0">
                <a:pos x="0" y="3"/>
              </a:cxn>
              <a:cxn ang="0">
                <a:pos x="469" y="0"/>
              </a:cxn>
              <a:cxn ang="0">
                <a:pos x="468" y="10"/>
              </a:cxn>
              <a:cxn ang="0">
                <a:pos x="469" y="18"/>
              </a:cxn>
              <a:cxn ang="0">
                <a:pos x="473" y="19"/>
              </a:cxn>
              <a:cxn ang="0">
                <a:pos x="476" y="21"/>
              </a:cxn>
              <a:cxn ang="0">
                <a:pos x="476" y="25"/>
              </a:cxn>
              <a:cxn ang="0">
                <a:pos x="473" y="32"/>
              </a:cxn>
              <a:cxn ang="0">
                <a:pos x="464" y="44"/>
              </a:cxn>
              <a:cxn ang="0">
                <a:pos x="445" y="65"/>
              </a:cxn>
              <a:cxn ang="0">
                <a:pos x="517" y="63"/>
              </a:cxn>
              <a:cxn ang="0">
                <a:pos x="520" y="79"/>
              </a:cxn>
              <a:cxn ang="0">
                <a:pos x="510" y="84"/>
              </a:cxn>
              <a:cxn ang="0">
                <a:pos x="508" y="91"/>
              </a:cxn>
              <a:cxn ang="0">
                <a:pos x="506" y="97"/>
              </a:cxn>
              <a:cxn ang="0">
                <a:pos x="496" y="102"/>
              </a:cxn>
              <a:cxn ang="0">
                <a:pos x="501" y="118"/>
              </a:cxn>
              <a:cxn ang="0">
                <a:pos x="492" y="128"/>
              </a:cxn>
              <a:cxn ang="0">
                <a:pos x="478" y="144"/>
              </a:cxn>
              <a:cxn ang="0">
                <a:pos x="476" y="167"/>
              </a:cxn>
              <a:cxn ang="0">
                <a:pos x="485" y="181"/>
              </a:cxn>
              <a:cxn ang="0">
                <a:pos x="478" y="190"/>
              </a:cxn>
              <a:cxn ang="0">
                <a:pos x="468" y="197"/>
              </a:cxn>
              <a:cxn ang="0">
                <a:pos x="464" y="204"/>
              </a:cxn>
              <a:cxn ang="0">
                <a:pos x="466" y="216"/>
              </a:cxn>
              <a:cxn ang="0">
                <a:pos x="459" y="218"/>
              </a:cxn>
              <a:cxn ang="0">
                <a:pos x="455" y="220"/>
              </a:cxn>
              <a:cxn ang="0">
                <a:pos x="453" y="223"/>
              </a:cxn>
              <a:cxn ang="0">
                <a:pos x="452" y="229"/>
              </a:cxn>
              <a:cxn ang="0">
                <a:pos x="441" y="241"/>
              </a:cxn>
              <a:cxn ang="0">
                <a:pos x="438" y="253"/>
              </a:cxn>
              <a:cxn ang="0">
                <a:pos x="436" y="265"/>
              </a:cxn>
              <a:cxn ang="0">
                <a:pos x="429" y="278"/>
              </a:cxn>
              <a:cxn ang="0">
                <a:pos x="422" y="294"/>
              </a:cxn>
              <a:cxn ang="0">
                <a:pos x="415" y="304"/>
              </a:cxn>
              <a:cxn ang="0">
                <a:pos x="408" y="313"/>
              </a:cxn>
              <a:cxn ang="0">
                <a:pos x="406" y="323"/>
              </a:cxn>
              <a:cxn ang="0">
                <a:pos x="402" y="334"/>
              </a:cxn>
              <a:cxn ang="0">
                <a:pos x="397" y="345"/>
              </a:cxn>
              <a:cxn ang="0">
                <a:pos x="394" y="355"/>
              </a:cxn>
              <a:cxn ang="0">
                <a:pos x="392" y="369"/>
              </a:cxn>
              <a:cxn ang="0">
                <a:pos x="388" y="381"/>
              </a:cxn>
              <a:cxn ang="0">
                <a:pos x="381" y="387"/>
              </a:cxn>
              <a:cxn ang="0">
                <a:pos x="374" y="392"/>
              </a:cxn>
              <a:cxn ang="0">
                <a:pos x="374" y="403"/>
              </a:cxn>
              <a:cxn ang="0">
                <a:pos x="380" y="415"/>
              </a:cxn>
              <a:cxn ang="0">
                <a:pos x="388" y="431"/>
              </a:cxn>
              <a:cxn ang="0">
                <a:pos x="392" y="448"/>
              </a:cxn>
              <a:cxn ang="0">
                <a:pos x="387" y="475"/>
              </a:cxn>
              <a:cxn ang="0">
                <a:pos x="75" y="476"/>
              </a:cxn>
              <a:cxn ang="0">
                <a:pos x="75" y="413"/>
              </a:cxn>
              <a:cxn ang="0">
                <a:pos x="63" y="410"/>
              </a:cxn>
              <a:cxn ang="0">
                <a:pos x="51" y="410"/>
              </a:cxn>
              <a:cxn ang="0">
                <a:pos x="38" y="410"/>
              </a:cxn>
              <a:cxn ang="0">
                <a:pos x="26" y="406"/>
              </a:cxn>
            </a:cxnLst>
            <a:rect l="0" t="0" r="r" b="b"/>
            <a:pathLst>
              <a:path w="520" h="476">
                <a:moveTo>
                  <a:pt x="26" y="406"/>
                </a:moveTo>
                <a:lnTo>
                  <a:pt x="24" y="163"/>
                </a:lnTo>
                <a:lnTo>
                  <a:pt x="0" y="3"/>
                </a:lnTo>
                <a:lnTo>
                  <a:pt x="469" y="0"/>
                </a:lnTo>
                <a:lnTo>
                  <a:pt x="468" y="10"/>
                </a:lnTo>
                <a:lnTo>
                  <a:pt x="469" y="18"/>
                </a:lnTo>
                <a:lnTo>
                  <a:pt x="473" y="19"/>
                </a:lnTo>
                <a:lnTo>
                  <a:pt x="476" y="21"/>
                </a:lnTo>
                <a:lnTo>
                  <a:pt x="476" y="25"/>
                </a:lnTo>
                <a:lnTo>
                  <a:pt x="473" y="32"/>
                </a:lnTo>
                <a:lnTo>
                  <a:pt x="464" y="44"/>
                </a:lnTo>
                <a:lnTo>
                  <a:pt x="445" y="65"/>
                </a:lnTo>
                <a:lnTo>
                  <a:pt x="517" y="63"/>
                </a:lnTo>
                <a:lnTo>
                  <a:pt x="520" y="79"/>
                </a:lnTo>
                <a:lnTo>
                  <a:pt x="510" y="84"/>
                </a:lnTo>
                <a:lnTo>
                  <a:pt x="508" y="91"/>
                </a:lnTo>
                <a:lnTo>
                  <a:pt x="506" y="97"/>
                </a:lnTo>
                <a:lnTo>
                  <a:pt x="496" y="102"/>
                </a:lnTo>
                <a:lnTo>
                  <a:pt x="501" y="118"/>
                </a:lnTo>
                <a:lnTo>
                  <a:pt x="492" y="128"/>
                </a:lnTo>
                <a:lnTo>
                  <a:pt x="478" y="144"/>
                </a:lnTo>
                <a:lnTo>
                  <a:pt x="476" y="167"/>
                </a:lnTo>
                <a:lnTo>
                  <a:pt x="485" y="181"/>
                </a:lnTo>
                <a:lnTo>
                  <a:pt x="478" y="190"/>
                </a:lnTo>
                <a:lnTo>
                  <a:pt x="468" y="197"/>
                </a:lnTo>
                <a:lnTo>
                  <a:pt x="464" y="204"/>
                </a:lnTo>
                <a:lnTo>
                  <a:pt x="466" y="216"/>
                </a:lnTo>
                <a:lnTo>
                  <a:pt x="459" y="218"/>
                </a:lnTo>
                <a:lnTo>
                  <a:pt x="455" y="220"/>
                </a:lnTo>
                <a:lnTo>
                  <a:pt x="453" y="223"/>
                </a:lnTo>
                <a:lnTo>
                  <a:pt x="452" y="229"/>
                </a:lnTo>
                <a:lnTo>
                  <a:pt x="441" y="241"/>
                </a:lnTo>
                <a:lnTo>
                  <a:pt x="438" y="253"/>
                </a:lnTo>
                <a:lnTo>
                  <a:pt x="436" y="265"/>
                </a:lnTo>
                <a:lnTo>
                  <a:pt x="429" y="278"/>
                </a:lnTo>
                <a:lnTo>
                  <a:pt x="422" y="294"/>
                </a:lnTo>
                <a:lnTo>
                  <a:pt x="415" y="304"/>
                </a:lnTo>
                <a:lnTo>
                  <a:pt x="408" y="313"/>
                </a:lnTo>
                <a:lnTo>
                  <a:pt x="406" y="323"/>
                </a:lnTo>
                <a:lnTo>
                  <a:pt x="402" y="334"/>
                </a:lnTo>
                <a:lnTo>
                  <a:pt x="397" y="345"/>
                </a:lnTo>
                <a:lnTo>
                  <a:pt x="394" y="355"/>
                </a:lnTo>
                <a:lnTo>
                  <a:pt x="392" y="369"/>
                </a:lnTo>
                <a:lnTo>
                  <a:pt x="388" y="381"/>
                </a:lnTo>
                <a:lnTo>
                  <a:pt x="381" y="387"/>
                </a:lnTo>
                <a:lnTo>
                  <a:pt x="374" y="392"/>
                </a:lnTo>
                <a:lnTo>
                  <a:pt x="374" y="403"/>
                </a:lnTo>
                <a:lnTo>
                  <a:pt x="380" y="415"/>
                </a:lnTo>
                <a:lnTo>
                  <a:pt x="388" y="431"/>
                </a:lnTo>
                <a:lnTo>
                  <a:pt x="392" y="448"/>
                </a:lnTo>
                <a:lnTo>
                  <a:pt x="387" y="475"/>
                </a:lnTo>
                <a:lnTo>
                  <a:pt x="75" y="476"/>
                </a:lnTo>
                <a:lnTo>
                  <a:pt x="75" y="413"/>
                </a:lnTo>
                <a:lnTo>
                  <a:pt x="63" y="410"/>
                </a:lnTo>
                <a:lnTo>
                  <a:pt x="51" y="410"/>
                </a:lnTo>
                <a:lnTo>
                  <a:pt x="38" y="410"/>
                </a:lnTo>
                <a:lnTo>
                  <a:pt x="26" y="406"/>
                </a:lnTo>
              </a:path>
            </a:pathLst>
          </a:custGeom>
          <a:noFill/>
          <a:ln w="0">
            <a:solidFill>
              <a:srgbClr val="000000"/>
            </a:solidFill>
            <a:prstDash val="solid"/>
            <a:round/>
            <a:headEnd/>
            <a:tailEnd/>
          </a:ln>
        </p:spPr>
        <p:txBody>
          <a:bodyPr/>
          <a:lstStyle/>
          <a:p>
            <a:endParaRPr lang="en-US"/>
          </a:p>
        </p:txBody>
      </p:sp>
      <p:sp>
        <p:nvSpPr>
          <p:cNvPr id="31789" name="Freeform 45"/>
          <p:cNvSpPr>
            <a:spLocks/>
          </p:cNvSpPr>
          <p:nvPr/>
        </p:nvSpPr>
        <p:spPr bwMode="auto">
          <a:xfrm>
            <a:off x="5062538" y="4119563"/>
            <a:ext cx="444500" cy="696912"/>
          </a:xfrm>
          <a:custGeom>
            <a:avLst/>
            <a:gdLst/>
            <a:ahLst/>
            <a:cxnLst>
              <a:cxn ang="0">
                <a:pos x="41" y="267"/>
              </a:cxn>
              <a:cxn ang="0">
                <a:pos x="29" y="234"/>
              </a:cxn>
              <a:cxn ang="0">
                <a:pos x="23" y="211"/>
              </a:cxn>
              <a:cxn ang="0">
                <a:pos x="37" y="200"/>
              </a:cxn>
              <a:cxn ang="0">
                <a:pos x="43" y="174"/>
              </a:cxn>
              <a:cxn ang="0">
                <a:pos x="51" y="153"/>
              </a:cxn>
              <a:cxn ang="0">
                <a:pos x="57" y="132"/>
              </a:cxn>
              <a:cxn ang="0">
                <a:pos x="71" y="113"/>
              </a:cxn>
              <a:cxn ang="0">
                <a:pos x="85" y="84"/>
              </a:cxn>
              <a:cxn ang="0">
                <a:pos x="90" y="60"/>
              </a:cxn>
              <a:cxn ang="0">
                <a:pos x="102" y="42"/>
              </a:cxn>
              <a:cxn ang="0">
                <a:pos x="108" y="37"/>
              </a:cxn>
              <a:cxn ang="0">
                <a:pos x="113" y="23"/>
              </a:cxn>
              <a:cxn ang="0">
                <a:pos x="113" y="19"/>
              </a:cxn>
              <a:cxn ang="0">
                <a:pos x="117" y="16"/>
              </a:cxn>
              <a:cxn ang="0">
                <a:pos x="336" y="415"/>
              </a:cxn>
              <a:cxn ang="0">
                <a:pos x="358" y="622"/>
              </a:cxn>
              <a:cxn ang="0">
                <a:pos x="351" y="629"/>
              </a:cxn>
              <a:cxn ang="0">
                <a:pos x="342" y="619"/>
              </a:cxn>
              <a:cxn ang="0">
                <a:pos x="336" y="608"/>
              </a:cxn>
              <a:cxn ang="0">
                <a:pos x="328" y="624"/>
              </a:cxn>
              <a:cxn ang="0">
                <a:pos x="312" y="624"/>
              </a:cxn>
              <a:cxn ang="0">
                <a:pos x="287" y="629"/>
              </a:cxn>
              <a:cxn ang="0">
                <a:pos x="273" y="637"/>
              </a:cxn>
              <a:cxn ang="0">
                <a:pos x="264" y="635"/>
              </a:cxn>
              <a:cxn ang="0">
                <a:pos x="257" y="631"/>
              </a:cxn>
              <a:cxn ang="0">
                <a:pos x="252" y="640"/>
              </a:cxn>
              <a:cxn ang="0">
                <a:pos x="238" y="658"/>
              </a:cxn>
              <a:cxn ang="0">
                <a:pos x="220" y="631"/>
              </a:cxn>
              <a:cxn ang="0">
                <a:pos x="201" y="608"/>
              </a:cxn>
              <a:cxn ang="0">
                <a:pos x="199" y="584"/>
              </a:cxn>
              <a:cxn ang="0">
                <a:pos x="205" y="566"/>
              </a:cxn>
              <a:cxn ang="0">
                <a:pos x="9" y="564"/>
              </a:cxn>
              <a:cxn ang="0">
                <a:pos x="7" y="556"/>
              </a:cxn>
              <a:cxn ang="0">
                <a:pos x="2" y="550"/>
              </a:cxn>
              <a:cxn ang="0">
                <a:pos x="0" y="540"/>
              </a:cxn>
              <a:cxn ang="0">
                <a:pos x="7" y="531"/>
              </a:cxn>
              <a:cxn ang="0">
                <a:pos x="7" y="515"/>
              </a:cxn>
              <a:cxn ang="0">
                <a:pos x="9" y="506"/>
              </a:cxn>
              <a:cxn ang="0">
                <a:pos x="18" y="484"/>
              </a:cxn>
              <a:cxn ang="0">
                <a:pos x="36" y="443"/>
              </a:cxn>
              <a:cxn ang="0">
                <a:pos x="46" y="426"/>
              </a:cxn>
              <a:cxn ang="0">
                <a:pos x="55" y="401"/>
              </a:cxn>
              <a:cxn ang="0">
                <a:pos x="67" y="390"/>
              </a:cxn>
              <a:cxn ang="0">
                <a:pos x="62" y="380"/>
              </a:cxn>
              <a:cxn ang="0">
                <a:pos x="59" y="368"/>
              </a:cxn>
              <a:cxn ang="0">
                <a:pos x="46" y="346"/>
              </a:cxn>
              <a:cxn ang="0">
                <a:pos x="44" y="331"/>
              </a:cxn>
              <a:cxn ang="0">
                <a:pos x="41" y="322"/>
              </a:cxn>
              <a:cxn ang="0">
                <a:pos x="50" y="311"/>
              </a:cxn>
              <a:cxn ang="0">
                <a:pos x="36" y="308"/>
              </a:cxn>
            </a:cxnLst>
            <a:rect l="0" t="0" r="r" b="b"/>
            <a:pathLst>
              <a:path w="368" h="658">
                <a:moveTo>
                  <a:pt x="36" y="294"/>
                </a:moveTo>
                <a:lnTo>
                  <a:pt x="41" y="267"/>
                </a:lnTo>
                <a:lnTo>
                  <a:pt x="37" y="250"/>
                </a:lnTo>
                <a:lnTo>
                  <a:pt x="29" y="234"/>
                </a:lnTo>
                <a:lnTo>
                  <a:pt x="23" y="222"/>
                </a:lnTo>
                <a:lnTo>
                  <a:pt x="23" y="211"/>
                </a:lnTo>
                <a:lnTo>
                  <a:pt x="30" y="206"/>
                </a:lnTo>
                <a:lnTo>
                  <a:pt x="37" y="200"/>
                </a:lnTo>
                <a:lnTo>
                  <a:pt x="41" y="188"/>
                </a:lnTo>
                <a:lnTo>
                  <a:pt x="43" y="174"/>
                </a:lnTo>
                <a:lnTo>
                  <a:pt x="46" y="164"/>
                </a:lnTo>
                <a:lnTo>
                  <a:pt x="51" y="153"/>
                </a:lnTo>
                <a:lnTo>
                  <a:pt x="55" y="142"/>
                </a:lnTo>
                <a:lnTo>
                  <a:pt x="57" y="132"/>
                </a:lnTo>
                <a:lnTo>
                  <a:pt x="64" y="123"/>
                </a:lnTo>
                <a:lnTo>
                  <a:pt x="71" y="113"/>
                </a:lnTo>
                <a:lnTo>
                  <a:pt x="78" y="97"/>
                </a:lnTo>
                <a:lnTo>
                  <a:pt x="85" y="84"/>
                </a:lnTo>
                <a:lnTo>
                  <a:pt x="87" y="72"/>
                </a:lnTo>
                <a:lnTo>
                  <a:pt x="90" y="60"/>
                </a:lnTo>
                <a:lnTo>
                  <a:pt x="101" y="48"/>
                </a:lnTo>
                <a:lnTo>
                  <a:pt x="102" y="42"/>
                </a:lnTo>
                <a:lnTo>
                  <a:pt x="104" y="39"/>
                </a:lnTo>
                <a:lnTo>
                  <a:pt x="108" y="37"/>
                </a:lnTo>
                <a:lnTo>
                  <a:pt x="115" y="35"/>
                </a:lnTo>
                <a:lnTo>
                  <a:pt x="113" y="23"/>
                </a:lnTo>
                <a:lnTo>
                  <a:pt x="113" y="21"/>
                </a:lnTo>
                <a:lnTo>
                  <a:pt x="113" y="19"/>
                </a:lnTo>
                <a:lnTo>
                  <a:pt x="115" y="18"/>
                </a:lnTo>
                <a:lnTo>
                  <a:pt x="117" y="16"/>
                </a:lnTo>
                <a:lnTo>
                  <a:pt x="340" y="0"/>
                </a:lnTo>
                <a:lnTo>
                  <a:pt x="336" y="415"/>
                </a:lnTo>
                <a:lnTo>
                  <a:pt x="368" y="622"/>
                </a:lnTo>
                <a:lnTo>
                  <a:pt x="358" y="622"/>
                </a:lnTo>
                <a:lnTo>
                  <a:pt x="354" y="626"/>
                </a:lnTo>
                <a:lnTo>
                  <a:pt x="351" y="629"/>
                </a:lnTo>
                <a:lnTo>
                  <a:pt x="342" y="629"/>
                </a:lnTo>
                <a:lnTo>
                  <a:pt x="342" y="619"/>
                </a:lnTo>
                <a:lnTo>
                  <a:pt x="340" y="608"/>
                </a:lnTo>
                <a:lnTo>
                  <a:pt x="336" y="608"/>
                </a:lnTo>
                <a:lnTo>
                  <a:pt x="331" y="621"/>
                </a:lnTo>
                <a:lnTo>
                  <a:pt x="328" y="624"/>
                </a:lnTo>
                <a:lnTo>
                  <a:pt x="321" y="624"/>
                </a:lnTo>
                <a:lnTo>
                  <a:pt x="312" y="624"/>
                </a:lnTo>
                <a:lnTo>
                  <a:pt x="294" y="626"/>
                </a:lnTo>
                <a:lnTo>
                  <a:pt x="287" y="629"/>
                </a:lnTo>
                <a:lnTo>
                  <a:pt x="280" y="633"/>
                </a:lnTo>
                <a:lnTo>
                  <a:pt x="273" y="637"/>
                </a:lnTo>
                <a:lnTo>
                  <a:pt x="268" y="637"/>
                </a:lnTo>
                <a:lnTo>
                  <a:pt x="264" y="635"/>
                </a:lnTo>
                <a:lnTo>
                  <a:pt x="259" y="631"/>
                </a:lnTo>
                <a:lnTo>
                  <a:pt x="257" y="631"/>
                </a:lnTo>
                <a:lnTo>
                  <a:pt x="256" y="633"/>
                </a:lnTo>
                <a:lnTo>
                  <a:pt x="252" y="640"/>
                </a:lnTo>
                <a:lnTo>
                  <a:pt x="247" y="651"/>
                </a:lnTo>
                <a:lnTo>
                  <a:pt x="238" y="658"/>
                </a:lnTo>
                <a:lnTo>
                  <a:pt x="227" y="654"/>
                </a:lnTo>
                <a:lnTo>
                  <a:pt x="220" y="631"/>
                </a:lnTo>
                <a:lnTo>
                  <a:pt x="210" y="617"/>
                </a:lnTo>
                <a:lnTo>
                  <a:pt x="201" y="608"/>
                </a:lnTo>
                <a:lnTo>
                  <a:pt x="198" y="593"/>
                </a:lnTo>
                <a:lnTo>
                  <a:pt x="199" y="584"/>
                </a:lnTo>
                <a:lnTo>
                  <a:pt x="203" y="575"/>
                </a:lnTo>
                <a:lnTo>
                  <a:pt x="205" y="566"/>
                </a:lnTo>
                <a:lnTo>
                  <a:pt x="206" y="556"/>
                </a:lnTo>
                <a:lnTo>
                  <a:pt x="9" y="564"/>
                </a:lnTo>
                <a:lnTo>
                  <a:pt x="7" y="559"/>
                </a:lnTo>
                <a:lnTo>
                  <a:pt x="7" y="556"/>
                </a:lnTo>
                <a:lnTo>
                  <a:pt x="6" y="552"/>
                </a:lnTo>
                <a:lnTo>
                  <a:pt x="2" y="550"/>
                </a:lnTo>
                <a:lnTo>
                  <a:pt x="0" y="547"/>
                </a:lnTo>
                <a:lnTo>
                  <a:pt x="0" y="540"/>
                </a:lnTo>
                <a:lnTo>
                  <a:pt x="2" y="535"/>
                </a:lnTo>
                <a:lnTo>
                  <a:pt x="7" y="531"/>
                </a:lnTo>
                <a:lnTo>
                  <a:pt x="9" y="526"/>
                </a:lnTo>
                <a:lnTo>
                  <a:pt x="7" y="515"/>
                </a:lnTo>
                <a:lnTo>
                  <a:pt x="7" y="508"/>
                </a:lnTo>
                <a:lnTo>
                  <a:pt x="9" y="506"/>
                </a:lnTo>
                <a:lnTo>
                  <a:pt x="9" y="484"/>
                </a:lnTo>
                <a:lnTo>
                  <a:pt x="18" y="484"/>
                </a:lnTo>
                <a:lnTo>
                  <a:pt x="27" y="457"/>
                </a:lnTo>
                <a:lnTo>
                  <a:pt x="36" y="443"/>
                </a:lnTo>
                <a:lnTo>
                  <a:pt x="43" y="434"/>
                </a:lnTo>
                <a:lnTo>
                  <a:pt x="46" y="426"/>
                </a:lnTo>
                <a:lnTo>
                  <a:pt x="51" y="411"/>
                </a:lnTo>
                <a:lnTo>
                  <a:pt x="55" y="401"/>
                </a:lnTo>
                <a:lnTo>
                  <a:pt x="59" y="394"/>
                </a:lnTo>
                <a:lnTo>
                  <a:pt x="67" y="390"/>
                </a:lnTo>
                <a:lnTo>
                  <a:pt x="67" y="383"/>
                </a:lnTo>
                <a:lnTo>
                  <a:pt x="62" y="380"/>
                </a:lnTo>
                <a:lnTo>
                  <a:pt x="60" y="373"/>
                </a:lnTo>
                <a:lnTo>
                  <a:pt x="59" y="368"/>
                </a:lnTo>
                <a:lnTo>
                  <a:pt x="50" y="364"/>
                </a:lnTo>
                <a:lnTo>
                  <a:pt x="46" y="346"/>
                </a:lnTo>
                <a:lnTo>
                  <a:pt x="44" y="336"/>
                </a:lnTo>
                <a:lnTo>
                  <a:pt x="44" y="331"/>
                </a:lnTo>
                <a:lnTo>
                  <a:pt x="37" y="329"/>
                </a:lnTo>
                <a:lnTo>
                  <a:pt x="41" y="322"/>
                </a:lnTo>
                <a:lnTo>
                  <a:pt x="44" y="315"/>
                </a:lnTo>
                <a:lnTo>
                  <a:pt x="50" y="311"/>
                </a:lnTo>
                <a:lnTo>
                  <a:pt x="51" y="308"/>
                </a:lnTo>
                <a:lnTo>
                  <a:pt x="36" y="308"/>
                </a:lnTo>
                <a:lnTo>
                  <a:pt x="36" y="294"/>
                </a:lnTo>
                <a:close/>
              </a:path>
            </a:pathLst>
          </a:custGeom>
          <a:solidFill>
            <a:srgbClr val="FFFFFF"/>
          </a:solidFill>
          <a:ln w="9525">
            <a:noFill/>
            <a:round/>
            <a:headEnd/>
            <a:tailEnd/>
          </a:ln>
        </p:spPr>
        <p:txBody>
          <a:bodyPr/>
          <a:lstStyle/>
          <a:p>
            <a:endParaRPr lang="en-US"/>
          </a:p>
        </p:txBody>
      </p:sp>
      <p:sp>
        <p:nvSpPr>
          <p:cNvPr id="31790" name="Freeform 46"/>
          <p:cNvSpPr>
            <a:spLocks/>
          </p:cNvSpPr>
          <p:nvPr/>
        </p:nvSpPr>
        <p:spPr bwMode="auto">
          <a:xfrm>
            <a:off x="5062538" y="4119563"/>
            <a:ext cx="444500" cy="696912"/>
          </a:xfrm>
          <a:custGeom>
            <a:avLst/>
            <a:gdLst/>
            <a:ahLst/>
            <a:cxnLst>
              <a:cxn ang="0">
                <a:pos x="41" y="267"/>
              </a:cxn>
              <a:cxn ang="0">
                <a:pos x="29" y="234"/>
              </a:cxn>
              <a:cxn ang="0">
                <a:pos x="23" y="211"/>
              </a:cxn>
              <a:cxn ang="0">
                <a:pos x="37" y="200"/>
              </a:cxn>
              <a:cxn ang="0">
                <a:pos x="43" y="174"/>
              </a:cxn>
              <a:cxn ang="0">
                <a:pos x="51" y="153"/>
              </a:cxn>
              <a:cxn ang="0">
                <a:pos x="57" y="132"/>
              </a:cxn>
              <a:cxn ang="0">
                <a:pos x="71" y="113"/>
              </a:cxn>
              <a:cxn ang="0">
                <a:pos x="85" y="84"/>
              </a:cxn>
              <a:cxn ang="0">
                <a:pos x="90" y="60"/>
              </a:cxn>
              <a:cxn ang="0">
                <a:pos x="102" y="42"/>
              </a:cxn>
              <a:cxn ang="0">
                <a:pos x="108" y="37"/>
              </a:cxn>
              <a:cxn ang="0">
                <a:pos x="113" y="23"/>
              </a:cxn>
              <a:cxn ang="0">
                <a:pos x="113" y="19"/>
              </a:cxn>
              <a:cxn ang="0">
                <a:pos x="117" y="16"/>
              </a:cxn>
              <a:cxn ang="0">
                <a:pos x="336" y="415"/>
              </a:cxn>
              <a:cxn ang="0">
                <a:pos x="358" y="622"/>
              </a:cxn>
              <a:cxn ang="0">
                <a:pos x="351" y="629"/>
              </a:cxn>
              <a:cxn ang="0">
                <a:pos x="342" y="619"/>
              </a:cxn>
              <a:cxn ang="0">
                <a:pos x="336" y="608"/>
              </a:cxn>
              <a:cxn ang="0">
                <a:pos x="328" y="624"/>
              </a:cxn>
              <a:cxn ang="0">
                <a:pos x="312" y="624"/>
              </a:cxn>
              <a:cxn ang="0">
                <a:pos x="287" y="629"/>
              </a:cxn>
              <a:cxn ang="0">
                <a:pos x="273" y="637"/>
              </a:cxn>
              <a:cxn ang="0">
                <a:pos x="264" y="635"/>
              </a:cxn>
              <a:cxn ang="0">
                <a:pos x="257" y="631"/>
              </a:cxn>
              <a:cxn ang="0">
                <a:pos x="252" y="640"/>
              </a:cxn>
              <a:cxn ang="0">
                <a:pos x="238" y="658"/>
              </a:cxn>
              <a:cxn ang="0">
                <a:pos x="220" y="631"/>
              </a:cxn>
              <a:cxn ang="0">
                <a:pos x="201" y="608"/>
              </a:cxn>
              <a:cxn ang="0">
                <a:pos x="199" y="584"/>
              </a:cxn>
              <a:cxn ang="0">
                <a:pos x="205" y="566"/>
              </a:cxn>
              <a:cxn ang="0">
                <a:pos x="9" y="564"/>
              </a:cxn>
              <a:cxn ang="0">
                <a:pos x="7" y="556"/>
              </a:cxn>
              <a:cxn ang="0">
                <a:pos x="2" y="550"/>
              </a:cxn>
              <a:cxn ang="0">
                <a:pos x="0" y="540"/>
              </a:cxn>
              <a:cxn ang="0">
                <a:pos x="7" y="531"/>
              </a:cxn>
              <a:cxn ang="0">
                <a:pos x="7" y="515"/>
              </a:cxn>
              <a:cxn ang="0">
                <a:pos x="9" y="506"/>
              </a:cxn>
              <a:cxn ang="0">
                <a:pos x="18" y="484"/>
              </a:cxn>
              <a:cxn ang="0">
                <a:pos x="36" y="443"/>
              </a:cxn>
              <a:cxn ang="0">
                <a:pos x="46" y="426"/>
              </a:cxn>
              <a:cxn ang="0">
                <a:pos x="55" y="401"/>
              </a:cxn>
              <a:cxn ang="0">
                <a:pos x="67" y="390"/>
              </a:cxn>
              <a:cxn ang="0">
                <a:pos x="62" y="380"/>
              </a:cxn>
              <a:cxn ang="0">
                <a:pos x="59" y="368"/>
              </a:cxn>
              <a:cxn ang="0">
                <a:pos x="46" y="346"/>
              </a:cxn>
              <a:cxn ang="0">
                <a:pos x="44" y="331"/>
              </a:cxn>
              <a:cxn ang="0">
                <a:pos x="41" y="322"/>
              </a:cxn>
              <a:cxn ang="0">
                <a:pos x="50" y="311"/>
              </a:cxn>
              <a:cxn ang="0">
                <a:pos x="36" y="308"/>
              </a:cxn>
            </a:cxnLst>
            <a:rect l="0" t="0" r="r" b="b"/>
            <a:pathLst>
              <a:path w="368" h="658">
                <a:moveTo>
                  <a:pt x="36" y="294"/>
                </a:moveTo>
                <a:lnTo>
                  <a:pt x="41" y="267"/>
                </a:lnTo>
                <a:lnTo>
                  <a:pt x="37" y="250"/>
                </a:lnTo>
                <a:lnTo>
                  <a:pt x="29" y="234"/>
                </a:lnTo>
                <a:lnTo>
                  <a:pt x="23" y="222"/>
                </a:lnTo>
                <a:lnTo>
                  <a:pt x="23" y="211"/>
                </a:lnTo>
                <a:lnTo>
                  <a:pt x="30" y="206"/>
                </a:lnTo>
                <a:lnTo>
                  <a:pt x="37" y="200"/>
                </a:lnTo>
                <a:lnTo>
                  <a:pt x="41" y="188"/>
                </a:lnTo>
                <a:lnTo>
                  <a:pt x="43" y="174"/>
                </a:lnTo>
                <a:lnTo>
                  <a:pt x="46" y="164"/>
                </a:lnTo>
                <a:lnTo>
                  <a:pt x="51" y="153"/>
                </a:lnTo>
                <a:lnTo>
                  <a:pt x="55" y="142"/>
                </a:lnTo>
                <a:lnTo>
                  <a:pt x="57" y="132"/>
                </a:lnTo>
                <a:lnTo>
                  <a:pt x="64" y="123"/>
                </a:lnTo>
                <a:lnTo>
                  <a:pt x="71" y="113"/>
                </a:lnTo>
                <a:lnTo>
                  <a:pt x="78" y="97"/>
                </a:lnTo>
                <a:lnTo>
                  <a:pt x="85" y="84"/>
                </a:lnTo>
                <a:lnTo>
                  <a:pt x="87" y="72"/>
                </a:lnTo>
                <a:lnTo>
                  <a:pt x="90" y="60"/>
                </a:lnTo>
                <a:lnTo>
                  <a:pt x="101" y="48"/>
                </a:lnTo>
                <a:lnTo>
                  <a:pt x="102" y="42"/>
                </a:lnTo>
                <a:lnTo>
                  <a:pt x="104" y="39"/>
                </a:lnTo>
                <a:lnTo>
                  <a:pt x="108" y="37"/>
                </a:lnTo>
                <a:lnTo>
                  <a:pt x="115" y="35"/>
                </a:lnTo>
                <a:lnTo>
                  <a:pt x="113" y="23"/>
                </a:lnTo>
                <a:lnTo>
                  <a:pt x="113" y="21"/>
                </a:lnTo>
                <a:lnTo>
                  <a:pt x="113" y="19"/>
                </a:lnTo>
                <a:lnTo>
                  <a:pt x="115" y="18"/>
                </a:lnTo>
                <a:lnTo>
                  <a:pt x="117" y="16"/>
                </a:lnTo>
                <a:lnTo>
                  <a:pt x="340" y="0"/>
                </a:lnTo>
                <a:lnTo>
                  <a:pt x="336" y="415"/>
                </a:lnTo>
                <a:lnTo>
                  <a:pt x="368" y="622"/>
                </a:lnTo>
                <a:lnTo>
                  <a:pt x="358" y="622"/>
                </a:lnTo>
                <a:lnTo>
                  <a:pt x="354" y="626"/>
                </a:lnTo>
                <a:lnTo>
                  <a:pt x="351" y="629"/>
                </a:lnTo>
                <a:lnTo>
                  <a:pt x="342" y="629"/>
                </a:lnTo>
                <a:lnTo>
                  <a:pt x="342" y="619"/>
                </a:lnTo>
                <a:lnTo>
                  <a:pt x="340" y="608"/>
                </a:lnTo>
                <a:lnTo>
                  <a:pt x="336" y="608"/>
                </a:lnTo>
                <a:lnTo>
                  <a:pt x="331" y="621"/>
                </a:lnTo>
                <a:lnTo>
                  <a:pt x="328" y="624"/>
                </a:lnTo>
                <a:lnTo>
                  <a:pt x="321" y="624"/>
                </a:lnTo>
                <a:lnTo>
                  <a:pt x="312" y="624"/>
                </a:lnTo>
                <a:lnTo>
                  <a:pt x="294" y="626"/>
                </a:lnTo>
                <a:lnTo>
                  <a:pt x="287" y="629"/>
                </a:lnTo>
                <a:lnTo>
                  <a:pt x="280" y="633"/>
                </a:lnTo>
                <a:lnTo>
                  <a:pt x="273" y="637"/>
                </a:lnTo>
                <a:lnTo>
                  <a:pt x="268" y="637"/>
                </a:lnTo>
                <a:lnTo>
                  <a:pt x="264" y="635"/>
                </a:lnTo>
                <a:lnTo>
                  <a:pt x="259" y="631"/>
                </a:lnTo>
                <a:lnTo>
                  <a:pt x="257" y="631"/>
                </a:lnTo>
                <a:lnTo>
                  <a:pt x="256" y="633"/>
                </a:lnTo>
                <a:lnTo>
                  <a:pt x="252" y="640"/>
                </a:lnTo>
                <a:lnTo>
                  <a:pt x="247" y="651"/>
                </a:lnTo>
                <a:lnTo>
                  <a:pt x="238" y="658"/>
                </a:lnTo>
                <a:lnTo>
                  <a:pt x="227" y="654"/>
                </a:lnTo>
                <a:lnTo>
                  <a:pt x="220" y="631"/>
                </a:lnTo>
                <a:lnTo>
                  <a:pt x="210" y="617"/>
                </a:lnTo>
                <a:lnTo>
                  <a:pt x="201" y="608"/>
                </a:lnTo>
                <a:lnTo>
                  <a:pt x="198" y="593"/>
                </a:lnTo>
                <a:lnTo>
                  <a:pt x="199" y="584"/>
                </a:lnTo>
                <a:lnTo>
                  <a:pt x="203" y="575"/>
                </a:lnTo>
                <a:lnTo>
                  <a:pt x="205" y="566"/>
                </a:lnTo>
                <a:lnTo>
                  <a:pt x="206" y="556"/>
                </a:lnTo>
                <a:lnTo>
                  <a:pt x="9" y="564"/>
                </a:lnTo>
                <a:lnTo>
                  <a:pt x="7" y="559"/>
                </a:lnTo>
                <a:lnTo>
                  <a:pt x="7" y="556"/>
                </a:lnTo>
                <a:lnTo>
                  <a:pt x="6" y="552"/>
                </a:lnTo>
                <a:lnTo>
                  <a:pt x="2" y="550"/>
                </a:lnTo>
                <a:lnTo>
                  <a:pt x="0" y="547"/>
                </a:lnTo>
                <a:lnTo>
                  <a:pt x="0" y="540"/>
                </a:lnTo>
                <a:lnTo>
                  <a:pt x="2" y="535"/>
                </a:lnTo>
                <a:lnTo>
                  <a:pt x="7" y="531"/>
                </a:lnTo>
                <a:lnTo>
                  <a:pt x="9" y="526"/>
                </a:lnTo>
                <a:lnTo>
                  <a:pt x="7" y="515"/>
                </a:lnTo>
                <a:lnTo>
                  <a:pt x="7" y="508"/>
                </a:lnTo>
                <a:lnTo>
                  <a:pt x="9" y="506"/>
                </a:lnTo>
                <a:lnTo>
                  <a:pt x="9" y="484"/>
                </a:lnTo>
                <a:lnTo>
                  <a:pt x="18" y="484"/>
                </a:lnTo>
                <a:lnTo>
                  <a:pt x="27" y="457"/>
                </a:lnTo>
                <a:lnTo>
                  <a:pt x="36" y="443"/>
                </a:lnTo>
                <a:lnTo>
                  <a:pt x="43" y="434"/>
                </a:lnTo>
                <a:lnTo>
                  <a:pt x="46" y="426"/>
                </a:lnTo>
                <a:lnTo>
                  <a:pt x="51" y="411"/>
                </a:lnTo>
                <a:lnTo>
                  <a:pt x="55" y="401"/>
                </a:lnTo>
                <a:lnTo>
                  <a:pt x="59" y="394"/>
                </a:lnTo>
                <a:lnTo>
                  <a:pt x="67" y="390"/>
                </a:lnTo>
                <a:lnTo>
                  <a:pt x="67" y="383"/>
                </a:lnTo>
                <a:lnTo>
                  <a:pt x="62" y="380"/>
                </a:lnTo>
                <a:lnTo>
                  <a:pt x="60" y="373"/>
                </a:lnTo>
                <a:lnTo>
                  <a:pt x="59" y="368"/>
                </a:lnTo>
                <a:lnTo>
                  <a:pt x="50" y="364"/>
                </a:lnTo>
                <a:lnTo>
                  <a:pt x="46" y="346"/>
                </a:lnTo>
                <a:lnTo>
                  <a:pt x="44" y="336"/>
                </a:lnTo>
                <a:lnTo>
                  <a:pt x="44" y="331"/>
                </a:lnTo>
                <a:lnTo>
                  <a:pt x="37" y="329"/>
                </a:lnTo>
                <a:lnTo>
                  <a:pt x="41" y="322"/>
                </a:lnTo>
                <a:lnTo>
                  <a:pt x="44" y="315"/>
                </a:lnTo>
                <a:lnTo>
                  <a:pt x="50" y="311"/>
                </a:lnTo>
                <a:lnTo>
                  <a:pt x="51" y="308"/>
                </a:lnTo>
                <a:lnTo>
                  <a:pt x="36" y="308"/>
                </a:lnTo>
                <a:lnTo>
                  <a:pt x="36" y="294"/>
                </a:lnTo>
              </a:path>
            </a:pathLst>
          </a:custGeom>
          <a:solidFill>
            <a:srgbClr val="CCFFCC"/>
          </a:solidFill>
          <a:ln w="0">
            <a:solidFill>
              <a:srgbClr val="000000"/>
            </a:solidFill>
            <a:prstDash val="solid"/>
            <a:round/>
            <a:headEnd/>
            <a:tailEnd/>
          </a:ln>
        </p:spPr>
        <p:txBody>
          <a:bodyPr/>
          <a:lstStyle/>
          <a:p>
            <a:endParaRPr lang="en-US"/>
          </a:p>
        </p:txBody>
      </p:sp>
      <p:sp>
        <p:nvSpPr>
          <p:cNvPr id="31791" name="Freeform 47"/>
          <p:cNvSpPr>
            <a:spLocks/>
          </p:cNvSpPr>
          <p:nvPr/>
        </p:nvSpPr>
        <p:spPr bwMode="auto">
          <a:xfrm>
            <a:off x="5467350" y="4090988"/>
            <a:ext cx="479425" cy="708025"/>
          </a:xfrm>
          <a:custGeom>
            <a:avLst/>
            <a:gdLst/>
            <a:ahLst/>
            <a:cxnLst>
              <a:cxn ang="0">
                <a:pos x="0" y="441"/>
              </a:cxn>
              <a:cxn ang="0">
                <a:pos x="264" y="0"/>
              </a:cxn>
              <a:cxn ang="0">
                <a:pos x="354" y="283"/>
              </a:cxn>
              <a:cxn ang="0">
                <a:pos x="358" y="307"/>
              </a:cxn>
              <a:cxn ang="0">
                <a:pos x="372" y="327"/>
              </a:cxn>
              <a:cxn ang="0">
                <a:pos x="373" y="341"/>
              </a:cxn>
              <a:cxn ang="0">
                <a:pos x="386" y="350"/>
              </a:cxn>
              <a:cxn ang="0">
                <a:pos x="381" y="360"/>
              </a:cxn>
              <a:cxn ang="0">
                <a:pos x="370" y="372"/>
              </a:cxn>
              <a:cxn ang="0">
                <a:pos x="375" y="394"/>
              </a:cxn>
              <a:cxn ang="0">
                <a:pos x="373" y="441"/>
              </a:cxn>
              <a:cxn ang="0">
                <a:pos x="373" y="464"/>
              </a:cxn>
              <a:cxn ang="0">
                <a:pos x="382" y="501"/>
              </a:cxn>
              <a:cxn ang="0">
                <a:pos x="395" y="522"/>
              </a:cxn>
              <a:cxn ang="0">
                <a:pos x="113" y="552"/>
              </a:cxn>
              <a:cxn ang="0">
                <a:pos x="113" y="582"/>
              </a:cxn>
              <a:cxn ang="0">
                <a:pos x="125" y="599"/>
              </a:cxn>
              <a:cxn ang="0">
                <a:pos x="136" y="610"/>
              </a:cxn>
              <a:cxn ang="0">
                <a:pos x="134" y="627"/>
              </a:cxn>
              <a:cxn ang="0">
                <a:pos x="120" y="648"/>
              </a:cxn>
              <a:cxn ang="0">
                <a:pos x="106" y="663"/>
              </a:cxn>
              <a:cxn ang="0">
                <a:pos x="92" y="666"/>
              </a:cxn>
              <a:cxn ang="0">
                <a:pos x="73" y="655"/>
              </a:cxn>
              <a:cxn ang="0">
                <a:pos x="90" y="657"/>
              </a:cxn>
              <a:cxn ang="0">
                <a:pos x="90" y="641"/>
              </a:cxn>
              <a:cxn ang="0">
                <a:pos x="78" y="636"/>
              </a:cxn>
              <a:cxn ang="0">
                <a:pos x="78" y="622"/>
              </a:cxn>
              <a:cxn ang="0">
                <a:pos x="76" y="599"/>
              </a:cxn>
              <a:cxn ang="0">
                <a:pos x="66" y="597"/>
              </a:cxn>
              <a:cxn ang="0">
                <a:pos x="57" y="608"/>
              </a:cxn>
              <a:cxn ang="0">
                <a:pos x="53" y="638"/>
              </a:cxn>
              <a:cxn ang="0">
                <a:pos x="46" y="648"/>
              </a:cxn>
              <a:cxn ang="0">
                <a:pos x="32" y="648"/>
              </a:cxn>
            </a:cxnLst>
            <a:rect l="0" t="0" r="r" b="b"/>
            <a:pathLst>
              <a:path w="396" h="666">
                <a:moveTo>
                  <a:pt x="32" y="648"/>
                </a:moveTo>
                <a:lnTo>
                  <a:pt x="0" y="441"/>
                </a:lnTo>
                <a:lnTo>
                  <a:pt x="4" y="26"/>
                </a:lnTo>
                <a:lnTo>
                  <a:pt x="264" y="0"/>
                </a:lnTo>
                <a:lnTo>
                  <a:pt x="347" y="279"/>
                </a:lnTo>
                <a:lnTo>
                  <a:pt x="354" y="283"/>
                </a:lnTo>
                <a:lnTo>
                  <a:pt x="356" y="295"/>
                </a:lnTo>
                <a:lnTo>
                  <a:pt x="358" y="307"/>
                </a:lnTo>
                <a:lnTo>
                  <a:pt x="366" y="321"/>
                </a:lnTo>
                <a:lnTo>
                  <a:pt x="372" y="327"/>
                </a:lnTo>
                <a:lnTo>
                  <a:pt x="373" y="334"/>
                </a:lnTo>
                <a:lnTo>
                  <a:pt x="373" y="341"/>
                </a:lnTo>
                <a:lnTo>
                  <a:pt x="379" y="346"/>
                </a:lnTo>
                <a:lnTo>
                  <a:pt x="386" y="350"/>
                </a:lnTo>
                <a:lnTo>
                  <a:pt x="386" y="353"/>
                </a:lnTo>
                <a:lnTo>
                  <a:pt x="381" y="360"/>
                </a:lnTo>
                <a:lnTo>
                  <a:pt x="372" y="367"/>
                </a:lnTo>
                <a:lnTo>
                  <a:pt x="370" y="372"/>
                </a:lnTo>
                <a:lnTo>
                  <a:pt x="375" y="381"/>
                </a:lnTo>
                <a:lnTo>
                  <a:pt x="375" y="394"/>
                </a:lnTo>
                <a:lnTo>
                  <a:pt x="366" y="406"/>
                </a:lnTo>
                <a:lnTo>
                  <a:pt x="373" y="441"/>
                </a:lnTo>
                <a:lnTo>
                  <a:pt x="373" y="455"/>
                </a:lnTo>
                <a:lnTo>
                  <a:pt x="373" y="464"/>
                </a:lnTo>
                <a:lnTo>
                  <a:pt x="381" y="488"/>
                </a:lnTo>
                <a:lnTo>
                  <a:pt x="382" y="501"/>
                </a:lnTo>
                <a:lnTo>
                  <a:pt x="389" y="511"/>
                </a:lnTo>
                <a:lnTo>
                  <a:pt x="395" y="522"/>
                </a:lnTo>
                <a:lnTo>
                  <a:pt x="396" y="531"/>
                </a:lnTo>
                <a:lnTo>
                  <a:pt x="113" y="552"/>
                </a:lnTo>
                <a:lnTo>
                  <a:pt x="111" y="569"/>
                </a:lnTo>
                <a:lnTo>
                  <a:pt x="113" y="582"/>
                </a:lnTo>
                <a:lnTo>
                  <a:pt x="118" y="592"/>
                </a:lnTo>
                <a:lnTo>
                  <a:pt x="125" y="599"/>
                </a:lnTo>
                <a:lnTo>
                  <a:pt x="131" y="605"/>
                </a:lnTo>
                <a:lnTo>
                  <a:pt x="136" y="610"/>
                </a:lnTo>
                <a:lnTo>
                  <a:pt x="138" y="619"/>
                </a:lnTo>
                <a:lnTo>
                  <a:pt x="134" y="627"/>
                </a:lnTo>
                <a:lnTo>
                  <a:pt x="127" y="638"/>
                </a:lnTo>
                <a:lnTo>
                  <a:pt x="120" y="648"/>
                </a:lnTo>
                <a:lnTo>
                  <a:pt x="113" y="655"/>
                </a:lnTo>
                <a:lnTo>
                  <a:pt x="106" y="663"/>
                </a:lnTo>
                <a:lnTo>
                  <a:pt x="99" y="664"/>
                </a:lnTo>
                <a:lnTo>
                  <a:pt x="92" y="666"/>
                </a:lnTo>
                <a:lnTo>
                  <a:pt x="83" y="663"/>
                </a:lnTo>
                <a:lnTo>
                  <a:pt x="73" y="655"/>
                </a:lnTo>
                <a:lnTo>
                  <a:pt x="83" y="657"/>
                </a:lnTo>
                <a:lnTo>
                  <a:pt x="90" y="657"/>
                </a:lnTo>
                <a:lnTo>
                  <a:pt x="94" y="654"/>
                </a:lnTo>
                <a:lnTo>
                  <a:pt x="90" y="641"/>
                </a:lnTo>
                <a:lnTo>
                  <a:pt x="83" y="640"/>
                </a:lnTo>
                <a:lnTo>
                  <a:pt x="78" y="636"/>
                </a:lnTo>
                <a:lnTo>
                  <a:pt x="76" y="629"/>
                </a:lnTo>
                <a:lnTo>
                  <a:pt x="78" y="622"/>
                </a:lnTo>
                <a:lnTo>
                  <a:pt x="80" y="612"/>
                </a:lnTo>
                <a:lnTo>
                  <a:pt x="76" y="599"/>
                </a:lnTo>
                <a:lnTo>
                  <a:pt x="71" y="592"/>
                </a:lnTo>
                <a:lnTo>
                  <a:pt x="66" y="597"/>
                </a:lnTo>
                <a:lnTo>
                  <a:pt x="60" y="605"/>
                </a:lnTo>
                <a:lnTo>
                  <a:pt x="57" y="608"/>
                </a:lnTo>
                <a:lnTo>
                  <a:pt x="53" y="617"/>
                </a:lnTo>
                <a:lnTo>
                  <a:pt x="53" y="638"/>
                </a:lnTo>
                <a:lnTo>
                  <a:pt x="52" y="647"/>
                </a:lnTo>
                <a:lnTo>
                  <a:pt x="46" y="648"/>
                </a:lnTo>
                <a:lnTo>
                  <a:pt x="39" y="647"/>
                </a:lnTo>
                <a:lnTo>
                  <a:pt x="32" y="648"/>
                </a:lnTo>
                <a:close/>
              </a:path>
            </a:pathLst>
          </a:custGeom>
          <a:solidFill>
            <a:srgbClr val="CCFFCC"/>
          </a:solidFill>
          <a:ln w="9525">
            <a:noFill/>
            <a:round/>
            <a:headEnd/>
            <a:tailEnd/>
          </a:ln>
        </p:spPr>
        <p:txBody>
          <a:bodyPr/>
          <a:lstStyle/>
          <a:p>
            <a:endParaRPr lang="en-US"/>
          </a:p>
        </p:txBody>
      </p:sp>
      <p:sp>
        <p:nvSpPr>
          <p:cNvPr id="31792" name="Freeform 48"/>
          <p:cNvSpPr>
            <a:spLocks/>
          </p:cNvSpPr>
          <p:nvPr/>
        </p:nvSpPr>
        <p:spPr bwMode="auto">
          <a:xfrm>
            <a:off x="5467350" y="4090988"/>
            <a:ext cx="479425" cy="708025"/>
          </a:xfrm>
          <a:custGeom>
            <a:avLst/>
            <a:gdLst/>
            <a:ahLst/>
            <a:cxnLst>
              <a:cxn ang="0">
                <a:pos x="0" y="441"/>
              </a:cxn>
              <a:cxn ang="0">
                <a:pos x="264" y="0"/>
              </a:cxn>
              <a:cxn ang="0">
                <a:pos x="354" y="283"/>
              </a:cxn>
              <a:cxn ang="0">
                <a:pos x="358" y="307"/>
              </a:cxn>
              <a:cxn ang="0">
                <a:pos x="372" y="327"/>
              </a:cxn>
              <a:cxn ang="0">
                <a:pos x="373" y="341"/>
              </a:cxn>
              <a:cxn ang="0">
                <a:pos x="386" y="350"/>
              </a:cxn>
              <a:cxn ang="0">
                <a:pos x="381" y="360"/>
              </a:cxn>
              <a:cxn ang="0">
                <a:pos x="370" y="372"/>
              </a:cxn>
              <a:cxn ang="0">
                <a:pos x="375" y="394"/>
              </a:cxn>
              <a:cxn ang="0">
                <a:pos x="373" y="441"/>
              </a:cxn>
              <a:cxn ang="0">
                <a:pos x="373" y="464"/>
              </a:cxn>
              <a:cxn ang="0">
                <a:pos x="382" y="501"/>
              </a:cxn>
              <a:cxn ang="0">
                <a:pos x="395" y="522"/>
              </a:cxn>
              <a:cxn ang="0">
                <a:pos x="113" y="552"/>
              </a:cxn>
              <a:cxn ang="0">
                <a:pos x="113" y="582"/>
              </a:cxn>
              <a:cxn ang="0">
                <a:pos x="125" y="599"/>
              </a:cxn>
              <a:cxn ang="0">
                <a:pos x="136" y="610"/>
              </a:cxn>
              <a:cxn ang="0">
                <a:pos x="134" y="627"/>
              </a:cxn>
              <a:cxn ang="0">
                <a:pos x="120" y="648"/>
              </a:cxn>
              <a:cxn ang="0">
                <a:pos x="106" y="663"/>
              </a:cxn>
              <a:cxn ang="0">
                <a:pos x="92" y="666"/>
              </a:cxn>
              <a:cxn ang="0">
                <a:pos x="73" y="655"/>
              </a:cxn>
              <a:cxn ang="0">
                <a:pos x="90" y="657"/>
              </a:cxn>
              <a:cxn ang="0">
                <a:pos x="90" y="641"/>
              </a:cxn>
              <a:cxn ang="0">
                <a:pos x="78" y="636"/>
              </a:cxn>
              <a:cxn ang="0">
                <a:pos x="78" y="622"/>
              </a:cxn>
              <a:cxn ang="0">
                <a:pos x="76" y="599"/>
              </a:cxn>
              <a:cxn ang="0">
                <a:pos x="66" y="597"/>
              </a:cxn>
              <a:cxn ang="0">
                <a:pos x="57" y="608"/>
              </a:cxn>
              <a:cxn ang="0">
                <a:pos x="53" y="638"/>
              </a:cxn>
              <a:cxn ang="0">
                <a:pos x="46" y="648"/>
              </a:cxn>
              <a:cxn ang="0">
                <a:pos x="32" y="648"/>
              </a:cxn>
            </a:cxnLst>
            <a:rect l="0" t="0" r="r" b="b"/>
            <a:pathLst>
              <a:path w="396" h="666">
                <a:moveTo>
                  <a:pt x="32" y="648"/>
                </a:moveTo>
                <a:lnTo>
                  <a:pt x="0" y="441"/>
                </a:lnTo>
                <a:lnTo>
                  <a:pt x="4" y="26"/>
                </a:lnTo>
                <a:lnTo>
                  <a:pt x="264" y="0"/>
                </a:lnTo>
                <a:lnTo>
                  <a:pt x="347" y="279"/>
                </a:lnTo>
                <a:lnTo>
                  <a:pt x="354" y="283"/>
                </a:lnTo>
                <a:lnTo>
                  <a:pt x="356" y="295"/>
                </a:lnTo>
                <a:lnTo>
                  <a:pt x="358" y="307"/>
                </a:lnTo>
                <a:lnTo>
                  <a:pt x="366" y="321"/>
                </a:lnTo>
                <a:lnTo>
                  <a:pt x="372" y="327"/>
                </a:lnTo>
                <a:lnTo>
                  <a:pt x="373" y="334"/>
                </a:lnTo>
                <a:lnTo>
                  <a:pt x="373" y="341"/>
                </a:lnTo>
                <a:lnTo>
                  <a:pt x="379" y="346"/>
                </a:lnTo>
                <a:lnTo>
                  <a:pt x="386" y="350"/>
                </a:lnTo>
                <a:lnTo>
                  <a:pt x="386" y="353"/>
                </a:lnTo>
                <a:lnTo>
                  <a:pt x="381" y="360"/>
                </a:lnTo>
                <a:lnTo>
                  <a:pt x="372" y="367"/>
                </a:lnTo>
                <a:lnTo>
                  <a:pt x="370" y="372"/>
                </a:lnTo>
                <a:lnTo>
                  <a:pt x="375" y="381"/>
                </a:lnTo>
                <a:lnTo>
                  <a:pt x="375" y="394"/>
                </a:lnTo>
                <a:lnTo>
                  <a:pt x="366" y="406"/>
                </a:lnTo>
                <a:lnTo>
                  <a:pt x="373" y="441"/>
                </a:lnTo>
                <a:lnTo>
                  <a:pt x="373" y="455"/>
                </a:lnTo>
                <a:lnTo>
                  <a:pt x="373" y="464"/>
                </a:lnTo>
                <a:lnTo>
                  <a:pt x="381" y="488"/>
                </a:lnTo>
                <a:lnTo>
                  <a:pt x="382" y="501"/>
                </a:lnTo>
                <a:lnTo>
                  <a:pt x="389" y="511"/>
                </a:lnTo>
                <a:lnTo>
                  <a:pt x="395" y="522"/>
                </a:lnTo>
                <a:lnTo>
                  <a:pt x="396" y="531"/>
                </a:lnTo>
                <a:lnTo>
                  <a:pt x="113" y="552"/>
                </a:lnTo>
                <a:lnTo>
                  <a:pt x="111" y="569"/>
                </a:lnTo>
                <a:lnTo>
                  <a:pt x="113" y="582"/>
                </a:lnTo>
                <a:lnTo>
                  <a:pt x="118" y="592"/>
                </a:lnTo>
                <a:lnTo>
                  <a:pt x="125" y="599"/>
                </a:lnTo>
                <a:lnTo>
                  <a:pt x="131" y="605"/>
                </a:lnTo>
                <a:lnTo>
                  <a:pt x="136" y="610"/>
                </a:lnTo>
                <a:lnTo>
                  <a:pt x="138" y="619"/>
                </a:lnTo>
                <a:lnTo>
                  <a:pt x="134" y="627"/>
                </a:lnTo>
                <a:lnTo>
                  <a:pt x="127" y="638"/>
                </a:lnTo>
                <a:lnTo>
                  <a:pt x="120" y="648"/>
                </a:lnTo>
                <a:lnTo>
                  <a:pt x="113" y="655"/>
                </a:lnTo>
                <a:lnTo>
                  <a:pt x="106" y="663"/>
                </a:lnTo>
                <a:lnTo>
                  <a:pt x="99" y="664"/>
                </a:lnTo>
                <a:lnTo>
                  <a:pt x="92" y="666"/>
                </a:lnTo>
                <a:lnTo>
                  <a:pt x="83" y="663"/>
                </a:lnTo>
                <a:lnTo>
                  <a:pt x="73" y="655"/>
                </a:lnTo>
                <a:lnTo>
                  <a:pt x="83" y="657"/>
                </a:lnTo>
                <a:lnTo>
                  <a:pt x="90" y="657"/>
                </a:lnTo>
                <a:lnTo>
                  <a:pt x="94" y="654"/>
                </a:lnTo>
                <a:lnTo>
                  <a:pt x="90" y="641"/>
                </a:lnTo>
                <a:lnTo>
                  <a:pt x="83" y="640"/>
                </a:lnTo>
                <a:lnTo>
                  <a:pt x="78" y="636"/>
                </a:lnTo>
                <a:lnTo>
                  <a:pt x="76" y="629"/>
                </a:lnTo>
                <a:lnTo>
                  <a:pt x="78" y="622"/>
                </a:lnTo>
                <a:lnTo>
                  <a:pt x="80" y="612"/>
                </a:lnTo>
                <a:lnTo>
                  <a:pt x="76" y="599"/>
                </a:lnTo>
                <a:lnTo>
                  <a:pt x="71" y="592"/>
                </a:lnTo>
                <a:lnTo>
                  <a:pt x="66" y="597"/>
                </a:lnTo>
                <a:lnTo>
                  <a:pt x="60" y="605"/>
                </a:lnTo>
                <a:lnTo>
                  <a:pt x="57" y="608"/>
                </a:lnTo>
                <a:lnTo>
                  <a:pt x="53" y="617"/>
                </a:lnTo>
                <a:lnTo>
                  <a:pt x="53" y="638"/>
                </a:lnTo>
                <a:lnTo>
                  <a:pt x="52" y="647"/>
                </a:lnTo>
                <a:lnTo>
                  <a:pt x="46" y="648"/>
                </a:lnTo>
                <a:lnTo>
                  <a:pt x="39" y="647"/>
                </a:lnTo>
                <a:lnTo>
                  <a:pt x="32" y="648"/>
                </a:lnTo>
              </a:path>
            </a:pathLst>
          </a:custGeom>
          <a:noFill/>
          <a:ln w="0">
            <a:solidFill>
              <a:srgbClr val="000000"/>
            </a:solidFill>
            <a:prstDash val="solid"/>
            <a:round/>
            <a:headEnd/>
            <a:tailEnd/>
          </a:ln>
        </p:spPr>
        <p:txBody>
          <a:bodyPr/>
          <a:lstStyle/>
          <a:p>
            <a:endParaRPr lang="en-US"/>
          </a:p>
        </p:txBody>
      </p:sp>
      <p:sp>
        <p:nvSpPr>
          <p:cNvPr id="31793" name="Freeform 49"/>
          <p:cNvSpPr>
            <a:spLocks/>
          </p:cNvSpPr>
          <p:nvPr/>
        </p:nvSpPr>
        <p:spPr bwMode="auto">
          <a:xfrm>
            <a:off x="5781675" y="4051300"/>
            <a:ext cx="658813" cy="630238"/>
          </a:xfrm>
          <a:custGeom>
            <a:avLst/>
            <a:gdLst/>
            <a:ahLst/>
            <a:cxnLst>
              <a:cxn ang="0">
                <a:pos x="131" y="556"/>
              </a:cxn>
              <a:cxn ang="0">
                <a:pos x="118" y="535"/>
              </a:cxn>
              <a:cxn ang="0">
                <a:pos x="109" y="498"/>
              </a:cxn>
              <a:cxn ang="0">
                <a:pos x="109" y="475"/>
              </a:cxn>
              <a:cxn ang="0">
                <a:pos x="111" y="428"/>
              </a:cxn>
              <a:cxn ang="0">
                <a:pos x="106" y="406"/>
              </a:cxn>
              <a:cxn ang="0">
                <a:pos x="117" y="394"/>
              </a:cxn>
              <a:cxn ang="0">
                <a:pos x="122" y="384"/>
              </a:cxn>
              <a:cxn ang="0">
                <a:pos x="109" y="375"/>
              </a:cxn>
              <a:cxn ang="0">
                <a:pos x="108" y="361"/>
              </a:cxn>
              <a:cxn ang="0">
                <a:pos x="94" y="341"/>
              </a:cxn>
              <a:cxn ang="0">
                <a:pos x="90" y="317"/>
              </a:cxn>
              <a:cxn ang="0">
                <a:pos x="0" y="34"/>
              </a:cxn>
              <a:cxn ang="0">
                <a:pos x="252" y="18"/>
              </a:cxn>
              <a:cxn ang="0">
                <a:pos x="250" y="51"/>
              </a:cxn>
              <a:cxn ang="0">
                <a:pos x="287" y="69"/>
              </a:cxn>
              <a:cxn ang="0">
                <a:pos x="303" y="74"/>
              </a:cxn>
              <a:cxn ang="0">
                <a:pos x="329" y="111"/>
              </a:cxn>
              <a:cxn ang="0">
                <a:pos x="352" y="130"/>
              </a:cxn>
              <a:cxn ang="0">
                <a:pos x="368" y="139"/>
              </a:cxn>
              <a:cxn ang="0">
                <a:pos x="379" y="148"/>
              </a:cxn>
              <a:cxn ang="0">
                <a:pos x="398" y="174"/>
              </a:cxn>
              <a:cxn ang="0">
                <a:pos x="424" y="201"/>
              </a:cxn>
              <a:cxn ang="0">
                <a:pos x="451" y="218"/>
              </a:cxn>
              <a:cxn ang="0">
                <a:pos x="467" y="232"/>
              </a:cxn>
              <a:cxn ang="0">
                <a:pos x="475" y="259"/>
              </a:cxn>
              <a:cxn ang="0">
                <a:pos x="493" y="285"/>
              </a:cxn>
              <a:cxn ang="0">
                <a:pos x="511" y="301"/>
              </a:cxn>
              <a:cxn ang="0">
                <a:pos x="521" y="313"/>
              </a:cxn>
              <a:cxn ang="0">
                <a:pos x="526" y="345"/>
              </a:cxn>
              <a:cxn ang="0">
                <a:pos x="535" y="364"/>
              </a:cxn>
              <a:cxn ang="0">
                <a:pos x="546" y="371"/>
              </a:cxn>
              <a:cxn ang="0">
                <a:pos x="537" y="380"/>
              </a:cxn>
              <a:cxn ang="0">
                <a:pos x="535" y="385"/>
              </a:cxn>
              <a:cxn ang="0">
                <a:pos x="532" y="392"/>
              </a:cxn>
              <a:cxn ang="0">
                <a:pos x="525" y="398"/>
              </a:cxn>
              <a:cxn ang="0">
                <a:pos x="534" y="406"/>
              </a:cxn>
              <a:cxn ang="0">
                <a:pos x="534" y="420"/>
              </a:cxn>
              <a:cxn ang="0">
                <a:pos x="521" y="424"/>
              </a:cxn>
              <a:cxn ang="0">
                <a:pos x="521" y="436"/>
              </a:cxn>
              <a:cxn ang="0">
                <a:pos x="525" y="466"/>
              </a:cxn>
              <a:cxn ang="0">
                <a:pos x="518" y="503"/>
              </a:cxn>
              <a:cxn ang="0">
                <a:pos x="511" y="529"/>
              </a:cxn>
              <a:cxn ang="0">
                <a:pos x="491" y="540"/>
              </a:cxn>
              <a:cxn ang="0">
                <a:pos x="468" y="531"/>
              </a:cxn>
              <a:cxn ang="0">
                <a:pos x="460" y="559"/>
              </a:cxn>
              <a:cxn ang="0">
                <a:pos x="467" y="595"/>
              </a:cxn>
              <a:cxn ang="0">
                <a:pos x="442" y="580"/>
              </a:cxn>
              <a:cxn ang="0">
                <a:pos x="430" y="572"/>
              </a:cxn>
              <a:cxn ang="0">
                <a:pos x="395" y="573"/>
              </a:cxn>
              <a:cxn ang="0">
                <a:pos x="317" y="579"/>
              </a:cxn>
              <a:cxn ang="0">
                <a:pos x="222" y="586"/>
              </a:cxn>
              <a:cxn ang="0">
                <a:pos x="155" y="591"/>
              </a:cxn>
              <a:cxn ang="0">
                <a:pos x="139" y="589"/>
              </a:cxn>
              <a:cxn ang="0">
                <a:pos x="134" y="577"/>
              </a:cxn>
            </a:cxnLst>
            <a:rect l="0" t="0" r="r" b="b"/>
            <a:pathLst>
              <a:path w="546" h="595">
                <a:moveTo>
                  <a:pt x="132" y="565"/>
                </a:moveTo>
                <a:lnTo>
                  <a:pt x="131" y="556"/>
                </a:lnTo>
                <a:lnTo>
                  <a:pt x="125" y="545"/>
                </a:lnTo>
                <a:lnTo>
                  <a:pt x="118" y="535"/>
                </a:lnTo>
                <a:lnTo>
                  <a:pt x="117" y="522"/>
                </a:lnTo>
                <a:lnTo>
                  <a:pt x="109" y="498"/>
                </a:lnTo>
                <a:lnTo>
                  <a:pt x="109" y="489"/>
                </a:lnTo>
                <a:lnTo>
                  <a:pt x="109" y="475"/>
                </a:lnTo>
                <a:lnTo>
                  <a:pt x="102" y="440"/>
                </a:lnTo>
                <a:lnTo>
                  <a:pt x="111" y="428"/>
                </a:lnTo>
                <a:lnTo>
                  <a:pt x="111" y="415"/>
                </a:lnTo>
                <a:lnTo>
                  <a:pt x="106" y="406"/>
                </a:lnTo>
                <a:lnTo>
                  <a:pt x="108" y="401"/>
                </a:lnTo>
                <a:lnTo>
                  <a:pt x="117" y="394"/>
                </a:lnTo>
                <a:lnTo>
                  <a:pt x="122" y="387"/>
                </a:lnTo>
                <a:lnTo>
                  <a:pt x="122" y="384"/>
                </a:lnTo>
                <a:lnTo>
                  <a:pt x="115" y="380"/>
                </a:lnTo>
                <a:lnTo>
                  <a:pt x="109" y="375"/>
                </a:lnTo>
                <a:lnTo>
                  <a:pt x="109" y="368"/>
                </a:lnTo>
                <a:lnTo>
                  <a:pt x="108" y="361"/>
                </a:lnTo>
                <a:lnTo>
                  <a:pt x="102" y="355"/>
                </a:lnTo>
                <a:lnTo>
                  <a:pt x="94" y="341"/>
                </a:lnTo>
                <a:lnTo>
                  <a:pt x="92" y="329"/>
                </a:lnTo>
                <a:lnTo>
                  <a:pt x="90" y="317"/>
                </a:lnTo>
                <a:lnTo>
                  <a:pt x="83" y="313"/>
                </a:lnTo>
                <a:lnTo>
                  <a:pt x="0" y="34"/>
                </a:lnTo>
                <a:lnTo>
                  <a:pt x="264" y="0"/>
                </a:lnTo>
                <a:lnTo>
                  <a:pt x="252" y="18"/>
                </a:lnTo>
                <a:lnTo>
                  <a:pt x="247" y="34"/>
                </a:lnTo>
                <a:lnTo>
                  <a:pt x="250" y="51"/>
                </a:lnTo>
                <a:lnTo>
                  <a:pt x="268" y="64"/>
                </a:lnTo>
                <a:lnTo>
                  <a:pt x="287" y="69"/>
                </a:lnTo>
                <a:lnTo>
                  <a:pt x="296" y="69"/>
                </a:lnTo>
                <a:lnTo>
                  <a:pt x="303" y="74"/>
                </a:lnTo>
                <a:lnTo>
                  <a:pt x="314" y="93"/>
                </a:lnTo>
                <a:lnTo>
                  <a:pt x="329" y="111"/>
                </a:lnTo>
                <a:lnTo>
                  <a:pt x="342" y="123"/>
                </a:lnTo>
                <a:lnTo>
                  <a:pt x="352" y="130"/>
                </a:lnTo>
                <a:lnTo>
                  <a:pt x="361" y="136"/>
                </a:lnTo>
                <a:lnTo>
                  <a:pt x="368" y="139"/>
                </a:lnTo>
                <a:lnTo>
                  <a:pt x="373" y="143"/>
                </a:lnTo>
                <a:lnTo>
                  <a:pt x="379" y="148"/>
                </a:lnTo>
                <a:lnTo>
                  <a:pt x="386" y="155"/>
                </a:lnTo>
                <a:lnTo>
                  <a:pt x="398" y="174"/>
                </a:lnTo>
                <a:lnTo>
                  <a:pt x="410" y="188"/>
                </a:lnTo>
                <a:lnTo>
                  <a:pt x="424" y="201"/>
                </a:lnTo>
                <a:lnTo>
                  <a:pt x="438" y="209"/>
                </a:lnTo>
                <a:lnTo>
                  <a:pt x="451" y="218"/>
                </a:lnTo>
                <a:lnTo>
                  <a:pt x="460" y="225"/>
                </a:lnTo>
                <a:lnTo>
                  <a:pt x="467" y="232"/>
                </a:lnTo>
                <a:lnTo>
                  <a:pt x="468" y="239"/>
                </a:lnTo>
                <a:lnTo>
                  <a:pt x="475" y="259"/>
                </a:lnTo>
                <a:lnTo>
                  <a:pt x="484" y="275"/>
                </a:lnTo>
                <a:lnTo>
                  <a:pt x="493" y="285"/>
                </a:lnTo>
                <a:lnTo>
                  <a:pt x="504" y="294"/>
                </a:lnTo>
                <a:lnTo>
                  <a:pt x="511" y="301"/>
                </a:lnTo>
                <a:lnTo>
                  <a:pt x="518" y="306"/>
                </a:lnTo>
                <a:lnTo>
                  <a:pt x="521" y="313"/>
                </a:lnTo>
                <a:lnTo>
                  <a:pt x="523" y="322"/>
                </a:lnTo>
                <a:lnTo>
                  <a:pt x="526" y="345"/>
                </a:lnTo>
                <a:lnTo>
                  <a:pt x="530" y="357"/>
                </a:lnTo>
                <a:lnTo>
                  <a:pt x="535" y="364"/>
                </a:lnTo>
                <a:lnTo>
                  <a:pt x="542" y="368"/>
                </a:lnTo>
                <a:lnTo>
                  <a:pt x="546" y="371"/>
                </a:lnTo>
                <a:lnTo>
                  <a:pt x="542" y="375"/>
                </a:lnTo>
                <a:lnTo>
                  <a:pt x="537" y="380"/>
                </a:lnTo>
                <a:lnTo>
                  <a:pt x="535" y="382"/>
                </a:lnTo>
                <a:lnTo>
                  <a:pt x="535" y="385"/>
                </a:lnTo>
                <a:lnTo>
                  <a:pt x="534" y="389"/>
                </a:lnTo>
                <a:lnTo>
                  <a:pt x="532" y="392"/>
                </a:lnTo>
                <a:lnTo>
                  <a:pt x="526" y="396"/>
                </a:lnTo>
                <a:lnTo>
                  <a:pt x="525" y="398"/>
                </a:lnTo>
                <a:lnTo>
                  <a:pt x="528" y="401"/>
                </a:lnTo>
                <a:lnTo>
                  <a:pt x="534" y="406"/>
                </a:lnTo>
                <a:lnTo>
                  <a:pt x="535" y="412"/>
                </a:lnTo>
                <a:lnTo>
                  <a:pt x="534" y="420"/>
                </a:lnTo>
                <a:lnTo>
                  <a:pt x="528" y="422"/>
                </a:lnTo>
                <a:lnTo>
                  <a:pt x="521" y="424"/>
                </a:lnTo>
                <a:lnTo>
                  <a:pt x="519" y="428"/>
                </a:lnTo>
                <a:lnTo>
                  <a:pt x="521" y="436"/>
                </a:lnTo>
                <a:lnTo>
                  <a:pt x="525" y="452"/>
                </a:lnTo>
                <a:lnTo>
                  <a:pt x="525" y="466"/>
                </a:lnTo>
                <a:lnTo>
                  <a:pt x="518" y="479"/>
                </a:lnTo>
                <a:lnTo>
                  <a:pt x="518" y="503"/>
                </a:lnTo>
                <a:lnTo>
                  <a:pt x="514" y="519"/>
                </a:lnTo>
                <a:lnTo>
                  <a:pt x="511" y="529"/>
                </a:lnTo>
                <a:lnTo>
                  <a:pt x="511" y="537"/>
                </a:lnTo>
                <a:lnTo>
                  <a:pt x="491" y="540"/>
                </a:lnTo>
                <a:lnTo>
                  <a:pt x="479" y="535"/>
                </a:lnTo>
                <a:lnTo>
                  <a:pt x="468" y="531"/>
                </a:lnTo>
                <a:lnTo>
                  <a:pt x="461" y="540"/>
                </a:lnTo>
                <a:lnTo>
                  <a:pt x="460" y="559"/>
                </a:lnTo>
                <a:lnTo>
                  <a:pt x="467" y="580"/>
                </a:lnTo>
                <a:lnTo>
                  <a:pt x="467" y="595"/>
                </a:lnTo>
                <a:lnTo>
                  <a:pt x="449" y="589"/>
                </a:lnTo>
                <a:lnTo>
                  <a:pt x="442" y="580"/>
                </a:lnTo>
                <a:lnTo>
                  <a:pt x="437" y="575"/>
                </a:lnTo>
                <a:lnTo>
                  <a:pt x="430" y="572"/>
                </a:lnTo>
                <a:lnTo>
                  <a:pt x="414" y="572"/>
                </a:lnTo>
                <a:lnTo>
                  <a:pt x="395" y="573"/>
                </a:lnTo>
                <a:lnTo>
                  <a:pt x="359" y="575"/>
                </a:lnTo>
                <a:lnTo>
                  <a:pt x="317" y="579"/>
                </a:lnTo>
                <a:lnTo>
                  <a:pt x="270" y="582"/>
                </a:lnTo>
                <a:lnTo>
                  <a:pt x="222" y="586"/>
                </a:lnTo>
                <a:lnTo>
                  <a:pt x="183" y="588"/>
                </a:lnTo>
                <a:lnTo>
                  <a:pt x="155" y="591"/>
                </a:lnTo>
                <a:lnTo>
                  <a:pt x="145" y="591"/>
                </a:lnTo>
                <a:lnTo>
                  <a:pt x="139" y="589"/>
                </a:lnTo>
                <a:lnTo>
                  <a:pt x="136" y="586"/>
                </a:lnTo>
                <a:lnTo>
                  <a:pt x="134" y="577"/>
                </a:lnTo>
                <a:lnTo>
                  <a:pt x="132" y="565"/>
                </a:lnTo>
                <a:close/>
              </a:path>
            </a:pathLst>
          </a:custGeom>
          <a:solidFill>
            <a:srgbClr val="CCFFCC"/>
          </a:solidFill>
          <a:ln w="9525">
            <a:noFill/>
            <a:round/>
            <a:headEnd/>
            <a:tailEnd/>
          </a:ln>
        </p:spPr>
        <p:txBody>
          <a:bodyPr/>
          <a:lstStyle/>
          <a:p>
            <a:endParaRPr lang="en-US"/>
          </a:p>
        </p:txBody>
      </p:sp>
      <p:sp>
        <p:nvSpPr>
          <p:cNvPr id="31794" name="Freeform 50"/>
          <p:cNvSpPr>
            <a:spLocks/>
          </p:cNvSpPr>
          <p:nvPr/>
        </p:nvSpPr>
        <p:spPr bwMode="auto">
          <a:xfrm>
            <a:off x="5788025" y="4056063"/>
            <a:ext cx="657225" cy="630237"/>
          </a:xfrm>
          <a:custGeom>
            <a:avLst/>
            <a:gdLst/>
            <a:ahLst/>
            <a:cxnLst>
              <a:cxn ang="0">
                <a:pos x="131" y="556"/>
              </a:cxn>
              <a:cxn ang="0">
                <a:pos x="118" y="535"/>
              </a:cxn>
              <a:cxn ang="0">
                <a:pos x="109" y="498"/>
              </a:cxn>
              <a:cxn ang="0">
                <a:pos x="109" y="475"/>
              </a:cxn>
              <a:cxn ang="0">
                <a:pos x="111" y="428"/>
              </a:cxn>
              <a:cxn ang="0">
                <a:pos x="106" y="406"/>
              </a:cxn>
              <a:cxn ang="0">
                <a:pos x="117" y="394"/>
              </a:cxn>
              <a:cxn ang="0">
                <a:pos x="122" y="384"/>
              </a:cxn>
              <a:cxn ang="0">
                <a:pos x="109" y="375"/>
              </a:cxn>
              <a:cxn ang="0">
                <a:pos x="108" y="361"/>
              </a:cxn>
              <a:cxn ang="0">
                <a:pos x="94" y="341"/>
              </a:cxn>
              <a:cxn ang="0">
                <a:pos x="90" y="317"/>
              </a:cxn>
              <a:cxn ang="0">
                <a:pos x="0" y="34"/>
              </a:cxn>
              <a:cxn ang="0">
                <a:pos x="252" y="18"/>
              </a:cxn>
              <a:cxn ang="0">
                <a:pos x="250" y="51"/>
              </a:cxn>
              <a:cxn ang="0">
                <a:pos x="287" y="69"/>
              </a:cxn>
              <a:cxn ang="0">
                <a:pos x="303" y="74"/>
              </a:cxn>
              <a:cxn ang="0">
                <a:pos x="329" y="111"/>
              </a:cxn>
              <a:cxn ang="0">
                <a:pos x="352" y="130"/>
              </a:cxn>
              <a:cxn ang="0">
                <a:pos x="368" y="139"/>
              </a:cxn>
              <a:cxn ang="0">
                <a:pos x="379" y="148"/>
              </a:cxn>
              <a:cxn ang="0">
                <a:pos x="398" y="174"/>
              </a:cxn>
              <a:cxn ang="0">
                <a:pos x="424" y="201"/>
              </a:cxn>
              <a:cxn ang="0">
                <a:pos x="451" y="218"/>
              </a:cxn>
              <a:cxn ang="0">
                <a:pos x="467" y="232"/>
              </a:cxn>
              <a:cxn ang="0">
                <a:pos x="475" y="259"/>
              </a:cxn>
              <a:cxn ang="0">
                <a:pos x="493" y="285"/>
              </a:cxn>
              <a:cxn ang="0">
                <a:pos x="511" y="301"/>
              </a:cxn>
              <a:cxn ang="0">
                <a:pos x="521" y="313"/>
              </a:cxn>
              <a:cxn ang="0">
                <a:pos x="526" y="345"/>
              </a:cxn>
              <a:cxn ang="0">
                <a:pos x="535" y="364"/>
              </a:cxn>
              <a:cxn ang="0">
                <a:pos x="546" y="371"/>
              </a:cxn>
              <a:cxn ang="0">
                <a:pos x="537" y="380"/>
              </a:cxn>
              <a:cxn ang="0">
                <a:pos x="535" y="385"/>
              </a:cxn>
              <a:cxn ang="0">
                <a:pos x="532" y="392"/>
              </a:cxn>
              <a:cxn ang="0">
                <a:pos x="525" y="398"/>
              </a:cxn>
              <a:cxn ang="0">
                <a:pos x="534" y="406"/>
              </a:cxn>
              <a:cxn ang="0">
                <a:pos x="534" y="420"/>
              </a:cxn>
              <a:cxn ang="0">
                <a:pos x="521" y="424"/>
              </a:cxn>
              <a:cxn ang="0">
                <a:pos x="521" y="436"/>
              </a:cxn>
              <a:cxn ang="0">
                <a:pos x="525" y="466"/>
              </a:cxn>
              <a:cxn ang="0">
                <a:pos x="518" y="503"/>
              </a:cxn>
              <a:cxn ang="0">
                <a:pos x="511" y="529"/>
              </a:cxn>
              <a:cxn ang="0">
                <a:pos x="491" y="540"/>
              </a:cxn>
              <a:cxn ang="0">
                <a:pos x="468" y="531"/>
              </a:cxn>
              <a:cxn ang="0">
                <a:pos x="460" y="559"/>
              </a:cxn>
              <a:cxn ang="0">
                <a:pos x="467" y="595"/>
              </a:cxn>
              <a:cxn ang="0">
                <a:pos x="442" y="580"/>
              </a:cxn>
              <a:cxn ang="0">
                <a:pos x="430" y="572"/>
              </a:cxn>
              <a:cxn ang="0">
                <a:pos x="395" y="573"/>
              </a:cxn>
              <a:cxn ang="0">
                <a:pos x="317" y="579"/>
              </a:cxn>
              <a:cxn ang="0">
                <a:pos x="222" y="586"/>
              </a:cxn>
              <a:cxn ang="0">
                <a:pos x="155" y="591"/>
              </a:cxn>
              <a:cxn ang="0">
                <a:pos x="139" y="589"/>
              </a:cxn>
              <a:cxn ang="0">
                <a:pos x="134" y="577"/>
              </a:cxn>
            </a:cxnLst>
            <a:rect l="0" t="0" r="r" b="b"/>
            <a:pathLst>
              <a:path w="546" h="595">
                <a:moveTo>
                  <a:pt x="132" y="565"/>
                </a:moveTo>
                <a:lnTo>
                  <a:pt x="131" y="556"/>
                </a:lnTo>
                <a:lnTo>
                  <a:pt x="125" y="545"/>
                </a:lnTo>
                <a:lnTo>
                  <a:pt x="118" y="535"/>
                </a:lnTo>
                <a:lnTo>
                  <a:pt x="117" y="522"/>
                </a:lnTo>
                <a:lnTo>
                  <a:pt x="109" y="498"/>
                </a:lnTo>
                <a:lnTo>
                  <a:pt x="109" y="489"/>
                </a:lnTo>
                <a:lnTo>
                  <a:pt x="109" y="475"/>
                </a:lnTo>
                <a:lnTo>
                  <a:pt x="102" y="440"/>
                </a:lnTo>
                <a:lnTo>
                  <a:pt x="111" y="428"/>
                </a:lnTo>
                <a:lnTo>
                  <a:pt x="111" y="415"/>
                </a:lnTo>
                <a:lnTo>
                  <a:pt x="106" y="406"/>
                </a:lnTo>
                <a:lnTo>
                  <a:pt x="108" y="401"/>
                </a:lnTo>
                <a:lnTo>
                  <a:pt x="117" y="394"/>
                </a:lnTo>
                <a:lnTo>
                  <a:pt x="122" y="387"/>
                </a:lnTo>
                <a:lnTo>
                  <a:pt x="122" y="384"/>
                </a:lnTo>
                <a:lnTo>
                  <a:pt x="115" y="380"/>
                </a:lnTo>
                <a:lnTo>
                  <a:pt x="109" y="375"/>
                </a:lnTo>
                <a:lnTo>
                  <a:pt x="109" y="368"/>
                </a:lnTo>
                <a:lnTo>
                  <a:pt x="108" y="361"/>
                </a:lnTo>
                <a:lnTo>
                  <a:pt x="102" y="355"/>
                </a:lnTo>
                <a:lnTo>
                  <a:pt x="94" y="341"/>
                </a:lnTo>
                <a:lnTo>
                  <a:pt x="92" y="329"/>
                </a:lnTo>
                <a:lnTo>
                  <a:pt x="90" y="317"/>
                </a:lnTo>
                <a:lnTo>
                  <a:pt x="83" y="313"/>
                </a:lnTo>
                <a:lnTo>
                  <a:pt x="0" y="34"/>
                </a:lnTo>
                <a:lnTo>
                  <a:pt x="264" y="0"/>
                </a:lnTo>
                <a:lnTo>
                  <a:pt x="252" y="18"/>
                </a:lnTo>
                <a:lnTo>
                  <a:pt x="247" y="34"/>
                </a:lnTo>
                <a:lnTo>
                  <a:pt x="250" y="51"/>
                </a:lnTo>
                <a:lnTo>
                  <a:pt x="268" y="64"/>
                </a:lnTo>
                <a:lnTo>
                  <a:pt x="287" y="69"/>
                </a:lnTo>
                <a:lnTo>
                  <a:pt x="296" y="69"/>
                </a:lnTo>
                <a:lnTo>
                  <a:pt x="303" y="74"/>
                </a:lnTo>
                <a:lnTo>
                  <a:pt x="314" y="93"/>
                </a:lnTo>
                <a:lnTo>
                  <a:pt x="329" y="111"/>
                </a:lnTo>
                <a:lnTo>
                  <a:pt x="342" y="123"/>
                </a:lnTo>
                <a:lnTo>
                  <a:pt x="352" y="130"/>
                </a:lnTo>
                <a:lnTo>
                  <a:pt x="361" y="136"/>
                </a:lnTo>
                <a:lnTo>
                  <a:pt x="368" y="139"/>
                </a:lnTo>
                <a:lnTo>
                  <a:pt x="373" y="143"/>
                </a:lnTo>
                <a:lnTo>
                  <a:pt x="379" y="148"/>
                </a:lnTo>
                <a:lnTo>
                  <a:pt x="386" y="155"/>
                </a:lnTo>
                <a:lnTo>
                  <a:pt x="398" y="174"/>
                </a:lnTo>
                <a:lnTo>
                  <a:pt x="410" y="188"/>
                </a:lnTo>
                <a:lnTo>
                  <a:pt x="424" y="201"/>
                </a:lnTo>
                <a:lnTo>
                  <a:pt x="438" y="209"/>
                </a:lnTo>
                <a:lnTo>
                  <a:pt x="451" y="218"/>
                </a:lnTo>
                <a:lnTo>
                  <a:pt x="460" y="225"/>
                </a:lnTo>
                <a:lnTo>
                  <a:pt x="467" y="232"/>
                </a:lnTo>
                <a:lnTo>
                  <a:pt x="468" y="239"/>
                </a:lnTo>
                <a:lnTo>
                  <a:pt x="475" y="259"/>
                </a:lnTo>
                <a:lnTo>
                  <a:pt x="484" y="275"/>
                </a:lnTo>
                <a:lnTo>
                  <a:pt x="493" y="285"/>
                </a:lnTo>
                <a:lnTo>
                  <a:pt x="504" y="294"/>
                </a:lnTo>
                <a:lnTo>
                  <a:pt x="511" y="301"/>
                </a:lnTo>
                <a:lnTo>
                  <a:pt x="518" y="306"/>
                </a:lnTo>
                <a:lnTo>
                  <a:pt x="521" y="313"/>
                </a:lnTo>
                <a:lnTo>
                  <a:pt x="523" y="322"/>
                </a:lnTo>
                <a:lnTo>
                  <a:pt x="526" y="345"/>
                </a:lnTo>
                <a:lnTo>
                  <a:pt x="530" y="357"/>
                </a:lnTo>
                <a:lnTo>
                  <a:pt x="535" y="364"/>
                </a:lnTo>
                <a:lnTo>
                  <a:pt x="542" y="368"/>
                </a:lnTo>
                <a:lnTo>
                  <a:pt x="546" y="371"/>
                </a:lnTo>
                <a:lnTo>
                  <a:pt x="542" y="375"/>
                </a:lnTo>
                <a:lnTo>
                  <a:pt x="537" y="380"/>
                </a:lnTo>
                <a:lnTo>
                  <a:pt x="535" y="382"/>
                </a:lnTo>
                <a:lnTo>
                  <a:pt x="535" y="385"/>
                </a:lnTo>
                <a:lnTo>
                  <a:pt x="534" y="389"/>
                </a:lnTo>
                <a:lnTo>
                  <a:pt x="532" y="392"/>
                </a:lnTo>
                <a:lnTo>
                  <a:pt x="526" y="396"/>
                </a:lnTo>
                <a:lnTo>
                  <a:pt x="525" y="398"/>
                </a:lnTo>
                <a:lnTo>
                  <a:pt x="528" y="401"/>
                </a:lnTo>
                <a:lnTo>
                  <a:pt x="534" y="406"/>
                </a:lnTo>
                <a:lnTo>
                  <a:pt x="535" y="412"/>
                </a:lnTo>
                <a:lnTo>
                  <a:pt x="534" y="420"/>
                </a:lnTo>
                <a:lnTo>
                  <a:pt x="528" y="422"/>
                </a:lnTo>
                <a:lnTo>
                  <a:pt x="521" y="424"/>
                </a:lnTo>
                <a:lnTo>
                  <a:pt x="519" y="428"/>
                </a:lnTo>
                <a:lnTo>
                  <a:pt x="521" y="436"/>
                </a:lnTo>
                <a:lnTo>
                  <a:pt x="525" y="452"/>
                </a:lnTo>
                <a:lnTo>
                  <a:pt x="525" y="466"/>
                </a:lnTo>
                <a:lnTo>
                  <a:pt x="518" y="479"/>
                </a:lnTo>
                <a:lnTo>
                  <a:pt x="518" y="503"/>
                </a:lnTo>
                <a:lnTo>
                  <a:pt x="514" y="519"/>
                </a:lnTo>
                <a:lnTo>
                  <a:pt x="511" y="529"/>
                </a:lnTo>
                <a:lnTo>
                  <a:pt x="511" y="537"/>
                </a:lnTo>
                <a:lnTo>
                  <a:pt x="491" y="540"/>
                </a:lnTo>
                <a:lnTo>
                  <a:pt x="479" y="535"/>
                </a:lnTo>
                <a:lnTo>
                  <a:pt x="468" y="531"/>
                </a:lnTo>
                <a:lnTo>
                  <a:pt x="461" y="540"/>
                </a:lnTo>
                <a:lnTo>
                  <a:pt x="460" y="559"/>
                </a:lnTo>
                <a:lnTo>
                  <a:pt x="467" y="580"/>
                </a:lnTo>
                <a:lnTo>
                  <a:pt x="467" y="595"/>
                </a:lnTo>
                <a:lnTo>
                  <a:pt x="449" y="589"/>
                </a:lnTo>
                <a:lnTo>
                  <a:pt x="442" y="580"/>
                </a:lnTo>
                <a:lnTo>
                  <a:pt x="437" y="575"/>
                </a:lnTo>
                <a:lnTo>
                  <a:pt x="430" y="572"/>
                </a:lnTo>
                <a:lnTo>
                  <a:pt x="414" y="572"/>
                </a:lnTo>
                <a:lnTo>
                  <a:pt x="395" y="573"/>
                </a:lnTo>
                <a:lnTo>
                  <a:pt x="359" y="575"/>
                </a:lnTo>
                <a:lnTo>
                  <a:pt x="317" y="579"/>
                </a:lnTo>
                <a:lnTo>
                  <a:pt x="270" y="582"/>
                </a:lnTo>
                <a:lnTo>
                  <a:pt x="222" y="586"/>
                </a:lnTo>
                <a:lnTo>
                  <a:pt x="183" y="588"/>
                </a:lnTo>
                <a:lnTo>
                  <a:pt x="155" y="591"/>
                </a:lnTo>
                <a:lnTo>
                  <a:pt x="145" y="591"/>
                </a:lnTo>
                <a:lnTo>
                  <a:pt x="139" y="589"/>
                </a:lnTo>
                <a:lnTo>
                  <a:pt x="136" y="586"/>
                </a:lnTo>
                <a:lnTo>
                  <a:pt x="134" y="577"/>
                </a:lnTo>
                <a:lnTo>
                  <a:pt x="132" y="565"/>
                </a:lnTo>
              </a:path>
            </a:pathLst>
          </a:custGeom>
          <a:noFill/>
          <a:ln w="0">
            <a:solidFill>
              <a:srgbClr val="000000"/>
            </a:solidFill>
            <a:prstDash val="solid"/>
            <a:round/>
            <a:headEnd/>
            <a:tailEnd/>
          </a:ln>
        </p:spPr>
        <p:txBody>
          <a:bodyPr/>
          <a:lstStyle/>
          <a:p>
            <a:endParaRPr lang="en-US"/>
          </a:p>
        </p:txBody>
      </p:sp>
      <p:sp>
        <p:nvSpPr>
          <p:cNvPr id="31795" name="Freeform 51"/>
          <p:cNvSpPr>
            <a:spLocks/>
          </p:cNvSpPr>
          <p:nvPr/>
        </p:nvSpPr>
        <p:spPr bwMode="auto">
          <a:xfrm>
            <a:off x="6086475" y="3986213"/>
            <a:ext cx="623888" cy="433387"/>
          </a:xfrm>
          <a:custGeom>
            <a:avLst/>
            <a:gdLst/>
            <a:ahLst/>
            <a:cxnLst>
              <a:cxn ang="0">
                <a:pos x="5" y="81"/>
              </a:cxn>
              <a:cxn ang="0">
                <a:pos x="3" y="114"/>
              </a:cxn>
              <a:cxn ang="0">
                <a:pos x="40" y="132"/>
              </a:cxn>
              <a:cxn ang="0">
                <a:pos x="56" y="137"/>
              </a:cxn>
              <a:cxn ang="0">
                <a:pos x="82" y="174"/>
              </a:cxn>
              <a:cxn ang="0">
                <a:pos x="105" y="193"/>
              </a:cxn>
              <a:cxn ang="0">
                <a:pos x="121" y="202"/>
              </a:cxn>
              <a:cxn ang="0">
                <a:pos x="132" y="211"/>
              </a:cxn>
              <a:cxn ang="0">
                <a:pos x="151" y="237"/>
              </a:cxn>
              <a:cxn ang="0">
                <a:pos x="177" y="264"/>
              </a:cxn>
              <a:cxn ang="0">
                <a:pos x="204" y="281"/>
              </a:cxn>
              <a:cxn ang="0">
                <a:pos x="220" y="295"/>
              </a:cxn>
              <a:cxn ang="0">
                <a:pos x="228" y="322"/>
              </a:cxn>
              <a:cxn ang="0">
                <a:pos x="246" y="348"/>
              </a:cxn>
              <a:cxn ang="0">
                <a:pos x="264" y="364"/>
              </a:cxn>
              <a:cxn ang="0">
                <a:pos x="274" y="376"/>
              </a:cxn>
              <a:cxn ang="0">
                <a:pos x="278" y="392"/>
              </a:cxn>
              <a:cxn ang="0">
                <a:pos x="278" y="404"/>
              </a:cxn>
              <a:cxn ang="0">
                <a:pos x="295" y="410"/>
              </a:cxn>
              <a:cxn ang="0">
                <a:pos x="313" y="404"/>
              </a:cxn>
              <a:cxn ang="0">
                <a:pos x="311" y="387"/>
              </a:cxn>
              <a:cxn ang="0">
                <a:pos x="313" y="367"/>
              </a:cxn>
              <a:cxn ang="0">
                <a:pos x="304" y="357"/>
              </a:cxn>
              <a:cxn ang="0">
                <a:pos x="309" y="346"/>
              </a:cxn>
              <a:cxn ang="0">
                <a:pos x="343" y="343"/>
              </a:cxn>
              <a:cxn ang="0">
                <a:pos x="366" y="336"/>
              </a:cxn>
              <a:cxn ang="0">
                <a:pos x="373" y="323"/>
              </a:cxn>
              <a:cxn ang="0">
                <a:pos x="390" y="316"/>
              </a:cxn>
              <a:cxn ang="0">
                <a:pos x="397" y="290"/>
              </a:cxn>
              <a:cxn ang="0">
                <a:pos x="403" y="288"/>
              </a:cxn>
              <a:cxn ang="0">
                <a:pos x="413" y="297"/>
              </a:cxn>
              <a:cxn ang="0">
                <a:pos x="418" y="281"/>
              </a:cxn>
              <a:cxn ang="0">
                <a:pos x="431" y="272"/>
              </a:cxn>
              <a:cxn ang="0">
                <a:pos x="436" y="251"/>
              </a:cxn>
              <a:cxn ang="0">
                <a:pos x="462" y="234"/>
              </a:cxn>
              <a:cxn ang="0">
                <a:pos x="461" y="220"/>
              </a:cxn>
              <a:cxn ang="0">
                <a:pos x="464" y="213"/>
              </a:cxn>
              <a:cxn ang="0">
                <a:pos x="469" y="204"/>
              </a:cxn>
              <a:cxn ang="0">
                <a:pos x="478" y="174"/>
              </a:cxn>
              <a:cxn ang="0">
                <a:pos x="501" y="139"/>
              </a:cxn>
              <a:cxn ang="0">
                <a:pos x="346" y="0"/>
              </a:cxn>
              <a:cxn ang="0">
                <a:pos x="283" y="5"/>
              </a:cxn>
              <a:cxn ang="0">
                <a:pos x="195" y="14"/>
              </a:cxn>
              <a:cxn ang="0">
                <a:pos x="118" y="21"/>
              </a:cxn>
              <a:cxn ang="0">
                <a:pos x="84" y="25"/>
              </a:cxn>
              <a:cxn ang="0">
                <a:pos x="68" y="32"/>
              </a:cxn>
              <a:cxn ang="0">
                <a:pos x="53" y="44"/>
              </a:cxn>
              <a:cxn ang="0">
                <a:pos x="35" y="56"/>
              </a:cxn>
              <a:cxn ang="0">
                <a:pos x="17" y="63"/>
              </a:cxn>
            </a:cxnLst>
            <a:rect l="0" t="0" r="r" b="b"/>
            <a:pathLst>
              <a:path w="515" h="410">
                <a:moveTo>
                  <a:pt x="17" y="63"/>
                </a:moveTo>
                <a:lnTo>
                  <a:pt x="5" y="81"/>
                </a:lnTo>
                <a:lnTo>
                  <a:pt x="0" y="97"/>
                </a:lnTo>
                <a:lnTo>
                  <a:pt x="3" y="114"/>
                </a:lnTo>
                <a:lnTo>
                  <a:pt x="21" y="127"/>
                </a:lnTo>
                <a:lnTo>
                  <a:pt x="40" y="132"/>
                </a:lnTo>
                <a:lnTo>
                  <a:pt x="49" y="132"/>
                </a:lnTo>
                <a:lnTo>
                  <a:pt x="56" y="137"/>
                </a:lnTo>
                <a:lnTo>
                  <a:pt x="67" y="156"/>
                </a:lnTo>
                <a:lnTo>
                  <a:pt x="82" y="174"/>
                </a:lnTo>
                <a:lnTo>
                  <a:pt x="95" y="186"/>
                </a:lnTo>
                <a:lnTo>
                  <a:pt x="105" y="193"/>
                </a:lnTo>
                <a:lnTo>
                  <a:pt x="114" y="199"/>
                </a:lnTo>
                <a:lnTo>
                  <a:pt x="121" y="202"/>
                </a:lnTo>
                <a:lnTo>
                  <a:pt x="126" y="206"/>
                </a:lnTo>
                <a:lnTo>
                  <a:pt x="132" y="211"/>
                </a:lnTo>
                <a:lnTo>
                  <a:pt x="139" y="218"/>
                </a:lnTo>
                <a:lnTo>
                  <a:pt x="151" y="237"/>
                </a:lnTo>
                <a:lnTo>
                  <a:pt x="163" y="251"/>
                </a:lnTo>
                <a:lnTo>
                  <a:pt x="177" y="264"/>
                </a:lnTo>
                <a:lnTo>
                  <a:pt x="191" y="272"/>
                </a:lnTo>
                <a:lnTo>
                  <a:pt x="204" y="281"/>
                </a:lnTo>
                <a:lnTo>
                  <a:pt x="213" y="288"/>
                </a:lnTo>
                <a:lnTo>
                  <a:pt x="220" y="295"/>
                </a:lnTo>
                <a:lnTo>
                  <a:pt x="221" y="302"/>
                </a:lnTo>
                <a:lnTo>
                  <a:pt x="228" y="322"/>
                </a:lnTo>
                <a:lnTo>
                  <a:pt x="237" y="338"/>
                </a:lnTo>
                <a:lnTo>
                  <a:pt x="246" y="348"/>
                </a:lnTo>
                <a:lnTo>
                  <a:pt x="257" y="357"/>
                </a:lnTo>
                <a:lnTo>
                  <a:pt x="264" y="364"/>
                </a:lnTo>
                <a:lnTo>
                  <a:pt x="271" y="369"/>
                </a:lnTo>
                <a:lnTo>
                  <a:pt x="274" y="376"/>
                </a:lnTo>
                <a:lnTo>
                  <a:pt x="276" y="385"/>
                </a:lnTo>
                <a:lnTo>
                  <a:pt x="278" y="392"/>
                </a:lnTo>
                <a:lnTo>
                  <a:pt x="278" y="399"/>
                </a:lnTo>
                <a:lnTo>
                  <a:pt x="278" y="404"/>
                </a:lnTo>
                <a:lnTo>
                  <a:pt x="279" y="408"/>
                </a:lnTo>
                <a:lnTo>
                  <a:pt x="295" y="410"/>
                </a:lnTo>
                <a:lnTo>
                  <a:pt x="306" y="408"/>
                </a:lnTo>
                <a:lnTo>
                  <a:pt x="313" y="404"/>
                </a:lnTo>
                <a:lnTo>
                  <a:pt x="313" y="397"/>
                </a:lnTo>
                <a:lnTo>
                  <a:pt x="311" y="387"/>
                </a:lnTo>
                <a:lnTo>
                  <a:pt x="313" y="376"/>
                </a:lnTo>
                <a:lnTo>
                  <a:pt x="313" y="367"/>
                </a:lnTo>
                <a:lnTo>
                  <a:pt x="308" y="362"/>
                </a:lnTo>
                <a:lnTo>
                  <a:pt x="304" y="357"/>
                </a:lnTo>
                <a:lnTo>
                  <a:pt x="304" y="350"/>
                </a:lnTo>
                <a:lnTo>
                  <a:pt x="309" y="346"/>
                </a:lnTo>
                <a:lnTo>
                  <a:pt x="325" y="345"/>
                </a:lnTo>
                <a:lnTo>
                  <a:pt x="343" y="343"/>
                </a:lnTo>
                <a:lnTo>
                  <a:pt x="357" y="341"/>
                </a:lnTo>
                <a:lnTo>
                  <a:pt x="366" y="336"/>
                </a:lnTo>
                <a:lnTo>
                  <a:pt x="369" y="329"/>
                </a:lnTo>
                <a:lnTo>
                  <a:pt x="373" y="323"/>
                </a:lnTo>
                <a:lnTo>
                  <a:pt x="382" y="323"/>
                </a:lnTo>
                <a:lnTo>
                  <a:pt x="390" y="316"/>
                </a:lnTo>
                <a:lnTo>
                  <a:pt x="396" y="294"/>
                </a:lnTo>
                <a:lnTo>
                  <a:pt x="397" y="290"/>
                </a:lnTo>
                <a:lnTo>
                  <a:pt x="399" y="288"/>
                </a:lnTo>
                <a:lnTo>
                  <a:pt x="403" y="288"/>
                </a:lnTo>
                <a:lnTo>
                  <a:pt x="406" y="294"/>
                </a:lnTo>
                <a:lnTo>
                  <a:pt x="413" y="297"/>
                </a:lnTo>
                <a:lnTo>
                  <a:pt x="417" y="290"/>
                </a:lnTo>
                <a:lnTo>
                  <a:pt x="418" y="281"/>
                </a:lnTo>
                <a:lnTo>
                  <a:pt x="424" y="278"/>
                </a:lnTo>
                <a:lnTo>
                  <a:pt x="431" y="272"/>
                </a:lnTo>
                <a:lnTo>
                  <a:pt x="433" y="260"/>
                </a:lnTo>
                <a:lnTo>
                  <a:pt x="436" y="251"/>
                </a:lnTo>
                <a:lnTo>
                  <a:pt x="447" y="250"/>
                </a:lnTo>
                <a:lnTo>
                  <a:pt x="462" y="234"/>
                </a:lnTo>
                <a:lnTo>
                  <a:pt x="466" y="227"/>
                </a:lnTo>
                <a:lnTo>
                  <a:pt x="461" y="220"/>
                </a:lnTo>
                <a:lnTo>
                  <a:pt x="457" y="209"/>
                </a:lnTo>
                <a:lnTo>
                  <a:pt x="464" y="213"/>
                </a:lnTo>
                <a:lnTo>
                  <a:pt x="468" y="211"/>
                </a:lnTo>
                <a:lnTo>
                  <a:pt x="469" y="204"/>
                </a:lnTo>
                <a:lnTo>
                  <a:pt x="468" y="190"/>
                </a:lnTo>
                <a:lnTo>
                  <a:pt x="478" y="174"/>
                </a:lnTo>
                <a:lnTo>
                  <a:pt x="489" y="156"/>
                </a:lnTo>
                <a:lnTo>
                  <a:pt x="501" y="139"/>
                </a:lnTo>
                <a:lnTo>
                  <a:pt x="515" y="127"/>
                </a:lnTo>
                <a:lnTo>
                  <a:pt x="346" y="0"/>
                </a:lnTo>
                <a:lnTo>
                  <a:pt x="320" y="2"/>
                </a:lnTo>
                <a:lnTo>
                  <a:pt x="283" y="5"/>
                </a:lnTo>
                <a:lnTo>
                  <a:pt x="241" y="11"/>
                </a:lnTo>
                <a:lnTo>
                  <a:pt x="195" y="14"/>
                </a:lnTo>
                <a:lnTo>
                  <a:pt x="153" y="18"/>
                </a:lnTo>
                <a:lnTo>
                  <a:pt x="118" y="21"/>
                </a:lnTo>
                <a:lnTo>
                  <a:pt x="93" y="25"/>
                </a:lnTo>
                <a:lnTo>
                  <a:pt x="84" y="25"/>
                </a:lnTo>
                <a:lnTo>
                  <a:pt x="77" y="26"/>
                </a:lnTo>
                <a:lnTo>
                  <a:pt x="68" y="32"/>
                </a:lnTo>
                <a:lnTo>
                  <a:pt x="61" y="39"/>
                </a:lnTo>
                <a:lnTo>
                  <a:pt x="53" y="44"/>
                </a:lnTo>
                <a:lnTo>
                  <a:pt x="44" y="51"/>
                </a:lnTo>
                <a:lnTo>
                  <a:pt x="35" y="56"/>
                </a:lnTo>
                <a:lnTo>
                  <a:pt x="26" y="61"/>
                </a:lnTo>
                <a:lnTo>
                  <a:pt x="17" y="63"/>
                </a:lnTo>
                <a:close/>
              </a:path>
            </a:pathLst>
          </a:custGeom>
          <a:solidFill>
            <a:srgbClr val="CCFFCC"/>
          </a:solidFill>
          <a:ln w="9525">
            <a:noFill/>
            <a:round/>
            <a:headEnd/>
            <a:tailEnd/>
          </a:ln>
        </p:spPr>
        <p:txBody>
          <a:bodyPr/>
          <a:lstStyle/>
          <a:p>
            <a:endParaRPr lang="en-US"/>
          </a:p>
        </p:txBody>
      </p:sp>
      <p:sp>
        <p:nvSpPr>
          <p:cNvPr id="31796" name="Freeform 52"/>
          <p:cNvSpPr>
            <a:spLocks/>
          </p:cNvSpPr>
          <p:nvPr/>
        </p:nvSpPr>
        <p:spPr bwMode="auto">
          <a:xfrm>
            <a:off x="6086475" y="3971925"/>
            <a:ext cx="623888" cy="434975"/>
          </a:xfrm>
          <a:custGeom>
            <a:avLst/>
            <a:gdLst/>
            <a:ahLst/>
            <a:cxnLst>
              <a:cxn ang="0">
                <a:pos x="5" y="81"/>
              </a:cxn>
              <a:cxn ang="0">
                <a:pos x="3" y="114"/>
              </a:cxn>
              <a:cxn ang="0">
                <a:pos x="40" y="132"/>
              </a:cxn>
              <a:cxn ang="0">
                <a:pos x="56" y="137"/>
              </a:cxn>
              <a:cxn ang="0">
                <a:pos x="82" y="174"/>
              </a:cxn>
              <a:cxn ang="0">
                <a:pos x="105" y="193"/>
              </a:cxn>
              <a:cxn ang="0">
                <a:pos x="121" y="202"/>
              </a:cxn>
              <a:cxn ang="0">
                <a:pos x="132" y="211"/>
              </a:cxn>
              <a:cxn ang="0">
                <a:pos x="151" y="237"/>
              </a:cxn>
              <a:cxn ang="0">
                <a:pos x="177" y="264"/>
              </a:cxn>
              <a:cxn ang="0">
                <a:pos x="204" y="281"/>
              </a:cxn>
              <a:cxn ang="0">
                <a:pos x="220" y="295"/>
              </a:cxn>
              <a:cxn ang="0">
                <a:pos x="228" y="322"/>
              </a:cxn>
              <a:cxn ang="0">
                <a:pos x="246" y="348"/>
              </a:cxn>
              <a:cxn ang="0">
                <a:pos x="264" y="364"/>
              </a:cxn>
              <a:cxn ang="0">
                <a:pos x="274" y="376"/>
              </a:cxn>
              <a:cxn ang="0">
                <a:pos x="278" y="392"/>
              </a:cxn>
              <a:cxn ang="0">
                <a:pos x="278" y="404"/>
              </a:cxn>
              <a:cxn ang="0">
                <a:pos x="295" y="410"/>
              </a:cxn>
              <a:cxn ang="0">
                <a:pos x="313" y="404"/>
              </a:cxn>
              <a:cxn ang="0">
                <a:pos x="311" y="387"/>
              </a:cxn>
              <a:cxn ang="0">
                <a:pos x="313" y="367"/>
              </a:cxn>
              <a:cxn ang="0">
                <a:pos x="304" y="357"/>
              </a:cxn>
              <a:cxn ang="0">
                <a:pos x="309" y="346"/>
              </a:cxn>
              <a:cxn ang="0">
                <a:pos x="343" y="343"/>
              </a:cxn>
              <a:cxn ang="0">
                <a:pos x="366" y="336"/>
              </a:cxn>
              <a:cxn ang="0">
                <a:pos x="373" y="323"/>
              </a:cxn>
              <a:cxn ang="0">
                <a:pos x="390" y="316"/>
              </a:cxn>
              <a:cxn ang="0">
                <a:pos x="397" y="290"/>
              </a:cxn>
              <a:cxn ang="0">
                <a:pos x="403" y="288"/>
              </a:cxn>
              <a:cxn ang="0">
                <a:pos x="413" y="297"/>
              </a:cxn>
              <a:cxn ang="0">
                <a:pos x="418" y="281"/>
              </a:cxn>
              <a:cxn ang="0">
                <a:pos x="431" y="272"/>
              </a:cxn>
              <a:cxn ang="0">
                <a:pos x="436" y="251"/>
              </a:cxn>
              <a:cxn ang="0">
                <a:pos x="462" y="234"/>
              </a:cxn>
              <a:cxn ang="0">
                <a:pos x="461" y="220"/>
              </a:cxn>
              <a:cxn ang="0">
                <a:pos x="464" y="213"/>
              </a:cxn>
              <a:cxn ang="0">
                <a:pos x="469" y="204"/>
              </a:cxn>
              <a:cxn ang="0">
                <a:pos x="478" y="174"/>
              </a:cxn>
              <a:cxn ang="0">
                <a:pos x="501" y="139"/>
              </a:cxn>
              <a:cxn ang="0">
                <a:pos x="346" y="0"/>
              </a:cxn>
              <a:cxn ang="0">
                <a:pos x="283" y="5"/>
              </a:cxn>
              <a:cxn ang="0">
                <a:pos x="195" y="14"/>
              </a:cxn>
              <a:cxn ang="0">
                <a:pos x="118" y="21"/>
              </a:cxn>
              <a:cxn ang="0">
                <a:pos x="84" y="25"/>
              </a:cxn>
              <a:cxn ang="0">
                <a:pos x="68" y="32"/>
              </a:cxn>
              <a:cxn ang="0">
                <a:pos x="53" y="44"/>
              </a:cxn>
              <a:cxn ang="0">
                <a:pos x="35" y="56"/>
              </a:cxn>
              <a:cxn ang="0">
                <a:pos x="17" y="63"/>
              </a:cxn>
            </a:cxnLst>
            <a:rect l="0" t="0" r="r" b="b"/>
            <a:pathLst>
              <a:path w="515" h="410">
                <a:moveTo>
                  <a:pt x="17" y="63"/>
                </a:moveTo>
                <a:lnTo>
                  <a:pt x="5" y="81"/>
                </a:lnTo>
                <a:lnTo>
                  <a:pt x="0" y="97"/>
                </a:lnTo>
                <a:lnTo>
                  <a:pt x="3" y="114"/>
                </a:lnTo>
                <a:lnTo>
                  <a:pt x="21" y="127"/>
                </a:lnTo>
                <a:lnTo>
                  <a:pt x="40" y="132"/>
                </a:lnTo>
                <a:lnTo>
                  <a:pt x="49" y="132"/>
                </a:lnTo>
                <a:lnTo>
                  <a:pt x="56" y="137"/>
                </a:lnTo>
                <a:lnTo>
                  <a:pt x="67" y="156"/>
                </a:lnTo>
                <a:lnTo>
                  <a:pt x="82" y="174"/>
                </a:lnTo>
                <a:lnTo>
                  <a:pt x="95" y="186"/>
                </a:lnTo>
                <a:lnTo>
                  <a:pt x="105" y="193"/>
                </a:lnTo>
                <a:lnTo>
                  <a:pt x="114" y="199"/>
                </a:lnTo>
                <a:lnTo>
                  <a:pt x="121" y="202"/>
                </a:lnTo>
                <a:lnTo>
                  <a:pt x="126" y="206"/>
                </a:lnTo>
                <a:lnTo>
                  <a:pt x="132" y="211"/>
                </a:lnTo>
                <a:lnTo>
                  <a:pt x="139" y="218"/>
                </a:lnTo>
                <a:lnTo>
                  <a:pt x="151" y="237"/>
                </a:lnTo>
                <a:lnTo>
                  <a:pt x="163" y="251"/>
                </a:lnTo>
                <a:lnTo>
                  <a:pt x="177" y="264"/>
                </a:lnTo>
                <a:lnTo>
                  <a:pt x="191" y="272"/>
                </a:lnTo>
                <a:lnTo>
                  <a:pt x="204" y="281"/>
                </a:lnTo>
                <a:lnTo>
                  <a:pt x="213" y="288"/>
                </a:lnTo>
                <a:lnTo>
                  <a:pt x="220" y="295"/>
                </a:lnTo>
                <a:lnTo>
                  <a:pt x="221" y="302"/>
                </a:lnTo>
                <a:lnTo>
                  <a:pt x="228" y="322"/>
                </a:lnTo>
                <a:lnTo>
                  <a:pt x="237" y="338"/>
                </a:lnTo>
                <a:lnTo>
                  <a:pt x="246" y="348"/>
                </a:lnTo>
                <a:lnTo>
                  <a:pt x="257" y="357"/>
                </a:lnTo>
                <a:lnTo>
                  <a:pt x="264" y="364"/>
                </a:lnTo>
                <a:lnTo>
                  <a:pt x="271" y="369"/>
                </a:lnTo>
                <a:lnTo>
                  <a:pt x="274" y="376"/>
                </a:lnTo>
                <a:lnTo>
                  <a:pt x="276" y="385"/>
                </a:lnTo>
                <a:lnTo>
                  <a:pt x="278" y="392"/>
                </a:lnTo>
                <a:lnTo>
                  <a:pt x="278" y="399"/>
                </a:lnTo>
                <a:lnTo>
                  <a:pt x="278" y="404"/>
                </a:lnTo>
                <a:lnTo>
                  <a:pt x="279" y="408"/>
                </a:lnTo>
                <a:lnTo>
                  <a:pt x="295" y="410"/>
                </a:lnTo>
                <a:lnTo>
                  <a:pt x="306" y="408"/>
                </a:lnTo>
                <a:lnTo>
                  <a:pt x="313" y="404"/>
                </a:lnTo>
                <a:lnTo>
                  <a:pt x="313" y="397"/>
                </a:lnTo>
                <a:lnTo>
                  <a:pt x="311" y="387"/>
                </a:lnTo>
                <a:lnTo>
                  <a:pt x="313" y="376"/>
                </a:lnTo>
                <a:lnTo>
                  <a:pt x="313" y="367"/>
                </a:lnTo>
                <a:lnTo>
                  <a:pt x="308" y="362"/>
                </a:lnTo>
                <a:lnTo>
                  <a:pt x="304" y="357"/>
                </a:lnTo>
                <a:lnTo>
                  <a:pt x="304" y="350"/>
                </a:lnTo>
                <a:lnTo>
                  <a:pt x="309" y="346"/>
                </a:lnTo>
                <a:lnTo>
                  <a:pt x="325" y="345"/>
                </a:lnTo>
                <a:lnTo>
                  <a:pt x="343" y="343"/>
                </a:lnTo>
                <a:lnTo>
                  <a:pt x="357" y="341"/>
                </a:lnTo>
                <a:lnTo>
                  <a:pt x="366" y="336"/>
                </a:lnTo>
                <a:lnTo>
                  <a:pt x="369" y="329"/>
                </a:lnTo>
                <a:lnTo>
                  <a:pt x="373" y="323"/>
                </a:lnTo>
                <a:lnTo>
                  <a:pt x="382" y="323"/>
                </a:lnTo>
                <a:lnTo>
                  <a:pt x="390" y="316"/>
                </a:lnTo>
                <a:lnTo>
                  <a:pt x="396" y="294"/>
                </a:lnTo>
                <a:lnTo>
                  <a:pt x="397" y="290"/>
                </a:lnTo>
                <a:lnTo>
                  <a:pt x="399" y="288"/>
                </a:lnTo>
                <a:lnTo>
                  <a:pt x="403" y="288"/>
                </a:lnTo>
                <a:lnTo>
                  <a:pt x="406" y="294"/>
                </a:lnTo>
                <a:lnTo>
                  <a:pt x="413" y="297"/>
                </a:lnTo>
                <a:lnTo>
                  <a:pt x="417" y="290"/>
                </a:lnTo>
                <a:lnTo>
                  <a:pt x="418" y="281"/>
                </a:lnTo>
                <a:lnTo>
                  <a:pt x="424" y="278"/>
                </a:lnTo>
                <a:lnTo>
                  <a:pt x="431" y="272"/>
                </a:lnTo>
                <a:lnTo>
                  <a:pt x="433" y="260"/>
                </a:lnTo>
                <a:lnTo>
                  <a:pt x="436" y="251"/>
                </a:lnTo>
                <a:lnTo>
                  <a:pt x="447" y="250"/>
                </a:lnTo>
                <a:lnTo>
                  <a:pt x="462" y="234"/>
                </a:lnTo>
                <a:lnTo>
                  <a:pt x="466" y="227"/>
                </a:lnTo>
                <a:lnTo>
                  <a:pt x="461" y="220"/>
                </a:lnTo>
                <a:lnTo>
                  <a:pt x="457" y="209"/>
                </a:lnTo>
                <a:lnTo>
                  <a:pt x="464" y="213"/>
                </a:lnTo>
                <a:lnTo>
                  <a:pt x="468" y="211"/>
                </a:lnTo>
                <a:lnTo>
                  <a:pt x="469" y="204"/>
                </a:lnTo>
                <a:lnTo>
                  <a:pt x="468" y="190"/>
                </a:lnTo>
                <a:lnTo>
                  <a:pt x="478" y="174"/>
                </a:lnTo>
                <a:lnTo>
                  <a:pt x="489" y="156"/>
                </a:lnTo>
                <a:lnTo>
                  <a:pt x="501" y="139"/>
                </a:lnTo>
                <a:lnTo>
                  <a:pt x="515" y="127"/>
                </a:lnTo>
                <a:lnTo>
                  <a:pt x="346" y="0"/>
                </a:lnTo>
                <a:lnTo>
                  <a:pt x="320" y="2"/>
                </a:lnTo>
                <a:lnTo>
                  <a:pt x="283" y="5"/>
                </a:lnTo>
                <a:lnTo>
                  <a:pt x="241" y="11"/>
                </a:lnTo>
                <a:lnTo>
                  <a:pt x="195" y="14"/>
                </a:lnTo>
                <a:lnTo>
                  <a:pt x="153" y="18"/>
                </a:lnTo>
                <a:lnTo>
                  <a:pt x="118" y="21"/>
                </a:lnTo>
                <a:lnTo>
                  <a:pt x="93" y="25"/>
                </a:lnTo>
                <a:lnTo>
                  <a:pt x="84" y="25"/>
                </a:lnTo>
                <a:lnTo>
                  <a:pt x="77" y="26"/>
                </a:lnTo>
                <a:lnTo>
                  <a:pt x="68" y="32"/>
                </a:lnTo>
                <a:lnTo>
                  <a:pt x="61" y="39"/>
                </a:lnTo>
                <a:lnTo>
                  <a:pt x="53" y="44"/>
                </a:lnTo>
                <a:lnTo>
                  <a:pt x="44" y="51"/>
                </a:lnTo>
                <a:lnTo>
                  <a:pt x="35" y="56"/>
                </a:lnTo>
                <a:lnTo>
                  <a:pt x="26" y="61"/>
                </a:lnTo>
                <a:lnTo>
                  <a:pt x="17" y="63"/>
                </a:lnTo>
              </a:path>
            </a:pathLst>
          </a:custGeom>
          <a:noFill/>
          <a:ln w="0">
            <a:solidFill>
              <a:srgbClr val="000000"/>
            </a:solidFill>
            <a:prstDash val="solid"/>
            <a:round/>
            <a:headEnd/>
            <a:tailEnd/>
          </a:ln>
        </p:spPr>
        <p:txBody>
          <a:bodyPr/>
          <a:lstStyle/>
          <a:p>
            <a:endParaRPr lang="en-US"/>
          </a:p>
        </p:txBody>
      </p:sp>
      <p:sp>
        <p:nvSpPr>
          <p:cNvPr id="31797" name="Freeform 53"/>
          <p:cNvSpPr>
            <a:spLocks/>
          </p:cNvSpPr>
          <p:nvPr/>
        </p:nvSpPr>
        <p:spPr bwMode="auto">
          <a:xfrm>
            <a:off x="2703513" y="3771900"/>
            <a:ext cx="868362" cy="809625"/>
          </a:xfrm>
          <a:custGeom>
            <a:avLst/>
            <a:gdLst/>
            <a:ahLst/>
            <a:cxnLst>
              <a:cxn ang="0">
                <a:pos x="103" y="0"/>
              </a:cxn>
              <a:cxn ang="0">
                <a:pos x="128" y="4"/>
              </a:cxn>
              <a:cxn ang="0">
                <a:pos x="154" y="7"/>
              </a:cxn>
              <a:cxn ang="0">
                <a:pos x="184" y="11"/>
              </a:cxn>
              <a:cxn ang="0">
                <a:pos x="216" y="16"/>
              </a:cxn>
              <a:cxn ang="0">
                <a:pos x="248" y="21"/>
              </a:cxn>
              <a:cxn ang="0">
                <a:pos x="283" y="25"/>
              </a:cxn>
              <a:cxn ang="0">
                <a:pos x="320" y="30"/>
              </a:cxn>
              <a:cxn ang="0">
                <a:pos x="357" y="35"/>
              </a:cxn>
              <a:cxn ang="0">
                <a:pos x="397" y="40"/>
              </a:cxn>
              <a:cxn ang="0">
                <a:pos x="439" y="44"/>
              </a:cxn>
              <a:cxn ang="0">
                <a:pos x="482" y="49"/>
              </a:cxn>
              <a:cxn ang="0">
                <a:pos x="526" y="55"/>
              </a:cxn>
              <a:cxn ang="0">
                <a:pos x="571" y="60"/>
              </a:cxn>
              <a:cxn ang="0">
                <a:pos x="619" y="63"/>
              </a:cxn>
              <a:cxn ang="0">
                <a:pos x="666" y="69"/>
              </a:cxn>
              <a:cxn ang="0">
                <a:pos x="716" y="72"/>
              </a:cxn>
              <a:cxn ang="0">
                <a:pos x="716" y="72"/>
              </a:cxn>
              <a:cxn ang="0">
                <a:pos x="716" y="144"/>
              </a:cxn>
              <a:cxn ang="0">
                <a:pos x="666" y="735"/>
              </a:cxn>
              <a:cxn ang="0">
                <a:pos x="281" y="702"/>
              </a:cxn>
              <a:cxn ang="0">
                <a:pos x="281" y="726"/>
              </a:cxn>
              <a:cxn ang="0">
                <a:pos x="102" y="703"/>
              </a:cxn>
              <a:cxn ang="0">
                <a:pos x="93" y="765"/>
              </a:cxn>
              <a:cxn ang="0">
                <a:pos x="0" y="747"/>
              </a:cxn>
              <a:cxn ang="0">
                <a:pos x="15" y="633"/>
              </a:cxn>
              <a:cxn ang="0">
                <a:pos x="33" y="513"/>
              </a:cxn>
              <a:cxn ang="0">
                <a:pos x="49" y="392"/>
              </a:cxn>
              <a:cxn ang="0">
                <a:pos x="65" y="278"/>
              </a:cxn>
              <a:cxn ang="0">
                <a:pos x="79" y="176"/>
              </a:cxn>
              <a:cxn ang="0">
                <a:pos x="91" y="91"/>
              </a:cxn>
              <a:cxn ang="0">
                <a:pos x="100" y="30"/>
              </a:cxn>
              <a:cxn ang="0">
                <a:pos x="103" y="0"/>
              </a:cxn>
            </a:cxnLst>
            <a:rect l="0" t="0" r="r" b="b"/>
            <a:pathLst>
              <a:path w="716" h="765">
                <a:moveTo>
                  <a:pt x="103" y="0"/>
                </a:moveTo>
                <a:lnTo>
                  <a:pt x="128" y="4"/>
                </a:lnTo>
                <a:lnTo>
                  <a:pt x="154" y="7"/>
                </a:lnTo>
                <a:lnTo>
                  <a:pt x="184" y="11"/>
                </a:lnTo>
                <a:lnTo>
                  <a:pt x="216" y="16"/>
                </a:lnTo>
                <a:lnTo>
                  <a:pt x="248" y="21"/>
                </a:lnTo>
                <a:lnTo>
                  <a:pt x="283" y="25"/>
                </a:lnTo>
                <a:lnTo>
                  <a:pt x="320" y="30"/>
                </a:lnTo>
                <a:lnTo>
                  <a:pt x="357" y="35"/>
                </a:lnTo>
                <a:lnTo>
                  <a:pt x="397" y="40"/>
                </a:lnTo>
                <a:lnTo>
                  <a:pt x="439" y="44"/>
                </a:lnTo>
                <a:lnTo>
                  <a:pt x="482" y="49"/>
                </a:lnTo>
                <a:lnTo>
                  <a:pt x="526" y="55"/>
                </a:lnTo>
                <a:lnTo>
                  <a:pt x="571" y="60"/>
                </a:lnTo>
                <a:lnTo>
                  <a:pt x="619" y="63"/>
                </a:lnTo>
                <a:lnTo>
                  <a:pt x="666" y="69"/>
                </a:lnTo>
                <a:lnTo>
                  <a:pt x="716" y="72"/>
                </a:lnTo>
                <a:lnTo>
                  <a:pt x="716" y="72"/>
                </a:lnTo>
                <a:lnTo>
                  <a:pt x="716" y="144"/>
                </a:lnTo>
                <a:lnTo>
                  <a:pt x="666" y="735"/>
                </a:lnTo>
                <a:lnTo>
                  <a:pt x="281" y="702"/>
                </a:lnTo>
                <a:lnTo>
                  <a:pt x="281" y="726"/>
                </a:lnTo>
                <a:lnTo>
                  <a:pt x="102" y="703"/>
                </a:lnTo>
                <a:lnTo>
                  <a:pt x="93" y="765"/>
                </a:lnTo>
                <a:lnTo>
                  <a:pt x="0" y="747"/>
                </a:lnTo>
                <a:lnTo>
                  <a:pt x="15" y="633"/>
                </a:lnTo>
                <a:lnTo>
                  <a:pt x="33" y="513"/>
                </a:lnTo>
                <a:lnTo>
                  <a:pt x="49" y="392"/>
                </a:lnTo>
                <a:lnTo>
                  <a:pt x="65" y="278"/>
                </a:lnTo>
                <a:lnTo>
                  <a:pt x="79" y="176"/>
                </a:lnTo>
                <a:lnTo>
                  <a:pt x="91" y="91"/>
                </a:lnTo>
                <a:lnTo>
                  <a:pt x="100" y="30"/>
                </a:lnTo>
                <a:lnTo>
                  <a:pt x="103" y="0"/>
                </a:lnTo>
                <a:close/>
              </a:path>
            </a:pathLst>
          </a:custGeom>
          <a:solidFill>
            <a:srgbClr val="CCFFCC"/>
          </a:solidFill>
          <a:ln w="9525">
            <a:noFill/>
            <a:round/>
            <a:headEnd/>
            <a:tailEnd/>
          </a:ln>
        </p:spPr>
        <p:txBody>
          <a:bodyPr/>
          <a:lstStyle/>
          <a:p>
            <a:endParaRPr lang="en-US"/>
          </a:p>
        </p:txBody>
      </p:sp>
      <p:sp>
        <p:nvSpPr>
          <p:cNvPr id="31798" name="Freeform 54"/>
          <p:cNvSpPr>
            <a:spLocks/>
          </p:cNvSpPr>
          <p:nvPr/>
        </p:nvSpPr>
        <p:spPr bwMode="auto">
          <a:xfrm>
            <a:off x="2703513" y="3771900"/>
            <a:ext cx="868362" cy="809625"/>
          </a:xfrm>
          <a:custGeom>
            <a:avLst/>
            <a:gdLst/>
            <a:ahLst/>
            <a:cxnLst>
              <a:cxn ang="0">
                <a:pos x="103" y="0"/>
              </a:cxn>
              <a:cxn ang="0">
                <a:pos x="128" y="4"/>
              </a:cxn>
              <a:cxn ang="0">
                <a:pos x="154" y="7"/>
              </a:cxn>
              <a:cxn ang="0">
                <a:pos x="184" y="11"/>
              </a:cxn>
              <a:cxn ang="0">
                <a:pos x="216" y="16"/>
              </a:cxn>
              <a:cxn ang="0">
                <a:pos x="248" y="21"/>
              </a:cxn>
              <a:cxn ang="0">
                <a:pos x="283" y="25"/>
              </a:cxn>
              <a:cxn ang="0">
                <a:pos x="320" y="30"/>
              </a:cxn>
              <a:cxn ang="0">
                <a:pos x="357" y="35"/>
              </a:cxn>
              <a:cxn ang="0">
                <a:pos x="397" y="40"/>
              </a:cxn>
              <a:cxn ang="0">
                <a:pos x="439" y="44"/>
              </a:cxn>
              <a:cxn ang="0">
                <a:pos x="482" y="49"/>
              </a:cxn>
              <a:cxn ang="0">
                <a:pos x="526" y="55"/>
              </a:cxn>
              <a:cxn ang="0">
                <a:pos x="571" y="60"/>
              </a:cxn>
              <a:cxn ang="0">
                <a:pos x="619" y="63"/>
              </a:cxn>
              <a:cxn ang="0">
                <a:pos x="666" y="69"/>
              </a:cxn>
              <a:cxn ang="0">
                <a:pos x="716" y="72"/>
              </a:cxn>
              <a:cxn ang="0">
                <a:pos x="716" y="72"/>
              </a:cxn>
              <a:cxn ang="0">
                <a:pos x="716" y="144"/>
              </a:cxn>
              <a:cxn ang="0">
                <a:pos x="666" y="735"/>
              </a:cxn>
              <a:cxn ang="0">
                <a:pos x="281" y="702"/>
              </a:cxn>
              <a:cxn ang="0">
                <a:pos x="281" y="726"/>
              </a:cxn>
              <a:cxn ang="0">
                <a:pos x="102" y="703"/>
              </a:cxn>
              <a:cxn ang="0">
                <a:pos x="93" y="765"/>
              </a:cxn>
              <a:cxn ang="0">
                <a:pos x="0" y="747"/>
              </a:cxn>
              <a:cxn ang="0">
                <a:pos x="15" y="633"/>
              </a:cxn>
              <a:cxn ang="0">
                <a:pos x="33" y="513"/>
              </a:cxn>
              <a:cxn ang="0">
                <a:pos x="49" y="392"/>
              </a:cxn>
              <a:cxn ang="0">
                <a:pos x="65" y="278"/>
              </a:cxn>
              <a:cxn ang="0">
                <a:pos x="79" y="176"/>
              </a:cxn>
              <a:cxn ang="0">
                <a:pos x="91" y="91"/>
              </a:cxn>
              <a:cxn ang="0">
                <a:pos x="100" y="30"/>
              </a:cxn>
              <a:cxn ang="0">
                <a:pos x="103" y="0"/>
              </a:cxn>
            </a:cxnLst>
            <a:rect l="0" t="0" r="r" b="b"/>
            <a:pathLst>
              <a:path w="716" h="765">
                <a:moveTo>
                  <a:pt x="103" y="0"/>
                </a:moveTo>
                <a:lnTo>
                  <a:pt x="128" y="4"/>
                </a:lnTo>
                <a:lnTo>
                  <a:pt x="154" y="7"/>
                </a:lnTo>
                <a:lnTo>
                  <a:pt x="184" y="11"/>
                </a:lnTo>
                <a:lnTo>
                  <a:pt x="216" y="16"/>
                </a:lnTo>
                <a:lnTo>
                  <a:pt x="248" y="21"/>
                </a:lnTo>
                <a:lnTo>
                  <a:pt x="283" y="25"/>
                </a:lnTo>
                <a:lnTo>
                  <a:pt x="320" y="30"/>
                </a:lnTo>
                <a:lnTo>
                  <a:pt x="357" y="35"/>
                </a:lnTo>
                <a:lnTo>
                  <a:pt x="397" y="40"/>
                </a:lnTo>
                <a:lnTo>
                  <a:pt x="439" y="44"/>
                </a:lnTo>
                <a:lnTo>
                  <a:pt x="482" y="49"/>
                </a:lnTo>
                <a:lnTo>
                  <a:pt x="526" y="55"/>
                </a:lnTo>
                <a:lnTo>
                  <a:pt x="571" y="60"/>
                </a:lnTo>
                <a:lnTo>
                  <a:pt x="619" y="63"/>
                </a:lnTo>
                <a:lnTo>
                  <a:pt x="666" y="69"/>
                </a:lnTo>
                <a:lnTo>
                  <a:pt x="716" y="72"/>
                </a:lnTo>
                <a:lnTo>
                  <a:pt x="716" y="72"/>
                </a:lnTo>
                <a:lnTo>
                  <a:pt x="716" y="144"/>
                </a:lnTo>
                <a:lnTo>
                  <a:pt x="666" y="735"/>
                </a:lnTo>
                <a:lnTo>
                  <a:pt x="281" y="702"/>
                </a:lnTo>
                <a:lnTo>
                  <a:pt x="281" y="726"/>
                </a:lnTo>
                <a:lnTo>
                  <a:pt x="102" y="703"/>
                </a:lnTo>
                <a:lnTo>
                  <a:pt x="93" y="765"/>
                </a:lnTo>
                <a:lnTo>
                  <a:pt x="0" y="747"/>
                </a:lnTo>
                <a:lnTo>
                  <a:pt x="15" y="633"/>
                </a:lnTo>
                <a:lnTo>
                  <a:pt x="33" y="513"/>
                </a:lnTo>
                <a:lnTo>
                  <a:pt x="49" y="392"/>
                </a:lnTo>
                <a:lnTo>
                  <a:pt x="65" y="278"/>
                </a:lnTo>
                <a:lnTo>
                  <a:pt x="79" y="176"/>
                </a:lnTo>
                <a:lnTo>
                  <a:pt x="91" y="91"/>
                </a:lnTo>
                <a:lnTo>
                  <a:pt x="100" y="30"/>
                </a:lnTo>
                <a:lnTo>
                  <a:pt x="103" y="0"/>
                </a:lnTo>
              </a:path>
            </a:pathLst>
          </a:custGeom>
          <a:noFill/>
          <a:ln w="0">
            <a:solidFill>
              <a:srgbClr val="000000"/>
            </a:solidFill>
            <a:prstDash val="solid"/>
            <a:round/>
            <a:headEnd/>
            <a:tailEnd/>
          </a:ln>
        </p:spPr>
        <p:txBody>
          <a:bodyPr/>
          <a:lstStyle/>
          <a:p>
            <a:endParaRPr lang="en-US"/>
          </a:p>
        </p:txBody>
      </p:sp>
      <p:sp>
        <p:nvSpPr>
          <p:cNvPr id="31799" name="Freeform 55"/>
          <p:cNvSpPr>
            <a:spLocks/>
          </p:cNvSpPr>
          <p:nvPr/>
        </p:nvSpPr>
        <p:spPr bwMode="auto">
          <a:xfrm>
            <a:off x="5202238" y="3803650"/>
            <a:ext cx="1049337" cy="330200"/>
          </a:xfrm>
          <a:custGeom>
            <a:avLst/>
            <a:gdLst/>
            <a:ahLst/>
            <a:cxnLst>
              <a:cxn ang="0">
                <a:pos x="483" y="271"/>
              </a:cxn>
              <a:cxn ang="0">
                <a:pos x="0" y="313"/>
              </a:cxn>
              <a:cxn ang="0">
                <a:pos x="7" y="306"/>
              </a:cxn>
              <a:cxn ang="0">
                <a:pos x="15" y="294"/>
              </a:cxn>
              <a:cxn ang="0">
                <a:pos x="10" y="260"/>
              </a:cxn>
              <a:cxn ang="0">
                <a:pos x="33" y="234"/>
              </a:cxn>
              <a:cxn ang="0">
                <a:pos x="38" y="213"/>
              </a:cxn>
              <a:cxn ang="0">
                <a:pos x="42" y="200"/>
              </a:cxn>
              <a:cxn ang="0">
                <a:pos x="49" y="179"/>
              </a:cxn>
              <a:cxn ang="0">
                <a:pos x="54" y="155"/>
              </a:cxn>
              <a:cxn ang="0">
                <a:pos x="58" y="125"/>
              </a:cxn>
              <a:cxn ang="0">
                <a:pos x="61" y="116"/>
              </a:cxn>
              <a:cxn ang="0">
                <a:pos x="58" y="107"/>
              </a:cxn>
              <a:cxn ang="0">
                <a:pos x="207" y="77"/>
              </a:cxn>
              <a:cxn ang="0">
                <a:pos x="307" y="70"/>
              </a:cxn>
              <a:cxn ang="0">
                <a:pos x="410" y="60"/>
              </a:cxn>
              <a:cxn ang="0">
                <a:pos x="512" y="49"/>
              </a:cxn>
              <a:cxn ang="0">
                <a:pos x="607" y="37"/>
              </a:cxn>
              <a:cxn ang="0">
                <a:pos x="695" y="25"/>
              </a:cxn>
              <a:cxn ang="0">
                <a:pos x="768" y="14"/>
              </a:cxn>
              <a:cxn ang="0">
                <a:pos x="828" y="5"/>
              </a:cxn>
              <a:cxn ang="0">
                <a:pos x="867" y="0"/>
              </a:cxn>
              <a:cxn ang="0">
                <a:pos x="849" y="35"/>
              </a:cxn>
              <a:cxn ang="0">
                <a:pos x="835" y="65"/>
              </a:cxn>
              <a:cxn ang="0">
                <a:pos x="811" y="72"/>
              </a:cxn>
              <a:cxn ang="0">
                <a:pos x="793" y="90"/>
              </a:cxn>
              <a:cxn ang="0">
                <a:pos x="768" y="93"/>
              </a:cxn>
              <a:cxn ang="0">
                <a:pos x="758" y="98"/>
              </a:cxn>
              <a:cxn ang="0">
                <a:pos x="753" y="119"/>
              </a:cxn>
              <a:cxn ang="0">
                <a:pos x="724" y="139"/>
              </a:cxn>
              <a:cxn ang="0">
                <a:pos x="693" y="165"/>
              </a:cxn>
              <a:cxn ang="0">
                <a:pos x="668" y="176"/>
              </a:cxn>
              <a:cxn ang="0">
                <a:pos x="656" y="190"/>
              </a:cxn>
              <a:cxn ang="0">
                <a:pos x="649" y="204"/>
              </a:cxn>
              <a:cxn ang="0">
                <a:pos x="649" y="220"/>
              </a:cxn>
              <a:cxn ang="0">
                <a:pos x="629" y="216"/>
              </a:cxn>
              <a:cxn ang="0">
                <a:pos x="626" y="253"/>
              </a:cxn>
            </a:cxnLst>
            <a:rect l="0" t="0" r="r" b="b"/>
            <a:pathLst>
              <a:path w="867" h="313">
                <a:moveTo>
                  <a:pt x="626" y="253"/>
                </a:moveTo>
                <a:lnTo>
                  <a:pt x="483" y="271"/>
                </a:lnTo>
                <a:lnTo>
                  <a:pt x="223" y="297"/>
                </a:lnTo>
                <a:lnTo>
                  <a:pt x="0" y="313"/>
                </a:lnTo>
                <a:lnTo>
                  <a:pt x="0" y="313"/>
                </a:lnTo>
                <a:lnTo>
                  <a:pt x="7" y="306"/>
                </a:lnTo>
                <a:lnTo>
                  <a:pt x="14" y="301"/>
                </a:lnTo>
                <a:lnTo>
                  <a:pt x="15" y="294"/>
                </a:lnTo>
                <a:lnTo>
                  <a:pt x="8" y="283"/>
                </a:lnTo>
                <a:lnTo>
                  <a:pt x="10" y="260"/>
                </a:lnTo>
                <a:lnTo>
                  <a:pt x="24" y="244"/>
                </a:lnTo>
                <a:lnTo>
                  <a:pt x="33" y="234"/>
                </a:lnTo>
                <a:lnTo>
                  <a:pt x="28" y="218"/>
                </a:lnTo>
                <a:lnTo>
                  <a:pt x="38" y="213"/>
                </a:lnTo>
                <a:lnTo>
                  <a:pt x="40" y="207"/>
                </a:lnTo>
                <a:lnTo>
                  <a:pt x="42" y="200"/>
                </a:lnTo>
                <a:lnTo>
                  <a:pt x="52" y="195"/>
                </a:lnTo>
                <a:lnTo>
                  <a:pt x="49" y="179"/>
                </a:lnTo>
                <a:lnTo>
                  <a:pt x="56" y="169"/>
                </a:lnTo>
                <a:lnTo>
                  <a:pt x="54" y="155"/>
                </a:lnTo>
                <a:lnTo>
                  <a:pt x="52" y="139"/>
                </a:lnTo>
                <a:lnTo>
                  <a:pt x="58" y="125"/>
                </a:lnTo>
                <a:lnTo>
                  <a:pt x="61" y="121"/>
                </a:lnTo>
                <a:lnTo>
                  <a:pt x="61" y="116"/>
                </a:lnTo>
                <a:lnTo>
                  <a:pt x="59" y="111"/>
                </a:lnTo>
                <a:lnTo>
                  <a:pt x="58" y="107"/>
                </a:lnTo>
                <a:lnTo>
                  <a:pt x="207" y="97"/>
                </a:lnTo>
                <a:lnTo>
                  <a:pt x="207" y="77"/>
                </a:lnTo>
                <a:lnTo>
                  <a:pt x="256" y="74"/>
                </a:lnTo>
                <a:lnTo>
                  <a:pt x="307" y="70"/>
                </a:lnTo>
                <a:lnTo>
                  <a:pt x="358" y="65"/>
                </a:lnTo>
                <a:lnTo>
                  <a:pt x="410" y="60"/>
                </a:lnTo>
                <a:lnTo>
                  <a:pt x="461" y="54"/>
                </a:lnTo>
                <a:lnTo>
                  <a:pt x="512" y="49"/>
                </a:lnTo>
                <a:lnTo>
                  <a:pt x="561" y="42"/>
                </a:lnTo>
                <a:lnTo>
                  <a:pt x="607" y="37"/>
                </a:lnTo>
                <a:lnTo>
                  <a:pt x="652" y="32"/>
                </a:lnTo>
                <a:lnTo>
                  <a:pt x="695" y="25"/>
                </a:lnTo>
                <a:lnTo>
                  <a:pt x="733" y="19"/>
                </a:lnTo>
                <a:lnTo>
                  <a:pt x="768" y="14"/>
                </a:lnTo>
                <a:lnTo>
                  <a:pt x="800" y="10"/>
                </a:lnTo>
                <a:lnTo>
                  <a:pt x="828" y="5"/>
                </a:lnTo>
                <a:lnTo>
                  <a:pt x="849" y="3"/>
                </a:lnTo>
                <a:lnTo>
                  <a:pt x="867" y="0"/>
                </a:lnTo>
                <a:lnTo>
                  <a:pt x="867" y="25"/>
                </a:lnTo>
                <a:lnTo>
                  <a:pt x="849" y="35"/>
                </a:lnTo>
                <a:lnTo>
                  <a:pt x="842" y="51"/>
                </a:lnTo>
                <a:lnTo>
                  <a:pt x="835" y="65"/>
                </a:lnTo>
                <a:lnTo>
                  <a:pt x="823" y="70"/>
                </a:lnTo>
                <a:lnTo>
                  <a:pt x="811" y="72"/>
                </a:lnTo>
                <a:lnTo>
                  <a:pt x="802" y="81"/>
                </a:lnTo>
                <a:lnTo>
                  <a:pt x="793" y="90"/>
                </a:lnTo>
                <a:lnTo>
                  <a:pt x="775" y="93"/>
                </a:lnTo>
                <a:lnTo>
                  <a:pt x="768" y="93"/>
                </a:lnTo>
                <a:lnTo>
                  <a:pt x="761" y="95"/>
                </a:lnTo>
                <a:lnTo>
                  <a:pt x="758" y="98"/>
                </a:lnTo>
                <a:lnTo>
                  <a:pt x="758" y="107"/>
                </a:lnTo>
                <a:lnTo>
                  <a:pt x="753" y="119"/>
                </a:lnTo>
                <a:lnTo>
                  <a:pt x="740" y="128"/>
                </a:lnTo>
                <a:lnTo>
                  <a:pt x="724" y="139"/>
                </a:lnTo>
                <a:lnTo>
                  <a:pt x="709" y="153"/>
                </a:lnTo>
                <a:lnTo>
                  <a:pt x="693" y="165"/>
                </a:lnTo>
                <a:lnTo>
                  <a:pt x="679" y="170"/>
                </a:lnTo>
                <a:lnTo>
                  <a:pt x="668" y="176"/>
                </a:lnTo>
                <a:lnTo>
                  <a:pt x="663" y="183"/>
                </a:lnTo>
                <a:lnTo>
                  <a:pt x="656" y="190"/>
                </a:lnTo>
                <a:lnTo>
                  <a:pt x="652" y="195"/>
                </a:lnTo>
                <a:lnTo>
                  <a:pt x="649" y="204"/>
                </a:lnTo>
                <a:lnTo>
                  <a:pt x="651" y="214"/>
                </a:lnTo>
                <a:lnTo>
                  <a:pt x="649" y="220"/>
                </a:lnTo>
                <a:lnTo>
                  <a:pt x="640" y="218"/>
                </a:lnTo>
                <a:lnTo>
                  <a:pt x="629" y="216"/>
                </a:lnTo>
                <a:lnTo>
                  <a:pt x="626" y="227"/>
                </a:lnTo>
                <a:lnTo>
                  <a:pt x="626" y="253"/>
                </a:lnTo>
                <a:close/>
              </a:path>
            </a:pathLst>
          </a:custGeom>
          <a:solidFill>
            <a:srgbClr val="CCFFCC"/>
          </a:solidFill>
          <a:ln w="9525">
            <a:solidFill>
              <a:srgbClr val="FFFF00"/>
            </a:solidFill>
            <a:round/>
            <a:headEnd/>
            <a:tailEnd/>
          </a:ln>
        </p:spPr>
        <p:txBody>
          <a:bodyPr/>
          <a:lstStyle/>
          <a:p>
            <a:endParaRPr lang="en-US"/>
          </a:p>
        </p:txBody>
      </p:sp>
      <p:sp>
        <p:nvSpPr>
          <p:cNvPr id="31800" name="Freeform 56"/>
          <p:cNvSpPr>
            <a:spLocks/>
          </p:cNvSpPr>
          <p:nvPr/>
        </p:nvSpPr>
        <p:spPr bwMode="auto">
          <a:xfrm>
            <a:off x="5202238" y="3803650"/>
            <a:ext cx="1049337" cy="330200"/>
          </a:xfrm>
          <a:custGeom>
            <a:avLst/>
            <a:gdLst/>
            <a:ahLst/>
            <a:cxnLst>
              <a:cxn ang="0">
                <a:pos x="483" y="271"/>
              </a:cxn>
              <a:cxn ang="0">
                <a:pos x="0" y="313"/>
              </a:cxn>
              <a:cxn ang="0">
                <a:pos x="7" y="306"/>
              </a:cxn>
              <a:cxn ang="0">
                <a:pos x="15" y="294"/>
              </a:cxn>
              <a:cxn ang="0">
                <a:pos x="10" y="260"/>
              </a:cxn>
              <a:cxn ang="0">
                <a:pos x="33" y="234"/>
              </a:cxn>
              <a:cxn ang="0">
                <a:pos x="38" y="213"/>
              </a:cxn>
              <a:cxn ang="0">
                <a:pos x="42" y="200"/>
              </a:cxn>
              <a:cxn ang="0">
                <a:pos x="49" y="179"/>
              </a:cxn>
              <a:cxn ang="0">
                <a:pos x="54" y="155"/>
              </a:cxn>
              <a:cxn ang="0">
                <a:pos x="58" y="125"/>
              </a:cxn>
              <a:cxn ang="0">
                <a:pos x="61" y="116"/>
              </a:cxn>
              <a:cxn ang="0">
                <a:pos x="58" y="107"/>
              </a:cxn>
              <a:cxn ang="0">
                <a:pos x="207" y="77"/>
              </a:cxn>
              <a:cxn ang="0">
                <a:pos x="307" y="70"/>
              </a:cxn>
              <a:cxn ang="0">
                <a:pos x="410" y="60"/>
              </a:cxn>
              <a:cxn ang="0">
                <a:pos x="512" y="49"/>
              </a:cxn>
              <a:cxn ang="0">
                <a:pos x="607" y="37"/>
              </a:cxn>
              <a:cxn ang="0">
                <a:pos x="695" y="25"/>
              </a:cxn>
              <a:cxn ang="0">
                <a:pos x="768" y="14"/>
              </a:cxn>
              <a:cxn ang="0">
                <a:pos x="828" y="5"/>
              </a:cxn>
              <a:cxn ang="0">
                <a:pos x="867" y="0"/>
              </a:cxn>
              <a:cxn ang="0">
                <a:pos x="849" y="35"/>
              </a:cxn>
              <a:cxn ang="0">
                <a:pos x="835" y="65"/>
              </a:cxn>
              <a:cxn ang="0">
                <a:pos x="811" y="72"/>
              </a:cxn>
              <a:cxn ang="0">
                <a:pos x="793" y="90"/>
              </a:cxn>
              <a:cxn ang="0">
                <a:pos x="768" y="93"/>
              </a:cxn>
              <a:cxn ang="0">
                <a:pos x="758" y="98"/>
              </a:cxn>
              <a:cxn ang="0">
                <a:pos x="753" y="119"/>
              </a:cxn>
              <a:cxn ang="0">
                <a:pos x="724" y="139"/>
              </a:cxn>
              <a:cxn ang="0">
                <a:pos x="693" y="165"/>
              </a:cxn>
              <a:cxn ang="0">
                <a:pos x="668" y="176"/>
              </a:cxn>
              <a:cxn ang="0">
                <a:pos x="656" y="190"/>
              </a:cxn>
              <a:cxn ang="0">
                <a:pos x="649" y="204"/>
              </a:cxn>
              <a:cxn ang="0">
                <a:pos x="649" y="220"/>
              </a:cxn>
              <a:cxn ang="0">
                <a:pos x="629" y="216"/>
              </a:cxn>
              <a:cxn ang="0">
                <a:pos x="626" y="253"/>
              </a:cxn>
            </a:cxnLst>
            <a:rect l="0" t="0" r="r" b="b"/>
            <a:pathLst>
              <a:path w="867" h="313">
                <a:moveTo>
                  <a:pt x="626" y="253"/>
                </a:moveTo>
                <a:lnTo>
                  <a:pt x="483" y="271"/>
                </a:lnTo>
                <a:lnTo>
                  <a:pt x="223" y="297"/>
                </a:lnTo>
                <a:lnTo>
                  <a:pt x="0" y="313"/>
                </a:lnTo>
                <a:lnTo>
                  <a:pt x="0" y="313"/>
                </a:lnTo>
                <a:lnTo>
                  <a:pt x="7" y="306"/>
                </a:lnTo>
                <a:lnTo>
                  <a:pt x="14" y="301"/>
                </a:lnTo>
                <a:lnTo>
                  <a:pt x="15" y="294"/>
                </a:lnTo>
                <a:lnTo>
                  <a:pt x="8" y="283"/>
                </a:lnTo>
                <a:lnTo>
                  <a:pt x="10" y="260"/>
                </a:lnTo>
                <a:lnTo>
                  <a:pt x="24" y="244"/>
                </a:lnTo>
                <a:lnTo>
                  <a:pt x="33" y="234"/>
                </a:lnTo>
                <a:lnTo>
                  <a:pt x="28" y="218"/>
                </a:lnTo>
                <a:lnTo>
                  <a:pt x="38" y="213"/>
                </a:lnTo>
                <a:lnTo>
                  <a:pt x="40" y="207"/>
                </a:lnTo>
                <a:lnTo>
                  <a:pt x="42" y="200"/>
                </a:lnTo>
                <a:lnTo>
                  <a:pt x="52" y="195"/>
                </a:lnTo>
                <a:lnTo>
                  <a:pt x="49" y="179"/>
                </a:lnTo>
                <a:lnTo>
                  <a:pt x="56" y="169"/>
                </a:lnTo>
                <a:lnTo>
                  <a:pt x="54" y="155"/>
                </a:lnTo>
                <a:lnTo>
                  <a:pt x="52" y="139"/>
                </a:lnTo>
                <a:lnTo>
                  <a:pt x="58" y="125"/>
                </a:lnTo>
                <a:lnTo>
                  <a:pt x="61" y="121"/>
                </a:lnTo>
                <a:lnTo>
                  <a:pt x="61" y="116"/>
                </a:lnTo>
                <a:lnTo>
                  <a:pt x="59" y="111"/>
                </a:lnTo>
                <a:lnTo>
                  <a:pt x="58" y="107"/>
                </a:lnTo>
                <a:lnTo>
                  <a:pt x="207" y="97"/>
                </a:lnTo>
                <a:lnTo>
                  <a:pt x="207" y="77"/>
                </a:lnTo>
                <a:lnTo>
                  <a:pt x="256" y="74"/>
                </a:lnTo>
                <a:lnTo>
                  <a:pt x="307" y="70"/>
                </a:lnTo>
                <a:lnTo>
                  <a:pt x="358" y="65"/>
                </a:lnTo>
                <a:lnTo>
                  <a:pt x="410" y="60"/>
                </a:lnTo>
                <a:lnTo>
                  <a:pt x="461" y="54"/>
                </a:lnTo>
                <a:lnTo>
                  <a:pt x="512" y="49"/>
                </a:lnTo>
                <a:lnTo>
                  <a:pt x="561" y="42"/>
                </a:lnTo>
                <a:lnTo>
                  <a:pt x="607" y="37"/>
                </a:lnTo>
                <a:lnTo>
                  <a:pt x="652" y="32"/>
                </a:lnTo>
                <a:lnTo>
                  <a:pt x="695" y="25"/>
                </a:lnTo>
                <a:lnTo>
                  <a:pt x="733" y="19"/>
                </a:lnTo>
                <a:lnTo>
                  <a:pt x="768" y="14"/>
                </a:lnTo>
                <a:lnTo>
                  <a:pt x="800" y="10"/>
                </a:lnTo>
                <a:lnTo>
                  <a:pt x="828" y="5"/>
                </a:lnTo>
                <a:lnTo>
                  <a:pt x="849" y="3"/>
                </a:lnTo>
                <a:lnTo>
                  <a:pt x="867" y="0"/>
                </a:lnTo>
                <a:lnTo>
                  <a:pt x="867" y="25"/>
                </a:lnTo>
                <a:lnTo>
                  <a:pt x="849" y="35"/>
                </a:lnTo>
                <a:lnTo>
                  <a:pt x="842" y="51"/>
                </a:lnTo>
                <a:lnTo>
                  <a:pt x="835" y="65"/>
                </a:lnTo>
                <a:lnTo>
                  <a:pt x="823" y="70"/>
                </a:lnTo>
                <a:lnTo>
                  <a:pt x="811" y="72"/>
                </a:lnTo>
                <a:lnTo>
                  <a:pt x="802" y="81"/>
                </a:lnTo>
                <a:lnTo>
                  <a:pt x="793" y="90"/>
                </a:lnTo>
                <a:lnTo>
                  <a:pt x="775" y="93"/>
                </a:lnTo>
                <a:lnTo>
                  <a:pt x="768" y="93"/>
                </a:lnTo>
                <a:lnTo>
                  <a:pt x="761" y="95"/>
                </a:lnTo>
                <a:lnTo>
                  <a:pt x="758" y="98"/>
                </a:lnTo>
                <a:lnTo>
                  <a:pt x="758" y="107"/>
                </a:lnTo>
                <a:lnTo>
                  <a:pt x="753" y="119"/>
                </a:lnTo>
                <a:lnTo>
                  <a:pt x="740" y="128"/>
                </a:lnTo>
                <a:lnTo>
                  <a:pt x="724" y="139"/>
                </a:lnTo>
                <a:lnTo>
                  <a:pt x="709" y="153"/>
                </a:lnTo>
                <a:lnTo>
                  <a:pt x="693" y="165"/>
                </a:lnTo>
                <a:lnTo>
                  <a:pt x="679" y="170"/>
                </a:lnTo>
                <a:lnTo>
                  <a:pt x="668" y="176"/>
                </a:lnTo>
                <a:lnTo>
                  <a:pt x="663" y="183"/>
                </a:lnTo>
                <a:lnTo>
                  <a:pt x="656" y="190"/>
                </a:lnTo>
                <a:lnTo>
                  <a:pt x="652" y="195"/>
                </a:lnTo>
                <a:lnTo>
                  <a:pt x="649" y="204"/>
                </a:lnTo>
                <a:lnTo>
                  <a:pt x="651" y="214"/>
                </a:lnTo>
                <a:lnTo>
                  <a:pt x="649" y="220"/>
                </a:lnTo>
                <a:lnTo>
                  <a:pt x="640" y="218"/>
                </a:lnTo>
                <a:lnTo>
                  <a:pt x="629" y="216"/>
                </a:lnTo>
                <a:lnTo>
                  <a:pt x="626" y="227"/>
                </a:lnTo>
                <a:lnTo>
                  <a:pt x="626" y="253"/>
                </a:lnTo>
              </a:path>
            </a:pathLst>
          </a:custGeom>
          <a:noFill/>
          <a:ln w="0">
            <a:solidFill>
              <a:srgbClr val="000000"/>
            </a:solidFill>
            <a:prstDash val="solid"/>
            <a:round/>
            <a:headEnd/>
            <a:tailEnd/>
          </a:ln>
        </p:spPr>
        <p:txBody>
          <a:bodyPr/>
          <a:lstStyle/>
          <a:p>
            <a:endParaRPr lang="en-US"/>
          </a:p>
        </p:txBody>
      </p:sp>
      <p:sp>
        <p:nvSpPr>
          <p:cNvPr id="31801" name="Freeform 57"/>
          <p:cNvSpPr>
            <a:spLocks/>
          </p:cNvSpPr>
          <p:nvPr/>
        </p:nvSpPr>
        <p:spPr bwMode="auto">
          <a:xfrm>
            <a:off x="5264150" y="3492500"/>
            <a:ext cx="927100" cy="441325"/>
          </a:xfrm>
          <a:custGeom>
            <a:avLst/>
            <a:gdLst/>
            <a:ahLst/>
            <a:cxnLst>
              <a:cxn ang="0">
                <a:pos x="451" y="21"/>
              </a:cxn>
              <a:cxn ang="0">
                <a:pos x="454" y="51"/>
              </a:cxn>
              <a:cxn ang="0">
                <a:pos x="426" y="62"/>
              </a:cxn>
              <a:cxn ang="0">
                <a:pos x="400" y="70"/>
              </a:cxn>
              <a:cxn ang="0">
                <a:pos x="382" y="107"/>
              </a:cxn>
              <a:cxn ang="0">
                <a:pos x="358" y="130"/>
              </a:cxn>
              <a:cxn ang="0">
                <a:pos x="347" y="169"/>
              </a:cxn>
              <a:cxn ang="0">
                <a:pos x="326" y="169"/>
              </a:cxn>
              <a:cxn ang="0">
                <a:pos x="301" y="165"/>
              </a:cxn>
              <a:cxn ang="0">
                <a:pos x="292" y="185"/>
              </a:cxn>
              <a:cxn ang="0">
                <a:pos x="289" y="195"/>
              </a:cxn>
              <a:cxn ang="0">
                <a:pos x="264" y="181"/>
              </a:cxn>
              <a:cxn ang="0">
                <a:pos x="252" y="192"/>
              </a:cxn>
              <a:cxn ang="0">
                <a:pos x="240" y="209"/>
              </a:cxn>
              <a:cxn ang="0">
                <a:pos x="215" y="193"/>
              </a:cxn>
              <a:cxn ang="0">
                <a:pos x="197" y="204"/>
              </a:cxn>
              <a:cxn ang="0">
                <a:pos x="180" y="202"/>
              </a:cxn>
              <a:cxn ang="0">
                <a:pos x="162" y="213"/>
              </a:cxn>
              <a:cxn ang="0">
                <a:pos x="155" y="216"/>
              </a:cxn>
              <a:cxn ang="0">
                <a:pos x="136" y="229"/>
              </a:cxn>
              <a:cxn ang="0">
                <a:pos x="138" y="244"/>
              </a:cxn>
              <a:cxn ang="0">
                <a:pos x="134" y="257"/>
              </a:cxn>
              <a:cxn ang="0">
                <a:pos x="104" y="278"/>
              </a:cxn>
              <a:cxn ang="0">
                <a:pos x="113" y="294"/>
              </a:cxn>
              <a:cxn ang="0">
                <a:pos x="108" y="318"/>
              </a:cxn>
              <a:cxn ang="0">
                <a:pos x="88" y="308"/>
              </a:cxn>
              <a:cxn ang="0">
                <a:pos x="58" y="304"/>
              </a:cxn>
              <a:cxn ang="0">
                <a:pos x="50" y="331"/>
              </a:cxn>
              <a:cxn ang="0">
                <a:pos x="44" y="353"/>
              </a:cxn>
              <a:cxn ang="0">
                <a:pos x="21" y="385"/>
              </a:cxn>
              <a:cxn ang="0">
                <a:pos x="13" y="392"/>
              </a:cxn>
              <a:cxn ang="0">
                <a:pos x="6" y="397"/>
              </a:cxn>
              <a:cxn ang="0">
                <a:pos x="6" y="399"/>
              </a:cxn>
              <a:cxn ang="0">
                <a:pos x="183" y="367"/>
              </a:cxn>
              <a:cxn ang="0">
                <a:pos x="273" y="360"/>
              </a:cxn>
              <a:cxn ang="0">
                <a:pos x="363" y="352"/>
              </a:cxn>
              <a:cxn ang="0">
                <a:pos x="451" y="341"/>
              </a:cxn>
              <a:cxn ang="0">
                <a:pos x="537" y="332"/>
              </a:cxn>
              <a:cxn ang="0">
                <a:pos x="614" y="322"/>
              </a:cxn>
              <a:cxn ang="0">
                <a:pos x="644" y="302"/>
              </a:cxn>
              <a:cxn ang="0">
                <a:pos x="669" y="278"/>
              </a:cxn>
              <a:cxn ang="0">
                <a:pos x="694" y="250"/>
              </a:cxn>
              <a:cxn ang="0">
                <a:pos x="731" y="213"/>
              </a:cxn>
              <a:cxn ang="0">
                <a:pos x="762" y="185"/>
              </a:cxn>
              <a:cxn ang="0">
                <a:pos x="745" y="169"/>
              </a:cxn>
              <a:cxn ang="0">
                <a:pos x="722" y="153"/>
              </a:cxn>
              <a:cxn ang="0">
                <a:pos x="706" y="128"/>
              </a:cxn>
              <a:cxn ang="0">
                <a:pos x="687" y="90"/>
              </a:cxn>
              <a:cxn ang="0">
                <a:pos x="660" y="55"/>
              </a:cxn>
              <a:cxn ang="0">
                <a:pos x="650" y="39"/>
              </a:cxn>
              <a:cxn ang="0">
                <a:pos x="630" y="47"/>
              </a:cxn>
              <a:cxn ang="0">
                <a:pos x="613" y="55"/>
              </a:cxn>
              <a:cxn ang="0">
                <a:pos x="588" y="49"/>
              </a:cxn>
              <a:cxn ang="0">
                <a:pos x="567" y="47"/>
              </a:cxn>
              <a:cxn ang="0">
                <a:pos x="555" y="42"/>
              </a:cxn>
              <a:cxn ang="0">
                <a:pos x="528" y="35"/>
              </a:cxn>
              <a:cxn ang="0">
                <a:pos x="504" y="18"/>
              </a:cxn>
              <a:cxn ang="0">
                <a:pos x="477" y="0"/>
              </a:cxn>
              <a:cxn ang="0">
                <a:pos x="458" y="5"/>
              </a:cxn>
            </a:cxnLst>
            <a:rect l="0" t="0" r="r" b="b"/>
            <a:pathLst>
              <a:path w="766" h="417">
                <a:moveTo>
                  <a:pt x="453" y="5"/>
                </a:moveTo>
                <a:lnTo>
                  <a:pt x="447" y="18"/>
                </a:lnTo>
                <a:lnTo>
                  <a:pt x="451" y="21"/>
                </a:lnTo>
                <a:lnTo>
                  <a:pt x="458" y="26"/>
                </a:lnTo>
                <a:lnTo>
                  <a:pt x="460" y="44"/>
                </a:lnTo>
                <a:lnTo>
                  <a:pt x="454" y="51"/>
                </a:lnTo>
                <a:lnTo>
                  <a:pt x="445" y="53"/>
                </a:lnTo>
                <a:lnTo>
                  <a:pt x="435" y="53"/>
                </a:lnTo>
                <a:lnTo>
                  <a:pt x="426" y="62"/>
                </a:lnTo>
                <a:lnTo>
                  <a:pt x="419" y="69"/>
                </a:lnTo>
                <a:lnTo>
                  <a:pt x="410" y="69"/>
                </a:lnTo>
                <a:lnTo>
                  <a:pt x="400" y="70"/>
                </a:lnTo>
                <a:lnTo>
                  <a:pt x="393" y="81"/>
                </a:lnTo>
                <a:lnTo>
                  <a:pt x="389" y="98"/>
                </a:lnTo>
                <a:lnTo>
                  <a:pt x="382" y="107"/>
                </a:lnTo>
                <a:lnTo>
                  <a:pt x="375" y="114"/>
                </a:lnTo>
                <a:lnTo>
                  <a:pt x="375" y="128"/>
                </a:lnTo>
                <a:lnTo>
                  <a:pt x="358" y="130"/>
                </a:lnTo>
                <a:lnTo>
                  <a:pt x="356" y="144"/>
                </a:lnTo>
                <a:lnTo>
                  <a:pt x="352" y="158"/>
                </a:lnTo>
                <a:lnTo>
                  <a:pt x="347" y="169"/>
                </a:lnTo>
                <a:lnTo>
                  <a:pt x="342" y="174"/>
                </a:lnTo>
                <a:lnTo>
                  <a:pt x="331" y="174"/>
                </a:lnTo>
                <a:lnTo>
                  <a:pt x="326" y="169"/>
                </a:lnTo>
                <a:lnTo>
                  <a:pt x="322" y="165"/>
                </a:lnTo>
                <a:lnTo>
                  <a:pt x="314" y="164"/>
                </a:lnTo>
                <a:lnTo>
                  <a:pt x="301" y="165"/>
                </a:lnTo>
                <a:lnTo>
                  <a:pt x="296" y="171"/>
                </a:lnTo>
                <a:lnTo>
                  <a:pt x="296" y="178"/>
                </a:lnTo>
                <a:lnTo>
                  <a:pt x="292" y="185"/>
                </a:lnTo>
                <a:lnTo>
                  <a:pt x="289" y="188"/>
                </a:lnTo>
                <a:lnTo>
                  <a:pt x="291" y="193"/>
                </a:lnTo>
                <a:lnTo>
                  <a:pt x="289" y="195"/>
                </a:lnTo>
                <a:lnTo>
                  <a:pt x="280" y="186"/>
                </a:lnTo>
                <a:lnTo>
                  <a:pt x="271" y="185"/>
                </a:lnTo>
                <a:lnTo>
                  <a:pt x="264" y="181"/>
                </a:lnTo>
                <a:lnTo>
                  <a:pt x="259" y="181"/>
                </a:lnTo>
                <a:lnTo>
                  <a:pt x="255" y="185"/>
                </a:lnTo>
                <a:lnTo>
                  <a:pt x="252" y="192"/>
                </a:lnTo>
                <a:lnTo>
                  <a:pt x="247" y="200"/>
                </a:lnTo>
                <a:lnTo>
                  <a:pt x="243" y="207"/>
                </a:lnTo>
                <a:lnTo>
                  <a:pt x="240" y="209"/>
                </a:lnTo>
                <a:lnTo>
                  <a:pt x="234" y="204"/>
                </a:lnTo>
                <a:lnTo>
                  <a:pt x="226" y="197"/>
                </a:lnTo>
                <a:lnTo>
                  <a:pt x="215" y="193"/>
                </a:lnTo>
                <a:lnTo>
                  <a:pt x="203" y="197"/>
                </a:lnTo>
                <a:lnTo>
                  <a:pt x="199" y="200"/>
                </a:lnTo>
                <a:lnTo>
                  <a:pt x="197" y="204"/>
                </a:lnTo>
                <a:lnTo>
                  <a:pt x="196" y="207"/>
                </a:lnTo>
                <a:lnTo>
                  <a:pt x="189" y="207"/>
                </a:lnTo>
                <a:lnTo>
                  <a:pt x="180" y="202"/>
                </a:lnTo>
                <a:lnTo>
                  <a:pt x="169" y="199"/>
                </a:lnTo>
                <a:lnTo>
                  <a:pt x="162" y="199"/>
                </a:lnTo>
                <a:lnTo>
                  <a:pt x="162" y="213"/>
                </a:lnTo>
                <a:lnTo>
                  <a:pt x="166" y="215"/>
                </a:lnTo>
                <a:lnTo>
                  <a:pt x="164" y="216"/>
                </a:lnTo>
                <a:lnTo>
                  <a:pt x="155" y="216"/>
                </a:lnTo>
                <a:lnTo>
                  <a:pt x="143" y="216"/>
                </a:lnTo>
                <a:lnTo>
                  <a:pt x="141" y="222"/>
                </a:lnTo>
                <a:lnTo>
                  <a:pt x="136" y="229"/>
                </a:lnTo>
                <a:lnTo>
                  <a:pt x="132" y="236"/>
                </a:lnTo>
                <a:lnTo>
                  <a:pt x="132" y="241"/>
                </a:lnTo>
                <a:lnTo>
                  <a:pt x="138" y="244"/>
                </a:lnTo>
                <a:lnTo>
                  <a:pt x="143" y="248"/>
                </a:lnTo>
                <a:lnTo>
                  <a:pt x="143" y="251"/>
                </a:lnTo>
                <a:lnTo>
                  <a:pt x="134" y="257"/>
                </a:lnTo>
                <a:lnTo>
                  <a:pt x="122" y="264"/>
                </a:lnTo>
                <a:lnTo>
                  <a:pt x="109" y="271"/>
                </a:lnTo>
                <a:lnTo>
                  <a:pt x="104" y="278"/>
                </a:lnTo>
                <a:lnTo>
                  <a:pt x="104" y="283"/>
                </a:lnTo>
                <a:lnTo>
                  <a:pt x="109" y="288"/>
                </a:lnTo>
                <a:lnTo>
                  <a:pt x="113" y="294"/>
                </a:lnTo>
                <a:lnTo>
                  <a:pt x="115" y="302"/>
                </a:lnTo>
                <a:lnTo>
                  <a:pt x="111" y="315"/>
                </a:lnTo>
                <a:lnTo>
                  <a:pt x="108" y="318"/>
                </a:lnTo>
                <a:lnTo>
                  <a:pt x="102" y="318"/>
                </a:lnTo>
                <a:lnTo>
                  <a:pt x="95" y="315"/>
                </a:lnTo>
                <a:lnTo>
                  <a:pt x="88" y="308"/>
                </a:lnTo>
                <a:lnTo>
                  <a:pt x="80" y="304"/>
                </a:lnTo>
                <a:lnTo>
                  <a:pt x="69" y="302"/>
                </a:lnTo>
                <a:lnTo>
                  <a:pt x="58" y="304"/>
                </a:lnTo>
                <a:lnTo>
                  <a:pt x="48" y="313"/>
                </a:lnTo>
                <a:lnTo>
                  <a:pt x="46" y="324"/>
                </a:lnTo>
                <a:lnTo>
                  <a:pt x="50" y="331"/>
                </a:lnTo>
                <a:lnTo>
                  <a:pt x="50" y="336"/>
                </a:lnTo>
                <a:lnTo>
                  <a:pt x="44" y="339"/>
                </a:lnTo>
                <a:lnTo>
                  <a:pt x="44" y="353"/>
                </a:lnTo>
                <a:lnTo>
                  <a:pt x="48" y="369"/>
                </a:lnTo>
                <a:lnTo>
                  <a:pt x="44" y="383"/>
                </a:lnTo>
                <a:lnTo>
                  <a:pt x="21" y="385"/>
                </a:lnTo>
                <a:lnTo>
                  <a:pt x="21" y="390"/>
                </a:lnTo>
                <a:lnTo>
                  <a:pt x="18" y="392"/>
                </a:lnTo>
                <a:lnTo>
                  <a:pt x="13" y="392"/>
                </a:lnTo>
                <a:lnTo>
                  <a:pt x="4" y="390"/>
                </a:lnTo>
                <a:lnTo>
                  <a:pt x="0" y="392"/>
                </a:lnTo>
                <a:lnTo>
                  <a:pt x="6" y="397"/>
                </a:lnTo>
                <a:lnTo>
                  <a:pt x="9" y="408"/>
                </a:lnTo>
                <a:lnTo>
                  <a:pt x="6" y="417"/>
                </a:lnTo>
                <a:lnTo>
                  <a:pt x="6" y="399"/>
                </a:lnTo>
                <a:lnTo>
                  <a:pt x="155" y="389"/>
                </a:lnTo>
                <a:lnTo>
                  <a:pt x="155" y="369"/>
                </a:lnTo>
                <a:lnTo>
                  <a:pt x="183" y="367"/>
                </a:lnTo>
                <a:lnTo>
                  <a:pt x="213" y="366"/>
                </a:lnTo>
                <a:lnTo>
                  <a:pt x="243" y="362"/>
                </a:lnTo>
                <a:lnTo>
                  <a:pt x="273" y="360"/>
                </a:lnTo>
                <a:lnTo>
                  <a:pt x="303" y="357"/>
                </a:lnTo>
                <a:lnTo>
                  <a:pt x="333" y="353"/>
                </a:lnTo>
                <a:lnTo>
                  <a:pt x="363" y="352"/>
                </a:lnTo>
                <a:lnTo>
                  <a:pt x="393" y="348"/>
                </a:lnTo>
                <a:lnTo>
                  <a:pt x="423" y="345"/>
                </a:lnTo>
                <a:lnTo>
                  <a:pt x="451" y="341"/>
                </a:lnTo>
                <a:lnTo>
                  <a:pt x="481" y="338"/>
                </a:lnTo>
                <a:lnTo>
                  <a:pt x="509" y="336"/>
                </a:lnTo>
                <a:lnTo>
                  <a:pt x="537" y="332"/>
                </a:lnTo>
                <a:lnTo>
                  <a:pt x="563" y="329"/>
                </a:lnTo>
                <a:lnTo>
                  <a:pt x="590" y="325"/>
                </a:lnTo>
                <a:lnTo>
                  <a:pt x="614" y="322"/>
                </a:lnTo>
                <a:lnTo>
                  <a:pt x="623" y="313"/>
                </a:lnTo>
                <a:lnTo>
                  <a:pt x="634" y="306"/>
                </a:lnTo>
                <a:lnTo>
                  <a:pt x="644" y="302"/>
                </a:lnTo>
                <a:lnTo>
                  <a:pt x="651" y="295"/>
                </a:lnTo>
                <a:lnTo>
                  <a:pt x="660" y="281"/>
                </a:lnTo>
                <a:lnTo>
                  <a:pt x="669" y="278"/>
                </a:lnTo>
                <a:lnTo>
                  <a:pt x="678" y="274"/>
                </a:lnTo>
                <a:lnTo>
                  <a:pt x="687" y="264"/>
                </a:lnTo>
                <a:lnTo>
                  <a:pt x="694" y="250"/>
                </a:lnTo>
                <a:lnTo>
                  <a:pt x="704" y="237"/>
                </a:lnTo>
                <a:lnTo>
                  <a:pt x="716" y="225"/>
                </a:lnTo>
                <a:lnTo>
                  <a:pt x="731" y="213"/>
                </a:lnTo>
                <a:lnTo>
                  <a:pt x="745" y="202"/>
                </a:lnTo>
                <a:lnTo>
                  <a:pt x="755" y="192"/>
                </a:lnTo>
                <a:lnTo>
                  <a:pt x="762" y="185"/>
                </a:lnTo>
                <a:lnTo>
                  <a:pt x="766" y="178"/>
                </a:lnTo>
                <a:lnTo>
                  <a:pt x="757" y="171"/>
                </a:lnTo>
                <a:lnTo>
                  <a:pt x="745" y="169"/>
                </a:lnTo>
                <a:lnTo>
                  <a:pt x="736" y="165"/>
                </a:lnTo>
                <a:lnTo>
                  <a:pt x="727" y="160"/>
                </a:lnTo>
                <a:lnTo>
                  <a:pt x="722" y="153"/>
                </a:lnTo>
                <a:lnTo>
                  <a:pt x="716" y="144"/>
                </a:lnTo>
                <a:lnTo>
                  <a:pt x="711" y="137"/>
                </a:lnTo>
                <a:lnTo>
                  <a:pt x="706" y="128"/>
                </a:lnTo>
                <a:lnTo>
                  <a:pt x="701" y="121"/>
                </a:lnTo>
                <a:lnTo>
                  <a:pt x="688" y="107"/>
                </a:lnTo>
                <a:lnTo>
                  <a:pt x="687" y="90"/>
                </a:lnTo>
                <a:lnTo>
                  <a:pt x="685" y="74"/>
                </a:lnTo>
                <a:lnTo>
                  <a:pt x="676" y="60"/>
                </a:lnTo>
                <a:lnTo>
                  <a:pt x="660" y="55"/>
                </a:lnTo>
                <a:lnTo>
                  <a:pt x="657" y="47"/>
                </a:lnTo>
                <a:lnTo>
                  <a:pt x="655" y="42"/>
                </a:lnTo>
                <a:lnTo>
                  <a:pt x="650" y="39"/>
                </a:lnTo>
                <a:lnTo>
                  <a:pt x="639" y="39"/>
                </a:lnTo>
                <a:lnTo>
                  <a:pt x="634" y="42"/>
                </a:lnTo>
                <a:lnTo>
                  <a:pt x="630" y="47"/>
                </a:lnTo>
                <a:lnTo>
                  <a:pt x="620" y="47"/>
                </a:lnTo>
                <a:lnTo>
                  <a:pt x="616" y="49"/>
                </a:lnTo>
                <a:lnTo>
                  <a:pt x="613" y="55"/>
                </a:lnTo>
                <a:lnTo>
                  <a:pt x="609" y="55"/>
                </a:lnTo>
                <a:lnTo>
                  <a:pt x="600" y="46"/>
                </a:lnTo>
                <a:lnTo>
                  <a:pt x="588" y="49"/>
                </a:lnTo>
                <a:lnTo>
                  <a:pt x="577" y="49"/>
                </a:lnTo>
                <a:lnTo>
                  <a:pt x="572" y="49"/>
                </a:lnTo>
                <a:lnTo>
                  <a:pt x="567" y="47"/>
                </a:lnTo>
                <a:lnTo>
                  <a:pt x="563" y="46"/>
                </a:lnTo>
                <a:lnTo>
                  <a:pt x="560" y="44"/>
                </a:lnTo>
                <a:lnTo>
                  <a:pt x="555" y="42"/>
                </a:lnTo>
                <a:lnTo>
                  <a:pt x="548" y="44"/>
                </a:lnTo>
                <a:lnTo>
                  <a:pt x="537" y="40"/>
                </a:lnTo>
                <a:lnTo>
                  <a:pt x="528" y="35"/>
                </a:lnTo>
                <a:lnTo>
                  <a:pt x="519" y="33"/>
                </a:lnTo>
                <a:lnTo>
                  <a:pt x="512" y="33"/>
                </a:lnTo>
                <a:lnTo>
                  <a:pt x="504" y="18"/>
                </a:lnTo>
                <a:lnTo>
                  <a:pt x="495" y="7"/>
                </a:lnTo>
                <a:lnTo>
                  <a:pt x="486" y="2"/>
                </a:lnTo>
                <a:lnTo>
                  <a:pt x="477" y="0"/>
                </a:lnTo>
                <a:lnTo>
                  <a:pt x="470" y="2"/>
                </a:lnTo>
                <a:lnTo>
                  <a:pt x="463" y="4"/>
                </a:lnTo>
                <a:lnTo>
                  <a:pt x="458" y="5"/>
                </a:lnTo>
                <a:lnTo>
                  <a:pt x="453" y="5"/>
                </a:lnTo>
                <a:close/>
              </a:path>
            </a:pathLst>
          </a:custGeom>
          <a:solidFill>
            <a:srgbClr val="CCFFCC"/>
          </a:solidFill>
          <a:ln w="9525">
            <a:noFill/>
            <a:round/>
            <a:headEnd/>
            <a:tailEnd/>
          </a:ln>
        </p:spPr>
        <p:txBody>
          <a:bodyPr/>
          <a:lstStyle/>
          <a:p>
            <a:endParaRPr lang="en-US"/>
          </a:p>
        </p:txBody>
      </p:sp>
      <p:sp>
        <p:nvSpPr>
          <p:cNvPr id="31802" name="Freeform 58"/>
          <p:cNvSpPr>
            <a:spLocks/>
          </p:cNvSpPr>
          <p:nvPr/>
        </p:nvSpPr>
        <p:spPr bwMode="auto">
          <a:xfrm>
            <a:off x="5264150" y="3492500"/>
            <a:ext cx="927100" cy="441325"/>
          </a:xfrm>
          <a:custGeom>
            <a:avLst/>
            <a:gdLst/>
            <a:ahLst/>
            <a:cxnLst>
              <a:cxn ang="0">
                <a:pos x="451" y="21"/>
              </a:cxn>
              <a:cxn ang="0">
                <a:pos x="454" y="51"/>
              </a:cxn>
              <a:cxn ang="0">
                <a:pos x="426" y="62"/>
              </a:cxn>
              <a:cxn ang="0">
                <a:pos x="400" y="70"/>
              </a:cxn>
              <a:cxn ang="0">
                <a:pos x="382" y="107"/>
              </a:cxn>
              <a:cxn ang="0">
                <a:pos x="358" y="130"/>
              </a:cxn>
              <a:cxn ang="0">
                <a:pos x="347" y="169"/>
              </a:cxn>
              <a:cxn ang="0">
                <a:pos x="326" y="169"/>
              </a:cxn>
              <a:cxn ang="0">
                <a:pos x="301" y="165"/>
              </a:cxn>
              <a:cxn ang="0">
                <a:pos x="292" y="185"/>
              </a:cxn>
              <a:cxn ang="0">
                <a:pos x="289" y="195"/>
              </a:cxn>
              <a:cxn ang="0">
                <a:pos x="264" y="181"/>
              </a:cxn>
              <a:cxn ang="0">
                <a:pos x="252" y="192"/>
              </a:cxn>
              <a:cxn ang="0">
                <a:pos x="240" y="209"/>
              </a:cxn>
              <a:cxn ang="0">
                <a:pos x="215" y="193"/>
              </a:cxn>
              <a:cxn ang="0">
                <a:pos x="197" y="204"/>
              </a:cxn>
              <a:cxn ang="0">
                <a:pos x="180" y="202"/>
              </a:cxn>
              <a:cxn ang="0">
                <a:pos x="162" y="213"/>
              </a:cxn>
              <a:cxn ang="0">
                <a:pos x="155" y="216"/>
              </a:cxn>
              <a:cxn ang="0">
                <a:pos x="136" y="229"/>
              </a:cxn>
              <a:cxn ang="0">
                <a:pos x="138" y="244"/>
              </a:cxn>
              <a:cxn ang="0">
                <a:pos x="134" y="257"/>
              </a:cxn>
              <a:cxn ang="0">
                <a:pos x="104" y="278"/>
              </a:cxn>
              <a:cxn ang="0">
                <a:pos x="113" y="294"/>
              </a:cxn>
              <a:cxn ang="0">
                <a:pos x="108" y="318"/>
              </a:cxn>
              <a:cxn ang="0">
                <a:pos x="88" y="308"/>
              </a:cxn>
              <a:cxn ang="0">
                <a:pos x="58" y="304"/>
              </a:cxn>
              <a:cxn ang="0">
                <a:pos x="50" y="331"/>
              </a:cxn>
              <a:cxn ang="0">
                <a:pos x="44" y="353"/>
              </a:cxn>
              <a:cxn ang="0">
                <a:pos x="21" y="385"/>
              </a:cxn>
              <a:cxn ang="0">
                <a:pos x="13" y="392"/>
              </a:cxn>
              <a:cxn ang="0">
                <a:pos x="6" y="397"/>
              </a:cxn>
              <a:cxn ang="0">
                <a:pos x="6" y="399"/>
              </a:cxn>
              <a:cxn ang="0">
                <a:pos x="183" y="367"/>
              </a:cxn>
              <a:cxn ang="0">
                <a:pos x="273" y="360"/>
              </a:cxn>
              <a:cxn ang="0">
                <a:pos x="363" y="352"/>
              </a:cxn>
              <a:cxn ang="0">
                <a:pos x="451" y="341"/>
              </a:cxn>
              <a:cxn ang="0">
                <a:pos x="537" y="332"/>
              </a:cxn>
              <a:cxn ang="0">
                <a:pos x="614" y="322"/>
              </a:cxn>
              <a:cxn ang="0">
                <a:pos x="644" y="302"/>
              </a:cxn>
              <a:cxn ang="0">
                <a:pos x="669" y="278"/>
              </a:cxn>
              <a:cxn ang="0">
                <a:pos x="694" y="250"/>
              </a:cxn>
              <a:cxn ang="0">
                <a:pos x="731" y="213"/>
              </a:cxn>
              <a:cxn ang="0">
                <a:pos x="762" y="185"/>
              </a:cxn>
              <a:cxn ang="0">
                <a:pos x="745" y="169"/>
              </a:cxn>
              <a:cxn ang="0">
                <a:pos x="722" y="153"/>
              </a:cxn>
              <a:cxn ang="0">
                <a:pos x="706" y="128"/>
              </a:cxn>
              <a:cxn ang="0">
                <a:pos x="687" y="90"/>
              </a:cxn>
              <a:cxn ang="0">
                <a:pos x="660" y="55"/>
              </a:cxn>
              <a:cxn ang="0">
                <a:pos x="650" y="39"/>
              </a:cxn>
              <a:cxn ang="0">
                <a:pos x="630" y="47"/>
              </a:cxn>
              <a:cxn ang="0">
                <a:pos x="613" y="55"/>
              </a:cxn>
              <a:cxn ang="0">
                <a:pos x="588" y="49"/>
              </a:cxn>
              <a:cxn ang="0">
                <a:pos x="567" y="47"/>
              </a:cxn>
              <a:cxn ang="0">
                <a:pos x="555" y="42"/>
              </a:cxn>
              <a:cxn ang="0">
                <a:pos x="528" y="35"/>
              </a:cxn>
              <a:cxn ang="0">
                <a:pos x="504" y="18"/>
              </a:cxn>
              <a:cxn ang="0">
                <a:pos x="477" y="0"/>
              </a:cxn>
              <a:cxn ang="0">
                <a:pos x="458" y="5"/>
              </a:cxn>
            </a:cxnLst>
            <a:rect l="0" t="0" r="r" b="b"/>
            <a:pathLst>
              <a:path w="766" h="417">
                <a:moveTo>
                  <a:pt x="453" y="5"/>
                </a:moveTo>
                <a:lnTo>
                  <a:pt x="447" y="18"/>
                </a:lnTo>
                <a:lnTo>
                  <a:pt x="451" y="21"/>
                </a:lnTo>
                <a:lnTo>
                  <a:pt x="458" y="26"/>
                </a:lnTo>
                <a:lnTo>
                  <a:pt x="460" y="44"/>
                </a:lnTo>
                <a:lnTo>
                  <a:pt x="454" y="51"/>
                </a:lnTo>
                <a:lnTo>
                  <a:pt x="445" y="53"/>
                </a:lnTo>
                <a:lnTo>
                  <a:pt x="435" y="53"/>
                </a:lnTo>
                <a:lnTo>
                  <a:pt x="426" y="62"/>
                </a:lnTo>
                <a:lnTo>
                  <a:pt x="419" y="69"/>
                </a:lnTo>
                <a:lnTo>
                  <a:pt x="410" y="69"/>
                </a:lnTo>
                <a:lnTo>
                  <a:pt x="400" y="70"/>
                </a:lnTo>
                <a:lnTo>
                  <a:pt x="393" y="81"/>
                </a:lnTo>
                <a:lnTo>
                  <a:pt x="389" y="98"/>
                </a:lnTo>
                <a:lnTo>
                  <a:pt x="382" y="107"/>
                </a:lnTo>
                <a:lnTo>
                  <a:pt x="375" y="114"/>
                </a:lnTo>
                <a:lnTo>
                  <a:pt x="375" y="128"/>
                </a:lnTo>
                <a:lnTo>
                  <a:pt x="358" y="130"/>
                </a:lnTo>
                <a:lnTo>
                  <a:pt x="356" y="144"/>
                </a:lnTo>
                <a:lnTo>
                  <a:pt x="352" y="158"/>
                </a:lnTo>
                <a:lnTo>
                  <a:pt x="347" y="169"/>
                </a:lnTo>
                <a:lnTo>
                  <a:pt x="342" y="174"/>
                </a:lnTo>
                <a:lnTo>
                  <a:pt x="331" y="174"/>
                </a:lnTo>
                <a:lnTo>
                  <a:pt x="326" y="169"/>
                </a:lnTo>
                <a:lnTo>
                  <a:pt x="322" y="165"/>
                </a:lnTo>
                <a:lnTo>
                  <a:pt x="314" y="164"/>
                </a:lnTo>
                <a:lnTo>
                  <a:pt x="301" y="165"/>
                </a:lnTo>
                <a:lnTo>
                  <a:pt x="296" y="171"/>
                </a:lnTo>
                <a:lnTo>
                  <a:pt x="296" y="178"/>
                </a:lnTo>
                <a:lnTo>
                  <a:pt x="292" y="185"/>
                </a:lnTo>
                <a:lnTo>
                  <a:pt x="289" y="188"/>
                </a:lnTo>
                <a:lnTo>
                  <a:pt x="291" y="193"/>
                </a:lnTo>
                <a:lnTo>
                  <a:pt x="289" y="195"/>
                </a:lnTo>
                <a:lnTo>
                  <a:pt x="280" y="186"/>
                </a:lnTo>
                <a:lnTo>
                  <a:pt x="271" y="185"/>
                </a:lnTo>
                <a:lnTo>
                  <a:pt x="264" y="181"/>
                </a:lnTo>
                <a:lnTo>
                  <a:pt x="259" y="181"/>
                </a:lnTo>
                <a:lnTo>
                  <a:pt x="255" y="185"/>
                </a:lnTo>
                <a:lnTo>
                  <a:pt x="252" y="192"/>
                </a:lnTo>
                <a:lnTo>
                  <a:pt x="247" y="200"/>
                </a:lnTo>
                <a:lnTo>
                  <a:pt x="243" y="207"/>
                </a:lnTo>
                <a:lnTo>
                  <a:pt x="240" y="209"/>
                </a:lnTo>
                <a:lnTo>
                  <a:pt x="234" y="204"/>
                </a:lnTo>
                <a:lnTo>
                  <a:pt x="226" y="197"/>
                </a:lnTo>
                <a:lnTo>
                  <a:pt x="215" y="193"/>
                </a:lnTo>
                <a:lnTo>
                  <a:pt x="203" y="197"/>
                </a:lnTo>
                <a:lnTo>
                  <a:pt x="199" y="200"/>
                </a:lnTo>
                <a:lnTo>
                  <a:pt x="197" y="204"/>
                </a:lnTo>
                <a:lnTo>
                  <a:pt x="196" y="207"/>
                </a:lnTo>
                <a:lnTo>
                  <a:pt x="189" y="207"/>
                </a:lnTo>
                <a:lnTo>
                  <a:pt x="180" y="202"/>
                </a:lnTo>
                <a:lnTo>
                  <a:pt x="169" y="199"/>
                </a:lnTo>
                <a:lnTo>
                  <a:pt x="162" y="199"/>
                </a:lnTo>
                <a:lnTo>
                  <a:pt x="162" y="213"/>
                </a:lnTo>
                <a:lnTo>
                  <a:pt x="166" y="215"/>
                </a:lnTo>
                <a:lnTo>
                  <a:pt x="164" y="216"/>
                </a:lnTo>
                <a:lnTo>
                  <a:pt x="155" y="216"/>
                </a:lnTo>
                <a:lnTo>
                  <a:pt x="143" y="216"/>
                </a:lnTo>
                <a:lnTo>
                  <a:pt x="141" y="222"/>
                </a:lnTo>
                <a:lnTo>
                  <a:pt x="136" y="229"/>
                </a:lnTo>
                <a:lnTo>
                  <a:pt x="132" y="236"/>
                </a:lnTo>
                <a:lnTo>
                  <a:pt x="132" y="241"/>
                </a:lnTo>
                <a:lnTo>
                  <a:pt x="138" y="244"/>
                </a:lnTo>
                <a:lnTo>
                  <a:pt x="143" y="248"/>
                </a:lnTo>
                <a:lnTo>
                  <a:pt x="143" y="251"/>
                </a:lnTo>
                <a:lnTo>
                  <a:pt x="134" y="257"/>
                </a:lnTo>
                <a:lnTo>
                  <a:pt x="122" y="264"/>
                </a:lnTo>
                <a:lnTo>
                  <a:pt x="109" y="271"/>
                </a:lnTo>
                <a:lnTo>
                  <a:pt x="104" y="278"/>
                </a:lnTo>
                <a:lnTo>
                  <a:pt x="104" y="283"/>
                </a:lnTo>
                <a:lnTo>
                  <a:pt x="109" y="288"/>
                </a:lnTo>
                <a:lnTo>
                  <a:pt x="113" y="294"/>
                </a:lnTo>
                <a:lnTo>
                  <a:pt x="115" y="302"/>
                </a:lnTo>
                <a:lnTo>
                  <a:pt x="111" y="315"/>
                </a:lnTo>
                <a:lnTo>
                  <a:pt x="108" y="318"/>
                </a:lnTo>
                <a:lnTo>
                  <a:pt x="102" y="318"/>
                </a:lnTo>
                <a:lnTo>
                  <a:pt x="95" y="315"/>
                </a:lnTo>
                <a:lnTo>
                  <a:pt x="88" y="308"/>
                </a:lnTo>
                <a:lnTo>
                  <a:pt x="80" y="304"/>
                </a:lnTo>
                <a:lnTo>
                  <a:pt x="69" y="302"/>
                </a:lnTo>
                <a:lnTo>
                  <a:pt x="58" y="304"/>
                </a:lnTo>
                <a:lnTo>
                  <a:pt x="48" y="313"/>
                </a:lnTo>
                <a:lnTo>
                  <a:pt x="46" y="324"/>
                </a:lnTo>
                <a:lnTo>
                  <a:pt x="50" y="331"/>
                </a:lnTo>
                <a:lnTo>
                  <a:pt x="50" y="336"/>
                </a:lnTo>
                <a:lnTo>
                  <a:pt x="44" y="339"/>
                </a:lnTo>
                <a:lnTo>
                  <a:pt x="44" y="353"/>
                </a:lnTo>
                <a:lnTo>
                  <a:pt x="48" y="369"/>
                </a:lnTo>
                <a:lnTo>
                  <a:pt x="44" y="383"/>
                </a:lnTo>
                <a:lnTo>
                  <a:pt x="21" y="385"/>
                </a:lnTo>
                <a:lnTo>
                  <a:pt x="21" y="390"/>
                </a:lnTo>
                <a:lnTo>
                  <a:pt x="18" y="392"/>
                </a:lnTo>
                <a:lnTo>
                  <a:pt x="13" y="392"/>
                </a:lnTo>
                <a:lnTo>
                  <a:pt x="4" y="390"/>
                </a:lnTo>
                <a:lnTo>
                  <a:pt x="0" y="392"/>
                </a:lnTo>
                <a:lnTo>
                  <a:pt x="6" y="397"/>
                </a:lnTo>
                <a:lnTo>
                  <a:pt x="9" y="408"/>
                </a:lnTo>
                <a:lnTo>
                  <a:pt x="6" y="417"/>
                </a:lnTo>
                <a:lnTo>
                  <a:pt x="6" y="399"/>
                </a:lnTo>
                <a:lnTo>
                  <a:pt x="155" y="389"/>
                </a:lnTo>
                <a:lnTo>
                  <a:pt x="155" y="369"/>
                </a:lnTo>
                <a:lnTo>
                  <a:pt x="183" y="367"/>
                </a:lnTo>
                <a:lnTo>
                  <a:pt x="213" y="366"/>
                </a:lnTo>
                <a:lnTo>
                  <a:pt x="243" y="362"/>
                </a:lnTo>
                <a:lnTo>
                  <a:pt x="273" y="360"/>
                </a:lnTo>
                <a:lnTo>
                  <a:pt x="303" y="357"/>
                </a:lnTo>
                <a:lnTo>
                  <a:pt x="333" y="353"/>
                </a:lnTo>
                <a:lnTo>
                  <a:pt x="363" y="352"/>
                </a:lnTo>
                <a:lnTo>
                  <a:pt x="393" y="348"/>
                </a:lnTo>
                <a:lnTo>
                  <a:pt x="423" y="345"/>
                </a:lnTo>
                <a:lnTo>
                  <a:pt x="451" y="341"/>
                </a:lnTo>
                <a:lnTo>
                  <a:pt x="481" y="338"/>
                </a:lnTo>
                <a:lnTo>
                  <a:pt x="509" y="336"/>
                </a:lnTo>
                <a:lnTo>
                  <a:pt x="537" y="332"/>
                </a:lnTo>
                <a:lnTo>
                  <a:pt x="563" y="329"/>
                </a:lnTo>
                <a:lnTo>
                  <a:pt x="590" y="325"/>
                </a:lnTo>
                <a:lnTo>
                  <a:pt x="614" y="322"/>
                </a:lnTo>
                <a:lnTo>
                  <a:pt x="623" y="313"/>
                </a:lnTo>
                <a:lnTo>
                  <a:pt x="634" y="306"/>
                </a:lnTo>
                <a:lnTo>
                  <a:pt x="644" y="302"/>
                </a:lnTo>
                <a:lnTo>
                  <a:pt x="651" y="295"/>
                </a:lnTo>
                <a:lnTo>
                  <a:pt x="660" y="281"/>
                </a:lnTo>
                <a:lnTo>
                  <a:pt x="669" y="278"/>
                </a:lnTo>
                <a:lnTo>
                  <a:pt x="678" y="274"/>
                </a:lnTo>
                <a:lnTo>
                  <a:pt x="687" y="264"/>
                </a:lnTo>
                <a:lnTo>
                  <a:pt x="694" y="250"/>
                </a:lnTo>
                <a:lnTo>
                  <a:pt x="704" y="237"/>
                </a:lnTo>
                <a:lnTo>
                  <a:pt x="716" y="225"/>
                </a:lnTo>
                <a:lnTo>
                  <a:pt x="731" y="213"/>
                </a:lnTo>
                <a:lnTo>
                  <a:pt x="745" y="202"/>
                </a:lnTo>
                <a:lnTo>
                  <a:pt x="755" y="192"/>
                </a:lnTo>
                <a:lnTo>
                  <a:pt x="762" y="185"/>
                </a:lnTo>
                <a:lnTo>
                  <a:pt x="766" y="178"/>
                </a:lnTo>
                <a:lnTo>
                  <a:pt x="757" y="171"/>
                </a:lnTo>
                <a:lnTo>
                  <a:pt x="745" y="169"/>
                </a:lnTo>
                <a:lnTo>
                  <a:pt x="736" y="165"/>
                </a:lnTo>
                <a:lnTo>
                  <a:pt x="727" y="160"/>
                </a:lnTo>
                <a:lnTo>
                  <a:pt x="722" y="153"/>
                </a:lnTo>
                <a:lnTo>
                  <a:pt x="716" y="144"/>
                </a:lnTo>
                <a:lnTo>
                  <a:pt x="711" y="137"/>
                </a:lnTo>
                <a:lnTo>
                  <a:pt x="706" y="128"/>
                </a:lnTo>
                <a:lnTo>
                  <a:pt x="701" y="121"/>
                </a:lnTo>
                <a:lnTo>
                  <a:pt x="688" y="107"/>
                </a:lnTo>
                <a:lnTo>
                  <a:pt x="687" y="90"/>
                </a:lnTo>
                <a:lnTo>
                  <a:pt x="685" y="74"/>
                </a:lnTo>
                <a:lnTo>
                  <a:pt x="676" y="60"/>
                </a:lnTo>
                <a:lnTo>
                  <a:pt x="660" y="55"/>
                </a:lnTo>
                <a:lnTo>
                  <a:pt x="657" y="47"/>
                </a:lnTo>
                <a:lnTo>
                  <a:pt x="655" y="42"/>
                </a:lnTo>
                <a:lnTo>
                  <a:pt x="650" y="39"/>
                </a:lnTo>
                <a:lnTo>
                  <a:pt x="639" y="39"/>
                </a:lnTo>
                <a:lnTo>
                  <a:pt x="634" y="42"/>
                </a:lnTo>
                <a:lnTo>
                  <a:pt x="630" y="47"/>
                </a:lnTo>
                <a:lnTo>
                  <a:pt x="620" y="47"/>
                </a:lnTo>
                <a:lnTo>
                  <a:pt x="616" y="49"/>
                </a:lnTo>
                <a:lnTo>
                  <a:pt x="613" y="55"/>
                </a:lnTo>
                <a:lnTo>
                  <a:pt x="609" y="55"/>
                </a:lnTo>
                <a:lnTo>
                  <a:pt x="600" y="46"/>
                </a:lnTo>
                <a:lnTo>
                  <a:pt x="588" y="49"/>
                </a:lnTo>
                <a:lnTo>
                  <a:pt x="577" y="49"/>
                </a:lnTo>
                <a:lnTo>
                  <a:pt x="572" y="49"/>
                </a:lnTo>
                <a:lnTo>
                  <a:pt x="567" y="47"/>
                </a:lnTo>
                <a:lnTo>
                  <a:pt x="563" y="46"/>
                </a:lnTo>
                <a:lnTo>
                  <a:pt x="560" y="44"/>
                </a:lnTo>
                <a:lnTo>
                  <a:pt x="555" y="42"/>
                </a:lnTo>
                <a:lnTo>
                  <a:pt x="548" y="44"/>
                </a:lnTo>
                <a:lnTo>
                  <a:pt x="537" y="40"/>
                </a:lnTo>
                <a:lnTo>
                  <a:pt x="528" y="35"/>
                </a:lnTo>
                <a:lnTo>
                  <a:pt x="519" y="33"/>
                </a:lnTo>
                <a:lnTo>
                  <a:pt x="512" y="33"/>
                </a:lnTo>
                <a:lnTo>
                  <a:pt x="504" y="18"/>
                </a:lnTo>
                <a:lnTo>
                  <a:pt x="495" y="7"/>
                </a:lnTo>
                <a:lnTo>
                  <a:pt x="486" y="2"/>
                </a:lnTo>
                <a:lnTo>
                  <a:pt x="477" y="0"/>
                </a:lnTo>
                <a:lnTo>
                  <a:pt x="470" y="2"/>
                </a:lnTo>
                <a:lnTo>
                  <a:pt x="463" y="4"/>
                </a:lnTo>
                <a:lnTo>
                  <a:pt x="458" y="5"/>
                </a:lnTo>
                <a:lnTo>
                  <a:pt x="453" y="5"/>
                </a:lnTo>
              </a:path>
            </a:pathLst>
          </a:custGeom>
          <a:noFill/>
          <a:ln w="0">
            <a:solidFill>
              <a:srgbClr val="000000"/>
            </a:solidFill>
            <a:prstDash val="solid"/>
            <a:round/>
            <a:headEnd/>
            <a:tailEnd/>
          </a:ln>
        </p:spPr>
        <p:txBody>
          <a:bodyPr/>
          <a:lstStyle/>
          <a:p>
            <a:endParaRPr lang="en-US"/>
          </a:p>
        </p:txBody>
      </p:sp>
      <p:sp>
        <p:nvSpPr>
          <p:cNvPr id="31803" name="Freeform 59"/>
          <p:cNvSpPr>
            <a:spLocks/>
          </p:cNvSpPr>
          <p:nvPr/>
        </p:nvSpPr>
        <p:spPr bwMode="auto">
          <a:xfrm>
            <a:off x="5959475" y="3690938"/>
            <a:ext cx="1042988" cy="431800"/>
          </a:xfrm>
          <a:custGeom>
            <a:avLst/>
            <a:gdLst/>
            <a:ahLst/>
            <a:cxnLst>
              <a:cxn ang="0">
                <a:pos x="387" y="285"/>
              </a:cxn>
              <a:cxn ang="0">
                <a:pos x="222" y="301"/>
              </a:cxn>
              <a:cxn ang="0">
                <a:pos x="172" y="312"/>
              </a:cxn>
              <a:cxn ang="0">
                <a:pos x="139" y="336"/>
              </a:cxn>
              <a:cxn ang="0">
                <a:pos x="0" y="359"/>
              </a:cxn>
              <a:cxn ang="0">
                <a:pos x="23" y="326"/>
              </a:cxn>
              <a:cxn ang="0">
                <a:pos x="30" y="296"/>
              </a:cxn>
              <a:cxn ang="0">
                <a:pos x="67" y="271"/>
              </a:cxn>
              <a:cxn ang="0">
                <a:pos x="127" y="225"/>
              </a:cxn>
              <a:cxn ang="0">
                <a:pos x="142" y="199"/>
              </a:cxn>
              <a:cxn ang="0">
                <a:pos x="185" y="178"/>
              </a:cxn>
              <a:cxn ang="0">
                <a:pos x="223" y="141"/>
              </a:cxn>
              <a:cxn ang="0">
                <a:pos x="297" y="97"/>
              </a:cxn>
              <a:cxn ang="0">
                <a:pos x="443" y="72"/>
              </a:cxn>
              <a:cxn ang="0">
                <a:pos x="591" y="44"/>
              </a:cxn>
              <a:cxn ang="0">
                <a:pos x="695" y="25"/>
              </a:cxn>
              <a:cxn ang="0">
                <a:pos x="723" y="14"/>
              </a:cxn>
              <a:cxn ang="0">
                <a:pos x="762" y="4"/>
              </a:cxn>
              <a:cxn ang="0">
                <a:pos x="818" y="13"/>
              </a:cxn>
              <a:cxn ang="0">
                <a:pos x="834" y="41"/>
              </a:cxn>
              <a:cxn ang="0">
                <a:pos x="829" y="43"/>
              </a:cxn>
              <a:cxn ang="0">
                <a:pos x="818" y="37"/>
              </a:cxn>
              <a:cxn ang="0">
                <a:pos x="813" y="44"/>
              </a:cxn>
              <a:cxn ang="0">
                <a:pos x="781" y="72"/>
              </a:cxn>
              <a:cxn ang="0">
                <a:pos x="730" y="55"/>
              </a:cxn>
              <a:cxn ang="0">
                <a:pos x="734" y="69"/>
              </a:cxn>
              <a:cxn ang="0">
                <a:pos x="751" y="92"/>
              </a:cxn>
              <a:cxn ang="0">
                <a:pos x="748" y="108"/>
              </a:cxn>
              <a:cxn ang="0">
                <a:pos x="771" y="90"/>
              </a:cxn>
              <a:cxn ang="0">
                <a:pos x="807" y="81"/>
              </a:cxn>
              <a:cxn ang="0">
                <a:pos x="829" y="92"/>
              </a:cxn>
              <a:cxn ang="0">
                <a:pos x="837" y="94"/>
              </a:cxn>
              <a:cxn ang="0">
                <a:pos x="858" y="78"/>
              </a:cxn>
              <a:cxn ang="0">
                <a:pos x="850" y="122"/>
              </a:cxn>
              <a:cxn ang="0">
                <a:pos x="827" y="160"/>
              </a:cxn>
              <a:cxn ang="0">
                <a:pos x="788" y="155"/>
              </a:cxn>
              <a:cxn ang="0">
                <a:pos x="783" y="141"/>
              </a:cxn>
              <a:cxn ang="0">
                <a:pos x="774" y="160"/>
              </a:cxn>
              <a:cxn ang="0">
                <a:pos x="735" y="159"/>
              </a:cxn>
              <a:cxn ang="0">
                <a:pos x="749" y="169"/>
              </a:cxn>
              <a:cxn ang="0">
                <a:pos x="788" y="181"/>
              </a:cxn>
              <a:cxn ang="0">
                <a:pos x="769" y="215"/>
              </a:cxn>
              <a:cxn ang="0">
                <a:pos x="763" y="225"/>
              </a:cxn>
              <a:cxn ang="0">
                <a:pos x="804" y="204"/>
              </a:cxn>
              <a:cxn ang="0">
                <a:pos x="823" y="217"/>
              </a:cxn>
              <a:cxn ang="0">
                <a:pos x="797" y="245"/>
              </a:cxn>
              <a:cxn ang="0">
                <a:pos x="765" y="252"/>
              </a:cxn>
              <a:cxn ang="0">
                <a:pos x="721" y="298"/>
              </a:cxn>
              <a:cxn ang="0">
                <a:pos x="679" y="349"/>
              </a:cxn>
              <a:cxn ang="0">
                <a:pos x="676" y="387"/>
              </a:cxn>
              <a:cxn ang="0">
                <a:pos x="642" y="396"/>
              </a:cxn>
            </a:cxnLst>
            <a:rect l="0" t="0" r="r" b="b"/>
            <a:pathLst>
              <a:path w="862" h="407">
                <a:moveTo>
                  <a:pt x="619" y="407"/>
                </a:moveTo>
                <a:lnTo>
                  <a:pt x="450" y="280"/>
                </a:lnTo>
                <a:lnTo>
                  <a:pt x="424" y="282"/>
                </a:lnTo>
                <a:lnTo>
                  <a:pt x="387" y="285"/>
                </a:lnTo>
                <a:lnTo>
                  <a:pt x="345" y="291"/>
                </a:lnTo>
                <a:lnTo>
                  <a:pt x="299" y="294"/>
                </a:lnTo>
                <a:lnTo>
                  <a:pt x="257" y="298"/>
                </a:lnTo>
                <a:lnTo>
                  <a:pt x="222" y="301"/>
                </a:lnTo>
                <a:lnTo>
                  <a:pt x="197" y="305"/>
                </a:lnTo>
                <a:lnTo>
                  <a:pt x="188" y="305"/>
                </a:lnTo>
                <a:lnTo>
                  <a:pt x="181" y="306"/>
                </a:lnTo>
                <a:lnTo>
                  <a:pt x="172" y="312"/>
                </a:lnTo>
                <a:lnTo>
                  <a:pt x="165" y="319"/>
                </a:lnTo>
                <a:lnTo>
                  <a:pt x="157" y="324"/>
                </a:lnTo>
                <a:lnTo>
                  <a:pt x="148" y="331"/>
                </a:lnTo>
                <a:lnTo>
                  <a:pt x="139" y="336"/>
                </a:lnTo>
                <a:lnTo>
                  <a:pt x="130" y="341"/>
                </a:lnTo>
                <a:lnTo>
                  <a:pt x="121" y="343"/>
                </a:lnTo>
                <a:lnTo>
                  <a:pt x="0" y="359"/>
                </a:lnTo>
                <a:lnTo>
                  <a:pt x="0" y="359"/>
                </a:lnTo>
                <a:lnTo>
                  <a:pt x="0" y="333"/>
                </a:lnTo>
                <a:lnTo>
                  <a:pt x="3" y="322"/>
                </a:lnTo>
                <a:lnTo>
                  <a:pt x="14" y="324"/>
                </a:lnTo>
                <a:lnTo>
                  <a:pt x="23" y="326"/>
                </a:lnTo>
                <a:lnTo>
                  <a:pt x="25" y="320"/>
                </a:lnTo>
                <a:lnTo>
                  <a:pt x="23" y="310"/>
                </a:lnTo>
                <a:lnTo>
                  <a:pt x="26" y="301"/>
                </a:lnTo>
                <a:lnTo>
                  <a:pt x="30" y="296"/>
                </a:lnTo>
                <a:lnTo>
                  <a:pt x="37" y="289"/>
                </a:lnTo>
                <a:lnTo>
                  <a:pt x="42" y="282"/>
                </a:lnTo>
                <a:lnTo>
                  <a:pt x="53" y="276"/>
                </a:lnTo>
                <a:lnTo>
                  <a:pt x="67" y="271"/>
                </a:lnTo>
                <a:lnTo>
                  <a:pt x="83" y="259"/>
                </a:lnTo>
                <a:lnTo>
                  <a:pt x="98" y="245"/>
                </a:lnTo>
                <a:lnTo>
                  <a:pt x="114" y="234"/>
                </a:lnTo>
                <a:lnTo>
                  <a:pt x="127" y="225"/>
                </a:lnTo>
                <a:lnTo>
                  <a:pt x="132" y="213"/>
                </a:lnTo>
                <a:lnTo>
                  <a:pt x="132" y="204"/>
                </a:lnTo>
                <a:lnTo>
                  <a:pt x="135" y="201"/>
                </a:lnTo>
                <a:lnTo>
                  <a:pt x="142" y="199"/>
                </a:lnTo>
                <a:lnTo>
                  <a:pt x="149" y="199"/>
                </a:lnTo>
                <a:lnTo>
                  <a:pt x="167" y="196"/>
                </a:lnTo>
                <a:lnTo>
                  <a:pt x="176" y="187"/>
                </a:lnTo>
                <a:lnTo>
                  <a:pt x="185" y="178"/>
                </a:lnTo>
                <a:lnTo>
                  <a:pt x="197" y="176"/>
                </a:lnTo>
                <a:lnTo>
                  <a:pt x="209" y="171"/>
                </a:lnTo>
                <a:lnTo>
                  <a:pt x="216" y="157"/>
                </a:lnTo>
                <a:lnTo>
                  <a:pt x="223" y="141"/>
                </a:lnTo>
                <a:lnTo>
                  <a:pt x="241" y="131"/>
                </a:lnTo>
                <a:lnTo>
                  <a:pt x="241" y="106"/>
                </a:lnTo>
                <a:lnTo>
                  <a:pt x="267" y="102"/>
                </a:lnTo>
                <a:lnTo>
                  <a:pt x="297" y="97"/>
                </a:lnTo>
                <a:lnTo>
                  <a:pt x="331" y="92"/>
                </a:lnTo>
                <a:lnTo>
                  <a:pt x="368" y="85"/>
                </a:lnTo>
                <a:lnTo>
                  <a:pt x="405" y="80"/>
                </a:lnTo>
                <a:lnTo>
                  <a:pt x="443" y="72"/>
                </a:lnTo>
                <a:lnTo>
                  <a:pt x="482" y="65"/>
                </a:lnTo>
                <a:lnTo>
                  <a:pt x="521" y="58"/>
                </a:lnTo>
                <a:lnTo>
                  <a:pt x="556" y="51"/>
                </a:lnTo>
                <a:lnTo>
                  <a:pt x="591" y="44"/>
                </a:lnTo>
                <a:lnTo>
                  <a:pt x="623" y="39"/>
                </a:lnTo>
                <a:lnTo>
                  <a:pt x="651" y="34"/>
                </a:lnTo>
                <a:lnTo>
                  <a:pt x="676" y="29"/>
                </a:lnTo>
                <a:lnTo>
                  <a:pt x="695" y="25"/>
                </a:lnTo>
                <a:lnTo>
                  <a:pt x="707" y="21"/>
                </a:lnTo>
                <a:lnTo>
                  <a:pt x="714" y="20"/>
                </a:lnTo>
                <a:lnTo>
                  <a:pt x="720" y="18"/>
                </a:lnTo>
                <a:lnTo>
                  <a:pt x="723" y="14"/>
                </a:lnTo>
                <a:lnTo>
                  <a:pt x="728" y="13"/>
                </a:lnTo>
                <a:lnTo>
                  <a:pt x="737" y="9"/>
                </a:lnTo>
                <a:lnTo>
                  <a:pt x="748" y="7"/>
                </a:lnTo>
                <a:lnTo>
                  <a:pt x="762" y="4"/>
                </a:lnTo>
                <a:lnTo>
                  <a:pt x="781" y="2"/>
                </a:lnTo>
                <a:lnTo>
                  <a:pt x="806" y="0"/>
                </a:lnTo>
                <a:lnTo>
                  <a:pt x="811" y="6"/>
                </a:lnTo>
                <a:lnTo>
                  <a:pt x="818" y="13"/>
                </a:lnTo>
                <a:lnTo>
                  <a:pt x="823" y="21"/>
                </a:lnTo>
                <a:lnTo>
                  <a:pt x="829" y="29"/>
                </a:lnTo>
                <a:lnTo>
                  <a:pt x="834" y="36"/>
                </a:lnTo>
                <a:lnTo>
                  <a:pt x="834" y="41"/>
                </a:lnTo>
                <a:lnTo>
                  <a:pt x="832" y="46"/>
                </a:lnTo>
                <a:lnTo>
                  <a:pt x="829" y="50"/>
                </a:lnTo>
                <a:lnTo>
                  <a:pt x="829" y="46"/>
                </a:lnTo>
                <a:lnTo>
                  <a:pt x="829" y="43"/>
                </a:lnTo>
                <a:lnTo>
                  <a:pt x="827" y="41"/>
                </a:lnTo>
                <a:lnTo>
                  <a:pt x="827" y="39"/>
                </a:lnTo>
                <a:lnTo>
                  <a:pt x="823" y="41"/>
                </a:lnTo>
                <a:lnTo>
                  <a:pt x="818" y="37"/>
                </a:lnTo>
                <a:lnTo>
                  <a:pt x="809" y="34"/>
                </a:lnTo>
                <a:lnTo>
                  <a:pt x="802" y="34"/>
                </a:lnTo>
                <a:lnTo>
                  <a:pt x="807" y="41"/>
                </a:lnTo>
                <a:lnTo>
                  <a:pt x="813" y="44"/>
                </a:lnTo>
                <a:lnTo>
                  <a:pt x="813" y="48"/>
                </a:lnTo>
                <a:lnTo>
                  <a:pt x="804" y="53"/>
                </a:lnTo>
                <a:lnTo>
                  <a:pt x="792" y="62"/>
                </a:lnTo>
                <a:lnTo>
                  <a:pt x="781" y="72"/>
                </a:lnTo>
                <a:lnTo>
                  <a:pt x="769" y="78"/>
                </a:lnTo>
                <a:lnTo>
                  <a:pt x="753" y="71"/>
                </a:lnTo>
                <a:lnTo>
                  <a:pt x="739" y="58"/>
                </a:lnTo>
                <a:lnTo>
                  <a:pt x="730" y="55"/>
                </a:lnTo>
                <a:lnTo>
                  <a:pt x="725" y="57"/>
                </a:lnTo>
                <a:lnTo>
                  <a:pt x="721" y="67"/>
                </a:lnTo>
                <a:lnTo>
                  <a:pt x="727" y="69"/>
                </a:lnTo>
                <a:lnTo>
                  <a:pt x="734" y="69"/>
                </a:lnTo>
                <a:lnTo>
                  <a:pt x="742" y="71"/>
                </a:lnTo>
                <a:lnTo>
                  <a:pt x="748" y="81"/>
                </a:lnTo>
                <a:lnTo>
                  <a:pt x="749" y="87"/>
                </a:lnTo>
                <a:lnTo>
                  <a:pt x="751" y="92"/>
                </a:lnTo>
                <a:lnTo>
                  <a:pt x="751" y="97"/>
                </a:lnTo>
                <a:lnTo>
                  <a:pt x="746" y="102"/>
                </a:lnTo>
                <a:lnTo>
                  <a:pt x="746" y="106"/>
                </a:lnTo>
                <a:lnTo>
                  <a:pt x="748" y="108"/>
                </a:lnTo>
                <a:lnTo>
                  <a:pt x="749" y="108"/>
                </a:lnTo>
                <a:lnTo>
                  <a:pt x="753" y="102"/>
                </a:lnTo>
                <a:lnTo>
                  <a:pt x="758" y="95"/>
                </a:lnTo>
                <a:lnTo>
                  <a:pt x="771" y="90"/>
                </a:lnTo>
                <a:lnTo>
                  <a:pt x="785" y="85"/>
                </a:lnTo>
                <a:lnTo>
                  <a:pt x="797" y="85"/>
                </a:lnTo>
                <a:lnTo>
                  <a:pt x="804" y="85"/>
                </a:lnTo>
                <a:lnTo>
                  <a:pt x="807" y="81"/>
                </a:lnTo>
                <a:lnTo>
                  <a:pt x="813" y="78"/>
                </a:lnTo>
                <a:lnTo>
                  <a:pt x="820" y="76"/>
                </a:lnTo>
                <a:lnTo>
                  <a:pt x="827" y="80"/>
                </a:lnTo>
                <a:lnTo>
                  <a:pt x="829" y="92"/>
                </a:lnTo>
                <a:lnTo>
                  <a:pt x="829" y="106"/>
                </a:lnTo>
                <a:lnTo>
                  <a:pt x="834" y="113"/>
                </a:lnTo>
                <a:lnTo>
                  <a:pt x="839" y="106"/>
                </a:lnTo>
                <a:lnTo>
                  <a:pt x="837" y="94"/>
                </a:lnTo>
                <a:lnTo>
                  <a:pt x="839" y="83"/>
                </a:lnTo>
                <a:lnTo>
                  <a:pt x="846" y="76"/>
                </a:lnTo>
                <a:lnTo>
                  <a:pt x="853" y="76"/>
                </a:lnTo>
                <a:lnTo>
                  <a:pt x="858" y="78"/>
                </a:lnTo>
                <a:lnTo>
                  <a:pt x="862" y="83"/>
                </a:lnTo>
                <a:lnTo>
                  <a:pt x="862" y="94"/>
                </a:lnTo>
                <a:lnTo>
                  <a:pt x="858" y="111"/>
                </a:lnTo>
                <a:lnTo>
                  <a:pt x="850" y="122"/>
                </a:lnTo>
                <a:lnTo>
                  <a:pt x="844" y="131"/>
                </a:lnTo>
                <a:lnTo>
                  <a:pt x="843" y="141"/>
                </a:lnTo>
                <a:lnTo>
                  <a:pt x="836" y="153"/>
                </a:lnTo>
                <a:lnTo>
                  <a:pt x="827" y="160"/>
                </a:lnTo>
                <a:lnTo>
                  <a:pt x="815" y="162"/>
                </a:lnTo>
                <a:lnTo>
                  <a:pt x="804" y="162"/>
                </a:lnTo>
                <a:lnTo>
                  <a:pt x="795" y="159"/>
                </a:lnTo>
                <a:lnTo>
                  <a:pt x="788" y="155"/>
                </a:lnTo>
                <a:lnTo>
                  <a:pt x="786" y="150"/>
                </a:lnTo>
                <a:lnTo>
                  <a:pt x="792" y="146"/>
                </a:lnTo>
                <a:lnTo>
                  <a:pt x="792" y="143"/>
                </a:lnTo>
                <a:lnTo>
                  <a:pt x="783" y="141"/>
                </a:lnTo>
                <a:lnTo>
                  <a:pt x="771" y="145"/>
                </a:lnTo>
                <a:lnTo>
                  <a:pt x="769" y="152"/>
                </a:lnTo>
                <a:lnTo>
                  <a:pt x="776" y="157"/>
                </a:lnTo>
                <a:lnTo>
                  <a:pt x="774" y="160"/>
                </a:lnTo>
                <a:lnTo>
                  <a:pt x="767" y="162"/>
                </a:lnTo>
                <a:lnTo>
                  <a:pt x="756" y="160"/>
                </a:lnTo>
                <a:lnTo>
                  <a:pt x="744" y="160"/>
                </a:lnTo>
                <a:lnTo>
                  <a:pt x="735" y="159"/>
                </a:lnTo>
                <a:lnTo>
                  <a:pt x="728" y="160"/>
                </a:lnTo>
                <a:lnTo>
                  <a:pt x="730" y="162"/>
                </a:lnTo>
                <a:lnTo>
                  <a:pt x="739" y="167"/>
                </a:lnTo>
                <a:lnTo>
                  <a:pt x="749" y="169"/>
                </a:lnTo>
                <a:lnTo>
                  <a:pt x="760" y="173"/>
                </a:lnTo>
                <a:lnTo>
                  <a:pt x="772" y="174"/>
                </a:lnTo>
                <a:lnTo>
                  <a:pt x="781" y="178"/>
                </a:lnTo>
                <a:lnTo>
                  <a:pt x="788" y="181"/>
                </a:lnTo>
                <a:lnTo>
                  <a:pt x="792" y="185"/>
                </a:lnTo>
                <a:lnTo>
                  <a:pt x="792" y="192"/>
                </a:lnTo>
                <a:lnTo>
                  <a:pt x="783" y="213"/>
                </a:lnTo>
                <a:lnTo>
                  <a:pt x="769" y="215"/>
                </a:lnTo>
                <a:lnTo>
                  <a:pt x="755" y="210"/>
                </a:lnTo>
                <a:lnTo>
                  <a:pt x="744" y="208"/>
                </a:lnTo>
                <a:lnTo>
                  <a:pt x="749" y="218"/>
                </a:lnTo>
                <a:lnTo>
                  <a:pt x="763" y="225"/>
                </a:lnTo>
                <a:lnTo>
                  <a:pt x="779" y="225"/>
                </a:lnTo>
                <a:lnTo>
                  <a:pt x="795" y="217"/>
                </a:lnTo>
                <a:lnTo>
                  <a:pt x="799" y="210"/>
                </a:lnTo>
                <a:lnTo>
                  <a:pt x="804" y="204"/>
                </a:lnTo>
                <a:lnTo>
                  <a:pt x="809" y="204"/>
                </a:lnTo>
                <a:lnTo>
                  <a:pt x="813" y="210"/>
                </a:lnTo>
                <a:lnTo>
                  <a:pt x="818" y="217"/>
                </a:lnTo>
                <a:lnTo>
                  <a:pt x="823" y="217"/>
                </a:lnTo>
                <a:lnTo>
                  <a:pt x="825" y="220"/>
                </a:lnTo>
                <a:lnTo>
                  <a:pt x="813" y="234"/>
                </a:lnTo>
                <a:lnTo>
                  <a:pt x="806" y="241"/>
                </a:lnTo>
                <a:lnTo>
                  <a:pt x="797" y="245"/>
                </a:lnTo>
                <a:lnTo>
                  <a:pt x="790" y="247"/>
                </a:lnTo>
                <a:lnTo>
                  <a:pt x="783" y="247"/>
                </a:lnTo>
                <a:lnTo>
                  <a:pt x="774" y="248"/>
                </a:lnTo>
                <a:lnTo>
                  <a:pt x="765" y="252"/>
                </a:lnTo>
                <a:lnTo>
                  <a:pt x="755" y="259"/>
                </a:lnTo>
                <a:lnTo>
                  <a:pt x="742" y="271"/>
                </a:lnTo>
                <a:lnTo>
                  <a:pt x="730" y="283"/>
                </a:lnTo>
                <a:lnTo>
                  <a:pt x="721" y="298"/>
                </a:lnTo>
                <a:lnTo>
                  <a:pt x="714" y="310"/>
                </a:lnTo>
                <a:lnTo>
                  <a:pt x="704" y="319"/>
                </a:lnTo>
                <a:lnTo>
                  <a:pt x="688" y="334"/>
                </a:lnTo>
                <a:lnTo>
                  <a:pt x="679" y="349"/>
                </a:lnTo>
                <a:lnTo>
                  <a:pt x="677" y="361"/>
                </a:lnTo>
                <a:lnTo>
                  <a:pt x="676" y="371"/>
                </a:lnTo>
                <a:lnTo>
                  <a:pt x="677" y="380"/>
                </a:lnTo>
                <a:lnTo>
                  <a:pt x="676" y="387"/>
                </a:lnTo>
                <a:lnTo>
                  <a:pt x="672" y="391"/>
                </a:lnTo>
                <a:lnTo>
                  <a:pt x="663" y="392"/>
                </a:lnTo>
                <a:lnTo>
                  <a:pt x="653" y="392"/>
                </a:lnTo>
                <a:lnTo>
                  <a:pt x="642" y="396"/>
                </a:lnTo>
                <a:lnTo>
                  <a:pt x="633" y="400"/>
                </a:lnTo>
                <a:lnTo>
                  <a:pt x="619" y="407"/>
                </a:lnTo>
                <a:close/>
              </a:path>
            </a:pathLst>
          </a:custGeom>
          <a:solidFill>
            <a:srgbClr val="CCFFCC"/>
          </a:solidFill>
          <a:ln w="9525">
            <a:noFill/>
            <a:round/>
            <a:headEnd/>
            <a:tailEnd/>
          </a:ln>
        </p:spPr>
        <p:txBody>
          <a:bodyPr/>
          <a:lstStyle/>
          <a:p>
            <a:endParaRPr lang="en-US"/>
          </a:p>
        </p:txBody>
      </p:sp>
      <p:sp>
        <p:nvSpPr>
          <p:cNvPr id="31804" name="Freeform 60"/>
          <p:cNvSpPr>
            <a:spLocks/>
          </p:cNvSpPr>
          <p:nvPr/>
        </p:nvSpPr>
        <p:spPr bwMode="auto">
          <a:xfrm>
            <a:off x="5959475" y="3690938"/>
            <a:ext cx="1042988" cy="431800"/>
          </a:xfrm>
          <a:custGeom>
            <a:avLst/>
            <a:gdLst/>
            <a:ahLst/>
            <a:cxnLst>
              <a:cxn ang="0">
                <a:pos x="387" y="285"/>
              </a:cxn>
              <a:cxn ang="0">
                <a:pos x="222" y="301"/>
              </a:cxn>
              <a:cxn ang="0">
                <a:pos x="172" y="312"/>
              </a:cxn>
              <a:cxn ang="0">
                <a:pos x="139" y="336"/>
              </a:cxn>
              <a:cxn ang="0">
                <a:pos x="0" y="359"/>
              </a:cxn>
              <a:cxn ang="0">
                <a:pos x="23" y="326"/>
              </a:cxn>
              <a:cxn ang="0">
                <a:pos x="30" y="296"/>
              </a:cxn>
              <a:cxn ang="0">
                <a:pos x="67" y="271"/>
              </a:cxn>
              <a:cxn ang="0">
                <a:pos x="127" y="225"/>
              </a:cxn>
              <a:cxn ang="0">
                <a:pos x="142" y="199"/>
              </a:cxn>
              <a:cxn ang="0">
                <a:pos x="185" y="178"/>
              </a:cxn>
              <a:cxn ang="0">
                <a:pos x="223" y="141"/>
              </a:cxn>
              <a:cxn ang="0">
                <a:pos x="297" y="97"/>
              </a:cxn>
              <a:cxn ang="0">
                <a:pos x="443" y="72"/>
              </a:cxn>
              <a:cxn ang="0">
                <a:pos x="591" y="44"/>
              </a:cxn>
              <a:cxn ang="0">
                <a:pos x="695" y="25"/>
              </a:cxn>
              <a:cxn ang="0">
                <a:pos x="723" y="14"/>
              </a:cxn>
              <a:cxn ang="0">
                <a:pos x="762" y="4"/>
              </a:cxn>
              <a:cxn ang="0">
                <a:pos x="818" y="13"/>
              </a:cxn>
              <a:cxn ang="0">
                <a:pos x="834" y="41"/>
              </a:cxn>
              <a:cxn ang="0">
                <a:pos x="829" y="43"/>
              </a:cxn>
              <a:cxn ang="0">
                <a:pos x="818" y="37"/>
              </a:cxn>
              <a:cxn ang="0">
                <a:pos x="813" y="44"/>
              </a:cxn>
              <a:cxn ang="0">
                <a:pos x="781" y="72"/>
              </a:cxn>
              <a:cxn ang="0">
                <a:pos x="730" y="55"/>
              </a:cxn>
              <a:cxn ang="0">
                <a:pos x="734" y="69"/>
              </a:cxn>
              <a:cxn ang="0">
                <a:pos x="751" y="92"/>
              </a:cxn>
              <a:cxn ang="0">
                <a:pos x="748" y="108"/>
              </a:cxn>
              <a:cxn ang="0">
                <a:pos x="771" y="90"/>
              </a:cxn>
              <a:cxn ang="0">
                <a:pos x="807" y="81"/>
              </a:cxn>
              <a:cxn ang="0">
                <a:pos x="829" y="92"/>
              </a:cxn>
              <a:cxn ang="0">
                <a:pos x="837" y="94"/>
              </a:cxn>
              <a:cxn ang="0">
                <a:pos x="858" y="78"/>
              </a:cxn>
              <a:cxn ang="0">
                <a:pos x="850" y="122"/>
              </a:cxn>
              <a:cxn ang="0">
                <a:pos x="827" y="160"/>
              </a:cxn>
              <a:cxn ang="0">
                <a:pos x="788" y="155"/>
              </a:cxn>
              <a:cxn ang="0">
                <a:pos x="783" y="141"/>
              </a:cxn>
              <a:cxn ang="0">
                <a:pos x="774" y="160"/>
              </a:cxn>
              <a:cxn ang="0">
                <a:pos x="735" y="159"/>
              </a:cxn>
              <a:cxn ang="0">
                <a:pos x="749" y="169"/>
              </a:cxn>
              <a:cxn ang="0">
                <a:pos x="788" y="181"/>
              </a:cxn>
              <a:cxn ang="0">
                <a:pos x="769" y="215"/>
              </a:cxn>
              <a:cxn ang="0">
                <a:pos x="763" y="225"/>
              </a:cxn>
              <a:cxn ang="0">
                <a:pos x="804" y="204"/>
              </a:cxn>
              <a:cxn ang="0">
                <a:pos x="823" y="217"/>
              </a:cxn>
              <a:cxn ang="0">
                <a:pos x="797" y="245"/>
              </a:cxn>
              <a:cxn ang="0">
                <a:pos x="765" y="252"/>
              </a:cxn>
              <a:cxn ang="0">
                <a:pos x="721" y="298"/>
              </a:cxn>
              <a:cxn ang="0">
                <a:pos x="679" y="349"/>
              </a:cxn>
              <a:cxn ang="0">
                <a:pos x="676" y="387"/>
              </a:cxn>
              <a:cxn ang="0">
                <a:pos x="642" y="396"/>
              </a:cxn>
            </a:cxnLst>
            <a:rect l="0" t="0" r="r" b="b"/>
            <a:pathLst>
              <a:path w="862" h="407">
                <a:moveTo>
                  <a:pt x="619" y="407"/>
                </a:moveTo>
                <a:lnTo>
                  <a:pt x="450" y="280"/>
                </a:lnTo>
                <a:lnTo>
                  <a:pt x="424" y="282"/>
                </a:lnTo>
                <a:lnTo>
                  <a:pt x="387" y="285"/>
                </a:lnTo>
                <a:lnTo>
                  <a:pt x="345" y="291"/>
                </a:lnTo>
                <a:lnTo>
                  <a:pt x="299" y="294"/>
                </a:lnTo>
                <a:lnTo>
                  <a:pt x="257" y="298"/>
                </a:lnTo>
                <a:lnTo>
                  <a:pt x="222" y="301"/>
                </a:lnTo>
                <a:lnTo>
                  <a:pt x="197" y="305"/>
                </a:lnTo>
                <a:lnTo>
                  <a:pt x="188" y="305"/>
                </a:lnTo>
                <a:lnTo>
                  <a:pt x="181" y="306"/>
                </a:lnTo>
                <a:lnTo>
                  <a:pt x="172" y="312"/>
                </a:lnTo>
                <a:lnTo>
                  <a:pt x="165" y="319"/>
                </a:lnTo>
                <a:lnTo>
                  <a:pt x="157" y="324"/>
                </a:lnTo>
                <a:lnTo>
                  <a:pt x="148" y="331"/>
                </a:lnTo>
                <a:lnTo>
                  <a:pt x="139" y="336"/>
                </a:lnTo>
                <a:lnTo>
                  <a:pt x="130" y="341"/>
                </a:lnTo>
                <a:lnTo>
                  <a:pt x="121" y="343"/>
                </a:lnTo>
                <a:lnTo>
                  <a:pt x="0" y="359"/>
                </a:lnTo>
                <a:lnTo>
                  <a:pt x="0" y="359"/>
                </a:lnTo>
                <a:lnTo>
                  <a:pt x="0" y="333"/>
                </a:lnTo>
                <a:lnTo>
                  <a:pt x="3" y="322"/>
                </a:lnTo>
                <a:lnTo>
                  <a:pt x="14" y="324"/>
                </a:lnTo>
                <a:lnTo>
                  <a:pt x="23" y="326"/>
                </a:lnTo>
                <a:lnTo>
                  <a:pt x="25" y="320"/>
                </a:lnTo>
                <a:lnTo>
                  <a:pt x="23" y="310"/>
                </a:lnTo>
                <a:lnTo>
                  <a:pt x="26" y="301"/>
                </a:lnTo>
                <a:lnTo>
                  <a:pt x="30" y="296"/>
                </a:lnTo>
                <a:lnTo>
                  <a:pt x="37" y="289"/>
                </a:lnTo>
                <a:lnTo>
                  <a:pt x="42" y="282"/>
                </a:lnTo>
                <a:lnTo>
                  <a:pt x="53" y="276"/>
                </a:lnTo>
                <a:lnTo>
                  <a:pt x="67" y="271"/>
                </a:lnTo>
                <a:lnTo>
                  <a:pt x="83" y="259"/>
                </a:lnTo>
                <a:lnTo>
                  <a:pt x="98" y="245"/>
                </a:lnTo>
                <a:lnTo>
                  <a:pt x="114" y="234"/>
                </a:lnTo>
                <a:lnTo>
                  <a:pt x="127" y="225"/>
                </a:lnTo>
                <a:lnTo>
                  <a:pt x="132" y="213"/>
                </a:lnTo>
                <a:lnTo>
                  <a:pt x="132" y="204"/>
                </a:lnTo>
                <a:lnTo>
                  <a:pt x="135" y="201"/>
                </a:lnTo>
                <a:lnTo>
                  <a:pt x="142" y="199"/>
                </a:lnTo>
                <a:lnTo>
                  <a:pt x="149" y="199"/>
                </a:lnTo>
                <a:lnTo>
                  <a:pt x="167" y="196"/>
                </a:lnTo>
                <a:lnTo>
                  <a:pt x="176" y="187"/>
                </a:lnTo>
                <a:lnTo>
                  <a:pt x="185" y="178"/>
                </a:lnTo>
                <a:lnTo>
                  <a:pt x="197" y="176"/>
                </a:lnTo>
                <a:lnTo>
                  <a:pt x="209" y="171"/>
                </a:lnTo>
                <a:lnTo>
                  <a:pt x="216" y="157"/>
                </a:lnTo>
                <a:lnTo>
                  <a:pt x="223" y="141"/>
                </a:lnTo>
                <a:lnTo>
                  <a:pt x="241" y="131"/>
                </a:lnTo>
                <a:lnTo>
                  <a:pt x="241" y="106"/>
                </a:lnTo>
                <a:lnTo>
                  <a:pt x="267" y="102"/>
                </a:lnTo>
                <a:lnTo>
                  <a:pt x="297" y="97"/>
                </a:lnTo>
                <a:lnTo>
                  <a:pt x="331" y="92"/>
                </a:lnTo>
                <a:lnTo>
                  <a:pt x="368" y="85"/>
                </a:lnTo>
                <a:lnTo>
                  <a:pt x="405" y="80"/>
                </a:lnTo>
                <a:lnTo>
                  <a:pt x="443" y="72"/>
                </a:lnTo>
                <a:lnTo>
                  <a:pt x="482" y="65"/>
                </a:lnTo>
                <a:lnTo>
                  <a:pt x="521" y="58"/>
                </a:lnTo>
                <a:lnTo>
                  <a:pt x="556" y="51"/>
                </a:lnTo>
                <a:lnTo>
                  <a:pt x="591" y="44"/>
                </a:lnTo>
                <a:lnTo>
                  <a:pt x="623" y="39"/>
                </a:lnTo>
                <a:lnTo>
                  <a:pt x="651" y="34"/>
                </a:lnTo>
                <a:lnTo>
                  <a:pt x="676" y="29"/>
                </a:lnTo>
                <a:lnTo>
                  <a:pt x="695" y="25"/>
                </a:lnTo>
                <a:lnTo>
                  <a:pt x="707" y="21"/>
                </a:lnTo>
                <a:lnTo>
                  <a:pt x="714" y="20"/>
                </a:lnTo>
                <a:lnTo>
                  <a:pt x="720" y="18"/>
                </a:lnTo>
                <a:lnTo>
                  <a:pt x="723" y="14"/>
                </a:lnTo>
                <a:lnTo>
                  <a:pt x="728" y="13"/>
                </a:lnTo>
                <a:lnTo>
                  <a:pt x="737" y="9"/>
                </a:lnTo>
                <a:lnTo>
                  <a:pt x="748" y="7"/>
                </a:lnTo>
                <a:lnTo>
                  <a:pt x="762" y="4"/>
                </a:lnTo>
                <a:lnTo>
                  <a:pt x="781" y="2"/>
                </a:lnTo>
                <a:lnTo>
                  <a:pt x="806" y="0"/>
                </a:lnTo>
                <a:lnTo>
                  <a:pt x="811" y="6"/>
                </a:lnTo>
                <a:lnTo>
                  <a:pt x="818" y="13"/>
                </a:lnTo>
                <a:lnTo>
                  <a:pt x="823" y="21"/>
                </a:lnTo>
                <a:lnTo>
                  <a:pt x="829" y="29"/>
                </a:lnTo>
                <a:lnTo>
                  <a:pt x="834" y="36"/>
                </a:lnTo>
                <a:lnTo>
                  <a:pt x="834" y="41"/>
                </a:lnTo>
                <a:lnTo>
                  <a:pt x="832" y="46"/>
                </a:lnTo>
                <a:lnTo>
                  <a:pt x="829" y="50"/>
                </a:lnTo>
                <a:lnTo>
                  <a:pt x="829" y="46"/>
                </a:lnTo>
                <a:lnTo>
                  <a:pt x="829" y="43"/>
                </a:lnTo>
                <a:lnTo>
                  <a:pt x="827" y="41"/>
                </a:lnTo>
                <a:lnTo>
                  <a:pt x="827" y="39"/>
                </a:lnTo>
                <a:lnTo>
                  <a:pt x="823" y="41"/>
                </a:lnTo>
                <a:lnTo>
                  <a:pt x="818" y="37"/>
                </a:lnTo>
                <a:lnTo>
                  <a:pt x="809" y="34"/>
                </a:lnTo>
                <a:lnTo>
                  <a:pt x="802" y="34"/>
                </a:lnTo>
                <a:lnTo>
                  <a:pt x="807" y="41"/>
                </a:lnTo>
                <a:lnTo>
                  <a:pt x="813" y="44"/>
                </a:lnTo>
                <a:lnTo>
                  <a:pt x="813" y="48"/>
                </a:lnTo>
                <a:lnTo>
                  <a:pt x="804" y="53"/>
                </a:lnTo>
                <a:lnTo>
                  <a:pt x="792" y="62"/>
                </a:lnTo>
                <a:lnTo>
                  <a:pt x="781" y="72"/>
                </a:lnTo>
                <a:lnTo>
                  <a:pt x="769" y="78"/>
                </a:lnTo>
                <a:lnTo>
                  <a:pt x="753" y="71"/>
                </a:lnTo>
                <a:lnTo>
                  <a:pt x="739" y="58"/>
                </a:lnTo>
                <a:lnTo>
                  <a:pt x="730" y="55"/>
                </a:lnTo>
                <a:lnTo>
                  <a:pt x="725" y="57"/>
                </a:lnTo>
                <a:lnTo>
                  <a:pt x="721" y="67"/>
                </a:lnTo>
                <a:lnTo>
                  <a:pt x="727" y="69"/>
                </a:lnTo>
                <a:lnTo>
                  <a:pt x="734" y="69"/>
                </a:lnTo>
                <a:lnTo>
                  <a:pt x="742" y="71"/>
                </a:lnTo>
                <a:lnTo>
                  <a:pt x="748" y="81"/>
                </a:lnTo>
                <a:lnTo>
                  <a:pt x="749" y="87"/>
                </a:lnTo>
                <a:lnTo>
                  <a:pt x="751" y="92"/>
                </a:lnTo>
                <a:lnTo>
                  <a:pt x="751" y="97"/>
                </a:lnTo>
                <a:lnTo>
                  <a:pt x="746" y="102"/>
                </a:lnTo>
                <a:lnTo>
                  <a:pt x="746" y="106"/>
                </a:lnTo>
                <a:lnTo>
                  <a:pt x="748" y="108"/>
                </a:lnTo>
                <a:lnTo>
                  <a:pt x="749" y="108"/>
                </a:lnTo>
                <a:lnTo>
                  <a:pt x="753" y="102"/>
                </a:lnTo>
                <a:lnTo>
                  <a:pt x="758" y="95"/>
                </a:lnTo>
                <a:lnTo>
                  <a:pt x="771" y="90"/>
                </a:lnTo>
                <a:lnTo>
                  <a:pt x="785" y="85"/>
                </a:lnTo>
                <a:lnTo>
                  <a:pt x="797" y="85"/>
                </a:lnTo>
                <a:lnTo>
                  <a:pt x="804" y="85"/>
                </a:lnTo>
                <a:lnTo>
                  <a:pt x="807" y="81"/>
                </a:lnTo>
                <a:lnTo>
                  <a:pt x="813" y="78"/>
                </a:lnTo>
                <a:lnTo>
                  <a:pt x="820" y="76"/>
                </a:lnTo>
                <a:lnTo>
                  <a:pt x="827" y="80"/>
                </a:lnTo>
                <a:lnTo>
                  <a:pt x="829" y="92"/>
                </a:lnTo>
                <a:lnTo>
                  <a:pt x="829" y="106"/>
                </a:lnTo>
                <a:lnTo>
                  <a:pt x="834" y="113"/>
                </a:lnTo>
                <a:lnTo>
                  <a:pt x="839" y="106"/>
                </a:lnTo>
                <a:lnTo>
                  <a:pt x="837" y="94"/>
                </a:lnTo>
                <a:lnTo>
                  <a:pt x="839" y="83"/>
                </a:lnTo>
                <a:lnTo>
                  <a:pt x="846" y="76"/>
                </a:lnTo>
                <a:lnTo>
                  <a:pt x="853" y="76"/>
                </a:lnTo>
                <a:lnTo>
                  <a:pt x="858" y="78"/>
                </a:lnTo>
                <a:lnTo>
                  <a:pt x="862" y="83"/>
                </a:lnTo>
                <a:lnTo>
                  <a:pt x="862" y="94"/>
                </a:lnTo>
                <a:lnTo>
                  <a:pt x="858" y="111"/>
                </a:lnTo>
                <a:lnTo>
                  <a:pt x="850" y="122"/>
                </a:lnTo>
                <a:lnTo>
                  <a:pt x="844" y="131"/>
                </a:lnTo>
                <a:lnTo>
                  <a:pt x="843" y="141"/>
                </a:lnTo>
                <a:lnTo>
                  <a:pt x="836" y="153"/>
                </a:lnTo>
                <a:lnTo>
                  <a:pt x="827" y="160"/>
                </a:lnTo>
                <a:lnTo>
                  <a:pt x="815" y="162"/>
                </a:lnTo>
                <a:lnTo>
                  <a:pt x="804" y="162"/>
                </a:lnTo>
                <a:lnTo>
                  <a:pt x="795" y="159"/>
                </a:lnTo>
                <a:lnTo>
                  <a:pt x="788" y="155"/>
                </a:lnTo>
                <a:lnTo>
                  <a:pt x="786" y="150"/>
                </a:lnTo>
                <a:lnTo>
                  <a:pt x="792" y="146"/>
                </a:lnTo>
                <a:lnTo>
                  <a:pt x="792" y="143"/>
                </a:lnTo>
                <a:lnTo>
                  <a:pt x="783" y="141"/>
                </a:lnTo>
                <a:lnTo>
                  <a:pt x="771" y="145"/>
                </a:lnTo>
                <a:lnTo>
                  <a:pt x="769" y="152"/>
                </a:lnTo>
                <a:lnTo>
                  <a:pt x="776" y="157"/>
                </a:lnTo>
                <a:lnTo>
                  <a:pt x="774" y="160"/>
                </a:lnTo>
                <a:lnTo>
                  <a:pt x="767" y="162"/>
                </a:lnTo>
                <a:lnTo>
                  <a:pt x="756" y="160"/>
                </a:lnTo>
                <a:lnTo>
                  <a:pt x="744" y="160"/>
                </a:lnTo>
                <a:lnTo>
                  <a:pt x="735" y="159"/>
                </a:lnTo>
                <a:lnTo>
                  <a:pt x="728" y="160"/>
                </a:lnTo>
                <a:lnTo>
                  <a:pt x="730" y="162"/>
                </a:lnTo>
                <a:lnTo>
                  <a:pt x="739" y="167"/>
                </a:lnTo>
                <a:lnTo>
                  <a:pt x="749" y="169"/>
                </a:lnTo>
                <a:lnTo>
                  <a:pt x="760" y="173"/>
                </a:lnTo>
                <a:lnTo>
                  <a:pt x="772" y="174"/>
                </a:lnTo>
                <a:lnTo>
                  <a:pt x="781" y="178"/>
                </a:lnTo>
                <a:lnTo>
                  <a:pt x="788" y="181"/>
                </a:lnTo>
                <a:lnTo>
                  <a:pt x="792" y="185"/>
                </a:lnTo>
                <a:lnTo>
                  <a:pt x="792" y="192"/>
                </a:lnTo>
                <a:lnTo>
                  <a:pt x="783" y="213"/>
                </a:lnTo>
                <a:lnTo>
                  <a:pt x="769" y="215"/>
                </a:lnTo>
                <a:lnTo>
                  <a:pt x="755" y="210"/>
                </a:lnTo>
                <a:lnTo>
                  <a:pt x="744" y="208"/>
                </a:lnTo>
                <a:lnTo>
                  <a:pt x="749" y="218"/>
                </a:lnTo>
                <a:lnTo>
                  <a:pt x="763" y="225"/>
                </a:lnTo>
                <a:lnTo>
                  <a:pt x="779" y="225"/>
                </a:lnTo>
                <a:lnTo>
                  <a:pt x="795" y="217"/>
                </a:lnTo>
                <a:lnTo>
                  <a:pt x="799" y="210"/>
                </a:lnTo>
                <a:lnTo>
                  <a:pt x="804" y="204"/>
                </a:lnTo>
                <a:lnTo>
                  <a:pt x="809" y="204"/>
                </a:lnTo>
                <a:lnTo>
                  <a:pt x="813" y="210"/>
                </a:lnTo>
                <a:lnTo>
                  <a:pt x="818" y="217"/>
                </a:lnTo>
                <a:lnTo>
                  <a:pt x="823" y="217"/>
                </a:lnTo>
                <a:lnTo>
                  <a:pt x="825" y="220"/>
                </a:lnTo>
                <a:lnTo>
                  <a:pt x="813" y="234"/>
                </a:lnTo>
                <a:lnTo>
                  <a:pt x="806" y="241"/>
                </a:lnTo>
                <a:lnTo>
                  <a:pt x="797" y="245"/>
                </a:lnTo>
                <a:lnTo>
                  <a:pt x="790" y="247"/>
                </a:lnTo>
                <a:lnTo>
                  <a:pt x="783" y="247"/>
                </a:lnTo>
                <a:lnTo>
                  <a:pt x="774" y="248"/>
                </a:lnTo>
                <a:lnTo>
                  <a:pt x="765" y="252"/>
                </a:lnTo>
                <a:lnTo>
                  <a:pt x="755" y="259"/>
                </a:lnTo>
                <a:lnTo>
                  <a:pt x="742" y="271"/>
                </a:lnTo>
                <a:lnTo>
                  <a:pt x="730" y="283"/>
                </a:lnTo>
                <a:lnTo>
                  <a:pt x="721" y="298"/>
                </a:lnTo>
                <a:lnTo>
                  <a:pt x="714" y="310"/>
                </a:lnTo>
                <a:lnTo>
                  <a:pt x="704" y="319"/>
                </a:lnTo>
                <a:lnTo>
                  <a:pt x="688" y="334"/>
                </a:lnTo>
                <a:lnTo>
                  <a:pt x="679" y="349"/>
                </a:lnTo>
                <a:lnTo>
                  <a:pt x="677" y="361"/>
                </a:lnTo>
                <a:lnTo>
                  <a:pt x="676" y="371"/>
                </a:lnTo>
                <a:lnTo>
                  <a:pt x="677" y="380"/>
                </a:lnTo>
                <a:lnTo>
                  <a:pt x="676" y="387"/>
                </a:lnTo>
                <a:lnTo>
                  <a:pt x="672" y="391"/>
                </a:lnTo>
                <a:lnTo>
                  <a:pt x="663" y="392"/>
                </a:lnTo>
                <a:lnTo>
                  <a:pt x="653" y="392"/>
                </a:lnTo>
                <a:lnTo>
                  <a:pt x="642" y="396"/>
                </a:lnTo>
                <a:lnTo>
                  <a:pt x="633" y="400"/>
                </a:lnTo>
                <a:lnTo>
                  <a:pt x="619" y="407"/>
                </a:lnTo>
              </a:path>
            </a:pathLst>
          </a:custGeom>
          <a:noFill/>
          <a:ln w="0">
            <a:solidFill>
              <a:srgbClr val="000000"/>
            </a:solidFill>
            <a:prstDash val="solid"/>
            <a:round/>
            <a:headEnd/>
            <a:tailEnd/>
          </a:ln>
        </p:spPr>
        <p:txBody>
          <a:bodyPr/>
          <a:lstStyle/>
          <a:p>
            <a:endParaRPr lang="en-US"/>
          </a:p>
        </p:txBody>
      </p:sp>
      <p:sp>
        <p:nvSpPr>
          <p:cNvPr id="31805" name="Freeform 61"/>
          <p:cNvSpPr>
            <a:spLocks/>
          </p:cNvSpPr>
          <p:nvPr/>
        </p:nvSpPr>
        <p:spPr bwMode="auto">
          <a:xfrm>
            <a:off x="6007100" y="3346450"/>
            <a:ext cx="941388" cy="487363"/>
          </a:xfrm>
          <a:custGeom>
            <a:avLst/>
            <a:gdLst/>
            <a:ahLst/>
            <a:cxnLst>
              <a:cxn ang="0">
                <a:pos x="131" y="339"/>
              </a:cxn>
              <a:cxn ang="0">
                <a:pos x="80" y="387"/>
              </a:cxn>
              <a:cxn ang="0">
                <a:pos x="46" y="418"/>
              </a:cxn>
              <a:cxn ang="0">
                <a:pos x="9" y="450"/>
              </a:cxn>
              <a:cxn ang="0">
                <a:pos x="67" y="448"/>
              </a:cxn>
              <a:cxn ang="0">
                <a:pos x="169" y="434"/>
              </a:cxn>
              <a:cxn ang="0">
                <a:pos x="257" y="420"/>
              </a:cxn>
              <a:cxn ang="0">
                <a:pos x="403" y="395"/>
              </a:cxn>
              <a:cxn ang="0">
                <a:pos x="551" y="367"/>
              </a:cxn>
              <a:cxn ang="0">
                <a:pos x="655" y="348"/>
              </a:cxn>
              <a:cxn ang="0">
                <a:pos x="683" y="337"/>
              </a:cxn>
              <a:cxn ang="0">
                <a:pos x="722" y="327"/>
              </a:cxn>
              <a:cxn ang="0">
                <a:pos x="776" y="308"/>
              </a:cxn>
              <a:cxn ang="0">
                <a:pos x="738" y="279"/>
              </a:cxn>
              <a:cxn ang="0">
                <a:pos x="706" y="279"/>
              </a:cxn>
              <a:cxn ang="0">
                <a:pos x="678" y="257"/>
              </a:cxn>
              <a:cxn ang="0">
                <a:pos x="639" y="253"/>
              </a:cxn>
              <a:cxn ang="0">
                <a:pos x="688" y="253"/>
              </a:cxn>
              <a:cxn ang="0">
                <a:pos x="702" y="265"/>
              </a:cxn>
              <a:cxn ang="0">
                <a:pos x="711" y="274"/>
              </a:cxn>
              <a:cxn ang="0">
                <a:pos x="718" y="253"/>
              </a:cxn>
              <a:cxn ang="0">
                <a:pos x="723" y="220"/>
              </a:cxn>
              <a:cxn ang="0">
                <a:pos x="695" y="195"/>
              </a:cxn>
              <a:cxn ang="0">
                <a:pos x="657" y="167"/>
              </a:cxn>
              <a:cxn ang="0">
                <a:pos x="614" y="141"/>
              </a:cxn>
              <a:cxn ang="0">
                <a:pos x="625" y="134"/>
              </a:cxn>
              <a:cxn ang="0">
                <a:pos x="657" y="158"/>
              </a:cxn>
              <a:cxn ang="0">
                <a:pos x="699" y="184"/>
              </a:cxn>
              <a:cxn ang="0">
                <a:pos x="709" y="162"/>
              </a:cxn>
              <a:cxn ang="0">
                <a:pos x="681" y="141"/>
              </a:cxn>
              <a:cxn ang="0">
                <a:pos x="636" y="132"/>
              </a:cxn>
              <a:cxn ang="0">
                <a:pos x="627" y="116"/>
              </a:cxn>
              <a:cxn ang="0">
                <a:pos x="588" y="104"/>
              </a:cxn>
              <a:cxn ang="0">
                <a:pos x="609" y="58"/>
              </a:cxn>
              <a:cxn ang="0">
                <a:pos x="567" y="16"/>
              </a:cxn>
              <a:cxn ang="0">
                <a:pos x="539" y="5"/>
              </a:cxn>
              <a:cxn ang="0">
                <a:pos x="507" y="16"/>
              </a:cxn>
              <a:cxn ang="0">
                <a:pos x="470" y="3"/>
              </a:cxn>
              <a:cxn ang="0">
                <a:pos x="453" y="44"/>
              </a:cxn>
              <a:cxn ang="0">
                <a:pos x="410" y="114"/>
              </a:cxn>
              <a:cxn ang="0">
                <a:pos x="370" y="134"/>
              </a:cxn>
              <a:cxn ang="0">
                <a:pos x="349" y="169"/>
              </a:cxn>
              <a:cxn ang="0">
                <a:pos x="315" y="265"/>
              </a:cxn>
              <a:cxn ang="0">
                <a:pos x="298" y="294"/>
              </a:cxn>
              <a:cxn ang="0">
                <a:pos x="259" y="309"/>
              </a:cxn>
              <a:cxn ang="0">
                <a:pos x="254" y="323"/>
              </a:cxn>
              <a:cxn ang="0">
                <a:pos x="217" y="325"/>
              </a:cxn>
              <a:cxn ang="0">
                <a:pos x="201" y="341"/>
              </a:cxn>
              <a:cxn ang="0">
                <a:pos x="164" y="337"/>
              </a:cxn>
            </a:cxnLst>
            <a:rect l="0" t="0" r="r" b="b"/>
            <a:pathLst>
              <a:path w="776" h="459">
                <a:moveTo>
                  <a:pt x="152" y="315"/>
                </a:moveTo>
                <a:lnTo>
                  <a:pt x="148" y="322"/>
                </a:lnTo>
                <a:lnTo>
                  <a:pt x="141" y="329"/>
                </a:lnTo>
                <a:lnTo>
                  <a:pt x="131" y="339"/>
                </a:lnTo>
                <a:lnTo>
                  <a:pt x="117" y="350"/>
                </a:lnTo>
                <a:lnTo>
                  <a:pt x="102" y="362"/>
                </a:lnTo>
                <a:lnTo>
                  <a:pt x="90" y="374"/>
                </a:lnTo>
                <a:lnTo>
                  <a:pt x="80" y="387"/>
                </a:lnTo>
                <a:lnTo>
                  <a:pt x="73" y="401"/>
                </a:lnTo>
                <a:lnTo>
                  <a:pt x="64" y="411"/>
                </a:lnTo>
                <a:lnTo>
                  <a:pt x="55" y="415"/>
                </a:lnTo>
                <a:lnTo>
                  <a:pt x="46" y="418"/>
                </a:lnTo>
                <a:lnTo>
                  <a:pt x="37" y="432"/>
                </a:lnTo>
                <a:lnTo>
                  <a:pt x="30" y="439"/>
                </a:lnTo>
                <a:lnTo>
                  <a:pt x="20" y="443"/>
                </a:lnTo>
                <a:lnTo>
                  <a:pt x="9" y="450"/>
                </a:lnTo>
                <a:lnTo>
                  <a:pt x="0" y="459"/>
                </a:lnTo>
                <a:lnTo>
                  <a:pt x="2" y="457"/>
                </a:lnTo>
                <a:lnTo>
                  <a:pt x="36" y="452"/>
                </a:lnTo>
                <a:lnTo>
                  <a:pt x="67" y="448"/>
                </a:lnTo>
                <a:lnTo>
                  <a:pt x="97" y="445"/>
                </a:lnTo>
                <a:lnTo>
                  <a:pt x="125" y="439"/>
                </a:lnTo>
                <a:lnTo>
                  <a:pt x="148" y="438"/>
                </a:lnTo>
                <a:lnTo>
                  <a:pt x="169" y="434"/>
                </a:lnTo>
                <a:lnTo>
                  <a:pt x="187" y="431"/>
                </a:lnTo>
                <a:lnTo>
                  <a:pt x="201" y="429"/>
                </a:lnTo>
                <a:lnTo>
                  <a:pt x="227" y="425"/>
                </a:lnTo>
                <a:lnTo>
                  <a:pt x="257" y="420"/>
                </a:lnTo>
                <a:lnTo>
                  <a:pt x="291" y="415"/>
                </a:lnTo>
                <a:lnTo>
                  <a:pt x="328" y="408"/>
                </a:lnTo>
                <a:lnTo>
                  <a:pt x="365" y="403"/>
                </a:lnTo>
                <a:lnTo>
                  <a:pt x="403" y="395"/>
                </a:lnTo>
                <a:lnTo>
                  <a:pt x="442" y="388"/>
                </a:lnTo>
                <a:lnTo>
                  <a:pt x="481" y="381"/>
                </a:lnTo>
                <a:lnTo>
                  <a:pt x="516" y="374"/>
                </a:lnTo>
                <a:lnTo>
                  <a:pt x="551" y="367"/>
                </a:lnTo>
                <a:lnTo>
                  <a:pt x="583" y="362"/>
                </a:lnTo>
                <a:lnTo>
                  <a:pt x="611" y="357"/>
                </a:lnTo>
                <a:lnTo>
                  <a:pt x="636" y="352"/>
                </a:lnTo>
                <a:lnTo>
                  <a:pt x="655" y="348"/>
                </a:lnTo>
                <a:lnTo>
                  <a:pt x="667" y="344"/>
                </a:lnTo>
                <a:lnTo>
                  <a:pt x="674" y="343"/>
                </a:lnTo>
                <a:lnTo>
                  <a:pt x="680" y="341"/>
                </a:lnTo>
                <a:lnTo>
                  <a:pt x="683" y="337"/>
                </a:lnTo>
                <a:lnTo>
                  <a:pt x="688" y="336"/>
                </a:lnTo>
                <a:lnTo>
                  <a:pt x="697" y="332"/>
                </a:lnTo>
                <a:lnTo>
                  <a:pt x="708" y="330"/>
                </a:lnTo>
                <a:lnTo>
                  <a:pt x="722" y="327"/>
                </a:lnTo>
                <a:lnTo>
                  <a:pt x="741" y="325"/>
                </a:lnTo>
                <a:lnTo>
                  <a:pt x="766" y="323"/>
                </a:lnTo>
                <a:lnTo>
                  <a:pt x="771" y="316"/>
                </a:lnTo>
                <a:lnTo>
                  <a:pt x="776" y="308"/>
                </a:lnTo>
                <a:lnTo>
                  <a:pt x="775" y="297"/>
                </a:lnTo>
                <a:lnTo>
                  <a:pt x="764" y="288"/>
                </a:lnTo>
                <a:lnTo>
                  <a:pt x="748" y="281"/>
                </a:lnTo>
                <a:lnTo>
                  <a:pt x="738" y="279"/>
                </a:lnTo>
                <a:lnTo>
                  <a:pt x="732" y="281"/>
                </a:lnTo>
                <a:lnTo>
                  <a:pt x="732" y="286"/>
                </a:lnTo>
                <a:lnTo>
                  <a:pt x="720" y="285"/>
                </a:lnTo>
                <a:lnTo>
                  <a:pt x="706" y="279"/>
                </a:lnTo>
                <a:lnTo>
                  <a:pt x="694" y="272"/>
                </a:lnTo>
                <a:lnTo>
                  <a:pt x="687" y="264"/>
                </a:lnTo>
                <a:lnTo>
                  <a:pt x="683" y="257"/>
                </a:lnTo>
                <a:lnTo>
                  <a:pt x="678" y="257"/>
                </a:lnTo>
                <a:lnTo>
                  <a:pt x="667" y="257"/>
                </a:lnTo>
                <a:lnTo>
                  <a:pt x="646" y="257"/>
                </a:lnTo>
                <a:lnTo>
                  <a:pt x="641" y="257"/>
                </a:lnTo>
                <a:lnTo>
                  <a:pt x="639" y="253"/>
                </a:lnTo>
                <a:lnTo>
                  <a:pt x="644" y="251"/>
                </a:lnTo>
                <a:lnTo>
                  <a:pt x="660" y="251"/>
                </a:lnTo>
                <a:lnTo>
                  <a:pt x="678" y="251"/>
                </a:lnTo>
                <a:lnTo>
                  <a:pt x="688" y="253"/>
                </a:lnTo>
                <a:lnTo>
                  <a:pt x="692" y="255"/>
                </a:lnTo>
                <a:lnTo>
                  <a:pt x="695" y="260"/>
                </a:lnTo>
                <a:lnTo>
                  <a:pt x="699" y="264"/>
                </a:lnTo>
                <a:lnTo>
                  <a:pt x="702" y="265"/>
                </a:lnTo>
                <a:lnTo>
                  <a:pt x="704" y="265"/>
                </a:lnTo>
                <a:lnTo>
                  <a:pt x="708" y="265"/>
                </a:lnTo>
                <a:lnTo>
                  <a:pt x="709" y="269"/>
                </a:lnTo>
                <a:lnTo>
                  <a:pt x="711" y="274"/>
                </a:lnTo>
                <a:lnTo>
                  <a:pt x="716" y="278"/>
                </a:lnTo>
                <a:lnTo>
                  <a:pt x="723" y="279"/>
                </a:lnTo>
                <a:lnTo>
                  <a:pt x="727" y="264"/>
                </a:lnTo>
                <a:lnTo>
                  <a:pt x="718" y="253"/>
                </a:lnTo>
                <a:lnTo>
                  <a:pt x="709" y="243"/>
                </a:lnTo>
                <a:lnTo>
                  <a:pt x="706" y="225"/>
                </a:lnTo>
                <a:lnTo>
                  <a:pt x="713" y="223"/>
                </a:lnTo>
                <a:lnTo>
                  <a:pt x="723" y="220"/>
                </a:lnTo>
                <a:lnTo>
                  <a:pt x="725" y="214"/>
                </a:lnTo>
                <a:lnTo>
                  <a:pt x="711" y="206"/>
                </a:lnTo>
                <a:lnTo>
                  <a:pt x="706" y="197"/>
                </a:lnTo>
                <a:lnTo>
                  <a:pt x="695" y="195"/>
                </a:lnTo>
                <a:lnTo>
                  <a:pt x="683" y="192"/>
                </a:lnTo>
                <a:lnTo>
                  <a:pt x="678" y="186"/>
                </a:lnTo>
                <a:lnTo>
                  <a:pt x="671" y="176"/>
                </a:lnTo>
                <a:lnTo>
                  <a:pt x="657" y="167"/>
                </a:lnTo>
                <a:lnTo>
                  <a:pt x="641" y="160"/>
                </a:lnTo>
                <a:lnTo>
                  <a:pt x="630" y="149"/>
                </a:lnTo>
                <a:lnTo>
                  <a:pt x="625" y="142"/>
                </a:lnTo>
                <a:lnTo>
                  <a:pt x="614" y="141"/>
                </a:lnTo>
                <a:lnTo>
                  <a:pt x="604" y="139"/>
                </a:lnTo>
                <a:lnTo>
                  <a:pt x="600" y="132"/>
                </a:lnTo>
                <a:lnTo>
                  <a:pt x="614" y="132"/>
                </a:lnTo>
                <a:lnTo>
                  <a:pt x="625" y="134"/>
                </a:lnTo>
                <a:lnTo>
                  <a:pt x="634" y="139"/>
                </a:lnTo>
                <a:lnTo>
                  <a:pt x="641" y="146"/>
                </a:lnTo>
                <a:lnTo>
                  <a:pt x="646" y="151"/>
                </a:lnTo>
                <a:lnTo>
                  <a:pt x="657" y="158"/>
                </a:lnTo>
                <a:lnTo>
                  <a:pt x="667" y="167"/>
                </a:lnTo>
                <a:lnTo>
                  <a:pt x="680" y="174"/>
                </a:lnTo>
                <a:lnTo>
                  <a:pt x="690" y="181"/>
                </a:lnTo>
                <a:lnTo>
                  <a:pt x="699" y="184"/>
                </a:lnTo>
                <a:lnTo>
                  <a:pt x="706" y="186"/>
                </a:lnTo>
                <a:lnTo>
                  <a:pt x="708" y="184"/>
                </a:lnTo>
                <a:lnTo>
                  <a:pt x="708" y="172"/>
                </a:lnTo>
                <a:lnTo>
                  <a:pt x="709" y="162"/>
                </a:lnTo>
                <a:lnTo>
                  <a:pt x="711" y="155"/>
                </a:lnTo>
                <a:lnTo>
                  <a:pt x="708" y="151"/>
                </a:lnTo>
                <a:lnTo>
                  <a:pt x="690" y="148"/>
                </a:lnTo>
                <a:lnTo>
                  <a:pt x="681" y="141"/>
                </a:lnTo>
                <a:lnTo>
                  <a:pt x="676" y="137"/>
                </a:lnTo>
                <a:lnTo>
                  <a:pt x="664" y="135"/>
                </a:lnTo>
                <a:lnTo>
                  <a:pt x="646" y="134"/>
                </a:lnTo>
                <a:lnTo>
                  <a:pt x="636" y="132"/>
                </a:lnTo>
                <a:lnTo>
                  <a:pt x="632" y="126"/>
                </a:lnTo>
                <a:lnTo>
                  <a:pt x="630" y="123"/>
                </a:lnTo>
                <a:lnTo>
                  <a:pt x="628" y="119"/>
                </a:lnTo>
                <a:lnTo>
                  <a:pt x="627" y="116"/>
                </a:lnTo>
                <a:lnTo>
                  <a:pt x="620" y="114"/>
                </a:lnTo>
                <a:lnTo>
                  <a:pt x="606" y="112"/>
                </a:lnTo>
                <a:lnTo>
                  <a:pt x="593" y="112"/>
                </a:lnTo>
                <a:lnTo>
                  <a:pt x="588" y="104"/>
                </a:lnTo>
                <a:lnTo>
                  <a:pt x="588" y="91"/>
                </a:lnTo>
                <a:lnTo>
                  <a:pt x="597" y="83"/>
                </a:lnTo>
                <a:lnTo>
                  <a:pt x="606" y="72"/>
                </a:lnTo>
                <a:lnTo>
                  <a:pt x="609" y="58"/>
                </a:lnTo>
                <a:lnTo>
                  <a:pt x="604" y="40"/>
                </a:lnTo>
                <a:lnTo>
                  <a:pt x="581" y="23"/>
                </a:lnTo>
                <a:lnTo>
                  <a:pt x="574" y="19"/>
                </a:lnTo>
                <a:lnTo>
                  <a:pt x="567" y="16"/>
                </a:lnTo>
                <a:lnTo>
                  <a:pt x="560" y="14"/>
                </a:lnTo>
                <a:lnTo>
                  <a:pt x="553" y="10"/>
                </a:lnTo>
                <a:lnTo>
                  <a:pt x="546" y="9"/>
                </a:lnTo>
                <a:lnTo>
                  <a:pt x="539" y="5"/>
                </a:lnTo>
                <a:lnTo>
                  <a:pt x="532" y="3"/>
                </a:lnTo>
                <a:lnTo>
                  <a:pt x="526" y="0"/>
                </a:lnTo>
                <a:lnTo>
                  <a:pt x="519" y="21"/>
                </a:lnTo>
                <a:lnTo>
                  <a:pt x="507" y="16"/>
                </a:lnTo>
                <a:lnTo>
                  <a:pt x="497" y="10"/>
                </a:lnTo>
                <a:lnTo>
                  <a:pt x="486" y="5"/>
                </a:lnTo>
                <a:lnTo>
                  <a:pt x="477" y="3"/>
                </a:lnTo>
                <a:lnTo>
                  <a:pt x="470" y="3"/>
                </a:lnTo>
                <a:lnTo>
                  <a:pt x="465" y="5"/>
                </a:lnTo>
                <a:lnTo>
                  <a:pt x="461" y="10"/>
                </a:lnTo>
                <a:lnTo>
                  <a:pt x="460" y="21"/>
                </a:lnTo>
                <a:lnTo>
                  <a:pt x="453" y="44"/>
                </a:lnTo>
                <a:lnTo>
                  <a:pt x="437" y="61"/>
                </a:lnTo>
                <a:lnTo>
                  <a:pt x="421" y="79"/>
                </a:lnTo>
                <a:lnTo>
                  <a:pt x="414" y="95"/>
                </a:lnTo>
                <a:lnTo>
                  <a:pt x="410" y="114"/>
                </a:lnTo>
                <a:lnTo>
                  <a:pt x="403" y="132"/>
                </a:lnTo>
                <a:lnTo>
                  <a:pt x="391" y="142"/>
                </a:lnTo>
                <a:lnTo>
                  <a:pt x="375" y="141"/>
                </a:lnTo>
                <a:lnTo>
                  <a:pt x="370" y="134"/>
                </a:lnTo>
                <a:lnTo>
                  <a:pt x="363" y="132"/>
                </a:lnTo>
                <a:lnTo>
                  <a:pt x="358" y="135"/>
                </a:lnTo>
                <a:lnTo>
                  <a:pt x="354" y="148"/>
                </a:lnTo>
                <a:lnTo>
                  <a:pt x="349" y="169"/>
                </a:lnTo>
                <a:lnTo>
                  <a:pt x="340" y="197"/>
                </a:lnTo>
                <a:lnTo>
                  <a:pt x="328" y="227"/>
                </a:lnTo>
                <a:lnTo>
                  <a:pt x="319" y="251"/>
                </a:lnTo>
                <a:lnTo>
                  <a:pt x="315" y="265"/>
                </a:lnTo>
                <a:lnTo>
                  <a:pt x="321" y="272"/>
                </a:lnTo>
                <a:lnTo>
                  <a:pt x="324" y="278"/>
                </a:lnTo>
                <a:lnTo>
                  <a:pt x="312" y="285"/>
                </a:lnTo>
                <a:lnTo>
                  <a:pt x="298" y="294"/>
                </a:lnTo>
                <a:lnTo>
                  <a:pt x="287" y="301"/>
                </a:lnTo>
                <a:lnTo>
                  <a:pt x="275" y="306"/>
                </a:lnTo>
                <a:lnTo>
                  <a:pt x="266" y="308"/>
                </a:lnTo>
                <a:lnTo>
                  <a:pt x="259" y="309"/>
                </a:lnTo>
                <a:lnTo>
                  <a:pt x="257" y="313"/>
                </a:lnTo>
                <a:lnTo>
                  <a:pt x="257" y="316"/>
                </a:lnTo>
                <a:lnTo>
                  <a:pt x="255" y="320"/>
                </a:lnTo>
                <a:lnTo>
                  <a:pt x="254" y="323"/>
                </a:lnTo>
                <a:lnTo>
                  <a:pt x="248" y="325"/>
                </a:lnTo>
                <a:lnTo>
                  <a:pt x="238" y="327"/>
                </a:lnTo>
                <a:lnTo>
                  <a:pt x="222" y="327"/>
                </a:lnTo>
                <a:lnTo>
                  <a:pt x="217" y="325"/>
                </a:lnTo>
                <a:lnTo>
                  <a:pt x="213" y="322"/>
                </a:lnTo>
                <a:lnTo>
                  <a:pt x="210" y="323"/>
                </a:lnTo>
                <a:lnTo>
                  <a:pt x="204" y="334"/>
                </a:lnTo>
                <a:lnTo>
                  <a:pt x="201" y="341"/>
                </a:lnTo>
                <a:lnTo>
                  <a:pt x="196" y="344"/>
                </a:lnTo>
                <a:lnTo>
                  <a:pt x="187" y="344"/>
                </a:lnTo>
                <a:lnTo>
                  <a:pt x="176" y="343"/>
                </a:lnTo>
                <a:lnTo>
                  <a:pt x="164" y="337"/>
                </a:lnTo>
                <a:lnTo>
                  <a:pt x="157" y="330"/>
                </a:lnTo>
                <a:lnTo>
                  <a:pt x="152" y="323"/>
                </a:lnTo>
                <a:lnTo>
                  <a:pt x="152" y="315"/>
                </a:lnTo>
                <a:close/>
              </a:path>
            </a:pathLst>
          </a:custGeom>
          <a:solidFill>
            <a:srgbClr val="CCFFCC"/>
          </a:solidFill>
          <a:ln w="9525">
            <a:noFill/>
            <a:round/>
            <a:headEnd/>
            <a:tailEnd/>
          </a:ln>
        </p:spPr>
        <p:txBody>
          <a:bodyPr/>
          <a:lstStyle/>
          <a:p>
            <a:endParaRPr lang="en-US"/>
          </a:p>
        </p:txBody>
      </p:sp>
      <p:sp>
        <p:nvSpPr>
          <p:cNvPr id="31806" name="Freeform 62"/>
          <p:cNvSpPr>
            <a:spLocks/>
          </p:cNvSpPr>
          <p:nvPr/>
        </p:nvSpPr>
        <p:spPr bwMode="auto">
          <a:xfrm>
            <a:off x="6007100" y="3346450"/>
            <a:ext cx="941388" cy="487363"/>
          </a:xfrm>
          <a:custGeom>
            <a:avLst/>
            <a:gdLst/>
            <a:ahLst/>
            <a:cxnLst>
              <a:cxn ang="0">
                <a:pos x="131" y="339"/>
              </a:cxn>
              <a:cxn ang="0">
                <a:pos x="80" y="387"/>
              </a:cxn>
              <a:cxn ang="0">
                <a:pos x="46" y="418"/>
              </a:cxn>
              <a:cxn ang="0">
                <a:pos x="9" y="450"/>
              </a:cxn>
              <a:cxn ang="0">
                <a:pos x="67" y="448"/>
              </a:cxn>
              <a:cxn ang="0">
                <a:pos x="169" y="434"/>
              </a:cxn>
              <a:cxn ang="0">
                <a:pos x="257" y="420"/>
              </a:cxn>
              <a:cxn ang="0">
                <a:pos x="403" y="395"/>
              </a:cxn>
              <a:cxn ang="0">
                <a:pos x="551" y="367"/>
              </a:cxn>
              <a:cxn ang="0">
                <a:pos x="655" y="348"/>
              </a:cxn>
              <a:cxn ang="0">
                <a:pos x="683" y="337"/>
              </a:cxn>
              <a:cxn ang="0">
                <a:pos x="722" y="327"/>
              </a:cxn>
              <a:cxn ang="0">
                <a:pos x="776" y="308"/>
              </a:cxn>
              <a:cxn ang="0">
                <a:pos x="738" y="279"/>
              </a:cxn>
              <a:cxn ang="0">
                <a:pos x="706" y="279"/>
              </a:cxn>
              <a:cxn ang="0">
                <a:pos x="678" y="257"/>
              </a:cxn>
              <a:cxn ang="0">
                <a:pos x="639" y="253"/>
              </a:cxn>
              <a:cxn ang="0">
                <a:pos x="688" y="253"/>
              </a:cxn>
              <a:cxn ang="0">
                <a:pos x="702" y="265"/>
              </a:cxn>
              <a:cxn ang="0">
                <a:pos x="711" y="274"/>
              </a:cxn>
              <a:cxn ang="0">
                <a:pos x="718" y="253"/>
              </a:cxn>
              <a:cxn ang="0">
                <a:pos x="723" y="220"/>
              </a:cxn>
              <a:cxn ang="0">
                <a:pos x="695" y="195"/>
              </a:cxn>
              <a:cxn ang="0">
                <a:pos x="657" y="167"/>
              </a:cxn>
              <a:cxn ang="0">
                <a:pos x="614" y="141"/>
              </a:cxn>
              <a:cxn ang="0">
                <a:pos x="625" y="134"/>
              </a:cxn>
              <a:cxn ang="0">
                <a:pos x="657" y="158"/>
              </a:cxn>
              <a:cxn ang="0">
                <a:pos x="699" y="184"/>
              </a:cxn>
              <a:cxn ang="0">
                <a:pos x="709" y="162"/>
              </a:cxn>
              <a:cxn ang="0">
                <a:pos x="681" y="141"/>
              </a:cxn>
              <a:cxn ang="0">
                <a:pos x="636" y="132"/>
              </a:cxn>
              <a:cxn ang="0">
                <a:pos x="627" y="116"/>
              </a:cxn>
              <a:cxn ang="0">
                <a:pos x="588" y="104"/>
              </a:cxn>
              <a:cxn ang="0">
                <a:pos x="609" y="58"/>
              </a:cxn>
              <a:cxn ang="0">
                <a:pos x="567" y="16"/>
              </a:cxn>
              <a:cxn ang="0">
                <a:pos x="539" y="5"/>
              </a:cxn>
              <a:cxn ang="0">
                <a:pos x="507" y="16"/>
              </a:cxn>
              <a:cxn ang="0">
                <a:pos x="470" y="3"/>
              </a:cxn>
              <a:cxn ang="0">
                <a:pos x="453" y="44"/>
              </a:cxn>
              <a:cxn ang="0">
                <a:pos x="410" y="114"/>
              </a:cxn>
              <a:cxn ang="0">
                <a:pos x="370" y="134"/>
              </a:cxn>
              <a:cxn ang="0">
                <a:pos x="349" y="169"/>
              </a:cxn>
              <a:cxn ang="0">
                <a:pos x="315" y="265"/>
              </a:cxn>
              <a:cxn ang="0">
                <a:pos x="298" y="294"/>
              </a:cxn>
              <a:cxn ang="0">
                <a:pos x="259" y="309"/>
              </a:cxn>
              <a:cxn ang="0">
                <a:pos x="254" y="323"/>
              </a:cxn>
              <a:cxn ang="0">
                <a:pos x="217" y="325"/>
              </a:cxn>
              <a:cxn ang="0">
                <a:pos x="201" y="341"/>
              </a:cxn>
              <a:cxn ang="0">
                <a:pos x="164" y="337"/>
              </a:cxn>
            </a:cxnLst>
            <a:rect l="0" t="0" r="r" b="b"/>
            <a:pathLst>
              <a:path w="776" h="459">
                <a:moveTo>
                  <a:pt x="152" y="315"/>
                </a:moveTo>
                <a:lnTo>
                  <a:pt x="148" y="322"/>
                </a:lnTo>
                <a:lnTo>
                  <a:pt x="141" y="329"/>
                </a:lnTo>
                <a:lnTo>
                  <a:pt x="131" y="339"/>
                </a:lnTo>
                <a:lnTo>
                  <a:pt x="117" y="350"/>
                </a:lnTo>
                <a:lnTo>
                  <a:pt x="102" y="362"/>
                </a:lnTo>
                <a:lnTo>
                  <a:pt x="90" y="374"/>
                </a:lnTo>
                <a:lnTo>
                  <a:pt x="80" y="387"/>
                </a:lnTo>
                <a:lnTo>
                  <a:pt x="73" y="401"/>
                </a:lnTo>
                <a:lnTo>
                  <a:pt x="64" y="411"/>
                </a:lnTo>
                <a:lnTo>
                  <a:pt x="55" y="415"/>
                </a:lnTo>
                <a:lnTo>
                  <a:pt x="46" y="418"/>
                </a:lnTo>
                <a:lnTo>
                  <a:pt x="37" y="432"/>
                </a:lnTo>
                <a:lnTo>
                  <a:pt x="30" y="439"/>
                </a:lnTo>
                <a:lnTo>
                  <a:pt x="20" y="443"/>
                </a:lnTo>
                <a:lnTo>
                  <a:pt x="9" y="450"/>
                </a:lnTo>
                <a:lnTo>
                  <a:pt x="0" y="459"/>
                </a:lnTo>
                <a:lnTo>
                  <a:pt x="2" y="457"/>
                </a:lnTo>
                <a:lnTo>
                  <a:pt x="36" y="452"/>
                </a:lnTo>
                <a:lnTo>
                  <a:pt x="67" y="448"/>
                </a:lnTo>
                <a:lnTo>
                  <a:pt x="97" y="445"/>
                </a:lnTo>
                <a:lnTo>
                  <a:pt x="125" y="439"/>
                </a:lnTo>
                <a:lnTo>
                  <a:pt x="148" y="438"/>
                </a:lnTo>
                <a:lnTo>
                  <a:pt x="169" y="434"/>
                </a:lnTo>
                <a:lnTo>
                  <a:pt x="187" y="431"/>
                </a:lnTo>
                <a:lnTo>
                  <a:pt x="201" y="429"/>
                </a:lnTo>
                <a:lnTo>
                  <a:pt x="227" y="425"/>
                </a:lnTo>
                <a:lnTo>
                  <a:pt x="257" y="420"/>
                </a:lnTo>
                <a:lnTo>
                  <a:pt x="291" y="415"/>
                </a:lnTo>
                <a:lnTo>
                  <a:pt x="328" y="408"/>
                </a:lnTo>
                <a:lnTo>
                  <a:pt x="365" y="403"/>
                </a:lnTo>
                <a:lnTo>
                  <a:pt x="403" y="395"/>
                </a:lnTo>
                <a:lnTo>
                  <a:pt x="442" y="388"/>
                </a:lnTo>
                <a:lnTo>
                  <a:pt x="481" y="381"/>
                </a:lnTo>
                <a:lnTo>
                  <a:pt x="516" y="374"/>
                </a:lnTo>
                <a:lnTo>
                  <a:pt x="551" y="367"/>
                </a:lnTo>
                <a:lnTo>
                  <a:pt x="583" y="362"/>
                </a:lnTo>
                <a:lnTo>
                  <a:pt x="611" y="357"/>
                </a:lnTo>
                <a:lnTo>
                  <a:pt x="636" y="352"/>
                </a:lnTo>
                <a:lnTo>
                  <a:pt x="655" y="348"/>
                </a:lnTo>
                <a:lnTo>
                  <a:pt x="667" y="344"/>
                </a:lnTo>
                <a:lnTo>
                  <a:pt x="674" y="343"/>
                </a:lnTo>
                <a:lnTo>
                  <a:pt x="680" y="341"/>
                </a:lnTo>
                <a:lnTo>
                  <a:pt x="683" y="337"/>
                </a:lnTo>
                <a:lnTo>
                  <a:pt x="688" y="336"/>
                </a:lnTo>
                <a:lnTo>
                  <a:pt x="697" y="332"/>
                </a:lnTo>
                <a:lnTo>
                  <a:pt x="708" y="330"/>
                </a:lnTo>
                <a:lnTo>
                  <a:pt x="722" y="327"/>
                </a:lnTo>
                <a:lnTo>
                  <a:pt x="741" y="325"/>
                </a:lnTo>
                <a:lnTo>
                  <a:pt x="766" y="323"/>
                </a:lnTo>
                <a:lnTo>
                  <a:pt x="771" y="316"/>
                </a:lnTo>
                <a:lnTo>
                  <a:pt x="776" y="308"/>
                </a:lnTo>
                <a:lnTo>
                  <a:pt x="775" y="297"/>
                </a:lnTo>
                <a:lnTo>
                  <a:pt x="764" y="288"/>
                </a:lnTo>
                <a:lnTo>
                  <a:pt x="748" y="281"/>
                </a:lnTo>
                <a:lnTo>
                  <a:pt x="738" y="279"/>
                </a:lnTo>
                <a:lnTo>
                  <a:pt x="732" y="281"/>
                </a:lnTo>
                <a:lnTo>
                  <a:pt x="732" y="286"/>
                </a:lnTo>
                <a:lnTo>
                  <a:pt x="720" y="285"/>
                </a:lnTo>
                <a:lnTo>
                  <a:pt x="706" y="279"/>
                </a:lnTo>
                <a:lnTo>
                  <a:pt x="694" y="272"/>
                </a:lnTo>
                <a:lnTo>
                  <a:pt x="687" y="264"/>
                </a:lnTo>
                <a:lnTo>
                  <a:pt x="683" y="257"/>
                </a:lnTo>
                <a:lnTo>
                  <a:pt x="678" y="257"/>
                </a:lnTo>
                <a:lnTo>
                  <a:pt x="667" y="257"/>
                </a:lnTo>
                <a:lnTo>
                  <a:pt x="646" y="257"/>
                </a:lnTo>
                <a:lnTo>
                  <a:pt x="641" y="257"/>
                </a:lnTo>
                <a:lnTo>
                  <a:pt x="639" y="253"/>
                </a:lnTo>
                <a:lnTo>
                  <a:pt x="644" y="251"/>
                </a:lnTo>
                <a:lnTo>
                  <a:pt x="660" y="251"/>
                </a:lnTo>
                <a:lnTo>
                  <a:pt x="678" y="251"/>
                </a:lnTo>
                <a:lnTo>
                  <a:pt x="688" y="253"/>
                </a:lnTo>
                <a:lnTo>
                  <a:pt x="692" y="255"/>
                </a:lnTo>
                <a:lnTo>
                  <a:pt x="695" y="260"/>
                </a:lnTo>
                <a:lnTo>
                  <a:pt x="699" y="264"/>
                </a:lnTo>
                <a:lnTo>
                  <a:pt x="702" y="265"/>
                </a:lnTo>
                <a:lnTo>
                  <a:pt x="704" y="265"/>
                </a:lnTo>
                <a:lnTo>
                  <a:pt x="708" y="265"/>
                </a:lnTo>
                <a:lnTo>
                  <a:pt x="709" y="269"/>
                </a:lnTo>
                <a:lnTo>
                  <a:pt x="711" y="274"/>
                </a:lnTo>
                <a:lnTo>
                  <a:pt x="716" y="278"/>
                </a:lnTo>
                <a:lnTo>
                  <a:pt x="723" y="279"/>
                </a:lnTo>
                <a:lnTo>
                  <a:pt x="727" y="264"/>
                </a:lnTo>
                <a:lnTo>
                  <a:pt x="718" y="253"/>
                </a:lnTo>
                <a:lnTo>
                  <a:pt x="709" y="243"/>
                </a:lnTo>
                <a:lnTo>
                  <a:pt x="706" y="225"/>
                </a:lnTo>
                <a:lnTo>
                  <a:pt x="713" y="223"/>
                </a:lnTo>
                <a:lnTo>
                  <a:pt x="723" y="220"/>
                </a:lnTo>
                <a:lnTo>
                  <a:pt x="725" y="214"/>
                </a:lnTo>
                <a:lnTo>
                  <a:pt x="711" y="206"/>
                </a:lnTo>
                <a:lnTo>
                  <a:pt x="706" y="197"/>
                </a:lnTo>
                <a:lnTo>
                  <a:pt x="695" y="195"/>
                </a:lnTo>
                <a:lnTo>
                  <a:pt x="683" y="192"/>
                </a:lnTo>
                <a:lnTo>
                  <a:pt x="678" y="186"/>
                </a:lnTo>
                <a:lnTo>
                  <a:pt x="671" y="176"/>
                </a:lnTo>
                <a:lnTo>
                  <a:pt x="657" y="167"/>
                </a:lnTo>
                <a:lnTo>
                  <a:pt x="641" y="160"/>
                </a:lnTo>
                <a:lnTo>
                  <a:pt x="630" y="149"/>
                </a:lnTo>
                <a:lnTo>
                  <a:pt x="625" y="142"/>
                </a:lnTo>
                <a:lnTo>
                  <a:pt x="614" y="141"/>
                </a:lnTo>
                <a:lnTo>
                  <a:pt x="604" y="139"/>
                </a:lnTo>
                <a:lnTo>
                  <a:pt x="600" y="132"/>
                </a:lnTo>
                <a:lnTo>
                  <a:pt x="614" y="132"/>
                </a:lnTo>
                <a:lnTo>
                  <a:pt x="625" y="134"/>
                </a:lnTo>
                <a:lnTo>
                  <a:pt x="634" y="139"/>
                </a:lnTo>
                <a:lnTo>
                  <a:pt x="641" y="146"/>
                </a:lnTo>
                <a:lnTo>
                  <a:pt x="646" y="151"/>
                </a:lnTo>
                <a:lnTo>
                  <a:pt x="657" y="158"/>
                </a:lnTo>
                <a:lnTo>
                  <a:pt x="667" y="167"/>
                </a:lnTo>
                <a:lnTo>
                  <a:pt x="680" y="174"/>
                </a:lnTo>
                <a:lnTo>
                  <a:pt x="690" y="181"/>
                </a:lnTo>
                <a:lnTo>
                  <a:pt x="699" y="184"/>
                </a:lnTo>
                <a:lnTo>
                  <a:pt x="706" y="186"/>
                </a:lnTo>
                <a:lnTo>
                  <a:pt x="708" y="184"/>
                </a:lnTo>
                <a:lnTo>
                  <a:pt x="708" y="172"/>
                </a:lnTo>
                <a:lnTo>
                  <a:pt x="709" y="162"/>
                </a:lnTo>
                <a:lnTo>
                  <a:pt x="711" y="155"/>
                </a:lnTo>
                <a:lnTo>
                  <a:pt x="708" y="151"/>
                </a:lnTo>
                <a:lnTo>
                  <a:pt x="690" y="148"/>
                </a:lnTo>
                <a:lnTo>
                  <a:pt x="681" y="141"/>
                </a:lnTo>
                <a:lnTo>
                  <a:pt x="676" y="137"/>
                </a:lnTo>
                <a:lnTo>
                  <a:pt x="664" y="135"/>
                </a:lnTo>
                <a:lnTo>
                  <a:pt x="646" y="134"/>
                </a:lnTo>
                <a:lnTo>
                  <a:pt x="636" y="132"/>
                </a:lnTo>
                <a:lnTo>
                  <a:pt x="632" y="126"/>
                </a:lnTo>
                <a:lnTo>
                  <a:pt x="630" y="123"/>
                </a:lnTo>
                <a:lnTo>
                  <a:pt x="628" y="119"/>
                </a:lnTo>
                <a:lnTo>
                  <a:pt x="627" y="116"/>
                </a:lnTo>
                <a:lnTo>
                  <a:pt x="620" y="114"/>
                </a:lnTo>
                <a:lnTo>
                  <a:pt x="606" y="112"/>
                </a:lnTo>
                <a:lnTo>
                  <a:pt x="593" y="112"/>
                </a:lnTo>
                <a:lnTo>
                  <a:pt x="588" y="104"/>
                </a:lnTo>
                <a:lnTo>
                  <a:pt x="588" y="91"/>
                </a:lnTo>
                <a:lnTo>
                  <a:pt x="597" y="83"/>
                </a:lnTo>
                <a:lnTo>
                  <a:pt x="606" y="72"/>
                </a:lnTo>
                <a:lnTo>
                  <a:pt x="609" y="58"/>
                </a:lnTo>
                <a:lnTo>
                  <a:pt x="604" y="40"/>
                </a:lnTo>
                <a:lnTo>
                  <a:pt x="581" y="23"/>
                </a:lnTo>
                <a:lnTo>
                  <a:pt x="574" y="19"/>
                </a:lnTo>
                <a:lnTo>
                  <a:pt x="567" y="16"/>
                </a:lnTo>
                <a:lnTo>
                  <a:pt x="560" y="14"/>
                </a:lnTo>
                <a:lnTo>
                  <a:pt x="553" y="10"/>
                </a:lnTo>
                <a:lnTo>
                  <a:pt x="546" y="9"/>
                </a:lnTo>
                <a:lnTo>
                  <a:pt x="539" y="5"/>
                </a:lnTo>
                <a:lnTo>
                  <a:pt x="532" y="3"/>
                </a:lnTo>
                <a:lnTo>
                  <a:pt x="526" y="0"/>
                </a:lnTo>
                <a:lnTo>
                  <a:pt x="519" y="21"/>
                </a:lnTo>
                <a:lnTo>
                  <a:pt x="507" y="16"/>
                </a:lnTo>
                <a:lnTo>
                  <a:pt x="497" y="10"/>
                </a:lnTo>
                <a:lnTo>
                  <a:pt x="486" y="5"/>
                </a:lnTo>
                <a:lnTo>
                  <a:pt x="477" y="3"/>
                </a:lnTo>
                <a:lnTo>
                  <a:pt x="470" y="3"/>
                </a:lnTo>
                <a:lnTo>
                  <a:pt x="465" y="5"/>
                </a:lnTo>
                <a:lnTo>
                  <a:pt x="461" y="10"/>
                </a:lnTo>
                <a:lnTo>
                  <a:pt x="460" y="21"/>
                </a:lnTo>
                <a:lnTo>
                  <a:pt x="453" y="44"/>
                </a:lnTo>
                <a:lnTo>
                  <a:pt x="437" y="61"/>
                </a:lnTo>
                <a:lnTo>
                  <a:pt x="421" y="79"/>
                </a:lnTo>
                <a:lnTo>
                  <a:pt x="414" y="95"/>
                </a:lnTo>
                <a:lnTo>
                  <a:pt x="410" y="114"/>
                </a:lnTo>
                <a:lnTo>
                  <a:pt x="403" y="132"/>
                </a:lnTo>
                <a:lnTo>
                  <a:pt x="391" y="142"/>
                </a:lnTo>
                <a:lnTo>
                  <a:pt x="375" y="141"/>
                </a:lnTo>
                <a:lnTo>
                  <a:pt x="370" y="134"/>
                </a:lnTo>
                <a:lnTo>
                  <a:pt x="363" y="132"/>
                </a:lnTo>
                <a:lnTo>
                  <a:pt x="358" y="135"/>
                </a:lnTo>
                <a:lnTo>
                  <a:pt x="354" y="148"/>
                </a:lnTo>
                <a:lnTo>
                  <a:pt x="349" y="169"/>
                </a:lnTo>
                <a:lnTo>
                  <a:pt x="340" y="197"/>
                </a:lnTo>
                <a:lnTo>
                  <a:pt x="328" y="227"/>
                </a:lnTo>
                <a:lnTo>
                  <a:pt x="319" y="251"/>
                </a:lnTo>
                <a:lnTo>
                  <a:pt x="315" y="265"/>
                </a:lnTo>
                <a:lnTo>
                  <a:pt x="321" y="272"/>
                </a:lnTo>
                <a:lnTo>
                  <a:pt x="324" y="278"/>
                </a:lnTo>
                <a:lnTo>
                  <a:pt x="312" y="285"/>
                </a:lnTo>
                <a:lnTo>
                  <a:pt x="298" y="294"/>
                </a:lnTo>
                <a:lnTo>
                  <a:pt x="287" y="301"/>
                </a:lnTo>
                <a:lnTo>
                  <a:pt x="275" y="306"/>
                </a:lnTo>
                <a:lnTo>
                  <a:pt x="266" y="308"/>
                </a:lnTo>
                <a:lnTo>
                  <a:pt x="259" y="309"/>
                </a:lnTo>
                <a:lnTo>
                  <a:pt x="257" y="313"/>
                </a:lnTo>
                <a:lnTo>
                  <a:pt x="257" y="316"/>
                </a:lnTo>
                <a:lnTo>
                  <a:pt x="255" y="320"/>
                </a:lnTo>
                <a:lnTo>
                  <a:pt x="254" y="323"/>
                </a:lnTo>
                <a:lnTo>
                  <a:pt x="248" y="325"/>
                </a:lnTo>
                <a:lnTo>
                  <a:pt x="238" y="327"/>
                </a:lnTo>
                <a:lnTo>
                  <a:pt x="222" y="327"/>
                </a:lnTo>
                <a:lnTo>
                  <a:pt x="217" y="325"/>
                </a:lnTo>
                <a:lnTo>
                  <a:pt x="213" y="322"/>
                </a:lnTo>
                <a:lnTo>
                  <a:pt x="210" y="323"/>
                </a:lnTo>
                <a:lnTo>
                  <a:pt x="204" y="334"/>
                </a:lnTo>
                <a:lnTo>
                  <a:pt x="201" y="341"/>
                </a:lnTo>
                <a:lnTo>
                  <a:pt x="196" y="344"/>
                </a:lnTo>
                <a:lnTo>
                  <a:pt x="187" y="344"/>
                </a:lnTo>
                <a:lnTo>
                  <a:pt x="176" y="343"/>
                </a:lnTo>
                <a:lnTo>
                  <a:pt x="164" y="337"/>
                </a:lnTo>
                <a:lnTo>
                  <a:pt x="157" y="330"/>
                </a:lnTo>
                <a:lnTo>
                  <a:pt x="152" y="323"/>
                </a:lnTo>
                <a:lnTo>
                  <a:pt x="152" y="315"/>
                </a:lnTo>
              </a:path>
            </a:pathLst>
          </a:custGeom>
          <a:noFill/>
          <a:ln w="0">
            <a:solidFill>
              <a:srgbClr val="000000"/>
            </a:solidFill>
            <a:prstDash val="solid"/>
            <a:round/>
            <a:headEnd/>
            <a:tailEnd/>
          </a:ln>
        </p:spPr>
        <p:txBody>
          <a:bodyPr/>
          <a:lstStyle/>
          <a:p>
            <a:endParaRPr lang="en-US"/>
          </a:p>
        </p:txBody>
      </p:sp>
      <p:sp>
        <p:nvSpPr>
          <p:cNvPr id="31807" name="Freeform 63"/>
          <p:cNvSpPr>
            <a:spLocks/>
          </p:cNvSpPr>
          <p:nvPr/>
        </p:nvSpPr>
        <p:spPr bwMode="auto">
          <a:xfrm>
            <a:off x="6731000" y="3413125"/>
            <a:ext cx="115888" cy="73025"/>
          </a:xfrm>
          <a:custGeom>
            <a:avLst/>
            <a:gdLst/>
            <a:ahLst/>
            <a:cxnLst>
              <a:cxn ang="0">
                <a:pos x="2" y="20"/>
              </a:cxn>
              <a:cxn ang="0">
                <a:pos x="0" y="30"/>
              </a:cxn>
              <a:cxn ang="0">
                <a:pos x="2" y="39"/>
              </a:cxn>
              <a:cxn ang="0">
                <a:pos x="7" y="42"/>
              </a:cxn>
              <a:cxn ang="0">
                <a:pos x="9" y="35"/>
              </a:cxn>
              <a:cxn ang="0">
                <a:pos x="28" y="32"/>
              </a:cxn>
              <a:cxn ang="0">
                <a:pos x="37" y="48"/>
              </a:cxn>
              <a:cxn ang="0">
                <a:pos x="49" y="49"/>
              </a:cxn>
              <a:cxn ang="0">
                <a:pos x="63" y="49"/>
              </a:cxn>
              <a:cxn ang="0">
                <a:pos x="76" y="55"/>
              </a:cxn>
              <a:cxn ang="0">
                <a:pos x="88" y="63"/>
              </a:cxn>
              <a:cxn ang="0">
                <a:pos x="95" y="67"/>
              </a:cxn>
              <a:cxn ang="0">
                <a:pos x="99" y="65"/>
              </a:cxn>
              <a:cxn ang="0">
                <a:pos x="97" y="60"/>
              </a:cxn>
              <a:cxn ang="0">
                <a:pos x="90" y="48"/>
              </a:cxn>
              <a:cxn ang="0">
                <a:pos x="85" y="37"/>
              </a:cxn>
              <a:cxn ang="0">
                <a:pos x="85" y="28"/>
              </a:cxn>
              <a:cxn ang="0">
                <a:pos x="83" y="18"/>
              </a:cxn>
              <a:cxn ang="0">
                <a:pos x="69" y="0"/>
              </a:cxn>
              <a:cxn ang="0">
                <a:pos x="2" y="20"/>
              </a:cxn>
            </a:cxnLst>
            <a:rect l="0" t="0" r="r" b="b"/>
            <a:pathLst>
              <a:path w="99" h="67">
                <a:moveTo>
                  <a:pt x="2" y="20"/>
                </a:moveTo>
                <a:lnTo>
                  <a:pt x="0" y="30"/>
                </a:lnTo>
                <a:lnTo>
                  <a:pt x="2" y="39"/>
                </a:lnTo>
                <a:lnTo>
                  <a:pt x="7" y="42"/>
                </a:lnTo>
                <a:lnTo>
                  <a:pt x="9" y="35"/>
                </a:lnTo>
                <a:lnTo>
                  <a:pt x="28" y="32"/>
                </a:lnTo>
                <a:lnTo>
                  <a:pt x="37" y="48"/>
                </a:lnTo>
                <a:lnTo>
                  <a:pt x="49" y="49"/>
                </a:lnTo>
                <a:lnTo>
                  <a:pt x="63" y="49"/>
                </a:lnTo>
                <a:lnTo>
                  <a:pt x="76" y="55"/>
                </a:lnTo>
                <a:lnTo>
                  <a:pt x="88" y="63"/>
                </a:lnTo>
                <a:lnTo>
                  <a:pt x="95" y="67"/>
                </a:lnTo>
                <a:lnTo>
                  <a:pt x="99" y="65"/>
                </a:lnTo>
                <a:lnTo>
                  <a:pt x="97" y="60"/>
                </a:lnTo>
                <a:lnTo>
                  <a:pt x="90" y="48"/>
                </a:lnTo>
                <a:lnTo>
                  <a:pt x="85" y="37"/>
                </a:lnTo>
                <a:lnTo>
                  <a:pt x="85" y="28"/>
                </a:lnTo>
                <a:lnTo>
                  <a:pt x="83" y="18"/>
                </a:lnTo>
                <a:lnTo>
                  <a:pt x="69" y="0"/>
                </a:lnTo>
                <a:lnTo>
                  <a:pt x="2" y="20"/>
                </a:lnTo>
                <a:close/>
              </a:path>
            </a:pathLst>
          </a:custGeom>
          <a:solidFill>
            <a:srgbClr val="FFFFFF"/>
          </a:solidFill>
          <a:ln w="9525">
            <a:noFill/>
            <a:round/>
            <a:headEnd/>
            <a:tailEnd/>
          </a:ln>
        </p:spPr>
        <p:txBody>
          <a:bodyPr/>
          <a:lstStyle/>
          <a:p>
            <a:endParaRPr lang="en-US"/>
          </a:p>
        </p:txBody>
      </p:sp>
      <p:sp>
        <p:nvSpPr>
          <p:cNvPr id="31808" name="Freeform 64"/>
          <p:cNvSpPr>
            <a:spLocks/>
          </p:cNvSpPr>
          <p:nvPr/>
        </p:nvSpPr>
        <p:spPr bwMode="auto">
          <a:xfrm>
            <a:off x="6731000" y="3413125"/>
            <a:ext cx="115888" cy="73025"/>
          </a:xfrm>
          <a:custGeom>
            <a:avLst/>
            <a:gdLst/>
            <a:ahLst/>
            <a:cxnLst>
              <a:cxn ang="0">
                <a:pos x="2" y="20"/>
              </a:cxn>
              <a:cxn ang="0">
                <a:pos x="0" y="30"/>
              </a:cxn>
              <a:cxn ang="0">
                <a:pos x="2" y="39"/>
              </a:cxn>
              <a:cxn ang="0">
                <a:pos x="7" y="42"/>
              </a:cxn>
              <a:cxn ang="0">
                <a:pos x="9" y="35"/>
              </a:cxn>
              <a:cxn ang="0">
                <a:pos x="28" y="32"/>
              </a:cxn>
              <a:cxn ang="0">
                <a:pos x="37" y="48"/>
              </a:cxn>
              <a:cxn ang="0">
                <a:pos x="49" y="49"/>
              </a:cxn>
              <a:cxn ang="0">
                <a:pos x="63" y="49"/>
              </a:cxn>
              <a:cxn ang="0">
                <a:pos x="76" y="55"/>
              </a:cxn>
              <a:cxn ang="0">
                <a:pos x="88" y="63"/>
              </a:cxn>
              <a:cxn ang="0">
                <a:pos x="95" y="67"/>
              </a:cxn>
              <a:cxn ang="0">
                <a:pos x="99" y="65"/>
              </a:cxn>
              <a:cxn ang="0">
                <a:pos x="97" y="60"/>
              </a:cxn>
              <a:cxn ang="0">
                <a:pos x="90" y="48"/>
              </a:cxn>
              <a:cxn ang="0">
                <a:pos x="85" y="37"/>
              </a:cxn>
              <a:cxn ang="0">
                <a:pos x="85" y="28"/>
              </a:cxn>
              <a:cxn ang="0">
                <a:pos x="83" y="18"/>
              </a:cxn>
              <a:cxn ang="0">
                <a:pos x="69" y="0"/>
              </a:cxn>
            </a:cxnLst>
            <a:rect l="0" t="0" r="r" b="b"/>
            <a:pathLst>
              <a:path w="99" h="67">
                <a:moveTo>
                  <a:pt x="2" y="20"/>
                </a:moveTo>
                <a:lnTo>
                  <a:pt x="0" y="30"/>
                </a:lnTo>
                <a:lnTo>
                  <a:pt x="2" y="39"/>
                </a:lnTo>
                <a:lnTo>
                  <a:pt x="7" y="42"/>
                </a:lnTo>
                <a:lnTo>
                  <a:pt x="9" y="35"/>
                </a:lnTo>
                <a:lnTo>
                  <a:pt x="28" y="32"/>
                </a:lnTo>
                <a:lnTo>
                  <a:pt x="37" y="48"/>
                </a:lnTo>
                <a:lnTo>
                  <a:pt x="49" y="49"/>
                </a:lnTo>
                <a:lnTo>
                  <a:pt x="63" y="49"/>
                </a:lnTo>
                <a:lnTo>
                  <a:pt x="76" y="55"/>
                </a:lnTo>
                <a:lnTo>
                  <a:pt x="88" y="63"/>
                </a:lnTo>
                <a:lnTo>
                  <a:pt x="95" y="67"/>
                </a:lnTo>
                <a:lnTo>
                  <a:pt x="99" y="65"/>
                </a:lnTo>
                <a:lnTo>
                  <a:pt x="97" y="60"/>
                </a:lnTo>
                <a:lnTo>
                  <a:pt x="90" y="48"/>
                </a:lnTo>
                <a:lnTo>
                  <a:pt x="85" y="37"/>
                </a:lnTo>
                <a:lnTo>
                  <a:pt x="85" y="28"/>
                </a:lnTo>
                <a:lnTo>
                  <a:pt x="83" y="18"/>
                </a:lnTo>
                <a:lnTo>
                  <a:pt x="69" y="0"/>
                </a:lnTo>
              </a:path>
            </a:pathLst>
          </a:custGeom>
          <a:noFill/>
          <a:ln w="0">
            <a:solidFill>
              <a:srgbClr val="000000"/>
            </a:solidFill>
            <a:prstDash val="solid"/>
            <a:round/>
            <a:headEnd/>
            <a:tailEnd/>
          </a:ln>
        </p:spPr>
        <p:txBody>
          <a:bodyPr/>
          <a:lstStyle/>
          <a:p>
            <a:endParaRPr lang="en-US"/>
          </a:p>
        </p:txBody>
      </p:sp>
      <p:sp>
        <p:nvSpPr>
          <p:cNvPr id="31809" name="Freeform 65"/>
          <p:cNvSpPr>
            <a:spLocks/>
          </p:cNvSpPr>
          <p:nvPr/>
        </p:nvSpPr>
        <p:spPr bwMode="auto">
          <a:xfrm>
            <a:off x="5762625" y="3030538"/>
            <a:ext cx="523875" cy="531812"/>
          </a:xfrm>
          <a:custGeom>
            <a:avLst/>
            <a:gdLst/>
            <a:ahLst/>
            <a:cxnLst>
              <a:cxn ang="0">
                <a:pos x="0" y="97"/>
              </a:cxn>
              <a:cxn ang="0">
                <a:pos x="46" y="441"/>
              </a:cxn>
              <a:cxn ang="0">
                <a:pos x="58" y="438"/>
              </a:cxn>
              <a:cxn ang="0">
                <a:pos x="74" y="438"/>
              </a:cxn>
              <a:cxn ang="0">
                <a:pos x="92" y="454"/>
              </a:cxn>
              <a:cxn ang="0">
                <a:pos x="107" y="469"/>
              </a:cxn>
              <a:cxn ang="0">
                <a:pos x="125" y="476"/>
              </a:cxn>
              <a:cxn ang="0">
                <a:pos x="143" y="478"/>
              </a:cxn>
              <a:cxn ang="0">
                <a:pos x="151" y="482"/>
              </a:cxn>
              <a:cxn ang="0">
                <a:pos x="160" y="485"/>
              </a:cxn>
              <a:cxn ang="0">
                <a:pos x="176" y="485"/>
              </a:cxn>
              <a:cxn ang="0">
                <a:pos x="197" y="491"/>
              </a:cxn>
              <a:cxn ang="0">
                <a:pos x="204" y="485"/>
              </a:cxn>
              <a:cxn ang="0">
                <a:pos x="218" y="483"/>
              </a:cxn>
              <a:cxn ang="0">
                <a:pos x="227" y="475"/>
              </a:cxn>
              <a:cxn ang="0">
                <a:pos x="243" y="478"/>
              </a:cxn>
              <a:cxn ang="0">
                <a:pos x="248" y="491"/>
              </a:cxn>
              <a:cxn ang="0">
                <a:pos x="275" y="501"/>
              </a:cxn>
              <a:cxn ang="0">
                <a:pos x="296" y="496"/>
              </a:cxn>
              <a:cxn ang="0">
                <a:pos x="310" y="475"/>
              </a:cxn>
              <a:cxn ang="0">
                <a:pos x="317" y="415"/>
              </a:cxn>
              <a:cxn ang="0">
                <a:pos x="329" y="424"/>
              </a:cxn>
              <a:cxn ang="0">
                <a:pos x="327" y="431"/>
              </a:cxn>
              <a:cxn ang="0">
                <a:pos x="334" y="429"/>
              </a:cxn>
              <a:cxn ang="0">
                <a:pos x="345" y="425"/>
              </a:cxn>
              <a:cxn ang="0">
                <a:pos x="340" y="411"/>
              </a:cxn>
              <a:cxn ang="0">
                <a:pos x="341" y="394"/>
              </a:cxn>
              <a:cxn ang="0">
                <a:pos x="361" y="366"/>
              </a:cxn>
              <a:cxn ang="0">
                <a:pos x="375" y="360"/>
              </a:cxn>
              <a:cxn ang="0">
                <a:pos x="385" y="352"/>
              </a:cxn>
              <a:cxn ang="0">
                <a:pos x="414" y="320"/>
              </a:cxn>
              <a:cxn ang="0">
                <a:pos x="417" y="264"/>
              </a:cxn>
              <a:cxn ang="0">
                <a:pos x="424" y="239"/>
              </a:cxn>
              <a:cxn ang="0">
                <a:pos x="421" y="193"/>
              </a:cxn>
              <a:cxn ang="0">
                <a:pos x="424" y="179"/>
              </a:cxn>
              <a:cxn ang="0">
                <a:pos x="431" y="172"/>
              </a:cxn>
              <a:cxn ang="0">
                <a:pos x="398" y="7"/>
              </a:cxn>
              <a:cxn ang="0">
                <a:pos x="375" y="16"/>
              </a:cxn>
              <a:cxn ang="0">
                <a:pos x="361" y="28"/>
              </a:cxn>
              <a:cxn ang="0">
                <a:pos x="350" y="35"/>
              </a:cxn>
              <a:cxn ang="0">
                <a:pos x="336" y="42"/>
              </a:cxn>
              <a:cxn ang="0">
                <a:pos x="313" y="63"/>
              </a:cxn>
              <a:cxn ang="0">
                <a:pos x="289" y="86"/>
              </a:cxn>
              <a:cxn ang="0">
                <a:pos x="266" y="91"/>
              </a:cxn>
              <a:cxn ang="0">
                <a:pos x="239" y="93"/>
              </a:cxn>
              <a:cxn ang="0">
                <a:pos x="209" y="104"/>
              </a:cxn>
              <a:cxn ang="0">
                <a:pos x="188" y="114"/>
              </a:cxn>
              <a:cxn ang="0">
                <a:pos x="181" y="104"/>
              </a:cxn>
              <a:cxn ang="0">
                <a:pos x="169" y="91"/>
              </a:cxn>
              <a:cxn ang="0">
                <a:pos x="148" y="84"/>
              </a:cxn>
            </a:cxnLst>
            <a:rect l="0" t="0" r="r" b="b"/>
            <a:pathLst>
              <a:path w="431" h="501">
                <a:moveTo>
                  <a:pt x="132" y="86"/>
                </a:moveTo>
                <a:lnTo>
                  <a:pt x="0" y="97"/>
                </a:lnTo>
                <a:lnTo>
                  <a:pt x="41" y="441"/>
                </a:lnTo>
                <a:lnTo>
                  <a:pt x="46" y="441"/>
                </a:lnTo>
                <a:lnTo>
                  <a:pt x="51" y="440"/>
                </a:lnTo>
                <a:lnTo>
                  <a:pt x="58" y="438"/>
                </a:lnTo>
                <a:lnTo>
                  <a:pt x="65" y="436"/>
                </a:lnTo>
                <a:lnTo>
                  <a:pt x="74" y="438"/>
                </a:lnTo>
                <a:lnTo>
                  <a:pt x="83" y="443"/>
                </a:lnTo>
                <a:lnTo>
                  <a:pt x="92" y="454"/>
                </a:lnTo>
                <a:lnTo>
                  <a:pt x="100" y="469"/>
                </a:lnTo>
                <a:lnTo>
                  <a:pt x="107" y="469"/>
                </a:lnTo>
                <a:lnTo>
                  <a:pt x="116" y="471"/>
                </a:lnTo>
                <a:lnTo>
                  <a:pt x="125" y="476"/>
                </a:lnTo>
                <a:lnTo>
                  <a:pt x="136" y="480"/>
                </a:lnTo>
                <a:lnTo>
                  <a:pt x="143" y="478"/>
                </a:lnTo>
                <a:lnTo>
                  <a:pt x="148" y="480"/>
                </a:lnTo>
                <a:lnTo>
                  <a:pt x="151" y="482"/>
                </a:lnTo>
                <a:lnTo>
                  <a:pt x="155" y="483"/>
                </a:lnTo>
                <a:lnTo>
                  <a:pt x="160" y="485"/>
                </a:lnTo>
                <a:lnTo>
                  <a:pt x="165" y="485"/>
                </a:lnTo>
                <a:lnTo>
                  <a:pt x="176" y="485"/>
                </a:lnTo>
                <a:lnTo>
                  <a:pt x="188" y="482"/>
                </a:lnTo>
                <a:lnTo>
                  <a:pt x="197" y="491"/>
                </a:lnTo>
                <a:lnTo>
                  <a:pt x="201" y="491"/>
                </a:lnTo>
                <a:lnTo>
                  <a:pt x="204" y="485"/>
                </a:lnTo>
                <a:lnTo>
                  <a:pt x="208" y="483"/>
                </a:lnTo>
                <a:lnTo>
                  <a:pt x="218" y="483"/>
                </a:lnTo>
                <a:lnTo>
                  <a:pt x="222" y="478"/>
                </a:lnTo>
                <a:lnTo>
                  <a:pt x="227" y="475"/>
                </a:lnTo>
                <a:lnTo>
                  <a:pt x="238" y="475"/>
                </a:lnTo>
                <a:lnTo>
                  <a:pt x="243" y="478"/>
                </a:lnTo>
                <a:lnTo>
                  <a:pt x="245" y="483"/>
                </a:lnTo>
                <a:lnTo>
                  <a:pt x="248" y="491"/>
                </a:lnTo>
                <a:lnTo>
                  <a:pt x="264" y="496"/>
                </a:lnTo>
                <a:lnTo>
                  <a:pt x="275" y="501"/>
                </a:lnTo>
                <a:lnTo>
                  <a:pt x="287" y="501"/>
                </a:lnTo>
                <a:lnTo>
                  <a:pt x="296" y="496"/>
                </a:lnTo>
                <a:lnTo>
                  <a:pt x="299" y="480"/>
                </a:lnTo>
                <a:lnTo>
                  <a:pt x="310" y="475"/>
                </a:lnTo>
                <a:lnTo>
                  <a:pt x="308" y="438"/>
                </a:lnTo>
                <a:lnTo>
                  <a:pt x="317" y="415"/>
                </a:lnTo>
                <a:lnTo>
                  <a:pt x="326" y="408"/>
                </a:lnTo>
                <a:lnTo>
                  <a:pt x="329" y="424"/>
                </a:lnTo>
                <a:lnTo>
                  <a:pt x="326" y="429"/>
                </a:lnTo>
                <a:lnTo>
                  <a:pt x="327" y="431"/>
                </a:lnTo>
                <a:lnTo>
                  <a:pt x="331" y="431"/>
                </a:lnTo>
                <a:lnTo>
                  <a:pt x="334" y="429"/>
                </a:lnTo>
                <a:lnTo>
                  <a:pt x="340" y="427"/>
                </a:lnTo>
                <a:lnTo>
                  <a:pt x="345" y="425"/>
                </a:lnTo>
                <a:lnTo>
                  <a:pt x="347" y="420"/>
                </a:lnTo>
                <a:lnTo>
                  <a:pt x="340" y="411"/>
                </a:lnTo>
                <a:lnTo>
                  <a:pt x="338" y="404"/>
                </a:lnTo>
                <a:lnTo>
                  <a:pt x="341" y="394"/>
                </a:lnTo>
                <a:lnTo>
                  <a:pt x="348" y="382"/>
                </a:lnTo>
                <a:lnTo>
                  <a:pt x="361" y="366"/>
                </a:lnTo>
                <a:lnTo>
                  <a:pt x="370" y="360"/>
                </a:lnTo>
                <a:lnTo>
                  <a:pt x="375" y="360"/>
                </a:lnTo>
                <a:lnTo>
                  <a:pt x="380" y="360"/>
                </a:lnTo>
                <a:lnTo>
                  <a:pt x="385" y="352"/>
                </a:lnTo>
                <a:lnTo>
                  <a:pt x="399" y="336"/>
                </a:lnTo>
                <a:lnTo>
                  <a:pt x="414" y="320"/>
                </a:lnTo>
                <a:lnTo>
                  <a:pt x="421" y="297"/>
                </a:lnTo>
                <a:lnTo>
                  <a:pt x="417" y="264"/>
                </a:lnTo>
                <a:lnTo>
                  <a:pt x="419" y="250"/>
                </a:lnTo>
                <a:lnTo>
                  <a:pt x="424" y="239"/>
                </a:lnTo>
                <a:lnTo>
                  <a:pt x="426" y="225"/>
                </a:lnTo>
                <a:lnTo>
                  <a:pt x="421" y="193"/>
                </a:lnTo>
                <a:lnTo>
                  <a:pt x="417" y="183"/>
                </a:lnTo>
                <a:lnTo>
                  <a:pt x="424" y="179"/>
                </a:lnTo>
                <a:lnTo>
                  <a:pt x="431" y="178"/>
                </a:lnTo>
                <a:lnTo>
                  <a:pt x="431" y="172"/>
                </a:lnTo>
                <a:lnTo>
                  <a:pt x="406" y="0"/>
                </a:lnTo>
                <a:lnTo>
                  <a:pt x="398" y="7"/>
                </a:lnTo>
                <a:lnTo>
                  <a:pt x="387" y="12"/>
                </a:lnTo>
                <a:lnTo>
                  <a:pt x="375" y="16"/>
                </a:lnTo>
                <a:lnTo>
                  <a:pt x="366" y="21"/>
                </a:lnTo>
                <a:lnTo>
                  <a:pt x="361" y="28"/>
                </a:lnTo>
                <a:lnTo>
                  <a:pt x="355" y="32"/>
                </a:lnTo>
                <a:lnTo>
                  <a:pt x="350" y="35"/>
                </a:lnTo>
                <a:lnTo>
                  <a:pt x="345" y="37"/>
                </a:lnTo>
                <a:lnTo>
                  <a:pt x="336" y="42"/>
                </a:lnTo>
                <a:lnTo>
                  <a:pt x="327" y="51"/>
                </a:lnTo>
                <a:lnTo>
                  <a:pt x="313" y="63"/>
                </a:lnTo>
                <a:lnTo>
                  <a:pt x="297" y="81"/>
                </a:lnTo>
                <a:lnTo>
                  <a:pt x="289" y="86"/>
                </a:lnTo>
                <a:lnTo>
                  <a:pt x="278" y="90"/>
                </a:lnTo>
                <a:lnTo>
                  <a:pt x="266" y="91"/>
                </a:lnTo>
                <a:lnTo>
                  <a:pt x="253" y="91"/>
                </a:lnTo>
                <a:lnTo>
                  <a:pt x="239" y="93"/>
                </a:lnTo>
                <a:lnTo>
                  <a:pt x="225" y="97"/>
                </a:lnTo>
                <a:lnTo>
                  <a:pt x="209" y="104"/>
                </a:lnTo>
                <a:lnTo>
                  <a:pt x="192" y="114"/>
                </a:lnTo>
                <a:lnTo>
                  <a:pt x="188" y="114"/>
                </a:lnTo>
                <a:lnTo>
                  <a:pt x="185" y="111"/>
                </a:lnTo>
                <a:lnTo>
                  <a:pt x="181" y="104"/>
                </a:lnTo>
                <a:lnTo>
                  <a:pt x="176" y="98"/>
                </a:lnTo>
                <a:lnTo>
                  <a:pt x="169" y="91"/>
                </a:lnTo>
                <a:lnTo>
                  <a:pt x="160" y="88"/>
                </a:lnTo>
                <a:lnTo>
                  <a:pt x="148" y="84"/>
                </a:lnTo>
                <a:lnTo>
                  <a:pt x="132" y="86"/>
                </a:lnTo>
                <a:close/>
              </a:path>
            </a:pathLst>
          </a:custGeom>
          <a:solidFill>
            <a:srgbClr val="CCFFCC"/>
          </a:solidFill>
          <a:ln w="9525">
            <a:noFill/>
            <a:round/>
            <a:headEnd/>
            <a:tailEnd/>
          </a:ln>
        </p:spPr>
        <p:txBody>
          <a:bodyPr/>
          <a:lstStyle/>
          <a:p>
            <a:endParaRPr lang="en-US"/>
          </a:p>
        </p:txBody>
      </p:sp>
      <p:sp>
        <p:nvSpPr>
          <p:cNvPr id="31810" name="Freeform 66"/>
          <p:cNvSpPr>
            <a:spLocks/>
          </p:cNvSpPr>
          <p:nvPr/>
        </p:nvSpPr>
        <p:spPr bwMode="auto">
          <a:xfrm>
            <a:off x="5762625" y="3030538"/>
            <a:ext cx="523875" cy="531812"/>
          </a:xfrm>
          <a:custGeom>
            <a:avLst/>
            <a:gdLst/>
            <a:ahLst/>
            <a:cxnLst>
              <a:cxn ang="0">
                <a:pos x="0" y="97"/>
              </a:cxn>
              <a:cxn ang="0">
                <a:pos x="46" y="441"/>
              </a:cxn>
              <a:cxn ang="0">
                <a:pos x="58" y="438"/>
              </a:cxn>
              <a:cxn ang="0">
                <a:pos x="74" y="438"/>
              </a:cxn>
              <a:cxn ang="0">
                <a:pos x="92" y="454"/>
              </a:cxn>
              <a:cxn ang="0">
                <a:pos x="107" y="469"/>
              </a:cxn>
              <a:cxn ang="0">
                <a:pos x="125" y="476"/>
              </a:cxn>
              <a:cxn ang="0">
                <a:pos x="143" y="478"/>
              </a:cxn>
              <a:cxn ang="0">
                <a:pos x="151" y="482"/>
              </a:cxn>
              <a:cxn ang="0">
                <a:pos x="160" y="485"/>
              </a:cxn>
              <a:cxn ang="0">
                <a:pos x="176" y="485"/>
              </a:cxn>
              <a:cxn ang="0">
                <a:pos x="197" y="491"/>
              </a:cxn>
              <a:cxn ang="0">
                <a:pos x="204" y="485"/>
              </a:cxn>
              <a:cxn ang="0">
                <a:pos x="218" y="483"/>
              </a:cxn>
              <a:cxn ang="0">
                <a:pos x="227" y="475"/>
              </a:cxn>
              <a:cxn ang="0">
                <a:pos x="243" y="478"/>
              </a:cxn>
              <a:cxn ang="0">
                <a:pos x="248" y="491"/>
              </a:cxn>
              <a:cxn ang="0">
                <a:pos x="275" y="501"/>
              </a:cxn>
              <a:cxn ang="0">
                <a:pos x="296" y="496"/>
              </a:cxn>
              <a:cxn ang="0">
                <a:pos x="310" y="475"/>
              </a:cxn>
              <a:cxn ang="0">
                <a:pos x="317" y="415"/>
              </a:cxn>
              <a:cxn ang="0">
                <a:pos x="329" y="424"/>
              </a:cxn>
              <a:cxn ang="0">
                <a:pos x="327" y="431"/>
              </a:cxn>
              <a:cxn ang="0">
                <a:pos x="334" y="429"/>
              </a:cxn>
              <a:cxn ang="0">
                <a:pos x="345" y="425"/>
              </a:cxn>
              <a:cxn ang="0">
                <a:pos x="340" y="411"/>
              </a:cxn>
              <a:cxn ang="0">
                <a:pos x="341" y="394"/>
              </a:cxn>
              <a:cxn ang="0">
                <a:pos x="361" y="366"/>
              </a:cxn>
              <a:cxn ang="0">
                <a:pos x="375" y="360"/>
              </a:cxn>
              <a:cxn ang="0">
                <a:pos x="385" y="352"/>
              </a:cxn>
              <a:cxn ang="0">
                <a:pos x="414" y="320"/>
              </a:cxn>
              <a:cxn ang="0">
                <a:pos x="417" y="264"/>
              </a:cxn>
              <a:cxn ang="0">
                <a:pos x="424" y="239"/>
              </a:cxn>
              <a:cxn ang="0">
                <a:pos x="421" y="193"/>
              </a:cxn>
              <a:cxn ang="0">
                <a:pos x="424" y="179"/>
              </a:cxn>
              <a:cxn ang="0">
                <a:pos x="431" y="172"/>
              </a:cxn>
              <a:cxn ang="0">
                <a:pos x="398" y="7"/>
              </a:cxn>
              <a:cxn ang="0">
                <a:pos x="375" y="16"/>
              </a:cxn>
              <a:cxn ang="0">
                <a:pos x="361" y="28"/>
              </a:cxn>
              <a:cxn ang="0">
                <a:pos x="350" y="35"/>
              </a:cxn>
              <a:cxn ang="0">
                <a:pos x="336" y="42"/>
              </a:cxn>
              <a:cxn ang="0">
                <a:pos x="313" y="63"/>
              </a:cxn>
              <a:cxn ang="0">
                <a:pos x="289" y="86"/>
              </a:cxn>
              <a:cxn ang="0">
                <a:pos x="266" y="91"/>
              </a:cxn>
              <a:cxn ang="0">
                <a:pos x="239" y="93"/>
              </a:cxn>
              <a:cxn ang="0">
                <a:pos x="209" y="104"/>
              </a:cxn>
              <a:cxn ang="0">
                <a:pos x="188" y="114"/>
              </a:cxn>
              <a:cxn ang="0">
                <a:pos x="181" y="104"/>
              </a:cxn>
              <a:cxn ang="0">
                <a:pos x="169" y="91"/>
              </a:cxn>
              <a:cxn ang="0">
                <a:pos x="148" y="84"/>
              </a:cxn>
            </a:cxnLst>
            <a:rect l="0" t="0" r="r" b="b"/>
            <a:pathLst>
              <a:path w="431" h="501">
                <a:moveTo>
                  <a:pt x="132" y="86"/>
                </a:moveTo>
                <a:lnTo>
                  <a:pt x="0" y="97"/>
                </a:lnTo>
                <a:lnTo>
                  <a:pt x="41" y="441"/>
                </a:lnTo>
                <a:lnTo>
                  <a:pt x="46" y="441"/>
                </a:lnTo>
                <a:lnTo>
                  <a:pt x="51" y="440"/>
                </a:lnTo>
                <a:lnTo>
                  <a:pt x="58" y="438"/>
                </a:lnTo>
                <a:lnTo>
                  <a:pt x="65" y="436"/>
                </a:lnTo>
                <a:lnTo>
                  <a:pt x="74" y="438"/>
                </a:lnTo>
                <a:lnTo>
                  <a:pt x="83" y="443"/>
                </a:lnTo>
                <a:lnTo>
                  <a:pt x="92" y="454"/>
                </a:lnTo>
                <a:lnTo>
                  <a:pt x="100" y="469"/>
                </a:lnTo>
                <a:lnTo>
                  <a:pt x="107" y="469"/>
                </a:lnTo>
                <a:lnTo>
                  <a:pt x="116" y="471"/>
                </a:lnTo>
                <a:lnTo>
                  <a:pt x="125" y="476"/>
                </a:lnTo>
                <a:lnTo>
                  <a:pt x="136" y="480"/>
                </a:lnTo>
                <a:lnTo>
                  <a:pt x="143" y="478"/>
                </a:lnTo>
                <a:lnTo>
                  <a:pt x="148" y="480"/>
                </a:lnTo>
                <a:lnTo>
                  <a:pt x="151" y="482"/>
                </a:lnTo>
                <a:lnTo>
                  <a:pt x="155" y="483"/>
                </a:lnTo>
                <a:lnTo>
                  <a:pt x="160" y="485"/>
                </a:lnTo>
                <a:lnTo>
                  <a:pt x="165" y="485"/>
                </a:lnTo>
                <a:lnTo>
                  <a:pt x="176" y="485"/>
                </a:lnTo>
                <a:lnTo>
                  <a:pt x="188" y="482"/>
                </a:lnTo>
                <a:lnTo>
                  <a:pt x="197" y="491"/>
                </a:lnTo>
                <a:lnTo>
                  <a:pt x="201" y="491"/>
                </a:lnTo>
                <a:lnTo>
                  <a:pt x="204" y="485"/>
                </a:lnTo>
                <a:lnTo>
                  <a:pt x="208" y="483"/>
                </a:lnTo>
                <a:lnTo>
                  <a:pt x="218" y="483"/>
                </a:lnTo>
                <a:lnTo>
                  <a:pt x="222" y="478"/>
                </a:lnTo>
                <a:lnTo>
                  <a:pt x="227" y="475"/>
                </a:lnTo>
                <a:lnTo>
                  <a:pt x="238" y="475"/>
                </a:lnTo>
                <a:lnTo>
                  <a:pt x="243" y="478"/>
                </a:lnTo>
                <a:lnTo>
                  <a:pt x="245" y="483"/>
                </a:lnTo>
                <a:lnTo>
                  <a:pt x="248" y="491"/>
                </a:lnTo>
                <a:lnTo>
                  <a:pt x="264" y="496"/>
                </a:lnTo>
                <a:lnTo>
                  <a:pt x="275" y="501"/>
                </a:lnTo>
                <a:lnTo>
                  <a:pt x="287" y="501"/>
                </a:lnTo>
                <a:lnTo>
                  <a:pt x="296" y="496"/>
                </a:lnTo>
                <a:lnTo>
                  <a:pt x="299" y="480"/>
                </a:lnTo>
                <a:lnTo>
                  <a:pt x="310" y="475"/>
                </a:lnTo>
                <a:lnTo>
                  <a:pt x="308" y="438"/>
                </a:lnTo>
                <a:lnTo>
                  <a:pt x="317" y="415"/>
                </a:lnTo>
                <a:lnTo>
                  <a:pt x="326" y="408"/>
                </a:lnTo>
                <a:lnTo>
                  <a:pt x="329" y="424"/>
                </a:lnTo>
                <a:lnTo>
                  <a:pt x="326" y="429"/>
                </a:lnTo>
                <a:lnTo>
                  <a:pt x="327" y="431"/>
                </a:lnTo>
                <a:lnTo>
                  <a:pt x="331" y="431"/>
                </a:lnTo>
                <a:lnTo>
                  <a:pt x="334" y="429"/>
                </a:lnTo>
                <a:lnTo>
                  <a:pt x="340" y="427"/>
                </a:lnTo>
                <a:lnTo>
                  <a:pt x="345" y="425"/>
                </a:lnTo>
                <a:lnTo>
                  <a:pt x="347" y="420"/>
                </a:lnTo>
                <a:lnTo>
                  <a:pt x="340" y="411"/>
                </a:lnTo>
                <a:lnTo>
                  <a:pt x="338" y="404"/>
                </a:lnTo>
                <a:lnTo>
                  <a:pt x="341" y="394"/>
                </a:lnTo>
                <a:lnTo>
                  <a:pt x="348" y="382"/>
                </a:lnTo>
                <a:lnTo>
                  <a:pt x="361" y="366"/>
                </a:lnTo>
                <a:lnTo>
                  <a:pt x="370" y="360"/>
                </a:lnTo>
                <a:lnTo>
                  <a:pt x="375" y="360"/>
                </a:lnTo>
                <a:lnTo>
                  <a:pt x="380" y="360"/>
                </a:lnTo>
                <a:lnTo>
                  <a:pt x="385" y="352"/>
                </a:lnTo>
                <a:lnTo>
                  <a:pt x="399" y="336"/>
                </a:lnTo>
                <a:lnTo>
                  <a:pt x="414" y="320"/>
                </a:lnTo>
                <a:lnTo>
                  <a:pt x="421" y="297"/>
                </a:lnTo>
                <a:lnTo>
                  <a:pt x="417" y="264"/>
                </a:lnTo>
                <a:lnTo>
                  <a:pt x="419" y="250"/>
                </a:lnTo>
                <a:lnTo>
                  <a:pt x="424" y="239"/>
                </a:lnTo>
                <a:lnTo>
                  <a:pt x="426" y="225"/>
                </a:lnTo>
                <a:lnTo>
                  <a:pt x="421" y="193"/>
                </a:lnTo>
                <a:lnTo>
                  <a:pt x="417" y="183"/>
                </a:lnTo>
                <a:lnTo>
                  <a:pt x="424" y="179"/>
                </a:lnTo>
                <a:lnTo>
                  <a:pt x="431" y="178"/>
                </a:lnTo>
                <a:lnTo>
                  <a:pt x="431" y="172"/>
                </a:lnTo>
                <a:lnTo>
                  <a:pt x="406" y="0"/>
                </a:lnTo>
                <a:lnTo>
                  <a:pt x="398" y="7"/>
                </a:lnTo>
                <a:lnTo>
                  <a:pt x="387" y="12"/>
                </a:lnTo>
                <a:lnTo>
                  <a:pt x="375" y="16"/>
                </a:lnTo>
                <a:lnTo>
                  <a:pt x="366" y="21"/>
                </a:lnTo>
                <a:lnTo>
                  <a:pt x="361" y="28"/>
                </a:lnTo>
                <a:lnTo>
                  <a:pt x="355" y="32"/>
                </a:lnTo>
                <a:lnTo>
                  <a:pt x="350" y="35"/>
                </a:lnTo>
                <a:lnTo>
                  <a:pt x="345" y="37"/>
                </a:lnTo>
                <a:lnTo>
                  <a:pt x="336" y="42"/>
                </a:lnTo>
                <a:lnTo>
                  <a:pt x="327" y="51"/>
                </a:lnTo>
                <a:lnTo>
                  <a:pt x="313" y="63"/>
                </a:lnTo>
                <a:lnTo>
                  <a:pt x="297" y="81"/>
                </a:lnTo>
                <a:lnTo>
                  <a:pt x="289" y="86"/>
                </a:lnTo>
                <a:lnTo>
                  <a:pt x="278" y="90"/>
                </a:lnTo>
                <a:lnTo>
                  <a:pt x="266" y="91"/>
                </a:lnTo>
                <a:lnTo>
                  <a:pt x="253" y="91"/>
                </a:lnTo>
                <a:lnTo>
                  <a:pt x="239" y="93"/>
                </a:lnTo>
                <a:lnTo>
                  <a:pt x="225" y="97"/>
                </a:lnTo>
                <a:lnTo>
                  <a:pt x="209" y="104"/>
                </a:lnTo>
                <a:lnTo>
                  <a:pt x="192" y="114"/>
                </a:lnTo>
                <a:lnTo>
                  <a:pt x="188" y="114"/>
                </a:lnTo>
                <a:lnTo>
                  <a:pt x="185" y="111"/>
                </a:lnTo>
                <a:lnTo>
                  <a:pt x="181" y="104"/>
                </a:lnTo>
                <a:lnTo>
                  <a:pt x="176" y="98"/>
                </a:lnTo>
                <a:lnTo>
                  <a:pt x="169" y="91"/>
                </a:lnTo>
                <a:lnTo>
                  <a:pt x="160" y="88"/>
                </a:lnTo>
                <a:lnTo>
                  <a:pt x="148" y="84"/>
                </a:lnTo>
                <a:lnTo>
                  <a:pt x="132" y="86"/>
                </a:lnTo>
              </a:path>
            </a:pathLst>
          </a:custGeom>
          <a:noFill/>
          <a:ln w="0">
            <a:solidFill>
              <a:srgbClr val="000000"/>
            </a:solidFill>
            <a:prstDash val="solid"/>
            <a:round/>
            <a:headEnd/>
            <a:tailEnd/>
          </a:ln>
        </p:spPr>
        <p:txBody>
          <a:bodyPr/>
          <a:lstStyle/>
          <a:p>
            <a:endParaRPr lang="en-US"/>
          </a:p>
        </p:txBody>
      </p:sp>
      <p:sp>
        <p:nvSpPr>
          <p:cNvPr id="31811" name="Freeform 67"/>
          <p:cNvSpPr>
            <a:spLocks/>
          </p:cNvSpPr>
          <p:nvPr/>
        </p:nvSpPr>
        <p:spPr bwMode="auto">
          <a:xfrm>
            <a:off x="6254750" y="2919413"/>
            <a:ext cx="698500" cy="427037"/>
          </a:xfrm>
          <a:custGeom>
            <a:avLst/>
            <a:gdLst/>
            <a:ahLst/>
            <a:cxnLst>
              <a:cxn ang="0">
                <a:pos x="539" y="83"/>
              </a:cxn>
              <a:cxn ang="0">
                <a:pos x="541" y="76"/>
              </a:cxn>
              <a:cxn ang="0">
                <a:pos x="537" y="58"/>
              </a:cxn>
              <a:cxn ang="0">
                <a:pos x="512" y="34"/>
              </a:cxn>
              <a:cxn ang="0">
                <a:pos x="502" y="21"/>
              </a:cxn>
              <a:cxn ang="0">
                <a:pos x="486" y="14"/>
              </a:cxn>
              <a:cxn ang="0">
                <a:pos x="474" y="0"/>
              </a:cxn>
              <a:cxn ang="0">
                <a:pos x="453" y="4"/>
              </a:cxn>
              <a:cxn ang="0">
                <a:pos x="419" y="13"/>
              </a:cxn>
              <a:cxn ang="0">
                <a:pos x="370" y="25"/>
              </a:cxn>
              <a:cxn ang="0">
                <a:pos x="314" y="39"/>
              </a:cxn>
              <a:cxn ang="0">
                <a:pos x="250" y="53"/>
              </a:cxn>
              <a:cxn ang="0">
                <a:pos x="187" y="65"/>
              </a:cxn>
              <a:cxn ang="0">
                <a:pos x="129" y="78"/>
              </a:cxn>
              <a:cxn ang="0">
                <a:pos x="81" y="85"/>
              </a:cxn>
              <a:cxn ang="0">
                <a:pos x="62" y="51"/>
              </a:cxn>
              <a:cxn ang="0">
                <a:pos x="48" y="60"/>
              </a:cxn>
              <a:cxn ang="0">
                <a:pos x="34" y="71"/>
              </a:cxn>
              <a:cxn ang="0">
                <a:pos x="32" y="81"/>
              </a:cxn>
              <a:cxn ang="0">
                <a:pos x="20" y="88"/>
              </a:cxn>
              <a:cxn ang="0">
                <a:pos x="6" y="93"/>
              </a:cxn>
              <a:cxn ang="0">
                <a:pos x="0" y="104"/>
              </a:cxn>
              <a:cxn ang="0">
                <a:pos x="60" y="399"/>
              </a:cxn>
              <a:cxn ang="0">
                <a:pos x="110" y="391"/>
              </a:cxn>
              <a:cxn ang="0">
                <a:pos x="178" y="377"/>
              </a:cxn>
              <a:cxn ang="0">
                <a:pos x="256" y="361"/>
              </a:cxn>
              <a:cxn ang="0">
                <a:pos x="335" y="345"/>
              </a:cxn>
              <a:cxn ang="0">
                <a:pos x="407" y="329"/>
              </a:cxn>
              <a:cxn ang="0">
                <a:pos x="463" y="317"/>
              </a:cxn>
              <a:cxn ang="0">
                <a:pos x="495" y="311"/>
              </a:cxn>
              <a:cxn ang="0">
                <a:pos x="502" y="299"/>
              </a:cxn>
              <a:cxn ang="0">
                <a:pos x="511" y="285"/>
              </a:cxn>
              <a:cxn ang="0">
                <a:pos x="542" y="273"/>
              </a:cxn>
              <a:cxn ang="0">
                <a:pos x="555" y="252"/>
              </a:cxn>
              <a:cxn ang="0">
                <a:pos x="572" y="238"/>
              </a:cxn>
              <a:cxn ang="0">
                <a:pos x="574" y="222"/>
              </a:cxn>
              <a:cxn ang="0">
                <a:pos x="519" y="164"/>
              </a:cxn>
              <a:cxn ang="0">
                <a:pos x="523" y="158"/>
              </a:cxn>
              <a:cxn ang="0">
                <a:pos x="530" y="151"/>
              </a:cxn>
              <a:cxn ang="0">
                <a:pos x="523" y="134"/>
              </a:cxn>
              <a:cxn ang="0">
                <a:pos x="525" y="118"/>
              </a:cxn>
              <a:cxn ang="0">
                <a:pos x="532" y="107"/>
              </a:cxn>
              <a:cxn ang="0">
                <a:pos x="539" y="97"/>
              </a:cxn>
              <a:cxn ang="0">
                <a:pos x="541" y="79"/>
              </a:cxn>
              <a:cxn ang="0">
                <a:pos x="541" y="67"/>
              </a:cxn>
              <a:cxn ang="0">
                <a:pos x="511" y="48"/>
              </a:cxn>
              <a:cxn ang="0">
                <a:pos x="509" y="27"/>
              </a:cxn>
              <a:cxn ang="0">
                <a:pos x="493" y="16"/>
              </a:cxn>
              <a:cxn ang="0">
                <a:pos x="481" y="7"/>
              </a:cxn>
              <a:cxn ang="0">
                <a:pos x="463" y="0"/>
              </a:cxn>
            </a:cxnLst>
            <a:rect l="0" t="0" r="r" b="b"/>
            <a:pathLst>
              <a:path w="576" h="401">
                <a:moveTo>
                  <a:pt x="539" y="97"/>
                </a:moveTo>
                <a:lnTo>
                  <a:pt x="539" y="83"/>
                </a:lnTo>
                <a:lnTo>
                  <a:pt x="541" y="79"/>
                </a:lnTo>
                <a:lnTo>
                  <a:pt x="541" y="76"/>
                </a:lnTo>
                <a:lnTo>
                  <a:pt x="541" y="67"/>
                </a:lnTo>
                <a:lnTo>
                  <a:pt x="537" y="58"/>
                </a:lnTo>
                <a:lnTo>
                  <a:pt x="511" y="48"/>
                </a:lnTo>
                <a:lnTo>
                  <a:pt x="512" y="34"/>
                </a:lnTo>
                <a:lnTo>
                  <a:pt x="509" y="27"/>
                </a:lnTo>
                <a:lnTo>
                  <a:pt x="502" y="21"/>
                </a:lnTo>
                <a:lnTo>
                  <a:pt x="493" y="16"/>
                </a:lnTo>
                <a:lnTo>
                  <a:pt x="486" y="14"/>
                </a:lnTo>
                <a:lnTo>
                  <a:pt x="481" y="7"/>
                </a:lnTo>
                <a:lnTo>
                  <a:pt x="474" y="0"/>
                </a:lnTo>
                <a:lnTo>
                  <a:pt x="463" y="0"/>
                </a:lnTo>
                <a:lnTo>
                  <a:pt x="453" y="4"/>
                </a:lnTo>
                <a:lnTo>
                  <a:pt x="439" y="7"/>
                </a:lnTo>
                <a:lnTo>
                  <a:pt x="419" y="13"/>
                </a:lnTo>
                <a:lnTo>
                  <a:pt x="396" y="18"/>
                </a:lnTo>
                <a:lnTo>
                  <a:pt x="370" y="25"/>
                </a:lnTo>
                <a:lnTo>
                  <a:pt x="342" y="32"/>
                </a:lnTo>
                <a:lnTo>
                  <a:pt x="314" y="39"/>
                </a:lnTo>
                <a:lnTo>
                  <a:pt x="282" y="46"/>
                </a:lnTo>
                <a:lnTo>
                  <a:pt x="250" y="53"/>
                </a:lnTo>
                <a:lnTo>
                  <a:pt x="219" y="60"/>
                </a:lnTo>
                <a:lnTo>
                  <a:pt x="187" y="65"/>
                </a:lnTo>
                <a:lnTo>
                  <a:pt x="157" y="72"/>
                </a:lnTo>
                <a:lnTo>
                  <a:pt x="129" y="78"/>
                </a:lnTo>
                <a:lnTo>
                  <a:pt x="104" y="81"/>
                </a:lnTo>
                <a:lnTo>
                  <a:pt x="81" y="85"/>
                </a:lnTo>
                <a:lnTo>
                  <a:pt x="62" y="86"/>
                </a:lnTo>
                <a:lnTo>
                  <a:pt x="62" y="51"/>
                </a:lnTo>
                <a:lnTo>
                  <a:pt x="59" y="53"/>
                </a:lnTo>
                <a:lnTo>
                  <a:pt x="48" y="60"/>
                </a:lnTo>
                <a:lnTo>
                  <a:pt x="39" y="65"/>
                </a:lnTo>
                <a:lnTo>
                  <a:pt x="34" y="71"/>
                </a:lnTo>
                <a:lnTo>
                  <a:pt x="34" y="76"/>
                </a:lnTo>
                <a:lnTo>
                  <a:pt x="32" y="81"/>
                </a:lnTo>
                <a:lnTo>
                  <a:pt x="29" y="86"/>
                </a:lnTo>
                <a:lnTo>
                  <a:pt x="20" y="88"/>
                </a:lnTo>
                <a:lnTo>
                  <a:pt x="11" y="90"/>
                </a:lnTo>
                <a:lnTo>
                  <a:pt x="6" y="93"/>
                </a:lnTo>
                <a:lnTo>
                  <a:pt x="4" y="97"/>
                </a:lnTo>
                <a:lnTo>
                  <a:pt x="0" y="104"/>
                </a:lnTo>
                <a:lnTo>
                  <a:pt x="44" y="401"/>
                </a:lnTo>
                <a:lnTo>
                  <a:pt x="60" y="399"/>
                </a:lnTo>
                <a:lnTo>
                  <a:pt x="81" y="396"/>
                </a:lnTo>
                <a:lnTo>
                  <a:pt x="110" y="391"/>
                </a:lnTo>
                <a:lnTo>
                  <a:pt x="141" y="384"/>
                </a:lnTo>
                <a:lnTo>
                  <a:pt x="178" y="377"/>
                </a:lnTo>
                <a:lnTo>
                  <a:pt x="215" y="369"/>
                </a:lnTo>
                <a:lnTo>
                  <a:pt x="256" y="361"/>
                </a:lnTo>
                <a:lnTo>
                  <a:pt x="296" y="352"/>
                </a:lnTo>
                <a:lnTo>
                  <a:pt x="335" y="345"/>
                </a:lnTo>
                <a:lnTo>
                  <a:pt x="372" y="336"/>
                </a:lnTo>
                <a:lnTo>
                  <a:pt x="407" y="329"/>
                </a:lnTo>
                <a:lnTo>
                  <a:pt x="437" y="324"/>
                </a:lnTo>
                <a:lnTo>
                  <a:pt x="463" y="317"/>
                </a:lnTo>
                <a:lnTo>
                  <a:pt x="483" y="313"/>
                </a:lnTo>
                <a:lnTo>
                  <a:pt x="495" y="311"/>
                </a:lnTo>
                <a:lnTo>
                  <a:pt x="500" y="310"/>
                </a:lnTo>
                <a:lnTo>
                  <a:pt x="502" y="299"/>
                </a:lnTo>
                <a:lnTo>
                  <a:pt x="504" y="289"/>
                </a:lnTo>
                <a:lnTo>
                  <a:pt x="511" y="285"/>
                </a:lnTo>
                <a:lnTo>
                  <a:pt x="523" y="285"/>
                </a:lnTo>
                <a:lnTo>
                  <a:pt x="542" y="273"/>
                </a:lnTo>
                <a:lnTo>
                  <a:pt x="549" y="262"/>
                </a:lnTo>
                <a:lnTo>
                  <a:pt x="555" y="252"/>
                </a:lnTo>
                <a:lnTo>
                  <a:pt x="565" y="241"/>
                </a:lnTo>
                <a:lnTo>
                  <a:pt x="572" y="238"/>
                </a:lnTo>
                <a:lnTo>
                  <a:pt x="576" y="231"/>
                </a:lnTo>
                <a:lnTo>
                  <a:pt x="574" y="222"/>
                </a:lnTo>
                <a:lnTo>
                  <a:pt x="569" y="213"/>
                </a:lnTo>
                <a:lnTo>
                  <a:pt x="519" y="164"/>
                </a:lnTo>
                <a:lnTo>
                  <a:pt x="519" y="160"/>
                </a:lnTo>
                <a:lnTo>
                  <a:pt x="523" y="158"/>
                </a:lnTo>
                <a:lnTo>
                  <a:pt x="528" y="157"/>
                </a:lnTo>
                <a:lnTo>
                  <a:pt x="530" y="151"/>
                </a:lnTo>
                <a:lnTo>
                  <a:pt x="528" y="143"/>
                </a:lnTo>
                <a:lnTo>
                  <a:pt x="523" y="134"/>
                </a:lnTo>
                <a:lnTo>
                  <a:pt x="521" y="127"/>
                </a:lnTo>
                <a:lnTo>
                  <a:pt x="525" y="118"/>
                </a:lnTo>
                <a:lnTo>
                  <a:pt x="527" y="109"/>
                </a:lnTo>
                <a:lnTo>
                  <a:pt x="532" y="107"/>
                </a:lnTo>
                <a:lnTo>
                  <a:pt x="535" y="106"/>
                </a:lnTo>
                <a:lnTo>
                  <a:pt x="539" y="97"/>
                </a:lnTo>
                <a:lnTo>
                  <a:pt x="539" y="83"/>
                </a:lnTo>
                <a:lnTo>
                  <a:pt x="541" y="79"/>
                </a:lnTo>
                <a:lnTo>
                  <a:pt x="541" y="76"/>
                </a:lnTo>
                <a:lnTo>
                  <a:pt x="541" y="67"/>
                </a:lnTo>
                <a:lnTo>
                  <a:pt x="537" y="58"/>
                </a:lnTo>
                <a:lnTo>
                  <a:pt x="511" y="48"/>
                </a:lnTo>
                <a:lnTo>
                  <a:pt x="512" y="34"/>
                </a:lnTo>
                <a:lnTo>
                  <a:pt x="509" y="27"/>
                </a:lnTo>
                <a:lnTo>
                  <a:pt x="502" y="21"/>
                </a:lnTo>
                <a:lnTo>
                  <a:pt x="493" y="16"/>
                </a:lnTo>
                <a:lnTo>
                  <a:pt x="486" y="14"/>
                </a:lnTo>
                <a:lnTo>
                  <a:pt x="481" y="7"/>
                </a:lnTo>
                <a:lnTo>
                  <a:pt x="474" y="0"/>
                </a:lnTo>
                <a:lnTo>
                  <a:pt x="463" y="0"/>
                </a:lnTo>
                <a:lnTo>
                  <a:pt x="539" y="97"/>
                </a:lnTo>
                <a:close/>
              </a:path>
            </a:pathLst>
          </a:custGeom>
          <a:solidFill>
            <a:srgbClr val="CCFFCC"/>
          </a:solidFill>
          <a:ln w="9525">
            <a:noFill/>
            <a:round/>
            <a:headEnd/>
            <a:tailEnd/>
          </a:ln>
        </p:spPr>
        <p:txBody>
          <a:bodyPr/>
          <a:lstStyle/>
          <a:p>
            <a:endParaRPr lang="en-US"/>
          </a:p>
        </p:txBody>
      </p:sp>
      <p:sp>
        <p:nvSpPr>
          <p:cNvPr id="31812" name="Freeform 68"/>
          <p:cNvSpPr>
            <a:spLocks/>
          </p:cNvSpPr>
          <p:nvPr/>
        </p:nvSpPr>
        <p:spPr bwMode="auto">
          <a:xfrm>
            <a:off x="6254750" y="2919413"/>
            <a:ext cx="698500" cy="427037"/>
          </a:xfrm>
          <a:custGeom>
            <a:avLst/>
            <a:gdLst/>
            <a:ahLst/>
            <a:cxnLst>
              <a:cxn ang="0">
                <a:pos x="539" y="83"/>
              </a:cxn>
              <a:cxn ang="0">
                <a:pos x="541" y="76"/>
              </a:cxn>
              <a:cxn ang="0">
                <a:pos x="537" y="58"/>
              </a:cxn>
              <a:cxn ang="0">
                <a:pos x="512" y="34"/>
              </a:cxn>
              <a:cxn ang="0">
                <a:pos x="502" y="21"/>
              </a:cxn>
              <a:cxn ang="0">
                <a:pos x="486" y="14"/>
              </a:cxn>
              <a:cxn ang="0">
                <a:pos x="474" y="0"/>
              </a:cxn>
              <a:cxn ang="0">
                <a:pos x="453" y="4"/>
              </a:cxn>
              <a:cxn ang="0">
                <a:pos x="419" y="13"/>
              </a:cxn>
              <a:cxn ang="0">
                <a:pos x="370" y="25"/>
              </a:cxn>
              <a:cxn ang="0">
                <a:pos x="314" y="39"/>
              </a:cxn>
              <a:cxn ang="0">
                <a:pos x="250" y="53"/>
              </a:cxn>
              <a:cxn ang="0">
                <a:pos x="187" y="65"/>
              </a:cxn>
              <a:cxn ang="0">
                <a:pos x="129" y="78"/>
              </a:cxn>
              <a:cxn ang="0">
                <a:pos x="81" y="85"/>
              </a:cxn>
              <a:cxn ang="0">
                <a:pos x="62" y="51"/>
              </a:cxn>
              <a:cxn ang="0">
                <a:pos x="48" y="60"/>
              </a:cxn>
              <a:cxn ang="0">
                <a:pos x="34" y="71"/>
              </a:cxn>
              <a:cxn ang="0">
                <a:pos x="32" y="81"/>
              </a:cxn>
              <a:cxn ang="0">
                <a:pos x="20" y="88"/>
              </a:cxn>
              <a:cxn ang="0">
                <a:pos x="6" y="93"/>
              </a:cxn>
              <a:cxn ang="0">
                <a:pos x="0" y="104"/>
              </a:cxn>
              <a:cxn ang="0">
                <a:pos x="60" y="399"/>
              </a:cxn>
              <a:cxn ang="0">
                <a:pos x="110" y="391"/>
              </a:cxn>
              <a:cxn ang="0">
                <a:pos x="178" y="377"/>
              </a:cxn>
              <a:cxn ang="0">
                <a:pos x="256" y="361"/>
              </a:cxn>
              <a:cxn ang="0">
                <a:pos x="335" y="345"/>
              </a:cxn>
              <a:cxn ang="0">
                <a:pos x="407" y="329"/>
              </a:cxn>
              <a:cxn ang="0">
                <a:pos x="463" y="317"/>
              </a:cxn>
              <a:cxn ang="0">
                <a:pos x="495" y="311"/>
              </a:cxn>
              <a:cxn ang="0">
                <a:pos x="502" y="299"/>
              </a:cxn>
              <a:cxn ang="0">
                <a:pos x="511" y="285"/>
              </a:cxn>
              <a:cxn ang="0">
                <a:pos x="542" y="273"/>
              </a:cxn>
              <a:cxn ang="0">
                <a:pos x="555" y="252"/>
              </a:cxn>
              <a:cxn ang="0">
                <a:pos x="572" y="238"/>
              </a:cxn>
              <a:cxn ang="0">
                <a:pos x="574" y="222"/>
              </a:cxn>
              <a:cxn ang="0">
                <a:pos x="519" y="164"/>
              </a:cxn>
              <a:cxn ang="0">
                <a:pos x="523" y="158"/>
              </a:cxn>
              <a:cxn ang="0">
                <a:pos x="530" y="151"/>
              </a:cxn>
              <a:cxn ang="0">
                <a:pos x="523" y="134"/>
              </a:cxn>
              <a:cxn ang="0">
                <a:pos x="525" y="118"/>
              </a:cxn>
              <a:cxn ang="0">
                <a:pos x="532" y="107"/>
              </a:cxn>
              <a:cxn ang="0">
                <a:pos x="539" y="97"/>
              </a:cxn>
              <a:cxn ang="0">
                <a:pos x="541" y="79"/>
              </a:cxn>
              <a:cxn ang="0">
                <a:pos x="541" y="67"/>
              </a:cxn>
              <a:cxn ang="0">
                <a:pos x="511" y="48"/>
              </a:cxn>
              <a:cxn ang="0">
                <a:pos x="509" y="27"/>
              </a:cxn>
              <a:cxn ang="0">
                <a:pos x="493" y="16"/>
              </a:cxn>
              <a:cxn ang="0">
                <a:pos x="481" y="7"/>
              </a:cxn>
              <a:cxn ang="0">
                <a:pos x="463" y="0"/>
              </a:cxn>
            </a:cxnLst>
            <a:rect l="0" t="0" r="r" b="b"/>
            <a:pathLst>
              <a:path w="576" h="401">
                <a:moveTo>
                  <a:pt x="539" y="97"/>
                </a:moveTo>
                <a:lnTo>
                  <a:pt x="539" y="83"/>
                </a:lnTo>
                <a:lnTo>
                  <a:pt x="541" y="79"/>
                </a:lnTo>
                <a:lnTo>
                  <a:pt x="541" y="76"/>
                </a:lnTo>
                <a:lnTo>
                  <a:pt x="541" y="67"/>
                </a:lnTo>
                <a:lnTo>
                  <a:pt x="537" y="58"/>
                </a:lnTo>
                <a:lnTo>
                  <a:pt x="511" y="48"/>
                </a:lnTo>
                <a:lnTo>
                  <a:pt x="512" y="34"/>
                </a:lnTo>
                <a:lnTo>
                  <a:pt x="509" y="27"/>
                </a:lnTo>
                <a:lnTo>
                  <a:pt x="502" y="21"/>
                </a:lnTo>
                <a:lnTo>
                  <a:pt x="493" y="16"/>
                </a:lnTo>
                <a:lnTo>
                  <a:pt x="486" y="14"/>
                </a:lnTo>
                <a:lnTo>
                  <a:pt x="481" y="7"/>
                </a:lnTo>
                <a:lnTo>
                  <a:pt x="474" y="0"/>
                </a:lnTo>
                <a:lnTo>
                  <a:pt x="463" y="0"/>
                </a:lnTo>
                <a:lnTo>
                  <a:pt x="453" y="4"/>
                </a:lnTo>
                <a:lnTo>
                  <a:pt x="439" y="7"/>
                </a:lnTo>
                <a:lnTo>
                  <a:pt x="419" y="13"/>
                </a:lnTo>
                <a:lnTo>
                  <a:pt x="396" y="18"/>
                </a:lnTo>
                <a:lnTo>
                  <a:pt x="370" y="25"/>
                </a:lnTo>
                <a:lnTo>
                  <a:pt x="342" y="32"/>
                </a:lnTo>
                <a:lnTo>
                  <a:pt x="314" y="39"/>
                </a:lnTo>
                <a:lnTo>
                  <a:pt x="282" y="46"/>
                </a:lnTo>
                <a:lnTo>
                  <a:pt x="250" y="53"/>
                </a:lnTo>
                <a:lnTo>
                  <a:pt x="219" y="60"/>
                </a:lnTo>
                <a:lnTo>
                  <a:pt x="187" y="65"/>
                </a:lnTo>
                <a:lnTo>
                  <a:pt x="157" y="72"/>
                </a:lnTo>
                <a:lnTo>
                  <a:pt x="129" y="78"/>
                </a:lnTo>
                <a:lnTo>
                  <a:pt x="104" y="81"/>
                </a:lnTo>
                <a:lnTo>
                  <a:pt x="81" y="85"/>
                </a:lnTo>
                <a:lnTo>
                  <a:pt x="62" y="86"/>
                </a:lnTo>
                <a:lnTo>
                  <a:pt x="62" y="51"/>
                </a:lnTo>
                <a:lnTo>
                  <a:pt x="59" y="53"/>
                </a:lnTo>
                <a:lnTo>
                  <a:pt x="48" y="60"/>
                </a:lnTo>
                <a:lnTo>
                  <a:pt x="39" y="65"/>
                </a:lnTo>
                <a:lnTo>
                  <a:pt x="34" y="71"/>
                </a:lnTo>
                <a:lnTo>
                  <a:pt x="34" y="76"/>
                </a:lnTo>
                <a:lnTo>
                  <a:pt x="32" y="81"/>
                </a:lnTo>
                <a:lnTo>
                  <a:pt x="29" y="86"/>
                </a:lnTo>
                <a:lnTo>
                  <a:pt x="20" y="88"/>
                </a:lnTo>
                <a:lnTo>
                  <a:pt x="11" y="90"/>
                </a:lnTo>
                <a:lnTo>
                  <a:pt x="6" y="93"/>
                </a:lnTo>
                <a:lnTo>
                  <a:pt x="4" y="97"/>
                </a:lnTo>
                <a:lnTo>
                  <a:pt x="0" y="104"/>
                </a:lnTo>
                <a:lnTo>
                  <a:pt x="44" y="401"/>
                </a:lnTo>
                <a:lnTo>
                  <a:pt x="60" y="399"/>
                </a:lnTo>
                <a:lnTo>
                  <a:pt x="81" y="396"/>
                </a:lnTo>
                <a:lnTo>
                  <a:pt x="110" y="391"/>
                </a:lnTo>
                <a:lnTo>
                  <a:pt x="141" y="384"/>
                </a:lnTo>
                <a:lnTo>
                  <a:pt x="178" y="377"/>
                </a:lnTo>
                <a:lnTo>
                  <a:pt x="215" y="369"/>
                </a:lnTo>
                <a:lnTo>
                  <a:pt x="256" y="361"/>
                </a:lnTo>
                <a:lnTo>
                  <a:pt x="296" y="352"/>
                </a:lnTo>
                <a:lnTo>
                  <a:pt x="335" y="345"/>
                </a:lnTo>
                <a:lnTo>
                  <a:pt x="372" y="336"/>
                </a:lnTo>
                <a:lnTo>
                  <a:pt x="407" y="329"/>
                </a:lnTo>
                <a:lnTo>
                  <a:pt x="437" y="324"/>
                </a:lnTo>
                <a:lnTo>
                  <a:pt x="463" y="317"/>
                </a:lnTo>
                <a:lnTo>
                  <a:pt x="483" y="313"/>
                </a:lnTo>
                <a:lnTo>
                  <a:pt x="495" y="311"/>
                </a:lnTo>
                <a:lnTo>
                  <a:pt x="500" y="310"/>
                </a:lnTo>
                <a:lnTo>
                  <a:pt x="502" y="299"/>
                </a:lnTo>
                <a:lnTo>
                  <a:pt x="504" y="289"/>
                </a:lnTo>
                <a:lnTo>
                  <a:pt x="511" y="285"/>
                </a:lnTo>
                <a:lnTo>
                  <a:pt x="523" y="285"/>
                </a:lnTo>
                <a:lnTo>
                  <a:pt x="542" y="273"/>
                </a:lnTo>
                <a:lnTo>
                  <a:pt x="549" y="262"/>
                </a:lnTo>
                <a:lnTo>
                  <a:pt x="555" y="252"/>
                </a:lnTo>
                <a:lnTo>
                  <a:pt x="565" y="241"/>
                </a:lnTo>
                <a:lnTo>
                  <a:pt x="572" y="238"/>
                </a:lnTo>
                <a:lnTo>
                  <a:pt x="576" y="231"/>
                </a:lnTo>
                <a:lnTo>
                  <a:pt x="574" y="222"/>
                </a:lnTo>
                <a:lnTo>
                  <a:pt x="569" y="213"/>
                </a:lnTo>
                <a:lnTo>
                  <a:pt x="519" y="164"/>
                </a:lnTo>
                <a:lnTo>
                  <a:pt x="519" y="160"/>
                </a:lnTo>
                <a:lnTo>
                  <a:pt x="523" y="158"/>
                </a:lnTo>
                <a:lnTo>
                  <a:pt x="528" y="157"/>
                </a:lnTo>
                <a:lnTo>
                  <a:pt x="530" y="151"/>
                </a:lnTo>
                <a:lnTo>
                  <a:pt x="528" y="143"/>
                </a:lnTo>
                <a:lnTo>
                  <a:pt x="523" y="134"/>
                </a:lnTo>
                <a:lnTo>
                  <a:pt x="521" y="127"/>
                </a:lnTo>
                <a:lnTo>
                  <a:pt x="525" y="118"/>
                </a:lnTo>
                <a:lnTo>
                  <a:pt x="527" y="109"/>
                </a:lnTo>
                <a:lnTo>
                  <a:pt x="532" y="107"/>
                </a:lnTo>
                <a:lnTo>
                  <a:pt x="535" y="106"/>
                </a:lnTo>
                <a:lnTo>
                  <a:pt x="539" y="97"/>
                </a:lnTo>
                <a:lnTo>
                  <a:pt x="539" y="83"/>
                </a:lnTo>
                <a:lnTo>
                  <a:pt x="541" y="79"/>
                </a:lnTo>
                <a:lnTo>
                  <a:pt x="541" y="76"/>
                </a:lnTo>
                <a:lnTo>
                  <a:pt x="541" y="67"/>
                </a:lnTo>
                <a:lnTo>
                  <a:pt x="537" y="58"/>
                </a:lnTo>
                <a:lnTo>
                  <a:pt x="511" y="48"/>
                </a:lnTo>
                <a:lnTo>
                  <a:pt x="512" y="34"/>
                </a:lnTo>
                <a:lnTo>
                  <a:pt x="509" y="27"/>
                </a:lnTo>
                <a:lnTo>
                  <a:pt x="502" y="21"/>
                </a:lnTo>
                <a:lnTo>
                  <a:pt x="493" y="16"/>
                </a:lnTo>
                <a:lnTo>
                  <a:pt x="486" y="14"/>
                </a:lnTo>
                <a:lnTo>
                  <a:pt x="481" y="7"/>
                </a:lnTo>
                <a:lnTo>
                  <a:pt x="474" y="0"/>
                </a:lnTo>
                <a:lnTo>
                  <a:pt x="463" y="0"/>
                </a:lnTo>
              </a:path>
            </a:pathLst>
          </a:custGeom>
          <a:noFill/>
          <a:ln w="0">
            <a:solidFill>
              <a:srgbClr val="000000"/>
            </a:solidFill>
            <a:prstDash val="solid"/>
            <a:round/>
            <a:headEnd/>
            <a:tailEnd/>
          </a:ln>
        </p:spPr>
        <p:txBody>
          <a:bodyPr/>
          <a:lstStyle/>
          <a:p>
            <a:endParaRPr lang="en-US"/>
          </a:p>
        </p:txBody>
      </p:sp>
      <p:sp>
        <p:nvSpPr>
          <p:cNvPr id="31813" name="Freeform 69"/>
          <p:cNvSpPr>
            <a:spLocks/>
          </p:cNvSpPr>
          <p:nvPr/>
        </p:nvSpPr>
        <p:spPr bwMode="auto">
          <a:xfrm>
            <a:off x="6861175" y="3222625"/>
            <a:ext cx="127000" cy="188913"/>
          </a:xfrm>
          <a:custGeom>
            <a:avLst/>
            <a:gdLst/>
            <a:ahLst/>
            <a:cxnLst>
              <a:cxn ang="0">
                <a:pos x="0" y="25"/>
              </a:cxn>
              <a:cxn ang="0">
                <a:pos x="2" y="14"/>
              </a:cxn>
              <a:cxn ang="0">
                <a:pos x="4" y="4"/>
              </a:cxn>
              <a:cxn ang="0">
                <a:pos x="11" y="0"/>
              </a:cxn>
              <a:cxn ang="0">
                <a:pos x="23" y="0"/>
              </a:cxn>
              <a:cxn ang="0">
                <a:pos x="21" y="5"/>
              </a:cxn>
              <a:cxn ang="0">
                <a:pos x="23" y="11"/>
              </a:cxn>
              <a:cxn ang="0">
                <a:pos x="23" y="14"/>
              </a:cxn>
              <a:cxn ang="0">
                <a:pos x="14" y="18"/>
              </a:cxn>
              <a:cxn ang="0">
                <a:pos x="14" y="23"/>
              </a:cxn>
              <a:cxn ang="0">
                <a:pos x="18" y="28"/>
              </a:cxn>
              <a:cxn ang="0">
                <a:pos x="21" y="35"/>
              </a:cxn>
              <a:cxn ang="0">
                <a:pos x="23" y="41"/>
              </a:cxn>
              <a:cxn ang="0">
                <a:pos x="25" y="46"/>
              </a:cxn>
              <a:cxn ang="0">
                <a:pos x="28" y="51"/>
              </a:cxn>
              <a:cxn ang="0">
                <a:pos x="34" y="60"/>
              </a:cxn>
              <a:cxn ang="0">
                <a:pos x="48" y="72"/>
              </a:cxn>
              <a:cxn ang="0">
                <a:pos x="58" y="81"/>
              </a:cxn>
              <a:cxn ang="0">
                <a:pos x="63" y="97"/>
              </a:cxn>
              <a:cxn ang="0">
                <a:pos x="71" y="113"/>
              </a:cxn>
              <a:cxn ang="0">
                <a:pos x="88" y="128"/>
              </a:cxn>
              <a:cxn ang="0">
                <a:pos x="97" y="139"/>
              </a:cxn>
              <a:cxn ang="0">
                <a:pos x="104" y="151"/>
              </a:cxn>
              <a:cxn ang="0">
                <a:pos x="106" y="162"/>
              </a:cxn>
              <a:cxn ang="0">
                <a:pos x="102" y="174"/>
              </a:cxn>
              <a:cxn ang="0">
                <a:pos x="39" y="179"/>
              </a:cxn>
              <a:cxn ang="0">
                <a:pos x="0" y="25"/>
              </a:cxn>
            </a:cxnLst>
            <a:rect l="0" t="0" r="r" b="b"/>
            <a:pathLst>
              <a:path w="106" h="179">
                <a:moveTo>
                  <a:pt x="0" y="25"/>
                </a:moveTo>
                <a:lnTo>
                  <a:pt x="2" y="14"/>
                </a:lnTo>
                <a:lnTo>
                  <a:pt x="4" y="4"/>
                </a:lnTo>
                <a:lnTo>
                  <a:pt x="11" y="0"/>
                </a:lnTo>
                <a:lnTo>
                  <a:pt x="23" y="0"/>
                </a:lnTo>
                <a:lnTo>
                  <a:pt x="21" y="5"/>
                </a:lnTo>
                <a:lnTo>
                  <a:pt x="23" y="11"/>
                </a:lnTo>
                <a:lnTo>
                  <a:pt x="23" y="14"/>
                </a:lnTo>
                <a:lnTo>
                  <a:pt x="14" y="18"/>
                </a:lnTo>
                <a:lnTo>
                  <a:pt x="14" y="23"/>
                </a:lnTo>
                <a:lnTo>
                  <a:pt x="18" y="28"/>
                </a:lnTo>
                <a:lnTo>
                  <a:pt x="21" y="35"/>
                </a:lnTo>
                <a:lnTo>
                  <a:pt x="23" y="41"/>
                </a:lnTo>
                <a:lnTo>
                  <a:pt x="25" y="46"/>
                </a:lnTo>
                <a:lnTo>
                  <a:pt x="28" y="51"/>
                </a:lnTo>
                <a:lnTo>
                  <a:pt x="34" y="60"/>
                </a:lnTo>
                <a:lnTo>
                  <a:pt x="48" y="72"/>
                </a:lnTo>
                <a:lnTo>
                  <a:pt x="58" y="81"/>
                </a:lnTo>
                <a:lnTo>
                  <a:pt x="63" y="97"/>
                </a:lnTo>
                <a:lnTo>
                  <a:pt x="71" y="113"/>
                </a:lnTo>
                <a:lnTo>
                  <a:pt x="88" y="128"/>
                </a:lnTo>
                <a:lnTo>
                  <a:pt x="97" y="139"/>
                </a:lnTo>
                <a:lnTo>
                  <a:pt x="104" y="151"/>
                </a:lnTo>
                <a:lnTo>
                  <a:pt x="106" y="162"/>
                </a:lnTo>
                <a:lnTo>
                  <a:pt x="102" y="174"/>
                </a:lnTo>
                <a:lnTo>
                  <a:pt x="39" y="179"/>
                </a:lnTo>
                <a:lnTo>
                  <a:pt x="0" y="25"/>
                </a:lnTo>
                <a:close/>
              </a:path>
            </a:pathLst>
          </a:custGeom>
          <a:solidFill>
            <a:srgbClr val="FFFFFF"/>
          </a:solidFill>
          <a:ln w="9525">
            <a:noFill/>
            <a:round/>
            <a:headEnd/>
            <a:tailEnd/>
          </a:ln>
        </p:spPr>
        <p:txBody>
          <a:bodyPr/>
          <a:lstStyle/>
          <a:p>
            <a:endParaRPr lang="en-US"/>
          </a:p>
        </p:txBody>
      </p:sp>
      <p:sp>
        <p:nvSpPr>
          <p:cNvPr id="31814" name="Freeform 70"/>
          <p:cNvSpPr>
            <a:spLocks/>
          </p:cNvSpPr>
          <p:nvPr/>
        </p:nvSpPr>
        <p:spPr bwMode="auto">
          <a:xfrm>
            <a:off x="6861175" y="3222625"/>
            <a:ext cx="127000" cy="188913"/>
          </a:xfrm>
          <a:custGeom>
            <a:avLst/>
            <a:gdLst/>
            <a:ahLst/>
            <a:cxnLst>
              <a:cxn ang="0">
                <a:pos x="0" y="25"/>
              </a:cxn>
              <a:cxn ang="0">
                <a:pos x="2" y="14"/>
              </a:cxn>
              <a:cxn ang="0">
                <a:pos x="4" y="4"/>
              </a:cxn>
              <a:cxn ang="0">
                <a:pos x="11" y="0"/>
              </a:cxn>
              <a:cxn ang="0">
                <a:pos x="23" y="0"/>
              </a:cxn>
              <a:cxn ang="0">
                <a:pos x="21" y="5"/>
              </a:cxn>
              <a:cxn ang="0">
                <a:pos x="23" y="11"/>
              </a:cxn>
              <a:cxn ang="0">
                <a:pos x="23" y="14"/>
              </a:cxn>
              <a:cxn ang="0">
                <a:pos x="14" y="18"/>
              </a:cxn>
              <a:cxn ang="0">
                <a:pos x="14" y="23"/>
              </a:cxn>
              <a:cxn ang="0">
                <a:pos x="18" y="28"/>
              </a:cxn>
              <a:cxn ang="0">
                <a:pos x="21" y="35"/>
              </a:cxn>
              <a:cxn ang="0">
                <a:pos x="23" y="41"/>
              </a:cxn>
              <a:cxn ang="0">
                <a:pos x="25" y="46"/>
              </a:cxn>
              <a:cxn ang="0">
                <a:pos x="28" y="51"/>
              </a:cxn>
              <a:cxn ang="0">
                <a:pos x="34" y="60"/>
              </a:cxn>
              <a:cxn ang="0">
                <a:pos x="48" y="72"/>
              </a:cxn>
              <a:cxn ang="0">
                <a:pos x="58" y="81"/>
              </a:cxn>
              <a:cxn ang="0">
                <a:pos x="63" y="97"/>
              </a:cxn>
              <a:cxn ang="0">
                <a:pos x="71" y="113"/>
              </a:cxn>
              <a:cxn ang="0">
                <a:pos x="88" y="128"/>
              </a:cxn>
              <a:cxn ang="0">
                <a:pos x="97" y="139"/>
              </a:cxn>
              <a:cxn ang="0">
                <a:pos x="104" y="151"/>
              </a:cxn>
              <a:cxn ang="0">
                <a:pos x="106" y="162"/>
              </a:cxn>
              <a:cxn ang="0">
                <a:pos x="102" y="174"/>
              </a:cxn>
              <a:cxn ang="0">
                <a:pos x="39" y="179"/>
              </a:cxn>
              <a:cxn ang="0">
                <a:pos x="0" y="25"/>
              </a:cxn>
            </a:cxnLst>
            <a:rect l="0" t="0" r="r" b="b"/>
            <a:pathLst>
              <a:path w="106" h="179">
                <a:moveTo>
                  <a:pt x="0" y="25"/>
                </a:moveTo>
                <a:lnTo>
                  <a:pt x="2" y="14"/>
                </a:lnTo>
                <a:lnTo>
                  <a:pt x="4" y="4"/>
                </a:lnTo>
                <a:lnTo>
                  <a:pt x="11" y="0"/>
                </a:lnTo>
                <a:lnTo>
                  <a:pt x="23" y="0"/>
                </a:lnTo>
                <a:lnTo>
                  <a:pt x="21" y="5"/>
                </a:lnTo>
                <a:lnTo>
                  <a:pt x="23" y="11"/>
                </a:lnTo>
                <a:lnTo>
                  <a:pt x="23" y="14"/>
                </a:lnTo>
                <a:lnTo>
                  <a:pt x="14" y="18"/>
                </a:lnTo>
                <a:lnTo>
                  <a:pt x="14" y="23"/>
                </a:lnTo>
                <a:lnTo>
                  <a:pt x="18" y="28"/>
                </a:lnTo>
                <a:lnTo>
                  <a:pt x="21" y="35"/>
                </a:lnTo>
                <a:lnTo>
                  <a:pt x="23" y="41"/>
                </a:lnTo>
                <a:lnTo>
                  <a:pt x="25" y="46"/>
                </a:lnTo>
                <a:lnTo>
                  <a:pt x="28" y="51"/>
                </a:lnTo>
                <a:lnTo>
                  <a:pt x="34" y="60"/>
                </a:lnTo>
                <a:lnTo>
                  <a:pt x="48" y="72"/>
                </a:lnTo>
                <a:lnTo>
                  <a:pt x="58" y="81"/>
                </a:lnTo>
                <a:lnTo>
                  <a:pt x="63" y="97"/>
                </a:lnTo>
                <a:lnTo>
                  <a:pt x="71" y="113"/>
                </a:lnTo>
                <a:lnTo>
                  <a:pt x="88" y="128"/>
                </a:lnTo>
                <a:lnTo>
                  <a:pt x="97" y="139"/>
                </a:lnTo>
                <a:lnTo>
                  <a:pt x="104" y="151"/>
                </a:lnTo>
                <a:lnTo>
                  <a:pt x="106" y="162"/>
                </a:lnTo>
                <a:lnTo>
                  <a:pt x="102" y="174"/>
                </a:lnTo>
                <a:lnTo>
                  <a:pt x="39" y="179"/>
                </a:lnTo>
                <a:lnTo>
                  <a:pt x="0" y="25"/>
                </a:lnTo>
              </a:path>
            </a:pathLst>
          </a:custGeom>
          <a:solidFill>
            <a:srgbClr val="CCFFCC"/>
          </a:solidFill>
          <a:ln w="0">
            <a:solidFill>
              <a:srgbClr val="000000"/>
            </a:solidFill>
            <a:prstDash val="solid"/>
            <a:round/>
            <a:headEnd/>
            <a:tailEnd/>
          </a:ln>
        </p:spPr>
        <p:txBody>
          <a:bodyPr/>
          <a:lstStyle/>
          <a:p>
            <a:endParaRPr lang="en-US"/>
          </a:p>
        </p:txBody>
      </p:sp>
      <p:sp>
        <p:nvSpPr>
          <p:cNvPr id="31815" name="Freeform 71"/>
          <p:cNvSpPr>
            <a:spLocks/>
          </p:cNvSpPr>
          <p:nvPr/>
        </p:nvSpPr>
        <p:spPr bwMode="auto">
          <a:xfrm>
            <a:off x="6816725" y="2919413"/>
            <a:ext cx="92075" cy="101600"/>
          </a:xfrm>
          <a:custGeom>
            <a:avLst/>
            <a:gdLst/>
            <a:ahLst/>
            <a:cxnLst>
              <a:cxn ang="0">
                <a:pos x="0" y="0"/>
              </a:cxn>
              <a:cxn ang="0">
                <a:pos x="11" y="0"/>
              </a:cxn>
              <a:cxn ang="0">
                <a:pos x="18" y="7"/>
              </a:cxn>
              <a:cxn ang="0">
                <a:pos x="23" y="14"/>
              </a:cxn>
              <a:cxn ang="0">
                <a:pos x="30" y="16"/>
              </a:cxn>
              <a:cxn ang="0">
                <a:pos x="39" y="21"/>
              </a:cxn>
              <a:cxn ang="0">
                <a:pos x="46" y="27"/>
              </a:cxn>
              <a:cxn ang="0">
                <a:pos x="49" y="34"/>
              </a:cxn>
              <a:cxn ang="0">
                <a:pos x="48" y="48"/>
              </a:cxn>
              <a:cxn ang="0">
                <a:pos x="74" y="58"/>
              </a:cxn>
              <a:cxn ang="0">
                <a:pos x="78" y="67"/>
              </a:cxn>
              <a:cxn ang="0">
                <a:pos x="78" y="76"/>
              </a:cxn>
              <a:cxn ang="0">
                <a:pos x="78" y="79"/>
              </a:cxn>
              <a:cxn ang="0">
                <a:pos x="76" y="83"/>
              </a:cxn>
              <a:cxn ang="0">
                <a:pos x="76" y="97"/>
              </a:cxn>
              <a:cxn ang="0">
                <a:pos x="0" y="0"/>
              </a:cxn>
            </a:cxnLst>
            <a:rect l="0" t="0" r="r" b="b"/>
            <a:pathLst>
              <a:path w="78" h="97">
                <a:moveTo>
                  <a:pt x="0" y="0"/>
                </a:moveTo>
                <a:lnTo>
                  <a:pt x="11" y="0"/>
                </a:lnTo>
                <a:lnTo>
                  <a:pt x="18" y="7"/>
                </a:lnTo>
                <a:lnTo>
                  <a:pt x="23" y="14"/>
                </a:lnTo>
                <a:lnTo>
                  <a:pt x="30" y="16"/>
                </a:lnTo>
                <a:lnTo>
                  <a:pt x="39" y="21"/>
                </a:lnTo>
                <a:lnTo>
                  <a:pt x="46" y="27"/>
                </a:lnTo>
                <a:lnTo>
                  <a:pt x="49" y="34"/>
                </a:lnTo>
                <a:lnTo>
                  <a:pt x="48" y="48"/>
                </a:lnTo>
                <a:lnTo>
                  <a:pt x="74" y="58"/>
                </a:lnTo>
                <a:lnTo>
                  <a:pt x="78" y="67"/>
                </a:lnTo>
                <a:lnTo>
                  <a:pt x="78" y="76"/>
                </a:lnTo>
                <a:lnTo>
                  <a:pt x="78" y="79"/>
                </a:lnTo>
                <a:lnTo>
                  <a:pt x="76" y="83"/>
                </a:lnTo>
                <a:lnTo>
                  <a:pt x="76" y="97"/>
                </a:lnTo>
                <a:lnTo>
                  <a:pt x="0" y="0"/>
                </a:lnTo>
                <a:close/>
              </a:path>
            </a:pathLst>
          </a:custGeom>
          <a:solidFill>
            <a:srgbClr val="FFFFFF"/>
          </a:solidFill>
          <a:ln w="9525">
            <a:noFill/>
            <a:round/>
            <a:headEnd/>
            <a:tailEnd/>
          </a:ln>
        </p:spPr>
        <p:txBody>
          <a:bodyPr/>
          <a:lstStyle/>
          <a:p>
            <a:endParaRPr lang="en-US"/>
          </a:p>
        </p:txBody>
      </p:sp>
      <p:sp>
        <p:nvSpPr>
          <p:cNvPr id="31816" name="Freeform 72"/>
          <p:cNvSpPr>
            <a:spLocks/>
          </p:cNvSpPr>
          <p:nvPr/>
        </p:nvSpPr>
        <p:spPr bwMode="auto">
          <a:xfrm>
            <a:off x="6816725" y="2919413"/>
            <a:ext cx="92075" cy="101600"/>
          </a:xfrm>
          <a:custGeom>
            <a:avLst/>
            <a:gdLst/>
            <a:ahLst/>
            <a:cxnLst>
              <a:cxn ang="0">
                <a:pos x="0" y="0"/>
              </a:cxn>
              <a:cxn ang="0">
                <a:pos x="11" y="0"/>
              </a:cxn>
              <a:cxn ang="0">
                <a:pos x="18" y="7"/>
              </a:cxn>
              <a:cxn ang="0">
                <a:pos x="23" y="14"/>
              </a:cxn>
              <a:cxn ang="0">
                <a:pos x="30" y="16"/>
              </a:cxn>
              <a:cxn ang="0">
                <a:pos x="39" y="21"/>
              </a:cxn>
              <a:cxn ang="0">
                <a:pos x="46" y="27"/>
              </a:cxn>
              <a:cxn ang="0">
                <a:pos x="49" y="34"/>
              </a:cxn>
              <a:cxn ang="0">
                <a:pos x="48" y="48"/>
              </a:cxn>
              <a:cxn ang="0">
                <a:pos x="74" y="58"/>
              </a:cxn>
              <a:cxn ang="0">
                <a:pos x="78" y="67"/>
              </a:cxn>
              <a:cxn ang="0">
                <a:pos x="78" y="76"/>
              </a:cxn>
              <a:cxn ang="0">
                <a:pos x="78" y="79"/>
              </a:cxn>
              <a:cxn ang="0">
                <a:pos x="76" y="83"/>
              </a:cxn>
              <a:cxn ang="0">
                <a:pos x="76" y="97"/>
              </a:cxn>
            </a:cxnLst>
            <a:rect l="0" t="0" r="r" b="b"/>
            <a:pathLst>
              <a:path w="78" h="97">
                <a:moveTo>
                  <a:pt x="0" y="0"/>
                </a:moveTo>
                <a:lnTo>
                  <a:pt x="11" y="0"/>
                </a:lnTo>
                <a:lnTo>
                  <a:pt x="18" y="7"/>
                </a:lnTo>
                <a:lnTo>
                  <a:pt x="23" y="14"/>
                </a:lnTo>
                <a:lnTo>
                  <a:pt x="30" y="16"/>
                </a:lnTo>
                <a:lnTo>
                  <a:pt x="39" y="21"/>
                </a:lnTo>
                <a:lnTo>
                  <a:pt x="46" y="27"/>
                </a:lnTo>
                <a:lnTo>
                  <a:pt x="49" y="34"/>
                </a:lnTo>
                <a:lnTo>
                  <a:pt x="48" y="48"/>
                </a:lnTo>
                <a:lnTo>
                  <a:pt x="74" y="58"/>
                </a:lnTo>
                <a:lnTo>
                  <a:pt x="78" y="67"/>
                </a:lnTo>
                <a:lnTo>
                  <a:pt x="78" y="76"/>
                </a:lnTo>
                <a:lnTo>
                  <a:pt x="78" y="79"/>
                </a:lnTo>
                <a:lnTo>
                  <a:pt x="76" y="83"/>
                </a:lnTo>
                <a:lnTo>
                  <a:pt x="76" y="97"/>
                </a:lnTo>
              </a:path>
            </a:pathLst>
          </a:custGeom>
          <a:noFill/>
          <a:ln w="0">
            <a:solidFill>
              <a:srgbClr val="000000"/>
            </a:solidFill>
            <a:prstDash val="solid"/>
            <a:round/>
            <a:headEnd/>
            <a:tailEnd/>
          </a:ln>
        </p:spPr>
        <p:txBody>
          <a:bodyPr/>
          <a:lstStyle/>
          <a:p>
            <a:endParaRPr lang="en-US"/>
          </a:p>
        </p:txBody>
      </p:sp>
      <p:sp>
        <p:nvSpPr>
          <p:cNvPr id="31817" name="Freeform 73"/>
          <p:cNvSpPr>
            <a:spLocks/>
          </p:cNvSpPr>
          <p:nvPr/>
        </p:nvSpPr>
        <p:spPr bwMode="auto">
          <a:xfrm>
            <a:off x="6330950" y="2447925"/>
            <a:ext cx="735013" cy="592138"/>
          </a:xfrm>
          <a:custGeom>
            <a:avLst/>
            <a:gdLst/>
            <a:ahLst/>
            <a:cxnLst>
              <a:cxn ang="0">
                <a:pos x="449" y="489"/>
              </a:cxn>
              <a:cxn ang="0">
                <a:pos x="440" y="462"/>
              </a:cxn>
              <a:cxn ang="0">
                <a:pos x="419" y="448"/>
              </a:cxn>
              <a:cxn ang="0">
                <a:pos x="391" y="445"/>
              </a:cxn>
              <a:cxn ang="0">
                <a:pos x="334" y="459"/>
              </a:cxn>
              <a:cxn ang="0">
                <a:pos x="252" y="480"/>
              </a:cxn>
              <a:cxn ang="0">
                <a:pos x="157" y="501"/>
              </a:cxn>
              <a:cxn ang="0">
                <a:pos x="67" y="519"/>
              </a:cxn>
              <a:cxn ang="0">
                <a:pos x="0" y="527"/>
              </a:cxn>
              <a:cxn ang="0">
                <a:pos x="23" y="469"/>
              </a:cxn>
              <a:cxn ang="0">
                <a:pos x="41" y="445"/>
              </a:cxn>
              <a:cxn ang="0">
                <a:pos x="56" y="424"/>
              </a:cxn>
              <a:cxn ang="0">
                <a:pos x="63" y="410"/>
              </a:cxn>
              <a:cxn ang="0">
                <a:pos x="56" y="390"/>
              </a:cxn>
              <a:cxn ang="0">
                <a:pos x="41" y="369"/>
              </a:cxn>
              <a:cxn ang="0">
                <a:pos x="53" y="343"/>
              </a:cxn>
              <a:cxn ang="0">
                <a:pos x="86" y="327"/>
              </a:cxn>
              <a:cxn ang="0">
                <a:pos x="123" y="322"/>
              </a:cxn>
              <a:cxn ang="0">
                <a:pos x="148" y="322"/>
              </a:cxn>
              <a:cxn ang="0">
                <a:pos x="174" y="332"/>
              </a:cxn>
              <a:cxn ang="0">
                <a:pos x="187" y="318"/>
              </a:cxn>
              <a:cxn ang="0">
                <a:pos x="213" y="311"/>
              </a:cxn>
              <a:cxn ang="0">
                <a:pos x="236" y="304"/>
              </a:cxn>
              <a:cxn ang="0">
                <a:pos x="262" y="278"/>
              </a:cxn>
              <a:cxn ang="0">
                <a:pos x="287" y="255"/>
              </a:cxn>
              <a:cxn ang="0">
                <a:pos x="276" y="227"/>
              </a:cxn>
              <a:cxn ang="0">
                <a:pos x="283" y="209"/>
              </a:cxn>
              <a:cxn ang="0">
                <a:pos x="266" y="195"/>
              </a:cxn>
              <a:cxn ang="0">
                <a:pos x="264" y="181"/>
              </a:cxn>
              <a:cxn ang="0">
                <a:pos x="289" y="158"/>
              </a:cxn>
              <a:cxn ang="0">
                <a:pos x="303" y="139"/>
              </a:cxn>
              <a:cxn ang="0">
                <a:pos x="311" y="109"/>
              </a:cxn>
              <a:cxn ang="0">
                <a:pos x="341" y="65"/>
              </a:cxn>
              <a:cxn ang="0">
                <a:pos x="385" y="37"/>
              </a:cxn>
              <a:cxn ang="0">
                <a:pos x="449" y="16"/>
              </a:cxn>
              <a:cxn ang="0">
                <a:pos x="507" y="0"/>
              </a:cxn>
              <a:cxn ang="0">
                <a:pos x="519" y="83"/>
              </a:cxn>
              <a:cxn ang="0">
                <a:pos x="530" y="149"/>
              </a:cxn>
              <a:cxn ang="0">
                <a:pos x="538" y="183"/>
              </a:cxn>
              <a:cxn ang="0">
                <a:pos x="552" y="192"/>
              </a:cxn>
              <a:cxn ang="0">
                <a:pos x="607" y="503"/>
              </a:cxn>
              <a:cxn ang="0">
                <a:pos x="595" y="534"/>
              </a:cxn>
              <a:cxn ang="0">
                <a:pos x="582" y="557"/>
              </a:cxn>
            </a:cxnLst>
            <a:rect l="0" t="0" r="r" b="b"/>
            <a:pathLst>
              <a:path w="607" h="557">
                <a:moveTo>
                  <a:pt x="479" y="508"/>
                </a:moveTo>
                <a:lnTo>
                  <a:pt x="475" y="499"/>
                </a:lnTo>
                <a:lnTo>
                  <a:pt x="449" y="489"/>
                </a:lnTo>
                <a:lnTo>
                  <a:pt x="450" y="475"/>
                </a:lnTo>
                <a:lnTo>
                  <a:pt x="447" y="468"/>
                </a:lnTo>
                <a:lnTo>
                  <a:pt x="440" y="462"/>
                </a:lnTo>
                <a:lnTo>
                  <a:pt x="431" y="457"/>
                </a:lnTo>
                <a:lnTo>
                  <a:pt x="424" y="455"/>
                </a:lnTo>
                <a:lnTo>
                  <a:pt x="419" y="448"/>
                </a:lnTo>
                <a:lnTo>
                  <a:pt x="412" y="441"/>
                </a:lnTo>
                <a:lnTo>
                  <a:pt x="401" y="441"/>
                </a:lnTo>
                <a:lnTo>
                  <a:pt x="391" y="445"/>
                </a:lnTo>
                <a:lnTo>
                  <a:pt x="377" y="448"/>
                </a:lnTo>
                <a:lnTo>
                  <a:pt x="357" y="454"/>
                </a:lnTo>
                <a:lnTo>
                  <a:pt x="334" y="459"/>
                </a:lnTo>
                <a:lnTo>
                  <a:pt x="308" y="466"/>
                </a:lnTo>
                <a:lnTo>
                  <a:pt x="280" y="473"/>
                </a:lnTo>
                <a:lnTo>
                  <a:pt x="252" y="480"/>
                </a:lnTo>
                <a:lnTo>
                  <a:pt x="220" y="487"/>
                </a:lnTo>
                <a:lnTo>
                  <a:pt x="188" y="494"/>
                </a:lnTo>
                <a:lnTo>
                  <a:pt x="157" y="501"/>
                </a:lnTo>
                <a:lnTo>
                  <a:pt x="125" y="506"/>
                </a:lnTo>
                <a:lnTo>
                  <a:pt x="95" y="513"/>
                </a:lnTo>
                <a:lnTo>
                  <a:pt x="67" y="519"/>
                </a:lnTo>
                <a:lnTo>
                  <a:pt x="42" y="522"/>
                </a:lnTo>
                <a:lnTo>
                  <a:pt x="19" y="526"/>
                </a:lnTo>
                <a:lnTo>
                  <a:pt x="0" y="527"/>
                </a:lnTo>
                <a:lnTo>
                  <a:pt x="0" y="492"/>
                </a:lnTo>
                <a:lnTo>
                  <a:pt x="12" y="482"/>
                </a:lnTo>
                <a:lnTo>
                  <a:pt x="23" y="469"/>
                </a:lnTo>
                <a:lnTo>
                  <a:pt x="32" y="459"/>
                </a:lnTo>
                <a:lnTo>
                  <a:pt x="32" y="452"/>
                </a:lnTo>
                <a:lnTo>
                  <a:pt x="41" y="445"/>
                </a:lnTo>
                <a:lnTo>
                  <a:pt x="44" y="438"/>
                </a:lnTo>
                <a:lnTo>
                  <a:pt x="48" y="431"/>
                </a:lnTo>
                <a:lnTo>
                  <a:pt x="56" y="424"/>
                </a:lnTo>
                <a:lnTo>
                  <a:pt x="63" y="420"/>
                </a:lnTo>
                <a:lnTo>
                  <a:pt x="65" y="415"/>
                </a:lnTo>
                <a:lnTo>
                  <a:pt x="63" y="410"/>
                </a:lnTo>
                <a:lnTo>
                  <a:pt x="56" y="404"/>
                </a:lnTo>
                <a:lnTo>
                  <a:pt x="55" y="397"/>
                </a:lnTo>
                <a:lnTo>
                  <a:pt x="56" y="390"/>
                </a:lnTo>
                <a:lnTo>
                  <a:pt x="56" y="383"/>
                </a:lnTo>
                <a:lnTo>
                  <a:pt x="44" y="374"/>
                </a:lnTo>
                <a:lnTo>
                  <a:pt x="41" y="369"/>
                </a:lnTo>
                <a:lnTo>
                  <a:pt x="41" y="359"/>
                </a:lnTo>
                <a:lnTo>
                  <a:pt x="44" y="348"/>
                </a:lnTo>
                <a:lnTo>
                  <a:pt x="53" y="343"/>
                </a:lnTo>
                <a:lnTo>
                  <a:pt x="63" y="339"/>
                </a:lnTo>
                <a:lnTo>
                  <a:pt x="74" y="332"/>
                </a:lnTo>
                <a:lnTo>
                  <a:pt x="86" y="327"/>
                </a:lnTo>
                <a:lnTo>
                  <a:pt x="104" y="323"/>
                </a:lnTo>
                <a:lnTo>
                  <a:pt x="114" y="323"/>
                </a:lnTo>
                <a:lnTo>
                  <a:pt x="123" y="322"/>
                </a:lnTo>
                <a:lnTo>
                  <a:pt x="130" y="322"/>
                </a:lnTo>
                <a:lnTo>
                  <a:pt x="139" y="320"/>
                </a:lnTo>
                <a:lnTo>
                  <a:pt x="148" y="322"/>
                </a:lnTo>
                <a:lnTo>
                  <a:pt x="155" y="323"/>
                </a:lnTo>
                <a:lnTo>
                  <a:pt x="164" y="327"/>
                </a:lnTo>
                <a:lnTo>
                  <a:pt x="174" y="332"/>
                </a:lnTo>
                <a:lnTo>
                  <a:pt x="183" y="330"/>
                </a:lnTo>
                <a:lnTo>
                  <a:pt x="185" y="325"/>
                </a:lnTo>
                <a:lnTo>
                  <a:pt x="187" y="318"/>
                </a:lnTo>
                <a:lnTo>
                  <a:pt x="195" y="313"/>
                </a:lnTo>
                <a:lnTo>
                  <a:pt x="204" y="313"/>
                </a:lnTo>
                <a:lnTo>
                  <a:pt x="213" y="311"/>
                </a:lnTo>
                <a:lnTo>
                  <a:pt x="220" y="311"/>
                </a:lnTo>
                <a:lnTo>
                  <a:pt x="227" y="308"/>
                </a:lnTo>
                <a:lnTo>
                  <a:pt x="236" y="304"/>
                </a:lnTo>
                <a:lnTo>
                  <a:pt x="243" y="299"/>
                </a:lnTo>
                <a:lnTo>
                  <a:pt x="252" y="290"/>
                </a:lnTo>
                <a:lnTo>
                  <a:pt x="262" y="278"/>
                </a:lnTo>
                <a:lnTo>
                  <a:pt x="267" y="271"/>
                </a:lnTo>
                <a:lnTo>
                  <a:pt x="278" y="264"/>
                </a:lnTo>
                <a:lnTo>
                  <a:pt x="287" y="255"/>
                </a:lnTo>
                <a:lnTo>
                  <a:pt x="285" y="246"/>
                </a:lnTo>
                <a:lnTo>
                  <a:pt x="278" y="237"/>
                </a:lnTo>
                <a:lnTo>
                  <a:pt x="276" y="227"/>
                </a:lnTo>
                <a:lnTo>
                  <a:pt x="276" y="218"/>
                </a:lnTo>
                <a:lnTo>
                  <a:pt x="280" y="213"/>
                </a:lnTo>
                <a:lnTo>
                  <a:pt x="283" y="209"/>
                </a:lnTo>
                <a:lnTo>
                  <a:pt x="283" y="204"/>
                </a:lnTo>
                <a:lnTo>
                  <a:pt x="278" y="199"/>
                </a:lnTo>
                <a:lnTo>
                  <a:pt x="266" y="195"/>
                </a:lnTo>
                <a:lnTo>
                  <a:pt x="260" y="193"/>
                </a:lnTo>
                <a:lnTo>
                  <a:pt x="260" y="188"/>
                </a:lnTo>
                <a:lnTo>
                  <a:pt x="264" y="181"/>
                </a:lnTo>
                <a:lnTo>
                  <a:pt x="271" y="174"/>
                </a:lnTo>
                <a:lnTo>
                  <a:pt x="280" y="165"/>
                </a:lnTo>
                <a:lnTo>
                  <a:pt x="289" y="158"/>
                </a:lnTo>
                <a:lnTo>
                  <a:pt x="296" y="151"/>
                </a:lnTo>
                <a:lnTo>
                  <a:pt x="299" y="146"/>
                </a:lnTo>
                <a:lnTo>
                  <a:pt x="303" y="139"/>
                </a:lnTo>
                <a:lnTo>
                  <a:pt x="304" y="130"/>
                </a:lnTo>
                <a:lnTo>
                  <a:pt x="308" y="121"/>
                </a:lnTo>
                <a:lnTo>
                  <a:pt x="311" y="109"/>
                </a:lnTo>
                <a:lnTo>
                  <a:pt x="317" y="97"/>
                </a:lnTo>
                <a:lnTo>
                  <a:pt x="327" y="83"/>
                </a:lnTo>
                <a:lnTo>
                  <a:pt x="341" y="65"/>
                </a:lnTo>
                <a:lnTo>
                  <a:pt x="362" y="46"/>
                </a:lnTo>
                <a:lnTo>
                  <a:pt x="371" y="42"/>
                </a:lnTo>
                <a:lnTo>
                  <a:pt x="385" y="37"/>
                </a:lnTo>
                <a:lnTo>
                  <a:pt x="405" y="30"/>
                </a:lnTo>
                <a:lnTo>
                  <a:pt x="426" y="23"/>
                </a:lnTo>
                <a:lnTo>
                  <a:pt x="449" y="16"/>
                </a:lnTo>
                <a:lnTo>
                  <a:pt x="470" y="9"/>
                </a:lnTo>
                <a:lnTo>
                  <a:pt x="491" y="3"/>
                </a:lnTo>
                <a:lnTo>
                  <a:pt x="507" y="0"/>
                </a:lnTo>
                <a:lnTo>
                  <a:pt x="510" y="23"/>
                </a:lnTo>
                <a:lnTo>
                  <a:pt x="514" y="53"/>
                </a:lnTo>
                <a:lnTo>
                  <a:pt x="519" y="83"/>
                </a:lnTo>
                <a:lnTo>
                  <a:pt x="524" y="104"/>
                </a:lnTo>
                <a:lnTo>
                  <a:pt x="526" y="130"/>
                </a:lnTo>
                <a:lnTo>
                  <a:pt x="530" y="149"/>
                </a:lnTo>
                <a:lnTo>
                  <a:pt x="533" y="163"/>
                </a:lnTo>
                <a:lnTo>
                  <a:pt x="533" y="174"/>
                </a:lnTo>
                <a:lnTo>
                  <a:pt x="538" y="183"/>
                </a:lnTo>
                <a:lnTo>
                  <a:pt x="544" y="183"/>
                </a:lnTo>
                <a:lnTo>
                  <a:pt x="547" y="183"/>
                </a:lnTo>
                <a:lnTo>
                  <a:pt x="552" y="192"/>
                </a:lnTo>
                <a:lnTo>
                  <a:pt x="581" y="294"/>
                </a:lnTo>
                <a:lnTo>
                  <a:pt x="584" y="392"/>
                </a:lnTo>
                <a:lnTo>
                  <a:pt x="607" y="503"/>
                </a:lnTo>
                <a:lnTo>
                  <a:pt x="593" y="520"/>
                </a:lnTo>
                <a:lnTo>
                  <a:pt x="598" y="529"/>
                </a:lnTo>
                <a:lnTo>
                  <a:pt x="595" y="534"/>
                </a:lnTo>
                <a:lnTo>
                  <a:pt x="589" y="545"/>
                </a:lnTo>
                <a:lnTo>
                  <a:pt x="584" y="554"/>
                </a:lnTo>
                <a:lnTo>
                  <a:pt x="582" y="557"/>
                </a:lnTo>
                <a:lnTo>
                  <a:pt x="584" y="541"/>
                </a:lnTo>
                <a:lnTo>
                  <a:pt x="479" y="508"/>
                </a:lnTo>
                <a:close/>
              </a:path>
            </a:pathLst>
          </a:custGeom>
          <a:solidFill>
            <a:srgbClr val="CCFFCC"/>
          </a:solidFill>
          <a:ln w="9525">
            <a:noFill/>
            <a:round/>
            <a:headEnd/>
            <a:tailEnd/>
          </a:ln>
        </p:spPr>
        <p:txBody>
          <a:bodyPr/>
          <a:lstStyle/>
          <a:p>
            <a:endParaRPr lang="en-US"/>
          </a:p>
        </p:txBody>
      </p:sp>
      <p:sp>
        <p:nvSpPr>
          <p:cNvPr id="31818" name="Freeform 74"/>
          <p:cNvSpPr>
            <a:spLocks/>
          </p:cNvSpPr>
          <p:nvPr/>
        </p:nvSpPr>
        <p:spPr bwMode="auto">
          <a:xfrm>
            <a:off x="6330950" y="2447925"/>
            <a:ext cx="735013" cy="592138"/>
          </a:xfrm>
          <a:custGeom>
            <a:avLst/>
            <a:gdLst/>
            <a:ahLst/>
            <a:cxnLst>
              <a:cxn ang="0">
                <a:pos x="449" y="489"/>
              </a:cxn>
              <a:cxn ang="0">
                <a:pos x="440" y="462"/>
              </a:cxn>
              <a:cxn ang="0">
                <a:pos x="419" y="448"/>
              </a:cxn>
              <a:cxn ang="0">
                <a:pos x="391" y="445"/>
              </a:cxn>
              <a:cxn ang="0">
                <a:pos x="334" y="459"/>
              </a:cxn>
              <a:cxn ang="0">
                <a:pos x="252" y="480"/>
              </a:cxn>
              <a:cxn ang="0">
                <a:pos x="157" y="501"/>
              </a:cxn>
              <a:cxn ang="0">
                <a:pos x="67" y="519"/>
              </a:cxn>
              <a:cxn ang="0">
                <a:pos x="0" y="527"/>
              </a:cxn>
              <a:cxn ang="0">
                <a:pos x="23" y="469"/>
              </a:cxn>
              <a:cxn ang="0">
                <a:pos x="41" y="445"/>
              </a:cxn>
              <a:cxn ang="0">
                <a:pos x="56" y="424"/>
              </a:cxn>
              <a:cxn ang="0">
                <a:pos x="63" y="410"/>
              </a:cxn>
              <a:cxn ang="0">
                <a:pos x="56" y="390"/>
              </a:cxn>
              <a:cxn ang="0">
                <a:pos x="41" y="369"/>
              </a:cxn>
              <a:cxn ang="0">
                <a:pos x="53" y="343"/>
              </a:cxn>
              <a:cxn ang="0">
                <a:pos x="86" y="327"/>
              </a:cxn>
              <a:cxn ang="0">
                <a:pos x="123" y="322"/>
              </a:cxn>
              <a:cxn ang="0">
                <a:pos x="148" y="322"/>
              </a:cxn>
              <a:cxn ang="0">
                <a:pos x="174" y="332"/>
              </a:cxn>
              <a:cxn ang="0">
                <a:pos x="187" y="318"/>
              </a:cxn>
              <a:cxn ang="0">
                <a:pos x="213" y="311"/>
              </a:cxn>
              <a:cxn ang="0">
                <a:pos x="236" y="304"/>
              </a:cxn>
              <a:cxn ang="0">
                <a:pos x="262" y="278"/>
              </a:cxn>
              <a:cxn ang="0">
                <a:pos x="287" y="255"/>
              </a:cxn>
              <a:cxn ang="0">
                <a:pos x="276" y="227"/>
              </a:cxn>
              <a:cxn ang="0">
                <a:pos x="283" y="209"/>
              </a:cxn>
              <a:cxn ang="0">
                <a:pos x="266" y="195"/>
              </a:cxn>
              <a:cxn ang="0">
                <a:pos x="264" y="181"/>
              </a:cxn>
              <a:cxn ang="0">
                <a:pos x="289" y="158"/>
              </a:cxn>
              <a:cxn ang="0">
                <a:pos x="303" y="139"/>
              </a:cxn>
              <a:cxn ang="0">
                <a:pos x="311" y="109"/>
              </a:cxn>
              <a:cxn ang="0">
                <a:pos x="341" y="65"/>
              </a:cxn>
              <a:cxn ang="0">
                <a:pos x="385" y="37"/>
              </a:cxn>
              <a:cxn ang="0">
                <a:pos x="449" y="16"/>
              </a:cxn>
              <a:cxn ang="0">
                <a:pos x="507" y="0"/>
              </a:cxn>
              <a:cxn ang="0">
                <a:pos x="519" y="83"/>
              </a:cxn>
              <a:cxn ang="0">
                <a:pos x="530" y="149"/>
              </a:cxn>
              <a:cxn ang="0">
                <a:pos x="538" y="183"/>
              </a:cxn>
              <a:cxn ang="0">
                <a:pos x="552" y="192"/>
              </a:cxn>
              <a:cxn ang="0">
                <a:pos x="607" y="503"/>
              </a:cxn>
              <a:cxn ang="0">
                <a:pos x="595" y="534"/>
              </a:cxn>
              <a:cxn ang="0">
                <a:pos x="582" y="557"/>
              </a:cxn>
            </a:cxnLst>
            <a:rect l="0" t="0" r="r" b="b"/>
            <a:pathLst>
              <a:path w="607" h="557">
                <a:moveTo>
                  <a:pt x="479" y="508"/>
                </a:moveTo>
                <a:lnTo>
                  <a:pt x="475" y="499"/>
                </a:lnTo>
                <a:lnTo>
                  <a:pt x="449" y="489"/>
                </a:lnTo>
                <a:lnTo>
                  <a:pt x="450" y="475"/>
                </a:lnTo>
                <a:lnTo>
                  <a:pt x="447" y="468"/>
                </a:lnTo>
                <a:lnTo>
                  <a:pt x="440" y="462"/>
                </a:lnTo>
                <a:lnTo>
                  <a:pt x="431" y="457"/>
                </a:lnTo>
                <a:lnTo>
                  <a:pt x="424" y="455"/>
                </a:lnTo>
                <a:lnTo>
                  <a:pt x="419" y="448"/>
                </a:lnTo>
                <a:lnTo>
                  <a:pt x="412" y="441"/>
                </a:lnTo>
                <a:lnTo>
                  <a:pt x="401" y="441"/>
                </a:lnTo>
                <a:lnTo>
                  <a:pt x="391" y="445"/>
                </a:lnTo>
                <a:lnTo>
                  <a:pt x="377" y="448"/>
                </a:lnTo>
                <a:lnTo>
                  <a:pt x="357" y="454"/>
                </a:lnTo>
                <a:lnTo>
                  <a:pt x="334" y="459"/>
                </a:lnTo>
                <a:lnTo>
                  <a:pt x="308" y="466"/>
                </a:lnTo>
                <a:lnTo>
                  <a:pt x="280" y="473"/>
                </a:lnTo>
                <a:lnTo>
                  <a:pt x="252" y="480"/>
                </a:lnTo>
                <a:lnTo>
                  <a:pt x="220" y="487"/>
                </a:lnTo>
                <a:lnTo>
                  <a:pt x="188" y="494"/>
                </a:lnTo>
                <a:lnTo>
                  <a:pt x="157" y="501"/>
                </a:lnTo>
                <a:lnTo>
                  <a:pt x="125" y="506"/>
                </a:lnTo>
                <a:lnTo>
                  <a:pt x="95" y="513"/>
                </a:lnTo>
                <a:lnTo>
                  <a:pt x="67" y="519"/>
                </a:lnTo>
                <a:lnTo>
                  <a:pt x="42" y="522"/>
                </a:lnTo>
                <a:lnTo>
                  <a:pt x="19" y="526"/>
                </a:lnTo>
                <a:lnTo>
                  <a:pt x="0" y="527"/>
                </a:lnTo>
                <a:lnTo>
                  <a:pt x="0" y="492"/>
                </a:lnTo>
                <a:lnTo>
                  <a:pt x="12" y="482"/>
                </a:lnTo>
                <a:lnTo>
                  <a:pt x="23" y="469"/>
                </a:lnTo>
                <a:lnTo>
                  <a:pt x="32" y="459"/>
                </a:lnTo>
                <a:lnTo>
                  <a:pt x="32" y="452"/>
                </a:lnTo>
                <a:lnTo>
                  <a:pt x="41" y="445"/>
                </a:lnTo>
                <a:lnTo>
                  <a:pt x="44" y="438"/>
                </a:lnTo>
                <a:lnTo>
                  <a:pt x="48" y="431"/>
                </a:lnTo>
                <a:lnTo>
                  <a:pt x="56" y="424"/>
                </a:lnTo>
                <a:lnTo>
                  <a:pt x="63" y="420"/>
                </a:lnTo>
                <a:lnTo>
                  <a:pt x="65" y="415"/>
                </a:lnTo>
                <a:lnTo>
                  <a:pt x="63" y="410"/>
                </a:lnTo>
                <a:lnTo>
                  <a:pt x="56" y="404"/>
                </a:lnTo>
                <a:lnTo>
                  <a:pt x="55" y="397"/>
                </a:lnTo>
                <a:lnTo>
                  <a:pt x="56" y="390"/>
                </a:lnTo>
                <a:lnTo>
                  <a:pt x="56" y="383"/>
                </a:lnTo>
                <a:lnTo>
                  <a:pt x="44" y="374"/>
                </a:lnTo>
                <a:lnTo>
                  <a:pt x="41" y="369"/>
                </a:lnTo>
                <a:lnTo>
                  <a:pt x="41" y="359"/>
                </a:lnTo>
                <a:lnTo>
                  <a:pt x="44" y="348"/>
                </a:lnTo>
                <a:lnTo>
                  <a:pt x="53" y="343"/>
                </a:lnTo>
                <a:lnTo>
                  <a:pt x="63" y="339"/>
                </a:lnTo>
                <a:lnTo>
                  <a:pt x="74" y="332"/>
                </a:lnTo>
                <a:lnTo>
                  <a:pt x="86" y="327"/>
                </a:lnTo>
                <a:lnTo>
                  <a:pt x="104" y="323"/>
                </a:lnTo>
                <a:lnTo>
                  <a:pt x="114" y="323"/>
                </a:lnTo>
                <a:lnTo>
                  <a:pt x="123" y="322"/>
                </a:lnTo>
                <a:lnTo>
                  <a:pt x="130" y="322"/>
                </a:lnTo>
                <a:lnTo>
                  <a:pt x="139" y="320"/>
                </a:lnTo>
                <a:lnTo>
                  <a:pt x="148" y="322"/>
                </a:lnTo>
                <a:lnTo>
                  <a:pt x="155" y="323"/>
                </a:lnTo>
                <a:lnTo>
                  <a:pt x="164" y="327"/>
                </a:lnTo>
                <a:lnTo>
                  <a:pt x="174" y="332"/>
                </a:lnTo>
                <a:lnTo>
                  <a:pt x="183" y="330"/>
                </a:lnTo>
                <a:lnTo>
                  <a:pt x="185" y="325"/>
                </a:lnTo>
                <a:lnTo>
                  <a:pt x="187" y="318"/>
                </a:lnTo>
                <a:lnTo>
                  <a:pt x="195" y="313"/>
                </a:lnTo>
                <a:lnTo>
                  <a:pt x="204" y="313"/>
                </a:lnTo>
                <a:lnTo>
                  <a:pt x="213" y="311"/>
                </a:lnTo>
                <a:lnTo>
                  <a:pt x="220" y="311"/>
                </a:lnTo>
                <a:lnTo>
                  <a:pt x="227" y="308"/>
                </a:lnTo>
                <a:lnTo>
                  <a:pt x="236" y="304"/>
                </a:lnTo>
                <a:lnTo>
                  <a:pt x="243" y="299"/>
                </a:lnTo>
                <a:lnTo>
                  <a:pt x="252" y="290"/>
                </a:lnTo>
                <a:lnTo>
                  <a:pt x="262" y="278"/>
                </a:lnTo>
                <a:lnTo>
                  <a:pt x="267" y="271"/>
                </a:lnTo>
                <a:lnTo>
                  <a:pt x="278" y="264"/>
                </a:lnTo>
                <a:lnTo>
                  <a:pt x="287" y="255"/>
                </a:lnTo>
                <a:lnTo>
                  <a:pt x="285" y="246"/>
                </a:lnTo>
                <a:lnTo>
                  <a:pt x="278" y="237"/>
                </a:lnTo>
                <a:lnTo>
                  <a:pt x="276" y="227"/>
                </a:lnTo>
                <a:lnTo>
                  <a:pt x="276" y="218"/>
                </a:lnTo>
                <a:lnTo>
                  <a:pt x="280" y="213"/>
                </a:lnTo>
                <a:lnTo>
                  <a:pt x="283" y="209"/>
                </a:lnTo>
                <a:lnTo>
                  <a:pt x="283" y="204"/>
                </a:lnTo>
                <a:lnTo>
                  <a:pt x="278" y="199"/>
                </a:lnTo>
                <a:lnTo>
                  <a:pt x="266" y="195"/>
                </a:lnTo>
                <a:lnTo>
                  <a:pt x="260" y="193"/>
                </a:lnTo>
                <a:lnTo>
                  <a:pt x="260" y="188"/>
                </a:lnTo>
                <a:lnTo>
                  <a:pt x="264" y="181"/>
                </a:lnTo>
                <a:lnTo>
                  <a:pt x="271" y="174"/>
                </a:lnTo>
                <a:lnTo>
                  <a:pt x="280" y="165"/>
                </a:lnTo>
                <a:lnTo>
                  <a:pt x="289" y="158"/>
                </a:lnTo>
                <a:lnTo>
                  <a:pt x="296" y="151"/>
                </a:lnTo>
                <a:lnTo>
                  <a:pt x="299" y="146"/>
                </a:lnTo>
                <a:lnTo>
                  <a:pt x="303" y="139"/>
                </a:lnTo>
                <a:lnTo>
                  <a:pt x="304" y="130"/>
                </a:lnTo>
                <a:lnTo>
                  <a:pt x="308" y="121"/>
                </a:lnTo>
                <a:lnTo>
                  <a:pt x="311" y="109"/>
                </a:lnTo>
                <a:lnTo>
                  <a:pt x="317" y="97"/>
                </a:lnTo>
                <a:lnTo>
                  <a:pt x="327" y="83"/>
                </a:lnTo>
                <a:lnTo>
                  <a:pt x="341" y="65"/>
                </a:lnTo>
                <a:lnTo>
                  <a:pt x="362" y="46"/>
                </a:lnTo>
                <a:lnTo>
                  <a:pt x="371" y="42"/>
                </a:lnTo>
                <a:lnTo>
                  <a:pt x="385" y="37"/>
                </a:lnTo>
                <a:lnTo>
                  <a:pt x="405" y="30"/>
                </a:lnTo>
                <a:lnTo>
                  <a:pt x="426" y="23"/>
                </a:lnTo>
                <a:lnTo>
                  <a:pt x="449" y="16"/>
                </a:lnTo>
                <a:lnTo>
                  <a:pt x="470" y="9"/>
                </a:lnTo>
                <a:lnTo>
                  <a:pt x="491" y="3"/>
                </a:lnTo>
                <a:lnTo>
                  <a:pt x="507" y="0"/>
                </a:lnTo>
                <a:lnTo>
                  <a:pt x="510" y="23"/>
                </a:lnTo>
                <a:lnTo>
                  <a:pt x="514" y="53"/>
                </a:lnTo>
                <a:lnTo>
                  <a:pt x="519" y="83"/>
                </a:lnTo>
                <a:lnTo>
                  <a:pt x="524" y="104"/>
                </a:lnTo>
                <a:lnTo>
                  <a:pt x="526" y="130"/>
                </a:lnTo>
                <a:lnTo>
                  <a:pt x="530" y="149"/>
                </a:lnTo>
                <a:lnTo>
                  <a:pt x="533" y="163"/>
                </a:lnTo>
                <a:lnTo>
                  <a:pt x="533" y="174"/>
                </a:lnTo>
                <a:lnTo>
                  <a:pt x="538" y="183"/>
                </a:lnTo>
                <a:lnTo>
                  <a:pt x="544" y="183"/>
                </a:lnTo>
                <a:lnTo>
                  <a:pt x="547" y="183"/>
                </a:lnTo>
                <a:lnTo>
                  <a:pt x="552" y="192"/>
                </a:lnTo>
                <a:lnTo>
                  <a:pt x="581" y="294"/>
                </a:lnTo>
                <a:lnTo>
                  <a:pt x="584" y="392"/>
                </a:lnTo>
                <a:lnTo>
                  <a:pt x="607" y="503"/>
                </a:lnTo>
                <a:lnTo>
                  <a:pt x="593" y="520"/>
                </a:lnTo>
                <a:lnTo>
                  <a:pt x="598" y="529"/>
                </a:lnTo>
                <a:lnTo>
                  <a:pt x="595" y="534"/>
                </a:lnTo>
                <a:lnTo>
                  <a:pt x="589" y="545"/>
                </a:lnTo>
                <a:lnTo>
                  <a:pt x="584" y="554"/>
                </a:lnTo>
                <a:lnTo>
                  <a:pt x="582" y="557"/>
                </a:lnTo>
                <a:lnTo>
                  <a:pt x="584" y="541"/>
                </a:lnTo>
                <a:lnTo>
                  <a:pt x="479" y="508"/>
                </a:lnTo>
              </a:path>
            </a:pathLst>
          </a:custGeom>
          <a:noFill/>
          <a:ln w="0">
            <a:solidFill>
              <a:srgbClr val="000000"/>
            </a:solidFill>
            <a:prstDash val="solid"/>
            <a:round/>
            <a:headEnd/>
            <a:tailEnd/>
          </a:ln>
        </p:spPr>
        <p:txBody>
          <a:bodyPr/>
          <a:lstStyle/>
          <a:p>
            <a:endParaRPr lang="en-US"/>
          </a:p>
        </p:txBody>
      </p:sp>
      <p:sp>
        <p:nvSpPr>
          <p:cNvPr id="31819" name="Freeform 75"/>
          <p:cNvSpPr>
            <a:spLocks/>
          </p:cNvSpPr>
          <p:nvPr/>
        </p:nvSpPr>
        <p:spPr bwMode="auto">
          <a:xfrm>
            <a:off x="7037388" y="2819400"/>
            <a:ext cx="209550" cy="193675"/>
          </a:xfrm>
          <a:custGeom>
            <a:avLst/>
            <a:gdLst/>
            <a:ahLst/>
            <a:cxnLst>
              <a:cxn ang="0">
                <a:pos x="14" y="181"/>
              </a:cxn>
              <a:cxn ang="0">
                <a:pos x="9" y="172"/>
              </a:cxn>
              <a:cxn ang="0">
                <a:pos x="23" y="155"/>
              </a:cxn>
              <a:cxn ang="0">
                <a:pos x="0" y="44"/>
              </a:cxn>
              <a:cxn ang="0">
                <a:pos x="157" y="0"/>
              </a:cxn>
              <a:cxn ang="0">
                <a:pos x="174" y="90"/>
              </a:cxn>
              <a:cxn ang="0">
                <a:pos x="169" y="91"/>
              </a:cxn>
              <a:cxn ang="0">
                <a:pos x="162" y="93"/>
              </a:cxn>
              <a:cxn ang="0">
                <a:pos x="155" y="95"/>
              </a:cxn>
              <a:cxn ang="0">
                <a:pos x="146" y="102"/>
              </a:cxn>
              <a:cxn ang="0">
                <a:pos x="136" y="109"/>
              </a:cxn>
              <a:cxn ang="0">
                <a:pos x="123" y="114"/>
              </a:cxn>
              <a:cxn ang="0">
                <a:pos x="109" y="118"/>
              </a:cxn>
              <a:cxn ang="0">
                <a:pos x="102" y="120"/>
              </a:cxn>
              <a:cxn ang="0">
                <a:pos x="97" y="120"/>
              </a:cxn>
              <a:cxn ang="0">
                <a:pos x="88" y="123"/>
              </a:cxn>
              <a:cxn ang="0">
                <a:pos x="79" y="125"/>
              </a:cxn>
              <a:cxn ang="0">
                <a:pos x="72" y="128"/>
              </a:cxn>
              <a:cxn ang="0">
                <a:pos x="64" y="134"/>
              </a:cxn>
              <a:cxn ang="0">
                <a:pos x="51" y="144"/>
              </a:cxn>
              <a:cxn ang="0">
                <a:pos x="39" y="157"/>
              </a:cxn>
              <a:cxn ang="0">
                <a:pos x="28" y="165"/>
              </a:cxn>
              <a:cxn ang="0">
                <a:pos x="14" y="181"/>
              </a:cxn>
            </a:cxnLst>
            <a:rect l="0" t="0" r="r" b="b"/>
            <a:pathLst>
              <a:path w="174" h="181">
                <a:moveTo>
                  <a:pt x="14" y="181"/>
                </a:moveTo>
                <a:lnTo>
                  <a:pt x="9" y="172"/>
                </a:lnTo>
                <a:lnTo>
                  <a:pt x="23" y="155"/>
                </a:lnTo>
                <a:lnTo>
                  <a:pt x="0" y="44"/>
                </a:lnTo>
                <a:lnTo>
                  <a:pt x="157" y="0"/>
                </a:lnTo>
                <a:lnTo>
                  <a:pt x="174" y="90"/>
                </a:lnTo>
                <a:lnTo>
                  <a:pt x="169" y="91"/>
                </a:lnTo>
                <a:lnTo>
                  <a:pt x="162" y="93"/>
                </a:lnTo>
                <a:lnTo>
                  <a:pt x="155" y="95"/>
                </a:lnTo>
                <a:lnTo>
                  <a:pt x="146" y="102"/>
                </a:lnTo>
                <a:lnTo>
                  <a:pt x="136" y="109"/>
                </a:lnTo>
                <a:lnTo>
                  <a:pt x="123" y="114"/>
                </a:lnTo>
                <a:lnTo>
                  <a:pt x="109" y="118"/>
                </a:lnTo>
                <a:lnTo>
                  <a:pt x="102" y="120"/>
                </a:lnTo>
                <a:lnTo>
                  <a:pt x="97" y="120"/>
                </a:lnTo>
                <a:lnTo>
                  <a:pt x="88" y="123"/>
                </a:lnTo>
                <a:lnTo>
                  <a:pt x="79" y="125"/>
                </a:lnTo>
                <a:lnTo>
                  <a:pt x="72" y="128"/>
                </a:lnTo>
                <a:lnTo>
                  <a:pt x="64" y="134"/>
                </a:lnTo>
                <a:lnTo>
                  <a:pt x="51" y="144"/>
                </a:lnTo>
                <a:lnTo>
                  <a:pt x="39" y="157"/>
                </a:lnTo>
                <a:lnTo>
                  <a:pt x="28" y="165"/>
                </a:lnTo>
                <a:lnTo>
                  <a:pt x="14" y="181"/>
                </a:lnTo>
                <a:close/>
              </a:path>
            </a:pathLst>
          </a:custGeom>
          <a:solidFill>
            <a:srgbClr val="FFFFFF"/>
          </a:solidFill>
          <a:ln w="9525">
            <a:noFill/>
            <a:round/>
            <a:headEnd/>
            <a:tailEnd/>
          </a:ln>
        </p:spPr>
        <p:txBody>
          <a:bodyPr/>
          <a:lstStyle/>
          <a:p>
            <a:endParaRPr lang="en-US"/>
          </a:p>
        </p:txBody>
      </p:sp>
      <p:sp>
        <p:nvSpPr>
          <p:cNvPr id="31820" name="Freeform 76"/>
          <p:cNvSpPr>
            <a:spLocks/>
          </p:cNvSpPr>
          <p:nvPr/>
        </p:nvSpPr>
        <p:spPr bwMode="auto">
          <a:xfrm>
            <a:off x="7037388" y="2819400"/>
            <a:ext cx="209550" cy="193675"/>
          </a:xfrm>
          <a:custGeom>
            <a:avLst/>
            <a:gdLst/>
            <a:ahLst/>
            <a:cxnLst>
              <a:cxn ang="0">
                <a:pos x="14" y="181"/>
              </a:cxn>
              <a:cxn ang="0">
                <a:pos x="9" y="172"/>
              </a:cxn>
              <a:cxn ang="0">
                <a:pos x="23" y="155"/>
              </a:cxn>
              <a:cxn ang="0">
                <a:pos x="0" y="44"/>
              </a:cxn>
              <a:cxn ang="0">
                <a:pos x="157" y="0"/>
              </a:cxn>
              <a:cxn ang="0">
                <a:pos x="174" y="90"/>
              </a:cxn>
              <a:cxn ang="0">
                <a:pos x="169" y="91"/>
              </a:cxn>
              <a:cxn ang="0">
                <a:pos x="162" y="93"/>
              </a:cxn>
              <a:cxn ang="0">
                <a:pos x="155" y="95"/>
              </a:cxn>
              <a:cxn ang="0">
                <a:pos x="146" y="102"/>
              </a:cxn>
              <a:cxn ang="0">
                <a:pos x="136" y="109"/>
              </a:cxn>
              <a:cxn ang="0">
                <a:pos x="123" y="114"/>
              </a:cxn>
              <a:cxn ang="0">
                <a:pos x="109" y="118"/>
              </a:cxn>
              <a:cxn ang="0">
                <a:pos x="102" y="120"/>
              </a:cxn>
              <a:cxn ang="0">
                <a:pos x="97" y="120"/>
              </a:cxn>
              <a:cxn ang="0">
                <a:pos x="88" y="123"/>
              </a:cxn>
              <a:cxn ang="0">
                <a:pos x="79" y="125"/>
              </a:cxn>
              <a:cxn ang="0">
                <a:pos x="72" y="128"/>
              </a:cxn>
              <a:cxn ang="0">
                <a:pos x="64" y="134"/>
              </a:cxn>
              <a:cxn ang="0">
                <a:pos x="51" y="144"/>
              </a:cxn>
              <a:cxn ang="0">
                <a:pos x="39" y="157"/>
              </a:cxn>
              <a:cxn ang="0">
                <a:pos x="28" y="165"/>
              </a:cxn>
              <a:cxn ang="0">
                <a:pos x="14" y="181"/>
              </a:cxn>
            </a:cxnLst>
            <a:rect l="0" t="0" r="r" b="b"/>
            <a:pathLst>
              <a:path w="174" h="181">
                <a:moveTo>
                  <a:pt x="14" y="181"/>
                </a:moveTo>
                <a:lnTo>
                  <a:pt x="9" y="172"/>
                </a:lnTo>
                <a:lnTo>
                  <a:pt x="23" y="155"/>
                </a:lnTo>
                <a:lnTo>
                  <a:pt x="0" y="44"/>
                </a:lnTo>
                <a:lnTo>
                  <a:pt x="157" y="0"/>
                </a:lnTo>
                <a:lnTo>
                  <a:pt x="174" y="90"/>
                </a:lnTo>
                <a:lnTo>
                  <a:pt x="169" y="91"/>
                </a:lnTo>
                <a:lnTo>
                  <a:pt x="162" y="93"/>
                </a:lnTo>
                <a:lnTo>
                  <a:pt x="155" y="95"/>
                </a:lnTo>
                <a:lnTo>
                  <a:pt x="146" y="102"/>
                </a:lnTo>
                <a:lnTo>
                  <a:pt x="136" y="109"/>
                </a:lnTo>
                <a:lnTo>
                  <a:pt x="123" y="114"/>
                </a:lnTo>
                <a:lnTo>
                  <a:pt x="109" y="118"/>
                </a:lnTo>
                <a:lnTo>
                  <a:pt x="102" y="120"/>
                </a:lnTo>
                <a:lnTo>
                  <a:pt x="97" y="120"/>
                </a:lnTo>
                <a:lnTo>
                  <a:pt x="88" y="123"/>
                </a:lnTo>
                <a:lnTo>
                  <a:pt x="79" y="125"/>
                </a:lnTo>
                <a:lnTo>
                  <a:pt x="72" y="128"/>
                </a:lnTo>
                <a:lnTo>
                  <a:pt x="64" y="134"/>
                </a:lnTo>
                <a:lnTo>
                  <a:pt x="51" y="144"/>
                </a:lnTo>
                <a:lnTo>
                  <a:pt x="39" y="157"/>
                </a:lnTo>
                <a:lnTo>
                  <a:pt x="28" y="165"/>
                </a:lnTo>
                <a:lnTo>
                  <a:pt x="14" y="181"/>
                </a:lnTo>
              </a:path>
            </a:pathLst>
          </a:custGeom>
          <a:solidFill>
            <a:srgbClr val="CCFFCC"/>
          </a:solidFill>
          <a:ln w="0">
            <a:solidFill>
              <a:srgbClr val="000000"/>
            </a:solidFill>
            <a:prstDash val="solid"/>
            <a:round/>
            <a:headEnd/>
            <a:tailEnd/>
          </a:ln>
        </p:spPr>
        <p:txBody>
          <a:bodyPr/>
          <a:lstStyle/>
          <a:p>
            <a:endParaRPr lang="en-US"/>
          </a:p>
        </p:txBody>
      </p:sp>
      <p:sp>
        <p:nvSpPr>
          <p:cNvPr id="31821" name="Freeform 77"/>
          <p:cNvSpPr>
            <a:spLocks/>
          </p:cNvSpPr>
          <p:nvPr/>
        </p:nvSpPr>
        <p:spPr bwMode="auto">
          <a:xfrm>
            <a:off x="7224713" y="2808288"/>
            <a:ext cx="63500" cy="107950"/>
          </a:xfrm>
          <a:custGeom>
            <a:avLst/>
            <a:gdLst/>
            <a:ahLst/>
            <a:cxnLst>
              <a:cxn ang="0">
                <a:pos x="17" y="101"/>
              </a:cxn>
              <a:cxn ang="0">
                <a:pos x="0" y="11"/>
              </a:cxn>
              <a:cxn ang="0">
                <a:pos x="40" y="0"/>
              </a:cxn>
              <a:cxn ang="0">
                <a:pos x="42" y="4"/>
              </a:cxn>
              <a:cxn ang="0">
                <a:pos x="44" y="9"/>
              </a:cxn>
              <a:cxn ang="0">
                <a:pos x="47" y="16"/>
              </a:cxn>
              <a:cxn ang="0">
                <a:pos x="51" y="22"/>
              </a:cxn>
              <a:cxn ang="0">
                <a:pos x="49" y="29"/>
              </a:cxn>
              <a:cxn ang="0">
                <a:pos x="49" y="34"/>
              </a:cxn>
              <a:cxn ang="0">
                <a:pos x="47" y="37"/>
              </a:cxn>
              <a:cxn ang="0">
                <a:pos x="47" y="39"/>
              </a:cxn>
              <a:cxn ang="0">
                <a:pos x="45" y="39"/>
              </a:cxn>
              <a:cxn ang="0">
                <a:pos x="44" y="39"/>
              </a:cxn>
              <a:cxn ang="0">
                <a:pos x="44" y="43"/>
              </a:cxn>
              <a:cxn ang="0">
                <a:pos x="45" y="48"/>
              </a:cxn>
              <a:cxn ang="0">
                <a:pos x="45" y="60"/>
              </a:cxn>
              <a:cxn ang="0">
                <a:pos x="45" y="67"/>
              </a:cxn>
              <a:cxn ang="0">
                <a:pos x="45" y="71"/>
              </a:cxn>
              <a:cxn ang="0">
                <a:pos x="45" y="78"/>
              </a:cxn>
              <a:cxn ang="0">
                <a:pos x="45" y="83"/>
              </a:cxn>
              <a:cxn ang="0">
                <a:pos x="45" y="87"/>
              </a:cxn>
              <a:cxn ang="0">
                <a:pos x="44" y="88"/>
              </a:cxn>
              <a:cxn ang="0">
                <a:pos x="44" y="92"/>
              </a:cxn>
              <a:cxn ang="0">
                <a:pos x="17" y="101"/>
              </a:cxn>
            </a:cxnLst>
            <a:rect l="0" t="0" r="r" b="b"/>
            <a:pathLst>
              <a:path w="51" h="101">
                <a:moveTo>
                  <a:pt x="17" y="101"/>
                </a:moveTo>
                <a:lnTo>
                  <a:pt x="0" y="11"/>
                </a:lnTo>
                <a:lnTo>
                  <a:pt x="40" y="0"/>
                </a:lnTo>
                <a:lnTo>
                  <a:pt x="42" y="4"/>
                </a:lnTo>
                <a:lnTo>
                  <a:pt x="44" y="9"/>
                </a:lnTo>
                <a:lnTo>
                  <a:pt x="47" y="16"/>
                </a:lnTo>
                <a:lnTo>
                  <a:pt x="51" y="22"/>
                </a:lnTo>
                <a:lnTo>
                  <a:pt x="49" y="29"/>
                </a:lnTo>
                <a:lnTo>
                  <a:pt x="49" y="34"/>
                </a:lnTo>
                <a:lnTo>
                  <a:pt x="47" y="37"/>
                </a:lnTo>
                <a:lnTo>
                  <a:pt x="47" y="39"/>
                </a:lnTo>
                <a:lnTo>
                  <a:pt x="45" y="39"/>
                </a:lnTo>
                <a:lnTo>
                  <a:pt x="44" y="39"/>
                </a:lnTo>
                <a:lnTo>
                  <a:pt x="44" y="43"/>
                </a:lnTo>
                <a:lnTo>
                  <a:pt x="45" y="48"/>
                </a:lnTo>
                <a:lnTo>
                  <a:pt x="45" y="60"/>
                </a:lnTo>
                <a:lnTo>
                  <a:pt x="45" y="67"/>
                </a:lnTo>
                <a:lnTo>
                  <a:pt x="45" y="71"/>
                </a:lnTo>
                <a:lnTo>
                  <a:pt x="45" y="78"/>
                </a:lnTo>
                <a:lnTo>
                  <a:pt x="45" y="83"/>
                </a:lnTo>
                <a:lnTo>
                  <a:pt x="45" y="87"/>
                </a:lnTo>
                <a:lnTo>
                  <a:pt x="44" y="88"/>
                </a:lnTo>
                <a:lnTo>
                  <a:pt x="44" y="92"/>
                </a:lnTo>
                <a:lnTo>
                  <a:pt x="17" y="101"/>
                </a:lnTo>
                <a:close/>
              </a:path>
            </a:pathLst>
          </a:custGeom>
          <a:solidFill>
            <a:srgbClr val="FFFFFF"/>
          </a:solidFill>
          <a:ln w="9525">
            <a:noFill/>
            <a:round/>
            <a:headEnd/>
            <a:tailEnd/>
          </a:ln>
        </p:spPr>
        <p:txBody>
          <a:bodyPr/>
          <a:lstStyle/>
          <a:p>
            <a:endParaRPr lang="en-US"/>
          </a:p>
        </p:txBody>
      </p:sp>
      <p:sp>
        <p:nvSpPr>
          <p:cNvPr id="31822" name="Freeform 78"/>
          <p:cNvSpPr>
            <a:spLocks/>
          </p:cNvSpPr>
          <p:nvPr/>
        </p:nvSpPr>
        <p:spPr bwMode="auto">
          <a:xfrm>
            <a:off x="7224713" y="2808288"/>
            <a:ext cx="63500" cy="107950"/>
          </a:xfrm>
          <a:custGeom>
            <a:avLst/>
            <a:gdLst/>
            <a:ahLst/>
            <a:cxnLst>
              <a:cxn ang="0">
                <a:pos x="17" y="101"/>
              </a:cxn>
              <a:cxn ang="0">
                <a:pos x="0" y="11"/>
              </a:cxn>
              <a:cxn ang="0">
                <a:pos x="40" y="0"/>
              </a:cxn>
              <a:cxn ang="0">
                <a:pos x="42" y="4"/>
              </a:cxn>
              <a:cxn ang="0">
                <a:pos x="44" y="9"/>
              </a:cxn>
              <a:cxn ang="0">
                <a:pos x="47" y="16"/>
              </a:cxn>
              <a:cxn ang="0">
                <a:pos x="51" y="22"/>
              </a:cxn>
              <a:cxn ang="0">
                <a:pos x="49" y="29"/>
              </a:cxn>
              <a:cxn ang="0">
                <a:pos x="49" y="34"/>
              </a:cxn>
              <a:cxn ang="0">
                <a:pos x="47" y="37"/>
              </a:cxn>
              <a:cxn ang="0">
                <a:pos x="47" y="39"/>
              </a:cxn>
              <a:cxn ang="0">
                <a:pos x="45" y="39"/>
              </a:cxn>
              <a:cxn ang="0">
                <a:pos x="44" y="39"/>
              </a:cxn>
              <a:cxn ang="0">
                <a:pos x="44" y="43"/>
              </a:cxn>
              <a:cxn ang="0">
                <a:pos x="45" y="48"/>
              </a:cxn>
              <a:cxn ang="0">
                <a:pos x="45" y="60"/>
              </a:cxn>
              <a:cxn ang="0">
                <a:pos x="45" y="67"/>
              </a:cxn>
              <a:cxn ang="0">
                <a:pos x="45" y="71"/>
              </a:cxn>
              <a:cxn ang="0">
                <a:pos x="45" y="78"/>
              </a:cxn>
              <a:cxn ang="0">
                <a:pos x="45" y="83"/>
              </a:cxn>
              <a:cxn ang="0">
                <a:pos x="45" y="87"/>
              </a:cxn>
              <a:cxn ang="0">
                <a:pos x="44" y="88"/>
              </a:cxn>
              <a:cxn ang="0">
                <a:pos x="44" y="92"/>
              </a:cxn>
              <a:cxn ang="0">
                <a:pos x="17" y="101"/>
              </a:cxn>
            </a:cxnLst>
            <a:rect l="0" t="0" r="r" b="b"/>
            <a:pathLst>
              <a:path w="51" h="101">
                <a:moveTo>
                  <a:pt x="17" y="101"/>
                </a:moveTo>
                <a:lnTo>
                  <a:pt x="0" y="11"/>
                </a:lnTo>
                <a:lnTo>
                  <a:pt x="40" y="0"/>
                </a:lnTo>
                <a:lnTo>
                  <a:pt x="42" y="4"/>
                </a:lnTo>
                <a:lnTo>
                  <a:pt x="44" y="9"/>
                </a:lnTo>
                <a:lnTo>
                  <a:pt x="47" y="16"/>
                </a:lnTo>
                <a:lnTo>
                  <a:pt x="51" y="22"/>
                </a:lnTo>
                <a:lnTo>
                  <a:pt x="49" y="29"/>
                </a:lnTo>
                <a:lnTo>
                  <a:pt x="49" y="34"/>
                </a:lnTo>
                <a:lnTo>
                  <a:pt x="47" y="37"/>
                </a:lnTo>
                <a:lnTo>
                  <a:pt x="47" y="39"/>
                </a:lnTo>
                <a:lnTo>
                  <a:pt x="45" y="39"/>
                </a:lnTo>
                <a:lnTo>
                  <a:pt x="44" y="39"/>
                </a:lnTo>
                <a:lnTo>
                  <a:pt x="44" y="43"/>
                </a:lnTo>
                <a:lnTo>
                  <a:pt x="45" y="48"/>
                </a:lnTo>
                <a:lnTo>
                  <a:pt x="45" y="60"/>
                </a:lnTo>
                <a:lnTo>
                  <a:pt x="45" y="67"/>
                </a:lnTo>
                <a:lnTo>
                  <a:pt x="45" y="71"/>
                </a:lnTo>
                <a:lnTo>
                  <a:pt x="45" y="78"/>
                </a:lnTo>
                <a:lnTo>
                  <a:pt x="45" y="83"/>
                </a:lnTo>
                <a:lnTo>
                  <a:pt x="45" y="87"/>
                </a:lnTo>
                <a:lnTo>
                  <a:pt x="44" y="88"/>
                </a:lnTo>
                <a:lnTo>
                  <a:pt x="44" y="92"/>
                </a:lnTo>
                <a:lnTo>
                  <a:pt x="17" y="101"/>
                </a:lnTo>
              </a:path>
            </a:pathLst>
          </a:custGeom>
          <a:solidFill>
            <a:srgbClr val="CCFFCC"/>
          </a:solidFill>
          <a:ln w="0">
            <a:solidFill>
              <a:srgbClr val="000000"/>
            </a:solidFill>
            <a:prstDash val="solid"/>
            <a:round/>
            <a:headEnd/>
            <a:tailEnd/>
          </a:ln>
        </p:spPr>
        <p:txBody>
          <a:bodyPr/>
          <a:lstStyle/>
          <a:p>
            <a:endParaRPr lang="en-US"/>
          </a:p>
        </p:txBody>
      </p:sp>
      <p:sp>
        <p:nvSpPr>
          <p:cNvPr id="31823" name="Freeform 79"/>
          <p:cNvSpPr>
            <a:spLocks/>
          </p:cNvSpPr>
          <p:nvPr/>
        </p:nvSpPr>
        <p:spPr bwMode="auto">
          <a:xfrm>
            <a:off x="7032625" y="2679700"/>
            <a:ext cx="419100" cy="196850"/>
          </a:xfrm>
          <a:custGeom>
            <a:avLst/>
            <a:gdLst/>
            <a:ahLst/>
            <a:cxnLst>
              <a:cxn ang="0">
                <a:pos x="3" y="178"/>
              </a:cxn>
              <a:cxn ang="0">
                <a:pos x="200" y="123"/>
              </a:cxn>
              <a:cxn ang="0">
                <a:pos x="204" y="132"/>
              </a:cxn>
              <a:cxn ang="0">
                <a:pos x="211" y="145"/>
              </a:cxn>
              <a:cxn ang="0">
                <a:pos x="209" y="157"/>
              </a:cxn>
              <a:cxn ang="0">
                <a:pos x="207" y="162"/>
              </a:cxn>
              <a:cxn ang="0">
                <a:pos x="220" y="167"/>
              </a:cxn>
              <a:cxn ang="0">
                <a:pos x="225" y="171"/>
              </a:cxn>
              <a:cxn ang="0">
                <a:pos x="232" y="183"/>
              </a:cxn>
              <a:cxn ang="0">
                <a:pos x="242" y="182"/>
              </a:cxn>
              <a:cxn ang="0">
                <a:pos x="251" y="173"/>
              </a:cxn>
              <a:cxn ang="0">
                <a:pos x="251" y="159"/>
              </a:cxn>
              <a:cxn ang="0">
                <a:pos x="265" y="153"/>
              </a:cxn>
              <a:cxn ang="0">
                <a:pos x="276" y="141"/>
              </a:cxn>
              <a:cxn ang="0">
                <a:pos x="276" y="157"/>
              </a:cxn>
              <a:cxn ang="0">
                <a:pos x="288" y="159"/>
              </a:cxn>
              <a:cxn ang="0">
                <a:pos x="306" y="152"/>
              </a:cxn>
              <a:cxn ang="0">
                <a:pos x="318" y="145"/>
              </a:cxn>
              <a:cxn ang="0">
                <a:pos x="341" y="136"/>
              </a:cxn>
              <a:cxn ang="0">
                <a:pos x="343" y="118"/>
              </a:cxn>
              <a:cxn ang="0">
                <a:pos x="344" y="101"/>
              </a:cxn>
              <a:cxn ang="0">
                <a:pos x="332" y="83"/>
              </a:cxn>
              <a:cxn ang="0">
                <a:pos x="320" y="80"/>
              </a:cxn>
              <a:cxn ang="0">
                <a:pos x="311" y="88"/>
              </a:cxn>
              <a:cxn ang="0">
                <a:pos x="313" y="90"/>
              </a:cxn>
              <a:cxn ang="0">
                <a:pos x="322" y="92"/>
              </a:cxn>
              <a:cxn ang="0">
                <a:pos x="330" y="104"/>
              </a:cxn>
              <a:cxn ang="0">
                <a:pos x="327" y="118"/>
              </a:cxn>
              <a:cxn ang="0">
                <a:pos x="316" y="134"/>
              </a:cxn>
              <a:cxn ang="0">
                <a:pos x="306" y="138"/>
              </a:cxn>
              <a:cxn ang="0">
                <a:pos x="281" y="120"/>
              </a:cxn>
              <a:cxn ang="0">
                <a:pos x="267" y="109"/>
              </a:cxn>
              <a:cxn ang="0">
                <a:pos x="257" y="90"/>
              </a:cxn>
              <a:cxn ang="0">
                <a:pos x="237" y="81"/>
              </a:cxn>
              <a:cxn ang="0">
                <a:pos x="227" y="92"/>
              </a:cxn>
              <a:cxn ang="0">
                <a:pos x="216" y="101"/>
              </a:cxn>
              <a:cxn ang="0">
                <a:pos x="211" y="94"/>
              </a:cxn>
              <a:cxn ang="0">
                <a:pos x="211" y="85"/>
              </a:cxn>
              <a:cxn ang="0">
                <a:pos x="221" y="57"/>
              </a:cxn>
              <a:cxn ang="0">
                <a:pos x="227" y="44"/>
              </a:cxn>
              <a:cxn ang="0">
                <a:pos x="239" y="23"/>
              </a:cxn>
              <a:cxn ang="0">
                <a:pos x="228" y="20"/>
              </a:cxn>
              <a:cxn ang="0">
                <a:pos x="221" y="9"/>
              </a:cxn>
              <a:cxn ang="0">
                <a:pos x="209" y="0"/>
              </a:cxn>
              <a:cxn ang="0">
                <a:pos x="198" y="11"/>
              </a:cxn>
              <a:cxn ang="0">
                <a:pos x="190" y="22"/>
              </a:cxn>
              <a:cxn ang="0">
                <a:pos x="181" y="25"/>
              </a:cxn>
              <a:cxn ang="0">
                <a:pos x="176" y="37"/>
              </a:cxn>
            </a:cxnLst>
            <a:rect l="0" t="0" r="r" b="b"/>
            <a:pathLst>
              <a:path w="344" h="187">
                <a:moveTo>
                  <a:pt x="0" y="80"/>
                </a:moveTo>
                <a:lnTo>
                  <a:pt x="3" y="178"/>
                </a:lnTo>
                <a:lnTo>
                  <a:pt x="160" y="134"/>
                </a:lnTo>
                <a:lnTo>
                  <a:pt x="200" y="123"/>
                </a:lnTo>
                <a:lnTo>
                  <a:pt x="202" y="127"/>
                </a:lnTo>
                <a:lnTo>
                  <a:pt x="204" y="132"/>
                </a:lnTo>
                <a:lnTo>
                  <a:pt x="207" y="139"/>
                </a:lnTo>
                <a:lnTo>
                  <a:pt x="211" y="145"/>
                </a:lnTo>
                <a:lnTo>
                  <a:pt x="209" y="152"/>
                </a:lnTo>
                <a:lnTo>
                  <a:pt x="209" y="157"/>
                </a:lnTo>
                <a:lnTo>
                  <a:pt x="207" y="160"/>
                </a:lnTo>
                <a:lnTo>
                  <a:pt x="207" y="162"/>
                </a:lnTo>
                <a:lnTo>
                  <a:pt x="214" y="166"/>
                </a:lnTo>
                <a:lnTo>
                  <a:pt x="220" y="167"/>
                </a:lnTo>
                <a:lnTo>
                  <a:pt x="223" y="169"/>
                </a:lnTo>
                <a:lnTo>
                  <a:pt x="225" y="171"/>
                </a:lnTo>
                <a:lnTo>
                  <a:pt x="227" y="178"/>
                </a:lnTo>
                <a:lnTo>
                  <a:pt x="232" y="183"/>
                </a:lnTo>
                <a:lnTo>
                  <a:pt x="237" y="187"/>
                </a:lnTo>
                <a:lnTo>
                  <a:pt x="242" y="182"/>
                </a:lnTo>
                <a:lnTo>
                  <a:pt x="248" y="174"/>
                </a:lnTo>
                <a:lnTo>
                  <a:pt x="251" y="173"/>
                </a:lnTo>
                <a:lnTo>
                  <a:pt x="253" y="169"/>
                </a:lnTo>
                <a:lnTo>
                  <a:pt x="251" y="159"/>
                </a:lnTo>
                <a:lnTo>
                  <a:pt x="262" y="159"/>
                </a:lnTo>
                <a:lnTo>
                  <a:pt x="265" y="153"/>
                </a:lnTo>
                <a:lnTo>
                  <a:pt x="267" y="146"/>
                </a:lnTo>
                <a:lnTo>
                  <a:pt x="276" y="141"/>
                </a:lnTo>
                <a:lnTo>
                  <a:pt x="276" y="152"/>
                </a:lnTo>
                <a:lnTo>
                  <a:pt x="276" y="157"/>
                </a:lnTo>
                <a:lnTo>
                  <a:pt x="279" y="160"/>
                </a:lnTo>
                <a:lnTo>
                  <a:pt x="288" y="159"/>
                </a:lnTo>
                <a:lnTo>
                  <a:pt x="301" y="155"/>
                </a:lnTo>
                <a:lnTo>
                  <a:pt x="306" y="152"/>
                </a:lnTo>
                <a:lnTo>
                  <a:pt x="309" y="146"/>
                </a:lnTo>
                <a:lnTo>
                  <a:pt x="318" y="145"/>
                </a:lnTo>
                <a:lnTo>
                  <a:pt x="330" y="141"/>
                </a:lnTo>
                <a:lnTo>
                  <a:pt x="341" y="136"/>
                </a:lnTo>
                <a:lnTo>
                  <a:pt x="344" y="129"/>
                </a:lnTo>
                <a:lnTo>
                  <a:pt x="343" y="118"/>
                </a:lnTo>
                <a:lnTo>
                  <a:pt x="343" y="109"/>
                </a:lnTo>
                <a:lnTo>
                  <a:pt x="344" y="101"/>
                </a:lnTo>
                <a:lnTo>
                  <a:pt x="341" y="92"/>
                </a:lnTo>
                <a:lnTo>
                  <a:pt x="332" y="83"/>
                </a:lnTo>
                <a:lnTo>
                  <a:pt x="325" y="80"/>
                </a:lnTo>
                <a:lnTo>
                  <a:pt x="320" y="80"/>
                </a:lnTo>
                <a:lnTo>
                  <a:pt x="315" y="81"/>
                </a:lnTo>
                <a:lnTo>
                  <a:pt x="311" y="88"/>
                </a:lnTo>
                <a:lnTo>
                  <a:pt x="309" y="92"/>
                </a:lnTo>
                <a:lnTo>
                  <a:pt x="313" y="90"/>
                </a:lnTo>
                <a:lnTo>
                  <a:pt x="318" y="88"/>
                </a:lnTo>
                <a:lnTo>
                  <a:pt x="322" y="92"/>
                </a:lnTo>
                <a:lnTo>
                  <a:pt x="325" y="99"/>
                </a:lnTo>
                <a:lnTo>
                  <a:pt x="330" y="104"/>
                </a:lnTo>
                <a:lnTo>
                  <a:pt x="332" y="111"/>
                </a:lnTo>
                <a:lnTo>
                  <a:pt x="327" y="118"/>
                </a:lnTo>
                <a:lnTo>
                  <a:pt x="320" y="127"/>
                </a:lnTo>
                <a:lnTo>
                  <a:pt x="316" y="134"/>
                </a:lnTo>
                <a:lnTo>
                  <a:pt x="313" y="138"/>
                </a:lnTo>
                <a:lnTo>
                  <a:pt x="306" y="138"/>
                </a:lnTo>
                <a:lnTo>
                  <a:pt x="292" y="131"/>
                </a:lnTo>
                <a:lnTo>
                  <a:pt x="281" y="120"/>
                </a:lnTo>
                <a:lnTo>
                  <a:pt x="272" y="111"/>
                </a:lnTo>
                <a:lnTo>
                  <a:pt x="267" y="109"/>
                </a:lnTo>
                <a:lnTo>
                  <a:pt x="264" y="101"/>
                </a:lnTo>
                <a:lnTo>
                  <a:pt x="257" y="90"/>
                </a:lnTo>
                <a:lnTo>
                  <a:pt x="246" y="83"/>
                </a:lnTo>
                <a:lnTo>
                  <a:pt x="237" y="81"/>
                </a:lnTo>
                <a:lnTo>
                  <a:pt x="230" y="85"/>
                </a:lnTo>
                <a:lnTo>
                  <a:pt x="227" y="92"/>
                </a:lnTo>
                <a:lnTo>
                  <a:pt x="225" y="97"/>
                </a:lnTo>
                <a:lnTo>
                  <a:pt x="216" y="101"/>
                </a:lnTo>
                <a:lnTo>
                  <a:pt x="213" y="99"/>
                </a:lnTo>
                <a:lnTo>
                  <a:pt x="211" y="94"/>
                </a:lnTo>
                <a:lnTo>
                  <a:pt x="209" y="88"/>
                </a:lnTo>
                <a:lnTo>
                  <a:pt x="211" y="85"/>
                </a:lnTo>
                <a:lnTo>
                  <a:pt x="214" y="67"/>
                </a:lnTo>
                <a:lnTo>
                  <a:pt x="221" y="57"/>
                </a:lnTo>
                <a:lnTo>
                  <a:pt x="228" y="50"/>
                </a:lnTo>
                <a:lnTo>
                  <a:pt x="227" y="44"/>
                </a:lnTo>
                <a:lnTo>
                  <a:pt x="235" y="34"/>
                </a:lnTo>
                <a:lnTo>
                  <a:pt x="239" y="23"/>
                </a:lnTo>
                <a:lnTo>
                  <a:pt x="237" y="18"/>
                </a:lnTo>
                <a:lnTo>
                  <a:pt x="228" y="20"/>
                </a:lnTo>
                <a:lnTo>
                  <a:pt x="225" y="16"/>
                </a:lnTo>
                <a:lnTo>
                  <a:pt x="221" y="9"/>
                </a:lnTo>
                <a:lnTo>
                  <a:pt x="218" y="2"/>
                </a:lnTo>
                <a:lnTo>
                  <a:pt x="209" y="0"/>
                </a:lnTo>
                <a:lnTo>
                  <a:pt x="202" y="6"/>
                </a:lnTo>
                <a:lnTo>
                  <a:pt x="198" y="11"/>
                </a:lnTo>
                <a:lnTo>
                  <a:pt x="197" y="18"/>
                </a:lnTo>
                <a:lnTo>
                  <a:pt x="190" y="22"/>
                </a:lnTo>
                <a:lnTo>
                  <a:pt x="184" y="23"/>
                </a:lnTo>
                <a:lnTo>
                  <a:pt x="181" y="25"/>
                </a:lnTo>
                <a:lnTo>
                  <a:pt x="177" y="30"/>
                </a:lnTo>
                <a:lnTo>
                  <a:pt x="176" y="37"/>
                </a:lnTo>
                <a:lnTo>
                  <a:pt x="0" y="80"/>
                </a:lnTo>
                <a:close/>
              </a:path>
            </a:pathLst>
          </a:custGeom>
          <a:solidFill>
            <a:srgbClr val="FFFFFF"/>
          </a:solidFill>
          <a:ln w="9525">
            <a:noFill/>
            <a:round/>
            <a:headEnd/>
            <a:tailEnd/>
          </a:ln>
        </p:spPr>
        <p:txBody>
          <a:bodyPr/>
          <a:lstStyle/>
          <a:p>
            <a:endParaRPr lang="en-US"/>
          </a:p>
        </p:txBody>
      </p:sp>
      <p:sp>
        <p:nvSpPr>
          <p:cNvPr id="31824" name="Freeform 80"/>
          <p:cNvSpPr>
            <a:spLocks/>
          </p:cNvSpPr>
          <p:nvPr/>
        </p:nvSpPr>
        <p:spPr bwMode="auto">
          <a:xfrm>
            <a:off x="7032625" y="2679700"/>
            <a:ext cx="419100" cy="196850"/>
          </a:xfrm>
          <a:custGeom>
            <a:avLst/>
            <a:gdLst/>
            <a:ahLst/>
            <a:cxnLst>
              <a:cxn ang="0">
                <a:pos x="3" y="178"/>
              </a:cxn>
              <a:cxn ang="0">
                <a:pos x="200" y="123"/>
              </a:cxn>
              <a:cxn ang="0">
                <a:pos x="204" y="132"/>
              </a:cxn>
              <a:cxn ang="0">
                <a:pos x="211" y="145"/>
              </a:cxn>
              <a:cxn ang="0">
                <a:pos x="209" y="157"/>
              </a:cxn>
              <a:cxn ang="0">
                <a:pos x="207" y="162"/>
              </a:cxn>
              <a:cxn ang="0">
                <a:pos x="220" y="167"/>
              </a:cxn>
              <a:cxn ang="0">
                <a:pos x="225" y="171"/>
              </a:cxn>
              <a:cxn ang="0">
                <a:pos x="232" y="183"/>
              </a:cxn>
              <a:cxn ang="0">
                <a:pos x="242" y="182"/>
              </a:cxn>
              <a:cxn ang="0">
                <a:pos x="251" y="173"/>
              </a:cxn>
              <a:cxn ang="0">
                <a:pos x="251" y="159"/>
              </a:cxn>
              <a:cxn ang="0">
                <a:pos x="265" y="153"/>
              </a:cxn>
              <a:cxn ang="0">
                <a:pos x="276" y="141"/>
              </a:cxn>
              <a:cxn ang="0">
                <a:pos x="276" y="157"/>
              </a:cxn>
              <a:cxn ang="0">
                <a:pos x="288" y="159"/>
              </a:cxn>
              <a:cxn ang="0">
                <a:pos x="306" y="152"/>
              </a:cxn>
              <a:cxn ang="0">
                <a:pos x="318" y="145"/>
              </a:cxn>
              <a:cxn ang="0">
                <a:pos x="341" y="136"/>
              </a:cxn>
              <a:cxn ang="0">
                <a:pos x="343" y="118"/>
              </a:cxn>
              <a:cxn ang="0">
                <a:pos x="344" y="101"/>
              </a:cxn>
              <a:cxn ang="0">
                <a:pos x="332" y="83"/>
              </a:cxn>
              <a:cxn ang="0">
                <a:pos x="320" y="80"/>
              </a:cxn>
              <a:cxn ang="0">
                <a:pos x="311" y="88"/>
              </a:cxn>
              <a:cxn ang="0">
                <a:pos x="313" y="90"/>
              </a:cxn>
              <a:cxn ang="0">
                <a:pos x="322" y="92"/>
              </a:cxn>
              <a:cxn ang="0">
                <a:pos x="330" y="104"/>
              </a:cxn>
              <a:cxn ang="0">
                <a:pos x="327" y="118"/>
              </a:cxn>
              <a:cxn ang="0">
                <a:pos x="316" y="134"/>
              </a:cxn>
              <a:cxn ang="0">
                <a:pos x="306" y="138"/>
              </a:cxn>
              <a:cxn ang="0">
                <a:pos x="281" y="120"/>
              </a:cxn>
              <a:cxn ang="0">
                <a:pos x="267" y="109"/>
              </a:cxn>
              <a:cxn ang="0">
                <a:pos x="257" y="90"/>
              </a:cxn>
              <a:cxn ang="0">
                <a:pos x="237" y="81"/>
              </a:cxn>
              <a:cxn ang="0">
                <a:pos x="227" y="92"/>
              </a:cxn>
              <a:cxn ang="0">
                <a:pos x="216" y="101"/>
              </a:cxn>
              <a:cxn ang="0">
                <a:pos x="211" y="94"/>
              </a:cxn>
              <a:cxn ang="0">
                <a:pos x="211" y="85"/>
              </a:cxn>
              <a:cxn ang="0">
                <a:pos x="221" y="57"/>
              </a:cxn>
              <a:cxn ang="0">
                <a:pos x="227" y="44"/>
              </a:cxn>
              <a:cxn ang="0">
                <a:pos x="239" y="23"/>
              </a:cxn>
              <a:cxn ang="0">
                <a:pos x="228" y="20"/>
              </a:cxn>
              <a:cxn ang="0">
                <a:pos x="221" y="9"/>
              </a:cxn>
              <a:cxn ang="0">
                <a:pos x="209" y="0"/>
              </a:cxn>
              <a:cxn ang="0">
                <a:pos x="198" y="11"/>
              </a:cxn>
              <a:cxn ang="0">
                <a:pos x="190" y="22"/>
              </a:cxn>
              <a:cxn ang="0">
                <a:pos x="181" y="25"/>
              </a:cxn>
              <a:cxn ang="0">
                <a:pos x="176" y="37"/>
              </a:cxn>
            </a:cxnLst>
            <a:rect l="0" t="0" r="r" b="b"/>
            <a:pathLst>
              <a:path w="344" h="187">
                <a:moveTo>
                  <a:pt x="0" y="80"/>
                </a:moveTo>
                <a:lnTo>
                  <a:pt x="3" y="178"/>
                </a:lnTo>
                <a:lnTo>
                  <a:pt x="160" y="134"/>
                </a:lnTo>
                <a:lnTo>
                  <a:pt x="200" y="123"/>
                </a:lnTo>
                <a:lnTo>
                  <a:pt x="202" y="127"/>
                </a:lnTo>
                <a:lnTo>
                  <a:pt x="204" y="132"/>
                </a:lnTo>
                <a:lnTo>
                  <a:pt x="207" y="139"/>
                </a:lnTo>
                <a:lnTo>
                  <a:pt x="211" y="145"/>
                </a:lnTo>
                <a:lnTo>
                  <a:pt x="209" y="152"/>
                </a:lnTo>
                <a:lnTo>
                  <a:pt x="209" y="157"/>
                </a:lnTo>
                <a:lnTo>
                  <a:pt x="207" y="160"/>
                </a:lnTo>
                <a:lnTo>
                  <a:pt x="207" y="162"/>
                </a:lnTo>
                <a:lnTo>
                  <a:pt x="214" y="166"/>
                </a:lnTo>
                <a:lnTo>
                  <a:pt x="220" y="167"/>
                </a:lnTo>
                <a:lnTo>
                  <a:pt x="223" y="169"/>
                </a:lnTo>
                <a:lnTo>
                  <a:pt x="225" y="171"/>
                </a:lnTo>
                <a:lnTo>
                  <a:pt x="227" y="178"/>
                </a:lnTo>
                <a:lnTo>
                  <a:pt x="232" y="183"/>
                </a:lnTo>
                <a:lnTo>
                  <a:pt x="237" y="187"/>
                </a:lnTo>
                <a:lnTo>
                  <a:pt x="242" y="182"/>
                </a:lnTo>
                <a:lnTo>
                  <a:pt x="248" y="174"/>
                </a:lnTo>
                <a:lnTo>
                  <a:pt x="251" y="173"/>
                </a:lnTo>
                <a:lnTo>
                  <a:pt x="253" y="169"/>
                </a:lnTo>
                <a:lnTo>
                  <a:pt x="251" y="159"/>
                </a:lnTo>
                <a:lnTo>
                  <a:pt x="262" y="159"/>
                </a:lnTo>
                <a:lnTo>
                  <a:pt x="265" y="153"/>
                </a:lnTo>
                <a:lnTo>
                  <a:pt x="267" y="146"/>
                </a:lnTo>
                <a:lnTo>
                  <a:pt x="276" y="141"/>
                </a:lnTo>
                <a:lnTo>
                  <a:pt x="276" y="152"/>
                </a:lnTo>
                <a:lnTo>
                  <a:pt x="276" y="157"/>
                </a:lnTo>
                <a:lnTo>
                  <a:pt x="279" y="160"/>
                </a:lnTo>
                <a:lnTo>
                  <a:pt x="288" y="159"/>
                </a:lnTo>
                <a:lnTo>
                  <a:pt x="301" y="155"/>
                </a:lnTo>
                <a:lnTo>
                  <a:pt x="306" y="152"/>
                </a:lnTo>
                <a:lnTo>
                  <a:pt x="309" y="146"/>
                </a:lnTo>
                <a:lnTo>
                  <a:pt x="318" y="145"/>
                </a:lnTo>
                <a:lnTo>
                  <a:pt x="330" y="141"/>
                </a:lnTo>
                <a:lnTo>
                  <a:pt x="341" y="136"/>
                </a:lnTo>
                <a:lnTo>
                  <a:pt x="344" y="129"/>
                </a:lnTo>
                <a:lnTo>
                  <a:pt x="343" y="118"/>
                </a:lnTo>
                <a:lnTo>
                  <a:pt x="343" y="109"/>
                </a:lnTo>
                <a:lnTo>
                  <a:pt x="344" y="101"/>
                </a:lnTo>
                <a:lnTo>
                  <a:pt x="341" y="92"/>
                </a:lnTo>
                <a:lnTo>
                  <a:pt x="332" y="83"/>
                </a:lnTo>
                <a:lnTo>
                  <a:pt x="325" y="80"/>
                </a:lnTo>
                <a:lnTo>
                  <a:pt x="320" y="80"/>
                </a:lnTo>
                <a:lnTo>
                  <a:pt x="315" y="81"/>
                </a:lnTo>
                <a:lnTo>
                  <a:pt x="311" y="88"/>
                </a:lnTo>
                <a:lnTo>
                  <a:pt x="309" y="92"/>
                </a:lnTo>
                <a:lnTo>
                  <a:pt x="313" y="90"/>
                </a:lnTo>
                <a:lnTo>
                  <a:pt x="318" y="88"/>
                </a:lnTo>
                <a:lnTo>
                  <a:pt x="322" y="92"/>
                </a:lnTo>
                <a:lnTo>
                  <a:pt x="325" y="99"/>
                </a:lnTo>
                <a:lnTo>
                  <a:pt x="330" y="104"/>
                </a:lnTo>
                <a:lnTo>
                  <a:pt x="332" y="111"/>
                </a:lnTo>
                <a:lnTo>
                  <a:pt x="327" y="118"/>
                </a:lnTo>
                <a:lnTo>
                  <a:pt x="320" y="127"/>
                </a:lnTo>
                <a:lnTo>
                  <a:pt x="316" y="134"/>
                </a:lnTo>
                <a:lnTo>
                  <a:pt x="313" y="138"/>
                </a:lnTo>
                <a:lnTo>
                  <a:pt x="306" y="138"/>
                </a:lnTo>
                <a:lnTo>
                  <a:pt x="292" y="131"/>
                </a:lnTo>
                <a:lnTo>
                  <a:pt x="281" y="120"/>
                </a:lnTo>
                <a:lnTo>
                  <a:pt x="272" y="111"/>
                </a:lnTo>
                <a:lnTo>
                  <a:pt x="267" y="109"/>
                </a:lnTo>
                <a:lnTo>
                  <a:pt x="264" y="101"/>
                </a:lnTo>
                <a:lnTo>
                  <a:pt x="257" y="90"/>
                </a:lnTo>
                <a:lnTo>
                  <a:pt x="246" y="83"/>
                </a:lnTo>
                <a:lnTo>
                  <a:pt x="237" y="81"/>
                </a:lnTo>
                <a:lnTo>
                  <a:pt x="230" y="85"/>
                </a:lnTo>
                <a:lnTo>
                  <a:pt x="227" y="92"/>
                </a:lnTo>
                <a:lnTo>
                  <a:pt x="225" y="97"/>
                </a:lnTo>
                <a:lnTo>
                  <a:pt x="216" y="101"/>
                </a:lnTo>
                <a:lnTo>
                  <a:pt x="213" y="99"/>
                </a:lnTo>
                <a:lnTo>
                  <a:pt x="211" y="94"/>
                </a:lnTo>
                <a:lnTo>
                  <a:pt x="209" y="88"/>
                </a:lnTo>
                <a:lnTo>
                  <a:pt x="211" y="85"/>
                </a:lnTo>
                <a:lnTo>
                  <a:pt x="214" y="67"/>
                </a:lnTo>
                <a:lnTo>
                  <a:pt x="221" y="57"/>
                </a:lnTo>
                <a:lnTo>
                  <a:pt x="228" y="50"/>
                </a:lnTo>
                <a:lnTo>
                  <a:pt x="227" y="44"/>
                </a:lnTo>
                <a:lnTo>
                  <a:pt x="235" y="34"/>
                </a:lnTo>
                <a:lnTo>
                  <a:pt x="239" y="23"/>
                </a:lnTo>
                <a:lnTo>
                  <a:pt x="237" y="18"/>
                </a:lnTo>
                <a:lnTo>
                  <a:pt x="228" y="20"/>
                </a:lnTo>
                <a:lnTo>
                  <a:pt x="225" y="16"/>
                </a:lnTo>
                <a:lnTo>
                  <a:pt x="221" y="9"/>
                </a:lnTo>
                <a:lnTo>
                  <a:pt x="218" y="2"/>
                </a:lnTo>
                <a:lnTo>
                  <a:pt x="209" y="0"/>
                </a:lnTo>
                <a:lnTo>
                  <a:pt x="202" y="6"/>
                </a:lnTo>
                <a:lnTo>
                  <a:pt x="198" y="11"/>
                </a:lnTo>
                <a:lnTo>
                  <a:pt x="197" y="18"/>
                </a:lnTo>
                <a:lnTo>
                  <a:pt x="190" y="22"/>
                </a:lnTo>
                <a:lnTo>
                  <a:pt x="184" y="23"/>
                </a:lnTo>
                <a:lnTo>
                  <a:pt x="181" y="25"/>
                </a:lnTo>
                <a:lnTo>
                  <a:pt x="177" y="30"/>
                </a:lnTo>
                <a:lnTo>
                  <a:pt x="176" y="37"/>
                </a:lnTo>
                <a:lnTo>
                  <a:pt x="0" y="80"/>
                </a:lnTo>
              </a:path>
            </a:pathLst>
          </a:custGeom>
          <a:solidFill>
            <a:srgbClr val="CCFFCC"/>
          </a:solidFill>
          <a:ln w="0">
            <a:solidFill>
              <a:srgbClr val="000000"/>
            </a:solidFill>
            <a:prstDash val="solid"/>
            <a:round/>
            <a:headEnd/>
            <a:tailEnd/>
          </a:ln>
        </p:spPr>
        <p:txBody>
          <a:bodyPr/>
          <a:lstStyle/>
          <a:p>
            <a:endParaRPr lang="en-US"/>
          </a:p>
        </p:txBody>
      </p:sp>
      <p:sp>
        <p:nvSpPr>
          <p:cNvPr id="31825" name="Freeform 81"/>
          <p:cNvSpPr>
            <a:spLocks/>
          </p:cNvSpPr>
          <p:nvPr/>
        </p:nvSpPr>
        <p:spPr bwMode="auto">
          <a:xfrm>
            <a:off x="6943725" y="2401888"/>
            <a:ext cx="193675" cy="360362"/>
          </a:xfrm>
          <a:custGeom>
            <a:avLst/>
            <a:gdLst/>
            <a:ahLst/>
            <a:cxnLst>
              <a:cxn ang="0">
                <a:pos x="0" y="44"/>
              </a:cxn>
              <a:cxn ang="0">
                <a:pos x="3" y="67"/>
              </a:cxn>
              <a:cxn ang="0">
                <a:pos x="7" y="97"/>
              </a:cxn>
              <a:cxn ang="0">
                <a:pos x="12" y="127"/>
              </a:cxn>
              <a:cxn ang="0">
                <a:pos x="17" y="148"/>
              </a:cxn>
              <a:cxn ang="0">
                <a:pos x="19" y="174"/>
              </a:cxn>
              <a:cxn ang="0">
                <a:pos x="23" y="193"/>
              </a:cxn>
              <a:cxn ang="0">
                <a:pos x="26" y="207"/>
              </a:cxn>
              <a:cxn ang="0">
                <a:pos x="26" y="218"/>
              </a:cxn>
              <a:cxn ang="0">
                <a:pos x="31" y="227"/>
              </a:cxn>
              <a:cxn ang="0">
                <a:pos x="37" y="227"/>
              </a:cxn>
              <a:cxn ang="0">
                <a:pos x="40" y="227"/>
              </a:cxn>
              <a:cxn ang="0">
                <a:pos x="45" y="236"/>
              </a:cxn>
              <a:cxn ang="0">
                <a:pos x="74" y="338"/>
              </a:cxn>
              <a:cxn ang="0">
                <a:pos x="146" y="320"/>
              </a:cxn>
              <a:cxn ang="0">
                <a:pos x="144" y="315"/>
              </a:cxn>
              <a:cxn ang="0">
                <a:pos x="137" y="308"/>
              </a:cxn>
              <a:cxn ang="0">
                <a:pos x="132" y="299"/>
              </a:cxn>
              <a:cxn ang="0">
                <a:pos x="128" y="290"/>
              </a:cxn>
              <a:cxn ang="0">
                <a:pos x="130" y="271"/>
              </a:cxn>
              <a:cxn ang="0">
                <a:pos x="133" y="246"/>
              </a:cxn>
              <a:cxn ang="0">
                <a:pos x="137" y="221"/>
              </a:cxn>
              <a:cxn ang="0">
                <a:pos x="135" y="195"/>
              </a:cxn>
              <a:cxn ang="0">
                <a:pos x="135" y="172"/>
              </a:cxn>
              <a:cxn ang="0">
                <a:pos x="141" y="151"/>
              </a:cxn>
              <a:cxn ang="0">
                <a:pos x="142" y="128"/>
              </a:cxn>
              <a:cxn ang="0">
                <a:pos x="139" y="100"/>
              </a:cxn>
              <a:cxn ang="0">
                <a:pos x="141" y="91"/>
              </a:cxn>
              <a:cxn ang="0">
                <a:pos x="149" y="83"/>
              </a:cxn>
              <a:cxn ang="0">
                <a:pos x="158" y="72"/>
              </a:cxn>
              <a:cxn ang="0">
                <a:pos x="160" y="51"/>
              </a:cxn>
              <a:cxn ang="0">
                <a:pos x="156" y="35"/>
              </a:cxn>
              <a:cxn ang="0">
                <a:pos x="156" y="19"/>
              </a:cxn>
              <a:cxn ang="0">
                <a:pos x="155" y="7"/>
              </a:cxn>
              <a:cxn ang="0">
                <a:pos x="153" y="0"/>
              </a:cxn>
              <a:cxn ang="0">
                <a:pos x="0" y="44"/>
              </a:cxn>
            </a:cxnLst>
            <a:rect l="0" t="0" r="r" b="b"/>
            <a:pathLst>
              <a:path w="160" h="338">
                <a:moveTo>
                  <a:pt x="0" y="44"/>
                </a:moveTo>
                <a:lnTo>
                  <a:pt x="3" y="67"/>
                </a:lnTo>
                <a:lnTo>
                  <a:pt x="7" y="97"/>
                </a:lnTo>
                <a:lnTo>
                  <a:pt x="12" y="127"/>
                </a:lnTo>
                <a:lnTo>
                  <a:pt x="17" y="148"/>
                </a:lnTo>
                <a:lnTo>
                  <a:pt x="19" y="174"/>
                </a:lnTo>
                <a:lnTo>
                  <a:pt x="23" y="193"/>
                </a:lnTo>
                <a:lnTo>
                  <a:pt x="26" y="207"/>
                </a:lnTo>
                <a:lnTo>
                  <a:pt x="26" y="218"/>
                </a:lnTo>
                <a:lnTo>
                  <a:pt x="31" y="227"/>
                </a:lnTo>
                <a:lnTo>
                  <a:pt x="37" y="227"/>
                </a:lnTo>
                <a:lnTo>
                  <a:pt x="40" y="227"/>
                </a:lnTo>
                <a:lnTo>
                  <a:pt x="45" y="236"/>
                </a:lnTo>
                <a:lnTo>
                  <a:pt x="74" y="338"/>
                </a:lnTo>
                <a:lnTo>
                  <a:pt x="146" y="320"/>
                </a:lnTo>
                <a:lnTo>
                  <a:pt x="144" y="315"/>
                </a:lnTo>
                <a:lnTo>
                  <a:pt x="137" y="308"/>
                </a:lnTo>
                <a:lnTo>
                  <a:pt x="132" y="299"/>
                </a:lnTo>
                <a:lnTo>
                  <a:pt x="128" y="290"/>
                </a:lnTo>
                <a:lnTo>
                  <a:pt x="130" y="271"/>
                </a:lnTo>
                <a:lnTo>
                  <a:pt x="133" y="246"/>
                </a:lnTo>
                <a:lnTo>
                  <a:pt x="137" y="221"/>
                </a:lnTo>
                <a:lnTo>
                  <a:pt x="135" y="195"/>
                </a:lnTo>
                <a:lnTo>
                  <a:pt x="135" y="172"/>
                </a:lnTo>
                <a:lnTo>
                  <a:pt x="141" y="151"/>
                </a:lnTo>
                <a:lnTo>
                  <a:pt x="142" y="128"/>
                </a:lnTo>
                <a:lnTo>
                  <a:pt x="139" y="100"/>
                </a:lnTo>
                <a:lnTo>
                  <a:pt x="141" y="91"/>
                </a:lnTo>
                <a:lnTo>
                  <a:pt x="149" y="83"/>
                </a:lnTo>
                <a:lnTo>
                  <a:pt x="158" y="72"/>
                </a:lnTo>
                <a:lnTo>
                  <a:pt x="160" y="51"/>
                </a:lnTo>
                <a:lnTo>
                  <a:pt x="156" y="35"/>
                </a:lnTo>
                <a:lnTo>
                  <a:pt x="156" y="19"/>
                </a:lnTo>
                <a:lnTo>
                  <a:pt x="155" y="7"/>
                </a:lnTo>
                <a:lnTo>
                  <a:pt x="153" y="0"/>
                </a:lnTo>
                <a:lnTo>
                  <a:pt x="0" y="44"/>
                </a:lnTo>
                <a:close/>
              </a:path>
            </a:pathLst>
          </a:custGeom>
          <a:solidFill>
            <a:srgbClr val="FFFFFF"/>
          </a:solidFill>
          <a:ln w="9525">
            <a:noFill/>
            <a:round/>
            <a:headEnd/>
            <a:tailEnd/>
          </a:ln>
        </p:spPr>
        <p:txBody>
          <a:bodyPr/>
          <a:lstStyle/>
          <a:p>
            <a:endParaRPr lang="en-US"/>
          </a:p>
        </p:txBody>
      </p:sp>
      <p:sp>
        <p:nvSpPr>
          <p:cNvPr id="31826" name="Freeform 82"/>
          <p:cNvSpPr>
            <a:spLocks/>
          </p:cNvSpPr>
          <p:nvPr/>
        </p:nvSpPr>
        <p:spPr bwMode="auto">
          <a:xfrm>
            <a:off x="6943725" y="2401888"/>
            <a:ext cx="193675" cy="360362"/>
          </a:xfrm>
          <a:custGeom>
            <a:avLst/>
            <a:gdLst/>
            <a:ahLst/>
            <a:cxnLst>
              <a:cxn ang="0">
                <a:pos x="0" y="44"/>
              </a:cxn>
              <a:cxn ang="0">
                <a:pos x="3" y="67"/>
              </a:cxn>
              <a:cxn ang="0">
                <a:pos x="7" y="97"/>
              </a:cxn>
              <a:cxn ang="0">
                <a:pos x="12" y="127"/>
              </a:cxn>
              <a:cxn ang="0">
                <a:pos x="17" y="148"/>
              </a:cxn>
              <a:cxn ang="0">
                <a:pos x="19" y="174"/>
              </a:cxn>
              <a:cxn ang="0">
                <a:pos x="23" y="193"/>
              </a:cxn>
              <a:cxn ang="0">
                <a:pos x="26" y="207"/>
              </a:cxn>
              <a:cxn ang="0">
                <a:pos x="26" y="218"/>
              </a:cxn>
              <a:cxn ang="0">
                <a:pos x="31" y="227"/>
              </a:cxn>
              <a:cxn ang="0">
                <a:pos x="37" y="227"/>
              </a:cxn>
              <a:cxn ang="0">
                <a:pos x="40" y="227"/>
              </a:cxn>
              <a:cxn ang="0">
                <a:pos x="45" y="236"/>
              </a:cxn>
              <a:cxn ang="0">
                <a:pos x="74" y="338"/>
              </a:cxn>
              <a:cxn ang="0">
                <a:pos x="146" y="320"/>
              </a:cxn>
              <a:cxn ang="0">
                <a:pos x="144" y="315"/>
              </a:cxn>
              <a:cxn ang="0">
                <a:pos x="137" y="308"/>
              </a:cxn>
              <a:cxn ang="0">
                <a:pos x="132" y="299"/>
              </a:cxn>
              <a:cxn ang="0">
                <a:pos x="128" y="290"/>
              </a:cxn>
              <a:cxn ang="0">
                <a:pos x="130" y="271"/>
              </a:cxn>
              <a:cxn ang="0">
                <a:pos x="133" y="246"/>
              </a:cxn>
              <a:cxn ang="0">
                <a:pos x="137" y="221"/>
              </a:cxn>
              <a:cxn ang="0">
                <a:pos x="135" y="195"/>
              </a:cxn>
              <a:cxn ang="0">
                <a:pos x="135" y="172"/>
              </a:cxn>
              <a:cxn ang="0">
                <a:pos x="141" y="151"/>
              </a:cxn>
              <a:cxn ang="0">
                <a:pos x="142" y="128"/>
              </a:cxn>
              <a:cxn ang="0">
                <a:pos x="139" y="100"/>
              </a:cxn>
              <a:cxn ang="0">
                <a:pos x="141" y="91"/>
              </a:cxn>
              <a:cxn ang="0">
                <a:pos x="149" y="83"/>
              </a:cxn>
              <a:cxn ang="0">
                <a:pos x="158" y="72"/>
              </a:cxn>
              <a:cxn ang="0">
                <a:pos x="160" y="51"/>
              </a:cxn>
              <a:cxn ang="0">
                <a:pos x="156" y="35"/>
              </a:cxn>
              <a:cxn ang="0">
                <a:pos x="156" y="19"/>
              </a:cxn>
              <a:cxn ang="0">
                <a:pos x="155" y="7"/>
              </a:cxn>
              <a:cxn ang="0">
                <a:pos x="153" y="0"/>
              </a:cxn>
              <a:cxn ang="0">
                <a:pos x="0" y="44"/>
              </a:cxn>
            </a:cxnLst>
            <a:rect l="0" t="0" r="r" b="b"/>
            <a:pathLst>
              <a:path w="160" h="338">
                <a:moveTo>
                  <a:pt x="0" y="44"/>
                </a:moveTo>
                <a:lnTo>
                  <a:pt x="3" y="67"/>
                </a:lnTo>
                <a:lnTo>
                  <a:pt x="7" y="97"/>
                </a:lnTo>
                <a:lnTo>
                  <a:pt x="12" y="127"/>
                </a:lnTo>
                <a:lnTo>
                  <a:pt x="17" y="148"/>
                </a:lnTo>
                <a:lnTo>
                  <a:pt x="19" y="174"/>
                </a:lnTo>
                <a:lnTo>
                  <a:pt x="23" y="193"/>
                </a:lnTo>
                <a:lnTo>
                  <a:pt x="26" y="207"/>
                </a:lnTo>
                <a:lnTo>
                  <a:pt x="26" y="218"/>
                </a:lnTo>
                <a:lnTo>
                  <a:pt x="31" y="227"/>
                </a:lnTo>
                <a:lnTo>
                  <a:pt x="37" y="227"/>
                </a:lnTo>
                <a:lnTo>
                  <a:pt x="40" y="227"/>
                </a:lnTo>
                <a:lnTo>
                  <a:pt x="45" y="236"/>
                </a:lnTo>
                <a:lnTo>
                  <a:pt x="74" y="338"/>
                </a:lnTo>
                <a:lnTo>
                  <a:pt x="146" y="320"/>
                </a:lnTo>
                <a:lnTo>
                  <a:pt x="144" y="315"/>
                </a:lnTo>
                <a:lnTo>
                  <a:pt x="137" y="308"/>
                </a:lnTo>
                <a:lnTo>
                  <a:pt x="132" y="299"/>
                </a:lnTo>
                <a:lnTo>
                  <a:pt x="128" y="290"/>
                </a:lnTo>
                <a:lnTo>
                  <a:pt x="130" y="271"/>
                </a:lnTo>
                <a:lnTo>
                  <a:pt x="133" y="246"/>
                </a:lnTo>
                <a:lnTo>
                  <a:pt x="137" y="221"/>
                </a:lnTo>
                <a:lnTo>
                  <a:pt x="135" y="195"/>
                </a:lnTo>
                <a:lnTo>
                  <a:pt x="135" y="172"/>
                </a:lnTo>
                <a:lnTo>
                  <a:pt x="141" y="151"/>
                </a:lnTo>
                <a:lnTo>
                  <a:pt x="142" y="128"/>
                </a:lnTo>
                <a:lnTo>
                  <a:pt x="139" y="100"/>
                </a:lnTo>
                <a:lnTo>
                  <a:pt x="141" y="91"/>
                </a:lnTo>
                <a:lnTo>
                  <a:pt x="149" y="83"/>
                </a:lnTo>
                <a:lnTo>
                  <a:pt x="158" y="72"/>
                </a:lnTo>
                <a:lnTo>
                  <a:pt x="160" y="51"/>
                </a:lnTo>
                <a:lnTo>
                  <a:pt x="156" y="35"/>
                </a:lnTo>
                <a:lnTo>
                  <a:pt x="156" y="19"/>
                </a:lnTo>
                <a:lnTo>
                  <a:pt x="155" y="7"/>
                </a:lnTo>
                <a:lnTo>
                  <a:pt x="153" y="0"/>
                </a:lnTo>
                <a:lnTo>
                  <a:pt x="0" y="44"/>
                </a:lnTo>
              </a:path>
            </a:pathLst>
          </a:custGeom>
          <a:solidFill>
            <a:srgbClr val="CCFFCC"/>
          </a:solidFill>
          <a:ln w="0">
            <a:solidFill>
              <a:srgbClr val="000000"/>
            </a:solidFill>
            <a:prstDash val="solid"/>
            <a:round/>
            <a:headEnd/>
            <a:tailEnd/>
          </a:ln>
        </p:spPr>
        <p:txBody>
          <a:bodyPr/>
          <a:lstStyle/>
          <a:p>
            <a:endParaRPr lang="en-US"/>
          </a:p>
        </p:txBody>
      </p:sp>
      <p:sp>
        <p:nvSpPr>
          <p:cNvPr id="31827" name="Freeform 83"/>
          <p:cNvSpPr>
            <a:spLocks/>
          </p:cNvSpPr>
          <p:nvPr/>
        </p:nvSpPr>
        <p:spPr bwMode="auto">
          <a:xfrm>
            <a:off x="7100888" y="2354263"/>
            <a:ext cx="195262" cy="387350"/>
          </a:xfrm>
          <a:custGeom>
            <a:avLst/>
            <a:gdLst/>
            <a:ahLst/>
            <a:cxnLst>
              <a:cxn ang="0">
                <a:pos x="25" y="44"/>
              </a:cxn>
              <a:cxn ang="0">
                <a:pos x="27" y="53"/>
              </a:cxn>
              <a:cxn ang="0">
                <a:pos x="28" y="65"/>
              </a:cxn>
              <a:cxn ang="0">
                <a:pos x="28" y="81"/>
              </a:cxn>
              <a:cxn ang="0">
                <a:pos x="32" y="95"/>
              </a:cxn>
              <a:cxn ang="0">
                <a:pos x="30" y="116"/>
              </a:cxn>
              <a:cxn ang="0">
                <a:pos x="21" y="127"/>
              </a:cxn>
              <a:cxn ang="0">
                <a:pos x="13" y="135"/>
              </a:cxn>
              <a:cxn ang="0">
                <a:pos x="11" y="144"/>
              </a:cxn>
              <a:cxn ang="0">
                <a:pos x="14" y="172"/>
              </a:cxn>
              <a:cxn ang="0">
                <a:pos x="13" y="195"/>
              </a:cxn>
              <a:cxn ang="0">
                <a:pos x="7" y="216"/>
              </a:cxn>
              <a:cxn ang="0">
                <a:pos x="7" y="239"/>
              </a:cxn>
              <a:cxn ang="0">
                <a:pos x="9" y="265"/>
              </a:cxn>
              <a:cxn ang="0">
                <a:pos x="5" y="290"/>
              </a:cxn>
              <a:cxn ang="0">
                <a:pos x="2" y="315"/>
              </a:cxn>
              <a:cxn ang="0">
                <a:pos x="0" y="334"/>
              </a:cxn>
              <a:cxn ang="0">
                <a:pos x="4" y="343"/>
              </a:cxn>
              <a:cxn ang="0">
                <a:pos x="9" y="352"/>
              </a:cxn>
              <a:cxn ang="0">
                <a:pos x="16" y="359"/>
              </a:cxn>
              <a:cxn ang="0">
                <a:pos x="18" y="364"/>
              </a:cxn>
              <a:cxn ang="0">
                <a:pos x="122" y="339"/>
              </a:cxn>
              <a:cxn ang="0">
                <a:pos x="123" y="332"/>
              </a:cxn>
              <a:cxn ang="0">
                <a:pos x="127" y="327"/>
              </a:cxn>
              <a:cxn ang="0">
                <a:pos x="130" y="325"/>
              </a:cxn>
              <a:cxn ang="0">
                <a:pos x="136" y="324"/>
              </a:cxn>
              <a:cxn ang="0">
                <a:pos x="143" y="320"/>
              </a:cxn>
              <a:cxn ang="0">
                <a:pos x="144" y="313"/>
              </a:cxn>
              <a:cxn ang="0">
                <a:pos x="148" y="308"/>
              </a:cxn>
              <a:cxn ang="0">
                <a:pos x="155" y="302"/>
              </a:cxn>
              <a:cxn ang="0">
                <a:pos x="159" y="302"/>
              </a:cxn>
              <a:cxn ang="0">
                <a:pos x="162" y="299"/>
              </a:cxn>
              <a:cxn ang="0">
                <a:pos x="164" y="292"/>
              </a:cxn>
              <a:cxn ang="0">
                <a:pos x="164" y="274"/>
              </a:cxn>
              <a:cxn ang="0">
                <a:pos x="157" y="269"/>
              </a:cxn>
              <a:cxn ang="0">
                <a:pos x="150" y="264"/>
              </a:cxn>
              <a:cxn ang="0">
                <a:pos x="141" y="255"/>
              </a:cxn>
              <a:cxn ang="0">
                <a:pos x="134" y="243"/>
              </a:cxn>
              <a:cxn ang="0">
                <a:pos x="127" y="227"/>
              </a:cxn>
              <a:cxn ang="0">
                <a:pos x="116" y="197"/>
              </a:cxn>
              <a:cxn ang="0">
                <a:pos x="102" y="158"/>
              </a:cxn>
              <a:cxn ang="0">
                <a:pos x="88" y="114"/>
              </a:cxn>
              <a:cxn ang="0">
                <a:pos x="74" y="74"/>
              </a:cxn>
              <a:cxn ang="0">
                <a:pos x="64" y="39"/>
              </a:cxn>
              <a:cxn ang="0">
                <a:pos x="55" y="12"/>
              </a:cxn>
              <a:cxn ang="0">
                <a:pos x="51" y="4"/>
              </a:cxn>
              <a:cxn ang="0">
                <a:pos x="49" y="0"/>
              </a:cxn>
              <a:cxn ang="0">
                <a:pos x="48" y="4"/>
              </a:cxn>
              <a:cxn ang="0">
                <a:pos x="42" y="7"/>
              </a:cxn>
              <a:cxn ang="0">
                <a:pos x="34" y="7"/>
              </a:cxn>
              <a:cxn ang="0">
                <a:pos x="32" y="11"/>
              </a:cxn>
              <a:cxn ang="0">
                <a:pos x="30" y="21"/>
              </a:cxn>
              <a:cxn ang="0">
                <a:pos x="28" y="33"/>
              </a:cxn>
              <a:cxn ang="0">
                <a:pos x="25" y="44"/>
              </a:cxn>
            </a:cxnLst>
            <a:rect l="0" t="0" r="r" b="b"/>
            <a:pathLst>
              <a:path w="164" h="364">
                <a:moveTo>
                  <a:pt x="25" y="44"/>
                </a:moveTo>
                <a:lnTo>
                  <a:pt x="27" y="53"/>
                </a:lnTo>
                <a:lnTo>
                  <a:pt x="28" y="65"/>
                </a:lnTo>
                <a:lnTo>
                  <a:pt x="28" y="81"/>
                </a:lnTo>
                <a:lnTo>
                  <a:pt x="32" y="95"/>
                </a:lnTo>
                <a:lnTo>
                  <a:pt x="30" y="116"/>
                </a:lnTo>
                <a:lnTo>
                  <a:pt x="21" y="127"/>
                </a:lnTo>
                <a:lnTo>
                  <a:pt x="13" y="135"/>
                </a:lnTo>
                <a:lnTo>
                  <a:pt x="11" y="144"/>
                </a:lnTo>
                <a:lnTo>
                  <a:pt x="14" y="172"/>
                </a:lnTo>
                <a:lnTo>
                  <a:pt x="13" y="195"/>
                </a:lnTo>
                <a:lnTo>
                  <a:pt x="7" y="216"/>
                </a:lnTo>
                <a:lnTo>
                  <a:pt x="7" y="239"/>
                </a:lnTo>
                <a:lnTo>
                  <a:pt x="9" y="265"/>
                </a:lnTo>
                <a:lnTo>
                  <a:pt x="5" y="290"/>
                </a:lnTo>
                <a:lnTo>
                  <a:pt x="2" y="315"/>
                </a:lnTo>
                <a:lnTo>
                  <a:pt x="0" y="334"/>
                </a:lnTo>
                <a:lnTo>
                  <a:pt x="4" y="343"/>
                </a:lnTo>
                <a:lnTo>
                  <a:pt x="9" y="352"/>
                </a:lnTo>
                <a:lnTo>
                  <a:pt x="16" y="359"/>
                </a:lnTo>
                <a:lnTo>
                  <a:pt x="18" y="364"/>
                </a:lnTo>
                <a:lnTo>
                  <a:pt x="122" y="339"/>
                </a:lnTo>
                <a:lnTo>
                  <a:pt x="123" y="332"/>
                </a:lnTo>
                <a:lnTo>
                  <a:pt x="127" y="327"/>
                </a:lnTo>
                <a:lnTo>
                  <a:pt x="130" y="325"/>
                </a:lnTo>
                <a:lnTo>
                  <a:pt x="136" y="324"/>
                </a:lnTo>
                <a:lnTo>
                  <a:pt x="143" y="320"/>
                </a:lnTo>
                <a:lnTo>
                  <a:pt x="144" y="313"/>
                </a:lnTo>
                <a:lnTo>
                  <a:pt x="148" y="308"/>
                </a:lnTo>
                <a:lnTo>
                  <a:pt x="155" y="302"/>
                </a:lnTo>
                <a:lnTo>
                  <a:pt x="159" y="302"/>
                </a:lnTo>
                <a:lnTo>
                  <a:pt x="162" y="299"/>
                </a:lnTo>
                <a:lnTo>
                  <a:pt x="164" y="292"/>
                </a:lnTo>
                <a:lnTo>
                  <a:pt x="164" y="274"/>
                </a:lnTo>
                <a:lnTo>
                  <a:pt x="157" y="269"/>
                </a:lnTo>
                <a:lnTo>
                  <a:pt x="150" y="264"/>
                </a:lnTo>
                <a:lnTo>
                  <a:pt x="141" y="255"/>
                </a:lnTo>
                <a:lnTo>
                  <a:pt x="134" y="243"/>
                </a:lnTo>
                <a:lnTo>
                  <a:pt x="127" y="227"/>
                </a:lnTo>
                <a:lnTo>
                  <a:pt x="116" y="197"/>
                </a:lnTo>
                <a:lnTo>
                  <a:pt x="102" y="158"/>
                </a:lnTo>
                <a:lnTo>
                  <a:pt x="88" y="114"/>
                </a:lnTo>
                <a:lnTo>
                  <a:pt x="74" y="74"/>
                </a:lnTo>
                <a:lnTo>
                  <a:pt x="64" y="39"/>
                </a:lnTo>
                <a:lnTo>
                  <a:pt x="55" y="12"/>
                </a:lnTo>
                <a:lnTo>
                  <a:pt x="51" y="4"/>
                </a:lnTo>
                <a:lnTo>
                  <a:pt x="49" y="0"/>
                </a:lnTo>
                <a:lnTo>
                  <a:pt x="48" y="4"/>
                </a:lnTo>
                <a:lnTo>
                  <a:pt x="42" y="7"/>
                </a:lnTo>
                <a:lnTo>
                  <a:pt x="34" y="7"/>
                </a:lnTo>
                <a:lnTo>
                  <a:pt x="32" y="11"/>
                </a:lnTo>
                <a:lnTo>
                  <a:pt x="30" y="21"/>
                </a:lnTo>
                <a:lnTo>
                  <a:pt x="28" y="33"/>
                </a:lnTo>
                <a:lnTo>
                  <a:pt x="25" y="44"/>
                </a:lnTo>
                <a:close/>
              </a:path>
            </a:pathLst>
          </a:custGeom>
          <a:solidFill>
            <a:srgbClr val="FFFFFF"/>
          </a:solidFill>
          <a:ln w="9525">
            <a:noFill/>
            <a:round/>
            <a:headEnd/>
            <a:tailEnd/>
          </a:ln>
        </p:spPr>
        <p:txBody>
          <a:bodyPr/>
          <a:lstStyle/>
          <a:p>
            <a:endParaRPr lang="en-US"/>
          </a:p>
        </p:txBody>
      </p:sp>
      <p:sp>
        <p:nvSpPr>
          <p:cNvPr id="31828" name="Freeform 84"/>
          <p:cNvSpPr>
            <a:spLocks/>
          </p:cNvSpPr>
          <p:nvPr/>
        </p:nvSpPr>
        <p:spPr bwMode="auto">
          <a:xfrm>
            <a:off x="7100888" y="2354263"/>
            <a:ext cx="195262" cy="387350"/>
          </a:xfrm>
          <a:custGeom>
            <a:avLst/>
            <a:gdLst/>
            <a:ahLst/>
            <a:cxnLst>
              <a:cxn ang="0">
                <a:pos x="25" y="44"/>
              </a:cxn>
              <a:cxn ang="0">
                <a:pos x="27" y="53"/>
              </a:cxn>
              <a:cxn ang="0">
                <a:pos x="28" y="65"/>
              </a:cxn>
              <a:cxn ang="0">
                <a:pos x="28" y="81"/>
              </a:cxn>
              <a:cxn ang="0">
                <a:pos x="32" y="95"/>
              </a:cxn>
              <a:cxn ang="0">
                <a:pos x="30" y="116"/>
              </a:cxn>
              <a:cxn ang="0">
                <a:pos x="21" y="127"/>
              </a:cxn>
              <a:cxn ang="0">
                <a:pos x="13" y="135"/>
              </a:cxn>
              <a:cxn ang="0">
                <a:pos x="11" y="144"/>
              </a:cxn>
              <a:cxn ang="0">
                <a:pos x="14" y="172"/>
              </a:cxn>
              <a:cxn ang="0">
                <a:pos x="13" y="195"/>
              </a:cxn>
              <a:cxn ang="0">
                <a:pos x="7" y="216"/>
              </a:cxn>
              <a:cxn ang="0">
                <a:pos x="7" y="239"/>
              </a:cxn>
              <a:cxn ang="0">
                <a:pos x="9" y="265"/>
              </a:cxn>
              <a:cxn ang="0">
                <a:pos x="5" y="290"/>
              </a:cxn>
              <a:cxn ang="0">
                <a:pos x="2" y="315"/>
              </a:cxn>
              <a:cxn ang="0">
                <a:pos x="0" y="334"/>
              </a:cxn>
              <a:cxn ang="0">
                <a:pos x="4" y="343"/>
              </a:cxn>
              <a:cxn ang="0">
                <a:pos x="9" y="352"/>
              </a:cxn>
              <a:cxn ang="0">
                <a:pos x="16" y="359"/>
              </a:cxn>
              <a:cxn ang="0">
                <a:pos x="18" y="364"/>
              </a:cxn>
              <a:cxn ang="0">
                <a:pos x="122" y="339"/>
              </a:cxn>
              <a:cxn ang="0">
                <a:pos x="123" y="332"/>
              </a:cxn>
              <a:cxn ang="0">
                <a:pos x="127" y="327"/>
              </a:cxn>
              <a:cxn ang="0">
                <a:pos x="130" y="325"/>
              </a:cxn>
              <a:cxn ang="0">
                <a:pos x="136" y="324"/>
              </a:cxn>
              <a:cxn ang="0">
                <a:pos x="143" y="320"/>
              </a:cxn>
              <a:cxn ang="0">
                <a:pos x="144" y="313"/>
              </a:cxn>
              <a:cxn ang="0">
                <a:pos x="148" y="308"/>
              </a:cxn>
              <a:cxn ang="0">
                <a:pos x="155" y="302"/>
              </a:cxn>
              <a:cxn ang="0">
                <a:pos x="159" y="302"/>
              </a:cxn>
              <a:cxn ang="0">
                <a:pos x="162" y="299"/>
              </a:cxn>
              <a:cxn ang="0">
                <a:pos x="164" y="292"/>
              </a:cxn>
              <a:cxn ang="0">
                <a:pos x="164" y="274"/>
              </a:cxn>
              <a:cxn ang="0">
                <a:pos x="157" y="269"/>
              </a:cxn>
              <a:cxn ang="0">
                <a:pos x="150" y="264"/>
              </a:cxn>
              <a:cxn ang="0">
                <a:pos x="141" y="255"/>
              </a:cxn>
              <a:cxn ang="0">
                <a:pos x="134" y="243"/>
              </a:cxn>
              <a:cxn ang="0">
                <a:pos x="127" y="227"/>
              </a:cxn>
              <a:cxn ang="0">
                <a:pos x="116" y="197"/>
              </a:cxn>
              <a:cxn ang="0">
                <a:pos x="102" y="158"/>
              </a:cxn>
              <a:cxn ang="0">
                <a:pos x="88" y="114"/>
              </a:cxn>
              <a:cxn ang="0">
                <a:pos x="74" y="74"/>
              </a:cxn>
              <a:cxn ang="0">
                <a:pos x="64" y="39"/>
              </a:cxn>
              <a:cxn ang="0">
                <a:pos x="55" y="12"/>
              </a:cxn>
              <a:cxn ang="0">
                <a:pos x="51" y="4"/>
              </a:cxn>
              <a:cxn ang="0">
                <a:pos x="49" y="0"/>
              </a:cxn>
              <a:cxn ang="0">
                <a:pos x="48" y="4"/>
              </a:cxn>
              <a:cxn ang="0">
                <a:pos x="42" y="7"/>
              </a:cxn>
              <a:cxn ang="0">
                <a:pos x="34" y="7"/>
              </a:cxn>
              <a:cxn ang="0">
                <a:pos x="32" y="11"/>
              </a:cxn>
              <a:cxn ang="0">
                <a:pos x="30" y="21"/>
              </a:cxn>
              <a:cxn ang="0">
                <a:pos x="28" y="33"/>
              </a:cxn>
              <a:cxn ang="0">
                <a:pos x="25" y="44"/>
              </a:cxn>
            </a:cxnLst>
            <a:rect l="0" t="0" r="r" b="b"/>
            <a:pathLst>
              <a:path w="164" h="364">
                <a:moveTo>
                  <a:pt x="25" y="44"/>
                </a:moveTo>
                <a:lnTo>
                  <a:pt x="27" y="53"/>
                </a:lnTo>
                <a:lnTo>
                  <a:pt x="28" y="65"/>
                </a:lnTo>
                <a:lnTo>
                  <a:pt x="28" y="81"/>
                </a:lnTo>
                <a:lnTo>
                  <a:pt x="32" y="95"/>
                </a:lnTo>
                <a:lnTo>
                  <a:pt x="30" y="116"/>
                </a:lnTo>
                <a:lnTo>
                  <a:pt x="21" y="127"/>
                </a:lnTo>
                <a:lnTo>
                  <a:pt x="13" y="135"/>
                </a:lnTo>
                <a:lnTo>
                  <a:pt x="11" y="144"/>
                </a:lnTo>
                <a:lnTo>
                  <a:pt x="14" y="172"/>
                </a:lnTo>
                <a:lnTo>
                  <a:pt x="13" y="195"/>
                </a:lnTo>
                <a:lnTo>
                  <a:pt x="7" y="216"/>
                </a:lnTo>
                <a:lnTo>
                  <a:pt x="7" y="239"/>
                </a:lnTo>
                <a:lnTo>
                  <a:pt x="9" y="265"/>
                </a:lnTo>
                <a:lnTo>
                  <a:pt x="5" y="290"/>
                </a:lnTo>
                <a:lnTo>
                  <a:pt x="2" y="315"/>
                </a:lnTo>
                <a:lnTo>
                  <a:pt x="0" y="334"/>
                </a:lnTo>
                <a:lnTo>
                  <a:pt x="4" y="343"/>
                </a:lnTo>
                <a:lnTo>
                  <a:pt x="9" y="352"/>
                </a:lnTo>
                <a:lnTo>
                  <a:pt x="16" y="359"/>
                </a:lnTo>
                <a:lnTo>
                  <a:pt x="18" y="364"/>
                </a:lnTo>
                <a:lnTo>
                  <a:pt x="122" y="339"/>
                </a:lnTo>
                <a:lnTo>
                  <a:pt x="123" y="332"/>
                </a:lnTo>
                <a:lnTo>
                  <a:pt x="127" y="327"/>
                </a:lnTo>
                <a:lnTo>
                  <a:pt x="130" y="325"/>
                </a:lnTo>
                <a:lnTo>
                  <a:pt x="136" y="324"/>
                </a:lnTo>
                <a:lnTo>
                  <a:pt x="143" y="320"/>
                </a:lnTo>
                <a:lnTo>
                  <a:pt x="144" y="313"/>
                </a:lnTo>
                <a:lnTo>
                  <a:pt x="148" y="308"/>
                </a:lnTo>
                <a:lnTo>
                  <a:pt x="155" y="302"/>
                </a:lnTo>
                <a:lnTo>
                  <a:pt x="159" y="302"/>
                </a:lnTo>
                <a:lnTo>
                  <a:pt x="162" y="299"/>
                </a:lnTo>
                <a:lnTo>
                  <a:pt x="164" y="292"/>
                </a:lnTo>
                <a:lnTo>
                  <a:pt x="164" y="274"/>
                </a:lnTo>
                <a:lnTo>
                  <a:pt x="157" y="269"/>
                </a:lnTo>
                <a:lnTo>
                  <a:pt x="150" y="264"/>
                </a:lnTo>
                <a:lnTo>
                  <a:pt x="141" y="255"/>
                </a:lnTo>
                <a:lnTo>
                  <a:pt x="134" y="243"/>
                </a:lnTo>
                <a:lnTo>
                  <a:pt x="127" y="227"/>
                </a:lnTo>
                <a:lnTo>
                  <a:pt x="116" y="197"/>
                </a:lnTo>
                <a:lnTo>
                  <a:pt x="102" y="158"/>
                </a:lnTo>
                <a:lnTo>
                  <a:pt x="88" y="114"/>
                </a:lnTo>
                <a:lnTo>
                  <a:pt x="74" y="74"/>
                </a:lnTo>
                <a:lnTo>
                  <a:pt x="64" y="39"/>
                </a:lnTo>
                <a:lnTo>
                  <a:pt x="55" y="12"/>
                </a:lnTo>
                <a:lnTo>
                  <a:pt x="51" y="4"/>
                </a:lnTo>
                <a:lnTo>
                  <a:pt x="49" y="0"/>
                </a:lnTo>
                <a:lnTo>
                  <a:pt x="48" y="4"/>
                </a:lnTo>
                <a:lnTo>
                  <a:pt x="42" y="7"/>
                </a:lnTo>
                <a:lnTo>
                  <a:pt x="34" y="7"/>
                </a:lnTo>
                <a:lnTo>
                  <a:pt x="32" y="11"/>
                </a:lnTo>
                <a:lnTo>
                  <a:pt x="30" y="21"/>
                </a:lnTo>
                <a:lnTo>
                  <a:pt x="28" y="33"/>
                </a:lnTo>
                <a:lnTo>
                  <a:pt x="25" y="44"/>
                </a:lnTo>
              </a:path>
            </a:pathLst>
          </a:custGeom>
          <a:solidFill>
            <a:srgbClr val="CCFFCC"/>
          </a:solidFill>
          <a:ln w="0">
            <a:solidFill>
              <a:srgbClr val="000000"/>
            </a:solidFill>
            <a:prstDash val="solid"/>
            <a:round/>
            <a:headEnd/>
            <a:tailEnd/>
          </a:ln>
        </p:spPr>
        <p:txBody>
          <a:bodyPr/>
          <a:lstStyle/>
          <a:p>
            <a:endParaRPr lang="en-US"/>
          </a:p>
        </p:txBody>
      </p:sp>
      <p:sp>
        <p:nvSpPr>
          <p:cNvPr id="31829" name="Freeform 85"/>
          <p:cNvSpPr>
            <a:spLocks/>
          </p:cNvSpPr>
          <p:nvPr/>
        </p:nvSpPr>
        <p:spPr bwMode="auto">
          <a:xfrm>
            <a:off x="7159625" y="1993900"/>
            <a:ext cx="465138" cy="654050"/>
          </a:xfrm>
          <a:custGeom>
            <a:avLst/>
            <a:gdLst/>
            <a:ahLst/>
            <a:cxnLst>
              <a:cxn ang="0">
                <a:pos x="336" y="250"/>
              </a:cxn>
              <a:cxn ang="0">
                <a:pos x="371" y="258"/>
              </a:cxn>
              <a:cxn ang="0">
                <a:pos x="361" y="276"/>
              </a:cxn>
              <a:cxn ang="0">
                <a:pos x="382" y="286"/>
              </a:cxn>
              <a:cxn ang="0">
                <a:pos x="368" y="309"/>
              </a:cxn>
              <a:cxn ang="0">
                <a:pos x="342" y="332"/>
              </a:cxn>
              <a:cxn ang="0">
                <a:pos x="320" y="341"/>
              </a:cxn>
              <a:cxn ang="0">
                <a:pos x="313" y="357"/>
              </a:cxn>
              <a:cxn ang="0">
                <a:pos x="315" y="380"/>
              </a:cxn>
              <a:cxn ang="0">
                <a:pos x="312" y="380"/>
              </a:cxn>
              <a:cxn ang="0">
                <a:pos x="299" y="364"/>
              </a:cxn>
              <a:cxn ang="0">
                <a:pos x="292" y="364"/>
              </a:cxn>
              <a:cxn ang="0">
                <a:pos x="285" y="364"/>
              </a:cxn>
              <a:cxn ang="0">
                <a:pos x="273" y="378"/>
              </a:cxn>
              <a:cxn ang="0">
                <a:pos x="231" y="385"/>
              </a:cxn>
              <a:cxn ang="0">
                <a:pos x="220" y="424"/>
              </a:cxn>
              <a:cxn ang="0">
                <a:pos x="225" y="448"/>
              </a:cxn>
              <a:cxn ang="0">
                <a:pos x="211" y="459"/>
              </a:cxn>
              <a:cxn ang="0">
                <a:pos x="196" y="459"/>
              </a:cxn>
              <a:cxn ang="0">
                <a:pos x="174" y="478"/>
              </a:cxn>
              <a:cxn ang="0">
                <a:pos x="159" y="489"/>
              </a:cxn>
              <a:cxn ang="0">
                <a:pos x="143" y="503"/>
              </a:cxn>
              <a:cxn ang="0">
                <a:pos x="137" y="529"/>
              </a:cxn>
              <a:cxn ang="0">
                <a:pos x="134" y="547"/>
              </a:cxn>
              <a:cxn ang="0">
                <a:pos x="125" y="571"/>
              </a:cxn>
              <a:cxn ang="0">
                <a:pos x="118" y="591"/>
              </a:cxn>
              <a:cxn ang="0">
                <a:pos x="113" y="615"/>
              </a:cxn>
              <a:cxn ang="0">
                <a:pos x="90" y="596"/>
              </a:cxn>
              <a:cxn ang="0">
                <a:pos x="65" y="538"/>
              </a:cxn>
              <a:cxn ang="0">
                <a:pos x="23" y="415"/>
              </a:cxn>
              <a:cxn ang="0">
                <a:pos x="0" y="345"/>
              </a:cxn>
              <a:cxn ang="0">
                <a:pos x="7" y="329"/>
              </a:cxn>
              <a:cxn ang="0">
                <a:pos x="20" y="337"/>
              </a:cxn>
              <a:cxn ang="0">
                <a:pos x="27" y="311"/>
              </a:cxn>
              <a:cxn ang="0">
                <a:pos x="25" y="290"/>
              </a:cxn>
              <a:cxn ang="0">
                <a:pos x="35" y="262"/>
              </a:cxn>
              <a:cxn ang="0">
                <a:pos x="39" y="206"/>
              </a:cxn>
              <a:cxn ang="0">
                <a:pos x="46" y="144"/>
              </a:cxn>
              <a:cxn ang="0">
                <a:pos x="46" y="105"/>
              </a:cxn>
              <a:cxn ang="0">
                <a:pos x="71" y="39"/>
              </a:cxn>
              <a:cxn ang="0">
                <a:pos x="86" y="9"/>
              </a:cxn>
              <a:cxn ang="0">
                <a:pos x="111" y="28"/>
              </a:cxn>
              <a:cxn ang="0">
                <a:pos x="130" y="28"/>
              </a:cxn>
              <a:cxn ang="0">
                <a:pos x="153" y="12"/>
              </a:cxn>
              <a:cxn ang="0">
                <a:pos x="173" y="0"/>
              </a:cxn>
              <a:cxn ang="0">
                <a:pos x="197" y="9"/>
              </a:cxn>
              <a:cxn ang="0">
                <a:pos x="218" y="25"/>
              </a:cxn>
              <a:cxn ang="0">
                <a:pos x="232" y="51"/>
              </a:cxn>
              <a:cxn ang="0">
                <a:pos x="252" y="112"/>
              </a:cxn>
              <a:cxn ang="0">
                <a:pos x="282" y="192"/>
              </a:cxn>
              <a:cxn ang="0">
                <a:pos x="315" y="209"/>
              </a:cxn>
              <a:cxn ang="0">
                <a:pos x="306" y="220"/>
              </a:cxn>
              <a:cxn ang="0">
                <a:pos x="319" y="235"/>
              </a:cxn>
            </a:cxnLst>
            <a:rect l="0" t="0" r="r" b="b"/>
            <a:pathLst>
              <a:path w="382" h="615">
                <a:moveTo>
                  <a:pt x="317" y="246"/>
                </a:moveTo>
                <a:lnTo>
                  <a:pt x="329" y="255"/>
                </a:lnTo>
                <a:lnTo>
                  <a:pt x="336" y="250"/>
                </a:lnTo>
                <a:lnTo>
                  <a:pt x="343" y="244"/>
                </a:lnTo>
                <a:lnTo>
                  <a:pt x="363" y="251"/>
                </a:lnTo>
                <a:lnTo>
                  <a:pt x="371" y="258"/>
                </a:lnTo>
                <a:lnTo>
                  <a:pt x="371" y="265"/>
                </a:lnTo>
                <a:lnTo>
                  <a:pt x="366" y="271"/>
                </a:lnTo>
                <a:lnTo>
                  <a:pt x="361" y="276"/>
                </a:lnTo>
                <a:lnTo>
                  <a:pt x="364" y="279"/>
                </a:lnTo>
                <a:lnTo>
                  <a:pt x="373" y="281"/>
                </a:lnTo>
                <a:lnTo>
                  <a:pt x="382" y="286"/>
                </a:lnTo>
                <a:lnTo>
                  <a:pt x="378" y="299"/>
                </a:lnTo>
                <a:lnTo>
                  <a:pt x="377" y="308"/>
                </a:lnTo>
                <a:lnTo>
                  <a:pt x="368" y="309"/>
                </a:lnTo>
                <a:lnTo>
                  <a:pt x="356" y="313"/>
                </a:lnTo>
                <a:lnTo>
                  <a:pt x="342" y="320"/>
                </a:lnTo>
                <a:lnTo>
                  <a:pt x="342" y="332"/>
                </a:lnTo>
                <a:lnTo>
                  <a:pt x="336" y="339"/>
                </a:lnTo>
                <a:lnTo>
                  <a:pt x="329" y="343"/>
                </a:lnTo>
                <a:lnTo>
                  <a:pt x="320" y="341"/>
                </a:lnTo>
                <a:lnTo>
                  <a:pt x="320" y="355"/>
                </a:lnTo>
                <a:lnTo>
                  <a:pt x="317" y="357"/>
                </a:lnTo>
                <a:lnTo>
                  <a:pt x="313" y="357"/>
                </a:lnTo>
                <a:lnTo>
                  <a:pt x="313" y="362"/>
                </a:lnTo>
                <a:lnTo>
                  <a:pt x="315" y="371"/>
                </a:lnTo>
                <a:lnTo>
                  <a:pt x="315" y="380"/>
                </a:lnTo>
                <a:lnTo>
                  <a:pt x="313" y="385"/>
                </a:lnTo>
                <a:lnTo>
                  <a:pt x="312" y="383"/>
                </a:lnTo>
                <a:lnTo>
                  <a:pt x="312" y="380"/>
                </a:lnTo>
                <a:lnTo>
                  <a:pt x="308" y="376"/>
                </a:lnTo>
                <a:lnTo>
                  <a:pt x="305" y="371"/>
                </a:lnTo>
                <a:lnTo>
                  <a:pt x="299" y="364"/>
                </a:lnTo>
                <a:lnTo>
                  <a:pt x="299" y="366"/>
                </a:lnTo>
                <a:lnTo>
                  <a:pt x="298" y="366"/>
                </a:lnTo>
                <a:lnTo>
                  <a:pt x="292" y="364"/>
                </a:lnTo>
                <a:lnTo>
                  <a:pt x="285" y="353"/>
                </a:lnTo>
                <a:lnTo>
                  <a:pt x="287" y="360"/>
                </a:lnTo>
                <a:lnTo>
                  <a:pt x="285" y="364"/>
                </a:lnTo>
                <a:lnTo>
                  <a:pt x="282" y="367"/>
                </a:lnTo>
                <a:lnTo>
                  <a:pt x="276" y="369"/>
                </a:lnTo>
                <a:lnTo>
                  <a:pt x="273" y="378"/>
                </a:lnTo>
                <a:lnTo>
                  <a:pt x="261" y="381"/>
                </a:lnTo>
                <a:lnTo>
                  <a:pt x="245" y="383"/>
                </a:lnTo>
                <a:lnTo>
                  <a:pt x="231" y="385"/>
                </a:lnTo>
                <a:lnTo>
                  <a:pt x="229" y="397"/>
                </a:lnTo>
                <a:lnTo>
                  <a:pt x="224" y="410"/>
                </a:lnTo>
                <a:lnTo>
                  <a:pt x="220" y="424"/>
                </a:lnTo>
                <a:lnTo>
                  <a:pt x="222" y="438"/>
                </a:lnTo>
                <a:lnTo>
                  <a:pt x="225" y="441"/>
                </a:lnTo>
                <a:lnTo>
                  <a:pt x="225" y="448"/>
                </a:lnTo>
                <a:lnTo>
                  <a:pt x="222" y="455"/>
                </a:lnTo>
                <a:lnTo>
                  <a:pt x="218" y="461"/>
                </a:lnTo>
                <a:lnTo>
                  <a:pt x="211" y="459"/>
                </a:lnTo>
                <a:lnTo>
                  <a:pt x="208" y="455"/>
                </a:lnTo>
                <a:lnTo>
                  <a:pt x="203" y="454"/>
                </a:lnTo>
                <a:lnTo>
                  <a:pt x="196" y="459"/>
                </a:lnTo>
                <a:lnTo>
                  <a:pt x="197" y="473"/>
                </a:lnTo>
                <a:lnTo>
                  <a:pt x="188" y="478"/>
                </a:lnTo>
                <a:lnTo>
                  <a:pt x="174" y="478"/>
                </a:lnTo>
                <a:lnTo>
                  <a:pt x="159" y="480"/>
                </a:lnTo>
                <a:lnTo>
                  <a:pt x="159" y="483"/>
                </a:lnTo>
                <a:lnTo>
                  <a:pt x="159" y="489"/>
                </a:lnTo>
                <a:lnTo>
                  <a:pt x="155" y="494"/>
                </a:lnTo>
                <a:lnTo>
                  <a:pt x="148" y="497"/>
                </a:lnTo>
                <a:lnTo>
                  <a:pt x="143" y="503"/>
                </a:lnTo>
                <a:lnTo>
                  <a:pt x="137" y="512"/>
                </a:lnTo>
                <a:lnTo>
                  <a:pt x="136" y="522"/>
                </a:lnTo>
                <a:lnTo>
                  <a:pt x="137" y="529"/>
                </a:lnTo>
                <a:lnTo>
                  <a:pt x="143" y="534"/>
                </a:lnTo>
                <a:lnTo>
                  <a:pt x="141" y="541"/>
                </a:lnTo>
                <a:lnTo>
                  <a:pt x="134" y="547"/>
                </a:lnTo>
                <a:lnTo>
                  <a:pt x="129" y="552"/>
                </a:lnTo>
                <a:lnTo>
                  <a:pt x="129" y="563"/>
                </a:lnTo>
                <a:lnTo>
                  <a:pt x="125" y="571"/>
                </a:lnTo>
                <a:lnTo>
                  <a:pt x="120" y="578"/>
                </a:lnTo>
                <a:lnTo>
                  <a:pt x="118" y="584"/>
                </a:lnTo>
                <a:lnTo>
                  <a:pt x="118" y="591"/>
                </a:lnTo>
                <a:lnTo>
                  <a:pt x="120" y="599"/>
                </a:lnTo>
                <a:lnTo>
                  <a:pt x="118" y="608"/>
                </a:lnTo>
                <a:lnTo>
                  <a:pt x="113" y="615"/>
                </a:lnTo>
                <a:lnTo>
                  <a:pt x="106" y="610"/>
                </a:lnTo>
                <a:lnTo>
                  <a:pt x="99" y="605"/>
                </a:lnTo>
                <a:lnTo>
                  <a:pt x="90" y="596"/>
                </a:lnTo>
                <a:lnTo>
                  <a:pt x="83" y="584"/>
                </a:lnTo>
                <a:lnTo>
                  <a:pt x="76" y="568"/>
                </a:lnTo>
                <a:lnTo>
                  <a:pt x="65" y="538"/>
                </a:lnTo>
                <a:lnTo>
                  <a:pt x="51" y="499"/>
                </a:lnTo>
                <a:lnTo>
                  <a:pt x="37" y="455"/>
                </a:lnTo>
                <a:lnTo>
                  <a:pt x="23" y="415"/>
                </a:lnTo>
                <a:lnTo>
                  <a:pt x="13" y="380"/>
                </a:lnTo>
                <a:lnTo>
                  <a:pt x="4" y="353"/>
                </a:lnTo>
                <a:lnTo>
                  <a:pt x="0" y="345"/>
                </a:lnTo>
                <a:lnTo>
                  <a:pt x="2" y="336"/>
                </a:lnTo>
                <a:lnTo>
                  <a:pt x="4" y="329"/>
                </a:lnTo>
                <a:lnTo>
                  <a:pt x="7" y="329"/>
                </a:lnTo>
                <a:lnTo>
                  <a:pt x="11" y="336"/>
                </a:lnTo>
                <a:lnTo>
                  <a:pt x="16" y="341"/>
                </a:lnTo>
                <a:lnTo>
                  <a:pt x="20" y="337"/>
                </a:lnTo>
                <a:lnTo>
                  <a:pt x="21" y="329"/>
                </a:lnTo>
                <a:lnTo>
                  <a:pt x="20" y="316"/>
                </a:lnTo>
                <a:lnTo>
                  <a:pt x="27" y="311"/>
                </a:lnTo>
                <a:lnTo>
                  <a:pt x="25" y="302"/>
                </a:lnTo>
                <a:lnTo>
                  <a:pt x="21" y="295"/>
                </a:lnTo>
                <a:lnTo>
                  <a:pt x="25" y="290"/>
                </a:lnTo>
                <a:lnTo>
                  <a:pt x="30" y="281"/>
                </a:lnTo>
                <a:lnTo>
                  <a:pt x="34" y="272"/>
                </a:lnTo>
                <a:lnTo>
                  <a:pt x="35" y="262"/>
                </a:lnTo>
                <a:lnTo>
                  <a:pt x="42" y="253"/>
                </a:lnTo>
                <a:lnTo>
                  <a:pt x="42" y="227"/>
                </a:lnTo>
                <a:lnTo>
                  <a:pt x="39" y="206"/>
                </a:lnTo>
                <a:lnTo>
                  <a:pt x="39" y="185"/>
                </a:lnTo>
                <a:lnTo>
                  <a:pt x="49" y="156"/>
                </a:lnTo>
                <a:lnTo>
                  <a:pt x="46" y="144"/>
                </a:lnTo>
                <a:lnTo>
                  <a:pt x="42" y="132"/>
                </a:lnTo>
                <a:lnTo>
                  <a:pt x="41" y="119"/>
                </a:lnTo>
                <a:lnTo>
                  <a:pt x="46" y="105"/>
                </a:lnTo>
                <a:lnTo>
                  <a:pt x="55" y="86"/>
                </a:lnTo>
                <a:lnTo>
                  <a:pt x="64" y="61"/>
                </a:lnTo>
                <a:lnTo>
                  <a:pt x="71" y="39"/>
                </a:lnTo>
                <a:lnTo>
                  <a:pt x="76" y="25"/>
                </a:lnTo>
                <a:lnTo>
                  <a:pt x="79" y="16"/>
                </a:lnTo>
                <a:lnTo>
                  <a:pt x="86" y="9"/>
                </a:lnTo>
                <a:lnTo>
                  <a:pt x="93" y="7"/>
                </a:lnTo>
                <a:lnTo>
                  <a:pt x="104" y="17"/>
                </a:lnTo>
                <a:lnTo>
                  <a:pt x="111" y="28"/>
                </a:lnTo>
                <a:lnTo>
                  <a:pt x="118" y="32"/>
                </a:lnTo>
                <a:lnTo>
                  <a:pt x="123" y="32"/>
                </a:lnTo>
                <a:lnTo>
                  <a:pt x="130" y="28"/>
                </a:lnTo>
                <a:lnTo>
                  <a:pt x="137" y="23"/>
                </a:lnTo>
                <a:lnTo>
                  <a:pt x="146" y="16"/>
                </a:lnTo>
                <a:lnTo>
                  <a:pt x="153" y="12"/>
                </a:lnTo>
                <a:lnTo>
                  <a:pt x="162" y="9"/>
                </a:lnTo>
                <a:lnTo>
                  <a:pt x="167" y="2"/>
                </a:lnTo>
                <a:lnTo>
                  <a:pt x="173" y="0"/>
                </a:lnTo>
                <a:lnTo>
                  <a:pt x="180" y="2"/>
                </a:lnTo>
                <a:lnTo>
                  <a:pt x="188" y="3"/>
                </a:lnTo>
                <a:lnTo>
                  <a:pt x="197" y="9"/>
                </a:lnTo>
                <a:lnTo>
                  <a:pt x="204" y="14"/>
                </a:lnTo>
                <a:lnTo>
                  <a:pt x="211" y="19"/>
                </a:lnTo>
                <a:lnTo>
                  <a:pt x="218" y="25"/>
                </a:lnTo>
                <a:lnTo>
                  <a:pt x="224" y="30"/>
                </a:lnTo>
                <a:lnTo>
                  <a:pt x="229" y="39"/>
                </a:lnTo>
                <a:lnTo>
                  <a:pt x="232" y="51"/>
                </a:lnTo>
                <a:lnTo>
                  <a:pt x="238" y="68"/>
                </a:lnTo>
                <a:lnTo>
                  <a:pt x="245" y="90"/>
                </a:lnTo>
                <a:lnTo>
                  <a:pt x="252" y="112"/>
                </a:lnTo>
                <a:lnTo>
                  <a:pt x="261" y="141"/>
                </a:lnTo>
                <a:lnTo>
                  <a:pt x="273" y="170"/>
                </a:lnTo>
                <a:lnTo>
                  <a:pt x="282" y="192"/>
                </a:lnTo>
                <a:lnTo>
                  <a:pt x="296" y="200"/>
                </a:lnTo>
                <a:lnTo>
                  <a:pt x="308" y="202"/>
                </a:lnTo>
                <a:lnTo>
                  <a:pt x="315" y="209"/>
                </a:lnTo>
                <a:lnTo>
                  <a:pt x="312" y="214"/>
                </a:lnTo>
                <a:lnTo>
                  <a:pt x="308" y="218"/>
                </a:lnTo>
                <a:lnTo>
                  <a:pt x="306" y="220"/>
                </a:lnTo>
                <a:lnTo>
                  <a:pt x="308" y="223"/>
                </a:lnTo>
                <a:lnTo>
                  <a:pt x="313" y="228"/>
                </a:lnTo>
                <a:lnTo>
                  <a:pt x="319" y="235"/>
                </a:lnTo>
                <a:lnTo>
                  <a:pt x="320" y="241"/>
                </a:lnTo>
                <a:lnTo>
                  <a:pt x="317" y="246"/>
                </a:lnTo>
                <a:close/>
              </a:path>
            </a:pathLst>
          </a:custGeom>
          <a:solidFill>
            <a:schemeClr val="accent1"/>
          </a:solidFill>
          <a:ln w="9525">
            <a:noFill/>
            <a:round/>
            <a:headEnd/>
            <a:tailEnd/>
          </a:ln>
        </p:spPr>
        <p:txBody>
          <a:bodyPr/>
          <a:lstStyle/>
          <a:p>
            <a:endParaRPr lang="en-US"/>
          </a:p>
        </p:txBody>
      </p:sp>
      <p:sp>
        <p:nvSpPr>
          <p:cNvPr id="31830" name="Freeform 86"/>
          <p:cNvSpPr>
            <a:spLocks/>
          </p:cNvSpPr>
          <p:nvPr/>
        </p:nvSpPr>
        <p:spPr bwMode="auto">
          <a:xfrm>
            <a:off x="7159625" y="1993900"/>
            <a:ext cx="465138" cy="654050"/>
          </a:xfrm>
          <a:custGeom>
            <a:avLst/>
            <a:gdLst/>
            <a:ahLst/>
            <a:cxnLst>
              <a:cxn ang="0">
                <a:pos x="336" y="250"/>
              </a:cxn>
              <a:cxn ang="0">
                <a:pos x="371" y="258"/>
              </a:cxn>
              <a:cxn ang="0">
                <a:pos x="361" y="276"/>
              </a:cxn>
              <a:cxn ang="0">
                <a:pos x="382" y="286"/>
              </a:cxn>
              <a:cxn ang="0">
                <a:pos x="368" y="309"/>
              </a:cxn>
              <a:cxn ang="0">
                <a:pos x="342" y="332"/>
              </a:cxn>
              <a:cxn ang="0">
                <a:pos x="320" y="341"/>
              </a:cxn>
              <a:cxn ang="0">
                <a:pos x="313" y="357"/>
              </a:cxn>
              <a:cxn ang="0">
                <a:pos x="315" y="380"/>
              </a:cxn>
              <a:cxn ang="0">
                <a:pos x="312" y="380"/>
              </a:cxn>
              <a:cxn ang="0">
                <a:pos x="299" y="364"/>
              </a:cxn>
              <a:cxn ang="0">
                <a:pos x="292" y="364"/>
              </a:cxn>
              <a:cxn ang="0">
                <a:pos x="285" y="364"/>
              </a:cxn>
              <a:cxn ang="0">
                <a:pos x="273" y="378"/>
              </a:cxn>
              <a:cxn ang="0">
                <a:pos x="231" y="385"/>
              </a:cxn>
              <a:cxn ang="0">
                <a:pos x="220" y="424"/>
              </a:cxn>
              <a:cxn ang="0">
                <a:pos x="225" y="448"/>
              </a:cxn>
              <a:cxn ang="0">
                <a:pos x="211" y="459"/>
              </a:cxn>
              <a:cxn ang="0">
                <a:pos x="196" y="459"/>
              </a:cxn>
              <a:cxn ang="0">
                <a:pos x="174" y="478"/>
              </a:cxn>
              <a:cxn ang="0">
                <a:pos x="159" y="489"/>
              </a:cxn>
              <a:cxn ang="0">
                <a:pos x="143" y="503"/>
              </a:cxn>
              <a:cxn ang="0">
                <a:pos x="137" y="529"/>
              </a:cxn>
              <a:cxn ang="0">
                <a:pos x="134" y="547"/>
              </a:cxn>
              <a:cxn ang="0">
                <a:pos x="125" y="571"/>
              </a:cxn>
              <a:cxn ang="0">
                <a:pos x="118" y="591"/>
              </a:cxn>
              <a:cxn ang="0">
                <a:pos x="113" y="615"/>
              </a:cxn>
              <a:cxn ang="0">
                <a:pos x="90" y="596"/>
              </a:cxn>
              <a:cxn ang="0">
                <a:pos x="65" y="538"/>
              </a:cxn>
              <a:cxn ang="0">
                <a:pos x="23" y="415"/>
              </a:cxn>
              <a:cxn ang="0">
                <a:pos x="0" y="345"/>
              </a:cxn>
              <a:cxn ang="0">
                <a:pos x="7" y="329"/>
              </a:cxn>
              <a:cxn ang="0">
                <a:pos x="20" y="337"/>
              </a:cxn>
              <a:cxn ang="0">
                <a:pos x="27" y="311"/>
              </a:cxn>
              <a:cxn ang="0">
                <a:pos x="25" y="290"/>
              </a:cxn>
              <a:cxn ang="0">
                <a:pos x="35" y="262"/>
              </a:cxn>
              <a:cxn ang="0">
                <a:pos x="39" y="206"/>
              </a:cxn>
              <a:cxn ang="0">
                <a:pos x="46" y="144"/>
              </a:cxn>
              <a:cxn ang="0">
                <a:pos x="46" y="105"/>
              </a:cxn>
              <a:cxn ang="0">
                <a:pos x="71" y="39"/>
              </a:cxn>
              <a:cxn ang="0">
                <a:pos x="86" y="9"/>
              </a:cxn>
              <a:cxn ang="0">
                <a:pos x="111" y="28"/>
              </a:cxn>
              <a:cxn ang="0">
                <a:pos x="130" y="28"/>
              </a:cxn>
              <a:cxn ang="0">
                <a:pos x="153" y="12"/>
              </a:cxn>
              <a:cxn ang="0">
                <a:pos x="173" y="0"/>
              </a:cxn>
              <a:cxn ang="0">
                <a:pos x="197" y="9"/>
              </a:cxn>
              <a:cxn ang="0">
                <a:pos x="218" y="25"/>
              </a:cxn>
              <a:cxn ang="0">
                <a:pos x="232" y="51"/>
              </a:cxn>
              <a:cxn ang="0">
                <a:pos x="252" y="112"/>
              </a:cxn>
              <a:cxn ang="0">
                <a:pos x="282" y="192"/>
              </a:cxn>
              <a:cxn ang="0">
                <a:pos x="315" y="209"/>
              </a:cxn>
              <a:cxn ang="0">
                <a:pos x="306" y="220"/>
              </a:cxn>
              <a:cxn ang="0">
                <a:pos x="319" y="235"/>
              </a:cxn>
            </a:cxnLst>
            <a:rect l="0" t="0" r="r" b="b"/>
            <a:pathLst>
              <a:path w="382" h="615">
                <a:moveTo>
                  <a:pt x="317" y="246"/>
                </a:moveTo>
                <a:lnTo>
                  <a:pt x="329" y="255"/>
                </a:lnTo>
                <a:lnTo>
                  <a:pt x="336" y="250"/>
                </a:lnTo>
                <a:lnTo>
                  <a:pt x="343" y="244"/>
                </a:lnTo>
                <a:lnTo>
                  <a:pt x="363" y="251"/>
                </a:lnTo>
                <a:lnTo>
                  <a:pt x="371" y="258"/>
                </a:lnTo>
                <a:lnTo>
                  <a:pt x="371" y="265"/>
                </a:lnTo>
                <a:lnTo>
                  <a:pt x="366" y="271"/>
                </a:lnTo>
                <a:lnTo>
                  <a:pt x="361" y="276"/>
                </a:lnTo>
                <a:lnTo>
                  <a:pt x="364" y="279"/>
                </a:lnTo>
                <a:lnTo>
                  <a:pt x="373" y="281"/>
                </a:lnTo>
                <a:lnTo>
                  <a:pt x="382" y="286"/>
                </a:lnTo>
                <a:lnTo>
                  <a:pt x="378" y="299"/>
                </a:lnTo>
                <a:lnTo>
                  <a:pt x="377" y="308"/>
                </a:lnTo>
                <a:lnTo>
                  <a:pt x="368" y="309"/>
                </a:lnTo>
                <a:lnTo>
                  <a:pt x="356" y="313"/>
                </a:lnTo>
                <a:lnTo>
                  <a:pt x="342" y="320"/>
                </a:lnTo>
                <a:lnTo>
                  <a:pt x="342" y="332"/>
                </a:lnTo>
                <a:lnTo>
                  <a:pt x="336" y="339"/>
                </a:lnTo>
                <a:lnTo>
                  <a:pt x="329" y="343"/>
                </a:lnTo>
                <a:lnTo>
                  <a:pt x="320" y="341"/>
                </a:lnTo>
                <a:lnTo>
                  <a:pt x="320" y="355"/>
                </a:lnTo>
                <a:lnTo>
                  <a:pt x="317" y="357"/>
                </a:lnTo>
                <a:lnTo>
                  <a:pt x="313" y="357"/>
                </a:lnTo>
                <a:lnTo>
                  <a:pt x="313" y="362"/>
                </a:lnTo>
                <a:lnTo>
                  <a:pt x="315" y="371"/>
                </a:lnTo>
                <a:lnTo>
                  <a:pt x="315" y="380"/>
                </a:lnTo>
                <a:lnTo>
                  <a:pt x="313" y="385"/>
                </a:lnTo>
                <a:lnTo>
                  <a:pt x="312" y="383"/>
                </a:lnTo>
                <a:lnTo>
                  <a:pt x="312" y="380"/>
                </a:lnTo>
                <a:lnTo>
                  <a:pt x="308" y="376"/>
                </a:lnTo>
                <a:lnTo>
                  <a:pt x="305" y="371"/>
                </a:lnTo>
                <a:lnTo>
                  <a:pt x="299" y="364"/>
                </a:lnTo>
                <a:lnTo>
                  <a:pt x="299" y="366"/>
                </a:lnTo>
                <a:lnTo>
                  <a:pt x="298" y="366"/>
                </a:lnTo>
                <a:lnTo>
                  <a:pt x="292" y="364"/>
                </a:lnTo>
                <a:lnTo>
                  <a:pt x="285" y="353"/>
                </a:lnTo>
                <a:lnTo>
                  <a:pt x="287" y="360"/>
                </a:lnTo>
                <a:lnTo>
                  <a:pt x="285" y="364"/>
                </a:lnTo>
                <a:lnTo>
                  <a:pt x="282" y="367"/>
                </a:lnTo>
                <a:lnTo>
                  <a:pt x="276" y="369"/>
                </a:lnTo>
                <a:lnTo>
                  <a:pt x="273" y="378"/>
                </a:lnTo>
                <a:lnTo>
                  <a:pt x="261" y="381"/>
                </a:lnTo>
                <a:lnTo>
                  <a:pt x="245" y="383"/>
                </a:lnTo>
                <a:lnTo>
                  <a:pt x="231" y="385"/>
                </a:lnTo>
                <a:lnTo>
                  <a:pt x="229" y="397"/>
                </a:lnTo>
                <a:lnTo>
                  <a:pt x="224" y="410"/>
                </a:lnTo>
                <a:lnTo>
                  <a:pt x="220" y="424"/>
                </a:lnTo>
                <a:lnTo>
                  <a:pt x="222" y="438"/>
                </a:lnTo>
                <a:lnTo>
                  <a:pt x="225" y="441"/>
                </a:lnTo>
                <a:lnTo>
                  <a:pt x="225" y="448"/>
                </a:lnTo>
                <a:lnTo>
                  <a:pt x="222" y="455"/>
                </a:lnTo>
                <a:lnTo>
                  <a:pt x="218" y="461"/>
                </a:lnTo>
                <a:lnTo>
                  <a:pt x="211" y="459"/>
                </a:lnTo>
                <a:lnTo>
                  <a:pt x="208" y="455"/>
                </a:lnTo>
                <a:lnTo>
                  <a:pt x="203" y="454"/>
                </a:lnTo>
                <a:lnTo>
                  <a:pt x="196" y="459"/>
                </a:lnTo>
                <a:lnTo>
                  <a:pt x="197" y="473"/>
                </a:lnTo>
                <a:lnTo>
                  <a:pt x="188" y="478"/>
                </a:lnTo>
                <a:lnTo>
                  <a:pt x="174" y="478"/>
                </a:lnTo>
                <a:lnTo>
                  <a:pt x="159" y="480"/>
                </a:lnTo>
                <a:lnTo>
                  <a:pt x="159" y="483"/>
                </a:lnTo>
                <a:lnTo>
                  <a:pt x="159" y="489"/>
                </a:lnTo>
                <a:lnTo>
                  <a:pt x="155" y="494"/>
                </a:lnTo>
                <a:lnTo>
                  <a:pt x="148" y="497"/>
                </a:lnTo>
                <a:lnTo>
                  <a:pt x="143" y="503"/>
                </a:lnTo>
                <a:lnTo>
                  <a:pt x="137" y="512"/>
                </a:lnTo>
                <a:lnTo>
                  <a:pt x="136" y="522"/>
                </a:lnTo>
                <a:lnTo>
                  <a:pt x="137" y="529"/>
                </a:lnTo>
                <a:lnTo>
                  <a:pt x="143" y="534"/>
                </a:lnTo>
                <a:lnTo>
                  <a:pt x="141" y="541"/>
                </a:lnTo>
                <a:lnTo>
                  <a:pt x="134" y="547"/>
                </a:lnTo>
                <a:lnTo>
                  <a:pt x="129" y="552"/>
                </a:lnTo>
                <a:lnTo>
                  <a:pt x="129" y="563"/>
                </a:lnTo>
                <a:lnTo>
                  <a:pt x="125" y="571"/>
                </a:lnTo>
                <a:lnTo>
                  <a:pt x="120" y="578"/>
                </a:lnTo>
                <a:lnTo>
                  <a:pt x="118" y="584"/>
                </a:lnTo>
                <a:lnTo>
                  <a:pt x="118" y="591"/>
                </a:lnTo>
                <a:lnTo>
                  <a:pt x="120" y="599"/>
                </a:lnTo>
                <a:lnTo>
                  <a:pt x="118" y="608"/>
                </a:lnTo>
                <a:lnTo>
                  <a:pt x="113" y="615"/>
                </a:lnTo>
                <a:lnTo>
                  <a:pt x="106" y="610"/>
                </a:lnTo>
                <a:lnTo>
                  <a:pt x="99" y="605"/>
                </a:lnTo>
                <a:lnTo>
                  <a:pt x="90" y="596"/>
                </a:lnTo>
                <a:lnTo>
                  <a:pt x="83" y="584"/>
                </a:lnTo>
                <a:lnTo>
                  <a:pt x="76" y="568"/>
                </a:lnTo>
                <a:lnTo>
                  <a:pt x="65" y="538"/>
                </a:lnTo>
                <a:lnTo>
                  <a:pt x="51" y="499"/>
                </a:lnTo>
                <a:lnTo>
                  <a:pt x="37" y="455"/>
                </a:lnTo>
                <a:lnTo>
                  <a:pt x="23" y="415"/>
                </a:lnTo>
                <a:lnTo>
                  <a:pt x="13" y="380"/>
                </a:lnTo>
                <a:lnTo>
                  <a:pt x="4" y="353"/>
                </a:lnTo>
                <a:lnTo>
                  <a:pt x="0" y="345"/>
                </a:lnTo>
                <a:lnTo>
                  <a:pt x="2" y="336"/>
                </a:lnTo>
                <a:lnTo>
                  <a:pt x="4" y="329"/>
                </a:lnTo>
                <a:lnTo>
                  <a:pt x="7" y="329"/>
                </a:lnTo>
                <a:lnTo>
                  <a:pt x="11" y="336"/>
                </a:lnTo>
                <a:lnTo>
                  <a:pt x="16" y="341"/>
                </a:lnTo>
                <a:lnTo>
                  <a:pt x="20" y="337"/>
                </a:lnTo>
                <a:lnTo>
                  <a:pt x="21" y="329"/>
                </a:lnTo>
                <a:lnTo>
                  <a:pt x="20" y="316"/>
                </a:lnTo>
                <a:lnTo>
                  <a:pt x="27" y="311"/>
                </a:lnTo>
                <a:lnTo>
                  <a:pt x="25" y="302"/>
                </a:lnTo>
                <a:lnTo>
                  <a:pt x="21" y="295"/>
                </a:lnTo>
                <a:lnTo>
                  <a:pt x="25" y="290"/>
                </a:lnTo>
                <a:lnTo>
                  <a:pt x="30" y="281"/>
                </a:lnTo>
                <a:lnTo>
                  <a:pt x="34" y="272"/>
                </a:lnTo>
                <a:lnTo>
                  <a:pt x="35" y="262"/>
                </a:lnTo>
                <a:lnTo>
                  <a:pt x="42" y="253"/>
                </a:lnTo>
                <a:lnTo>
                  <a:pt x="42" y="227"/>
                </a:lnTo>
                <a:lnTo>
                  <a:pt x="39" y="206"/>
                </a:lnTo>
                <a:lnTo>
                  <a:pt x="39" y="185"/>
                </a:lnTo>
                <a:lnTo>
                  <a:pt x="49" y="156"/>
                </a:lnTo>
                <a:lnTo>
                  <a:pt x="46" y="144"/>
                </a:lnTo>
                <a:lnTo>
                  <a:pt x="42" y="132"/>
                </a:lnTo>
                <a:lnTo>
                  <a:pt x="41" y="119"/>
                </a:lnTo>
                <a:lnTo>
                  <a:pt x="46" y="105"/>
                </a:lnTo>
                <a:lnTo>
                  <a:pt x="55" y="86"/>
                </a:lnTo>
                <a:lnTo>
                  <a:pt x="64" y="61"/>
                </a:lnTo>
                <a:lnTo>
                  <a:pt x="71" y="39"/>
                </a:lnTo>
                <a:lnTo>
                  <a:pt x="76" y="25"/>
                </a:lnTo>
                <a:lnTo>
                  <a:pt x="79" y="16"/>
                </a:lnTo>
                <a:lnTo>
                  <a:pt x="86" y="9"/>
                </a:lnTo>
                <a:lnTo>
                  <a:pt x="93" y="7"/>
                </a:lnTo>
                <a:lnTo>
                  <a:pt x="104" y="17"/>
                </a:lnTo>
                <a:lnTo>
                  <a:pt x="111" y="28"/>
                </a:lnTo>
                <a:lnTo>
                  <a:pt x="118" y="32"/>
                </a:lnTo>
                <a:lnTo>
                  <a:pt x="123" y="32"/>
                </a:lnTo>
                <a:lnTo>
                  <a:pt x="130" y="28"/>
                </a:lnTo>
                <a:lnTo>
                  <a:pt x="137" y="23"/>
                </a:lnTo>
                <a:lnTo>
                  <a:pt x="146" y="16"/>
                </a:lnTo>
                <a:lnTo>
                  <a:pt x="153" y="12"/>
                </a:lnTo>
                <a:lnTo>
                  <a:pt x="162" y="9"/>
                </a:lnTo>
                <a:lnTo>
                  <a:pt x="167" y="2"/>
                </a:lnTo>
                <a:lnTo>
                  <a:pt x="173" y="0"/>
                </a:lnTo>
                <a:lnTo>
                  <a:pt x="180" y="2"/>
                </a:lnTo>
                <a:lnTo>
                  <a:pt x="188" y="3"/>
                </a:lnTo>
                <a:lnTo>
                  <a:pt x="197" y="9"/>
                </a:lnTo>
                <a:lnTo>
                  <a:pt x="204" y="14"/>
                </a:lnTo>
                <a:lnTo>
                  <a:pt x="211" y="19"/>
                </a:lnTo>
                <a:lnTo>
                  <a:pt x="218" y="25"/>
                </a:lnTo>
                <a:lnTo>
                  <a:pt x="224" y="30"/>
                </a:lnTo>
                <a:lnTo>
                  <a:pt x="229" y="39"/>
                </a:lnTo>
                <a:lnTo>
                  <a:pt x="232" y="51"/>
                </a:lnTo>
                <a:lnTo>
                  <a:pt x="238" y="68"/>
                </a:lnTo>
                <a:lnTo>
                  <a:pt x="245" y="90"/>
                </a:lnTo>
                <a:lnTo>
                  <a:pt x="252" y="112"/>
                </a:lnTo>
                <a:lnTo>
                  <a:pt x="261" y="141"/>
                </a:lnTo>
                <a:lnTo>
                  <a:pt x="273" y="170"/>
                </a:lnTo>
                <a:lnTo>
                  <a:pt x="282" y="192"/>
                </a:lnTo>
                <a:lnTo>
                  <a:pt x="296" y="200"/>
                </a:lnTo>
                <a:lnTo>
                  <a:pt x="308" y="202"/>
                </a:lnTo>
                <a:lnTo>
                  <a:pt x="315" y="209"/>
                </a:lnTo>
                <a:lnTo>
                  <a:pt x="312" y="214"/>
                </a:lnTo>
                <a:lnTo>
                  <a:pt x="308" y="218"/>
                </a:lnTo>
                <a:lnTo>
                  <a:pt x="306" y="220"/>
                </a:lnTo>
                <a:lnTo>
                  <a:pt x="308" y="223"/>
                </a:lnTo>
                <a:lnTo>
                  <a:pt x="313" y="228"/>
                </a:lnTo>
                <a:lnTo>
                  <a:pt x="319" y="235"/>
                </a:lnTo>
                <a:lnTo>
                  <a:pt x="320" y="241"/>
                </a:lnTo>
                <a:lnTo>
                  <a:pt x="317" y="246"/>
                </a:lnTo>
              </a:path>
            </a:pathLst>
          </a:custGeom>
          <a:solidFill>
            <a:srgbClr val="CCFFCC"/>
          </a:solidFill>
          <a:ln w="0">
            <a:solidFill>
              <a:srgbClr val="000000"/>
            </a:solidFill>
            <a:prstDash val="solid"/>
            <a:round/>
            <a:headEnd/>
            <a:tailEnd/>
          </a:ln>
        </p:spPr>
        <p:txBody>
          <a:bodyPr/>
          <a:lstStyle/>
          <a:p>
            <a:endParaRPr lang="en-US"/>
          </a:p>
        </p:txBody>
      </p:sp>
      <p:sp>
        <p:nvSpPr>
          <p:cNvPr id="31831" name="Freeform 87"/>
          <p:cNvSpPr>
            <a:spLocks/>
          </p:cNvSpPr>
          <p:nvPr/>
        </p:nvSpPr>
        <p:spPr bwMode="auto">
          <a:xfrm>
            <a:off x="6905625" y="2990850"/>
            <a:ext cx="3175" cy="30163"/>
          </a:xfrm>
          <a:custGeom>
            <a:avLst/>
            <a:gdLst/>
            <a:ahLst/>
            <a:cxnLst>
              <a:cxn ang="0">
                <a:pos x="0" y="30"/>
              </a:cxn>
              <a:cxn ang="0">
                <a:pos x="0" y="16"/>
              </a:cxn>
              <a:cxn ang="0">
                <a:pos x="2" y="12"/>
              </a:cxn>
              <a:cxn ang="0">
                <a:pos x="2" y="9"/>
              </a:cxn>
              <a:cxn ang="0">
                <a:pos x="2" y="0"/>
              </a:cxn>
              <a:cxn ang="0">
                <a:pos x="0" y="30"/>
              </a:cxn>
            </a:cxnLst>
            <a:rect l="0" t="0" r="r" b="b"/>
            <a:pathLst>
              <a:path w="2" h="30">
                <a:moveTo>
                  <a:pt x="0" y="30"/>
                </a:moveTo>
                <a:lnTo>
                  <a:pt x="0" y="16"/>
                </a:lnTo>
                <a:lnTo>
                  <a:pt x="2" y="12"/>
                </a:lnTo>
                <a:lnTo>
                  <a:pt x="2" y="9"/>
                </a:lnTo>
                <a:lnTo>
                  <a:pt x="2" y="0"/>
                </a:lnTo>
                <a:lnTo>
                  <a:pt x="0" y="30"/>
                </a:lnTo>
                <a:close/>
              </a:path>
            </a:pathLst>
          </a:custGeom>
          <a:solidFill>
            <a:srgbClr val="FFFFFF"/>
          </a:solidFill>
          <a:ln w="9525">
            <a:noFill/>
            <a:round/>
            <a:headEnd/>
            <a:tailEnd/>
          </a:ln>
        </p:spPr>
        <p:txBody>
          <a:bodyPr/>
          <a:lstStyle/>
          <a:p>
            <a:endParaRPr lang="en-US"/>
          </a:p>
        </p:txBody>
      </p:sp>
      <p:sp>
        <p:nvSpPr>
          <p:cNvPr id="31832" name="Freeform 88"/>
          <p:cNvSpPr>
            <a:spLocks/>
          </p:cNvSpPr>
          <p:nvPr/>
        </p:nvSpPr>
        <p:spPr bwMode="auto">
          <a:xfrm>
            <a:off x="6905625" y="2990850"/>
            <a:ext cx="3175" cy="30163"/>
          </a:xfrm>
          <a:custGeom>
            <a:avLst/>
            <a:gdLst/>
            <a:ahLst/>
            <a:cxnLst>
              <a:cxn ang="0">
                <a:pos x="0" y="30"/>
              </a:cxn>
              <a:cxn ang="0">
                <a:pos x="0" y="16"/>
              </a:cxn>
              <a:cxn ang="0">
                <a:pos x="2" y="12"/>
              </a:cxn>
              <a:cxn ang="0">
                <a:pos x="2" y="9"/>
              </a:cxn>
              <a:cxn ang="0">
                <a:pos x="2" y="0"/>
              </a:cxn>
            </a:cxnLst>
            <a:rect l="0" t="0" r="r" b="b"/>
            <a:pathLst>
              <a:path w="2" h="30">
                <a:moveTo>
                  <a:pt x="0" y="30"/>
                </a:moveTo>
                <a:lnTo>
                  <a:pt x="0" y="16"/>
                </a:lnTo>
                <a:lnTo>
                  <a:pt x="2" y="12"/>
                </a:lnTo>
                <a:lnTo>
                  <a:pt x="2" y="9"/>
                </a:lnTo>
                <a:lnTo>
                  <a:pt x="2" y="0"/>
                </a:lnTo>
              </a:path>
            </a:pathLst>
          </a:custGeom>
          <a:noFill/>
          <a:ln w="0">
            <a:solidFill>
              <a:srgbClr val="000000"/>
            </a:solidFill>
            <a:prstDash val="solid"/>
            <a:round/>
            <a:headEnd/>
            <a:tailEnd/>
          </a:ln>
        </p:spPr>
        <p:txBody>
          <a:bodyPr/>
          <a:lstStyle/>
          <a:p>
            <a:endParaRPr lang="en-US"/>
          </a:p>
        </p:txBody>
      </p:sp>
      <p:sp>
        <p:nvSpPr>
          <p:cNvPr id="31833" name="Freeform 89"/>
          <p:cNvSpPr>
            <a:spLocks/>
          </p:cNvSpPr>
          <p:nvPr/>
        </p:nvSpPr>
        <p:spPr bwMode="auto">
          <a:xfrm>
            <a:off x="6905625" y="2990850"/>
            <a:ext cx="3175" cy="30163"/>
          </a:xfrm>
          <a:custGeom>
            <a:avLst/>
            <a:gdLst/>
            <a:ahLst/>
            <a:cxnLst>
              <a:cxn ang="0">
                <a:pos x="2" y="0"/>
              </a:cxn>
              <a:cxn ang="0">
                <a:pos x="2" y="9"/>
              </a:cxn>
              <a:cxn ang="0">
                <a:pos x="2" y="12"/>
              </a:cxn>
              <a:cxn ang="0">
                <a:pos x="0" y="16"/>
              </a:cxn>
              <a:cxn ang="0">
                <a:pos x="0" y="30"/>
              </a:cxn>
              <a:cxn ang="0">
                <a:pos x="2" y="0"/>
              </a:cxn>
            </a:cxnLst>
            <a:rect l="0" t="0" r="r" b="b"/>
            <a:pathLst>
              <a:path w="2" h="30">
                <a:moveTo>
                  <a:pt x="2" y="0"/>
                </a:moveTo>
                <a:lnTo>
                  <a:pt x="2" y="9"/>
                </a:lnTo>
                <a:lnTo>
                  <a:pt x="2" y="12"/>
                </a:lnTo>
                <a:lnTo>
                  <a:pt x="0" y="16"/>
                </a:lnTo>
                <a:lnTo>
                  <a:pt x="0" y="30"/>
                </a:lnTo>
                <a:lnTo>
                  <a:pt x="2" y="0"/>
                </a:lnTo>
                <a:close/>
              </a:path>
            </a:pathLst>
          </a:custGeom>
          <a:solidFill>
            <a:srgbClr val="FFFFFF"/>
          </a:solidFill>
          <a:ln w="9525">
            <a:noFill/>
            <a:round/>
            <a:headEnd/>
            <a:tailEnd/>
          </a:ln>
        </p:spPr>
        <p:txBody>
          <a:bodyPr/>
          <a:lstStyle/>
          <a:p>
            <a:endParaRPr lang="en-US"/>
          </a:p>
        </p:txBody>
      </p:sp>
      <p:sp>
        <p:nvSpPr>
          <p:cNvPr id="31834" name="Freeform 90"/>
          <p:cNvSpPr>
            <a:spLocks/>
          </p:cNvSpPr>
          <p:nvPr/>
        </p:nvSpPr>
        <p:spPr bwMode="auto">
          <a:xfrm>
            <a:off x="6905625" y="2990850"/>
            <a:ext cx="3175" cy="30163"/>
          </a:xfrm>
          <a:custGeom>
            <a:avLst/>
            <a:gdLst/>
            <a:ahLst/>
            <a:cxnLst>
              <a:cxn ang="0">
                <a:pos x="2" y="0"/>
              </a:cxn>
              <a:cxn ang="0">
                <a:pos x="2" y="9"/>
              </a:cxn>
              <a:cxn ang="0">
                <a:pos x="2" y="12"/>
              </a:cxn>
              <a:cxn ang="0">
                <a:pos x="0" y="16"/>
              </a:cxn>
              <a:cxn ang="0">
                <a:pos x="0" y="30"/>
              </a:cxn>
            </a:cxnLst>
            <a:rect l="0" t="0" r="r" b="b"/>
            <a:pathLst>
              <a:path w="2" h="30">
                <a:moveTo>
                  <a:pt x="2" y="0"/>
                </a:moveTo>
                <a:lnTo>
                  <a:pt x="2" y="9"/>
                </a:lnTo>
                <a:lnTo>
                  <a:pt x="2" y="12"/>
                </a:lnTo>
                <a:lnTo>
                  <a:pt x="0" y="16"/>
                </a:lnTo>
                <a:lnTo>
                  <a:pt x="0" y="30"/>
                </a:lnTo>
              </a:path>
            </a:pathLst>
          </a:custGeom>
          <a:solidFill>
            <a:srgbClr val="CCFFCC"/>
          </a:solidFill>
          <a:ln w="0">
            <a:solidFill>
              <a:srgbClr val="000000"/>
            </a:solidFill>
            <a:prstDash val="solid"/>
            <a:round/>
            <a:headEnd/>
            <a:tailEnd/>
          </a:ln>
        </p:spPr>
        <p:txBody>
          <a:bodyPr/>
          <a:lstStyle/>
          <a:p>
            <a:endParaRPr lang="en-US"/>
          </a:p>
        </p:txBody>
      </p:sp>
      <p:sp>
        <p:nvSpPr>
          <p:cNvPr id="31835" name="Freeform 91"/>
          <p:cNvSpPr>
            <a:spLocks/>
          </p:cNvSpPr>
          <p:nvPr/>
        </p:nvSpPr>
        <p:spPr bwMode="auto">
          <a:xfrm>
            <a:off x="6883400" y="2990850"/>
            <a:ext cx="161925" cy="336550"/>
          </a:xfrm>
          <a:custGeom>
            <a:avLst/>
            <a:gdLst/>
            <a:ahLst/>
            <a:cxnLst>
              <a:cxn ang="0">
                <a:pos x="53" y="171"/>
              </a:cxn>
              <a:cxn ang="0">
                <a:pos x="55" y="155"/>
              </a:cxn>
              <a:cxn ang="0">
                <a:pos x="0" y="97"/>
              </a:cxn>
              <a:cxn ang="0">
                <a:pos x="4" y="91"/>
              </a:cxn>
              <a:cxn ang="0">
                <a:pos x="11" y="84"/>
              </a:cxn>
              <a:cxn ang="0">
                <a:pos x="4" y="67"/>
              </a:cxn>
              <a:cxn ang="0">
                <a:pos x="6" y="51"/>
              </a:cxn>
              <a:cxn ang="0">
                <a:pos x="13" y="40"/>
              </a:cxn>
              <a:cxn ang="0">
                <a:pos x="20" y="30"/>
              </a:cxn>
              <a:cxn ang="0">
                <a:pos x="22" y="12"/>
              </a:cxn>
              <a:cxn ang="0">
                <a:pos x="22" y="0"/>
              </a:cxn>
              <a:cxn ang="0">
                <a:pos x="125" y="49"/>
              </a:cxn>
              <a:cxn ang="0">
                <a:pos x="115" y="63"/>
              </a:cxn>
              <a:cxn ang="0">
                <a:pos x="104" y="74"/>
              </a:cxn>
              <a:cxn ang="0">
                <a:pos x="103" y="97"/>
              </a:cxn>
              <a:cxn ang="0">
                <a:pos x="117" y="104"/>
              </a:cxn>
              <a:cxn ang="0">
                <a:pos x="129" y="106"/>
              </a:cxn>
              <a:cxn ang="0">
                <a:pos x="129" y="120"/>
              </a:cxn>
              <a:cxn ang="0">
                <a:pos x="132" y="142"/>
              </a:cxn>
              <a:cxn ang="0">
                <a:pos x="125" y="157"/>
              </a:cxn>
              <a:cxn ang="0">
                <a:pos x="125" y="165"/>
              </a:cxn>
              <a:cxn ang="0">
                <a:pos x="125" y="190"/>
              </a:cxn>
              <a:cxn ang="0">
                <a:pos x="124" y="225"/>
              </a:cxn>
              <a:cxn ang="0">
                <a:pos x="103" y="269"/>
              </a:cxn>
              <a:cxn ang="0">
                <a:pos x="103" y="288"/>
              </a:cxn>
              <a:cxn ang="0">
                <a:pos x="83" y="317"/>
              </a:cxn>
              <a:cxn ang="0">
                <a:pos x="76" y="310"/>
              </a:cxn>
              <a:cxn ang="0">
                <a:pos x="62" y="292"/>
              </a:cxn>
              <a:cxn ang="0">
                <a:pos x="48" y="281"/>
              </a:cxn>
              <a:cxn ang="0">
                <a:pos x="30" y="276"/>
              </a:cxn>
              <a:cxn ang="0">
                <a:pos x="11" y="255"/>
              </a:cxn>
              <a:cxn ang="0">
                <a:pos x="15" y="223"/>
              </a:cxn>
              <a:cxn ang="0">
                <a:pos x="36" y="199"/>
              </a:cxn>
              <a:cxn ang="0">
                <a:pos x="46" y="174"/>
              </a:cxn>
            </a:cxnLst>
            <a:rect l="0" t="0" r="r" b="b"/>
            <a:pathLst>
              <a:path w="132" h="318">
                <a:moveTo>
                  <a:pt x="46" y="174"/>
                </a:moveTo>
                <a:lnTo>
                  <a:pt x="53" y="171"/>
                </a:lnTo>
                <a:lnTo>
                  <a:pt x="57" y="164"/>
                </a:lnTo>
                <a:lnTo>
                  <a:pt x="55" y="155"/>
                </a:lnTo>
                <a:lnTo>
                  <a:pt x="50" y="146"/>
                </a:lnTo>
                <a:lnTo>
                  <a:pt x="0" y="97"/>
                </a:lnTo>
                <a:lnTo>
                  <a:pt x="0" y="93"/>
                </a:lnTo>
                <a:lnTo>
                  <a:pt x="4" y="91"/>
                </a:lnTo>
                <a:lnTo>
                  <a:pt x="9" y="90"/>
                </a:lnTo>
                <a:lnTo>
                  <a:pt x="11" y="84"/>
                </a:lnTo>
                <a:lnTo>
                  <a:pt x="9" y="76"/>
                </a:lnTo>
                <a:lnTo>
                  <a:pt x="4" y="67"/>
                </a:lnTo>
                <a:lnTo>
                  <a:pt x="2" y="60"/>
                </a:lnTo>
                <a:lnTo>
                  <a:pt x="6" y="51"/>
                </a:lnTo>
                <a:lnTo>
                  <a:pt x="8" y="42"/>
                </a:lnTo>
                <a:lnTo>
                  <a:pt x="13" y="40"/>
                </a:lnTo>
                <a:lnTo>
                  <a:pt x="16" y="39"/>
                </a:lnTo>
                <a:lnTo>
                  <a:pt x="20" y="30"/>
                </a:lnTo>
                <a:lnTo>
                  <a:pt x="20" y="16"/>
                </a:lnTo>
                <a:lnTo>
                  <a:pt x="22" y="12"/>
                </a:lnTo>
                <a:lnTo>
                  <a:pt x="22" y="9"/>
                </a:lnTo>
                <a:lnTo>
                  <a:pt x="22" y="0"/>
                </a:lnTo>
                <a:lnTo>
                  <a:pt x="127" y="33"/>
                </a:lnTo>
                <a:lnTo>
                  <a:pt x="125" y="49"/>
                </a:lnTo>
                <a:lnTo>
                  <a:pt x="118" y="55"/>
                </a:lnTo>
                <a:lnTo>
                  <a:pt x="115" y="63"/>
                </a:lnTo>
                <a:lnTo>
                  <a:pt x="111" y="72"/>
                </a:lnTo>
                <a:lnTo>
                  <a:pt x="104" y="74"/>
                </a:lnTo>
                <a:lnTo>
                  <a:pt x="103" y="86"/>
                </a:lnTo>
                <a:lnTo>
                  <a:pt x="103" y="97"/>
                </a:lnTo>
                <a:lnTo>
                  <a:pt x="108" y="106"/>
                </a:lnTo>
                <a:lnTo>
                  <a:pt x="117" y="104"/>
                </a:lnTo>
                <a:lnTo>
                  <a:pt x="125" y="102"/>
                </a:lnTo>
                <a:lnTo>
                  <a:pt x="129" y="106"/>
                </a:lnTo>
                <a:lnTo>
                  <a:pt x="129" y="113"/>
                </a:lnTo>
                <a:lnTo>
                  <a:pt x="129" y="120"/>
                </a:lnTo>
                <a:lnTo>
                  <a:pt x="131" y="130"/>
                </a:lnTo>
                <a:lnTo>
                  <a:pt x="132" y="142"/>
                </a:lnTo>
                <a:lnTo>
                  <a:pt x="131" y="153"/>
                </a:lnTo>
                <a:lnTo>
                  <a:pt x="125" y="157"/>
                </a:lnTo>
                <a:lnTo>
                  <a:pt x="122" y="158"/>
                </a:lnTo>
                <a:lnTo>
                  <a:pt x="125" y="165"/>
                </a:lnTo>
                <a:lnTo>
                  <a:pt x="129" y="176"/>
                </a:lnTo>
                <a:lnTo>
                  <a:pt x="125" y="190"/>
                </a:lnTo>
                <a:lnTo>
                  <a:pt x="125" y="208"/>
                </a:lnTo>
                <a:lnTo>
                  <a:pt x="124" y="225"/>
                </a:lnTo>
                <a:lnTo>
                  <a:pt x="118" y="244"/>
                </a:lnTo>
                <a:lnTo>
                  <a:pt x="103" y="269"/>
                </a:lnTo>
                <a:lnTo>
                  <a:pt x="103" y="280"/>
                </a:lnTo>
                <a:lnTo>
                  <a:pt x="103" y="288"/>
                </a:lnTo>
                <a:lnTo>
                  <a:pt x="99" y="301"/>
                </a:lnTo>
                <a:lnTo>
                  <a:pt x="83" y="317"/>
                </a:lnTo>
                <a:lnTo>
                  <a:pt x="80" y="318"/>
                </a:lnTo>
                <a:lnTo>
                  <a:pt x="76" y="310"/>
                </a:lnTo>
                <a:lnTo>
                  <a:pt x="71" y="297"/>
                </a:lnTo>
                <a:lnTo>
                  <a:pt x="62" y="292"/>
                </a:lnTo>
                <a:lnTo>
                  <a:pt x="55" y="288"/>
                </a:lnTo>
                <a:lnTo>
                  <a:pt x="48" y="281"/>
                </a:lnTo>
                <a:lnTo>
                  <a:pt x="41" y="276"/>
                </a:lnTo>
                <a:lnTo>
                  <a:pt x="30" y="276"/>
                </a:lnTo>
                <a:lnTo>
                  <a:pt x="20" y="269"/>
                </a:lnTo>
                <a:lnTo>
                  <a:pt x="11" y="255"/>
                </a:lnTo>
                <a:lnTo>
                  <a:pt x="8" y="237"/>
                </a:lnTo>
                <a:lnTo>
                  <a:pt x="15" y="223"/>
                </a:lnTo>
                <a:lnTo>
                  <a:pt x="27" y="213"/>
                </a:lnTo>
                <a:lnTo>
                  <a:pt x="36" y="199"/>
                </a:lnTo>
                <a:lnTo>
                  <a:pt x="41" y="185"/>
                </a:lnTo>
                <a:lnTo>
                  <a:pt x="46" y="174"/>
                </a:lnTo>
                <a:close/>
              </a:path>
            </a:pathLst>
          </a:custGeom>
          <a:solidFill>
            <a:srgbClr val="FFFFFF"/>
          </a:solidFill>
          <a:ln w="9525">
            <a:noFill/>
            <a:round/>
            <a:headEnd/>
            <a:tailEnd/>
          </a:ln>
        </p:spPr>
        <p:txBody>
          <a:bodyPr/>
          <a:lstStyle/>
          <a:p>
            <a:endParaRPr lang="en-US"/>
          </a:p>
        </p:txBody>
      </p:sp>
      <p:sp>
        <p:nvSpPr>
          <p:cNvPr id="31836" name="Freeform 92"/>
          <p:cNvSpPr>
            <a:spLocks/>
          </p:cNvSpPr>
          <p:nvPr/>
        </p:nvSpPr>
        <p:spPr bwMode="auto">
          <a:xfrm>
            <a:off x="6883400" y="2990850"/>
            <a:ext cx="161925" cy="336550"/>
          </a:xfrm>
          <a:custGeom>
            <a:avLst/>
            <a:gdLst/>
            <a:ahLst/>
            <a:cxnLst>
              <a:cxn ang="0">
                <a:pos x="53" y="171"/>
              </a:cxn>
              <a:cxn ang="0">
                <a:pos x="55" y="155"/>
              </a:cxn>
              <a:cxn ang="0">
                <a:pos x="0" y="97"/>
              </a:cxn>
              <a:cxn ang="0">
                <a:pos x="4" y="91"/>
              </a:cxn>
              <a:cxn ang="0">
                <a:pos x="11" y="84"/>
              </a:cxn>
              <a:cxn ang="0">
                <a:pos x="4" y="67"/>
              </a:cxn>
              <a:cxn ang="0">
                <a:pos x="6" y="51"/>
              </a:cxn>
              <a:cxn ang="0">
                <a:pos x="13" y="40"/>
              </a:cxn>
              <a:cxn ang="0">
                <a:pos x="20" y="30"/>
              </a:cxn>
              <a:cxn ang="0">
                <a:pos x="22" y="12"/>
              </a:cxn>
              <a:cxn ang="0">
                <a:pos x="22" y="0"/>
              </a:cxn>
              <a:cxn ang="0">
                <a:pos x="125" y="49"/>
              </a:cxn>
              <a:cxn ang="0">
                <a:pos x="115" y="63"/>
              </a:cxn>
              <a:cxn ang="0">
                <a:pos x="104" y="74"/>
              </a:cxn>
              <a:cxn ang="0">
                <a:pos x="103" y="97"/>
              </a:cxn>
              <a:cxn ang="0">
                <a:pos x="117" y="104"/>
              </a:cxn>
              <a:cxn ang="0">
                <a:pos x="129" y="106"/>
              </a:cxn>
              <a:cxn ang="0">
                <a:pos x="129" y="120"/>
              </a:cxn>
              <a:cxn ang="0">
                <a:pos x="132" y="142"/>
              </a:cxn>
              <a:cxn ang="0">
                <a:pos x="125" y="157"/>
              </a:cxn>
              <a:cxn ang="0">
                <a:pos x="125" y="165"/>
              </a:cxn>
              <a:cxn ang="0">
                <a:pos x="125" y="190"/>
              </a:cxn>
              <a:cxn ang="0">
                <a:pos x="124" y="225"/>
              </a:cxn>
              <a:cxn ang="0">
                <a:pos x="103" y="269"/>
              </a:cxn>
              <a:cxn ang="0">
                <a:pos x="103" y="288"/>
              </a:cxn>
              <a:cxn ang="0">
                <a:pos x="83" y="317"/>
              </a:cxn>
              <a:cxn ang="0">
                <a:pos x="76" y="310"/>
              </a:cxn>
              <a:cxn ang="0">
                <a:pos x="62" y="292"/>
              </a:cxn>
              <a:cxn ang="0">
                <a:pos x="48" y="281"/>
              </a:cxn>
              <a:cxn ang="0">
                <a:pos x="30" y="276"/>
              </a:cxn>
              <a:cxn ang="0">
                <a:pos x="11" y="255"/>
              </a:cxn>
              <a:cxn ang="0">
                <a:pos x="15" y="223"/>
              </a:cxn>
              <a:cxn ang="0">
                <a:pos x="36" y="199"/>
              </a:cxn>
              <a:cxn ang="0">
                <a:pos x="46" y="174"/>
              </a:cxn>
            </a:cxnLst>
            <a:rect l="0" t="0" r="r" b="b"/>
            <a:pathLst>
              <a:path w="132" h="318">
                <a:moveTo>
                  <a:pt x="46" y="174"/>
                </a:moveTo>
                <a:lnTo>
                  <a:pt x="53" y="171"/>
                </a:lnTo>
                <a:lnTo>
                  <a:pt x="57" y="164"/>
                </a:lnTo>
                <a:lnTo>
                  <a:pt x="55" y="155"/>
                </a:lnTo>
                <a:lnTo>
                  <a:pt x="50" y="146"/>
                </a:lnTo>
                <a:lnTo>
                  <a:pt x="0" y="97"/>
                </a:lnTo>
                <a:lnTo>
                  <a:pt x="0" y="93"/>
                </a:lnTo>
                <a:lnTo>
                  <a:pt x="4" y="91"/>
                </a:lnTo>
                <a:lnTo>
                  <a:pt x="9" y="90"/>
                </a:lnTo>
                <a:lnTo>
                  <a:pt x="11" y="84"/>
                </a:lnTo>
                <a:lnTo>
                  <a:pt x="9" y="76"/>
                </a:lnTo>
                <a:lnTo>
                  <a:pt x="4" y="67"/>
                </a:lnTo>
                <a:lnTo>
                  <a:pt x="2" y="60"/>
                </a:lnTo>
                <a:lnTo>
                  <a:pt x="6" y="51"/>
                </a:lnTo>
                <a:lnTo>
                  <a:pt x="8" y="42"/>
                </a:lnTo>
                <a:lnTo>
                  <a:pt x="13" y="40"/>
                </a:lnTo>
                <a:lnTo>
                  <a:pt x="16" y="39"/>
                </a:lnTo>
                <a:lnTo>
                  <a:pt x="20" y="30"/>
                </a:lnTo>
                <a:lnTo>
                  <a:pt x="20" y="16"/>
                </a:lnTo>
                <a:lnTo>
                  <a:pt x="22" y="12"/>
                </a:lnTo>
                <a:lnTo>
                  <a:pt x="22" y="9"/>
                </a:lnTo>
                <a:lnTo>
                  <a:pt x="22" y="0"/>
                </a:lnTo>
                <a:lnTo>
                  <a:pt x="127" y="33"/>
                </a:lnTo>
                <a:lnTo>
                  <a:pt x="125" y="49"/>
                </a:lnTo>
                <a:lnTo>
                  <a:pt x="118" y="55"/>
                </a:lnTo>
                <a:lnTo>
                  <a:pt x="115" y="63"/>
                </a:lnTo>
                <a:lnTo>
                  <a:pt x="111" y="72"/>
                </a:lnTo>
                <a:lnTo>
                  <a:pt x="104" y="74"/>
                </a:lnTo>
                <a:lnTo>
                  <a:pt x="103" y="86"/>
                </a:lnTo>
                <a:lnTo>
                  <a:pt x="103" y="97"/>
                </a:lnTo>
                <a:lnTo>
                  <a:pt x="108" y="106"/>
                </a:lnTo>
                <a:lnTo>
                  <a:pt x="117" y="104"/>
                </a:lnTo>
                <a:lnTo>
                  <a:pt x="125" y="102"/>
                </a:lnTo>
                <a:lnTo>
                  <a:pt x="129" y="106"/>
                </a:lnTo>
                <a:lnTo>
                  <a:pt x="129" y="113"/>
                </a:lnTo>
                <a:lnTo>
                  <a:pt x="129" y="120"/>
                </a:lnTo>
                <a:lnTo>
                  <a:pt x="131" y="130"/>
                </a:lnTo>
                <a:lnTo>
                  <a:pt x="132" y="142"/>
                </a:lnTo>
                <a:lnTo>
                  <a:pt x="131" y="153"/>
                </a:lnTo>
                <a:lnTo>
                  <a:pt x="125" y="157"/>
                </a:lnTo>
                <a:lnTo>
                  <a:pt x="122" y="158"/>
                </a:lnTo>
                <a:lnTo>
                  <a:pt x="125" y="165"/>
                </a:lnTo>
                <a:lnTo>
                  <a:pt x="129" y="176"/>
                </a:lnTo>
                <a:lnTo>
                  <a:pt x="125" y="190"/>
                </a:lnTo>
                <a:lnTo>
                  <a:pt x="125" y="208"/>
                </a:lnTo>
                <a:lnTo>
                  <a:pt x="124" y="225"/>
                </a:lnTo>
                <a:lnTo>
                  <a:pt x="118" y="244"/>
                </a:lnTo>
                <a:lnTo>
                  <a:pt x="103" y="269"/>
                </a:lnTo>
                <a:lnTo>
                  <a:pt x="103" y="280"/>
                </a:lnTo>
                <a:lnTo>
                  <a:pt x="103" y="288"/>
                </a:lnTo>
                <a:lnTo>
                  <a:pt x="99" y="301"/>
                </a:lnTo>
                <a:lnTo>
                  <a:pt x="83" y="317"/>
                </a:lnTo>
                <a:lnTo>
                  <a:pt x="80" y="318"/>
                </a:lnTo>
                <a:lnTo>
                  <a:pt x="76" y="310"/>
                </a:lnTo>
                <a:lnTo>
                  <a:pt x="71" y="297"/>
                </a:lnTo>
                <a:lnTo>
                  <a:pt x="62" y="292"/>
                </a:lnTo>
                <a:lnTo>
                  <a:pt x="55" y="288"/>
                </a:lnTo>
                <a:lnTo>
                  <a:pt x="48" y="281"/>
                </a:lnTo>
                <a:lnTo>
                  <a:pt x="41" y="276"/>
                </a:lnTo>
                <a:lnTo>
                  <a:pt x="30" y="276"/>
                </a:lnTo>
                <a:lnTo>
                  <a:pt x="20" y="269"/>
                </a:lnTo>
                <a:lnTo>
                  <a:pt x="11" y="255"/>
                </a:lnTo>
                <a:lnTo>
                  <a:pt x="8" y="237"/>
                </a:lnTo>
                <a:lnTo>
                  <a:pt x="15" y="223"/>
                </a:lnTo>
                <a:lnTo>
                  <a:pt x="27" y="213"/>
                </a:lnTo>
                <a:lnTo>
                  <a:pt x="36" y="199"/>
                </a:lnTo>
                <a:lnTo>
                  <a:pt x="41" y="185"/>
                </a:lnTo>
                <a:lnTo>
                  <a:pt x="46" y="174"/>
                </a:lnTo>
              </a:path>
            </a:pathLst>
          </a:custGeom>
          <a:solidFill>
            <a:srgbClr val="CCFFCC"/>
          </a:solidFill>
          <a:ln w="0">
            <a:solidFill>
              <a:srgbClr val="000000"/>
            </a:solidFill>
            <a:prstDash val="solid"/>
            <a:round/>
            <a:headEnd/>
            <a:tailEnd/>
          </a:ln>
        </p:spPr>
        <p:txBody>
          <a:bodyPr/>
          <a:lstStyle/>
          <a:p>
            <a:endParaRPr lang="en-US"/>
          </a:p>
        </p:txBody>
      </p:sp>
      <p:sp>
        <p:nvSpPr>
          <p:cNvPr id="31837" name="Freeform 93"/>
          <p:cNvSpPr>
            <a:spLocks/>
          </p:cNvSpPr>
          <p:nvPr/>
        </p:nvSpPr>
        <p:spPr bwMode="auto">
          <a:xfrm>
            <a:off x="6081713" y="3211513"/>
            <a:ext cx="563562" cy="561975"/>
          </a:xfrm>
          <a:custGeom>
            <a:avLst/>
            <a:gdLst/>
            <a:ahLst/>
            <a:cxnLst>
              <a:cxn ang="0">
                <a:pos x="28" y="501"/>
              </a:cxn>
              <a:cxn ang="0">
                <a:pos x="69" y="466"/>
              </a:cxn>
              <a:cxn ang="0">
                <a:pos x="90" y="442"/>
              </a:cxn>
              <a:cxn ang="0">
                <a:pos x="60" y="429"/>
              </a:cxn>
              <a:cxn ang="0">
                <a:pos x="40" y="408"/>
              </a:cxn>
              <a:cxn ang="0">
                <a:pos x="25" y="385"/>
              </a:cxn>
              <a:cxn ang="0">
                <a:pos x="9" y="338"/>
              </a:cxn>
              <a:cxn ang="0">
                <a:pos x="23" y="329"/>
              </a:cxn>
              <a:cxn ang="0">
                <a:pos x="46" y="303"/>
              </a:cxn>
              <a:cxn ang="0">
                <a:pos x="62" y="236"/>
              </a:cxn>
              <a:cxn ang="0">
                <a:pos x="63" y="259"/>
              </a:cxn>
              <a:cxn ang="0">
                <a:pos x="76" y="255"/>
              </a:cxn>
              <a:cxn ang="0">
                <a:pos x="76" y="239"/>
              </a:cxn>
              <a:cxn ang="0">
                <a:pos x="84" y="210"/>
              </a:cxn>
              <a:cxn ang="0">
                <a:pos x="111" y="188"/>
              </a:cxn>
              <a:cxn ang="0">
                <a:pos x="135" y="164"/>
              </a:cxn>
              <a:cxn ang="0">
                <a:pos x="153" y="92"/>
              </a:cxn>
              <a:cxn ang="0">
                <a:pos x="162" y="53"/>
              </a:cxn>
              <a:cxn ang="0">
                <a:pos x="160" y="7"/>
              </a:cxn>
              <a:cxn ang="0">
                <a:pos x="186" y="125"/>
              </a:cxn>
              <a:cxn ang="0">
                <a:pos x="213" y="122"/>
              </a:cxn>
              <a:cxn ang="0">
                <a:pos x="255" y="115"/>
              </a:cxn>
              <a:cxn ang="0">
                <a:pos x="294" y="166"/>
              </a:cxn>
              <a:cxn ang="0">
                <a:pos x="320" y="141"/>
              </a:cxn>
              <a:cxn ang="0">
                <a:pos x="347" y="120"/>
              </a:cxn>
              <a:cxn ang="0">
                <a:pos x="369" y="115"/>
              </a:cxn>
              <a:cxn ang="0">
                <a:pos x="392" y="104"/>
              </a:cxn>
              <a:cxn ang="0">
                <a:pos x="413" y="88"/>
              </a:cxn>
              <a:cxn ang="0">
                <a:pos x="449" y="106"/>
              </a:cxn>
              <a:cxn ang="0">
                <a:pos x="457" y="148"/>
              </a:cxn>
              <a:cxn ang="0">
                <a:pos x="424" y="132"/>
              </a:cxn>
              <a:cxn ang="0">
                <a:pos x="403" y="132"/>
              </a:cxn>
              <a:cxn ang="0">
                <a:pos x="391" y="171"/>
              </a:cxn>
              <a:cxn ang="0">
                <a:pos x="352" y="222"/>
              </a:cxn>
              <a:cxn ang="0">
                <a:pos x="329" y="269"/>
              </a:cxn>
              <a:cxn ang="0">
                <a:pos x="301" y="259"/>
              </a:cxn>
              <a:cxn ang="0">
                <a:pos x="287" y="296"/>
              </a:cxn>
              <a:cxn ang="0">
                <a:pos x="257" y="378"/>
              </a:cxn>
              <a:cxn ang="0">
                <a:pos x="262" y="405"/>
              </a:cxn>
              <a:cxn ang="0">
                <a:pos x="225" y="428"/>
              </a:cxn>
              <a:cxn ang="0">
                <a:pos x="197" y="436"/>
              </a:cxn>
              <a:cxn ang="0">
                <a:pos x="193" y="447"/>
              </a:cxn>
              <a:cxn ang="0">
                <a:pos x="176" y="454"/>
              </a:cxn>
              <a:cxn ang="0">
                <a:pos x="151" y="449"/>
              </a:cxn>
              <a:cxn ang="0">
                <a:pos x="139" y="468"/>
              </a:cxn>
              <a:cxn ang="0">
                <a:pos x="114" y="470"/>
              </a:cxn>
              <a:cxn ang="0">
                <a:pos x="90" y="450"/>
              </a:cxn>
              <a:cxn ang="0">
                <a:pos x="79" y="456"/>
              </a:cxn>
              <a:cxn ang="0">
                <a:pos x="40" y="489"/>
              </a:cxn>
              <a:cxn ang="0">
                <a:pos x="11" y="528"/>
              </a:cxn>
            </a:cxnLst>
            <a:rect l="0" t="0" r="r" b="b"/>
            <a:pathLst>
              <a:path w="464" h="528">
                <a:moveTo>
                  <a:pt x="11" y="528"/>
                </a:moveTo>
                <a:lnTo>
                  <a:pt x="18" y="514"/>
                </a:lnTo>
                <a:lnTo>
                  <a:pt x="28" y="501"/>
                </a:lnTo>
                <a:lnTo>
                  <a:pt x="40" y="489"/>
                </a:lnTo>
                <a:lnTo>
                  <a:pt x="55" y="477"/>
                </a:lnTo>
                <a:lnTo>
                  <a:pt x="69" y="466"/>
                </a:lnTo>
                <a:lnTo>
                  <a:pt x="79" y="456"/>
                </a:lnTo>
                <a:lnTo>
                  <a:pt x="86" y="449"/>
                </a:lnTo>
                <a:lnTo>
                  <a:pt x="90" y="442"/>
                </a:lnTo>
                <a:lnTo>
                  <a:pt x="81" y="435"/>
                </a:lnTo>
                <a:lnTo>
                  <a:pt x="69" y="433"/>
                </a:lnTo>
                <a:lnTo>
                  <a:pt x="60" y="429"/>
                </a:lnTo>
                <a:lnTo>
                  <a:pt x="51" y="424"/>
                </a:lnTo>
                <a:lnTo>
                  <a:pt x="46" y="417"/>
                </a:lnTo>
                <a:lnTo>
                  <a:pt x="40" y="408"/>
                </a:lnTo>
                <a:lnTo>
                  <a:pt x="35" y="401"/>
                </a:lnTo>
                <a:lnTo>
                  <a:pt x="30" y="392"/>
                </a:lnTo>
                <a:lnTo>
                  <a:pt x="25" y="385"/>
                </a:lnTo>
                <a:lnTo>
                  <a:pt x="12" y="371"/>
                </a:lnTo>
                <a:lnTo>
                  <a:pt x="11" y="354"/>
                </a:lnTo>
                <a:lnTo>
                  <a:pt x="9" y="338"/>
                </a:lnTo>
                <a:lnTo>
                  <a:pt x="0" y="324"/>
                </a:lnTo>
                <a:lnTo>
                  <a:pt x="11" y="329"/>
                </a:lnTo>
                <a:lnTo>
                  <a:pt x="23" y="329"/>
                </a:lnTo>
                <a:lnTo>
                  <a:pt x="32" y="324"/>
                </a:lnTo>
                <a:lnTo>
                  <a:pt x="35" y="308"/>
                </a:lnTo>
                <a:lnTo>
                  <a:pt x="46" y="303"/>
                </a:lnTo>
                <a:lnTo>
                  <a:pt x="44" y="266"/>
                </a:lnTo>
                <a:lnTo>
                  <a:pt x="53" y="243"/>
                </a:lnTo>
                <a:lnTo>
                  <a:pt x="62" y="236"/>
                </a:lnTo>
                <a:lnTo>
                  <a:pt x="65" y="252"/>
                </a:lnTo>
                <a:lnTo>
                  <a:pt x="62" y="257"/>
                </a:lnTo>
                <a:lnTo>
                  <a:pt x="63" y="259"/>
                </a:lnTo>
                <a:lnTo>
                  <a:pt x="67" y="259"/>
                </a:lnTo>
                <a:lnTo>
                  <a:pt x="70" y="257"/>
                </a:lnTo>
                <a:lnTo>
                  <a:pt x="76" y="255"/>
                </a:lnTo>
                <a:lnTo>
                  <a:pt x="81" y="253"/>
                </a:lnTo>
                <a:lnTo>
                  <a:pt x="83" y="248"/>
                </a:lnTo>
                <a:lnTo>
                  <a:pt x="76" y="239"/>
                </a:lnTo>
                <a:lnTo>
                  <a:pt x="74" y="232"/>
                </a:lnTo>
                <a:lnTo>
                  <a:pt x="77" y="222"/>
                </a:lnTo>
                <a:lnTo>
                  <a:pt x="84" y="210"/>
                </a:lnTo>
                <a:lnTo>
                  <a:pt x="97" y="194"/>
                </a:lnTo>
                <a:lnTo>
                  <a:pt x="106" y="188"/>
                </a:lnTo>
                <a:lnTo>
                  <a:pt x="111" y="188"/>
                </a:lnTo>
                <a:lnTo>
                  <a:pt x="116" y="188"/>
                </a:lnTo>
                <a:lnTo>
                  <a:pt x="121" y="180"/>
                </a:lnTo>
                <a:lnTo>
                  <a:pt x="135" y="164"/>
                </a:lnTo>
                <a:lnTo>
                  <a:pt x="150" y="148"/>
                </a:lnTo>
                <a:lnTo>
                  <a:pt x="157" y="125"/>
                </a:lnTo>
                <a:lnTo>
                  <a:pt x="153" y="92"/>
                </a:lnTo>
                <a:lnTo>
                  <a:pt x="155" y="78"/>
                </a:lnTo>
                <a:lnTo>
                  <a:pt x="160" y="67"/>
                </a:lnTo>
                <a:lnTo>
                  <a:pt x="162" y="53"/>
                </a:lnTo>
                <a:lnTo>
                  <a:pt x="157" y="21"/>
                </a:lnTo>
                <a:lnTo>
                  <a:pt x="153" y="11"/>
                </a:lnTo>
                <a:lnTo>
                  <a:pt x="160" y="7"/>
                </a:lnTo>
                <a:lnTo>
                  <a:pt x="167" y="6"/>
                </a:lnTo>
                <a:lnTo>
                  <a:pt x="167" y="0"/>
                </a:lnTo>
                <a:lnTo>
                  <a:pt x="186" y="125"/>
                </a:lnTo>
                <a:lnTo>
                  <a:pt x="193" y="123"/>
                </a:lnTo>
                <a:lnTo>
                  <a:pt x="202" y="123"/>
                </a:lnTo>
                <a:lnTo>
                  <a:pt x="213" y="122"/>
                </a:lnTo>
                <a:lnTo>
                  <a:pt x="225" y="118"/>
                </a:lnTo>
                <a:lnTo>
                  <a:pt x="239" y="116"/>
                </a:lnTo>
                <a:lnTo>
                  <a:pt x="255" y="115"/>
                </a:lnTo>
                <a:lnTo>
                  <a:pt x="271" y="111"/>
                </a:lnTo>
                <a:lnTo>
                  <a:pt x="289" y="108"/>
                </a:lnTo>
                <a:lnTo>
                  <a:pt x="294" y="166"/>
                </a:lnTo>
                <a:lnTo>
                  <a:pt x="303" y="160"/>
                </a:lnTo>
                <a:lnTo>
                  <a:pt x="311" y="151"/>
                </a:lnTo>
                <a:lnTo>
                  <a:pt x="320" y="141"/>
                </a:lnTo>
                <a:lnTo>
                  <a:pt x="331" y="136"/>
                </a:lnTo>
                <a:lnTo>
                  <a:pt x="341" y="129"/>
                </a:lnTo>
                <a:lnTo>
                  <a:pt x="347" y="120"/>
                </a:lnTo>
                <a:lnTo>
                  <a:pt x="350" y="115"/>
                </a:lnTo>
                <a:lnTo>
                  <a:pt x="355" y="115"/>
                </a:lnTo>
                <a:lnTo>
                  <a:pt x="369" y="115"/>
                </a:lnTo>
                <a:lnTo>
                  <a:pt x="382" y="115"/>
                </a:lnTo>
                <a:lnTo>
                  <a:pt x="389" y="111"/>
                </a:lnTo>
                <a:lnTo>
                  <a:pt x="392" y="104"/>
                </a:lnTo>
                <a:lnTo>
                  <a:pt x="396" y="95"/>
                </a:lnTo>
                <a:lnTo>
                  <a:pt x="403" y="90"/>
                </a:lnTo>
                <a:lnTo>
                  <a:pt x="413" y="88"/>
                </a:lnTo>
                <a:lnTo>
                  <a:pt x="426" y="90"/>
                </a:lnTo>
                <a:lnTo>
                  <a:pt x="442" y="99"/>
                </a:lnTo>
                <a:lnTo>
                  <a:pt x="449" y="106"/>
                </a:lnTo>
                <a:lnTo>
                  <a:pt x="456" y="116"/>
                </a:lnTo>
                <a:lnTo>
                  <a:pt x="464" y="127"/>
                </a:lnTo>
                <a:lnTo>
                  <a:pt x="457" y="148"/>
                </a:lnTo>
                <a:lnTo>
                  <a:pt x="445" y="143"/>
                </a:lnTo>
                <a:lnTo>
                  <a:pt x="435" y="137"/>
                </a:lnTo>
                <a:lnTo>
                  <a:pt x="424" y="132"/>
                </a:lnTo>
                <a:lnTo>
                  <a:pt x="415" y="130"/>
                </a:lnTo>
                <a:lnTo>
                  <a:pt x="408" y="130"/>
                </a:lnTo>
                <a:lnTo>
                  <a:pt x="403" y="132"/>
                </a:lnTo>
                <a:lnTo>
                  <a:pt x="399" y="137"/>
                </a:lnTo>
                <a:lnTo>
                  <a:pt x="398" y="148"/>
                </a:lnTo>
                <a:lnTo>
                  <a:pt x="391" y="171"/>
                </a:lnTo>
                <a:lnTo>
                  <a:pt x="375" y="188"/>
                </a:lnTo>
                <a:lnTo>
                  <a:pt x="359" y="206"/>
                </a:lnTo>
                <a:lnTo>
                  <a:pt x="352" y="222"/>
                </a:lnTo>
                <a:lnTo>
                  <a:pt x="348" y="241"/>
                </a:lnTo>
                <a:lnTo>
                  <a:pt x="341" y="259"/>
                </a:lnTo>
                <a:lnTo>
                  <a:pt x="329" y="269"/>
                </a:lnTo>
                <a:lnTo>
                  <a:pt x="313" y="268"/>
                </a:lnTo>
                <a:lnTo>
                  <a:pt x="308" y="261"/>
                </a:lnTo>
                <a:lnTo>
                  <a:pt x="301" y="259"/>
                </a:lnTo>
                <a:lnTo>
                  <a:pt x="296" y="262"/>
                </a:lnTo>
                <a:lnTo>
                  <a:pt x="292" y="275"/>
                </a:lnTo>
                <a:lnTo>
                  <a:pt x="287" y="296"/>
                </a:lnTo>
                <a:lnTo>
                  <a:pt x="278" y="324"/>
                </a:lnTo>
                <a:lnTo>
                  <a:pt x="266" y="354"/>
                </a:lnTo>
                <a:lnTo>
                  <a:pt x="257" y="378"/>
                </a:lnTo>
                <a:lnTo>
                  <a:pt x="253" y="392"/>
                </a:lnTo>
                <a:lnTo>
                  <a:pt x="259" y="399"/>
                </a:lnTo>
                <a:lnTo>
                  <a:pt x="262" y="405"/>
                </a:lnTo>
                <a:lnTo>
                  <a:pt x="250" y="412"/>
                </a:lnTo>
                <a:lnTo>
                  <a:pt x="236" y="421"/>
                </a:lnTo>
                <a:lnTo>
                  <a:pt x="225" y="428"/>
                </a:lnTo>
                <a:lnTo>
                  <a:pt x="213" y="433"/>
                </a:lnTo>
                <a:lnTo>
                  <a:pt x="204" y="435"/>
                </a:lnTo>
                <a:lnTo>
                  <a:pt x="197" y="436"/>
                </a:lnTo>
                <a:lnTo>
                  <a:pt x="195" y="440"/>
                </a:lnTo>
                <a:lnTo>
                  <a:pt x="195" y="443"/>
                </a:lnTo>
                <a:lnTo>
                  <a:pt x="193" y="447"/>
                </a:lnTo>
                <a:lnTo>
                  <a:pt x="192" y="450"/>
                </a:lnTo>
                <a:lnTo>
                  <a:pt x="186" y="452"/>
                </a:lnTo>
                <a:lnTo>
                  <a:pt x="176" y="454"/>
                </a:lnTo>
                <a:lnTo>
                  <a:pt x="160" y="454"/>
                </a:lnTo>
                <a:lnTo>
                  <a:pt x="155" y="452"/>
                </a:lnTo>
                <a:lnTo>
                  <a:pt x="151" y="449"/>
                </a:lnTo>
                <a:lnTo>
                  <a:pt x="148" y="450"/>
                </a:lnTo>
                <a:lnTo>
                  <a:pt x="142" y="461"/>
                </a:lnTo>
                <a:lnTo>
                  <a:pt x="139" y="468"/>
                </a:lnTo>
                <a:lnTo>
                  <a:pt x="134" y="471"/>
                </a:lnTo>
                <a:lnTo>
                  <a:pt x="125" y="471"/>
                </a:lnTo>
                <a:lnTo>
                  <a:pt x="114" y="470"/>
                </a:lnTo>
                <a:lnTo>
                  <a:pt x="102" y="464"/>
                </a:lnTo>
                <a:lnTo>
                  <a:pt x="95" y="457"/>
                </a:lnTo>
                <a:lnTo>
                  <a:pt x="90" y="450"/>
                </a:lnTo>
                <a:lnTo>
                  <a:pt x="90" y="442"/>
                </a:lnTo>
                <a:lnTo>
                  <a:pt x="86" y="449"/>
                </a:lnTo>
                <a:lnTo>
                  <a:pt x="79" y="456"/>
                </a:lnTo>
                <a:lnTo>
                  <a:pt x="69" y="466"/>
                </a:lnTo>
                <a:lnTo>
                  <a:pt x="55" y="477"/>
                </a:lnTo>
                <a:lnTo>
                  <a:pt x="40" y="489"/>
                </a:lnTo>
                <a:lnTo>
                  <a:pt x="28" y="501"/>
                </a:lnTo>
                <a:lnTo>
                  <a:pt x="18" y="514"/>
                </a:lnTo>
                <a:lnTo>
                  <a:pt x="11" y="528"/>
                </a:lnTo>
                <a:close/>
              </a:path>
            </a:pathLst>
          </a:custGeom>
          <a:solidFill>
            <a:srgbClr val="CCFFCC"/>
          </a:solidFill>
          <a:ln w="9525">
            <a:noFill/>
            <a:round/>
            <a:headEnd/>
            <a:tailEnd/>
          </a:ln>
        </p:spPr>
        <p:txBody>
          <a:bodyPr/>
          <a:lstStyle/>
          <a:p>
            <a:endParaRPr lang="en-US"/>
          </a:p>
        </p:txBody>
      </p:sp>
      <p:sp>
        <p:nvSpPr>
          <p:cNvPr id="31838" name="Freeform 94"/>
          <p:cNvSpPr>
            <a:spLocks/>
          </p:cNvSpPr>
          <p:nvPr/>
        </p:nvSpPr>
        <p:spPr bwMode="auto">
          <a:xfrm>
            <a:off x="6081713" y="3211513"/>
            <a:ext cx="563562" cy="561975"/>
          </a:xfrm>
          <a:custGeom>
            <a:avLst/>
            <a:gdLst/>
            <a:ahLst/>
            <a:cxnLst>
              <a:cxn ang="0">
                <a:pos x="28" y="501"/>
              </a:cxn>
              <a:cxn ang="0">
                <a:pos x="69" y="466"/>
              </a:cxn>
              <a:cxn ang="0">
                <a:pos x="90" y="442"/>
              </a:cxn>
              <a:cxn ang="0">
                <a:pos x="60" y="429"/>
              </a:cxn>
              <a:cxn ang="0">
                <a:pos x="40" y="408"/>
              </a:cxn>
              <a:cxn ang="0">
                <a:pos x="25" y="385"/>
              </a:cxn>
              <a:cxn ang="0">
                <a:pos x="9" y="338"/>
              </a:cxn>
              <a:cxn ang="0">
                <a:pos x="23" y="329"/>
              </a:cxn>
              <a:cxn ang="0">
                <a:pos x="46" y="303"/>
              </a:cxn>
              <a:cxn ang="0">
                <a:pos x="62" y="236"/>
              </a:cxn>
              <a:cxn ang="0">
                <a:pos x="63" y="259"/>
              </a:cxn>
              <a:cxn ang="0">
                <a:pos x="76" y="255"/>
              </a:cxn>
              <a:cxn ang="0">
                <a:pos x="76" y="239"/>
              </a:cxn>
              <a:cxn ang="0">
                <a:pos x="84" y="210"/>
              </a:cxn>
              <a:cxn ang="0">
                <a:pos x="111" y="188"/>
              </a:cxn>
              <a:cxn ang="0">
                <a:pos x="135" y="164"/>
              </a:cxn>
              <a:cxn ang="0">
                <a:pos x="153" y="92"/>
              </a:cxn>
              <a:cxn ang="0">
                <a:pos x="162" y="53"/>
              </a:cxn>
              <a:cxn ang="0">
                <a:pos x="160" y="7"/>
              </a:cxn>
              <a:cxn ang="0">
                <a:pos x="186" y="125"/>
              </a:cxn>
              <a:cxn ang="0">
                <a:pos x="213" y="122"/>
              </a:cxn>
              <a:cxn ang="0">
                <a:pos x="255" y="115"/>
              </a:cxn>
              <a:cxn ang="0">
                <a:pos x="294" y="166"/>
              </a:cxn>
              <a:cxn ang="0">
                <a:pos x="320" y="141"/>
              </a:cxn>
              <a:cxn ang="0">
                <a:pos x="347" y="120"/>
              </a:cxn>
              <a:cxn ang="0">
                <a:pos x="369" y="115"/>
              </a:cxn>
              <a:cxn ang="0">
                <a:pos x="392" y="104"/>
              </a:cxn>
              <a:cxn ang="0">
                <a:pos x="413" y="88"/>
              </a:cxn>
              <a:cxn ang="0">
                <a:pos x="449" y="106"/>
              </a:cxn>
              <a:cxn ang="0">
                <a:pos x="457" y="148"/>
              </a:cxn>
              <a:cxn ang="0">
                <a:pos x="424" y="132"/>
              </a:cxn>
              <a:cxn ang="0">
                <a:pos x="403" y="132"/>
              </a:cxn>
              <a:cxn ang="0">
                <a:pos x="391" y="171"/>
              </a:cxn>
              <a:cxn ang="0">
                <a:pos x="352" y="222"/>
              </a:cxn>
              <a:cxn ang="0">
                <a:pos x="329" y="269"/>
              </a:cxn>
              <a:cxn ang="0">
                <a:pos x="301" y="259"/>
              </a:cxn>
              <a:cxn ang="0">
                <a:pos x="287" y="296"/>
              </a:cxn>
              <a:cxn ang="0">
                <a:pos x="257" y="378"/>
              </a:cxn>
              <a:cxn ang="0">
                <a:pos x="262" y="405"/>
              </a:cxn>
              <a:cxn ang="0">
                <a:pos x="225" y="428"/>
              </a:cxn>
              <a:cxn ang="0">
                <a:pos x="197" y="436"/>
              </a:cxn>
              <a:cxn ang="0">
                <a:pos x="193" y="447"/>
              </a:cxn>
              <a:cxn ang="0">
                <a:pos x="176" y="454"/>
              </a:cxn>
              <a:cxn ang="0">
                <a:pos x="151" y="449"/>
              </a:cxn>
              <a:cxn ang="0">
                <a:pos x="139" y="468"/>
              </a:cxn>
              <a:cxn ang="0">
                <a:pos x="114" y="470"/>
              </a:cxn>
              <a:cxn ang="0">
                <a:pos x="90" y="450"/>
              </a:cxn>
              <a:cxn ang="0">
                <a:pos x="79" y="456"/>
              </a:cxn>
              <a:cxn ang="0">
                <a:pos x="40" y="489"/>
              </a:cxn>
              <a:cxn ang="0">
                <a:pos x="11" y="528"/>
              </a:cxn>
            </a:cxnLst>
            <a:rect l="0" t="0" r="r" b="b"/>
            <a:pathLst>
              <a:path w="464" h="528">
                <a:moveTo>
                  <a:pt x="11" y="528"/>
                </a:moveTo>
                <a:lnTo>
                  <a:pt x="18" y="514"/>
                </a:lnTo>
                <a:lnTo>
                  <a:pt x="28" y="501"/>
                </a:lnTo>
                <a:lnTo>
                  <a:pt x="40" y="489"/>
                </a:lnTo>
                <a:lnTo>
                  <a:pt x="55" y="477"/>
                </a:lnTo>
                <a:lnTo>
                  <a:pt x="69" y="466"/>
                </a:lnTo>
                <a:lnTo>
                  <a:pt x="79" y="456"/>
                </a:lnTo>
                <a:lnTo>
                  <a:pt x="86" y="449"/>
                </a:lnTo>
                <a:lnTo>
                  <a:pt x="90" y="442"/>
                </a:lnTo>
                <a:lnTo>
                  <a:pt x="81" y="435"/>
                </a:lnTo>
                <a:lnTo>
                  <a:pt x="69" y="433"/>
                </a:lnTo>
                <a:lnTo>
                  <a:pt x="60" y="429"/>
                </a:lnTo>
                <a:lnTo>
                  <a:pt x="51" y="424"/>
                </a:lnTo>
                <a:lnTo>
                  <a:pt x="46" y="417"/>
                </a:lnTo>
                <a:lnTo>
                  <a:pt x="40" y="408"/>
                </a:lnTo>
                <a:lnTo>
                  <a:pt x="35" y="401"/>
                </a:lnTo>
                <a:lnTo>
                  <a:pt x="30" y="392"/>
                </a:lnTo>
                <a:lnTo>
                  <a:pt x="25" y="385"/>
                </a:lnTo>
                <a:lnTo>
                  <a:pt x="12" y="371"/>
                </a:lnTo>
                <a:lnTo>
                  <a:pt x="11" y="354"/>
                </a:lnTo>
                <a:lnTo>
                  <a:pt x="9" y="338"/>
                </a:lnTo>
                <a:lnTo>
                  <a:pt x="0" y="324"/>
                </a:lnTo>
                <a:lnTo>
                  <a:pt x="11" y="329"/>
                </a:lnTo>
                <a:lnTo>
                  <a:pt x="23" y="329"/>
                </a:lnTo>
                <a:lnTo>
                  <a:pt x="32" y="324"/>
                </a:lnTo>
                <a:lnTo>
                  <a:pt x="35" y="308"/>
                </a:lnTo>
                <a:lnTo>
                  <a:pt x="46" y="303"/>
                </a:lnTo>
                <a:lnTo>
                  <a:pt x="44" y="266"/>
                </a:lnTo>
                <a:lnTo>
                  <a:pt x="53" y="243"/>
                </a:lnTo>
                <a:lnTo>
                  <a:pt x="62" y="236"/>
                </a:lnTo>
                <a:lnTo>
                  <a:pt x="65" y="252"/>
                </a:lnTo>
                <a:lnTo>
                  <a:pt x="62" y="257"/>
                </a:lnTo>
                <a:lnTo>
                  <a:pt x="63" y="259"/>
                </a:lnTo>
                <a:lnTo>
                  <a:pt x="67" y="259"/>
                </a:lnTo>
                <a:lnTo>
                  <a:pt x="70" y="257"/>
                </a:lnTo>
                <a:lnTo>
                  <a:pt x="76" y="255"/>
                </a:lnTo>
                <a:lnTo>
                  <a:pt x="81" y="253"/>
                </a:lnTo>
                <a:lnTo>
                  <a:pt x="83" y="248"/>
                </a:lnTo>
                <a:lnTo>
                  <a:pt x="76" y="239"/>
                </a:lnTo>
                <a:lnTo>
                  <a:pt x="74" y="232"/>
                </a:lnTo>
                <a:lnTo>
                  <a:pt x="77" y="222"/>
                </a:lnTo>
                <a:lnTo>
                  <a:pt x="84" y="210"/>
                </a:lnTo>
                <a:lnTo>
                  <a:pt x="97" y="194"/>
                </a:lnTo>
                <a:lnTo>
                  <a:pt x="106" y="188"/>
                </a:lnTo>
                <a:lnTo>
                  <a:pt x="111" y="188"/>
                </a:lnTo>
                <a:lnTo>
                  <a:pt x="116" y="188"/>
                </a:lnTo>
                <a:lnTo>
                  <a:pt x="121" y="180"/>
                </a:lnTo>
                <a:lnTo>
                  <a:pt x="135" y="164"/>
                </a:lnTo>
                <a:lnTo>
                  <a:pt x="150" y="148"/>
                </a:lnTo>
                <a:lnTo>
                  <a:pt x="157" y="125"/>
                </a:lnTo>
                <a:lnTo>
                  <a:pt x="153" y="92"/>
                </a:lnTo>
                <a:lnTo>
                  <a:pt x="155" y="78"/>
                </a:lnTo>
                <a:lnTo>
                  <a:pt x="160" y="67"/>
                </a:lnTo>
                <a:lnTo>
                  <a:pt x="162" y="53"/>
                </a:lnTo>
                <a:lnTo>
                  <a:pt x="157" y="21"/>
                </a:lnTo>
                <a:lnTo>
                  <a:pt x="153" y="11"/>
                </a:lnTo>
                <a:lnTo>
                  <a:pt x="160" y="7"/>
                </a:lnTo>
                <a:lnTo>
                  <a:pt x="167" y="6"/>
                </a:lnTo>
                <a:lnTo>
                  <a:pt x="167" y="0"/>
                </a:lnTo>
                <a:lnTo>
                  <a:pt x="186" y="125"/>
                </a:lnTo>
                <a:lnTo>
                  <a:pt x="193" y="123"/>
                </a:lnTo>
                <a:lnTo>
                  <a:pt x="202" y="123"/>
                </a:lnTo>
                <a:lnTo>
                  <a:pt x="213" y="122"/>
                </a:lnTo>
                <a:lnTo>
                  <a:pt x="225" y="118"/>
                </a:lnTo>
                <a:lnTo>
                  <a:pt x="239" y="116"/>
                </a:lnTo>
                <a:lnTo>
                  <a:pt x="255" y="115"/>
                </a:lnTo>
                <a:lnTo>
                  <a:pt x="271" y="111"/>
                </a:lnTo>
                <a:lnTo>
                  <a:pt x="289" y="108"/>
                </a:lnTo>
                <a:lnTo>
                  <a:pt x="294" y="166"/>
                </a:lnTo>
                <a:lnTo>
                  <a:pt x="303" y="160"/>
                </a:lnTo>
                <a:lnTo>
                  <a:pt x="311" y="151"/>
                </a:lnTo>
                <a:lnTo>
                  <a:pt x="320" y="141"/>
                </a:lnTo>
                <a:lnTo>
                  <a:pt x="331" y="136"/>
                </a:lnTo>
                <a:lnTo>
                  <a:pt x="341" y="129"/>
                </a:lnTo>
                <a:lnTo>
                  <a:pt x="347" y="120"/>
                </a:lnTo>
                <a:lnTo>
                  <a:pt x="350" y="115"/>
                </a:lnTo>
                <a:lnTo>
                  <a:pt x="355" y="115"/>
                </a:lnTo>
                <a:lnTo>
                  <a:pt x="369" y="115"/>
                </a:lnTo>
                <a:lnTo>
                  <a:pt x="382" y="115"/>
                </a:lnTo>
                <a:lnTo>
                  <a:pt x="389" y="111"/>
                </a:lnTo>
                <a:lnTo>
                  <a:pt x="392" y="104"/>
                </a:lnTo>
                <a:lnTo>
                  <a:pt x="396" y="95"/>
                </a:lnTo>
                <a:lnTo>
                  <a:pt x="403" y="90"/>
                </a:lnTo>
                <a:lnTo>
                  <a:pt x="413" y="88"/>
                </a:lnTo>
                <a:lnTo>
                  <a:pt x="426" y="90"/>
                </a:lnTo>
                <a:lnTo>
                  <a:pt x="442" y="99"/>
                </a:lnTo>
                <a:lnTo>
                  <a:pt x="449" y="106"/>
                </a:lnTo>
                <a:lnTo>
                  <a:pt x="456" y="116"/>
                </a:lnTo>
                <a:lnTo>
                  <a:pt x="464" y="127"/>
                </a:lnTo>
                <a:lnTo>
                  <a:pt x="457" y="148"/>
                </a:lnTo>
                <a:lnTo>
                  <a:pt x="445" y="143"/>
                </a:lnTo>
                <a:lnTo>
                  <a:pt x="435" y="137"/>
                </a:lnTo>
                <a:lnTo>
                  <a:pt x="424" y="132"/>
                </a:lnTo>
                <a:lnTo>
                  <a:pt x="415" y="130"/>
                </a:lnTo>
                <a:lnTo>
                  <a:pt x="408" y="130"/>
                </a:lnTo>
                <a:lnTo>
                  <a:pt x="403" y="132"/>
                </a:lnTo>
                <a:lnTo>
                  <a:pt x="399" y="137"/>
                </a:lnTo>
                <a:lnTo>
                  <a:pt x="398" y="148"/>
                </a:lnTo>
                <a:lnTo>
                  <a:pt x="391" y="171"/>
                </a:lnTo>
                <a:lnTo>
                  <a:pt x="375" y="188"/>
                </a:lnTo>
                <a:lnTo>
                  <a:pt x="359" y="206"/>
                </a:lnTo>
                <a:lnTo>
                  <a:pt x="352" y="222"/>
                </a:lnTo>
                <a:lnTo>
                  <a:pt x="348" y="241"/>
                </a:lnTo>
                <a:lnTo>
                  <a:pt x="341" y="259"/>
                </a:lnTo>
                <a:lnTo>
                  <a:pt x="329" y="269"/>
                </a:lnTo>
                <a:lnTo>
                  <a:pt x="313" y="268"/>
                </a:lnTo>
                <a:lnTo>
                  <a:pt x="308" y="261"/>
                </a:lnTo>
                <a:lnTo>
                  <a:pt x="301" y="259"/>
                </a:lnTo>
                <a:lnTo>
                  <a:pt x="296" y="262"/>
                </a:lnTo>
                <a:lnTo>
                  <a:pt x="292" y="275"/>
                </a:lnTo>
                <a:lnTo>
                  <a:pt x="287" y="296"/>
                </a:lnTo>
                <a:lnTo>
                  <a:pt x="278" y="324"/>
                </a:lnTo>
                <a:lnTo>
                  <a:pt x="266" y="354"/>
                </a:lnTo>
                <a:lnTo>
                  <a:pt x="257" y="378"/>
                </a:lnTo>
                <a:lnTo>
                  <a:pt x="253" y="392"/>
                </a:lnTo>
                <a:lnTo>
                  <a:pt x="259" y="399"/>
                </a:lnTo>
                <a:lnTo>
                  <a:pt x="262" y="405"/>
                </a:lnTo>
                <a:lnTo>
                  <a:pt x="250" y="412"/>
                </a:lnTo>
                <a:lnTo>
                  <a:pt x="236" y="421"/>
                </a:lnTo>
                <a:lnTo>
                  <a:pt x="225" y="428"/>
                </a:lnTo>
                <a:lnTo>
                  <a:pt x="213" y="433"/>
                </a:lnTo>
                <a:lnTo>
                  <a:pt x="204" y="435"/>
                </a:lnTo>
                <a:lnTo>
                  <a:pt x="197" y="436"/>
                </a:lnTo>
                <a:lnTo>
                  <a:pt x="195" y="440"/>
                </a:lnTo>
                <a:lnTo>
                  <a:pt x="195" y="443"/>
                </a:lnTo>
                <a:lnTo>
                  <a:pt x="193" y="447"/>
                </a:lnTo>
                <a:lnTo>
                  <a:pt x="192" y="450"/>
                </a:lnTo>
                <a:lnTo>
                  <a:pt x="186" y="452"/>
                </a:lnTo>
                <a:lnTo>
                  <a:pt x="176" y="454"/>
                </a:lnTo>
                <a:lnTo>
                  <a:pt x="160" y="454"/>
                </a:lnTo>
                <a:lnTo>
                  <a:pt x="155" y="452"/>
                </a:lnTo>
                <a:lnTo>
                  <a:pt x="151" y="449"/>
                </a:lnTo>
                <a:lnTo>
                  <a:pt x="148" y="450"/>
                </a:lnTo>
                <a:lnTo>
                  <a:pt x="142" y="461"/>
                </a:lnTo>
                <a:lnTo>
                  <a:pt x="139" y="468"/>
                </a:lnTo>
                <a:lnTo>
                  <a:pt x="134" y="471"/>
                </a:lnTo>
                <a:lnTo>
                  <a:pt x="125" y="471"/>
                </a:lnTo>
                <a:lnTo>
                  <a:pt x="114" y="470"/>
                </a:lnTo>
                <a:lnTo>
                  <a:pt x="102" y="464"/>
                </a:lnTo>
                <a:lnTo>
                  <a:pt x="95" y="457"/>
                </a:lnTo>
                <a:lnTo>
                  <a:pt x="90" y="450"/>
                </a:lnTo>
                <a:lnTo>
                  <a:pt x="90" y="442"/>
                </a:lnTo>
                <a:lnTo>
                  <a:pt x="86" y="449"/>
                </a:lnTo>
                <a:lnTo>
                  <a:pt x="79" y="456"/>
                </a:lnTo>
                <a:lnTo>
                  <a:pt x="69" y="466"/>
                </a:lnTo>
                <a:lnTo>
                  <a:pt x="55" y="477"/>
                </a:lnTo>
                <a:lnTo>
                  <a:pt x="40" y="489"/>
                </a:lnTo>
                <a:lnTo>
                  <a:pt x="28" y="501"/>
                </a:lnTo>
                <a:lnTo>
                  <a:pt x="18" y="514"/>
                </a:lnTo>
                <a:lnTo>
                  <a:pt x="11" y="528"/>
                </a:lnTo>
              </a:path>
            </a:pathLst>
          </a:custGeom>
          <a:noFill/>
          <a:ln w="0">
            <a:solidFill>
              <a:srgbClr val="000000"/>
            </a:solidFill>
            <a:prstDash val="solid"/>
            <a:round/>
            <a:headEnd/>
            <a:tailEnd/>
          </a:ln>
        </p:spPr>
        <p:txBody>
          <a:bodyPr/>
          <a:lstStyle/>
          <a:p>
            <a:endParaRPr lang="en-US"/>
          </a:p>
        </p:txBody>
      </p:sp>
      <p:sp>
        <p:nvSpPr>
          <p:cNvPr id="31839" name="Freeform 95"/>
          <p:cNvSpPr>
            <a:spLocks/>
          </p:cNvSpPr>
          <p:nvPr/>
        </p:nvSpPr>
        <p:spPr bwMode="auto">
          <a:xfrm>
            <a:off x="6432550" y="3249613"/>
            <a:ext cx="550863" cy="236537"/>
          </a:xfrm>
          <a:custGeom>
            <a:avLst/>
            <a:gdLst/>
            <a:ahLst/>
            <a:cxnLst>
              <a:cxn ang="0">
                <a:pos x="329" y="184"/>
              </a:cxn>
              <a:cxn ang="0">
                <a:pos x="341" y="216"/>
              </a:cxn>
              <a:cxn ang="0">
                <a:pos x="332" y="219"/>
              </a:cxn>
              <a:cxn ang="0">
                <a:pos x="293" y="205"/>
              </a:cxn>
              <a:cxn ang="0">
                <a:pos x="253" y="191"/>
              </a:cxn>
              <a:cxn ang="0">
                <a:pos x="244" y="186"/>
              </a:cxn>
              <a:cxn ang="0">
                <a:pos x="258" y="151"/>
              </a:cxn>
              <a:cxn ang="0">
                <a:pos x="223" y="112"/>
              </a:cxn>
              <a:cxn ang="0">
                <a:pos x="202" y="103"/>
              </a:cxn>
              <a:cxn ang="0">
                <a:pos x="181" y="96"/>
              </a:cxn>
              <a:cxn ang="0">
                <a:pos x="160" y="72"/>
              </a:cxn>
              <a:cxn ang="0">
                <a:pos x="124" y="54"/>
              </a:cxn>
              <a:cxn ang="0">
                <a:pos x="103" y="70"/>
              </a:cxn>
              <a:cxn ang="0">
                <a:pos x="80" y="81"/>
              </a:cxn>
              <a:cxn ang="0">
                <a:pos x="58" y="86"/>
              </a:cxn>
              <a:cxn ang="0">
                <a:pos x="31" y="107"/>
              </a:cxn>
              <a:cxn ang="0">
                <a:pos x="5" y="132"/>
              </a:cxn>
              <a:cxn ang="0">
                <a:pos x="26" y="68"/>
              </a:cxn>
              <a:cxn ang="0">
                <a:pos x="112" y="51"/>
              </a:cxn>
              <a:cxn ang="0">
                <a:pos x="200" y="31"/>
              </a:cxn>
              <a:cxn ang="0">
                <a:pos x="277" y="16"/>
              </a:cxn>
              <a:cxn ang="0">
                <a:pos x="332" y="5"/>
              </a:cxn>
              <a:cxn ang="0">
                <a:pos x="353" y="0"/>
              </a:cxn>
              <a:cxn ang="0">
                <a:pos x="452" y="167"/>
              </a:cxn>
              <a:cxn ang="0">
                <a:pos x="445" y="198"/>
              </a:cxn>
              <a:cxn ang="0">
                <a:pos x="439" y="209"/>
              </a:cxn>
              <a:cxn ang="0">
                <a:pos x="402" y="218"/>
              </a:cxn>
              <a:cxn ang="0">
                <a:pos x="390" y="218"/>
              </a:cxn>
              <a:cxn ang="0">
                <a:pos x="387" y="205"/>
              </a:cxn>
              <a:cxn ang="0">
                <a:pos x="378" y="205"/>
              </a:cxn>
              <a:cxn ang="0">
                <a:pos x="378" y="188"/>
              </a:cxn>
              <a:cxn ang="0">
                <a:pos x="367" y="183"/>
              </a:cxn>
              <a:cxn ang="0">
                <a:pos x="330" y="158"/>
              </a:cxn>
              <a:cxn ang="0">
                <a:pos x="336" y="121"/>
              </a:cxn>
              <a:cxn ang="0">
                <a:pos x="336" y="98"/>
              </a:cxn>
              <a:cxn ang="0">
                <a:pos x="325" y="88"/>
              </a:cxn>
              <a:cxn ang="0">
                <a:pos x="323" y="58"/>
              </a:cxn>
              <a:cxn ang="0">
                <a:pos x="341" y="37"/>
              </a:cxn>
              <a:cxn ang="0">
                <a:pos x="348" y="19"/>
              </a:cxn>
              <a:cxn ang="0">
                <a:pos x="332" y="19"/>
              </a:cxn>
              <a:cxn ang="0">
                <a:pos x="320" y="40"/>
              </a:cxn>
              <a:cxn ang="0">
                <a:pos x="302" y="54"/>
              </a:cxn>
              <a:cxn ang="0">
                <a:pos x="302" y="74"/>
              </a:cxn>
              <a:cxn ang="0">
                <a:pos x="307" y="100"/>
              </a:cxn>
              <a:cxn ang="0">
                <a:pos x="306" y="135"/>
              </a:cxn>
            </a:cxnLst>
            <a:rect l="0" t="0" r="r" b="b"/>
            <a:pathLst>
              <a:path w="455" h="223">
                <a:moveTo>
                  <a:pt x="313" y="156"/>
                </a:moveTo>
                <a:lnTo>
                  <a:pt x="327" y="174"/>
                </a:lnTo>
                <a:lnTo>
                  <a:pt x="329" y="184"/>
                </a:lnTo>
                <a:lnTo>
                  <a:pt x="329" y="193"/>
                </a:lnTo>
                <a:lnTo>
                  <a:pt x="334" y="204"/>
                </a:lnTo>
                <a:lnTo>
                  <a:pt x="341" y="216"/>
                </a:lnTo>
                <a:lnTo>
                  <a:pt x="343" y="221"/>
                </a:lnTo>
                <a:lnTo>
                  <a:pt x="339" y="223"/>
                </a:lnTo>
                <a:lnTo>
                  <a:pt x="332" y="219"/>
                </a:lnTo>
                <a:lnTo>
                  <a:pt x="320" y="211"/>
                </a:lnTo>
                <a:lnTo>
                  <a:pt x="307" y="205"/>
                </a:lnTo>
                <a:lnTo>
                  <a:pt x="293" y="205"/>
                </a:lnTo>
                <a:lnTo>
                  <a:pt x="281" y="204"/>
                </a:lnTo>
                <a:lnTo>
                  <a:pt x="272" y="188"/>
                </a:lnTo>
                <a:lnTo>
                  <a:pt x="253" y="191"/>
                </a:lnTo>
                <a:lnTo>
                  <a:pt x="251" y="198"/>
                </a:lnTo>
                <a:lnTo>
                  <a:pt x="246" y="195"/>
                </a:lnTo>
                <a:lnTo>
                  <a:pt x="244" y="186"/>
                </a:lnTo>
                <a:lnTo>
                  <a:pt x="246" y="176"/>
                </a:lnTo>
                <a:lnTo>
                  <a:pt x="255" y="165"/>
                </a:lnTo>
                <a:lnTo>
                  <a:pt x="258" y="151"/>
                </a:lnTo>
                <a:lnTo>
                  <a:pt x="253" y="133"/>
                </a:lnTo>
                <a:lnTo>
                  <a:pt x="230" y="116"/>
                </a:lnTo>
                <a:lnTo>
                  <a:pt x="223" y="112"/>
                </a:lnTo>
                <a:lnTo>
                  <a:pt x="216" y="109"/>
                </a:lnTo>
                <a:lnTo>
                  <a:pt x="209" y="107"/>
                </a:lnTo>
                <a:lnTo>
                  <a:pt x="202" y="103"/>
                </a:lnTo>
                <a:lnTo>
                  <a:pt x="195" y="102"/>
                </a:lnTo>
                <a:lnTo>
                  <a:pt x="188" y="98"/>
                </a:lnTo>
                <a:lnTo>
                  <a:pt x="181" y="96"/>
                </a:lnTo>
                <a:lnTo>
                  <a:pt x="175" y="93"/>
                </a:lnTo>
                <a:lnTo>
                  <a:pt x="167" y="82"/>
                </a:lnTo>
                <a:lnTo>
                  <a:pt x="160" y="72"/>
                </a:lnTo>
                <a:lnTo>
                  <a:pt x="153" y="65"/>
                </a:lnTo>
                <a:lnTo>
                  <a:pt x="137" y="56"/>
                </a:lnTo>
                <a:lnTo>
                  <a:pt x="124" y="54"/>
                </a:lnTo>
                <a:lnTo>
                  <a:pt x="114" y="56"/>
                </a:lnTo>
                <a:lnTo>
                  <a:pt x="107" y="61"/>
                </a:lnTo>
                <a:lnTo>
                  <a:pt x="103" y="70"/>
                </a:lnTo>
                <a:lnTo>
                  <a:pt x="100" y="77"/>
                </a:lnTo>
                <a:lnTo>
                  <a:pt x="93" y="81"/>
                </a:lnTo>
                <a:lnTo>
                  <a:pt x="80" y="81"/>
                </a:lnTo>
                <a:lnTo>
                  <a:pt x="66" y="81"/>
                </a:lnTo>
                <a:lnTo>
                  <a:pt x="61" y="81"/>
                </a:lnTo>
                <a:lnTo>
                  <a:pt x="58" y="86"/>
                </a:lnTo>
                <a:lnTo>
                  <a:pt x="52" y="95"/>
                </a:lnTo>
                <a:lnTo>
                  <a:pt x="42" y="102"/>
                </a:lnTo>
                <a:lnTo>
                  <a:pt x="31" y="107"/>
                </a:lnTo>
                <a:lnTo>
                  <a:pt x="22" y="117"/>
                </a:lnTo>
                <a:lnTo>
                  <a:pt x="14" y="126"/>
                </a:lnTo>
                <a:lnTo>
                  <a:pt x="5" y="132"/>
                </a:lnTo>
                <a:lnTo>
                  <a:pt x="0" y="74"/>
                </a:lnTo>
                <a:lnTo>
                  <a:pt x="0" y="74"/>
                </a:lnTo>
                <a:lnTo>
                  <a:pt x="26" y="68"/>
                </a:lnTo>
                <a:lnTo>
                  <a:pt x="54" y="63"/>
                </a:lnTo>
                <a:lnTo>
                  <a:pt x="84" y="56"/>
                </a:lnTo>
                <a:lnTo>
                  <a:pt x="112" y="51"/>
                </a:lnTo>
                <a:lnTo>
                  <a:pt x="142" y="44"/>
                </a:lnTo>
                <a:lnTo>
                  <a:pt x="172" y="38"/>
                </a:lnTo>
                <a:lnTo>
                  <a:pt x="200" y="31"/>
                </a:lnTo>
                <a:lnTo>
                  <a:pt x="228" y="26"/>
                </a:lnTo>
                <a:lnTo>
                  <a:pt x="253" y="21"/>
                </a:lnTo>
                <a:lnTo>
                  <a:pt x="277" y="16"/>
                </a:lnTo>
                <a:lnTo>
                  <a:pt x="299" y="12"/>
                </a:lnTo>
                <a:lnTo>
                  <a:pt x="318" y="7"/>
                </a:lnTo>
                <a:lnTo>
                  <a:pt x="332" y="5"/>
                </a:lnTo>
                <a:lnTo>
                  <a:pt x="344" y="1"/>
                </a:lnTo>
                <a:lnTo>
                  <a:pt x="351" y="0"/>
                </a:lnTo>
                <a:lnTo>
                  <a:pt x="353" y="0"/>
                </a:lnTo>
                <a:lnTo>
                  <a:pt x="392" y="154"/>
                </a:lnTo>
                <a:lnTo>
                  <a:pt x="455" y="149"/>
                </a:lnTo>
                <a:lnTo>
                  <a:pt x="452" y="167"/>
                </a:lnTo>
                <a:lnTo>
                  <a:pt x="448" y="176"/>
                </a:lnTo>
                <a:lnTo>
                  <a:pt x="445" y="184"/>
                </a:lnTo>
                <a:lnTo>
                  <a:pt x="445" y="198"/>
                </a:lnTo>
                <a:lnTo>
                  <a:pt x="443" y="204"/>
                </a:lnTo>
                <a:lnTo>
                  <a:pt x="441" y="207"/>
                </a:lnTo>
                <a:lnTo>
                  <a:pt x="439" y="209"/>
                </a:lnTo>
                <a:lnTo>
                  <a:pt x="439" y="209"/>
                </a:lnTo>
                <a:lnTo>
                  <a:pt x="408" y="212"/>
                </a:lnTo>
                <a:lnTo>
                  <a:pt x="402" y="218"/>
                </a:lnTo>
                <a:lnTo>
                  <a:pt x="397" y="223"/>
                </a:lnTo>
                <a:lnTo>
                  <a:pt x="392" y="223"/>
                </a:lnTo>
                <a:lnTo>
                  <a:pt x="390" y="218"/>
                </a:lnTo>
                <a:lnTo>
                  <a:pt x="390" y="212"/>
                </a:lnTo>
                <a:lnTo>
                  <a:pt x="388" y="207"/>
                </a:lnTo>
                <a:lnTo>
                  <a:pt x="387" y="205"/>
                </a:lnTo>
                <a:lnTo>
                  <a:pt x="381" y="209"/>
                </a:lnTo>
                <a:lnTo>
                  <a:pt x="378" y="209"/>
                </a:lnTo>
                <a:lnTo>
                  <a:pt x="378" y="205"/>
                </a:lnTo>
                <a:lnTo>
                  <a:pt x="378" y="198"/>
                </a:lnTo>
                <a:lnTo>
                  <a:pt x="378" y="193"/>
                </a:lnTo>
                <a:lnTo>
                  <a:pt x="378" y="188"/>
                </a:lnTo>
                <a:lnTo>
                  <a:pt x="378" y="183"/>
                </a:lnTo>
                <a:lnTo>
                  <a:pt x="374" y="179"/>
                </a:lnTo>
                <a:lnTo>
                  <a:pt x="367" y="183"/>
                </a:lnTo>
                <a:lnTo>
                  <a:pt x="358" y="184"/>
                </a:lnTo>
                <a:lnTo>
                  <a:pt x="344" y="177"/>
                </a:lnTo>
                <a:lnTo>
                  <a:pt x="330" y="158"/>
                </a:lnTo>
                <a:lnTo>
                  <a:pt x="327" y="123"/>
                </a:lnTo>
                <a:lnTo>
                  <a:pt x="330" y="121"/>
                </a:lnTo>
                <a:lnTo>
                  <a:pt x="336" y="121"/>
                </a:lnTo>
                <a:lnTo>
                  <a:pt x="337" y="121"/>
                </a:lnTo>
                <a:lnTo>
                  <a:pt x="337" y="110"/>
                </a:lnTo>
                <a:lnTo>
                  <a:pt x="336" y="98"/>
                </a:lnTo>
                <a:lnTo>
                  <a:pt x="332" y="96"/>
                </a:lnTo>
                <a:lnTo>
                  <a:pt x="327" y="95"/>
                </a:lnTo>
                <a:lnTo>
                  <a:pt x="325" y="88"/>
                </a:lnTo>
                <a:lnTo>
                  <a:pt x="321" y="77"/>
                </a:lnTo>
                <a:lnTo>
                  <a:pt x="321" y="67"/>
                </a:lnTo>
                <a:lnTo>
                  <a:pt x="323" y="58"/>
                </a:lnTo>
                <a:lnTo>
                  <a:pt x="334" y="49"/>
                </a:lnTo>
                <a:lnTo>
                  <a:pt x="337" y="44"/>
                </a:lnTo>
                <a:lnTo>
                  <a:pt x="341" y="37"/>
                </a:lnTo>
                <a:lnTo>
                  <a:pt x="344" y="31"/>
                </a:lnTo>
                <a:lnTo>
                  <a:pt x="346" y="30"/>
                </a:lnTo>
                <a:lnTo>
                  <a:pt x="348" y="19"/>
                </a:lnTo>
                <a:lnTo>
                  <a:pt x="341" y="26"/>
                </a:lnTo>
                <a:lnTo>
                  <a:pt x="336" y="24"/>
                </a:lnTo>
                <a:lnTo>
                  <a:pt x="332" y="19"/>
                </a:lnTo>
                <a:lnTo>
                  <a:pt x="327" y="19"/>
                </a:lnTo>
                <a:lnTo>
                  <a:pt x="323" y="31"/>
                </a:lnTo>
                <a:lnTo>
                  <a:pt x="320" y="40"/>
                </a:lnTo>
                <a:lnTo>
                  <a:pt x="313" y="47"/>
                </a:lnTo>
                <a:lnTo>
                  <a:pt x="307" y="51"/>
                </a:lnTo>
                <a:lnTo>
                  <a:pt x="302" y="54"/>
                </a:lnTo>
                <a:lnTo>
                  <a:pt x="302" y="59"/>
                </a:lnTo>
                <a:lnTo>
                  <a:pt x="302" y="67"/>
                </a:lnTo>
                <a:lnTo>
                  <a:pt x="302" y="74"/>
                </a:lnTo>
                <a:lnTo>
                  <a:pt x="304" y="79"/>
                </a:lnTo>
                <a:lnTo>
                  <a:pt x="306" y="88"/>
                </a:lnTo>
                <a:lnTo>
                  <a:pt x="307" y="100"/>
                </a:lnTo>
                <a:lnTo>
                  <a:pt x="304" y="112"/>
                </a:lnTo>
                <a:lnTo>
                  <a:pt x="304" y="123"/>
                </a:lnTo>
                <a:lnTo>
                  <a:pt x="306" y="135"/>
                </a:lnTo>
                <a:lnTo>
                  <a:pt x="311" y="147"/>
                </a:lnTo>
                <a:lnTo>
                  <a:pt x="313" y="156"/>
                </a:lnTo>
                <a:close/>
              </a:path>
            </a:pathLst>
          </a:custGeom>
          <a:solidFill>
            <a:srgbClr val="FFFFFF"/>
          </a:solidFill>
          <a:ln w="9525">
            <a:noFill/>
            <a:round/>
            <a:headEnd/>
            <a:tailEnd/>
          </a:ln>
        </p:spPr>
        <p:txBody>
          <a:bodyPr/>
          <a:lstStyle/>
          <a:p>
            <a:endParaRPr lang="en-US"/>
          </a:p>
        </p:txBody>
      </p:sp>
      <p:sp>
        <p:nvSpPr>
          <p:cNvPr id="31840" name="Freeform 96"/>
          <p:cNvSpPr>
            <a:spLocks/>
          </p:cNvSpPr>
          <p:nvPr/>
        </p:nvSpPr>
        <p:spPr bwMode="auto">
          <a:xfrm>
            <a:off x="6432550" y="3249613"/>
            <a:ext cx="550863" cy="236537"/>
          </a:xfrm>
          <a:custGeom>
            <a:avLst/>
            <a:gdLst/>
            <a:ahLst/>
            <a:cxnLst>
              <a:cxn ang="0">
                <a:pos x="329" y="184"/>
              </a:cxn>
              <a:cxn ang="0">
                <a:pos x="341" y="216"/>
              </a:cxn>
              <a:cxn ang="0">
                <a:pos x="332" y="219"/>
              </a:cxn>
              <a:cxn ang="0">
                <a:pos x="293" y="205"/>
              </a:cxn>
              <a:cxn ang="0">
                <a:pos x="253" y="191"/>
              </a:cxn>
              <a:cxn ang="0">
                <a:pos x="244" y="186"/>
              </a:cxn>
              <a:cxn ang="0">
                <a:pos x="258" y="151"/>
              </a:cxn>
              <a:cxn ang="0">
                <a:pos x="223" y="112"/>
              </a:cxn>
              <a:cxn ang="0">
                <a:pos x="202" y="103"/>
              </a:cxn>
              <a:cxn ang="0">
                <a:pos x="181" y="96"/>
              </a:cxn>
              <a:cxn ang="0">
                <a:pos x="160" y="72"/>
              </a:cxn>
              <a:cxn ang="0">
                <a:pos x="124" y="54"/>
              </a:cxn>
              <a:cxn ang="0">
                <a:pos x="103" y="70"/>
              </a:cxn>
              <a:cxn ang="0">
                <a:pos x="80" y="81"/>
              </a:cxn>
              <a:cxn ang="0">
                <a:pos x="58" y="86"/>
              </a:cxn>
              <a:cxn ang="0">
                <a:pos x="31" y="107"/>
              </a:cxn>
              <a:cxn ang="0">
                <a:pos x="5" y="132"/>
              </a:cxn>
              <a:cxn ang="0">
                <a:pos x="26" y="68"/>
              </a:cxn>
              <a:cxn ang="0">
                <a:pos x="112" y="51"/>
              </a:cxn>
              <a:cxn ang="0">
                <a:pos x="200" y="31"/>
              </a:cxn>
              <a:cxn ang="0">
                <a:pos x="277" y="16"/>
              </a:cxn>
              <a:cxn ang="0">
                <a:pos x="332" y="5"/>
              </a:cxn>
              <a:cxn ang="0">
                <a:pos x="353" y="0"/>
              </a:cxn>
              <a:cxn ang="0">
                <a:pos x="452" y="167"/>
              </a:cxn>
              <a:cxn ang="0">
                <a:pos x="445" y="198"/>
              </a:cxn>
              <a:cxn ang="0">
                <a:pos x="439" y="209"/>
              </a:cxn>
              <a:cxn ang="0">
                <a:pos x="402" y="218"/>
              </a:cxn>
              <a:cxn ang="0">
                <a:pos x="390" y="218"/>
              </a:cxn>
              <a:cxn ang="0">
                <a:pos x="387" y="205"/>
              </a:cxn>
              <a:cxn ang="0">
                <a:pos x="378" y="205"/>
              </a:cxn>
              <a:cxn ang="0">
                <a:pos x="378" y="188"/>
              </a:cxn>
              <a:cxn ang="0">
                <a:pos x="367" y="183"/>
              </a:cxn>
              <a:cxn ang="0">
                <a:pos x="330" y="158"/>
              </a:cxn>
              <a:cxn ang="0">
                <a:pos x="336" y="121"/>
              </a:cxn>
              <a:cxn ang="0">
                <a:pos x="336" y="98"/>
              </a:cxn>
              <a:cxn ang="0">
                <a:pos x="325" y="88"/>
              </a:cxn>
              <a:cxn ang="0">
                <a:pos x="323" y="58"/>
              </a:cxn>
              <a:cxn ang="0">
                <a:pos x="341" y="37"/>
              </a:cxn>
              <a:cxn ang="0">
                <a:pos x="348" y="19"/>
              </a:cxn>
              <a:cxn ang="0">
                <a:pos x="332" y="19"/>
              </a:cxn>
              <a:cxn ang="0">
                <a:pos x="320" y="40"/>
              </a:cxn>
              <a:cxn ang="0">
                <a:pos x="302" y="54"/>
              </a:cxn>
              <a:cxn ang="0">
                <a:pos x="302" y="74"/>
              </a:cxn>
              <a:cxn ang="0">
                <a:pos x="307" y="100"/>
              </a:cxn>
              <a:cxn ang="0">
                <a:pos x="306" y="135"/>
              </a:cxn>
            </a:cxnLst>
            <a:rect l="0" t="0" r="r" b="b"/>
            <a:pathLst>
              <a:path w="455" h="223">
                <a:moveTo>
                  <a:pt x="313" y="156"/>
                </a:moveTo>
                <a:lnTo>
                  <a:pt x="327" y="174"/>
                </a:lnTo>
                <a:lnTo>
                  <a:pt x="329" y="184"/>
                </a:lnTo>
                <a:lnTo>
                  <a:pt x="329" y="193"/>
                </a:lnTo>
                <a:lnTo>
                  <a:pt x="334" y="204"/>
                </a:lnTo>
                <a:lnTo>
                  <a:pt x="341" y="216"/>
                </a:lnTo>
                <a:lnTo>
                  <a:pt x="343" y="221"/>
                </a:lnTo>
                <a:lnTo>
                  <a:pt x="339" y="223"/>
                </a:lnTo>
                <a:lnTo>
                  <a:pt x="332" y="219"/>
                </a:lnTo>
                <a:lnTo>
                  <a:pt x="320" y="211"/>
                </a:lnTo>
                <a:lnTo>
                  <a:pt x="307" y="205"/>
                </a:lnTo>
                <a:lnTo>
                  <a:pt x="293" y="205"/>
                </a:lnTo>
                <a:lnTo>
                  <a:pt x="281" y="204"/>
                </a:lnTo>
                <a:lnTo>
                  <a:pt x="272" y="188"/>
                </a:lnTo>
                <a:lnTo>
                  <a:pt x="253" y="191"/>
                </a:lnTo>
                <a:lnTo>
                  <a:pt x="251" y="198"/>
                </a:lnTo>
                <a:lnTo>
                  <a:pt x="246" y="195"/>
                </a:lnTo>
                <a:lnTo>
                  <a:pt x="244" y="186"/>
                </a:lnTo>
                <a:lnTo>
                  <a:pt x="246" y="176"/>
                </a:lnTo>
                <a:lnTo>
                  <a:pt x="255" y="165"/>
                </a:lnTo>
                <a:lnTo>
                  <a:pt x="258" y="151"/>
                </a:lnTo>
                <a:lnTo>
                  <a:pt x="253" y="133"/>
                </a:lnTo>
                <a:lnTo>
                  <a:pt x="230" y="116"/>
                </a:lnTo>
                <a:lnTo>
                  <a:pt x="223" y="112"/>
                </a:lnTo>
                <a:lnTo>
                  <a:pt x="216" y="109"/>
                </a:lnTo>
                <a:lnTo>
                  <a:pt x="209" y="107"/>
                </a:lnTo>
                <a:lnTo>
                  <a:pt x="202" y="103"/>
                </a:lnTo>
                <a:lnTo>
                  <a:pt x="195" y="102"/>
                </a:lnTo>
                <a:lnTo>
                  <a:pt x="188" y="98"/>
                </a:lnTo>
                <a:lnTo>
                  <a:pt x="181" y="96"/>
                </a:lnTo>
                <a:lnTo>
                  <a:pt x="175" y="93"/>
                </a:lnTo>
                <a:lnTo>
                  <a:pt x="167" y="82"/>
                </a:lnTo>
                <a:lnTo>
                  <a:pt x="160" y="72"/>
                </a:lnTo>
                <a:lnTo>
                  <a:pt x="153" y="65"/>
                </a:lnTo>
                <a:lnTo>
                  <a:pt x="137" y="56"/>
                </a:lnTo>
                <a:lnTo>
                  <a:pt x="124" y="54"/>
                </a:lnTo>
                <a:lnTo>
                  <a:pt x="114" y="56"/>
                </a:lnTo>
                <a:lnTo>
                  <a:pt x="107" y="61"/>
                </a:lnTo>
                <a:lnTo>
                  <a:pt x="103" y="70"/>
                </a:lnTo>
                <a:lnTo>
                  <a:pt x="100" y="77"/>
                </a:lnTo>
                <a:lnTo>
                  <a:pt x="93" y="81"/>
                </a:lnTo>
                <a:lnTo>
                  <a:pt x="80" y="81"/>
                </a:lnTo>
                <a:lnTo>
                  <a:pt x="66" y="81"/>
                </a:lnTo>
                <a:lnTo>
                  <a:pt x="61" y="81"/>
                </a:lnTo>
                <a:lnTo>
                  <a:pt x="58" y="86"/>
                </a:lnTo>
                <a:lnTo>
                  <a:pt x="52" y="95"/>
                </a:lnTo>
                <a:lnTo>
                  <a:pt x="42" y="102"/>
                </a:lnTo>
                <a:lnTo>
                  <a:pt x="31" y="107"/>
                </a:lnTo>
                <a:lnTo>
                  <a:pt x="22" y="117"/>
                </a:lnTo>
                <a:lnTo>
                  <a:pt x="14" y="126"/>
                </a:lnTo>
                <a:lnTo>
                  <a:pt x="5" y="132"/>
                </a:lnTo>
                <a:lnTo>
                  <a:pt x="0" y="74"/>
                </a:lnTo>
                <a:lnTo>
                  <a:pt x="0" y="74"/>
                </a:lnTo>
                <a:lnTo>
                  <a:pt x="26" y="68"/>
                </a:lnTo>
                <a:lnTo>
                  <a:pt x="54" y="63"/>
                </a:lnTo>
                <a:lnTo>
                  <a:pt x="84" y="56"/>
                </a:lnTo>
                <a:lnTo>
                  <a:pt x="112" y="51"/>
                </a:lnTo>
                <a:lnTo>
                  <a:pt x="142" y="44"/>
                </a:lnTo>
                <a:lnTo>
                  <a:pt x="172" y="38"/>
                </a:lnTo>
                <a:lnTo>
                  <a:pt x="200" y="31"/>
                </a:lnTo>
                <a:lnTo>
                  <a:pt x="228" y="26"/>
                </a:lnTo>
                <a:lnTo>
                  <a:pt x="253" y="21"/>
                </a:lnTo>
                <a:lnTo>
                  <a:pt x="277" y="16"/>
                </a:lnTo>
                <a:lnTo>
                  <a:pt x="299" y="12"/>
                </a:lnTo>
                <a:lnTo>
                  <a:pt x="318" y="7"/>
                </a:lnTo>
                <a:lnTo>
                  <a:pt x="332" y="5"/>
                </a:lnTo>
                <a:lnTo>
                  <a:pt x="344" y="1"/>
                </a:lnTo>
                <a:lnTo>
                  <a:pt x="351" y="0"/>
                </a:lnTo>
                <a:lnTo>
                  <a:pt x="353" y="0"/>
                </a:lnTo>
                <a:lnTo>
                  <a:pt x="392" y="154"/>
                </a:lnTo>
                <a:lnTo>
                  <a:pt x="455" y="149"/>
                </a:lnTo>
                <a:lnTo>
                  <a:pt x="452" y="167"/>
                </a:lnTo>
                <a:lnTo>
                  <a:pt x="448" y="176"/>
                </a:lnTo>
                <a:lnTo>
                  <a:pt x="445" y="184"/>
                </a:lnTo>
                <a:lnTo>
                  <a:pt x="445" y="198"/>
                </a:lnTo>
                <a:lnTo>
                  <a:pt x="443" y="204"/>
                </a:lnTo>
                <a:lnTo>
                  <a:pt x="441" y="207"/>
                </a:lnTo>
                <a:lnTo>
                  <a:pt x="439" y="209"/>
                </a:lnTo>
                <a:lnTo>
                  <a:pt x="439" y="209"/>
                </a:lnTo>
                <a:lnTo>
                  <a:pt x="408" y="212"/>
                </a:lnTo>
                <a:lnTo>
                  <a:pt x="402" y="218"/>
                </a:lnTo>
                <a:lnTo>
                  <a:pt x="397" y="223"/>
                </a:lnTo>
                <a:lnTo>
                  <a:pt x="392" y="223"/>
                </a:lnTo>
                <a:lnTo>
                  <a:pt x="390" y="218"/>
                </a:lnTo>
                <a:lnTo>
                  <a:pt x="390" y="212"/>
                </a:lnTo>
                <a:lnTo>
                  <a:pt x="388" y="207"/>
                </a:lnTo>
                <a:lnTo>
                  <a:pt x="387" y="205"/>
                </a:lnTo>
                <a:lnTo>
                  <a:pt x="381" y="209"/>
                </a:lnTo>
                <a:lnTo>
                  <a:pt x="378" y="209"/>
                </a:lnTo>
                <a:lnTo>
                  <a:pt x="378" y="205"/>
                </a:lnTo>
                <a:lnTo>
                  <a:pt x="378" y="198"/>
                </a:lnTo>
                <a:lnTo>
                  <a:pt x="378" y="193"/>
                </a:lnTo>
                <a:lnTo>
                  <a:pt x="378" y="188"/>
                </a:lnTo>
                <a:lnTo>
                  <a:pt x="378" y="183"/>
                </a:lnTo>
                <a:lnTo>
                  <a:pt x="374" y="179"/>
                </a:lnTo>
                <a:lnTo>
                  <a:pt x="367" y="183"/>
                </a:lnTo>
                <a:lnTo>
                  <a:pt x="358" y="184"/>
                </a:lnTo>
                <a:lnTo>
                  <a:pt x="344" y="177"/>
                </a:lnTo>
                <a:lnTo>
                  <a:pt x="330" y="158"/>
                </a:lnTo>
                <a:lnTo>
                  <a:pt x="327" y="123"/>
                </a:lnTo>
                <a:lnTo>
                  <a:pt x="330" y="121"/>
                </a:lnTo>
                <a:lnTo>
                  <a:pt x="336" y="121"/>
                </a:lnTo>
                <a:lnTo>
                  <a:pt x="337" y="121"/>
                </a:lnTo>
                <a:lnTo>
                  <a:pt x="337" y="110"/>
                </a:lnTo>
                <a:lnTo>
                  <a:pt x="336" y="98"/>
                </a:lnTo>
                <a:lnTo>
                  <a:pt x="332" y="96"/>
                </a:lnTo>
                <a:lnTo>
                  <a:pt x="327" y="95"/>
                </a:lnTo>
                <a:lnTo>
                  <a:pt x="325" y="88"/>
                </a:lnTo>
                <a:lnTo>
                  <a:pt x="321" y="77"/>
                </a:lnTo>
                <a:lnTo>
                  <a:pt x="321" y="67"/>
                </a:lnTo>
                <a:lnTo>
                  <a:pt x="323" y="58"/>
                </a:lnTo>
                <a:lnTo>
                  <a:pt x="334" y="49"/>
                </a:lnTo>
                <a:lnTo>
                  <a:pt x="337" y="44"/>
                </a:lnTo>
                <a:lnTo>
                  <a:pt x="341" y="37"/>
                </a:lnTo>
                <a:lnTo>
                  <a:pt x="344" y="31"/>
                </a:lnTo>
                <a:lnTo>
                  <a:pt x="346" y="30"/>
                </a:lnTo>
                <a:lnTo>
                  <a:pt x="348" y="19"/>
                </a:lnTo>
                <a:lnTo>
                  <a:pt x="341" y="26"/>
                </a:lnTo>
                <a:lnTo>
                  <a:pt x="336" y="24"/>
                </a:lnTo>
                <a:lnTo>
                  <a:pt x="332" y="19"/>
                </a:lnTo>
                <a:lnTo>
                  <a:pt x="327" y="19"/>
                </a:lnTo>
                <a:lnTo>
                  <a:pt x="323" y="31"/>
                </a:lnTo>
                <a:lnTo>
                  <a:pt x="320" y="40"/>
                </a:lnTo>
                <a:lnTo>
                  <a:pt x="313" y="47"/>
                </a:lnTo>
                <a:lnTo>
                  <a:pt x="307" y="51"/>
                </a:lnTo>
                <a:lnTo>
                  <a:pt x="302" y="54"/>
                </a:lnTo>
                <a:lnTo>
                  <a:pt x="302" y="59"/>
                </a:lnTo>
                <a:lnTo>
                  <a:pt x="302" y="67"/>
                </a:lnTo>
                <a:lnTo>
                  <a:pt x="302" y="74"/>
                </a:lnTo>
                <a:lnTo>
                  <a:pt x="304" y="79"/>
                </a:lnTo>
                <a:lnTo>
                  <a:pt x="306" y="88"/>
                </a:lnTo>
                <a:lnTo>
                  <a:pt x="307" y="100"/>
                </a:lnTo>
                <a:lnTo>
                  <a:pt x="304" y="112"/>
                </a:lnTo>
                <a:lnTo>
                  <a:pt x="304" y="123"/>
                </a:lnTo>
                <a:lnTo>
                  <a:pt x="306" y="135"/>
                </a:lnTo>
                <a:lnTo>
                  <a:pt x="311" y="147"/>
                </a:lnTo>
                <a:lnTo>
                  <a:pt x="313" y="156"/>
                </a:lnTo>
              </a:path>
            </a:pathLst>
          </a:custGeom>
          <a:solidFill>
            <a:srgbClr val="CCFFCC"/>
          </a:solidFill>
          <a:ln w="0">
            <a:solidFill>
              <a:srgbClr val="000000"/>
            </a:solidFill>
            <a:prstDash val="solid"/>
            <a:round/>
            <a:headEnd/>
            <a:tailEnd/>
          </a:ln>
        </p:spPr>
        <p:txBody>
          <a:bodyPr/>
          <a:lstStyle/>
          <a:p>
            <a:endParaRPr lang="en-US"/>
          </a:p>
        </p:txBody>
      </p:sp>
      <p:sp>
        <p:nvSpPr>
          <p:cNvPr id="31841" name="Freeform 97"/>
          <p:cNvSpPr>
            <a:spLocks/>
          </p:cNvSpPr>
          <p:nvPr/>
        </p:nvSpPr>
        <p:spPr bwMode="auto">
          <a:xfrm>
            <a:off x="6905625" y="3470275"/>
            <a:ext cx="61913" cy="136525"/>
          </a:xfrm>
          <a:custGeom>
            <a:avLst/>
            <a:gdLst/>
            <a:ahLst/>
            <a:cxnLst>
              <a:cxn ang="0">
                <a:pos x="0" y="9"/>
              </a:cxn>
              <a:cxn ang="0">
                <a:pos x="2" y="14"/>
              </a:cxn>
              <a:cxn ang="0">
                <a:pos x="7" y="14"/>
              </a:cxn>
              <a:cxn ang="0">
                <a:pos x="12" y="9"/>
              </a:cxn>
              <a:cxn ang="0">
                <a:pos x="18" y="3"/>
              </a:cxn>
              <a:cxn ang="0">
                <a:pos x="49" y="0"/>
              </a:cxn>
              <a:cxn ang="0">
                <a:pos x="51" y="9"/>
              </a:cxn>
              <a:cxn ang="0">
                <a:pos x="51" y="16"/>
              </a:cxn>
              <a:cxn ang="0">
                <a:pos x="51" y="25"/>
              </a:cxn>
              <a:cxn ang="0">
                <a:pos x="46" y="32"/>
              </a:cxn>
              <a:cxn ang="0">
                <a:pos x="42" y="37"/>
              </a:cxn>
              <a:cxn ang="0">
                <a:pos x="41" y="44"/>
              </a:cxn>
              <a:cxn ang="0">
                <a:pos x="39" y="51"/>
              </a:cxn>
              <a:cxn ang="0">
                <a:pos x="37" y="56"/>
              </a:cxn>
              <a:cxn ang="0">
                <a:pos x="34" y="63"/>
              </a:cxn>
              <a:cxn ang="0">
                <a:pos x="32" y="72"/>
              </a:cxn>
              <a:cxn ang="0">
                <a:pos x="30" y="77"/>
              </a:cxn>
              <a:cxn ang="0">
                <a:pos x="28" y="83"/>
              </a:cxn>
              <a:cxn ang="0">
                <a:pos x="23" y="90"/>
              </a:cxn>
              <a:cxn ang="0">
                <a:pos x="21" y="100"/>
              </a:cxn>
              <a:cxn ang="0">
                <a:pos x="19" y="109"/>
              </a:cxn>
              <a:cxn ang="0">
                <a:pos x="23" y="116"/>
              </a:cxn>
              <a:cxn ang="0">
                <a:pos x="25" y="119"/>
              </a:cxn>
              <a:cxn ang="0">
                <a:pos x="23" y="125"/>
              </a:cxn>
              <a:cxn ang="0">
                <a:pos x="19" y="128"/>
              </a:cxn>
              <a:cxn ang="0">
                <a:pos x="14" y="128"/>
              </a:cxn>
              <a:cxn ang="0">
                <a:pos x="9" y="125"/>
              </a:cxn>
              <a:cxn ang="0">
                <a:pos x="7" y="119"/>
              </a:cxn>
              <a:cxn ang="0">
                <a:pos x="5" y="114"/>
              </a:cxn>
              <a:cxn ang="0">
                <a:pos x="5" y="107"/>
              </a:cxn>
              <a:cxn ang="0">
                <a:pos x="7" y="84"/>
              </a:cxn>
              <a:cxn ang="0">
                <a:pos x="11" y="67"/>
              </a:cxn>
              <a:cxn ang="0">
                <a:pos x="12" y="54"/>
              </a:cxn>
              <a:cxn ang="0">
                <a:pos x="14" y="49"/>
              </a:cxn>
              <a:cxn ang="0">
                <a:pos x="19" y="39"/>
              </a:cxn>
              <a:cxn ang="0">
                <a:pos x="25" y="28"/>
              </a:cxn>
              <a:cxn ang="0">
                <a:pos x="25" y="16"/>
              </a:cxn>
              <a:cxn ang="0">
                <a:pos x="19" y="3"/>
              </a:cxn>
              <a:cxn ang="0">
                <a:pos x="0" y="9"/>
              </a:cxn>
            </a:cxnLst>
            <a:rect l="0" t="0" r="r" b="b"/>
            <a:pathLst>
              <a:path w="51" h="128">
                <a:moveTo>
                  <a:pt x="0" y="9"/>
                </a:moveTo>
                <a:lnTo>
                  <a:pt x="2" y="14"/>
                </a:lnTo>
                <a:lnTo>
                  <a:pt x="7" y="14"/>
                </a:lnTo>
                <a:lnTo>
                  <a:pt x="12" y="9"/>
                </a:lnTo>
                <a:lnTo>
                  <a:pt x="18" y="3"/>
                </a:lnTo>
                <a:lnTo>
                  <a:pt x="49" y="0"/>
                </a:lnTo>
                <a:lnTo>
                  <a:pt x="51" y="9"/>
                </a:lnTo>
                <a:lnTo>
                  <a:pt x="51" y="16"/>
                </a:lnTo>
                <a:lnTo>
                  <a:pt x="51" y="25"/>
                </a:lnTo>
                <a:lnTo>
                  <a:pt x="46" y="32"/>
                </a:lnTo>
                <a:lnTo>
                  <a:pt x="42" y="37"/>
                </a:lnTo>
                <a:lnTo>
                  <a:pt x="41" y="44"/>
                </a:lnTo>
                <a:lnTo>
                  <a:pt x="39" y="51"/>
                </a:lnTo>
                <a:lnTo>
                  <a:pt x="37" y="56"/>
                </a:lnTo>
                <a:lnTo>
                  <a:pt x="34" y="63"/>
                </a:lnTo>
                <a:lnTo>
                  <a:pt x="32" y="72"/>
                </a:lnTo>
                <a:lnTo>
                  <a:pt x="30" y="77"/>
                </a:lnTo>
                <a:lnTo>
                  <a:pt x="28" y="83"/>
                </a:lnTo>
                <a:lnTo>
                  <a:pt x="23" y="90"/>
                </a:lnTo>
                <a:lnTo>
                  <a:pt x="21" y="100"/>
                </a:lnTo>
                <a:lnTo>
                  <a:pt x="19" y="109"/>
                </a:lnTo>
                <a:lnTo>
                  <a:pt x="23" y="116"/>
                </a:lnTo>
                <a:lnTo>
                  <a:pt x="25" y="119"/>
                </a:lnTo>
                <a:lnTo>
                  <a:pt x="23" y="125"/>
                </a:lnTo>
                <a:lnTo>
                  <a:pt x="19" y="128"/>
                </a:lnTo>
                <a:lnTo>
                  <a:pt x="14" y="128"/>
                </a:lnTo>
                <a:lnTo>
                  <a:pt x="9" y="125"/>
                </a:lnTo>
                <a:lnTo>
                  <a:pt x="7" y="119"/>
                </a:lnTo>
                <a:lnTo>
                  <a:pt x="5" y="114"/>
                </a:lnTo>
                <a:lnTo>
                  <a:pt x="5" y="107"/>
                </a:lnTo>
                <a:lnTo>
                  <a:pt x="7" y="84"/>
                </a:lnTo>
                <a:lnTo>
                  <a:pt x="11" y="67"/>
                </a:lnTo>
                <a:lnTo>
                  <a:pt x="12" y="54"/>
                </a:lnTo>
                <a:lnTo>
                  <a:pt x="14" y="49"/>
                </a:lnTo>
                <a:lnTo>
                  <a:pt x="19" y="39"/>
                </a:lnTo>
                <a:lnTo>
                  <a:pt x="25" y="28"/>
                </a:lnTo>
                <a:lnTo>
                  <a:pt x="25" y="16"/>
                </a:lnTo>
                <a:lnTo>
                  <a:pt x="19" y="3"/>
                </a:lnTo>
                <a:lnTo>
                  <a:pt x="0" y="9"/>
                </a:lnTo>
                <a:close/>
              </a:path>
            </a:pathLst>
          </a:custGeom>
          <a:solidFill>
            <a:srgbClr val="FFFFFF"/>
          </a:solidFill>
          <a:ln w="9525">
            <a:noFill/>
            <a:round/>
            <a:headEnd/>
            <a:tailEnd/>
          </a:ln>
        </p:spPr>
        <p:txBody>
          <a:bodyPr/>
          <a:lstStyle/>
          <a:p>
            <a:endParaRPr lang="en-US"/>
          </a:p>
        </p:txBody>
      </p:sp>
      <p:sp>
        <p:nvSpPr>
          <p:cNvPr id="31842" name="Freeform 98"/>
          <p:cNvSpPr>
            <a:spLocks/>
          </p:cNvSpPr>
          <p:nvPr/>
        </p:nvSpPr>
        <p:spPr bwMode="auto">
          <a:xfrm>
            <a:off x="6905625" y="3470275"/>
            <a:ext cx="61913" cy="136525"/>
          </a:xfrm>
          <a:custGeom>
            <a:avLst/>
            <a:gdLst/>
            <a:ahLst/>
            <a:cxnLst>
              <a:cxn ang="0">
                <a:pos x="0" y="9"/>
              </a:cxn>
              <a:cxn ang="0">
                <a:pos x="2" y="14"/>
              </a:cxn>
              <a:cxn ang="0">
                <a:pos x="7" y="14"/>
              </a:cxn>
              <a:cxn ang="0">
                <a:pos x="12" y="9"/>
              </a:cxn>
              <a:cxn ang="0">
                <a:pos x="18" y="3"/>
              </a:cxn>
              <a:cxn ang="0">
                <a:pos x="49" y="0"/>
              </a:cxn>
              <a:cxn ang="0">
                <a:pos x="51" y="9"/>
              </a:cxn>
              <a:cxn ang="0">
                <a:pos x="51" y="16"/>
              </a:cxn>
              <a:cxn ang="0">
                <a:pos x="51" y="25"/>
              </a:cxn>
              <a:cxn ang="0">
                <a:pos x="46" y="32"/>
              </a:cxn>
              <a:cxn ang="0">
                <a:pos x="42" y="37"/>
              </a:cxn>
              <a:cxn ang="0">
                <a:pos x="41" y="44"/>
              </a:cxn>
              <a:cxn ang="0">
                <a:pos x="39" y="51"/>
              </a:cxn>
              <a:cxn ang="0">
                <a:pos x="37" y="56"/>
              </a:cxn>
              <a:cxn ang="0">
                <a:pos x="34" y="63"/>
              </a:cxn>
              <a:cxn ang="0">
                <a:pos x="32" y="72"/>
              </a:cxn>
              <a:cxn ang="0">
                <a:pos x="30" y="77"/>
              </a:cxn>
              <a:cxn ang="0">
                <a:pos x="28" y="83"/>
              </a:cxn>
              <a:cxn ang="0">
                <a:pos x="23" y="90"/>
              </a:cxn>
              <a:cxn ang="0">
                <a:pos x="21" y="100"/>
              </a:cxn>
              <a:cxn ang="0">
                <a:pos x="19" y="109"/>
              </a:cxn>
              <a:cxn ang="0">
                <a:pos x="23" y="116"/>
              </a:cxn>
              <a:cxn ang="0">
                <a:pos x="25" y="119"/>
              </a:cxn>
              <a:cxn ang="0">
                <a:pos x="23" y="125"/>
              </a:cxn>
              <a:cxn ang="0">
                <a:pos x="19" y="128"/>
              </a:cxn>
              <a:cxn ang="0">
                <a:pos x="14" y="128"/>
              </a:cxn>
              <a:cxn ang="0">
                <a:pos x="9" y="125"/>
              </a:cxn>
              <a:cxn ang="0">
                <a:pos x="7" y="119"/>
              </a:cxn>
              <a:cxn ang="0">
                <a:pos x="5" y="114"/>
              </a:cxn>
              <a:cxn ang="0">
                <a:pos x="5" y="107"/>
              </a:cxn>
              <a:cxn ang="0">
                <a:pos x="7" y="84"/>
              </a:cxn>
              <a:cxn ang="0">
                <a:pos x="11" y="67"/>
              </a:cxn>
              <a:cxn ang="0">
                <a:pos x="12" y="54"/>
              </a:cxn>
              <a:cxn ang="0">
                <a:pos x="14" y="49"/>
              </a:cxn>
              <a:cxn ang="0">
                <a:pos x="19" y="39"/>
              </a:cxn>
              <a:cxn ang="0">
                <a:pos x="25" y="28"/>
              </a:cxn>
              <a:cxn ang="0">
                <a:pos x="25" y="16"/>
              </a:cxn>
              <a:cxn ang="0">
                <a:pos x="19" y="3"/>
              </a:cxn>
            </a:cxnLst>
            <a:rect l="0" t="0" r="r" b="b"/>
            <a:pathLst>
              <a:path w="51" h="128">
                <a:moveTo>
                  <a:pt x="0" y="9"/>
                </a:moveTo>
                <a:lnTo>
                  <a:pt x="2" y="14"/>
                </a:lnTo>
                <a:lnTo>
                  <a:pt x="7" y="14"/>
                </a:lnTo>
                <a:lnTo>
                  <a:pt x="12" y="9"/>
                </a:lnTo>
                <a:lnTo>
                  <a:pt x="18" y="3"/>
                </a:lnTo>
                <a:lnTo>
                  <a:pt x="49" y="0"/>
                </a:lnTo>
                <a:lnTo>
                  <a:pt x="51" y="9"/>
                </a:lnTo>
                <a:lnTo>
                  <a:pt x="51" y="16"/>
                </a:lnTo>
                <a:lnTo>
                  <a:pt x="51" y="25"/>
                </a:lnTo>
                <a:lnTo>
                  <a:pt x="46" y="32"/>
                </a:lnTo>
                <a:lnTo>
                  <a:pt x="42" y="37"/>
                </a:lnTo>
                <a:lnTo>
                  <a:pt x="41" y="44"/>
                </a:lnTo>
                <a:lnTo>
                  <a:pt x="39" y="51"/>
                </a:lnTo>
                <a:lnTo>
                  <a:pt x="37" y="56"/>
                </a:lnTo>
                <a:lnTo>
                  <a:pt x="34" y="63"/>
                </a:lnTo>
                <a:lnTo>
                  <a:pt x="32" y="72"/>
                </a:lnTo>
                <a:lnTo>
                  <a:pt x="30" y="77"/>
                </a:lnTo>
                <a:lnTo>
                  <a:pt x="28" y="83"/>
                </a:lnTo>
                <a:lnTo>
                  <a:pt x="23" y="90"/>
                </a:lnTo>
                <a:lnTo>
                  <a:pt x="21" y="100"/>
                </a:lnTo>
                <a:lnTo>
                  <a:pt x="19" y="109"/>
                </a:lnTo>
                <a:lnTo>
                  <a:pt x="23" y="116"/>
                </a:lnTo>
                <a:lnTo>
                  <a:pt x="25" y="119"/>
                </a:lnTo>
                <a:lnTo>
                  <a:pt x="23" y="125"/>
                </a:lnTo>
                <a:lnTo>
                  <a:pt x="19" y="128"/>
                </a:lnTo>
                <a:lnTo>
                  <a:pt x="14" y="128"/>
                </a:lnTo>
                <a:lnTo>
                  <a:pt x="9" y="125"/>
                </a:lnTo>
                <a:lnTo>
                  <a:pt x="7" y="119"/>
                </a:lnTo>
                <a:lnTo>
                  <a:pt x="5" y="114"/>
                </a:lnTo>
                <a:lnTo>
                  <a:pt x="5" y="107"/>
                </a:lnTo>
                <a:lnTo>
                  <a:pt x="7" y="84"/>
                </a:lnTo>
                <a:lnTo>
                  <a:pt x="11" y="67"/>
                </a:lnTo>
                <a:lnTo>
                  <a:pt x="12" y="54"/>
                </a:lnTo>
                <a:lnTo>
                  <a:pt x="14" y="49"/>
                </a:lnTo>
                <a:lnTo>
                  <a:pt x="19" y="39"/>
                </a:lnTo>
                <a:lnTo>
                  <a:pt x="25" y="28"/>
                </a:lnTo>
                <a:lnTo>
                  <a:pt x="25" y="16"/>
                </a:lnTo>
                <a:lnTo>
                  <a:pt x="19" y="3"/>
                </a:lnTo>
              </a:path>
            </a:pathLst>
          </a:custGeom>
          <a:solidFill>
            <a:srgbClr val="CCFFCC"/>
          </a:solidFill>
          <a:ln w="0">
            <a:solidFill>
              <a:srgbClr val="000000"/>
            </a:solidFill>
            <a:prstDash val="solid"/>
            <a:round/>
            <a:headEnd/>
            <a:tailEnd/>
          </a:ln>
        </p:spPr>
        <p:txBody>
          <a:bodyPr/>
          <a:lstStyle/>
          <a:p>
            <a:endParaRPr lang="en-US"/>
          </a:p>
        </p:txBody>
      </p:sp>
      <p:sp>
        <p:nvSpPr>
          <p:cNvPr id="31843" name="Freeform 99"/>
          <p:cNvSpPr>
            <a:spLocks/>
          </p:cNvSpPr>
          <p:nvPr/>
        </p:nvSpPr>
        <p:spPr bwMode="auto">
          <a:xfrm>
            <a:off x="2197100" y="2968625"/>
            <a:ext cx="722313" cy="803275"/>
          </a:xfrm>
          <a:custGeom>
            <a:avLst/>
            <a:gdLst/>
            <a:ahLst/>
            <a:cxnLst>
              <a:cxn ang="0">
                <a:pos x="591" y="227"/>
              </a:cxn>
              <a:cxn ang="0">
                <a:pos x="566" y="223"/>
              </a:cxn>
              <a:cxn ang="0">
                <a:pos x="541" y="218"/>
              </a:cxn>
              <a:cxn ang="0">
                <a:pos x="517" y="214"/>
              </a:cxn>
              <a:cxn ang="0">
                <a:pos x="492" y="209"/>
              </a:cxn>
              <a:cxn ang="0">
                <a:pos x="469" y="206"/>
              </a:cxn>
              <a:cxn ang="0">
                <a:pos x="446" y="202"/>
              </a:cxn>
              <a:cxn ang="0">
                <a:pos x="425" y="197"/>
              </a:cxn>
              <a:cxn ang="0">
                <a:pos x="404" y="193"/>
              </a:cxn>
              <a:cxn ang="0">
                <a:pos x="422" y="65"/>
              </a:cxn>
              <a:cxn ang="0">
                <a:pos x="132" y="0"/>
              </a:cxn>
              <a:cxn ang="0">
                <a:pos x="0" y="663"/>
              </a:cxn>
              <a:cxn ang="0">
                <a:pos x="520" y="756"/>
              </a:cxn>
              <a:cxn ang="0">
                <a:pos x="594" y="230"/>
              </a:cxn>
              <a:cxn ang="0">
                <a:pos x="594" y="227"/>
              </a:cxn>
              <a:cxn ang="0">
                <a:pos x="591" y="227"/>
              </a:cxn>
            </a:cxnLst>
            <a:rect l="0" t="0" r="r" b="b"/>
            <a:pathLst>
              <a:path w="594" h="756">
                <a:moveTo>
                  <a:pt x="591" y="227"/>
                </a:moveTo>
                <a:lnTo>
                  <a:pt x="566" y="223"/>
                </a:lnTo>
                <a:lnTo>
                  <a:pt x="541" y="218"/>
                </a:lnTo>
                <a:lnTo>
                  <a:pt x="517" y="214"/>
                </a:lnTo>
                <a:lnTo>
                  <a:pt x="492" y="209"/>
                </a:lnTo>
                <a:lnTo>
                  <a:pt x="469" y="206"/>
                </a:lnTo>
                <a:lnTo>
                  <a:pt x="446" y="202"/>
                </a:lnTo>
                <a:lnTo>
                  <a:pt x="425" y="197"/>
                </a:lnTo>
                <a:lnTo>
                  <a:pt x="404" y="193"/>
                </a:lnTo>
                <a:lnTo>
                  <a:pt x="422" y="65"/>
                </a:lnTo>
                <a:lnTo>
                  <a:pt x="132" y="0"/>
                </a:lnTo>
                <a:lnTo>
                  <a:pt x="0" y="663"/>
                </a:lnTo>
                <a:lnTo>
                  <a:pt x="520" y="756"/>
                </a:lnTo>
                <a:lnTo>
                  <a:pt x="594" y="230"/>
                </a:lnTo>
                <a:lnTo>
                  <a:pt x="594" y="227"/>
                </a:lnTo>
                <a:lnTo>
                  <a:pt x="591" y="227"/>
                </a:lnTo>
                <a:close/>
              </a:path>
            </a:pathLst>
          </a:custGeom>
          <a:solidFill>
            <a:srgbClr val="CCFFCC"/>
          </a:solidFill>
          <a:ln w="9525">
            <a:noFill/>
            <a:round/>
            <a:headEnd/>
            <a:tailEnd/>
          </a:ln>
        </p:spPr>
        <p:txBody>
          <a:bodyPr/>
          <a:lstStyle/>
          <a:p>
            <a:endParaRPr lang="en-US"/>
          </a:p>
        </p:txBody>
      </p:sp>
      <p:sp>
        <p:nvSpPr>
          <p:cNvPr id="31844" name="Freeform 100"/>
          <p:cNvSpPr>
            <a:spLocks/>
          </p:cNvSpPr>
          <p:nvPr/>
        </p:nvSpPr>
        <p:spPr bwMode="auto">
          <a:xfrm>
            <a:off x="2197100" y="2968625"/>
            <a:ext cx="722313" cy="803275"/>
          </a:xfrm>
          <a:custGeom>
            <a:avLst/>
            <a:gdLst/>
            <a:ahLst/>
            <a:cxnLst>
              <a:cxn ang="0">
                <a:pos x="591" y="227"/>
              </a:cxn>
              <a:cxn ang="0">
                <a:pos x="566" y="223"/>
              </a:cxn>
              <a:cxn ang="0">
                <a:pos x="541" y="218"/>
              </a:cxn>
              <a:cxn ang="0">
                <a:pos x="517" y="214"/>
              </a:cxn>
              <a:cxn ang="0">
                <a:pos x="492" y="209"/>
              </a:cxn>
              <a:cxn ang="0">
                <a:pos x="469" y="206"/>
              </a:cxn>
              <a:cxn ang="0">
                <a:pos x="446" y="202"/>
              </a:cxn>
              <a:cxn ang="0">
                <a:pos x="425" y="197"/>
              </a:cxn>
              <a:cxn ang="0">
                <a:pos x="404" y="193"/>
              </a:cxn>
              <a:cxn ang="0">
                <a:pos x="422" y="65"/>
              </a:cxn>
              <a:cxn ang="0">
                <a:pos x="132" y="0"/>
              </a:cxn>
              <a:cxn ang="0">
                <a:pos x="0" y="663"/>
              </a:cxn>
              <a:cxn ang="0">
                <a:pos x="520" y="756"/>
              </a:cxn>
              <a:cxn ang="0">
                <a:pos x="594" y="230"/>
              </a:cxn>
              <a:cxn ang="0">
                <a:pos x="594" y="227"/>
              </a:cxn>
              <a:cxn ang="0">
                <a:pos x="591" y="227"/>
              </a:cxn>
            </a:cxnLst>
            <a:rect l="0" t="0" r="r" b="b"/>
            <a:pathLst>
              <a:path w="594" h="756">
                <a:moveTo>
                  <a:pt x="591" y="227"/>
                </a:moveTo>
                <a:lnTo>
                  <a:pt x="566" y="223"/>
                </a:lnTo>
                <a:lnTo>
                  <a:pt x="541" y="218"/>
                </a:lnTo>
                <a:lnTo>
                  <a:pt x="517" y="214"/>
                </a:lnTo>
                <a:lnTo>
                  <a:pt x="492" y="209"/>
                </a:lnTo>
                <a:lnTo>
                  <a:pt x="469" y="206"/>
                </a:lnTo>
                <a:lnTo>
                  <a:pt x="446" y="202"/>
                </a:lnTo>
                <a:lnTo>
                  <a:pt x="425" y="197"/>
                </a:lnTo>
                <a:lnTo>
                  <a:pt x="404" y="193"/>
                </a:lnTo>
                <a:lnTo>
                  <a:pt x="422" y="65"/>
                </a:lnTo>
                <a:lnTo>
                  <a:pt x="132" y="0"/>
                </a:lnTo>
                <a:lnTo>
                  <a:pt x="0" y="663"/>
                </a:lnTo>
                <a:lnTo>
                  <a:pt x="520" y="756"/>
                </a:lnTo>
                <a:lnTo>
                  <a:pt x="594" y="230"/>
                </a:lnTo>
                <a:lnTo>
                  <a:pt x="594" y="227"/>
                </a:lnTo>
                <a:lnTo>
                  <a:pt x="591" y="227"/>
                </a:lnTo>
              </a:path>
            </a:pathLst>
          </a:custGeom>
          <a:noFill/>
          <a:ln w="0">
            <a:solidFill>
              <a:srgbClr val="000000"/>
            </a:solidFill>
            <a:prstDash val="solid"/>
            <a:round/>
            <a:headEnd/>
            <a:tailEnd/>
          </a:ln>
        </p:spPr>
        <p:txBody>
          <a:bodyPr/>
          <a:lstStyle/>
          <a:p>
            <a:endParaRPr lang="en-US"/>
          </a:p>
        </p:txBody>
      </p:sp>
      <p:sp>
        <p:nvSpPr>
          <p:cNvPr id="31845" name="Freeform 101"/>
          <p:cNvSpPr>
            <a:spLocks/>
          </p:cNvSpPr>
          <p:nvPr/>
        </p:nvSpPr>
        <p:spPr bwMode="auto">
          <a:xfrm>
            <a:off x="1557338" y="2819400"/>
            <a:ext cx="800100" cy="1103313"/>
          </a:xfrm>
          <a:custGeom>
            <a:avLst/>
            <a:gdLst/>
            <a:ahLst/>
            <a:cxnLst>
              <a:cxn ang="0">
                <a:pos x="489" y="925"/>
              </a:cxn>
              <a:cxn ang="0">
                <a:pos x="493" y="926"/>
              </a:cxn>
              <a:cxn ang="0">
                <a:pos x="498" y="925"/>
              </a:cxn>
              <a:cxn ang="0">
                <a:pos x="503" y="919"/>
              </a:cxn>
              <a:cxn ang="0">
                <a:pos x="507" y="912"/>
              </a:cxn>
              <a:cxn ang="0">
                <a:pos x="530" y="800"/>
              </a:cxn>
              <a:cxn ang="0">
                <a:pos x="662" y="137"/>
              </a:cxn>
              <a:cxn ang="0">
                <a:pos x="662" y="137"/>
              </a:cxn>
              <a:cxn ang="0">
                <a:pos x="385" y="75"/>
              </a:cxn>
              <a:cxn ang="0">
                <a:pos x="93" y="0"/>
              </a:cxn>
              <a:cxn ang="0">
                <a:pos x="0" y="388"/>
              </a:cxn>
              <a:cxn ang="0">
                <a:pos x="421" y="1035"/>
              </a:cxn>
              <a:cxn ang="0">
                <a:pos x="426" y="1030"/>
              </a:cxn>
              <a:cxn ang="0">
                <a:pos x="431" y="1021"/>
              </a:cxn>
              <a:cxn ang="0">
                <a:pos x="435" y="995"/>
              </a:cxn>
              <a:cxn ang="0">
                <a:pos x="438" y="933"/>
              </a:cxn>
              <a:cxn ang="0">
                <a:pos x="438" y="928"/>
              </a:cxn>
              <a:cxn ang="0">
                <a:pos x="442" y="925"/>
              </a:cxn>
              <a:cxn ang="0">
                <a:pos x="449" y="925"/>
              </a:cxn>
              <a:cxn ang="0">
                <a:pos x="457" y="925"/>
              </a:cxn>
              <a:cxn ang="0">
                <a:pos x="464" y="919"/>
              </a:cxn>
              <a:cxn ang="0">
                <a:pos x="472" y="914"/>
              </a:cxn>
              <a:cxn ang="0">
                <a:pos x="480" y="914"/>
              </a:cxn>
              <a:cxn ang="0">
                <a:pos x="489" y="925"/>
              </a:cxn>
            </a:cxnLst>
            <a:rect l="0" t="0" r="r" b="b"/>
            <a:pathLst>
              <a:path w="662" h="1035">
                <a:moveTo>
                  <a:pt x="489" y="925"/>
                </a:moveTo>
                <a:lnTo>
                  <a:pt x="493" y="926"/>
                </a:lnTo>
                <a:lnTo>
                  <a:pt x="498" y="925"/>
                </a:lnTo>
                <a:lnTo>
                  <a:pt x="503" y="919"/>
                </a:lnTo>
                <a:lnTo>
                  <a:pt x="507" y="912"/>
                </a:lnTo>
                <a:lnTo>
                  <a:pt x="530" y="800"/>
                </a:lnTo>
                <a:lnTo>
                  <a:pt x="662" y="137"/>
                </a:lnTo>
                <a:lnTo>
                  <a:pt x="662" y="137"/>
                </a:lnTo>
                <a:lnTo>
                  <a:pt x="385" y="75"/>
                </a:lnTo>
                <a:lnTo>
                  <a:pt x="93" y="0"/>
                </a:lnTo>
                <a:lnTo>
                  <a:pt x="0" y="388"/>
                </a:lnTo>
                <a:lnTo>
                  <a:pt x="421" y="1035"/>
                </a:lnTo>
                <a:lnTo>
                  <a:pt x="426" y="1030"/>
                </a:lnTo>
                <a:lnTo>
                  <a:pt x="431" y="1021"/>
                </a:lnTo>
                <a:lnTo>
                  <a:pt x="435" y="995"/>
                </a:lnTo>
                <a:lnTo>
                  <a:pt x="438" y="933"/>
                </a:lnTo>
                <a:lnTo>
                  <a:pt x="438" y="928"/>
                </a:lnTo>
                <a:lnTo>
                  <a:pt x="442" y="925"/>
                </a:lnTo>
                <a:lnTo>
                  <a:pt x="449" y="925"/>
                </a:lnTo>
                <a:lnTo>
                  <a:pt x="457" y="925"/>
                </a:lnTo>
                <a:lnTo>
                  <a:pt x="464" y="919"/>
                </a:lnTo>
                <a:lnTo>
                  <a:pt x="472" y="914"/>
                </a:lnTo>
                <a:lnTo>
                  <a:pt x="480" y="914"/>
                </a:lnTo>
                <a:lnTo>
                  <a:pt x="489" y="925"/>
                </a:lnTo>
                <a:close/>
              </a:path>
            </a:pathLst>
          </a:custGeom>
          <a:solidFill>
            <a:srgbClr val="FF9900"/>
          </a:solidFill>
          <a:ln w="9525">
            <a:noFill/>
            <a:round/>
            <a:headEnd/>
            <a:tailEnd/>
          </a:ln>
        </p:spPr>
        <p:txBody>
          <a:bodyPr/>
          <a:lstStyle/>
          <a:p>
            <a:endParaRPr lang="en-US"/>
          </a:p>
        </p:txBody>
      </p:sp>
      <p:sp>
        <p:nvSpPr>
          <p:cNvPr id="31846" name="Freeform 102"/>
          <p:cNvSpPr>
            <a:spLocks/>
          </p:cNvSpPr>
          <p:nvPr/>
        </p:nvSpPr>
        <p:spPr bwMode="auto">
          <a:xfrm>
            <a:off x="1557338" y="2819400"/>
            <a:ext cx="800100" cy="1103313"/>
          </a:xfrm>
          <a:custGeom>
            <a:avLst/>
            <a:gdLst/>
            <a:ahLst/>
            <a:cxnLst>
              <a:cxn ang="0">
                <a:pos x="489" y="925"/>
              </a:cxn>
              <a:cxn ang="0">
                <a:pos x="493" y="926"/>
              </a:cxn>
              <a:cxn ang="0">
                <a:pos x="498" y="925"/>
              </a:cxn>
              <a:cxn ang="0">
                <a:pos x="503" y="919"/>
              </a:cxn>
              <a:cxn ang="0">
                <a:pos x="507" y="912"/>
              </a:cxn>
              <a:cxn ang="0">
                <a:pos x="530" y="800"/>
              </a:cxn>
              <a:cxn ang="0">
                <a:pos x="662" y="137"/>
              </a:cxn>
              <a:cxn ang="0">
                <a:pos x="662" y="137"/>
              </a:cxn>
              <a:cxn ang="0">
                <a:pos x="385" y="75"/>
              </a:cxn>
              <a:cxn ang="0">
                <a:pos x="93" y="0"/>
              </a:cxn>
              <a:cxn ang="0">
                <a:pos x="0" y="388"/>
              </a:cxn>
              <a:cxn ang="0">
                <a:pos x="421" y="1035"/>
              </a:cxn>
              <a:cxn ang="0">
                <a:pos x="426" y="1030"/>
              </a:cxn>
              <a:cxn ang="0">
                <a:pos x="431" y="1021"/>
              </a:cxn>
              <a:cxn ang="0">
                <a:pos x="435" y="995"/>
              </a:cxn>
              <a:cxn ang="0">
                <a:pos x="438" y="933"/>
              </a:cxn>
              <a:cxn ang="0">
                <a:pos x="438" y="928"/>
              </a:cxn>
              <a:cxn ang="0">
                <a:pos x="442" y="925"/>
              </a:cxn>
              <a:cxn ang="0">
                <a:pos x="449" y="925"/>
              </a:cxn>
              <a:cxn ang="0">
                <a:pos x="457" y="925"/>
              </a:cxn>
              <a:cxn ang="0">
                <a:pos x="464" y="919"/>
              </a:cxn>
              <a:cxn ang="0">
                <a:pos x="472" y="914"/>
              </a:cxn>
              <a:cxn ang="0">
                <a:pos x="480" y="914"/>
              </a:cxn>
              <a:cxn ang="0">
                <a:pos x="489" y="925"/>
              </a:cxn>
            </a:cxnLst>
            <a:rect l="0" t="0" r="r" b="b"/>
            <a:pathLst>
              <a:path w="662" h="1035">
                <a:moveTo>
                  <a:pt x="489" y="925"/>
                </a:moveTo>
                <a:lnTo>
                  <a:pt x="493" y="926"/>
                </a:lnTo>
                <a:lnTo>
                  <a:pt x="498" y="925"/>
                </a:lnTo>
                <a:lnTo>
                  <a:pt x="503" y="919"/>
                </a:lnTo>
                <a:lnTo>
                  <a:pt x="507" y="912"/>
                </a:lnTo>
                <a:lnTo>
                  <a:pt x="530" y="800"/>
                </a:lnTo>
                <a:lnTo>
                  <a:pt x="662" y="137"/>
                </a:lnTo>
                <a:lnTo>
                  <a:pt x="662" y="137"/>
                </a:lnTo>
                <a:lnTo>
                  <a:pt x="385" y="75"/>
                </a:lnTo>
                <a:lnTo>
                  <a:pt x="93" y="0"/>
                </a:lnTo>
                <a:lnTo>
                  <a:pt x="0" y="388"/>
                </a:lnTo>
                <a:lnTo>
                  <a:pt x="421" y="1035"/>
                </a:lnTo>
                <a:lnTo>
                  <a:pt x="426" y="1030"/>
                </a:lnTo>
                <a:lnTo>
                  <a:pt x="431" y="1021"/>
                </a:lnTo>
                <a:lnTo>
                  <a:pt x="435" y="995"/>
                </a:lnTo>
                <a:lnTo>
                  <a:pt x="438" y="933"/>
                </a:lnTo>
                <a:lnTo>
                  <a:pt x="438" y="928"/>
                </a:lnTo>
                <a:lnTo>
                  <a:pt x="442" y="925"/>
                </a:lnTo>
                <a:lnTo>
                  <a:pt x="449" y="925"/>
                </a:lnTo>
                <a:lnTo>
                  <a:pt x="457" y="925"/>
                </a:lnTo>
                <a:lnTo>
                  <a:pt x="464" y="919"/>
                </a:lnTo>
                <a:lnTo>
                  <a:pt x="472" y="914"/>
                </a:lnTo>
                <a:lnTo>
                  <a:pt x="480" y="914"/>
                </a:lnTo>
                <a:lnTo>
                  <a:pt x="489" y="925"/>
                </a:lnTo>
              </a:path>
            </a:pathLst>
          </a:custGeom>
          <a:noFill/>
          <a:ln w="0">
            <a:solidFill>
              <a:srgbClr val="000000"/>
            </a:solidFill>
            <a:prstDash val="solid"/>
            <a:round/>
            <a:headEnd/>
            <a:tailEnd/>
          </a:ln>
        </p:spPr>
        <p:txBody>
          <a:bodyPr/>
          <a:lstStyle/>
          <a:p>
            <a:endParaRPr lang="en-US"/>
          </a:p>
        </p:txBody>
      </p:sp>
      <p:sp>
        <p:nvSpPr>
          <p:cNvPr id="31847" name="Freeform 103"/>
          <p:cNvSpPr>
            <a:spLocks/>
          </p:cNvSpPr>
          <p:nvPr/>
        </p:nvSpPr>
        <p:spPr bwMode="auto">
          <a:xfrm>
            <a:off x="1971675" y="3675063"/>
            <a:ext cx="865188" cy="895350"/>
          </a:xfrm>
          <a:custGeom>
            <a:avLst/>
            <a:gdLst/>
            <a:ahLst/>
            <a:cxnLst>
              <a:cxn ang="0">
                <a:pos x="626" y="726"/>
              </a:cxn>
              <a:cxn ang="0">
                <a:pos x="660" y="485"/>
              </a:cxn>
              <a:cxn ang="0">
                <a:pos x="690" y="269"/>
              </a:cxn>
              <a:cxn ang="0">
                <a:pos x="711" y="123"/>
              </a:cxn>
              <a:cxn ang="0">
                <a:pos x="194" y="0"/>
              </a:cxn>
              <a:cxn ang="0">
                <a:pos x="167" y="119"/>
              </a:cxn>
              <a:cxn ang="0">
                <a:pos x="157" y="126"/>
              </a:cxn>
              <a:cxn ang="0">
                <a:pos x="144" y="114"/>
              </a:cxn>
              <a:cxn ang="0">
                <a:pos x="128" y="119"/>
              </a:cxn>
              <a:cxn ang="0">
                <a:pos x="113" y="125"/>
              </a:cxn>
              <a:cxn ang="0">
                <a:pos x="102" y="128"/>
              </a:cxn>
              <a:cxn ang="0">
                <a:pos x="99" y="195"/>
              </a:cxn>
              <a:cxn ang="0">
                <a:pos x="90" y="230"/>
              </a:cxn>
              <a:cxn ang="0">
                <a:pos x="81" y="248"/>
              </a:cxn>
              <a:cxn ang="0">
                <a:pos x="86" y="272"/>
              </a:cxn>
              <a:cxn ang="0">
                <a:pos x="97" y="292"/>
              </a:cxn>
              <a:cxn ang="0">
                <a:pos x="100" y="318"/>
              </a:cxn>
              <a:cxn ang="0">
                <a:pos x="109" y="332"/>
              </a:cxn>
              <a:cxn ang="0">
                <a:pos x="109" y="348"/>
              </a:cxn>
              <a:cxn ang="0">
                <a:pos x="90" y="369"/>
              </a:cxn>
              <a:cxn ang="0">
                <a:pos x="79" y="373"/>
              </a:cxn>
              <a:cxn ang="0">
                <a:pos x="69" y="394"/>
              </a:cxn>
              <a:cxn ang="0">
                <a:pos x="65" y="418"/>
              </a:cxn>
              <a:cxn ang="0">
                <a:pos x="51" y="436"/>
              </a:cxn>
              <a:cxn ang="0">
                <a:pos x="32" y="453"/>
              </a:cxn>
              <a:cxn ang="0">
                <a:pos x="35" y="473"/>
              </a:cxn>
              <a:cxn ang="0">
                <a:pos x="30" y="485"/>
              </a:cxn>
              <a:cxn ang="0">
                <a:pos x="30" y="497"/>
              </a:cxn>
              <a:cxn ang="0">
                <a:pos x="46" y="508"/>
              </a:cxn>
              <a:cxn ang="0">
                <a:pos x="44" y="527"/>
              </a:cxn>
              <a:cxn ang="0">
                <a:pos x="28" y="540"/>
              </a:cxn>
              <a:cxn ang="0">
                <a:pos x="0" y="566"/>
              </a:cxn>
              <a:cxn ang="0">
                <a:pos x="611" y="840"/>
              </a:cxn>
            </a:cxnLst>
            <a:rect l="0" t="0" r="r" b="b"/>
            <a:pathLst>
              <a:path w="714" h="840">
                <a:moveTo>
                  <a:pt x="611" y="840"/>
                </a:moveTo>
                <a:lnTo>
                  <a:pt x="626" y="726"/>
                </a:lnTo>
                <a:lnTo>
                  <a:pt x="644" y="606"/>
                </a:lnTo>
                <a:lnTo>
                  <a:pt x="660" y="485"/>
                </a:lnTo>
                <a:lnTo>
                  <a:pt x="676" y="371"/>
                </a:lnTo>
                <a:lnTo>
                  <a:pt x="690" y="269"/>
                </a:lnTo>
                <a:lnTo>
                  <a:pt x="702" y="184"/>
                </a:lnTo>
                <a:lnTo>
                  <a:pt x="711" y="123"/>
                </a:lnTo>
                <a:lnTo>
                  <a:pt x="714" y="93"/>
                </a:lnTo>
                <a:lnTo>
                  <a:pt x="194" y="0"/>
                </a:lnTo>
                <a:lnTo>
                  <a:pt x="171" y="112"/>
                </a:lnTo>
                <a:lnTo>
                  <a:pt x="167" y="119"/>
                </a:lnTo>
                <a:lnTo>
                  <a:pt x="162" y="125"/>
                </a:lnTo>
                <a:lnTo>
                  <a:pt x="157" y="126"/>
                </a:lnTo>
                <a:lnTo>
                  <a:pt x="153" y="125"/>
                </a:lnTo>
                <a:lnTo>
                  <a:pt x="144" y="114"/>
                </a:lnTo>
                <a:lnTo>
                  <a:pt x="136" y="114"/>
                </a:lnTo>
                <a:lnTo>
                  <a:pt x="128" y="119"/>
                </a:lnTo>
                <a:lnTo>
                  <a:pt x="121" y="125"/>
                </a:lnTo>
                <a:lnTo>
                  <a:pt x="113" y="125"/>
                </a:lnTo>
                <a:lnTo>
                  <a:pt x="106" y="125"/>
                </a:lnTo>
                <a:lnTo>
                  <a:pt x="102" y="128"/>
                </a:lnTo>
                <a:lnTo>
                  <a:pt x="102" y="133"/>
                </a:lnTo>
                <a:lnTo>
                  <a:pt x="99" y="195"/>
                </a:lnTo>
                <a:lnTo>
                  <a:pt x="95" y="221"/>
                </a:lnTo>
                <a:lnTo>
                  <a:pt x="90" y="230"/>
                </a:lnTo>
                <a:lnTo>
                  <a:pt x="85" y="235"/>
                </a:lnTo>
                <a:lnTo>
                  <a:pt x="81" y="248"/>
                </a:lnTo>
                <a:lnTo>
                  <a:pt x="83" y="262"/>
                </a:lnTo>
                <a:lnTo>
                  <a:pt x="86" y="272"/>
                </a:lnTo>
                <a:lnTo>
                  <a:pt x="92" y="279"/>
                </a:lnTo>
                <a:lnTo>
                  <a:pt x="97" y="292"/>
                </a:lnTo>
                <a:lnTo>
                  <a:pt x="100" y="306"/>
                </a:lnTo>
                <a:lnTo>
                  <a:pt x="100" y="318"/>
                </a:lnTo>
                <a:lnTo>
                  <a:pt x="104" y="327"/>
                </a:lnTo>
                <a:lnTo>
                  <a:pt x="109" y="332"/>
                </a:lnTo>
                <a:lnTo>
                  <a:pt x="111" y="339"/>
                </a:lnTo>
                <a:lnTo>
                  <a:pt x="109" y="348"/>
                </a:lnTo>
                <a:lnTo>
                  <a:pt x="100" y="360"/>
                </a:lnTo>
                <a:lnTo>
                  <a:pt x="90" y="369"/>
                </a:lnTo>
                <a:lnTo>
                  <a:pt x="85" y="371"/>
                </a:lnTo>
                <a:lnTo>
                  <a:pt x="79" y="373"/>
                </a:lnTo>
                <a:lnTo>
                  <a:pt x="72" y="383"/>
                </a:lnTo>
                <a:lnTo>
                  <a:pt x="69" y="394"/>
                </a:lnTo>
                <a:lnTo>
                  <a:pt x="67" y="408"/>
                </a:lnTo>
                <a:lnTo>
                  <a:pt x="65" y="418"/>
                </a:lnTo>
                <a:lnTo>
                  <a:pt x="60" y="427"/>
                </a:lnTo>
                <a:lnTo>
                  <a:pt x="51" y="436"/>
                </a:lnTo>
                <a:lnTo>
                  <a:pt x="41" y="445"/>
                </a:lnTo>
                <a:lnTo>
                  <a:pt x="32" y="453"/>
                </a:lnTo>
                <a:lnTo>
                  <a:pt x="32" y="462"/>
                </a:lnTo>
                <a:lnTo>
                  <a:pt x="35" y="473"/>
                </a:lnTo>
                <a:lnTo>
                  <a:pt x="33" y="480"/>
                </a:lnTo>
                <a:lnTo>
                  <a:pt x="30" y="485"/>
                </a:lnTo>
                <a:lnTo>
                  <a:pt x="26" y="492"/>
                </a:lnTo>
                <a:lnTo>
                  <a:pt x="30" y="497"/>
                </a:lnTo>
                <a:lnTo>
                  <a:pt x="39" y="503"/>
                </a:lnTo>
                <a:lnTo>
                  <a:pt x="46" y="508"/>
                </a:lnTo>
                <a:lnTo>
                  <a:pt x="48" y="517"/>
                </a:lnTo>
                <a:lnTo>
                  <a:pt x="44" y="527"/>
                </a:lnTo>
                <a:lnTo>
                  <a:pt x="39" y="534"/>
                </a:lnTo>
                <a:lnTo>
                  <a:pt x="28" y="540"/>
                </a:lnTo>
                <a:lnTo>
                  <a:pt x="14" y="543"/>
                </a:lnTo>
                <a:lnTo>
                  <a:pt x="0" y="566"/>
                </a:lnTo>
                <a:lnTo>
                  <a:pt x="375" y="807"/>
                </a:lnTo>
                <a:lnTo>
                  <a:pt x="611" y="840"/>
                </a:lnTo>
                <a:close/>
              </a:path>
            </a:pathLst>
          </a:custGeom>
          <a:solidFill>
            <a:srgbClr val="CCFFCC"/>
          </a:solidFill>
          <a:ln w="9525">
            <a:noFill/>
            <a:round/>
            <a:headEnd/>
            <a:tailEnd/>
          </a:ln>
        </p:spPr>
        <p:txBody>
          <a:bodyPr/>
          <a:lstStyle/>
          <a:p>
            <a:endParaRPr lang="en-US"/>
          </a:p>
        </p:txBody>
      </p:sp>
      <p:sp>
        <p:nvSpPr>
          <p:cNvPr id="31848" name="Freeform 104"/>
          <p:cNvSpPr>
            <a:spLocks/>
          </p:cNvSpPr>
          <p:nvPr/>
        </p:nvSpPr>
        <p:spPr bwMode="auto">
          <a:xfrm>
            <a:off x="1963738" y="3671888"/>
            <a:ext cx="865187" cy="893762"/>
          </a:xfrm>
          <a:custGeom>
            <a:avLst/>
            <a:gdLst/>
            <a:ahLst/>
            <a:cxnLst>
              <a:cxn ang="0">
                <a:pos x="626" y="726"/>
              </a:cxn>
              <a:cxn ang="0">
                <a:pos x="660" y="485"/>
              </a:cxn>
              <a:cxn ang="0">
                <a:pos x="690" y="269"/>
              </a:cxn>
              <a:cxn ang="0">
                <a:pos x="711" y="123"/>
              </a:cxn>
              <a:cxn ang="0">
                <a:pos x="194" y="0"/>
              </a:cxn>
              <a:cxn ang="0">
                <a:pos x="167" y="119"/>
              </a:cxn>
              <a:cxn ang="0">
                <a:pos x="157" y="126"/>
              </a:cxn>
              <a:cxn ang="0">
                <a:pos x="144" y="114"/>
              </a:cxn>
              <a:cxn ang="0">
                <a:pos x="128" y="119"/>
              </a:cxn>
              <a:cxn ang="0">
                <a:pos x="113" y="125"/>
              </a:cxn>
              <a:cxn ang="0">
                <a:pos x="102" y="128"/>
              </a:cxn>
              <a:cxn ang="0">
                <a:pos x="99" y="195"/>
              </a:cxn>
              <a:cxn ang="0">
                <a:pos x="90" y="230"/>
              </a:cxn>
              <a:cxn ang="0">
                <a:pos x="81" y="248"/>
              </a:cxn>
              <a:cxn ang="0">
                <a:pos x="86" y="272"/>
              </a:cxn>
              <a:cxn ang="0">
                <a:pos x="97" y="292"/>
              </a:cxn>
              <a:cxn ang="0">
                <a:pos x="100" y="318"/>
              </a:cxn>
              <a:cxn ang="0">
                <a:pos x="109" y="332"/>
              </a:cxn>
              <a:cxn ang="0">
                <a:pos x="109" y="348"/>
              </a:cxn>
              <a:cxn ang="0">
                <a:pos x="90" y="369"/>
              </a:cxn>
              <a:cxn ang="0">
                <a:pos x="79" y="373"/>
              </a:cxn>
              <a:cxn ang="0">
                <a:pos x="69" y="394"/>
              </a:cxn>
              <a:cxn ang="0">
                <a:pos x="65" y="418"/>
              </a:cxn>
              <a:cxn ang="0">
                <a:pos x="51" y="436"/>
              </a:cxn>
              <a:cxn ang="0">
                <a:pos x="32" y="453"/>
              </a:cxn>
              <a:cxn ang="0">
                <a:pos x="35" y="473"/>
              </a:cxn>
              <a:cxn ang="0">
                <a:pos x="30" y="485"/>
              </a:cxn>
              <a:cxn ang="0">
                <a:pos x="30" y="497"/>
              </a:cxn>
              <a:cxn ang="0">
                <a:pos x="46" y="508"/>
              </a:cxn>
              <a:cxn ang="0">
                <a:pos x="44" y="527"/>
              </a:cxn>
              <a:cxn ang="0">
                <a:pos x="28" y="540"/>
              </a:cxn>
              <a:cxn ang="0">
                <a:pos x="0" y="566"/>
              </a:cxn>
              <a:cxn ang="0">
                <a:pos x="611" y="840"/>
              </a:cxn>
            </a:cxnLst>
            <a:rect l="0" t="0" r="r" b="b"/>
            <a:pathLst>
              <a:path w="714" h="840">
                <a:moveTo>
                  <a:pt x="611" y="840"/>
                </a:moveTo>
                <a:lnTo>
                  <a:pt x="626" y="726"/>
                </a:lnTo>
                <a:lnTo>
                  <a:pt x="644" y="606"/>
                </a:lnTo>
                <a:lnTo>
                  <a:pt x="660" y="485"/>
                </a:lnTo>
                <a:lnTo>
                  <a:pt x="676" y="371"/>
                </a:lnTo>
                <a:lnTo>
                  <a:pt x="690" y="269"/>
                </a:lnTo>
                <a:lnTo>
                  <a:pt x="702" y="184"/>
                </a:lnTo>
                <a:lnTo>
                  <a:pt x="711" y="123"/>
                </a:lnTo>
                <a:lnTo>
                  <a:pt x="714" y="93"/>
                </a:lnTo>
                <a:lnTo>
                  <a:pt x="194" y="0"/>
                </a:lnTo>
                <a:lnTo>
                  <a:pt x="171" y="112"/>
                </a:lnTo>
                <a:lnTo>
                  <a:pt x="167" y="119"/>
                </a:lnTo>
                <a:lnTo>
                  <a:pt x="162" y="125"/>
                </a:lnTo>
                <a:lnTo>
                  <a:pt x="157" y="126"/>
                </a:lnTo>
                <a:lnTo>
                  <a:pt x="153" y="125"/>
                </a:lnTo>
                <a:lnTo>
                  <a:pt x="144" y="114"/>
                </a:lnTo>
                <a:lnTo>
                  <a:pt x="136" y="114"/>
                </a:lnTo>
                <a:lnTo>
                  <a:pt x="128" y="119"/>
                </a:lnTo>
                <a:lnTo>
                  <a:pt x="121" y="125"/>
                </a:lnTo>
                <a:lnTo>
                  <a:pt x="113" y="125"/>
                </a:lnTo>
                <a:lnTo>
                  <a:pt x="106" y="125"/>
                </a:lnTo>
                <a:lnTo>
                  <a:pt x="102" y="128"/>
                </a:lnTo>
                <a:lnTo>
                  <a:pt x="102" y="133"/>
                </a:lnTo>
                <a:lnTo>
                  <a:pt x="99" y="195"/>
                </a:lnTo>
                <a:lnTo>
                  <a:pt x="95" y="221"/>
                </a:lnTo>
                <a:lnTo>
                  <a:pt x="90" y="230"/>
                </a:lnTo>
                <a:lnTo>
                  <a:pt x="85" y="235"/>
                </a:lnTo>
                <a:lnTo>
                  <a:pt x="81" y="248"/>
                </a:lnTo>
                <a:lnTo>
                  <a:pt x="83" y="262"/>
                </a:lnTo>
                <a:lnTo>
                  <a:pt x="86" y="272"/>
                </a:lnTo>
                <a:lnTo>
                  <a:pt x="92" y="279"/>
                </a:lnTo>
                <a:lnTo>
                  <a:pt x="97" y="292"/>
                </a:lnTo>
                <a:lnTo>
                  <a:pt x="100" y="306"/>
                </a:lnTo>
                <a:lnTo>
                  <a:pt x="100" y="318"/>
                </a:lnTo>
                <a:lnTo>
                  <a:pt x="104" y="327"/>
                </a:lnTo>
                <a:lnTo>
                  <a:pt x="109" y="332"/>
                </a:lnTo>
                <a:lnTo>
                  <a:pt x="111" y="339"/>
                </a:lnTo>
                <a:lnTo>
                  <a:pt x="109" y="348"/>
                </a:lnTo>
                <a:lnTo>
                  <a:pt x="100" y="360"/>
                </a:lnTo>
                <a:lnTo>
                  <a:pt x="90" y="369"/>
                </a:lnTo>
                <a:lnTo>
                  <a:pt x="85" y="371"/>
                </a:lnTo>
                <a:lnTo>
                  <a:pt x="79" y="373"/>
                </a:lnTo>
                <a:lnTo>
                  <a:pt x="72" y="383"/>
                </a:lnTo>
                <a:lnTo>
                  <a:pt x="69" y="394"/>
                </a:lnTo>
                <a:lnTo>
                  <a:pt x="67" y="408"/>
                </a:lnTo>
                <a:lnTo>
                  <a:pt x="65" y="418"/>
                </a:lnTo>
                <a:lnTo>
                  <a:pt x="60" y="427"/>
                </a:lnTo>
                <a:lnTo>
                  <a:pt x="51" y="436"/>
                </a:lnTo>
                <a:lnTo>
                  <a:pt x="41" y="445"/>
                </a:lnTo>
                <a:lnTo>
                  <a:pt x="32" y="453"/>
                </a:lnTo>
                <a:lnTo>
                  <a:pt x="32" y="462"/>
                </a:lnTo>
                <a:lnTo>
                  <a:pt x="35" y="473"/>
                </a:lnTo>
                <a:lnTo>
                  <a:pt x="33" y="480"/>
                </a:lnTo>
                <a:lnTo>
                  <a:pt x="30" y="485"/>
                </a:lnTo>
                <a:lnTo>
                  <a:pt x="26" y="492"/>
                </a:lnTo>
                <a:lnTo>
                  <a:pt x="30" y="497"/>
                </a:lnTo>
                <a:lnTo>
                  <a:pt x="39" y="503"/>
                </a:lnTo>
                <a:lnTo>
                  <a:pt x="46" y="508"/>
                </a:lnTo>
                <a:lnTo>
                  <a:pt x="48" y="517"/>
                </a:lnTo>
                <a:lnTo>
                  <a:pt x="44" y="527"/>
                </a:lnTo>
                <a:lnTo>
                  <a:pt x="39" y="534"/>
                </a:lnTo>
                <a:lnTo>
                  <a:pt x="28" y="540"/>
                </a:lnTo>
                <a:lnTo>
                  <a:pt x="14" y="543"/>
                </a:lnTo>
                <a:lnTo>
                  <a:pt x="0" y="566"/>
                </a:lnTo>
                <a:lnTo>
                  <a:pt x="375" y="807"/>
                </a:lnTo>
                <a:lnTo>
                  <a:pt x="611" y="840"/>
                </a:lnTo>
              </a:path>
            </a:pathLst>
          </a:custGeom>
          <a:noFill/>
          <a:ln w="0">
            <a:solidFill>
              <a:srgbClr val="000000"/>
            </a:solidFill>
            <a:prstDash val="solid"/>
            <a:round/>
            <a:headEnd/>
            <a:tailEnd/>
          </a:ln>
        </p:spPr>
        <p:txBody>
          <a:bodyPr/>
          <a:lstStyle/>
          <a:p>
            <a:endParaRPr lang="en-US"/>
          </a:p>
        </p:txBody>
      </p:sp>
      <p:sp>
        <p:nvSpPr>
          <p:cNvPr id="31849" name="Freeform 105"/>
          <p:cNvSpPr>
            <a:spLocks/>
          </p:cNvSpPr>
          <p:nvPr/>
        </p:nvSpPr>
        <p:spPr bwMode="auto">
          <a:xfrm>
            <a:off x="1119188" y="2700338"/>
            <a:ext cx="977900" cy="1549400"/>
          </a:xfrm>
          <a:custGeom>
            <a:avLst/>
            <a:gdLst/>
            <a:ahLst/>
            <a:cxnLst>
              <a:cxn ang="0">
                <a:pos x="778" y="1162"/>
              </a:cxn>
              <a:cxn ang="0">
                <a:pos x="794" y="1206"/>
              </a:cxn>
              <a:cxn ang="0">
                <a:pos x="806" y="1246"/>
              </a:cxn>
              <a:cxn ang="0">
                <a:pos x="787" y="1283"/>
              </a:cxn>
              <a:cxn ang="0">
                <a:pos x="766" y="1308"/>
              </a:cxn>
              <a:cxn ang="0">
                <a:pos x="748" y="1350"/>
              </a:cxn>
              <a:cxn ang="0">
                <a:pos x="732" y="1387"/>
              </a:cxn>
              <a:cxn ang="0">
                <a:pos x="727" y="1411"/>
              </a:cxn>
              <a:cxn ang="0">
                <a:pos x="741" y="1441"/>
              </a:cxn>
              <a:cxn ang="0">
                <a:pos x="453" y="1418"/>
              </a:cxn>
              <a:cxn ang="0">
                <a:pos x="444" y="1383"/>
              </a:cxn>
              <a:cxn ang="0">
                <a:pos x="421" y="1290"/>
              </a:cxn>
              <a:cxn ang="0">
                <a:pos x="401" y="1255"/>
              </a:cxn>
              <a:cxn ang="0">
                <a:pos x="393" y="1251"/>
              </a:cxn>
              <a:cxn ang="0">
                <a:pos x="365" y="1229"/>
              </a:cxn>
              <a:cxn ang="0">
                <a:pos x="358" y="1218"/>
              </a:cxn>
              <a:cxn ang="0">
                <a:pos x="350" y="1206"/>
              </a:cxn>
              <a:cxn ang="0">
                <a:pos x="336" y="1178"/>
              </a:cxn>
              <a:cxn ang="0">
                <a:pos x="285" y="1149"/>
              </a:cxn>
              <a:cxn ang="0">
                <a:pos x="261" y="1118"/>
              </a:cxn>
              <a:cxn ang="0">
                <a:pos x="224" y="1098"/>
              </a:cxn>
              <a:cxn ang="0">
                <a:pos x="180" y="1072"/>
              </a:cxn>
              <a:cxn ang="0">
                <a:pos x="155" y="1060"/>
              </a:cxn>
              <a:cxn ang="0">
                <a:pos x="160" y="1021"/>
              </a:cxn>
              <a:cxn ang="0">
                <a:pos x="157" y="967"/>
              </a:cxn>
              <a:cxn ang="0">
                <a:pos x="150" y="940"/>
              </a:cxn>
              <a:cxn ang="0">
                <a:pos x="131" y="910"/>
              </a:cxn>
              <a:cxn ang="0">
                <a:pos x="125" y="882"/>
              </a:cxn>
              <a:cxn ang="0">
                <a:pos x="113" y="847"/>
              </a:cxn>
              <a:cxn ang="0">
                <a:pos x="85" y="798"/>
              </a:cxn>
              <a:cxn ang="0">
                <a:pos x="90" y="768"/>
              </a:cxn>
              <a:cxn ang="0">
                <a:pos x="111" y="740"/>
              </a:cxn>
              <a:cxn ang="0">
                <a:pos x="90" y="710"/>
              </a:cxn>
              <a:cxn ang="0">
                <a:pos x="71" y="654"/>
              </a:cxn>
              <a:cxn ang="0">
                <a:pos x="65" y="622"/>
              </a:cxn>
              <a:cxn ang="0">
                <a:pos x="74" y="604"/>
              </a:cxn>
              <a:cxn ang="0">
                <a:pos x="83" y="610"/>
              </a:cxn>
              <a:cxn ang="0">
                <a:pos x="97" y="632"/>
              </a:cxn>
              <a:cxn ang="0">
                <a:pos x="113" y="638"/>
              </a:cxn>
              <a:cxn ang="0">
                <a:pos x="104" y="613"/>
              </a:cxn>
              <a:cxn ang="0">
                <a:pos x="99" y="573"/>
              </a:cxn>
              <a:cxn ang="0">
                <a:pos x="118" y="573"/>
              </a:cxn>
              <a:cxn ang="0">
                <a:pos x="148" y="585"/>
              </a:cxn>
              <a:cxn ang="0">
                <a:pos x="166" y="582"/>
              </a:cxn>
              <a:cxn ang="0">
                <a:pos x="159" y="567"/>
              </a:cxn>
              <a:cxn ang="0">
                <a:pos x="122" y="564"/>
              </a:cxn>
              <a:cxn ang="0">
                <a:pos x="92" y="548"/>
              </a:cxn>
              <a:cxn ang="0">
                <a:pos x="74" y="560"/>
              </a:cxn>
              <a:cxn ang="0">
                <a:pos x="60" y="559"/>
              </a:cxn>
              <a:cxn ang="0">
                <a:pos x="48" y="525"/>
              </a:cxn>
              <a:cxn ang="0">
                <a:pos x="21" y="436"/>
              </a:cxn>
              <a:cxn ang="0">
                <a:pos x="16" y="372"/>
              </a:cxn>
              <a:cxn ang="0">
                <a:pos x="20" y="320"/>
              </a:cxn>
              <a:cxn ang="0">
                <a:pos x="21" y="260"/>
              </a:cxn>
              <a:cxn ang="0">
                <a:pos x="2" y="184"/>
              </a:cxn>
              <a:cxn ang="0">
                <a:pos x="43" y="121"/>
              </a:cxn>
              <a:cxn ang="0">
                <a:pos x="74" y="75"/>
              </a:cxn>
              <a:cxn ang="0">
                <a:pos x="78" y="10"/>
              </a:cxn>
              <a:cxn ang="0">
                <a:pos x="76" y="0"/>
              </a:cxn>
            </a:cxnLst>
            <a:rect l="0" t="0" r="r" b="b"/>
            <a:pathLst>
              <a:path w="808" h="1457">
                <a:moveTo>
                  <a:pt x="454" y="114"/>
                </a:moveTo>
                <a:lnTo>
                  <a:pt x="361" y="502"/>
                </a:lnTo>
                <a:lnTo>
                  <a:pt x="782" y="1149"/>
                </a:lnTo>
                <a:lnTo>
                  <a:pt x="778" y="1162"/>
                </a:lnTo>
                <a:lnTo>
                  <a:pt x="780" y="1176"/>
                </a:lnTo>
                <a:lnTo>
                  <a:pt x="783" y="1186"/>
                </a:lnTo>
                <a:lnTo>
                  <a:pt x="789" y="1193"/>
                </a:lnTo>
                <a:lnTo>
                  <a:pt x="794" y="1206"/>
                </a:lnTo>
                <a:lnTo>
                  <a:pt x="797" y="1220"/>
                </a:lnTo>
                <a:lnTo>
                  <a:pt x="797" y="1232"/>
                </a:lnTo>
                <a:lnTo>
                  <a:pt x="801" y="1241"/>
                </a:lnTo>
                <a:lnTo>
                  <a:pt x="806" y="1246"/>
                </a:lnTo>
                <a:lnTo>
                  <a:pt x="808" y="1253"/>
                </a:lnTo>
                <a:lnTo>
                  <a:pt x="806" y="1262"/>
                </a:lnTo>
                <a:lnTo>
                  <a:pt x="797" y="1274"/>
                </a:lnTo>
                <a:lnTo>
                  <a:pt x="787" y="1283"/>
                </a:lnTo>
                <a:lnTo>
                  <a:pt x="782" y="1285"/>
                </a:lnTo>
                <a:lnTo>
                  <a:pt x="776" y="1287"/>
                </a:lnTo>
                <a:lnTo>
                  <a:pt x="769" y="1297"/>
                </a:lnTo>
                <a:lnTo>
                  <a:pt x="766" y="1308"/>
                </a:lnTo>
                <a:lnTo>
                  <a:pt x="764" y="1322"/>
                </a:lnTo>
                <a:lnTo>
                  <a:pt x="762" y="1332"/>
                </a:lnTo>
                <a:lnTo>
                  <a:pt x="757" y="1341"/>
                </a:lnTo>
                <a:lnTo>
                  <a:pt x="748" y="1350"/>
                </a:lnTo>
                <a:lnTo>
                  <a:pt x="738" y="1359"/>
                </a:lnTo>
                <a:lnTo>
                  <a:pt x="729" y="1367"/>
                </a:lnTo>
                <a:lnTo>
                  <a:pt x="729" y="1376"/>
                </a:lnTo>
                <a:lnTo>
                  <a:pt x="732" y="1387"/>
                </a:lnTo>
                <a:lnTo>
                  <a:pt x="730" y="1394"/>
                </a:lnTo>
                <a:lnTo>
                  <a:pt x="727" y="1399"/>
                </a:lnTo>
                <a:lnTo>
                  <a:pt x="723" y="1406"/>
                </a:lnTo>
                <a:lnTo>
                  <a:pt x="727" y="1411"/>
                </a:lnTo>
                <a:lnTo>
                  <a:pt x="736" y="1417"/>
                </a:lnTo>
                <a:lnTo>
                  <a:pt x="743" y="1422"/>
                </a:lnTo>
                <a:lnTo>
                  <a:pt x="745" y="1431"/>
                </a:lnTo>
                <a:lnTo>
                  <a:pt x="741" y="1441"/>
                </a:lnTo>
                <a:lnTo>
                  <a:pt x="736" y="1448"/>
                </a:lnTo>
                <a:lnTo>
                  <a:pt x="725" y="1454"/>
                </a:lnTo>
                <a:lnTo>
                  <a:pt x="711" y="1457"/>
                </a:lnTo>
                <a:lnTo>
                  <a:pt x="453" y="1418"/>
                </a:lnTo>
                <a:lnTo>
                  <a:pt x="449" y="1411"/>
                </a:lnTo>
                <a:lnTo>
                  <a:pt x="449" y="1401"/>
                </a:lnTo>
                <a:lnTo>
                  <a:pt x="449" y="1390"/>
                </a:lnTo>
                <a:lnTo>
                  <a:pt x="444" y="1383"/>
                </a:lnTo>
                <a:lnTo>
                  <a:pt x="442" y="1373"/>
                </a:lnTo>
                <a:lnTo>
                  <a:pt x="445" y="1350"/>
                </a:lnTo>
                <a:lnTo>
                  <a:pt x="442" y="1322"/>
                </a:lnTo>
                <a:lnTo>
                  <a:pt x="421" y="1290"/>
                </a:lnTo>
                <a:lnTo>
                  <a:pt x="414" y="1283"/>
                </a:lnTo>
                <a:lnTo>
                  <a:pt x="412" y="1269"/>
                </a:lnTo>
                <a:lnTo>
                  <a:pt x="409" y="1257"/>
                </a:lnTo>
                <a:lnTo>
                  <a:pt x="401" y="1255"/>
                </a:lnTo>
                <a:lnTo>
                  <a:pt x="400" y="1258"/>
                </a:lnTo>
                <a:lnTo>
                  <a:pt x="398" y="1258"/>
                </a:lnTo>
                <a:lnTo>
                  <a:pt x="394" y="1257"/>
                </a:lnTo>
                <a:lnTo>
                  <a:pt x="393" y="1251"/>
                </a:lnTo>
                <a:lnTo>
                  <a:pt x="389" y="1243"/>
                </a:lnTo>
                <a:lnTo>
                  <a:pt x="384" y="1234"/>
                </a:lnTo>
                <a:lnTo>
                  <a:pt x="375" y="1229"/>
                </a:lnTo>
                <a:lnTo>
                  <a:pt x="365" y="1229"/>
                </a:lnTo>
                <a:lnTo>
                  <a:pt x="359" y="1229"/>
                </a:lnTo>
                <a:lnTo>
                  <a:pt x="356" y="1227"/>
                </a:lnTo>
                <a:lnTo>
                  <a:pt x="354" y="1223"/>
                </a:lnTo>
                <a:lnTo>
                  <a:pt x="358" y="1218"/>
                </a:lnTo>
                <a:lnTo>
                  <a:pt x="359" y="1213"/>
                </a:lnTo>
                <a:lnTo>
                  <a:pt x="359" y="1209"/>
                </a:lnTo>
                <a:lnTo>
                  <a:pt x="356" y="1207"/>
                </a:lnTo>
                <a:lnTo>
                  <a:pt x="350" y="1206"/>
                </a:lnTo>
                <a:lnTo>
                  <a:pt x="347" y="1202"/>
                </a:lnTo>
                <a:lnTo>
                  <a:pt x="349" y="1193"/>
                </a:lnTo>
                <a:lnTo>
                  <a:pt x="347" y="1183"/>
                </a:lnTo>
                <a:lnTo>
                  <a:pt x="336" y="1178"/>
                </a:lnTo>
                <a:lnTo>
                  <a:pt x="319" y="1174"/>
                </a:lnTo>
                <a:lnTo>
                  <a:pt x="305" y="1169"/>
                </a:lnTo>
                <a:lnTo>
                  <a:pt x="292" y="1160"/>
                </a:lnTo>
                <a:lnTo>
                  <a:pt x="285" y="1149"/>
                </a:lnTo>
                <a:lnTo>
                  <a:pt x="282" y="1142"/>
                </a:lnTo>
                <a:lnTo>
                  <a:pt x="277" y="1134"/>
                </a:lnTo>
                <a:lnTo>
                  <a:pt x="270" y="1127"/>
                </a:lnTo>
                <a:lnTo>
                  <a:pt x="261" y="1118"/>
                </a:lnTo>
                <a:lnTo>
                  <a:pt x="252" y="1111"/>
                </a:lnTo>
                <a:lnTo>
                  <a:pt x="243" y="1105"/>
                </a:lnTo>
                <a:lnTo>
                  <a:pt x="234" y="1100"/>
                </a:lnTo>
                <a:lnTo>
                  <a:pt x="224" y="1098"/>
                </a:lnTo>
                <a:lnTo>
                  <a:pt x="213" y="1095"/>
                </a:lnTo>
                <a:lnTo>
                  <a:pt x="206" y="1086"/>
                </a:lnTo>
                <a:lnTo>
                  <a:pt x="197" y="1077"/>
                </a:lnTo>
                <a:lnTo>
                  <a:pt x="180" y="1072"/>
                </a:lnTo>
                <a:lnTo>
                  <a:pt x="171" y="1070"/>
                </a:lnTo>
                <a:lnTo>
                  <a:pt x="166" y="1069"/>
                </a:lnTo>
                <a:lnTo>
                  <a:pt x="160" y="1065"/>
                </a:lnTo>
                <a:lnTo>
                  <a:pt x="155" y="1060"/>
                </a:lnTo>
                <a:lnTo>
                  <a:pt x="155" y="1051"/>
                </a:lnTo>
                <a:lnTo>
                  <a:pt x="157" y="1042"/>
                </a:lnTo>
                <a:lnTo>
                  <a:pt x="160" y="1032"/>
                </a:lnTo>
                <a:lnTo>
                  <a:pt x="160" y="1021"/>
                </a:lnTo>
                <a:lnTo>
                  <a:pt x="160" y="1009"/>
                </a:lnTo>
                <a:lnTo>
                  <a:pt x="164" y="991"/>
                </a:lnTo>
                <a:lnTo>
                  <a:pt x="166" y="977"/>
                </a:lnTo>
                <a:lnTo>
                  <a:pt x="157" y="967"/>
                </a:lnTo>
                <a:lnTo>
                  <a:pt x="153" y="961"/>
                </a:lnTo>
                <a:lnTo>
                  <a:pt x="153" y="952"/>
                </a:lnTo>
                <a:lnTo>
                  <a:pt x="153" y="945"/>
                </a:lnTo>
                <a:lnTo>
                  <a:pt x="150" y="940"/>
                </a:lnTo>
                <a:lnTo>
                  <a:pt x="145" y="933"/>
                </a:lnTo>
                <a:lnTo>
                  <a:pt x="143" y="926"/>
                </a:lnTo>
                <a:lnTo>
                  <a:pt x="139" y="919"/>
                </a:lnTo>
                <a:lnTo>
                  <a:pt x="131" y="910"/>
                </a:lnTo>
                <a:lnTo>
                  <a:pt x="124" y="902"/>
                </a:lnTo>
                <a:lnTo>
                  <a:pt x="124" y="894"/>
                </a:lnTo>
                <a:lnTo>
                  <a:pt x="125" y="887"/>
                </a:lnTo>
                <a:lnTo>
                  <a:pt x="125" y="882"/>
                </a:lnTo>
                <a:lnTo>
                  <a:pt x="122" y="877"/>
                </a:lnTo>
                <a:lnTo>
                  <a:pt x="116" y="868"/>
                </a:lnTo>
                <a:lnTo>
                  <a:pt x="113" y="858"/>
                </a:lnTo>
                <a:lnTo>
                  <a:pt x="113" y="847"/>
                </a:lnTo>
                <a:lnTo>
                  <a:pt x="106" y="838"/>
                </a:lnTo>
                <a:lnTo>
                  <a:pt x="99" y="824"/>
                </a:lnTo>
                <a:lnTo>
                  <a:pt x="90" y="808"/>
                </a:lnTo>
                <a:lnTo>
                  <a:pt x="85" y="798"/>
                </a:lnTo>
                <a:lnTo>
                  <a:pt x="81" y="791"/>
                </a:lnTo>
                <a:lnTo>
                  <a:pt x="80" y="782"/>
                </a:lnTo>
                <a:lnTo>
                  <a:pt x="83" y="775"/>
                </a:lnTo>
                <a:lnTo>
                  <a:pt x="90" y="768"/>
                </a:lnTo>
                <a:lnTo>
                  <a:pt x="99" y="761"/>
                </a:lnTo>
                <a:lnTo>
                  <a:pt x="102" y="750"/>
                </a:lnTo>
                <a:lnTo>
                  <a:pt x="106" y="743"/>
                </a:lnTo>
                <a:lnTo>
                  <a:pt x="111" y="740"/>
                </a:lnTo>
                <a:lnTo>
                  <a:pt x="116" y="731"/>
                </a:lnTo>
                <a:lnTo>
                  <a:pt x="115" y="722"/>
                </a:lnTo>
                <a:lnTo>
                  <a:pt x="106" y="713"/>
                </a:lnTo>
                <a:lnTo>
                  <a:pt x="90" y="710"/>
                </a:lnTo>
                <a:lnTo>
                  <a:pt x="81" y="703"/>
                </a:lnTo>
                <a:lnTo>
                  <a:pt x="72" y="687"/>
                </a:lnTo>
                <a:lnTo>
                  <a:pt x="69" y="669"/>
                </a:lnTo>
                <a:lnTo>
                  <a:pt x="71" y="654"/>
                </a:lnTo>
                <a:lnTo>
                  <a:pt x="72" y="645"/>
                </a:lnTo>
                <a:lnTo>
                  <a:pt x="69" y="638"/>
                </a:lnTo>
                <a:lnTo>
                  <a:pt x="64" y="631"/>
                </a:lnTo>
                <a:lnTo>
                  <a:pt x="65" y="622"/>
                </a:lnTo>
                <a:lnTo>
                  <a:pt x="69" y="617"/>
                </a:lnTo>
                <a:lnTo>
                  <a:pt x="72" y="613"/>
                </a:lnTo>
                <a:lnTo>
                  <a:pt x="74" y="610"/>
                </a:lnTo>
                <a:lnTo>
                  <a:pt x="74" y="604"/>
                </a:lnTo>
                <a:lnTo>
                  <a:pt x="76" y="599"/>
                </a:lnTo>
                <a:lnTo>
                  <a:pt x="80" y="599"/>
                </a:lnTo>
                <a:lnTo>
                  <a:pt x="83" y="603"/>
                </a:lnTo>
                <a:lnTo>
                  <a:pt x="83" y="610"/>
                </a:lnTo>
                <a:lnTo>
                  <a:pt x="85" y="615"/>
                </a:lnTo>
                <a:lnTo>
                  <a:pt x="90" y="620"/>
                </a:lnTo>
                <a:lnTo>
                  <a:pt x="95" y="625"/>
                </a:lnTo>
                <a:lnTo>
                  <a:pt x="97" y="632"/>
                </a:lnTo>
                <a:lnTo>
                  <a:pt x="99" y="638"/>
                </a:lnTo>
                <a:lnTo>
                  <a:pt x="106" y="640"/>
                </a:lnTo>
                <a:lnTo>
                  <a:pt x="111" y="640"/>
                </a:lnTo>
                <a:lnTo>
                  <a:pt x="113" y="638"/>
                </a:lnTo>
                <a:lnTo>
                  <a:pt x="113" y="634"/>
                </a:lnTo>
                <a:lnTo>
                  <a:pt x="111" y="627"/>
                </a:lnTo>
                <a:lnTo>
                  <a:pt x="109" y="620"/>
                </a:lnTo>
                <a:lnTo>
                  <a:pt x="104" y="613"/>
                </a:lnTo>
                <a:lnTo>
                  <a:pt x="99" y="603"/>
                </a:lnTo>
                <a:lnTo>
                  <a:pt x="102" y="592"/>
                </a:lnTo>
                <a:lnTo>
                  <a:pt x="104" y="582"/>
                </a:lnTo>
                <a:lnTo>
                  <a:pt x="99" y="573"/>
                </a:lnTo>
                <a:lnTo>
                  <a:pt x="101" y="569"/>
                </a:lnTo>
                <a:lnTo>
                  <a:pt x="106" y="567"/>
                </a:lnTo>
                <a:lnTo>
                  <a:pt x="111" y="567"/>
                </a:lnTo>
                <a:lnTo>
                  <a:pt x="118" y="573"/>
                </a:lnTo>
                <a:lnTo>
                  <a:pt x="125" y="576"/>
                </a:lnTo>
                <a:lnTo>
                  <a:pt x="132" y="576"/>
                </a:lnTo>
                <a:lnTo>
                  <a:pt x="139" y="576"/>
                </a:lnTo>
                <a:lnTo>
                  <a:pt x="148" y="585"/>
                </a:lnTo>
                <a:lnTo>
                  <a:pt x="160" y="589"/>
                </a:lnTo>
                <a:lnTo>
                  <a:pt x="167" y="589"/>
                </a:lnTo>
                <a:lnTo>
                  <a:pt x="169" y="587"/>
                </a:lnTo>
                <a:lnTo>
                  <a:pt x="166" y="582"/>
                </a:lnTo>
                <a:lnTo>
                  <a:pt x="162" y="574"/>
                </a:lnTo>
                <a:lnTo>
                  <a:pt x="162" y="571"/>
                </a:lnTo>
                <a:lnTo>
                  <a:pt x="164" y="567"/>
                </a:lnTo>
                <a:lnTo>
                  <a:pt x="159" y="567"/>
                </a:lnTo>
                <a:lnTo>
                  <a:pt x="150" y="567"/>
                </a:lnTo>
                <a:lnTo>
                  <a:pt x="141" y="566"/>
                </a:lnTo>
                <a:lnTo>
                  <a:pt x="132" y="564"/>
                </a:lnTo>
                <a:lnTo>
                  <a:pt x="122" y="564"/>
                </a:lnTo>
                <a:lnTo>
                  <a:pt x="120" y="557"/>
                </a:lnTo>
                <a:lnTo>
                  <a:pt x="115" y="552"/>
                </a:lnTo>
                <a:lnTo>
                  <a:pt x="106" y="548"/>
                </a:lnTo>
                <a:lnTo>
                  <a:pt x="92" y="548"/>
                </a:lnTo>
                <a:lnTo>
                  <a:pt x="87" y="553"/>
                </a:lnTo>
                <a:lnTo>
                  <a:pt x="81" y="555"/>
                </a:lnTo>
                <a:lnTo>
                  <a:pt x="76" y="557"/>
                </a:lnTo>
                <a:lnTo>
                  <a:pt x="74" y="560"/>
                </a:lnTo>
                <a:lnTo>
                  <a:pt x="72" y="564"/>
                </a:lnTo>
                <a:lnTo>
                  <a:pt x="71" y="564"/>
                </a:lnTo>
                <a:lnTo>
                  <a:pt x="65" y="562"/>
                </a:lnTo>
                <a:lnTo>
                  <a:pt x="60" y="559"/>
                </a:lnTo>
                <a:lnTo>
                  <a:pt x="51" y="553"/>
                </a:lnTo>
                <a:lnTo>
                  <a:pt x="46" y="546"/>
                </a:lnTo>
                <a:lnTo>
                  <a:pt x="44" y="538"/>
                </a:lnTo>
                <a:lnTo>
                  <a:pt x="48" y="525"/>
                </a:lnTo>
                <a:lnTo>
                  <a:pt x="50" y="509"/>
                </a:lnTo>
                <a:lnTo>
                  <a:pt x="44" y="487"/>
                </a:lnTo>
                <a:lnTo>
                  <a:pt x="34" y="460"/>
                </a:lnTo>
                <a:lnTo>
                  <a:pt x="21" y="436"/>
                </a:lnTo>
                <a:lnTo>
                  <a:pt x="11" y="416"/>
                </a:lnTo>
                <a:lnTo>
                  <a:pt x="7" y="400"/>
                </a:lnTo>
                <a:lnTo>
                  <a:pt x="9" y="386"/>
                </a:lnTo>
                <a:lnTo>
                  <a:pt x="16" y="372"/>
                </a:lnTo>
                <a:lnTo>
                  <a:pt x="20" y="356"/>
                </a:lnTo>
                <a:lnTo>
                  <a:pt x="16" y="342"/>
                </a:lnTo>
                <a:lnTo>
                  <a:pt x="14" y="330"/>
                </a:lnTo>
                <a:lnTo>
                  <a:pt x="20" y="320"/>
                </a:lnTo>
                <a:lnTo>
                  <a:pt x="28" y="305"/>
                </a:lnTo>
                <a:lnTo>
                  <a:pt x="28" y="291"/>
                </a:lnTo>
                <a:lnTo>
                  <a:pt x="27" y="276"/>
                </a:lnTo>
                <a:lnTo>
                  <a:pt x="21" y="260"/>
                </a:lnTo>
                <a:lnTo>
                  <a:pt x="14" y="240"/>
                </a:lnTo>
                <a:lnTo>
                  <a:pt x="6" y="219"/>
                </a:lnTo>
                <a:lnTo>
                  <a:pt x="0" y="198"/>
                </a:lnTo>
                <a:lnTo>
                  <a:pt x="2" y="184"/>
                </a:lnTo>
                <a:lnTo>
                  <a:pt x="14" y="175"/>
                </a:lnTo>
                <a:lnTo>
                  <a:pt x="30" y="161"/>
                </a:lnTo>
                <a:lnTo>
                  <a:pt x="41" y="144"/>
                </a:lnTo>
                <a:lnTo>
                  <a:pt x="43" y="121"/>
                </a:lnTo>
                <a:lnTo>
                  <a:pt x="48" y="114"/>
                </a:lnTo>
                <a:lnTo>
                  <a:pt x="58" y="100"/>
                </a:lnTo>
                <a:lnTo>
                  <a:pt x="69" y="87"/>
                </a:lnTo>
                <a:lnTo>
                  <a:pt x="74" y="75"/>
                </a:lnTo>
                <a:lnTo>
                  <a:pt x="74" y="61"/>
                </a:lnTo>
                <a:lnTo>
                  <a:pt x="74" y="40"/>
                </a:lnTo>
                <a:lnTo>
                  <a:pt x="74" y="21"/>
                </a:lnTo>
                <a:lnTo>
                  <a:pt x="78" y="10"/>
                </a:lnTo>
                <a:lnTo>
                  <a:pt x="81" y="5"/>
                </a:lnTo>
                <a:lnTo>
                  <a:pt x="80" y="1"/>
                </a:lnTo>
                <a:lnTo>
                  <a:pt x="78" y="0"/>
                </a:lnTo>
                <a:lnTo>
                  <a:pt x="76" y="0"/>
                </a:lnTo>
                <a:lnTo>
                  <a:pt x="454" y="114"/>
                </a:lnTo>
                <a:close/>
              </a:path>
            </a:pathLst>
          </a:custGeom>
          <a:solidFill>
            <a:srgbClr val="CCFFCC"/>
          </a:solidFill>
          <a:ln w="9525">
            <a:noFill/>
            <a:round/>
            <a:headEnd/>
            <a:tailEnd/>
          </a:ln>
        </p:spPr>
        <p:txBody>
          <a:bodyPr/>
          <a:lstStyle/>
          <a:p>
            <a:endParaRPr lang="en-US"/>
          </a:p>
        </p:txBody>
      </p:sp>
      <p:sp>
        <p:nvSpPr>
          <p:cNvPr id="31850" name="Freeform 106"/>
          <p:cNvSpPr>
            <a:spLocks/>
          </p:cNvSpPr>
          <p:nvPr/>
        </p:nvSpPr>
        <p:spPr bwMode="auto">
          <a:xfrm>
            <a:off x="1119188" y="2700338"/>
            <a:ext cx="977900" cy="1549400"/>
          </a:xfrm>
          <a:custGeom>
            <a:avLst/>
            <a:gdLst/>
            <a:ahLst/>
            <a:cxnLst>
              <a:cxn ang="0">
                <a:pos x="778" y="1162"/>
              </a:cxn>
              <a:cxn ang="0">
                <a:pos x="794" y="1206"/>
              </a:cxn>
              <a:cxn ang="0">
                <a:pos x="806" y="1246"/>
              </a:cxn>
              <a:cxn ang="0">
                <a:pos x="787" y="1283"/>
              </a:cxn>
              <a:cxn ang="0">
                <a:pos x="766" y="1308"/>
              </a:cxn>
              <a:cxn ang="0">
                <a:pos x="748" y="1350"/>
              </a:cxn>
              <a:cxn ang="0">
                <a:pos x="732" y="1387"/>
              </a:cxn>
              <a:cxn ang="0">
                <a:pos x="727" y="1411"/>
              </a:cxn>
              <a:cxn ang="0">
                <a:pos x="741" y="1441"/>
              </a:cxn>
              <a:cxn ang="0">
                <a:pos x="453" y="1418"/>
              </a:cxn>
              <a:cxn ang="0">
                <a:pos x="444" y="1383"/>
              </a:cxn>
              <a:cxn ang="0">
                <a:pos x="421" y="1290"/>
              </a:cxn>
              <a:cxn ang="0">
                <a:pos x="401" y="1255"/>
              </a:cxn>
              <a:cxn ang="0">
                <a:pos x="393" y="1251"/>
              </a:cxn>
              <a:cxn ang="0">
                <a:pos x="365" y="1229"/>
              </a:cxn>
              <a:cxn ang="0">
                <a:pos x="358" y="1218"/>
              </a:cxn>
              <a:cxn ang="0">
                <a:pos x="350" y="1206"/>
              </a:cxn>
              <a:cxn ang="0">
                <a:pos x="336" y="1178"/>
              </a:cxn>
              <a:cxn ang="0">
                <a:pos x="285" y="1149"/>
              </a:cxn>
              <a:cxn ang="0">
                <a:pos x="261" y="1118"/>
              </a:cxn>
              <a:cxn ang="0">
                <a:pos x="224" y="1098"/>
              </a:cxn>
              <a:cxn ang="0">
                <a:pos x="180" y="1072"/>
              </a:cxn>
              <a:cxn ang="0">
                <a:pos x="155" y="1060"/>
              </a:cxn>
              <a:cxn ang="0">
                <a:pos x="160" y="1021"/>
              </a:cxn>
              <a:cxn ang="0">
                <a:pos x="157" y="967"/>
              </a:cxn>
              <a:cxn ang="0">
                <a:pos x="150" y="940"/>
              </a:cxn>
              <a:cxn ang="0">
                <a:pos x="131" y="910"/>
              </a:cxn>
              <a:cxn ang="0">
                <a:pos x="125" y="882"/>
              </a:cxn>
              <a:cxn ang="0">
                <a:pos x="113" y="847"/>
              </a:cxn>
              <a:cxn ang="0">
                <a:pos x="85" y="798"/>
              </a:cxn>
              <a:cxn ang="0">
                <a:pos x="90" y="768"/>
              </a:cxn>
              <a:cxn ang="0">
                <a:pos x="111" y="740"/>
              </a:cxn>
              <a:cxn ang="0">
                <a:pos x="90" y="710"/>
              </a:cxn>
              <a:cxn ang="0">
                <a:pos x="71" y="654"/>
              </a:cxn>
              <a:cxn ang="0">
                <a:pos x="65" y="622"/>
              </a:cxn>
              <a:cxn ang="0">
                <a:pos x="74" y="604"/>
              </a:cxn>
              <a:cxn ang="0">
                <a:pos x="83" y="610"/>
              </a:cxn>
              <a:cxn ang="0">
                <a:pos x="97" y="632"/>
              </a:cxn>
              <a:cxn ang="0">
                <a:pos x="113" y="638"/>
              </a:cxn>
              <a:cxn ang="0">
                <a:pos x="104" y="613"/>
              </a:cxn>
              <a:cxn ang="0">
                <a:pos x="99" y="573"/>
              </a:cxn>
              <a:cxn ang="0">
                <a:pos x="118" y="573"/>
              </a:cxn>
              <a:cxn ang="0">
                <a:pos x="148" y="585"/>
              </a:cxn>
              <a:cxn ang="0">
                <a:pos x="166" y="582"/>
              </a:cxn>
              <a:cxn ang="0">
                <a:pos x="159" y="567"/>
              </a:cxn>
              <a:cxn ang="0">
                <a:pos x="122" y="564"/>
              </a:cxn>
              <a:cxn ang="0">
                <a:pos x="92" y="548"/>
              </a:cxn>
              <a:cxn ang="0">
                <a:pos x="74" y="560"/>
              </a:cxn>
              <a:cxn ang="0">
                <a:pos x="60" y="559"/>
              </a:cxn>
              <a:cxn ang="0">
                <a:pos x="48" y="525"/>
              </a:cxn>
              <a:cxn ang="0">
                <a:pos x="21" y="436"/>
              </a:cxn>
              <a:cxn ang="0">
                <a:pos x="16" y="372"/>
              </a:cxn>
              <a:cxn ang="0">
                <a:pos x="20" y="320"/>
              </a:cxn>
              <a:cxn ang="0">
                <a:pos x="21" y="260"/>
              </a:cxn>
              <a:cxn ang="0">
                <a:pos x="2" y="184"/>
              </a:cxn>
              <a:cxn ang="0">
                <a:pos x="43" y="121"/>
              </a:cxn>
              <a:cxn ang="0">
                <a:pos x="74" y="75"/>
              </a:cxn>
              <a:cxn ang="0">
                <a:pos x="78" y="10"/>
              </a:cxn>
              <a:cxn ang="0">
                <a:pos x="76" y="0"/>
              </a:cxn>
            </a:cxnLst>
            <a:rect l="0" t="0" r="r" b="b"/>
            <a:pathLst>
              <a:path w="808" h="1457">
                <a:moveTo>
                  <a:pt x="454" y="114"/>
                </a:moveTo>
                <a:lnTo>
                  <a:pt x="361" y="502"/>
                </a:lnTo>
                <a:lnTo>
                  <a:pt x="782" y="1149"/>
                </a:lnTo>
                <a:lnTo>
                  <a:pt x="778" y="1162"/>
                </a:lnTo>
                <a:lnTo>
                  <a:pt x="780" y="1176"/>
                </a:lnTo>
                <a:lnTo>
                  <a:pt x="783" y="1186"/>
                </a:lnTo>
                <a:lnTo>
                  <a:pt x="789" y="1193"/>
                </a:lnTo>
                <a:lnTo>
                  <a:pt x="794" y="1206"/>
                </a:lnTo>
                <a:lnTo>
                  <a:pt x="797" y="1220"/>
                </a:lnTo>
                <a:lnTo>
                  <a:pt x="797" y="1232"/>
                </a:lnTo>
                <a:lnTo>
                  <a:pt x="801" y="1241"/>
                </a:lnTo>
                <a:lnTo>
                  <a:pt x="806" y="1246"/>
                </a:lnTo>
                <a:lnTo>
                  <a:pt x="808" y="1253"/>
                </a:lnTo>
                <a:lnTo>
                  <a:pt x="806" y="1262"/>
                </a:lnTo>
                <a:lnTo>
                  <a:pt x="797" y="1274"/>
                </a:lnTo>
                <a:lnTo>
                  <a:pt x="787" y="1283"/>
                </a:lnTo>
                <a:lnTo>
                  <a:pt x="782" y="1285"/>
                </a:lnTo>
                <a:lnTo>
                  <a:pt x="776" y="1287"/>
                </a:lnTo>
                <a:lnTo>
                  <a:pt x="769" y="1297"/>
                </a:lnTo>
                <a:lnTo>
                  <a:pt x="766" y="1308"/>
                </a:lnTo>
                <a:lnTo>
                  <a:pt x="764" y="1322"/>
                </a:lnTo>
                <a:lnTo>
                  <a:pt x="762" y="1332"/>
                </a:lnTo>
                <a:lnTo>
                  <a:pt x="757" y="1341"/>
                </a:lnTo>
                <a:lnTo>
                  <a:pt x="748" y="1350"/>
                </a:lnTo>
                <a:lnTo>
                  <a:pt x="738" y="1359"/>
                </a:lnTo>
                <a:lnTo>
                  <a:pt x="729" y="1367"/>
                </a:lnTo>
                <a:lnTo>
                  <a:pt x="729" y="1376"/>
                </a:lnTo>
                <a:lnTo>
                  <a:pt x="732" y="1387"/>
                </a:lnTo>
                <a:lnTo>
                  <a:pt x="730" y="1394"/>
                </a:lnTo>
                <a:lnTo>
                  <a:pt x="727" y="1399"/>
                </a:lnTo>
                <a:lnTo>
                  <a:pt x="723" y="1406"/>
                </a:lnTo>
                <a:lnTo>
                  <a:pt x="727" y="1411"/>
                </a:lnTo>
                <a:lnTo>
                  <a:pt x="736" y="1417"/>
                </a:lnTo>
                <a:lnTo>
                  <a:pt x="743" y="1422"/>
                </a:lnTo>
                <a:lnTo>
                  <a:pt x="745" y="1431"/>
                </a:lnTo>
                <a:lnTo>
                  <a:pt x="741" y="1441"/>
                </a:lnTo>
                <a:lnTo>
                  <a:pt x="736" y="1448"/>
                </a:lnTo>
                <a:lnTo>
                  <a:pt x="725" y="1454"/>
                </a:lnTo>
                <a:lnTo>
                  <a:pt x="711" y="1457"/>
                </a:lnTo>
                <a:lnTo>
                  <a:pt x="453" y="1418"/>
                </a:lnTo>
                <a:lnTo>
                  <a:pt x="449" y="1411"/>
                </a:lnTo>
                <a:lnTo>
                  <a:pt x="449" y="1401"/>
                </a:lnTo>
                <a:lnTo>
                  <a:pt x="449" y="1390"/>
                </a:lnTo>
                <a:lnTo>
                  <a:pt x="444" y="1383"/>
                </a:lnTo>
                <a:lnTo>
                  <a:pt x="442" y="1373"/>
                </a:lnTo>
                <a:lnTo>
                  <a:pt x="445" y="1350"/>
                </a:lnTo>
                <a:lnTo>
                  <a:pt x="442" y="1322"/>
                </a:lnTo>
                <a:lnTo>
                  <a:pt x="421" y="1290"/>
                </a:lnTo>
                <a:lnTo>
                  <a:pt x="414" y="1283"/>
                </a:lnTo>
                <a:lnTo>
                  <a:pt x="412" y="1269"/>
                </a:lnTo>
                <a:lnTo>
                  <a:pt x="409" y="1257"/>
                </a:lnTo>
                <a:lnTo>
                  <a:pt x="401" y="1255"/>
                </a:lnTo>
                <a:lnTo>
                  <a:pt x="400" y="1258"/>
                </a:lnTo>
                <a:lnTo>
                  <a:pt x="398" y="1258"/>
                </a:lnTo>
                <a:lnTo>
                  <a:pt x="394" y="1257"/>
                </a:lnTo>
                <a:lnTo>
                  <a:pt x="393" y="1251"/>
                </a:lnTo>
                <a:lnTo>
                  <a:pt x="389" y="1243"/>
                </a:lnTo>
                <a:lnTo>
                  <a:pt x="384" y="1234"/>
                </a:lnTo>
                <a:lnTo>
                  <a:pt x="375" y="1229"/>
                </a:lnTo>
                <a:lnTo>
                  <a:pt x="365" y="1229"/>
                </a:lnTo>
                <a:lnTo>
                  <a:pt x="359" y="1229"/>
                </a:lnTo>
                <a:lnTo>
                  <a:pt x="356" y="1227"/>
                </a:lnTo>
                <a:lnTo>
                  <a:pt x="354" y="1223"/>
                </a:lnTo>
                <a:lnTo>
                  <a:pt x="358" y="1218"/>
                </a:lnTo>
                <a:lnTo>
                  <a:pt x="359" y="1213"/>
                </a:lnTo>
                <a:lnTo>
                  <a:pt x="359" y="1209"/>
                </a:lnTo>
                <a:lnTo>
                  <a:pt x="356" y="1207"/>
                </a:lnTo>
                <a:lnTo>
                  <a:pt x="350" y="1206"/>
                </a:lnTo>
                <a:lnTo>
                  <a:pt x="347" y="1202"/>
                </a:lnTo>
                <a:lnTo>
                  <a:pt x="349" y="1193"/>
                </a:lnTo>
                <a:lnTo>
                  <a:pt x="347" y="1183"/>
                </a:lnTo>
                <a:lnTo>
                  <a:pt x="336" y="1178"/>
                </a:lnTo>
                <a:lnTo>
                  <a:pt x="319" y="1174"/>
                </a:lnTo>
                <a:lnTo>
                  <a:pt x="305" y="1169"/>
                </a:lnTo>
                <a:lnTo>
                  <a:pt x="292" y="1160"/>
                </a:lnTo>
                <a:lnTo>
                  <a:pt x="285" y="1149"/>
                </a:lnTo>
                <a:lnTo>
                  <a:pt x="282" y="1142"/>
                </a:lnTo>
                <a:lnTo>
                  <a:pt x="277" y="1134"/>
                </a:lnTo>
                <a:lnTo>
                  <a:pt x="270" y="1127"/>
                </a:lnTo>
                <a:lnTo>
                  <a:pt x="261" y="1118"/>
                </a:lnTo>
                <a:lnTo>
                  <a:pt x="252" y="1111"/>
                </a:lnTo>
                <a:lnTo>
                  <a:pt x="243" y="1105"/>
                </a:lnTo>
                <a:lnTo>
                  <a:pt x="234" y="1100"/>
                </a:lnTo>
                <a:lnTo>
                  <a:pt x="224" y="1098"/>
                </a:lnTo>
                <a:lnTo>
                  <a:pt x="213" y="1095"/>
                </a:lnTo>
                <a:lnTo>
                  <a:pt x="206" y="1086"/>
                </a:lnTo>
                <a:lnTo>
                  <a:pt x="197" y="1077"/>
                </a:lnTo>
                <a:lnTo>
                  <a:pt x="180" y="1072"/>
                </a:lnTo>
                <a:lnTo>
                  <a:pt x="171" y="1070"/>
                </a:lnTo>
                <a:lnTo>
                  <a:pt x="166" y="1069"/>
                </a:lnTo>
                <a:lnTo>
                  <a:pt x="160" y="1065"/>
                </a:lnTo>
                <a:lnTo>
                  <a:pt x="155" y="1060"/>
                </a:lnTo>
                <a:lnTo>
                  <a:pt x="155" y="1051"/>
                </a:lnTo>
                <a:lnTo>
                  <a:pt x="157" y="1042"/>
                </a:lnTo>
                <a:lnTo>
                  <a:pt x="160" y="1032"/>
                </a:lnTo>
                <a:lnTo>
                  <a:pt x="160" y="1021"/>
                </a:lnTo>
                <a:lnTo>
                  <a:pt x="160" y="1009"/>
                </a:lnTo>
                <a:lnTo>
                  <a:pt x="164" y="991"/>
                </a:lnTo>
                <a:lnTo>
                  <a:pt x="166" y="977"/>
                </a:lnTo>
                <a:lnTo>
                  <a:pt x="157" y="967"/>
                </a:lnTo>
                <a:lnTo>
                  <a:pt x="153" y="961"/>
                </a:lnTo>
                <a:lnTo>
                  <a:pt x="153" y="952"/>
                </a:lnTo>
                <a:lnTo>
                  <a:pt x="153" y="945"/>
                </a:lnTo>
                <a:lnTo>
                  <a:pt x="150" y="940"/>
                </a:lnTo>
                <a:lnTo>
                  <a:pt x="145" y="933"/>
                </a:lnTo>
                <a:lnTo>
                  <a:pt x="143" y="926"/>
                </a:lnTo>
                <a:lnTo>
                  <a:pt x="139" y="919"/>
                </a:lnTo>
                <a:lnTo>
                  <a:pt x="131" y="910"/>
                </a:lnTo>
                <a:lnTo>
                  <a:pt x="124" y="902"/>
                </a:lnTo>
                <a:lnTo>
                  <a:pt x="124" y="894"/>
                </a:lnTo>
                <a:lnTo>
                  <a:pt x="125" y="887"/>
                </a:lnTo>
                <a:lnTo>
                  <a:pt x="125" y="882"/>
                </a:lnTo>
                <a:lnTo>
                  <a:pt x="122" y="877"/>
                </a:lnTo>
                <a:lnTo>
                  <a:pt x="116" y="868"/>
                </a:lnTo>
                <a:lnTo>
                  <a:pt x="113" y="858"/>
                </a:lnTo>
                <a:lnTo>
                  <a:pt x="113" y="847"/>
                </a:lnTo>
                <a:lnTo>
                  <a:pt x="106" y="838"/>
                </a:lnTo>
                <a:lnTo>
                  <a:pt x="99" y="824"/>
                </a:lnTo>
                <a:lnTo>
                  <a:pt x="90" y="808"/>
                </a:lnTo>
                <a:lnTo>
                  <a:pt x="85" y="798"/>
                </a:lnTo>
                <a:lnTo>
                  <a:pt x="81" y="791"/>
                </a:lnTo>
                <a:lnTo>
                  <a:pt x="80" y="782"/>
                </a:lnTo>
                <a:lnTo>
                  <a:pt x="83" y="775"/>
                </a:lnTo>
                <a:lnTo>
                  <a:pt x="90" y="768"/>
                </a:lnTo>
                <a:lnTo>
                  <a:pt x="99" y="761"/>
                </a:lnTo>
                <a:lnTo>
                  <a:pt x="102" y="750"/>
                </a:lnTo>
                <a:lnTo>
                  <a:pt x="106" y="743"/>
                </a:lnTo>
                <a:lnTo>
                  <a:pt x="111" y="740"/>
                </a:lnTo>
                <a:lnTo>
                  <a:pt x="116" y="731"/>
                </a:lnTo>
                <a:lnTo>
                  <a:pt x="115" y="722"/>
                </a:lnTo>
                <a:lnTo>
                  <a:pt x="106" y="713"/>
                </a:lnTo>
                <a:lnTo>
                  <a:pt x="90" y="710"/>
                </a:lnTo>
                <a:lnTo>
                  <a:pt x="81" y="703"/>
                </a:lnTo>
                <a:lnTo>
                  <a:pt x="72" y="687"/>
                </a:lnTo>
                <a:lnTo>
                  <a:pt x="69" y="669"/>
                </a:lnTo>
                <a:lnTo>
                  <a:pt x="71" y="654"/>
                </a:lnTo>
                <a:lnTo>
                  <a:pt x="72" y="645"/>
                </a:lnTo>
                <a:lnTo>
                  <a:pt x="69" y="638"/>
                </a:lnTo>
                <a:lnTo>
                  <a:pt x="64" y="631"/>
                </a:lnTo>
                <a:lnTo>
                  <a:pt x="65" y="622"/>
                </a:lnTo>
                <a:lnTo>
                  <a:pt x="69" y="617"/>
                </a:lnTo>
                <a:lnTo>
                  <a:pt x="72" y="613"/>
                </a:lnTo>
                <a:lnTo>
                  <a:pt x="74" y="610"/>
                </a:lnTo>
                <a:lnTo>
                  <a:pt x="74" y="604"/>
                </a:lnTo>
                <a:lnTo>
                  <a:pt x="76" y="599"/>
                </a:lnTo>
                <a:lnTo>
                  <a:pt x="80" y="599"/>
                </a:lnTo>
                <a:lnTo>
                  <a:pt x="83" y="603"/>
                </a:lnTo>
                <a:lnTo>
                  <a:pt x="83" y="610"/>
                </a:lnTo>
                <a:lnTo>
                  <a:pt x="85" y="615"/>
                </a:lnTo>
                <a:lnTo>
                  <a:pt x="90" y="620"/>
                </a:lnTo>
                <a:lnTo>
                  <a:pt x="95" y="625"/>
                </a:lnTo>
                <a:lnTo>
                  <a:pt x="97" y="632"/>
                </a:lnTo>
                <a:lnTo>
                  <a:pt x="99" y="638"/>
                </a:lnTo>
                <a:lnTo>
                  <a:pt x="106" y="640"/>
                </a:lnTo>
                <a:lnTo>
                  <a:pt x="111" y="640"/>
                </a:lnTo>
                <a:lnTo>
                  <a:pt x="113" y="638"/>
                </a:lnTo>
                <a:lnTo>
                  <a:pt x="113" y="634"/>
                </a:lnTo>
                <a:lnTo>
                  <a:pt x="111" y="627"/>
                </a:lnTo>
                <a:lnTo>
                  <a:pt x="109" y="620"/>
                </a:lnTo>
                <a:lnTo>
                  <a:pt x="104" y="613"/>
                </a:lnTo>
                <a:lnTo>
                  <a:pt x="99" y="603"/>
                </a:lnTo>
                <a:lnTo>
                  <a:pt x="102" y="592"/>
                </a:lnTo>
                <a:lnTo>
                  <a:pt x="104" y="582"/>
                </a:lnTo>
                <a:lnTo>
                  <a:pt x="99" y="573"/>
                </a:lnTo>
                <a:lnTo>
                  <a:pt x="101" y="569"/>
                </a:lnTo>
                <a:lnTo>
                  <a:pt x="106" y="567"/>
                </a:lnTo>
                <a:lnTo>
                  <a:pt x="111" y="567"/>
                </a:lnTo>
                <a:lnTo>
                  <a:pt x="118" y="573"/>
                </a:lnTo>
                <a:lnTo>
                  <a:pt x="125" y="576"/>
                </a:lnTo>
                <a:lnTo>
                  <a:pt x="132" y="576"/>
                </a:lnTo>
                <a:lnTo>
                  <a:pt x="139" y="576"/>
                </a:lnTo>
                <a:lnTo>
                  <a:pt x="148" y="585"/>
                </a:lnTo>
                <a:lnTo>
                  <a:pt x="160" y="589"/>
                </a:lnTo>
                <a:lnTo>
                  <a:pt x="167" y="589"/>
                </a:lnTo>
                <a:lnTo>
                  <a:pt x="169" y="587"/>
                </a:lnTo>
                <a:lnTo>
                  <a:pt x="166" y="582"/>
                </a:lnTo>
                <a:lnTo>
                  <a:pt x="162" y="574"/>
                </a:lnTo>
                <a:lnTo>
                  <a:pt x="162" y="571"/>
                </a:lnTo>
                <a:lnTo>
                  <a:pt x="164" y="567"/>
                </a:lnTo>
                <a:lnTo>
                  <a:pt x="159" y="567"/>
                </a:lnTo>
                <a:lnTo>
                  <a:pt x="150" y="567"/>
                </a:lnTo>
                <a:lnTo>
                  <a:pt x="141" y="566"/>
                </a:lnTo>
                <a:lnTo>
                  <a:pt x="132" y="564"/>
                </a:lnTo>
                <a:lnTo>
                  <a:pt x="122" y="564"/>
                </a:lnTo>
                <a:lnTo>
                  <a:pt x="120" y="557"/>
                </a:lnTo>
                <a:lnTo>
                  <a:pt x="115" y="552"/>
                </a:lnTo>
                <a:lnTo>
                  <a:pt x="106" y="548"/>
                </a:lnTo>
                <a:lnTo>
                  <a:pt x="92" y="548"/>
                </a:lnTo>
                <a:lnTo>
                  <a:pt x="87" y="553"/>
                </a:lnTo>
                <a:lnTo>
                  <a:pt x="81" y="555"/>
                </a:lnTo>
                <a:lnTo>
                  <a:pt x="76" y="557"/>
                </a:lnTo>
                <a:lnTo>
                  <a:pt x="74" y="560"/>
                </a:lnTo>
                <a:lnTo>
                  <a:pt x="72" y="564"/>
                </a:lnTo>
                <a:lnTo>
                  <a:pt x="71" y="564"/>
                </a:lnTo>
                <a:lnTo>
                  <a:pt x="65" y="562"/>
                </a:lnTo>
                <a:lnTo>
                  <a:pt x="60" y="559"/>
                </a:lnTo>
                <a:lnTo>
                  <a:pt x="51" y="553"/>
                </a:lnTo>
                <a:lnTo>
                  <a:pt x="46" y="546"/>
                </a:lnTo>
                <a:lnTo>
                  <a:pt x="44" y="538"/>
                </a:lnTo>
                <a:lnTo>
                  <a:pt x="48" y="525"/>
                </a:lnTo>
                <a:lnTo>
                  <a:pt x="50" y="509"/>
                </a:lnTo>
                <a:lnTo>
                  <a:pt x="44" y="487"/>
                </a:lnTo>
                <a:lnTo>
                  <a:pt x="34" y="460"/>
                </a:lnTo>
                <a:lnTo>
                  <a:pt x="21" y="436"/>
                </a:lnTo>
                <a:lnTo>
                  <a:pt x="11" y="416"/>
                </a:lnTo>
                <a:lnTo>
                  <a:pt x="7" y="400"/>
                </a:lnTo>
                <a:lnTo>
                  <a:pt x="9" y="386"/>
                </a:lnTo>
                <a:lnTo>
                  <a:pt x="16" y="372"/>
                </a:lnTo>
                <a:lnTo>
                  <a:pt x="20" y="356"/>
                </a:lnTo>
                <a:lnTo>
                  <a:pt x="16" y="342"/>
                </a:lnTo>
                <a:lnTo>
                  <a:pt x="14" y="330"/>
                </a:lnTo>
                <a:lnTo>
                  <a:pt x="20" y="320"/>
                </a:lnTo>
                <a:lnTo>
                  <a:pt x="28" y="305"/>
                </a:lnTo>
                <a:lnTo>
                  <a:pt x="28" y="291"/>
                </a:lnTo>
                <a:lnTo>
                  <a:pt x="27" y="276"/>
                </a:lnTo>
                <a:lnTo>
                  <a:pt x="21" y="260"/>
                </a:lnTo>
                <a:lnTo>
                  <a:pt x="14" y="240"/>
                </a:lnTo>
                <a:lnTo>
                  <a:pt x="6" y="219"/>
                </a:lnTo>
                <a:lnTo>
                  <a:pt x="0" y="198"/>
                </a:lnTo>
                <a:lnTo>
                  <a:pt x="2" y="184"/>
                </a:lnTo>
                <a:lnTo>
                  <a:pt x="14" y="175"/>
                </a:lnTo>
                <a:lnTo>
                  <a:pt x="30" y="161"/>
                </a:lnTo>
                <a:lnTo>
                  <a:pt x="41" y="144"/>
                </a:lnTo>
                <a:lnTo>
                  <a:pt x="43" y="121"/>
                </a:lnTo>
                <a:lnTo>
                  <a:pt x="48" y="114"/>
                </a:lnTo>
                <a:lnTo>
                  <a:pt x="58" y="100"/>
                </a:lnTo>
                <a:lnTo>
                  <a:pt x="69" y="87"/>
                </a:lnTo>
                <a:lnTo>
                  <a:pt x="74" y="75"/>
                </a:lnTo>
                <a:lnTo>
                  <a:pt x="74" y="61"/>
                </a:lnTo>
                <a:lnTo>
                  <a:pt x="74" y="40"/>
                </a:lnTo>
                <a:lnTo>
                  <a:pt x="74" y="21"/>
                </a:lnTo>
                <a:lnTo>
                  <a:pt x="78" y="10"/>
                </a:lnTo>
                <a:lnTo>
                  <a:pt x="81" y="5"/>
                </a:lnTo>
                <a:lnTo>
                  <a:pt x="80" y="1"/>
                </a:lnTo>
                <a:lnTo>
                  <a:pt x="78" y="0"/>
                </a:lnTo>
                <a:lnTo>
                  <a:pt x="76" y="0"/>
                </a:lnTo>
                <a:lnTo>
                  <a:pt x="454" y="114"/>
                </a:lnTo>
              </a:path>
            </a:pathLst>
          </a:custGeom>
          <a:noFill/>
          <a:ln w="0">
            <a:solidFill>
              <a:srgbClr val="000000"/>
            </a:solidFill>
            <a:prstDash val="solid"/>
            <a:round/>
            <a:headEnd/>
            <a:tailEnd/>
          </a:ln>
        </p:spPr>
        <p:txBody>
          <a:bodyPr/>
          <a:lstStyle/>
          <a:p>
            <a:endParaRPr lang="en-US"/>
          </a:p>
        </p:txBody>
      </p:sp>
      <p:sp>
        <p:nvSpPr>
          <p:cNvPr id="31851" name="Freeform 107"/>
          <p:cNvSpPr>
            <a:spLocks/>
          </p:cNvSpPr>
          <p:nvPr/>
        </p:nvSpPr>
        <p:spPr bwMode="auto">
          <a:xfrm>
            <a:off x="1200150" y="2139950"/>
            <a:ext cx="1006475" cy="762000"/>
          </a:xfrm>
          <a:custGeom>
            <a:avLst/>
            <a:gdLst/>
            <a:ahLst/>
            <a:cxnLst>
              <a:cxn ang="0">
                <a:pos x="679" y="719"/>
              </a:cxn>
              <a:cxn ang="0">
                <a:pos x="718" y="530"/>
              </a:cxn>
              <a:cxn ang="0">
                <a:pos x="739" y="471"/>
              </a:cxn>
              <a:cxn ang="0">
                <a:pos x="748" y="440"/>
              </a:cxn>
              <a:cxn ang="0">
                <a:pos x="729" y="406"/>
              </a:cxn>
              <a:cxn ang="0">
                <a:pos x="743" y="389"/>
              </a:cxn>
              <a:cxn ang="0">
                <a:pos x="764" y="357"/>
              </a:cxn>
              <a:cxn ang="0">
                <a:pos x="801" y="310"/>
              </a:cxn>
              <a:cxn ang="0">
                <a:pos x="831" y="246"/>
              </a:cxn>
              <a:cxn ang="0">
                <a:pos x="822" y="231"/>
              </a:cxn>
              <a:cxn ang="0">
                <a:pos x="813" y="217"/>
              </a:cxn>
              <a:cxn ang="0">
                <a:pos x="620" y="151"/>
              </a:cxn>
              <a:cxn ang="0">
                <a:pos x="590" y="151"/>
              </a:cxn>
              <a:cxn ang="0">
                <a:pos x="551" y="144"/>
              </a:cxn>
              <a:cxn ang="0">
                <a:pos x="524" y="155"/>
              </a:cxn>
              <a:cxn ang="0">
                <a:pos x="488" y="153"/>
              </a:cxn>
              <a:cxn ang="0">
                <a:pos x="454" y="148"/>
              </a:cxn>
              <a:cxn ang="0">
                <a:pos x="424" y="148"/>
              </a:cxn>
              <a:cxn ang="0">
                <a:pos x="396" y="132"/>
              </a:cxn>
              <a:cxn ang="0">
                <a:pos x="373" y="125"/>
              </a:cxn>
              <a:cxn ang="0">
                <a:pos x="320" y="118"/>
              </a:cxn>
              <a:cxn ang="0">
                <a:pos x="303" y="108"/>
              </a:cxn>
              <a:cxn ang="0">
                <a:pos x="287" y="99"/>
              </a:cxn>
              <a:cxn ang="0">
                <a:pos x="275" y="34"/>
              </a:cxn>
              <a:cxn ang="0">
                <a:pos x="234" y="18"/>
              </a:cxn>
              <a:cxn ang="0">
                <a:pos x="218" y="6"/>
              </a:cxn>
              <a:cxn ang="0">
                <a:pos x="194" y="21"/>
              </a:cxn>
              <a:cxn ang="0">
                <a:pos x="185" y="42"/>
              </a:cxn>
              <a:cxn ang="0">
                <a:pos x="180" y="76"/>
              </a:cxn>
              <a:cxn ang="0">
                <a:pos x="173" y="81"/>
              </a:cxn>
              <a:cxn ang="0">
                <a:pos x="166" y="109"/>
              </a:cxn>
              <a:cxn ang="0">
                <a:pos x="136" y="178"/>
              </a:cxn>
              <a:cxn ang="0">
                <a:pos x="123" y="213"/>
              </a:cxn>
              <a:cxn ang="0">
                <a:pos x="108" y="253"/>
              </a:cxn>
              <a:cxn ang="0">
                <a:pos x="92" y="290"/>
              </a:cxn>
              <a:cxn ang="0">
                <a:pos x="85" y="310"/>
              </a:cxn>
              <a:cxn ang="0">
                <a:pos x="69" y="327"/>
              </a:cxn>
              <a:cxn ang="0">
                <a:pos x="65" y="343"/>
              </a:cxn>
              <a:cxn ang="0">
                <a:pos x="62" y="357"/>
              </a:cxn>
              <a:cxn ang="0">
                <a:pos x="42" y="370"/>
              </a:cxn>
              <a:cxn ang="0">
                <a:pos x="27" y="401"/>
              </a:cxn>
              <a:cxn ang="0">
                <a:pos x="16" y="413"/>
              </a:cxn>
              <a:cxn ang="0">
                <a:pos x="16" y="436"/>
              </a:cxn>
              <a:cxn ang="0">
                <a:pos x="5" y="471"/>
              </a:cxn>
              <a:cxn ang="0">
                <a:pos x="2" y="517"/>
              </a:cxn>
            </a:cxnLst>
            <a:rect l="0" t="0" r="r" b="b"/>
            <a:pathLst>
              <a:path w="831" h="719">
                <a:moveTo>
                  <a:pt x="9" y="530"/>
                </a:moveTo>
                <a:lnTo>
                  <a:pt x="387" y="644"/>
                </a:lnTo>
                <a:lnTo>
                  <a:pt x="679" y="719"/>
                </a:lnTo>
                <a:lnTo>
                  <a:pt x="686" y="686"/>
                </a:lnTo>
                <a:lnTo>
                  <a:pt x="702" y="609"/>
                </a:lnTo>
                <a:lnTo>
                  <a:pt x="718" y="530"/>
                </a:lnTo>
                <a:lnTo>
                  <a:pt x="727" y="489"/>
                </a:lnTo>
                <a:lnTo>
                  <a:pt x="732" y="480"/>
                </a:lnTo>
                <a:lnTo>
                  <a:pt x="739" y="471"/>
                </a:lnTo>
                <a:lnTo>
                  <a:pt x="746" y="463"/>
                </a:lnTo>
                <a:lnTo>
                  <a:pt x="751" y="450"/>
                </a:lnTo>
                <a:lnTo>
                  <a:pt x="748" y="440"/>
                </a:lnTo>
                <a:lnTo>
                  <a:pt x="737" y="431"/>
                </a:lnTo>
                <a:lnTo>
                  <a:pt x="729" y="421"/>
                </a:lnTo>
                <a:lnTo>
                  <a:pt x="729" y="406"/>
                </a:lnTo>
                <a:lnTo>
                  <a:pt x="734" y="401"/>
                </a:lnTo>
                <a:lnTo>
                  <a:pt x="739" y="396"/>
                </a:lnTo>
                <a:lnTo>
                  <a:pt x="743" y="389"/>
                </a:lnTo>
                <a:lnTo>
                  <a:pt x="748" y="380"/>
                </a:lnTo>
                <a:lnTo>
                  <a:pt x="755" y="370"/>
                </a:lnTo>
                <a:lnTo>
                  <a:pt x="764" y="357"/>
                </a:lnTo>
                <a:lnTo>
                  <a:pt x="776" y="343"/>
                </a:lnTo>
                <a:lnTo>
                  <a:pt x="792" y="327"/>
                </a:lnTo>
                <a:lnTo>
                  <a:pt x="801" y="310"/>
                </a:lnTo>
                <a:lnTo>
                  <a:pt x="815" y="289"/>
                </a:lnTo>
                <a:lnTo>
                  <a:pt x="829" y="269"/>
                </a:lnTo>
                <a:lnTo>
                  <a:pt x="831" y="246"/>
                </a:lnTo>
                <a:lnTo>
                  <a:pt x="827" y="236"/>
                </a:lnTo>
                <a:lnTo>
                  <a:pt x="825" y="232"/>
                </a:lnTo>
                <a:lnTo>
                  <a:pt x="822" y="231"/>
                </a:lnTo>
                <a:lnTo>
                  <a:pt x="817" y="227"/>
                </a:lnTo>
                <a:lnTo>
                  <a:pt x="815" y="224"/>
                </a:lnTo>
                <a:lnTo>
                  <a:pt x="813" y="217"/>
                </a:lnTo>
                <a:lnTo>
                  <a:pt x="810" y="208"/>
                </a:lnTo>
                <a:lnTo>
                  <a:pt x="804" y="197"/>
                </a:lnTo>
                <a:lnTo>
                  <a:pt x="620" y="151"/>
                </a:lnTo>
                <a:lnTo>
                  <a:pt x="612" y="153"/>
                </a:lnTo>
                <a:lnTo>
                  <a:pt x="602" y="153"/>
                </a:lnTo>
                <a:lnTo>
                  <a:pt x="590" y="151"/>
                </a:lnTo>
                <a:lnTo>
                  <a:pt x="577" y="148"/>
                </a:lnTo>
                <a:lnTo>
                  <a:pt x="563" y="146"/>
                </a:lnTo>
                <a:lnTo>
                  <a:pt x="551" y="144"/>
                </a:lnTo>
                <a:lnTo>
                  <a:pt x="540" y="146"/>
                </a:lnTo>
                <a:lnTo>
                  <a:pt x="533" y="150"/>
                </a:lnTo>
                <a:lnTo>
                  <a:pt x="524" y="155"/>
                </a:lnTo>
                <a:lnTo>
                  <a:pt x="512" y="157"/>
                </a:lnTo>
                <a:lnTo>
                  <a:pt x="500" y="155"/>
                </a:lnTo>
                <a:lnTo>
                  <a:pt x="488" y="153"/>
                </a:lnTo>
                <a:lnTo>
                  <a:pt x="475" y="150"/>
                </a:lnTo>
                <a:lnTo>
                  <a:pt x="465" y="148"/>
                </a:lnTo>
                <a:lnTo>
                  <a:pt x="454" y="148"/>
                </a:lnTo>
                <a:lnTo>
                  <a:pt x="447" y="151"/>
                </a:lnTo>
                <a:lnTo>
                  <a:pt x="435" y="151"/>
                </a:lnTo>
                <a:lnTo>
                  <a:pt x="424" y="148"/>
                </a:lnTo>
                <a:lnTo>
                  <a:pt x="414" y="143"/>
                </a:lnTo>
                <a:lnTo>
                  <a:pt x="405" y="137"/>
                </a:lnTo>
                <a:lnTo>
                  <a:pt x="396" y="132"/>
                </a:lnTo>
                <a:lnTo>
                  <a:pt x="387" y="127"/>
                </a:lnTo>
                <a:lnTo>
                  <a:pt x="380" y="125"/>
                </a:lnTo>
                <a:lnTo>
                  <a:pt x="373" y="125"/>
                </a:lnTo>
                <a:lnTo>
                  <a:pt x="350" y="123"/>
                </a:lnTo>
                <a:lnTo>
                  <a:pt x="333" y="122"/>
                </a:lnTo>
                <a:lnTo>
                  <a:pt x="320" y="118"/>
                </a:lnTo>
                <a:lnTo>
                  <a:pt x="312" y="113"/>
                </a:lnTo>
                <a:lnTo>
                  <a:pt x="306" y="111"/>
                </a:lnTo>
                <a:lnTo>
                  <a:pt x="303" y="108"/>
                </a:lnTo>
                <a:lnTo>
                  <a:pt x="299" y="108"/>
                </a:lnTo>
                <a:lnTo>
                  <a:pt x="296" y="108"/>
                </a:lnTo>
                <a:lnTo>
                  <a:pt x="287" y="99"/>
                </a:lnTo>
                <a:lnTo>
                  <a:pt x="289" y="76"/>
                </a:lnTo>
                <a:lnTo>
                  <a:pt x="287" y="50"/>
                </a:lnTo>
                <a:lnTo>
                  <a:pt x="275" y="34"/>
                </a:lnTo>
                <a:lnTo>
                  <a:pt x="259" y="21"/>
                </a:lnTo>
                <a:lnTo>
                  <a:pt x="245" y="18"/>
                </a:lnTo>
                <a:lnTo>
                  <a:pt x="234" y="18"/>
                </a:lnTo>
                <a:lnTo>
                  <a:pt x="229" y="13"/>
                </a:lnTo>
                <a:lnTo>
                  <a:pt x="224" y="11"/>
                </a:lnTo>
                <a:lnTo>
                  <a:pt x="218" y="6"/>
                </a:lnTo>
                <a:lnTo>
                  <a:pt x="211" y="0"/>
                </a:lnTo>
                <a:lnTo>
                  <a:pt x="195" y="4"/>
                </a:lnTo>
                <a:lnTo>
                  <a:pt x="194" y="21"/>
                </a:lnTo>
                <a:lnTo>
                  <a:pt x="188" y="28"/>
                </a:lnTo>
                <a:lnTo>
                  <a:pt x="185" y="34"/>
                </a:lnTo>
                <a:lnTo>
                  <a:pt x="185" y="42"/>
                </a:lnTo>
                <a:lnTo>
                  <a:pt x="183" y="57"/>
                </a:lnTo>
                <a:lnTo>
                  <a:pt x="183" y="67"/>
                </a:lnTo>
                <a:lnTo>
                  <a:pt x="180" y="76"/>
                </a:lnTo>
                <a:lnTo>
                  <a:pt x="176" y="83"/>
                </a:lnTo>
                <a:lnTo>
                  <a:pt x="173" y="81"/>
                </a:lnTo>
                <a:lnTo>
                  <a:pt x="173" y="81"/>
                </a:lnTo>
                <a:lnTo>
                  <a:pt x="173" y="85"/>
                </a:lnTo>
                <a:lnTo>
                  <a:pt x="173" y="90"/>
                </a:lnTo>
                <a:lnTo>
                  <a:pt x="166" y="109"/>
                </a:lnTo>
                <a:lnTo>
                  <a:pt x="155" y="136"/>
                </a:lnTo>
                <a:lnTo>
                  <a:pt x="144" y="160"/>
                </a:lnTo>
                <a:lnTo>
                  <a:pt x="136" y="178"/>
                </a:lnTo>
                <a:lnTo>
                  <a:pt x="130" y="188"/>
                </a:lnTo>
                <a:lnTo>
                  <a:pt x="127" y="201"/>
                </a:lnTo>
                <a:lnTo>
                  <a:pt x="123" y="213"/>
                </a:lnTo>
                <a:lnTo>
                  <a:pt x="118" y="224"/>
                </a:lnTo>
                <a:lnTo>
                  <a:pt x="113" y="236"/>
                </a:lnTo>
                <a:lnTo>
                  <a:pt x="108" y="253"/>
                </a:lnTo>
                <a:lnTo>
                  <a:pt x="102" y="271"/>
                </a:lnTo>
                <a:lnTo>
                  <a:pt x="95" y="282"/>
                </a:lnTo>
                <a:lnTo>
                  <a:pt x="92" y="290"/>
                </a:lnTo>
                <a:lnTo>
                  <a:pt x="90" y="297"/>
                </a:lnTo>
                <a:lnTo>
                  <a:pt x="88" y="304"/>
                </a:lnTo>
                <a:lnTo>
                  <a:pt x="85" y="310"/>
                </a:lnTo>
                <a:lnTo>
                  <a:pt x="79" y="315"/>
                </a:lnTo>
                <a:lnTo>
                  <a:pt x="74" y="322"/>
                </a:lnTo>
                <a:lnTo>
                  <a:pt x="69" y="327"/>
                </a:lnTo>
                <a:lnTo>
                  <a:pt x="65" y="333"/>
                </a:lnTo>
                <a:lnTo>
                  <a:pt x="64" y="340"/>
                </a:lnTo>
                <a:lnTo>
                  <a:pt x="65" y="343"/>
                </a:lnTo>
                <a:lnTo>
                  <a:pt x="69" y="347"/>
                </a:lnTo>
                <a:lnTo>
                  <a:pt x="69" y="354"/>
                </a:lnTo>
                <a:lnTo>
                  <a:pt x="62" y="357"/>
                </a:lnTo>
                <a:lnTo>
                  <a:pt x="53" y="359"/>
                </a:lnTo>
                <a:lnTo>
                  <a:pt x="46" y="361"/>
                </a:lnTo>
                <a:lnTo>
                  <a:pt x="42" y="370"/>
                </a:lnTo>
                <a:lnTo>
                  <a:pt x="39" y="382"/>
                </a:lnTo>
                <a:lnTo>
                  <a:pt x="34" y="392"/>
                </a:lnTo>
                <a:lnTo>
                  <a:pt x="27" y="401"/>
                </a:lnTo>
                <a:lnTo>
                  <a:pt x="21" y="405"/>
                </a:lnTo>
                <a:lnTo>
                  <a:pt x="18" y="408"/>
                </a:lnTo>
                <a:lnTo>
                  <a:pt x="16" y="413"/>
                </a:lnTo>
                <a:lnTo>
                  <a:pt x="16" y="419"/>
                </a:lnTo>
                <a:lnTo>
                  <a:pt x="16" y="428"/>
                </a:lnTo>
                <a:lnTo>
                  <a:pt x="16" y="436"/>
                </a:lnTo>
                <a:lnTo>
                  <a:pt x="18" y="447"/>
                </a:lnTo>
                <a:lnTo>
                  <a:pt x="16" y="459"/>
                </a:lnTo>
                <a:lnTo>
                  <a:pt x="5" y="471"/>
                </a:lnTo>
                <a:lnTo>
                  <a:pt x="0" y="484"/>
                </a:lnTo>
                <a:lnTo>
                  <a:pt x="0" y="500"/>
                </a:lnTo>
                <a:lnTo>
                  <a:pt x="2" y="517"/>
                </a:lnTo>
                <a:lnTo>
                  <a:pt x="9" y="530"/>
                </a:lnTo>
                <a:close/>
              </a:path>
            </a:pathLst>
          </a:custGeom>
          <a:solidFill>
            <a:srgbClr val="CCFFCC"/>
          </a:solidFill>
          <a:ln w="9525">
            <a:noFill/>
            <a:round/>
            <a:headEnd/>
            <a:tailEnd/>
          </a:ln>
        </p:spPr>
        <p:txBody>
          <a:bodyPr/>
          <a:lstStyle/>
          <a:p>
            <a:endParaRPr lang="en-US"/>
          </a:p>
        </p:txBody>
      </p:sp>
      <p:sp>
        <p:nvSpPr>
          <p:cNvPr id="31852" name="Freeform 108"/>
          <p:cNvSpPr>
            <a:spLocks/>
          </p:cNvSpPr>
          <p:nvPr/>
        </p:nvSpPr>
        <p:spPr bwMode="auto">
          <a:xfrm>
            <a:off x="1200150" y="2139950"/>
            <a:ext cx="1006475" cy="762000"/>
          </a:xfrm>
          <a:custGeom>
            <a:avLst/>
            <a:gdLst/>
            <a:ahLst/>
            <a:cxnLst>
              <a:cxn ang="0">
                <a:pos x="679" y="719"/>
              </a:cxn>
              <a:cxn ang="0">
                <a:pos x="718" y="530"/>
              </a:cxn>
              <a:cxn ang="0">
                <a:pos x="739" y="471"/>
              </a:cxn>
              <a:cxn ang="0">
                <a:pos x="748" y="440"/>
              </a:cxn>
              <a:cxn ang="0">
                <a:pos x="729" y="406"/>
              </a:cxn>
              <a:cxn ang="0">
                <a:pos x="743" y="389"/>
              </a:cxn>
              <a:cxn ang="0">
                <a:pos x="764" y="357"/>
              </a:cxn>
              <a:cxn ang="0">
                <a:pos x="801" y="310"/>
              </a:cxn>
              <a:cxn ang="0">
                <a:pos x="831" y="246"/>
              </a:cxn>
              <a:cxn ang="0">
                <a:pos x="822" y="231"/>
              </a:cxn>
              <a:cxn ang="0">
                <a:pos x="813" y="217"/>
              </a:cxn>
              <a:cxn ang="0">
                <a:pos x="620" y="151"/>
              </a:cxn>
              <a:cxn ang="0">
                <a:pos x="590" y="151"/>
              </a:cxn>
              <a:cxn ang="0">
                <a:pos x="551" y="144"/>
              </a:cxn>
              <a:cxn ang="0">
                <a:pos x="524" y="155"/>
              </a:cxn>
              <a:cxn ang="0">
                <a:pos x="488" y="153"/>
              </a:cxn>
              <a:cxn ang="0">
                <a:pos x="454" y="148"/>
              </a:cxn>
              <a:cxn ang="0">
                <a:pos x="424" y="148"/>
              </a:cxn>
              <a:cxn ang="0">
                <a:pos x="396" y="132"/>
              </a:cxn>
              <a:cxn ang="0">
                <a:pos x="373" y="125"/>
              </a:cxn>
              <a:cxn ang="0">
                <a:pos x="320" y="118"/>
              </a:cxn>
              <a:cxn ang="0">
                <a:pos x="303" y="108"/>
              </a:cxn>
              <a:cxn ang="0">
                <a:pos x="287" y="99"/>
              </a:cxn>
              <a:cxn ang="0">
                <a:pos x="275" y="34"/>
              </a:cxn>
              <a:cxn ang="0">
                <a:pos x="234" y="18"/>
              </a:cxn>
              <a:cxn ang="0">
                <a:pos x="218" y="6"/>
              </a:cxn>
              <a:cxn ang="0">
                <a:pos x="194" y="21"/>
              </a:cxn>
              <a:cxn ang="0">
                <a:pos x="185" y="42"/>
              </a:cxn>
              <a:cxn ang="0">
                <a:pos x="180" y="76"/>
              </a:cxn>
              <a:cxn ang="0">
                <a:pos x="173" y="81"/>
              </a:cxn>
              <a:cxn ang="0">
                <a:pos x="166" y="109"/>
              </a:cxn>
              <a:cxn ang="0">
                <a:pos x="136" y="178"/>
              </a:cxn>
              <a:cxn ang="0">
                <a:pos x="123" y="213"/>
              </a:cxn>
              <a:cxn ang="0">
                <a:pos x="108" y="253"/>
              </a:cxn>
              <a:cxn ang="0">
                <a:pos x="92" y="290"/>
              </a:cxn>
              <a:cxn ang="0">
                <a:pos x="85" y="310"/>
              </a:cxn>
              <a:cxn ang="0">
                <a:pos x="69" y="327"/>
              </a:cxn>
              <a:cxn ang="0">
                <a:pos x="65" y="343"/>
              </a:cxn>
              <a:cxn ang="0">
                <a:pos x="62" y="357"/>
              </a:cxn>
              <a:cxn ang="0">
                <a:pos x="42" y="370"/>
              </a:cxn>
              <a:cxn ang="0">
                <a:pos x="27" y="401"/>
              </a:cxn>
              <a:cxn ang="0">
                <a:pos x="16" y="413"/>
              </a:cxn>
              <a:cxn ang="0">
                <a:pos x="16" y="436"/>
              </a:cxn>
              <a:cxn ang="0">
                <a:pos x="5" y="471"/>
              </a:cxn>
              <a:cxn ang="0">
                <a:pos x="2" y="517"/>
              </a:cxn>
            </a:cxnLst>
            <a:rect l="0" t="0" r="r" b="b"/>
            <a:pathLst>
              <a:path w="831" h="719">
                <a:moveTo>
                  <a:pt x="9" y="530"/>
                </a:moveTo>
                <a:lnTo>
                  <a:pt x="387" y="644"/>
                </a:lnTo>
                <a:lnTo>
                  <a:pt x="679" y="719"/>
                </a:lnTo>
                <a:lnTo>
                  <a:pt x="686" y="686"/>
                </a:lnTo>
                <a:lnTo>
                  <a:pt x="702" y="609"/>
                </a:lnTo>
                <a:lnTo>
                  <a:pt x="718" y="530"/>
                </a:lnTo>
                <a:lnTo>
                  <a:pt x="727" y="489"/>
                </a:lnTo>
                <a:lnTo>
                  <a:pt x="732" y="480"/>
                </a:lnTo>
                <a:lnTo>
                  <a:pt x="739" y="471"/>
                </a:lnTo>
                <a:lnTo>
                  <a:pt x="746" y="463"/>
                </a:lnTo>
                <a:lnTo>
                  <a:pt x="751" y="450"/>
                </a:lnTo>
                <a:lnTo>
                  <a:pt x="748" y="440"/>
                </a:lnTo>
                <a:lnTo>
                  <a:pt x="737" y="431"/>
                </a:lnTo>
                <a:lnTo>
                  <a:pt x="729" y="421"/>
                </a:lnTo>
                <a:lnTo>
                  <a:pt x="729" y="406"/>
                </a:lnTo>
                <a:lnTo>
                  <a:pt x="734" y="401"/>
                </a:lnTo>
                <a:lnTo>
                  <a:pt x="739" y="396"/>
                </a:lnTo>
                <a:lnTo>
                  <a:pt x="743" y="389"/>
                </a:lnTo>
                <a:lnTo>
                  <a:pt x="748" y="380"/>
                </a:lnTo>
                <a:lnTo>
                  <a:pt x="755" y="370"/>
                </a:lnTo>
                <a:lnTo>
                  <a:pt x="764" y="357"/>
                </a:lnTo>
                <a:lnTo>
                  <a:pt x="776" y="343"/>
                </a:lnTo>
                <a:lnTo>
                  <a:pt x="792" y="327"/>
                </a:lnTo>
                <a:lnTo>
                  <a:pt x="801" y="310"/>
                </a:lnTo>
                <a:lnTo>
                  <a:pt x="815" y="289"/>
                </a:lnTo>
                <a:lnTo>
                  <a:pt x="829" y="269"/>
                </a:lnTo>
                <a:lnTo>
                  <a:pt x="831" y="246"/>
                </a:lnTo>
                <a:lnTo>
                  <a:pt x="827" y="236"/>
                </a:lnTo>
                <a:lnTo>
                  <a:pt x="825" y="232"/>
                </a:lnTo>
                <a:lnTo>
                  <a:pt x="822" y="231"/>
                </a:lnTo>
                <a:lnTo>
                  <a:pt x="817" y="227"/>
                </a:lnTo>
                <a:lnTo>
                  <a:pt x="815" y="224"/>
                </a:lnTo>
                <a:lnTo>
                  <a:pt x="813" y="217"/>
                </a:lnTo>
                <a:lnTo>
                  <a:pt x="810" y="208"/>
                </a:lnTo>
                <a:lnTo>
                  <a:pt x="804" y="197"/>
                </a:lnTo>
                <a:lnTo>
                  <a:pt x="620" y="151"/>
                </a:lnTo>
                <a:lnTo>
                  <a:pt x="612" y="153"/>
                </a:lnTo>
                <a:lnTo>
                  <a:pt x="602" y="153"/>
                </a:lnTo>
                <a:lnTo>
                  <a:pt x="590" y="151"/>
                </a:lnTo>
                <a:lnTo>
                  <a:pt x="577" y="148"/>
                </a:lnTo>
                <a:lnTo>
                  <a:pt x="563" y="146"/>
                </a:lnTo>
                <a:lnTo>
                  <a:pt x="551" y="144"/>
                </a:lnTo>
                <a:lnTo>
                  <a:pt x="540" y="146"/>
                </a:lnTo>
                <a:lnTo>
                  <a:pt x="533" y="150"/>
                </a:lnTo>
                <a:lnTo>
                  <a:pt x="524" y="155"/>
                </a:lnTo>
                <a:lnTo>
                  <a:pt x="512" y="157"/>
                </a:lnTo>
                <a:lnTo>
                  <a:pt x="500" y="155"/>
                </a:lnTo>
                <a:lnTo>
                  <a:pt x="488" y="153"/>
                </a:lnTo>
                <a:lnTo>
                  <a:pt x="475" y="150"/>
                </a:lnTo>
                <a:lnTo>
                  <a:pt x="465" y="148"/>
                </a:lnTo>
                <a:lnTo>
                  <a:pt x="454" y="148"/>
                </a:lnTo>
                <a:lnTo>
                  <a:pt x="447" y="151"/>
                </a:lnTo>
                <a:lnTo>
                  <a:pt x="435" y="151"/>
                </a:lnTo>
                <a:lnTo>
                  <a:pt x="424" y="148"/>
                </a:lnTo>
                <a:lnTo>
                  <a:pt x="414" y="143"/>
                </a:lnTo>
                <a:lnTo>
                  <a:pt x="405" y="137"/>
                </a:lnTo>
                <a:lnTo>
                  <a:pt x="396" y="132"/>
                </a:lnTo>
                <a:lnTo>
                  <a:pt x="387" y="127"/>
                </a:lnTo>
                <a:lnTo>
                  <a:pt x="380" y="125"/>
                </a:lnTo>
                <a:lnTo>
                  <a:pt x="373" y="125"/>
                </a:lnTo>
                <a:lnTo>
                  <a:pt x="350" y="123"/>
                </a:lnTo>
                <a:lnTo>
                  <a:pt x="333" y="122"/>
                </a:lnTo>
                <a:lnTo>
                  <a:pt x="320" y="118"/>
                </a:lnTo>
                <a:lnTo>
                  <a:pt x="312" y="113"/>
                </a:lnTo>
                <a:lnTo>
                  <a:pt x="306" y="111"/>
                </a:lnTo>
                <a:lnTo>
                  <a:pt x="303" y="108"/>
                </a:lnTo>
                <a:lnTo>
                  <a:pt x="299" y="108"/>
                </a:lnTo>
                <a:lnTo>
                  <a:pt x="296" y="108"/>
                </a:lnTo>
                <a:lnTo>
                  <a:pt x="287" y="99"/>
                </a:lnTo>
                <a:lnTo>
                  <a:pt x="289" y="76"/>
                </a:lnTo>
                <a:lnTo>
                  <a:pt x="287" y="50"/>
                </a:lnTo>
                <a:lnTo>
                  <a:pt x="275" y="34"/>
                </a:lnTo>
                <a:lnTo>
                  <a:pt x="259" y="21"/>
                </a:lnTo>
                <a:lnTo>
                  <a:pt x="245" y="18"/>
                </a:lnTo>
                <a:lnTo>
                  <a:pt x="234" y="18"/>
                </a:lnTo>
                <a:lnTo>
                  <a:pt x="229" y="13"/>
                </a:lnTo>
                <a:lnTo>
                  <a:pt x="224" y="11"/>
                </a:lnTo>
                <a:lnTo>
                  <a:pt x="218" y="6"/>
                </a:lnTo>
                <a:lnTo>
                  <a:pt x="211" y="0"/>
                </a:lnTo>
                <a:lnTo>
                  <a:pt x="195" y="4"/>
                </a:lnTo>
                <a:lnTo>
                  <a:pt x="194" y="21"/>
                </a:lnTo>
                <a:lnTo>
                  <a:pt x="188" y="28"/>
                </a:lnTo>
                <a:lnTo>
                  <a:pt x="185" y="34"/>
                </a:lnTo>
                <a:lnTo>
                  <a:pt x="185" y="42"/>
                </a:lnTo>
                <a:lnTo>
                  <a:pt x="183" y="57"/>
                </a:lnTo>
                <a:lnTo>
                  <a:pt x="183" y="67"/>
                </a:lnTo>
                <a:lnTo>
                  <a:pt x="180" y="76"/>
                </a:lnTo>
                <a:lnTo>
                  <a:pt x="176" y="83"/>
                </a:lnTo>
                <a:lnTo>
                  <a:pt x="173" y="81"/>
                </a:lnTo>
                <a:lnTo>
                  <a:pt x="173" y="81"/>
                </a:lnTo>
                <a:lnTo>
                  <a:pt x="173" y="85"/>
                </a:lnTo>
                <a:lnTo>
                  <a:pt x="173" y="90"/>
                </a:lnTo>
                <a:lnTo>
                  <a:pt x="166" y="109"/>
                </a:lnTo>
                <a:lnTo>
                  <a:pt x="155" y="136"/>
                </a:lnTo>
                <a:lnTo>
                  <a:pt x="144" y="160"/>
                </a:lnTo>
                <a:lnTo>
                  <a:pt x="136" y="178"/>
                </a:lnTo>
                <a:lnTo>
                  <a:pt x="130" y="188"/>
                </a:lnTo>
                <a:lnTo>
                  <a:pt x="127" y="201"/>
                </a:lnTo>
                <a:lnTo>
                  <a:pt x="123" y="213"/>
                </a:lnTo>
                <a:lnTo>
                  <a:pt x="118" y="224"/>
                </a:lnTo>
                <a:lnTo>
                  <a:pt x="113" y="236"/>
                </a:lnTo>
                <a:lnTo>
                  <a:pt x="108" y="253"/>
                </a:lnTo>
                <a:lnTo>
                  <a:pt x="102" y="271"/>
                </a:lnTo>
                <a:lnTo>
                  <a:pt x="95" y="282"/>
                </a:lnTo>
                <a:lnTo>
                  <a:pt x="92" y="290"/>
                </a:lnTo>
                <a:lnTo>
                  <a:pt x="90" y="297"/>
                </a:lnTo>
                <a:lnTo>
                  <a:pt x="88" y="304"/>
                </a:lnTo>
                <a:lnTo>
                  <a:pt x="85" y="310"/>
                </a:lnTo>
                <a:lnTo>
                  <a:pt x="79" y="315"/>
                </a:lnTo>
                <a:lnTo>
                  <a:pt x="74" y="322"/>
                </a:lnTo>
                <a:lnTo>
                  <a:pt x="69" y="327"/>
                </a:lnTo>
                <a:lnTo>
                  <a:pt x="65" y="333"/>
                </a:lnTo>
                <a:lnTo>
                  <a:pt x="64" y="340"/>
                </a:lnTo>
                <a:lnTo>
                  <a:pt x="65" y="343"/>
                </a:lnTo>
                <a:lnTo>
                  <a:pt x="69" y="347"/>
                </a:lnTo>
                <a:lnTo>
                  <a:pt x="69" y="354"/>
                </a:lnTo>
                <a:lnTo>
                  <a:pt x="62" y="357"/>
                </a:lnTo>
                <a:lnTo>
                  <a:pt x="53" y="359"/>
                </a:lnTo>
                <a:lnTo>
                  <a:pt x="46" y="361"/>
                </a:lnTo>
                <a:lnTo>
                  <a:pt x="42" y="370"/>
                </a:lnTo>
                <a:lnTo>
                  <a:pt x="39" y="382"/>
                </a:lnTo>
                <a:lnTo>
                  <a:pt x="34" y="392"/>
                </a:lnTo>
                <a:lnTo>
                  <a:pt x="27" y="401"/>
                </a:lnTo>
                <a:lnTo>
                  <a:pt x="21" y="405"/>
                </a:lnTo>
                <a:lnTo>
                  <a:pt x="18" y="408"/>
                </a:lnTo>
                <a:lnTo>
                  <a:pt x="16" y="413"/>
                </a:lnTo>
                <a:lnTo>
                  <a:pt x="16" y="419"/>
                </a:lnTo>
                <a:lnTo>
                  <a:pt x="16" y="428"/>
                </a:lnTo>
                <a:lnTo>
                  <a:pt x="16" y="436"/>
                </a:lnTo>
                <a:lnTo>
                  <a:pt x="18" y="447"/>
                </a:lnTo>
                <a:lnTo>
                  <a:pt x="16" y="459"/>
                </a:lnTo>
                <a:lnTo>
                  <a:pt x="5" y="471"/>
                </a:lnTo>
                <a:lnTo>
                  <a:pt x="0" y="484"/>
                </a:lnTo>
                <a:lnTo>
                  <a:pt x="0" y="500"/>
                </a:lnTo>
                <a:lnTo>
                  <a:pt x="2" y="517"/>
                </a:lnTo>
                <a:lnTo>
                  <a:pt x="9" y="530"/>
                </a:lnTo>
              </a:path>
            </a:pathLst>
          </a:custGeom>
          <a:noFill/>
          <a:ln w="0">
            <a:solidFill>
              <a:srgbClr val="000000"/>
            </a:solidFill>
            <a:prstDash val="solid"/>
            <a:round/>
            <a:headEnd/>
            <a:tailEnd/>
          </a:ln>
        </p:spPr>
        <p:txBody>
          <a:bodyPr/>
          <a:lstStyle/>
          <a:p>
            <a:endParaRPr lang="en-US"/>
          </a:p>
        </p:txBody>
      </p:sp>
      <p:sp>
        <p:nvSpPr>
          <p:cNvPr id="31853" name="Freeform 109"/>
          <p:cNvSpPr>
            <a:spLocks/>
          </p:cNvSpPr>
          <p:nvPr/>
        </p:nvSpPr>
        <p:spPr bwMode="auto">
          <a:xfrm>
            <a:off x="1436688" y="1792288"/>
            <a:ext cx="846137" cy="555625"/>
          </a:xfrm>
          <a:custGeom>
            <a:avLst/>
            <a:gdLst/>
            <a:ahLst/>
            <a:cxnLst>
              <a:cxn ang="0">
                <a:pos x="64" y="346"/>
              </a:cxn>
              <a:cxn ang="0">
                <a:pos x="92" y="424"/>
              </a:cxn>
              <a:cxn ang="0">
                <a:pos x="111" y="436"/>
              </a:cxn>
              <a:cxn ang="0">
                <a:pos x="155" y="448"/>
              </a:cxn>
              <a:cxn ang="0">
                <a:pos x="201" y="457"/>
              </a:cxn>
              <a:cxn ang="0">
                <a:pos x="240" y="476"/>
              </a:cxn>
              <a:cxn ang="0">
                <a:pos x="280" y="475"/>
              </a:cxn>
              <a:cxn ang="0">
                <a:pos x="329" y="480"/>
              </a:cxn>
              <a:cxn ang="0">
                <a:pos x="368" y="471"/>
              </a:cxn>
              <a:cxn ang="0">
                <a:pos x="417" y="478"/>
              </a:cxn>
              <a:cxn ang="0">
                <a:pos x="657" y="130"/>
              </a:cxn>
              <a:cxn ang="0">
                <a:pos x="493" y="83"/>
              </a:cxn>
              <a:cxn ang="0">
                <a:pos x="349" y="40"/>
              </a:cxn>
              <a:cxn ang="0">
                <a:pos x="249" y="11"/>
              </a:cxn>
              <a:cxn ang="0">
                <a:pos x="213" y="0"/>
              </a:cxn>
              <a:cxn ang="0">
                <a:pos x="215" y="14"/>
              </a:cxn>
              <a:cxn ang="0">
                <a:pos x="226" y="33"/>
              </a:cxn>
              <a:cxn ang="0">
                <a:pos x="222" y="58"/>
              </a:cxn>
              <a:cxn ang="0">
                <a:pos x="217" y="81"/>
              </a:cxn>
              <a:cxn ang="0">
                <a:pos x="224" y="93"/>
              </a:cxn>
              <a:cxn ang="0">
                <a:pos x="220" y="100"/>
              </a:cxn>
              <a:cxn ang="0">
                <a:pos x="220" y="116"/>
              </a:cxn>
              <a:cxn ang="0">
                <a:pos x="224" y="130"/>
              </a:cxn>
              <a:cxn ang="0">
                <a:pos x="213" y="155"/>
              </a:cxn>
              <a:cxn ang="0">
                <a:pos x="198" y="193"/>
              </a:cxn>
              <a:cxn ang="0">
                <a:pos x="164" y="227"/>
              </a:cxn>
              <a:cxn ang="0">
                <a:pos x="143" y="239"/>
              </a:cxn>
              <a:cxn ang="0">
                <a:pos x="131" y="241"/>
              </a:cxn>
              <a:cxn ang="0">
                <a:pos x="127" y="216"/>
              </a:cxn>
              <a:cxn ang="0">
                <a:pos x="118" y="200"/>
              </a:cxn>
              <a:cxn ang="0">
                <a:pos x="129" y="179"/>
              </a:cxn>
              <a:cxn ang="0">
                <a:pos x="164" y="158"/>
              </a:cxn>
              <a:cxn ang="0">
                <a:pos x="173" y="153"/>
              </a:cxn>
              <a:cxn ang="0">
                <a:pos x="176" y="127"/>
              </a:cxn>
              <a:cxn ang="0">
                <a:pos x="166" y="114"/>
              </a:cxn>
              <a:cxn ang="0">
                <a:pos x="173" y="111"/>
              </a:cxn>
              <a:cxn ang="0">
                <a:pos x="162" y="105"/>
              </a:cxn>
              <a:cxn ang="0">
                <a:pos x="131" y="93"/>
              </a:cxn>
              <a:cxn ang="0">
                <a:pos x="92" y="70"/>
              </a:cxn>
              <a:cxn ang="0">
                <a:pos x="59" y="46"/>
              </a:cxn>
              <a:cxn ang="0">
                <a:pos x="22" y="60"/>
              </a:cxn>
              <a:cxn ang="0">
                <a:pos x="22" y="139"/>
              </a:cxn>
              <a:cxn ang="0">
                <a:pos x="25" y="206"/>
              </a:cxn>
              <a:cxn ang="0">
                <a:pos x="37" y="225"/>
              </a:cxn>
              <a:cxn ang="0">
                <a:pos x="18" y="241"/>
              </a:cxn>
              <a:cxn ang="0">
                <a:pos x="23" y="258"/>
              </a:cxn>
              <a:cxn ang="0">
                <a:pos x="29" y="271"/>
              </a:cxn>
              <a:cxn ang="0">
                <a:pos x="15" y="295"/>
              </a:cxn>
              <a:cxn ang="0">
                <a:pos x="20" y="316"/>
              </a:cxn>
              <a:cxn ang="0">
                <a:pos x="41" y="329"/>
              </a:cxn>
            </a:cxnLst>
            <a:rect l="0" t="0" r="r" b="b"/>
            <a:pathLst>
              <a:path w="697" h="522">
                <a:moveTo>
                  <a:pt x="34" y="338"/>
                </a:moveTo>
                <a:lnTo>
                  <a:pt x="39" y="343"/>
                </a:lnTo>
                <a:lnTo>
                  <a:pt x="50" y="343"/>
                </a:lnTo>
                <a:lnTo>
                  <a:pt x="64" y="346"/>
                </a:lnTo>
                <a:lnTo>
                  <a:pt x="80" y="359"/>
                </a:lnTo>
                <a:lnTo>
                  <a:pt x="92" y="375"/>
                </a:lnTo>
                <a:lnTo>
                  <a:pt x="94" y="401"/>
                </a:lnTo>
                <a:lnTo>
                  <a:pt x="92" y="424"/>
                </a:lnTo>
                <a:lnTo>
                  <a:pt x="101" y="433"/>
                </a:lnTo>
                <a:lnTo>
                  <a:pt x="104" y="433"/>
                </a:lnTo>
                <a:lnTo>
                  <a:pt x="108" y="433"/>
                </a:lnTo>
                <a:lnTo>
                  <a:pt x="111" y="436"/>
                </a:lnTo>
                <a:lnTo>
                  <a:pt x="117" y="438"/>
                </a:lnTo>
                <a:lnTo>
                  <a:pt x="125" y="443"/>
                </a:lnTo>
                <a:lnTo>
                  <a:pt x="138" y="447"/>
                </a:lnTo>
                <a:lnTo>
                  <a:pt x="155" y="448"/>
                </a:lnTo>
                <a:lnTo>
                  <a:pt x="178" y="450"/>
                </a:lnTo>
                <a:lnTo>
                  <a:pt x="185" y="450"/>
                </a:lnTo>
                <a:lnTo>
                  <a:pt x="192" y="452"/>
                </a:lnTo>
                <a:lnTo>
                  <a:pt x="201" y="457"/>
                </a:lnTo>
                <a:lnTo>
                  <a:pt x="210" y="462"/>
                </a:lnTo>
                <a:lnTo>
                  <a:pt x="219" y="468"/>
                </a:lnTo>
                <a:lnTo>
                  <a:pt x="229" y="473"/>
                </a:lnTo>
                <a:lnTo>
                  <a:pt x="240" y="476"/>
                </a:lnTo>
                <a:lnTo>
                  <a:pt x="252" y="476"/>
                </a:lnTo>
                <a:lnTo>
                  <a:pt x="259" y="473"/>
                </a:lnTo>
                <a:lnTo>
                  <a:pt x="270" y="473"/>
                </a:lnTo>
                <a:lnTo>
                  <a:pt x="280" y="475"/>
                </a:lnTo>
                <a:lnTo>
                  <a:pt x="293" y="478"/>
                </a:lnTo>
                <a:lnTo>
                  <a:pt x="305" y="480"/>
                </a:lnTo>
                <a:lnTo>
                  <a:pt x="317" y="482"/>
                </a:lnTo>
                <a:lnTo>
                  <a:pt x="329" y="480"/>
                </a:lnTo>
                <a:lnTo>
                  <a:pt x="338" y="475"/>
                </a:lnTo>
                <a:lnTo>
                  <a:pt x="345" y="471"/>
                </a:lnTo>
                <a:lnTo>
                  <a:pt x="356" y="469"/>
                </a:lnTo>
                <a:lnTo>
                  <a:pt x="368" y="471"/>
                </a:lnTo>
                <a:lnTo>
                  <a:pt x="382" y="473"/>
                </a:lnTo>
                <a:lnTo>
                  <a:pt x="395" y="476"/>
                </a:lnTo>
                <a:lnTo>
                  <a:pt x="407" y="478"/>
                </a:lnTo>
                <a:lnTo>
                  <a:pt x="417" y="478"/>
                </a:lnTo>
                <a:lnTo>
                  <a:pt x="425" y="476"/>
                </a:lnTo>
                <a:lnTo>
                  <a:pt x="609" y="522"/>
                </a:lnTo>
                <a:lnTo>
                  <a:pt x="697" y="141"/>
                </a:lnTo>
                <a:lnTo>
                  <a:pt x="657" y="130"/>
                </a:lnTo>
                <a:lnTo>
                  <a:pt x="615" y="118"/>
                </a:lnTo>
                <a:lnTo>
                  <a:pt x="574" y="105"/>
                </a:lnTo>
                <a:lnTo>
                  <a:pt x="532" y="95"/>
                </a:lnTo>
                <a:lnTo>
                  <a:pt x="493" y="83"/>
                </a:lnTo>
                <a:lnTo>
                  <a:pt x="454" y="72"/>
                </a:lnTo>
                <a:lnTo>
                  <a:pt x="417" y="62"/>
                </a:lnTo>
                <a:lnTo>
                  <a:pt x="382" y="51"/>
                </a:lnTo>
                <a:lnTo>
                  <a:pt x="349" y="40"/>
                </a:lnTo>
                <a:lnTo>
                  <a:pt x="319" y="32"/>
                </a:lnTo>
                <a:lnTo>
                  <a:pt x="293" y="23"/>
                </a:lnTo>
                <a:lnTo>
                  <a:pt x="268" y="16"/>
                </a:lnTo>
                <a:lnTo>
                  <a:pt x="249" y="11"/>
                </a:lnTo>
                <a:lnTo>
                  <a:pt x="234" y="5"/>
                </a:lnTo>
                <a:lnTo>
                  <a:pt x="222" y="2"/>
                </a:lnTo>
                <a:lnTo>
                  <a:pt x="217" y="0"/>
                </a:lnTo>
                <a:lnTo>
                  <a:pt x="213" y="0"/>
                </a:lnTo>
                <a:lnTo>
                  <a:pt x="212" y="0"/>
                </a:lnTo>
                <a:lnTo>
                  <a:pt x="212" y="4"/>
                </a:lnTo>
                <a:lnTo>
                  <a:pt x="213" y="11"/>
                </a:lnTo>
                <a:lnTo>
                  <a:pt x="215" y="14"/>
                </a:lnTo>
                <a:lnTo>
                  <a:pt x="220" y="18"/>
                </a:lnTo>
                <a:lnTo>
                  <a:pt x="224" y="21"/>
                </a:lnTo>
                <a:lnTo>
                  <a:pt x="226" y="26"/>
                </a:lnTo>
                <a:lnTo>
                  <a:pt x="226" y="33"/>
                </a:lnTo>
                <a:lnTo>
                  <a:pt x="227" y="40"/>
                </a:lnTo>
                <a:lnTo>
                  <a:pt x="226" y="47"/>
                </a:lnTo>
                <a:lnTo>
                  <a:pt x="222" y="51"/>
                </a:lnTo>
                <a:lnTo>
                  <a:pt x="222" y="58"/>
                </a:lnTo>
                <a:lnTo>
                  <a:pt x="224" y="65"/>
                </a:lnTo>
                <a:lnTo>
                  <a:pt x="224" y="70"/>
                </a:lnTo>
                <a:lnTo>
                  <a:pt x="219" y="74"/>
                </a:lnTo>
                <a:lnTo>
                  <a:pt x="217" y="81"/>
                </a:lnTo>
                <a:lnTo>
                  <a:pt x="217" y="86"/>
                </a:lnTo>
                <a:lnTo>
                  <a:pt x="219" y="90"/>
                </a:lnTo>
                <a:lnTo>
                  <a:pt x="220" y="91"/>
                </a:lnTo>
                <a:lnTo>
                  <a:pt x="224" y="93"/>
                </a:lnTo>
                <a:lnTo>
                  <a:pt x="226" y="95"/>
                </a:lnTo>
                <a:lnTo>
                  <a:pt x="226" y="97"/>
                </a:lnTo>
                <a:lnTo>
                  <a:pt x="222" y="98"/>
                </a:lnTo>
                <a:lnTo>
                  <a:pt x="220" y="100"/>
                </a:lnTo>
                <a:lnTo>
                  <a:pt x="220" y="104"/>
                </a:lnTo>
                <a:lnTo>
                  <a:pt x="222" y="109"/>
                </a:lnTo>
                <a:lnTo>
                  <a:pt x="222" y="114"/>
                </a:lnTo>
                <a:lnTo>
                  <a:pt x="220" y="116"/>
                </a:lnTo>
                <a:lnTo>
                  <a:pt x="219" y="118"/>
                </a:lnTo>
                <a:lnTo>
                  <a:pt x="217" y="121"/>
                </a:lnTo>
                <a:lnTo>
                  <a:pt x="220" y="127"/>
                </a:lnTo>
                <a:lnTo>
                  <a:pt x="224" y="130"/>
                </a:lnTo>
                <a:lnTo>
                  <a:pt x="227" y="132"/>
                </a:lnTo>
                <a:lnTo>
                  <a:pt x="227" y="137"/>
                </a:lnTo>
                <a:lnTo>
                  <a:pt x="222" y="144"/>
                </a:lnTo>
                <a:lnTo>
                  <a:pt x="213" y="155"/>
                </a:lnTo>
                <a:lnTo>
                  <a:pt x="205" y="162"/>
                </a:lnTo>
                <a:lnTo>
                  <a:pt x="199" y="171"/>
                </a:lnTo>
                <a:lnTo>
                  <a:pt x="198" y="181"/>
                </a:lnTo>
                <a:lnTo>
                  <a:pt x="198" y="193"/>
                </a:lnTo>
                <a:lnTo>
                  <a:pt x="194" y="206"/>
                </a:lnTo>
                <a:lnTo>
                  <a:pt x="185" y="218"/>
                </a:lnTo>
                <a:lnTo>
                  <a:pt x="173" y="223"/>
                </a:lnTo>
                <a:lnTo>
                  <a:pt x="164" y="227"/>
                </a:lnTo>
                <a:lnTo>
                  <a:pt x="159" y="230"/>
                </a:lnTo>
                <a:lnTo>
                  <a:pt x="152" y="234"/>
                </a:lnTo>
                <a:lnTo>
                  <a:pt x="148" y="237"/>
                </a:lnTo>
                <a:lnTo>
                  <a:pt x="143" y="239"/>
                </a:lnTo>
                <a:lnTo>
                  <a:pt x="138" y="241"/>
                </a:lnTo>
                <a:lnTo>
                  <a:pt x="134" y="241"/>
                </a:lnTo>
                <a:lnTo>
                  <a:pt x="132" y="241"/>
                </a:lnTo>
                <a:lnTo>
                  <a:pt x="131" y="241"/>
                </a:lnTo>
                <a:lnTo>
                  <a:pt x="125" y="239"/>
                </a:lnTo>
                <a:lnTo>
                  <a:pt x="124" y="236"/>
                </a:lnTo>
                <a:lnTo>
                  <a:pt x="124" y="223"/>
                </a:lnTo>
                <a:lnTo>
                  <a:pt x="127" y="216"/>
                </a:lnTo>
                <a:lnTo>
                  <a:pt x="131" y="211"/>
                </a:lnTo>
                <a:lnTo>
                  <a:pt x="129" y="206"/>
                </a:lnTo>
                <a:lnTo>
                  <a:pt x="120" y="206"/>
                </a:lnTo>
                <a:lnTo>
                  <a:pt x="118" y="200"/>
                </a:lnTo>
                <a:lnTo>
                  <a:pt x="120" y="195"/>
                </a:lnTo>
                <a:lnTo>
                  <a:pt x="122" y="188"/>
                </a:lnTo>
                <a:lnTo>
                  <a:pt x="124" y="186"/>
                </a:lnTo>
                <a:lnTo>
                  <a:pt x="129" y="179"/>
                </a:lnTo>
                <a:lnTo>
                  <a:pt x="139" y="167"/>
                </a:lnTo>
                <a:lnTo>
                  <a:pt x="152" y="155"/>
                </a:lnTo>
                <a:lnTo>
                  <a:pt x="161" y="155"/>
                </a:lnTo>
                <a:lnTo>
                  <a:pt x="164" y="158"/>
                </a:lnTo>
                <a:lnTo>
                  <a:pt x="168" y="156"/>
                </a:lnTo>
                <a:lnTo>
                  <a:pt x="169" y="155"/>
                </a:lnTo>
                <a:lnTo>
                  <a:pt x="171" y="153"/>
                </a:lnTo>
                <a:lnTo>
                  <a:pt x="173" y="153"/>
                </a:lnTo>
                <a:lnTo>
                  <a:pt x="176" y="149"/>
                </a:lnTo>
                <a:lnTo>
                  <a:pt x="178" y="144"/>
                </a:lnTo>
                <a:lnTo>
                  <a:pt x="178" y="132"/>
                </a:lnTo>
                <a:lnTo>
                  <a:pt x="176" y="127"/>
                </a:lnTo>
                <a:lnTo>
                  <a:pt x="173" y="125"/>
                </a:lnTo>
                <a:lnTo>
                  <a:pt x="169" y="123"/>
                </a:lnTo>
                <a:lnTo>
                  <a:pt x="168" y="120"/>
                </a:lnTo>
                <a:lnTo>
                  <a:pt x="166" y="114"/>
                </a:lnTo>
                <a:lnTo>
                  <a:pt x="168" y="111"/>
                </a:lnTo>
                <a:lnTo>
                  <a:pt x="168" y="109"/>
                </a:lnTo>
                <a:lnTo>
                  <a:pt x="171" y="109"/>
                </a:lnTo>
                <a:lnTo>
                  <a:pt x="173" y="111"/>
                </a:lnTo>
                <a:lnTo>
                  <a:pt x="173" y="114"/>
                </a:lnTo>
                <a:lnTo>
                  <a:pt x="171" y="114"/>
                </a:lnTo>
                <a:lnTo>
                  <a:pt x="166" y="111"/>
                </a:lnTo>
                <a:lnTo>
                  <a:pt x="162" y="105"/>
                </a:lnTo>
                <a:lnTo>
                  <a:pt x="157" y="100"/>
                </a:lnTo>
                <a:lnTo>
                  <a:pt x="150" y="98"/>
                </a:lnTo>
                <a:lnTo>
                  <a:pt x="139" y="97"/>
                </a:lnTo>
                <a:lnTo>
                  <a:pt x="131" y="93"/>
                </a:lnTo>
                <a:lnTo>
                  <a:pt x="124" y="86"/>
                </a:lnTo>
                <a:lnTo>
                  <a:pt x="115" y="81"/>
                </a:lnTo>
                <a:lnTo>
                  <a:pt x="99" y="76"/>
                </a:lnTo>
                <a:lnTo>
                  <a:pt x="92" y="70"/>
                </a:lnTo>
                <a:lnTo>
                  <a:pt x="83" y="65"/>
                </a:lnTo>
                <a:lnTo>
                  <a:pt x="74" y="60"/>
                </a:lnTo>
                <a:lnTo>
                  <a:pt x="67" y="56"/>
                </a:lnTo>
                <a:lnTo>
                  <a:pt x="59" y="46"/>
                </a:lnTo>
                <a:lnTo>
                  <a:pt x="44" y="32"/>
                </a:lnTo>
                <a:lnTo>
                  <a:pt x="30" y="26"/>
                </a:lnTo>
                <a:lnTo>
                  <a:pt x="22" y="37"/>
                </a:lnTo>
                <a:lnTo>
                  <a:pt x="22" y="60"/>
                </a:lnTo>
                <a:lnTo>
                  <a:pt x="23" y="84"/>
                </a:lnTo>
                <a:lnTo>
                  <a:pt x="27" y="105"/>
                </a:lnTo>
                <a:lnTo>
                  <a:pt x="25" y="121"/>
                </a:lnTo>
                <a:lnTo>
                  <a:pt x="22" y="139"/>
                </a:lnTo>
                <a:lnTo>
                  <a:pt x="22" y="164"/>
                </a:lnTo>
                <a:lnTo>
                  <a:pt x="22" y="186"/>
                </a:lnTo>
                <a:lnTo>
                  <a:pt x="22" y="202"/>
                </a:lnTo>
                <a:lnTo>
                  <a:pt x="25" y="206"/>
                </a:lnTo>
                <a:lnTo>
                  <a:pt x="30" y="209"/>
                </a:lnTo>
                <a:lnTo>
                  <a:pt x="36" y="213"/>
                </a:lnTo>
                <a:lnTo>
                  <a:pt x="39" y="218"/>
                </a:lnTo>
                <a:lnTo>
                  <a:pt x="37" y="225"/>
                </a:lnTo>
                <a:lnTo>
                  <a:pt x="34" y="230"/>
                </a:lnTo>
                <a:lnTo>
                  <a:pt x="29" y="236"/>
                </a:lnTo>
                <a:lnTo>
                  <a:pt x="22" y="237"/>
                </a:lnTo>
                <a:lnTo>
                  <a:pt x="18" y="241"/>
                </a:lnTo>
                <a:lnTo>
                  <a:pt x="18" y="246"/>
                </a:lnTo>
                <a:lnTo>
                  <a:pt x="18" y="251"/>
                </a:lnTo>
                <a:lnTo>
                  <a:pt x="20" y="257"/>
                </a:lnTo>
                <a:lnTo>
                  <a:pt x="23" y="258"/>
                </a:lnTo>
                <a:lnTo>
                  <a:pt x="30" y="258"/>
                </a:lnTo>
                <a:lnTo>
                  <a:pt x="37" y="260"/>
                </a:lnTo>
                <a:lnTo>
                  <a:pt x="36" y="264"/>
                </a:lnTo>
                <a:lnTo>
                  <a:pt x="29" y="271"/>
                </a:lnTo>
                <a:lnTo>
                  <a:pt x="25" y="276"/>
                </a:lnTo>
                <a:lnTo>
                  <a:pt x="20" y="283"/>
                </a:lnTo>
                <a:lnTo>
                  <a:pt x="18" y="290"/>
                </a:lnTo>
                <a:lnTo>
                  <a:pt x="15" y="295"/>
                </a:lnTo>
                <a:lnTo>
                  <a:pt x="6" y="297"/>
                </a:lnTo>
                <a:lnTo>
                  <a:pt x="0" y="301"/>
                </a:lnTo>
                <a:lnTo>
                  <a:pt x="8" y="309"/>
                </a:lnTo>
                <a:lnTo>
                  <a:pt x="20" y="316"/>
                </a:lnTo>
                <a:lnTo>
                  <a:pt x="29" y="318"/>
                </a:lnTo>
                <a:lnTo>
                  <a:pt x="36" y="318"/>
                </a:lnTo>
                <a:lnTo>
                  <a:pt x="37" y="324"/>
                </a:lnTo>
                <a:lnTo>
                  <a:pt x="41" y="329"/>
                </a:lnTo>
                <a:lnTo>
                  <a:pt x="44" y="329"/>
                </a:lnTo>
                <a:lnTo>
                  <a:pt x="44" y="331"/>
                </a:lnTo>
                <a:lnTo>
                  <a:pt x="34" y="338"/>
                </a:lnTo>
              </a:path>
            </a:pathLst>
          </a:custGeom>
          <a:solidFill>
            <a:srgbClr val="CCFFCC"/>
          </a:solidFill>
          <a:ln w="0">
            <a:solidFill>
              <a:srgbClr val="000000"/>
            </a:solidFill>
            <a:prstDash val="solid"/>
            <a:round/>
            <a:headEnd/>
            <a:tailEnd/>
          </a:ln>
        </p:spPr>
        <p:txBody>
          <a:bodyPr/>
          <a:lstStyle/>
          <a:p>
            <a:endParaRPr lang="en-US"/>
          </a:p>
        </p:txBody>
      </p:sp>
      <p:sp>
        <p:nvSpPr>
          <p:cNvPr id="31854" name="Freeform 110"/>
          <p:cNvSpPr>
            <a:spLocks/>
          </p:cNvSpPr>
          <p:nvPr/>
        </p:nvSpPr>
        <p:spPr bwMode="auto">
          <a:xfrm>
            <a:off x="2341563" y="1960563"/>
            <a:ext cx="1268412" cy="746125"/>
          </a:xfrm>
          <a:custGeom>
            <a:avLst/>
            <a:gdLst/>
            <a:ahLst/>
            <a:cxnLst>
              <a:cxn ang="0">
                <a:pos x="25" y="20"/>
              </a:cxn>
              <a:cxn ang="0">
                <a:pos x="6" y="107"/>
              </a:cxn>
              <a:cxn ang="0">
                <a:pos x="6" y="153"/>
              </a:cxn>
              <a:cxn ang="0">
                <a:pos x="16" y="178"/>
              </a:cxn>
              <a:cxn ang="0">
                <a:pos x="25" y="220"/>
              </a:cxn>
              <a:cxn ang="0">
                <a:pos x="57" y="262"/>
              </a:cxn>
              <a:cxn ang="0">
                <a:pos x="76" y="315"/>
              </a:cxn>
              <a:cxn ang="0">
                <a:pos x="92" y="331"/>
              </a:cxn>
              <a:cxn ang="0">
                <a:pos x="111" y="336"/>
              </a:cxn>
              <a:cxn ang="0">
                <a:pos x="101" y="357"/>
              </a:cxn>
              <a:cxn ang="0">
                <a:pos x="81" y="391"/>
              </a:cxn>
              <a:cxn ang="0">
                <a:pos x="78" y="428"/>
              </a:cxn>
              <a:cxn ang="0">
                <a:pos x="85" y="442"/>
              </a:cxn>
              <a:cxn ang="0">
                <a:pos x="71" y="452"/>
              </a:cxn>
              <a:cxn ang="0">
                <a:pos x="58" y="464"/>
              </a:cxn>
              <a:cxn ang="0">
                <a:pos x="62" y="478"/>
              </a:cxn>
              <a:cxn ang="0">
                <a:pos x="76" y="486"/>
              </a:cxn>
              <a:cxn ang="0">
                <a:pos x="92" y="486"/>
              </a:cxn>
              <a:cxn ang="0">
                <a:pos x="108" y="473"/>
              </a:cxn>
              <a:cxn ang="0">
                <a:pos x="122" y="487"/>
              </a:cxn>
              <a:cxn ang="0">
                <a:pos x="123" y="515"/>
              </a:cxn>
              <a:cxn ang="0">
                <a:pos x="136" y="561"/>
              </a:cxn>
              <a:cxn ang="0">
                <a:pos x="143" y="596"/>
              </a:cxn>
              <a:cxn ang="0">
                <a:pos x="153" y="598"/>
              </a:cxn>
              <a:cxn ang="0">
                <a:pos x="171" y="612"/>
              </a:cxn>
              <a:cxn ang="0">
                <a:pos x="176" y="654"/>
              </a:cxn>
              <a:cxn ang="0">
                <a:pos x="190" y="668"/>
              </a:cxn>
              <a:cxn ang="0">
                <a:pos x="194" y="663"/>
              </a:cxn>
              <a:cxn ang="0">
                <a:pos x="206" y="658"/>
              </a:cxn>
              <a:cxn ang="0">
                <a:pos x="234" y="658"/>
              </a:cxn>
              <a:cxn ang="0">
                <a:pos x="257" y="656"/>
              </a:cxn>
              <a:cxn ang="0">
                <a:pos x="285" y="658"/>
              </a:cxn>
              <a:cxn ang="0">
                <a:pos x="299" y="658"/>
              </a:cxn>
              <a:cxn ang="0">
                <a:pos x="313" y="668"/>
              </a:cxn>
              <a:cxn ang="0">
                <a:pos x="327" y="649"/>
              </a:cxn>
              <a:cxn ang="0">
                <a:pos x="340" y="651"/>
              </a:cxn>
              <a:cxn ang="0">
                <a:pos x="354" y="658"/>
              </a:cxn>
              <a:cxn ang="0">
                <a:pos x="361" y="609"/>
              </a:cxn>
              <a:cxn ang="0">
                <a:pos x="389" y="614"/>
              </a:cxn>
              <a:cxn ang="0">
                <a:pos x="442" y="624"/>
              </a:cxn>
              <a:cxn ang="0">
                <a:pos x="517" y="637"/>
              </a:cxn>
              <a:cxn ang="0">
                <a:pos x="605" y="651"/>
              </a:cxn>
              <a:cxn ang="0">
                <a:pos x="704" y="667"/>
              </a:cxn>
              <a:cxn ang="0">
                <a:pos x="808" y="681"/>
              </a:cxn>
              <a:cxn ang="0">
                <a:pos x="908" y="693"/>
              </a:cxn>
              <a:cxn ang="0">
                <a:pos x="1003" y="702"/>
              </a:cxn>
              <a:cxn ang="0">
                <a:pos x="1008" y="661"/>
              </a:cxn>
              <a:cxn ang="0">
                <a:pos x="1014" y="596"/>
              </a:cxn>
              <a:cxn ang="0">
                <a:pos x="1045" y="162"/>
              </a:cxn>
              <a:cxn ang="0">
                <a:pos x="890" y="144"/>
              </a:cxn>
              <a:cxn ang="0">
                <a:pos x="732" y="125"/>
              </a:cxn>
              <a:cxn ang="0">
                <a:pos x="579" y="102"/>
              </a:cxn>
              <a:cxn ang="0">
                <a:pos x="431" y="78"/>
              </a:cxn>
              <a:cxn ang="0">
                <a:pos x="299" y="55"/>
              </a:cxn>
              <a:cxn ang="0">
                <a:pos x="183" y="34"/>
              </a:cxn>
              <a:cxn ang="0">
                <a:pos x="92" y="14"/>
              </a:cxn>
              <a:cxn ang="0">
                <a:pos x="28" y="0"/>
              </a:cxn>
            </a:cxnLst>
            <a:rect l="0" t="0" r="r" b="b"/>
            <a:pathLst>
              <a:path w="1045" h="702">
                <a:moveTo>
                  <a:pt x="28" y="0"/>
                </a:moveTo>
                <a:lnTo>
                  <a:pt x="25" y="20"/>
                </a:lnTo>
                <a:lnTo>
                  <a:pt x="16" y="62"/>
                </a:lnTo>
                <a:lnTo>
                  <a:pt x="6" y="107"/>
                </a:lnTo>
                <a:lnTo>
                  <a:pt x="0" y="139"/>
                </a:lnTo>
                <a:lnTo>
                  <a:pt x="6" y="153"/>
                </a:lnTo>
                <a:lnTo>
                  <a:pt x="11" y="164"/>
                </a:lnTo>
                <a:lnTo>
                  <a:pt x="16" y="178"/>
                </a:lnTo>
                <a:lnTo>
                  <a:pt x="18" y="202"/>
                </a:lnTo>
                <a:lnTo>
                  <a:pt x="25" y="220"/>
                </a:lnTo>
                <a:lnTo>
                  <a:pt x="41" y="236"/>
                </a:lnTo>
                <a:lnTo>
                  <a:pt x="57" y="262"/>
                </a:lnTo>
                <a:lnTo>
                  <a:pt x="67" y="308"/>
                </a:lnTo>
                <a:lnTo>
                  <a:pt x="76" y="315"/>
                </a:lnTo>
                <a:lnTo>
                  <a:pt x="83" y="324"/>
                </a:lnTo>
                <a:lnTo>
                  <a:pt x="92" y="331"/>
                </a:lnTo>
                <a:lnTo>
                  <a:pt x="101" y="334"/>
                </a:lnTo>
                <a:lnTo>
                  <a:pt x="111" y="336"/>
                </a:lnTo>
                <a:lnTo>
                  <a:pt x="109" y="345"/>
                </a:lnTo>
                <a:lnTo>
                  <a:pt x="101" y="357"/>
                </a:lnTo>
                <a:lnTo>
                  <a:pt x="90" y="371"/>
                </a:lnTo>
                <a:lnTo>
                  <a:pt x="81" y="391"/>
                </a:lnTo>
                <a:lnTo>
                  <a:pt x="78" y="412"/>
                </a:lnTo>
                <a:lnTo>
                  <a:pt x="78" y="428"/>
                </a:lnTo>
                <a:lnTo>
                  <a:pt x="79" y="438"/>
                </a:lnTo>
                <a:lnTo>
                  <a:pt x="85" y="442"/>
                </a:lnTo>
                <a:lnTo>
                  <a:pt x="79" y="447"/>
                </a:lnTo>
                <a:lnTo>
                  <a:pt x="71" y="452"/>
                </a:lnTo>
                <a:lnTo>
                  <a:pt x="64" y="457"/>
                </a:lnTo>
                <a:lnTo>
                  <a:pt x="58" y="464"/>
                </a:lnTo>
                <a:lnTo>
                  <a:pt x="58" y="471"/>
                </a:lnTo>
                <a:lnTo>
                  <a:pt x="62" y="478"/>
                </a:lnTo>
                <a:lnTo>
                  <a:pt x="69" y="482"/>
                </a:lnTo>
                <a:lnTo>
                  <a:pt x="76" y="486"/>
                </a:lnTo>
                <a:lnTo>
                  <a:pt x="85" y="487"/>
                </a:lnTo>
                <a:lnTo>
                  <a:pt x="92" y="486"/>
                </a:lnTo>
                <a:lnTo>
                  <a:pt x="97" y="480"/>
                </a:lnTo>
                <a:lnTo>
                  <a:pt x="108" y="473"/>
                </a:lnTo>
                <a:lnTo>
                  <a:pt x="116" y="477"/>
                </a:lnTo>
                <a:lnTo>
                  <a:pt x="122" y="487"/>
                </a:lnTo>
                <a:lnTo>
                  <a:pt x="122" y="500"/>
                </a:lnTo>
                <a:lnTo>
                  <a:pt x="123" y="515"/>
                </a:lnTo>
                <a:lnTo>
                  <a:pt x="130" y="535"/>
                </a:lnTo>
                <a:lnTo>
                  <a:pt x="136" y="561"/>
                </a:lnTo>
                <a:lnTo>
                  <a:pt x="137" y="600"/>
                </a:lnTo>
                <a:lnTo>
                  <a:pt x="143" y="596"/>
                </a:lnTo>
                <a:lnTo>
                  <a:pt x="148" y="596"/>
                </a:lnTo>
                <a:lnTo>
                  <a:pt x="153" y="598"/>
                </a:lnTo>
                <a:lnTo>
                  <a:pt x="160" y="600"/>
                </a:lnTo>
                <a:lnTo>
                  <a:pt x="171" y="612"/>
                </a:lnTo>
                <a:lnTo>
                  <a:pt x="173" y="633"/>
                </a:lnTo>
                <a:lnTo>
                  <a:pt x="176" y="654"/>
                </a:lnTo>
                <a:lnTo>
                  <a:pt x="190" y="668"/>
                </a:lnTo>
                <a:lnTo>
                  <a:pt x="190" y="668"/>
                </a:lnTo>
                <a:lnTo>
                  <a:pt x="192" y="665"/>
                </a:lnTo>
                <a:lnTo>
                  <a:pt x="194" y="663"/>
                </a:lnTo>
                <a:lnTo>
                  <a:pt x="194" y="663"/>
                </a:lnTo>
                <a:lnTo>
                  <a:pt x="206" y="658"/>
                </a:lnTo>
                <a:lnTo>
                  <a:pt x="220" y="658"/>
                </a:lnTo>
                <a:lnTo>
                  <a:pt x="234" y="658"/>
                </a:lnTo>
                <a:lnTo>
                  <a:pt x="245" y="658"/>
                </a:lnTo>
                <a:lnTo>
                  <a:pt x="257" y="656"/>
                </a:lnTo>
                <a:lnTo>
                  <a:pt x="273" y="656"/>
                </a:lnTo>
                <a:lnTo>
                  <a:pt x="285" y="658"/>
                </a:lnTo>
                <a:lnTo>
                  <a:pt x="294" y="658"/>
                </a:lnTo>
                <a:lnTo>
                  <a:pt x="299" y="658"/>
                </a:lnTo>
                <a:lnTo>
                  <a:pt x="306" y="665"/>
                </a:lnTo>
                <a:lnTo>
                  <a:pt x="313" y="668"/>
                </a:lnTo>
                <a:lnTo>
                  <a:pt x="319" y="661"/>
                </a:lnTo>
                <a:lnTo>
                  <a:pt x="327" y="649"/>
                </a:lnTo>
                <a:lnTo>
                  <a:pt x="335" y="647"/>
                </a:lnTo>
                <a:lnTo>
                  <a:pt x="340" y="651"/>
                </a:lnTo>
                <a:lnTo>
                  <a:pt x="345" y="658"/>
                </a:lnTo>
                <a:lnTo>
                  <a:pt x="354" y="658"/>
                </a:lnTo>
                <a:lnTo>
                  <a:pt x="361" y="609"/>
                </a:lnTo>
                <a:lnTo>
                  <a:pt x="361" y="609"/>
                </a:lnTo>
                <a:lnTo>
                  <a:pt x="371" y="610"/>
                </a:lnTo>
                <a:lnTo>
                  <a:pt x="389" y="614"/>
                </a:lnTo>
                <a:lnTo>
                  <a:pt x="414" y="619"/>
                </a:lnTo>
                <a:lnTo>
                  <a:pt x="442" y="624"/>
                </a:lnTo>
                <a:lnTo>
                  <a:pt x="477" y="630"/>
                </a:lnTo>
                <a:lnTo>
                  <a:pt x="517" y="637"/>
                </a:lnTo>
                <a:lnTo>
                  <a:pt x="560" y="644"/>
                </a:lnTo>
                <a:lnTo>
                  <a:pt x="605" y="651"/>
                </a:lnTo>
                <a:lnTo>
                  <a:pt x="655" y="660"/>
                </a:lnTo>
                <a:lnTo>
                  <a:pt x="704" y="667"/>
                </a:lnTo>
                <a:lnTo>
                  <a:pt x="757" y="674"/>
                </a:lnTo>
                <a:lnTo>
                  <a:pt x="808" y="681"/>
                </a:lnTo>
                <a:lnTo>
                  <a:pt x="859" y="688"/>
                </a:lnTo>
                <a:lnTo>
                  <a:pt x="908" y="693"/>
                </a:lnTo>
                <a:lnTo>
                  <a:pt x="957" y="698"/>
                </a:lnTo>
                <a:lnTo>
                  <a:pt x="1003" y="702"/>
                </a:lnTo>
                <a:lnTo>
                  <a:pt x="1005" y="702"/>
                </a:lnTo>
                <a:lnTo>
                  <a:pt x="1008" y="661"/>
                </a:lnTo>
                <a:lnTo>
                  <a:pt x="1012" y="626"/>
                </a:lnTo>
                <a:lnTo>
                  <a:pt x="1014" y="596"/>
                </a:lnTo>
                <a:lnTo>
                  <a:pt x="1015" y="570"/>
                </a:lnTo>
                <a:lnTo>
                  <a:pt x="1045" y="162"/>
                </a:lnTo>
                <a:lnTo>
                  <a:pt x="968" y="153"/>
                </a:lnTo>
                <a:lnTo>
                  <a:pt x="890" y="144"/>
                </a:lnTo>
                <a:lnTo>
                  <a:pt x="811" y="136"/>
                </a:lnTo>
                <a:lnTo>
                  <a:pt x="732" y="125"/>
                </a:lnTo>
                <a:lnTo>
                  <a:pt x="655" y="113"/>
                </a:lnTo>
                <a:lnTo>
                  <a:pt x="579" y="102"/>
                </a:lnTo>
                <a:lnTo>
                  <a:pt x="503" y="90"/>
                </a:lnTo>
                <a:lnTo>
                  <a:pt x="431" y="78"/>
                </a:lnTo>
                <a:lnTo>
                  <a:pt x="363" y="67"/>
                </a:lnTo>
                <a:lnTo>
                  <a:pt x="299" y="55"/>
                </a:lnTo>
                <a:lnTo>
                  <a:pt x="238" y="44"/>
                </a:lnTo>
                <a:lnTo>
                  <a:pt x="183" y="34"/>
                </a:lnTo>
                <a:lnTo>
                  <a:pt x="134" y="25"/>
                </a:lnTo>
                <a:lnTo>
                  <a:pt x="92" y="14"/>
                </a:lnTo>
                <a:lnTo>
                  <a:pt x="57" y="7"/>
                </a:lnTo>
                <a:lnTo>
                  <a:pt x="28" y="0"/>
                </a:lnTo>
                <a:close/>
              </a:path>
            </a:pathLst>
          </a:custGeom>
          <a:solidFill>
            <a:srgbClr val="CCFFCC"/>
          </a:solidFill>
          <a:ln w="9525">
            <a:noFill/>
            <a:round/>
            <a:headEnd/>
            <a:tailEnd/>
          </a:ln>
        </p:spPr>
        <p:txBody>
          <a:bodyPr/>
          <a:lstStyle/>
          <a:p>
            <a:endParaRPr lang="en-US"/>
          </a:p>
        </p:txBody>
      </p:sp>
      <p:sp>
        <p:nvSpPr>
          <p:cNvPr id="31855" name="Freeform 111"/>
          <p:cNvSpPr>
            <a:spLocks/>
          </p:cNvSpPr>
          <p:nvPr/>
        </p:nvSpPr>
        <p:spPr bwMode="auto">
          <a:xfrm>
            <a:off x="2341563" y="1960563"/>
            <a:ext cx="1268412" cy="746125"/>
          </a:xfrm>
          <a:custGeom>
            <a:avLst/>
            <a:gdLst/>
            <a:ahLst/>
            <a:cxnLst>
              <a:cxn ang="0">
                <a:pos x="25" y="20"/>
              </a:cxn>
              <a:cxn ang="0">
                <a:pos x="6" y="107"/>
              </a:cxn>
              <a:cxn ang="0">
                <a:pos x="6" y="153"/>
              </a:cxn>
              <a:cxn ang="0">
                <a:pos x="16" y="178"/>
              </a:cxn>
              <a:cxn ang="0">
                <a:pos x="25" y="220"/>
              </a:cxn>
              <a:cxn ang="0">
                <a:pos x="57" y="262"/>
              </a:cxn>
              <a:cxn ang="0">
                <a:pos x="76" y="315"/>
              </a:cxn>
              <a:cxn ang="0">
                <a:pos x="92" y="331"/>
              </a:cxn>
              <a:cxn ang="0">
                <a:pos x="111" y="336"/>
              </a:cxn>
              <a:cxn ang="0">
                <a:pos x="101" y="357"/>
              </a:cxn>
              <a:cxn ang="0">
                <a:pos x="81" y="391"/>
              </a:cxn>
              <a:cxn ang="0">
                <a:pos x="78" y="428"/>
              </a:cxn>
              <a:cxn ang="0">
                <a:pos x="85" y="442"/>
              </a:cxn>
              <a:cxn ang="0">
                <a:pos x="71" y="452"/>
              </a:cxn>
              <a:cxn ang="0">
                <a:pos x="58" y="464"/>
              </a:cxn>
              <a:cxn ang="0">
                <a:pos x="62" y="478"/>
              </a:cxn>
              <a:cxn ang="0">
                <a:pos x="76" y="486"/>
              </a:cxn>
              <a:cxn ang="0">
                <a:pos x="92" y="486"/>
              </a:cxn>
              <a:cxn ang="0">
                <a:pos x="108" y="473"/>
              </a:cxn>
              <a:cxn ang="0">
                <a:pos x="122" y="487"/>
              </a:cxn>
              <a:cxn ang="0">
                <a:pos x="123" y="515"/>
              </a:cxn>
              <a:cxn ang="0">
                <a:pos x="136" y="561"/>
              </a:cxn>
              <a:cxn ang="0">
                <a:pos x="143" y="596"/>
              </a:cxn>
              <a:cxn ang="0">
                <a:pos x="153" y="598"/>
              </a:cxn>
              <a:cxn ang="0">
                <a:pos x="171" y="612"/>
              </a:cxn>
              <a:cxn ang="0">
                <a:pos x="176" y="654"/>
              </a:cxn>
              <a:cxn ang="0">
                <a:pos x="190" y="668"/>
              </a:cxn>
              <a:cxn ang="0">
                <a:pos x="194" y="663"/>
              </a:cxn>
              <a:cxn ang="0">
                <a:pos x="206" y="658"/>
              </a:cxn>
              <a:cxn ang="0">
                <a:pos x="234" y="658"/>
              </a:cxn>
              <a:cxn ang="0">
                <a:pos x="257" y="656"/>
              </a:cxn>
              <a:cxn ang="0">
                <a:pos x="285" y="658"/>
              </a:cxn>
              <a:cxn ang="0">
                <a:pos x="299" y="658"/>
              </a:cxn>
              <a:cxn ang="0">
                <a:pos x="313" y="668"/>
              </a:cxn>
              <a:cxn ang="0">
                <a:pos x="327" y="649"/>
              </a:cxn>
              <a:cxn ang="0">
                <a:pos x="340" y="651"/>
              </a:cxn>
              <a:cxn ang="0">
                <a:pos x="354" y="658"/>
              </a:cxn>
              <a:cxn ang="0">
                <a:pos x="361" y="609"/>
              </a:cxn>
              <a:cxn ang="0">
                <a:pos x="389" y="614"/>
              </a:cxn>
              <a:cxn ang="0">
                <a:pos x="442" y="624"/>
              </a:cxn>
              <a:cxn ang="0">
                <a:pos x="517" y="637"/>
              </a:cxn>
              <a:cxn ang="0">
                <a:pos x="605" y="651"/>
              </a:cxn>
              <a:cxn ang="0">
                <a:pos x="704" y="667"/>
              </a:cxn>
              <a:cxn ang="0">
                <a:pos x="808" y="681"/>
              </a:cxn>
              <a:cxn ang="0">
                <a:pos x="908" y="693"/>
              </a:cxn>
              <a:cxn ang="0">
                <a:pos x="1003" y="702"/>
              </a:cxn>
              <a:cxn ang="0">
                <a:pos x="1008" y="661"/>
              </a:cxn>
              <a:cxn ang="0">
                <a:pos x="1014" y="596"/>
              </a:cxn>
              <a:cxn ang="0">
                <a:pos x="1045" y="162"/>
              </a:cxn>
              <a:cxn ang="0">
                <a:pos x="890" y="144"/>
              </a:cxn>
              <a:cxn ang="0">
                <a:pos x="732" y="125"/>
              </a:cxn>
              <a:cxn ang="0">
                <a:pos x="579" y="102"/>
              </a:cxn>
              <a:cxn ang="0">
                <a:pos x="431" y="78"/>
              </a:cxn>
              <a:cxn ang="0">
                <a:pos x="299" y="55"/>
              </a:cxn>
              <a:cxn ang="0">
                <a:pos x="183" y="34"/>
              </a:cxn>
              <a:cxn ang="0">
                <a:pos x="92" y="14"/>
              </a:cxn>
              <a:cxn ang="0">
                <a:pos x="28" y="0"/>
              </a:cxn>
            </a:cxnLst>
            <a:rect l="0" t="0" r="r" b="b"/>
            <a:pathLst>
              <a:path w="1045" h="702">
                <a:moveTo>
                  <a:pt x="28" y="0"/>
                </a:moveTo>
                <a:lnTo>
                  <a:pt x="25" y="20"/>
                </a:lnTo>
                <a:lnTo>
                  <a:pt x="16" y="62"/>
                </a:lnTo>
                <a:lnTo>
                  <a:pt x="6" y="107"/>
                </a:lnTo>
                <a:lnTo>
                  <a:pt x="0" y="139"/>
                </a:lnTo>
                <a:lnTo>
                  <a:pt x="6" y="153"/>
                </a:lnTo>
                <a:lnTo>
                  <a:pt x="11" y="164"/>
                </a:lnTo>
                <a:lnTo>
                  <a:pt x="16" y="178"/>
                </a:lnTo>
                <a:lnTo>
                  <a:pt x="18" y="202"/>
                </a:lnTo>
                <a:lnTo>
                  <a:pt x="25" y="220"/>
                </a:lnTo>
                <a:lnTo>
                  <a:pt x="41" y="236"/>
                </a:lnTo>
                <a:lnTo>
                  <a:pt x="57" y="262"/>
                </a:lnTo>
                <a:lnTo>
                  <a:pt x="67" y="308"/>
                </a:lnTo>
                <a:lnTo>
                  <a:pt x="76" y="315"/>
                </a:lnTo>
                <a:lnTo>
                  <a:pt x="83" y="324"/>
                </a:lnTo>
                <a:lnTo>
                  <a:pt x="92" y="331"/>
                </a:lnTo>
                <a:lnTo>
                  <a:pt x="101" y="334"/>
                </a:lnTo>
                <a:lnTo>
                  <a:pt x="111" y="336"/>
                </a:lnTo>
                <a:lnTo>
                  <a:pt x="109" y="345"/>
                </a:lnTo>
                <a:lnTo>
                  <a:pt x="101" y="357"/>
                </a:lnTo>
                <a:lnTo>
                  <a:pt x="90" y="371"/>
                </a:lnTo>
                <a:lnTo>
                  <a:pt x="81" y="391"/>
                </a:lnTo>
                <a:lnTo>
                  <a:pt x="78" y="412"/>
                </a:lnTo>
                <a:lnTo>
                  <a:pt x="78" y="428"/>
                </a:lnTo>
                <a:lnTo>
                  <a:pt x="79" y="438"/>
                </a:lnTo>
                <a:lnTo>
                  <a:pt x="85" y="442"/>
                </a:lnTo>
                <a:lnTo>
                  <a:pt x="79" y="447"/>
                </a:lnTo>
                <a:lnTo>
                  <a:pt x="71" y="452"/>
                </a:lnTo>
                <a:lnTo>
                  <a:pt x="64" y="457"/>
                </a:lnTo>
                <a:lnTo>
                  <a:pt x="58" y="464"/>
                </a:lnTo>
                <a:lnTo>
                  <a:pt x="58" y="471"/>
                </a:lnTo>
                <a:lnTo>
                  <a:pt x="62" y="478"/>
                </a:lnTo>
                <a:lnTo>
                  <a:pt x="69" y="482"/>
                </a:lnTo>
                <a:lnTo>
                  <a:pt x="76" y="486"/>
                </a:lnTo>
                <a:lnTo>
                  <a:pt x="85" y="487"/>
                </a:lnTo>
                <a:lnTo>
                  <a:pt x="92" y="486"/>
                </a:lnTo>
                <a:lnTo>
                  <a:pt x="97" y="480"/>
                </a:lnTo>
                <a:lnTo>
                  <a:pt x="108" y="473"/>
                </a:lnTo>
                <a:lnTo>
                  <a:pt x="116" y="477"/>
                </a:lnTo>
                <a:lnTo>
                  <a:pt x="122" y="487"/>
                </a:lnTo>
                <a:lnTo>
                  <a:pt x="122" y="500"/>
                </a:lnTo>
                <a:lnTo>
                  <a:pt x="123" y="515"/>
                </a:lnTo>
                <a:lnTo>
                  <a:pt x="130" y="535"/>
                </a:lnTo>
                <a:lnTo>
                  <a:pt x="136" y="561"/>
                </a:lnTo>
                <a:lnTo>
                  <a:pt x="137" y="600"/>
                </a:lnTo>
                <a:lnTo>
                  <a:pt x="143" y="596"/>
                </a:lnTo>
                <a:lnTo>
                  <a:pt x="148" y="596"/>
                </a:lnTo>
                <a:lnTo>
                  <a:pt x="153" y="598"/>
                </a:lnTo>
                <a:lnTo>
                  <a:pt x="160" y="600"/>
                </a:lnTo>
                <a:lnTo>
                  <a:pt x="171" y="612"/>
                </a:lnTo>
                <a:lnTo>
                  <a:pt x="173" y="633"/>
                </a:lnTo>
                <a:lnTo>
                  <a:pt x="176" y="654"/>
                </a:lnTo>
                <a:lnTo>
                  <a:pt x="190" y="668"/>
                </a:lnTo>
                <a:lnTo>
                  <a:pt x="190" y="668"/>
                </a:lnTo>
                <a:lnTo>
                  <a:pt x="192" y="665"/>
                </a:lnTo>
                <a:lnTo>
                  <a:pt x="194" y="663"/>
                </a:lnTo>
                <a:lnTo>
                  <a:pt x="194" y="663"/>
                </a:lnTo>
                <a:lnTo>
                  <a:pt x="206" y="658"/>
                </a:lnTo>
                <a:lnTo>
                  <a:pt x="220" y="658"/>
                </a:lnTo>
                <a:lnTo>
                  <a:pt x="234" y="658"/>
                </a:lnTo>
                <a:lnTo>
                  <a:pt x="245" y="658"/>
                </a:lnTo>
                <a:lnTo>
                  <a:pt x="257" y="656"/>
                </a:lnTo>
                <a:lnTo>
                  <a:pt x="273" y="656"/>
                </a:lnTo>
                <a:lnTo>
                  <a:pt x="285" y="658"/>
                </a:lnTo>
                <a:lnTo>
                  <a:pt x="294" y="658"/>
                </a:lnTo>
                <a:lnTo>
                  <a:pt x="299" y="658"/>
                </a:lnTo>
                <a:lnTo>
                  <a:pt x="306" y="665"/>
                </a:lnTo>
                <a:lnTo>
                  <a:pt x="313" y="668"/>
                </a:lnTo>
                <a:lnTo>
                  <a:pt x="319" y="661"/>
                </a:lnTo>
                <a:lnTo>
                  <a:pt x="327" y="649"/>
                </a:lnTo>
                <a:lnTo>
                  <a:pt x="335" y="647"/>
                </a:lnTo>
                <a:lnTo>
                  <a:pt x="340" y="651"/>
                </a:lnTo>
                <a:lnTo>
                  <a:pt x="345" y="658"/>
                </a:lnTo>
                <a:lnTo>
                  <a:pt x="354" y="658"/>
                </a:lnTo>
                <a:lnTo>
                  <a:pt x="361" y="609"/>
                </a:lnTo>
                <a:lnTo>
                  <a:pt x="361" y="609"/>
                </a:lnTo>
                <a:lnTo>
                  <a:pt x="371" y="610"/>
                </a:lnTo>
                <a:lnTo>
                  <a:pt x="389" y="614"/>
                </a:lnTo>
                <a:lnTo>
                  <a:pt x="414" y="619"/>
                </a:lnTo>
                <a:lnTo>
                  <a:pt x="442" y="624"/>
                </a:lnTo>
                <a:lnTo>
                  <a:pt x="477" y="630"/>
                </a:lnTo>
                <a:lnTo>
                  <a:pt x="517" y="637"/>
                </a:lnTo>
                <a:lnTo>
                  <a:pt x="560" y="644"/>
                </a:lnTo>
                <a:lnTo>
                  <a:pt x="605" y="651"/>
                </a:lnTo>
                <a:lnTo>
                  <a:pt x="655" y="660"/>
                </a:lnTo>
                <a:lnTo>
                  <a:pt x="704" y="667"/>
                </a:lnTo>
                <a:lnTo>
                  <a:pt x="757" y="674"/>
                </a:lnTo>
                <a:lnTo>
                  <a:pt x="808" y="681"/>
                </a:lnTo>
                <a:lnTo>
                  <a:pt x="859" y="688"/>
                </a:lnTo>
                <a:lnTo>
                  <a:pt x="908" y="693"/>
                </a:lnTo>
                <a:lnTo>
                  <a:pt x="957" y="698"/>
                </a:lnTo>
                <a:lnTo>
                  <a:pt x="1003" y="702"/>
                </a:lnTo>
                <a:lnTo>
                  <a:pt x="1005" y="702"/>
                </a:lnTo>
                <a:lnTo>
                  <a:pt x="1008" y="661"/>
                </a:lnTo>
                <a:lnTo>
                  <a:pt x="1012" y="626"/>
                </a:lnTo>
                <a:lnTo>
                  <a:pt x="1014" y="596"/>
                </a:lnTo>
                <a:lnTo>
                  <a:pt x="1015" y="570"/>
                </a:lnTo>
                <a:lnTo>
                  <a:pt x="1045" y="162"/>
                </a:lnTo>
                <a:lnTo>
                  <a:pt x="968" y="153"/>
                </a:lnTo>
                <a:lnTo>
                  <a:pt x="890" y="144"/>
                </a:lnTo>
                <a:lnTo>
                  <a:pt x="811" y="136"/>
                </a:lnTo>
                <a:lnTo>
                  <a:pt x="732" y="125"/>
                </a:lnTo>
                <a:lnTo>
                  <a:pt x="655" y="113"/>
                </a:lnTo>
                <a:lnTo>
                  <a:pt x="579" y="102"/>
                </a:lnTo>
                <a:lnTo>
                  <a:pt x="503" y="90"/>
                </a:lnTo>
                <a:lnTo>
                  <a:pt x="431" y="78"/>
                </a:lnTo>
                <a:lnTo>
                  <a:pt x="363" y="67"/>
                </a:lnTo>
                <a:lnTo>
                  <a:pt x="299" y="55"/>
                </a:lnTo>
                <a:lnTo>
                  <a:pt x="238" y="44"/>
                </a:lnTo>
                <a:lnTo>
                  <a:pt x="183" y="34"/>
                </a:lnTo>
                <a:lnTo>
                  <a:pt x="134" y="25"/>
                </a:lnTo>
                <a:lnTo>
                  <a:pt x="92" y="14"/>
                </a:lnTo>
                <a:lnTo>
                  <a:pt x="57" y="7"/>
                </a:lnTo>
                <a:lnTo>
                  <a:pt x="28" y="0"/>
                </a:lnTo>
              </a:path>
            </a:pathLst>
          </a:custGeom>
          <a:noFill/>
          <a:ln w="0">
            <a:solidFill>
              <a:srgbClr val="000000"/>
            </a:solidFill>
            <a:prstDash val="solid"/>
            <a:round/>
            <a:headEnd/>
            <a:tailEnd/>
          </a:ln>
        </p:spPr>
        <p:txBody>
          <a:bodyPr/>
          <a:lstStyle/>
          <a:p>
            <a:endParaRPr lang="en-US"/>
          </a:p>
        </p:txBody>
      </p:sp>
      <p:sp>
        <p:nvSpPr>
          <p:cNvPr id="31856" name="Freeform 112"/>
          <p:cNvSpPr>
            <a:spLocks/>
          </p:cNvSpPr>
          <p:nvPr/>
        </p:nvSpPr>
        <p:spPr bwMode="auto">
          <a:xfrm>
            <a:off x="5602288" y="4618038"/>
            <a:ext cx="1143000" cy="801687"/>
          </a:xfrm>
          <a:custGeom>
            <a:avLst/>
            <a:gdLst/>
            <a:ahLst/>
            <a:cxnLst>
              <a:cxn ang="0">
                <a:pos x="14" y="102"/>
              </a:cxn>
              <a:cxn ang="0">
                <a:pos x="285" y="34"/>
              </a:cxn>
              <a:cxn ang="0">
                <a:pos x="308" y="60"/>
              </a:cxn>
              <a:cxn ang="0">
                <a:pos x="512" y="44"/>
              </a:cxn>
              <a:cxn ang="0">
                <a:pos x="595" y="49"/>
              </a:cxn>
              <a:cxn ang="0">
                <a:pos x="614" y="9"/>
              </a:cxn>
              <a:cxn ang="0">
                <a:pos x="672" y="7"/>
              </a:cxn>
              <a:cxn ang="0">
                <a:pos x="683" y="28"/>
              </a:cxn>
              <a:cxn ang="0">
                <a:pos x="665" y="48"/>
              </a:cxn>
              <a:cxn ang="0">
                <a:pos x="697" y="60"/>
              </a:cxn>
              <a:cxn ang="0">
                <a:pos x="718" y="113"/>
              </a:cxn>
              <a:cxn ang="0">
                <a:pos x="767" y="208"/>
              </a:cxn>
              <a:cxn ang="0">
                <a:pos x="804" y="248"/>
              </a:cxn>
              <a:cxn ang="0">
                <a:pos x="804" y="271"/>
              </a:cxn>
              <a:cxn ang="0">
                <a:pos x="792" y="271"/>
              </a:cxn>
              <a:cxn ang="0">
                <a:pos x="813" y="306"/>
              </a:cxn>
              <a:cxn ang="0">
                <a:pos x="841" y="368"/>
              </a:cxn>
              <a:cxn ang="0">
                <a:pos x="901" y="470"/>
              </a:cxn>
              <a:cxn ang="0">
                <a:pos x="936" y="544"/>
              </a:cxn>
              <a:cxn ang="0">
                <a:pos x="943" y="630"/>
              </a:cxn>
              <a:cxn ang="0">
                <a:pos x="940" y="628"/>
              </a:cxn>
              <a:cxn ang="0">
                <a:pos x="928" y="651"/>
              </a:cxn>
              <a:cxn ang="0">
                <a:pos x="928" y="688"/>
              </a:cxn>
              <a:cxn ang="0">
                <a:pos x="915" y="723"/>
              </a:cxn>
              <a:cxn ang="0">
                <a:pos x="891" y="740"/>
              </a:cxn>
              <a:cxn ang="0">
                <a:pos x="873" y="744"/>
              </a:cxn>
              <a:cxn ang="0">
                <a:pos x="838" y="755"/>
              </a:cxn>
              <a:cxn ang="0">
                <a:pos x="827" y="733"/>
              </a:cxn>
              <a:cxn ang="0">
                <a:pos x="806" y="688"/>
              </a:cxn>
              <a:cxn ang="0">
                <a:pos x="769" y="651"/>
              </a:cxn>
              <a:cxn ang="0">
                <a:pos x="730" y="619"/>
              </a:cxn>
              <a:cxn ang="0">
                <a:pos x="704" y="573"/>
              </a:cxn>
              <a:cxn ang="0">
                <a:pos x="681" y="524"/>
              </a:cxn>
              <a:cxn ang="0">
                <a:pos x="664" y="538"/>
              </a:cxn>
              <a:cxn ang="0">
                <a:pos x="627" y="486"/>
              </a:cxn>
              <a:cxn ang="0">
                <a:pos x="613" y="445"/>
              </a:cxn>
              <a:cxn ang="0">
                <a:pos x="630" y="408"/>
              </a:cxn>
              <a:cxn ang="0">
                <a:pos x="620" y="403"/>
              </a:cxn>
              <a:cxn ang="0">
                <a:pos x="604" y="392"/>
              </a:cxn>
              <a:cxn ang="0">
                <a:pos x="604" y="415"/>
              </a:cxn>
              <a:cxn ang="0">
                <a:pos x="586" y="419"/>
              </a:cxn>
              <a:cxn ang="0">
                <a:pos x="583" y="303"/>
              </a:cxn>
              <a:cxn ang="0">
                <a:pos x="556" y="245"/>
              </a:cxn>
              <a:cxn ang="0">
                <a:pos x="530" y="253"/>
              </a:cxn>
              <a:cxn ang="0">
                <a:pos x="511" y="215"/>
              </a:cxn>
              <a:cxn ang="0">
                <a:pos x="479" y="178"/>
              </a:cxn>
              <a:cxn ang="0">
                <a:pos x="435" y="144"/>
              </a:cxn>
              <a:cxn ang="0">
                <a:pos x="391" y="137"/>
              </a:cxn>
              <a:cxn ang="0">
                <a:pos x="368" y="150"/>
              </a:cxn>
              <a:cxn ang="0">
                <a:pos x="342" y="167"/>
              </a:cxn>
              <a:cxn ang="0">
                <a:pos x="308" y="187"/>
              </a:cxn>
              <a:cxn ang="0">
                <a:pos x="264" y="204"/>
              </a:cxn>
              <a:cxn ang="0">
                <a:pos x="264" y="195"/>
              </a:cxn>
              <a:cxn ang="0">
                <a:pos x="231" y="155"/>
              </a:cxn>
              <a:cxn ang="0">
                <a:pos x="215" y="139"/>
              </a:cxn>
              <a:cxn ang="0">
                <a:pos x="167" y="130"/>
              </a:cxn>
              <a:cxn ang="0">
                <a:pos x="141" y="123"/>
              </a:cxn>
              <a:cxn ang="0">
                <a:pos x="157" y="113"/>
              </a:cxn>
              <a:cxn ang="0">
                <a:pos x="101" y="125"/>
              </a:cxn>
              <a:cxn ang="0">
                <a:pos x="74" y="118"/>
              </a:cxn>
              <a:cxn ang="0">
                <a:pos x="48" y="118"/>
              </a:cxn>
              <a:cxn ang="0">
                <a:pos x="23" y="130"/>
              </a:cxn>
            </a:cxnLst>
            <a:rect l="0" t="0" r="r" b="b"/>
            <a:pathLst>
              <a:path w="943" h="755">
                <a:moveTo>
                  <a:pt x="23" y="130"/>
                </a:moveTo>
                <a:lnTo>
                  <a:pt x="27" y="122"/>
                </a:lnTo>
                <a:lnTo>
                  <a:pt x="25" y="113"/>
                </a:lnTo>
                <a:lnTo>
                  <a:pt x="20" y="108"/>
                </a:lnTo>
                <a:lnTo>
                  <a:pt x="14" y="102"/>
                </a:lnTo>
                <a:lnTo>
                  <a:pt x="7" y="95"/>
                </a:lnTo>
                <a:lnTo>
                  <a:pt x="2" y="85"/>
                </a:lnTo>
                <a:lnTo>
                  <a:pt x="0" y="72"/>
                </a:lnTo>
                <a:lnTo>
                  <a:pt x="2" y="55"/>
                </a:lnTo>
                <a:lnTo>
                  <a:pt x="285" y="34"/>
                </a:lnTo>
                <a:lnTo>
                  <a:pt x="287" y="46"/>
                </a:lnTo>
                <a:lnTo>
                  <a:pt x="289" y="55"/>
                </a:lnTo>
                <a:lnTo>
                  <a:pt x="292" y="58"/>
                </a:lnTo>
                <a:lnTo>
                  <a:pt x="298" y="60"/>
                </a:lnTo>
                <a:lnTo>
                  <a:pt x="308" y="60"/>
                </a:lnTo>
                <a:lnTo>
                  <a:pt x="336" y="57"/>
                </a:lnTo>
                <a:lnTo>
                  <a:pt x="375" y="55"/>
                </a:lnTo>
                <a:lnTo>
                  <a:pt x="423" y="51"/>
                </a:lnTo>
                <a:lnTo>
                  <a:pt x="470" y="48"/>
                </a:lnTo>
                <a:lnTo>
                  <a:pt x="512" y="44"/>
                </a:lnTo>
                <a:lnTo>
                  <a:pt x="548" y="42"/>
                </a:lnTo>
                <a:lnTo>
                  <a:pt x="567" y="41"/>
                </a:lnTo>
                <a:lnTo>
                  <a:pt x="583" y="41"/>
                </a:lnTo>
                <a:lnTo>
                  <a:pt x="590" y="44"/>
                </a:lnTo>
                <a:lnTo>
                  <a:pt x="595" y="49"/>
                </a:lnTo>
                <a:lnTo>
                  <a:pt x="602" y="58"/>
                </a:lnTo>
                <a:lnTo>
                  <a:pt x="620" y="64"/>
                </a:lnTo>
                <a:lnTo>
                  <a:pt x="620" y="49"/>
                </a:lnTo>
                <a:lnTo>
                  <a:pt x="613" y="28"/>
                </a:lnTo>
                <a:lnTo>
                  <a:pt x="614" y="9"/>
                </a:lnTo>
                <a:lnTo>
                  <a:pt x="621" y="0"/>
                </a:lnTo>
                <a:lnTo>
                  <a:pt x="632" y="4"/>
                </a:lnTo>
                <a:lnTo>
                  <a:pt x="644" y="9"/>
                </a:lnTo>
                <a:lnTo>
                  <a:pt x="664" y="6"/>
                </a:lnTo>
                <a:lnTo>
                  <a:pt x="672" y="7"/>
                </a:lnTo>
                <a:lnTo>
                  <a:pt x="678" y="11"/>
                </a:lnTo>
                <a:lnTo>
                  <a:pt x="679" y="14"/>
                </a:lnTo>
                <a:lnTo>
                  <a:pt x="679" y="20"/>
                </a:lnTo>
                <a:lnTo>
                  <a:pt x="679" y="23"/>
                </a:lnTo>
                <a:lnTo>
                  <a:pt x="683" y="28"/>
                </a:lnTo>
                <a:lnTo>
                  <a:pt x="687" y="34"/>
                </a:lnTo>
                <a:lnTo>
                  <a:pt x="687" y="39"/>
                </a:lnTo>
                <a:lnTo>
                  <a:pt x="681" y="42"/>
                </a:lnTo>
                <a:lnTo>
                  <a:pt x="672" y="46"/>
                </a:lnTo>
                <a:lnTo>
                  <a:pt x="665" y="48"/>
                </a:lnTo>
                <a:lnTo>
                  <a:pt x="667" y="49"/>
                </a:lnTo>
                <a:lnTo>
                  <a:pt x="676" y="51"/>
                </a:lnTo>
                <a:lnTo>
                  <a:pt x="687" y="51"/>
                </a:lnTo>
                <a:lnTo>
                  <a:pt x="694" y="55"/>
                </a:lnTo>
                <a:lnTo>
                  <a:pt x="697" y="60"/>
                </a:lnTo>
                <a:lnTo>
                  <a:pt x="702" y="78"/>
                </a:lnTo>
                <a:lnTo>
                  <a:pt x="708" y="86"/>
                </a:lnTo>
                <a:lnTo>
                  <a:pt x="709" y="93"/>
                </a:lnTo>
                <a:lnTo>
                  <a:pt x="711" y="97"/>
                </a:lnTo>
                <a:lnTo>
                  <a:pt x="718" y="113"/>
                </a:lnTo>
                <a:lnTo>
                  <a:pt x="732" y="143"/>
                </a:lnTo>
                <a:lnTo>
                  <a:pt x="748" y="176"/>
                </a:lnTo>
                <a:lnTo>
                  <a:pt x="759" y="195"/>
                </a:lnTo>
                <a:lnTo>
                  <a:pt x="762" y="201"/>
                </a:lnTo>
                <a:lnTo>
                  <a:pt x="767" y="208"/>
                </a:lnTo>
                <a:lnTo>
                  <a:pt x="774" y="215"/>
                </a:lnTo>
                <a:lnTo>
                  <a:pt x="782" y="222"/>
                </a:lnTo>
                <a:lnTo>
                  <a:pt x="789" y="231"/>
                </a:lnTo>
                <a:lnTo>
                  <a:pt x="796" y="239"/>
                </a:lnTo>
                <a:lnTo>
                  <a:pt x="804" y="248"/>
                </a:lnTo>
                <a:lnTo>
                  <a:pt x="813" y="257"/>
                </a:lnTo>
                <a:lnTo>
                  <a:pt x="815" y="262"/>
                </a:lnTo>
                <a:lnTo>
                  <a:pt x="815" y="268"/>
                </a:lnTo>
                <a:lnTo>
                  <a:pt x="811" y="271"/>
                </a:lnTo>
                <a:lnTo>
                  <a:pt x="804" y="271"/>
                </a:lnTo>
                <a:lnTo>
                  <a:pt x="799" y="266"/>
                </a:lnTo>
                <a:lnTo>
                  <a:pt x="796" y="257"/>
                </a:lnTo>
                <a:lnTo>
                  <a:pt x="792" y="253"/>
                </a:lnTo>
                <a:lnTo>
                  <a:pt x="790" y="260"/>
                </a:lnTo>
                <a:lnTo>
                  <a:pt x="792" y="271"/>
                </a:lnTo>
                <a:lnTo>
                  <a:pt x="797" y="278"/>
                </a:lnTo>
                <a:lnTo>
                  <a:pt x="803" y="287"/>
                </a:lnTo>
                <a:lnTo>
                  <a:pt x="808" y="296"/>
                </a:lnTo>
                <a:lnTo>
                  <a:pt x="810" y="301"/>
                </a:lnTo>
                <a:lnTo>
                  <a:pt x="813" y="306"/>
                </a:lnTo>
                <a:lnTo>
                  <a:pt x="815" y="311"/>
                </a:lnTo>
                <a:lnTo>
                  <a:pt x="815" y="320"/>
                </a:lnTo>
                <a:lnTo>
                  <a:pt x="820" y="331"/>
                </a:lnTo>
                <a:lnTo>
                  <a:pt x="829" y="347"/>
                </a:lnTo>
                <a:lnTo>
                  <a:pt x="841" y="368"/>
                </a:lnTo>
                <a:lnTo>
                  <a:pt x="855" y="391"/>
                </a:lnTo>
                <a:lnTo>
                  <a:pt x="869" y="413"/>
                </a:lnTo>
                <a:lnTo>
                  <a:pt x="882" y="436"/>
                </a:lnTo>
                <a:lnTo>
                  <a:pt x="894" y="456"/>
                </a:lnTo>
                <a:lnTo>
                  <a:pt x="901" y="470"/>
                </a:lnTo>
                <a:lnTo>
                  <a:pt x="910" y="487"/>
                </a:lnTo>
                <a:lnTo>
                  <a:pt x="919" y="498"/>
                </a:lnTo>
                <a:lnTo>
                  <a:pt x="924" y="507"/>
                </a:lnTo>
                <a:lnTo>
                  <a:pt x="928" y="512"/>
                </a:lnTo>
                <a:lnTo>
                  <a:pt x="936" y="544"/>
                </a:lnTo>
                <a:lnTo>
                  <a:pt x="936" y="573"/>
                </a:lnTo>
                <a:lnTo>
                  <a:pt x="935" y="600"/>
                </a:lnTo>
                <a:lnTo>
                  <a:pt x="938" y="621"/>
                </a:lnTo>
                <a:lnTo>
                  <a:pt x="940" y="626"/>
                </a:lnTo>
                <a:lnTo>
                  <a:pt x="943" y="630"/>
                </a:lnTo>
                <a:lnTo>
                  <a:pt x="943" y="635"/>
                </a:lnTo>
                <a:lnTo>
                  <a:pt x="942" y="640"/>
                </a:lnTo>
                <a:lnTo>
                  <a:pt x="942" y="637"/>
                </a:lnTo>
                <a:lnTo>
                  <a:pt x="942" y="631"/>
                </a:lnTo>
                <a:lnTo>
                  <a:pt x="940" y="628"/>
                </a:lnTo>
                <a:lnTo>
                  <a:pt x="936" y="630"/>
                </a:lnTo>
                <a:lnTo>
                  <a:pt x="935" y="637"/>
                </a:lnTo>
                <a:lnTo>
                  <a:pt x="931" y="642"/>
                </a:lnTo>
                <a:lnTo>
                  <a:pt x="929" y="647"/>
                </a:lnTo>
                <a:lnTo>
                  <a:pt x="928" y="651"/>
                </a:lnTo>
                <a:lnTo>
                  <a:pt x="928" y="654"/>
                </a:lnTo>
                <a:lnTo>
                  <a:pt x="926" y="660"/>
                </a:lnTo>
                <a:lnTo>
                  <a:pt x="926" y="665"/>
                </a:lnTo>
                <a:lnTo>
                  <a:pt x="926" y="675"/>
                </a:lnTo>
                <a:lnTo>
                  <a:pt x="928" y="688"/>
                </a:lnTo>
                <a:lnTo>
                  <a:pt x="928" y="698"/>
                </a:lnTo>
                <a:lnTo>
                  <a:pt x="928" y="709"/>
                </a:lnTo>
                <a:lnTo>
                  <a:pt x="924" y="716"/>
                </a:lnTo>
                <a:lnTo>
                  <a:pt x="919" y="719"/>
                </a:lnTo>
                <a:lnTo>
                  <a:pt x="915" y="723"/>
                </a:lnTo>
                <a:lnTo>
                  <a:pt x="910" y="726"/>
                </a:lnTo>
                <a:lnTo>
                  <a:pt x="905" y="728"/>
                </a:lnTo>
                <a:lnTo>
                  <a:pt x="899" y="732"/>
                </a:lnTo>
                <a:lnTo>
                  <a:pt x="894" y="735"/>
                </a:lnTo>
                <a:lnTo>
                  <a:pt x="891" y="740"/>
                </a:lnTo>
                <a:lnTo>
                  <a:pt x="889" y="742"/>
                </a:lnTo>
                <a:lnTo>
                  <a:pt x="887" y="742"/>
                </a:lnTo>
                <a:lnTo>
                  <a:pt x="884" y="742"/>
                </a:lnTo>
                <a:lnTo>
                  <a:pt x="878" y="744"/>
                </a:lnTo>
                <a:lnTo>
                  <a:pt x="873" y="744"/>
                </a:lnTo>
                <a:lnTo>
                  <a:pt x="869" y="746"/>
                </a:lnTo>
                <a:lnTo>
                  <a:pt x="864" y="749"/>
                </a:lnTo>
                <a:lnTo>
                  <a:pt x="857" y="753"/>
                </a:lnTo>
                <a:lnTo>
                  <a:pt x="841" y="755"/>
                </a:lnTo>
                <a:lnTo>
                  <a:pt x="838" y="755"/>
                </a:lnTo>
                <a:lnTo>
                  <a:pt x="834" y="751"/>
                </a:lnTo>
                <a:lnTo>
                  <a:pt x="829" y="748"/>
                </a:lnTo>
                <a:lnTo>
                  <a:pt x="827" y="748"/>
                </a:lnTo>
                <a:lnTo>
                  <a:pt x="827" y="746"/>
                </a:lnTo>
                <a:lnTo>
                  <a:pt x="827" y="733"/>
                </a:lnTo>
                <a:lnTo>
                  <a:pt x="824" y="718"/>
                </a:lnTo>
                <a:lnTo>
                  <a:pt x="815" y="707"/>
                </a:lnTo>
                <a:lnTo>
                  <a:pt x="811" y="700"/>
                </a:lnTo>
                <a:lnTo>
                  <a:pt x="810" y="693"/>
                </a:lnTo>
                <a:lnTo>
                  <a:pt x="806" y="688"/>
                </a:lnTo>
                <a:lnTo>
                  <a:pt x="801" y="688"/>
                </a:lnTo>
                <a:lnTo>
                  <a:pt x="797" y="679"/>
                </a:lnTo>
                <a:lnTo>
                  <a:pt x="789" y="667"/>
                </a:lnTo>
                <a:lnTo>
                  <a:pt x="778" y="656"/>
                </a:lnTo>
                <a:lnTo>
                  <a:pt x="769" y="651"/>
                </a:lnTo>
                <a:lnTo>
                  <a:pt x="760" y="651"/>
                </a:lnTo>
                <a:lnTo>
                  <a:pt x="753" y="647"/>
                </a:lnTo>
                <a:lnTo>
                  <a:pt x="745" y="642"/>
                </a:lnTo>
                <a:lnTo>
                  <a:pt x="736" y="633"/>
                </a:lnTo>
                <a:lnTo>
                  <a:pt x="730" y="619"/>
                </a:lnTo>
                <a:lnTo>
                  <a:pt x="725" y="603"/>
                </a:lnTo>
                <a:lnTo>
                  <a:pt x="722" y="591"/>
                </a:lnTo>
                <a:lnTo>
                  <a:pt x="718" y="584"/>
                </a:lnTo>
                <a:lnTo>
                  <a:pt x="711" y="580"/>
                </a:lnTo>
                <a:lnTo>
                  <a:pt x="704" y="573"/>
                </a:lnTo>
                <a:lnTo>
                  <a:pt x="695" y="565"/>
                </a:lnTo>
                <a:lnTo>
                  <a:pt x="690" y="552"/>
                </a:lnTo>
                <a:lnTo>
                  <a:pt x="687" y="538"/>
                </a:lnTo>
                <a:lnTo>
                  <a:pt x="685" y="529"/>
                </a:lnTo>
                <a:lnTo>
                  <a:pt x="681" y="524"/>
                </a:lnTo>
                <a:lnTo>
                  <a:pt x="672" y="522"/>
                </a:lnTo>
                <a:lnTo>
                  <a:pt x="678" y="528"/>
                </a:lnTo>
                <a:lnTo>
                  <a:pt x="679" y="535"/>
                </a:lnTo>
                <a:lnTo>
                  <a:pt x="676" y="538"/>
                </a:lnTo>
                <a:lnTo>
                  <a:pt x="664" y="538"/>
                </a:lnTo>
                <a:lnTo>
                  <a:pt x="655" y="531"/>
                </a:lnTo>
                <a:lnTo>
                  <a:pt x="644" y="519"/>
                </a:lnTo>
                <a:lnTo>
                  <a:pt x="635" y="507"/>
                </a:lnTo>
                <a:lnTo>
                  <a:pt x="630" y="496"/>
                </a:lnTo>
                <a:lnTo>
                  <a:pt x="627" y="486"/>
                </a:lnTo>
                <a:lnTo>
                  <a:pt x="623" y="475"/>
                </a:lnTo>
                <a:lnTo>
                  <a:pt x="618" y="466"/>
                </a:lnTo>
                <a:lnTo>
                  <a:pt x="613" y="459"/>
                </a:lnTo>
                <a:lnTo>
                  <a:pt x="611" y="454"/>
                </a:lnTo>
                <a:lnTo>
                  <a:pt x="613" y="445"/>
                </a:lnTo>
                <a:lnTo>
                  <a:pt x="616" y="438"/>
                </a:lnTo>
                <a:lnTo>
                  <a:pt x="616" y="433"/>
                </a:lnTo>
                <a:lnTo>
                  <a:pt x="620" y="426"/>
                </a:lnTo>
                <a:lnTo>
                  <a:pt x="625" y="417"/>
                </a:lnTo>
                <a:lnTo>
                  <a:pt x="630" y="408"/>
                </a:lnTo>
                <a:lnTo>
                  <a:pt x="628" y="401"/>
                </a:lnTo>
                <a:lnTo>
                  <a:pt x="623" y="396"/>
                </a:lnTo>
                <a:lnTo>
                  <a:pt x="620" y="394"/>
                </a:lnTo>
                <a:lnTo>
                  <a:pt x="618" y="396"/>
                </a:lnTo>
                <a:lnTo>
                  <a:pt x="620" y="403"/>
                </a:lnTo>
                <a:lnTo>
                  <a:pt x="618" y="408"/>
                </a:lnTo>
                <a:lnTo>
                  <a:pt x="616" y="408"/>
                </a:lnTo>
                <a:lnTo>
                  <a:pt x="611" y="406"/>
                </a:lnTo>
                <a:lnTo>
                  <a:pt x="607" y="399"/>
                </a:lnTo>
                <a:lnTo>
                  <a:pt x="604" y="392"/>
                </a:lnTo>
                <a:lnTo>
                  <a:pt x="599" y="391"/>
                </a:lnTo>
                <a:lnTo>
                  <a:pt x="597" y="392"/>
                </a:lnTo>
                <a:lnTo>
                  <a:pt x="599" y="398"/>
                </a:lnTo>
                <a:lnTo>
                  <a:pt x="602" y="406"/>
                </a:lnTo>
                <a:lnTo>
                  <a:pt x="604" y="415"/>
                </a:lnTo>
                <a:lnTo>
                  <a:pt x="606" y="424"/>
                </a:lnTo>
                <a:lnTo>
                  <a:pt x="602" y="428"/>
                </a:lnTo>
                <a:lnTo>
                  <a:pt x="597" y="426"/>
                </a:lnTo>
                <a:lnTo>
                  <a:pt x="591" y="420"/>
                </a:lnTo>
                <a:lnTo>
                  <a:pt x="586" y="419"/>
                </a:lnTo>
                <a:lnTo>
                  <a:pt x="581" y="419"/>
                </a:lnTo>
                <a:lnTo>
                  <a:pt x="577" y="394"/>
                </a:lnTo>
                <a:lnTo>
                  <a:pt x="581" y="361"/>
                </a:lnTo>
                <a:lnTo>
                  <a:pt x="584" y="327"/>
                </a:lnTo>
                <a:lnTo>
                  <a:pt x="583" y="303"/>
                </a:lnTo>
                <a:lnTo>
                  <a:pt x="579" y="292"/>
                </a:lnTo>
                <a:lnTo>
                  <a:pt x="579" y="280"/>
                </a:lnTo>
                <a:lnTo>
                  <a:pt x="574" y="266"/>
                </a:lnTo>
                <a:lnTo>
                  <a:pt x="558" y="252"/>
                </a:lnTo>
                <a:lnTo>
                  <a:pt x="556" y="245"/>
                </a:lnTo>
                <a:lnTo>
                  <a:pt x="553" y="239"/>
                </a:lnTo>
                <a:lnTo>
                  <a:pt x="546" y="238"/>
                </a:lnTo>
                <a:lnTo>
                  <a:pt x="533" y="241"/>
                </a:lnTo>
                <a:lnTo>
                  <a:pt x="532" y="248"/>
                </a:lnTo>
                <a:lnTo>
                  <a:pt x="530" y="253"/>
                </a:lnTo>
                <a:lnTo>
                  <a:pt x="528" y="255"/>
                </a:lnTo>
                <a:lnTo>
                  <a:pt x="526" y="252"/>
                </a:lnTo>
                <a:lnTo>
                  <a:pt x="523" y="241"/>
                </a:lnTo>
                <a:lnTo>
                  <a:pt x="518" y="227"/>
                </a:lnTo>
                <a:lnTo>
                  <a:pt x="511" y="215"/>
                </a:lnTo>
                <a:lnTo>
                  <a:pt x="502" y="209"/>
                </a:lnTo>
                <a:lnTo>
                  <a:pt x="495" y="206"/>
                </a:lnTo>
                <a:lnTo>
                  <a:pt x="488" y="201"/>
                </a:lnTo>
                <a:lnTo>
                  <a:pt x="484" y="192"/>
                </a:lnTo>
                <a:lnTo>
                  <a:pt x="479" y="178"/>
                </a:lnTo>
                <a:lnTo>
                  <a:pt x="474" y="176"/>
                </a:lnTo>
                <a:lnTo>
                  <a:pt x="468" y="171"/>
                </a:lnTo>
                <a:lnTo>
                  <a:pt x="458" y="162"/>
                </a:lnTo>
                <a:lnTo>
                  <a:pt x="442" y="146"/>
                </a:lnTo>
                <a:lnTo>
                  <a:pt x="435" y="144"/>
                </a:lnTo>
                <a:lnTo>
                  <a:pt x="426" y="139"/>
                </a:lnTo>
                <a:lnTo>
                  <a:pt x="414" y="134"/>
                </a:lnTo>
                <a:lnTo>
                  <a:pt x="403" y="134"/>
                </a:lnTo>
                <a:lnTo>
                  <a:pt x="396" y="136"/>
                </a:lnTo>
                <a:lnTo>
                  <a:pt x="391" y="137"/>
                </a:lnTo>
                <a:lnTo>
                  <a:pt x="387" y="136"/>
                </a:lnTo>
                <a:lnTo>
                  <a:pt x="384" y="136"/>
                </a:lnTo>
                <a:lnTo>
                  <a:pt x="379" y="137"/>
                </a:lnTo>
                <a:lnTo>
                  <a:pt x="373" y="143"/>
                </a:lnTo>
                <a:lnTo>
                  <a:pt x="368" y="150"/>
                </a:lnTo>
                <a:lnTo>
                  <a:pt x="368" y="155"/>
                </a:lnTo>
                <a:lnTo>
                  <a:pt x="366" y="158"/>
                </a:lnTo>
                <a:lnTo>
                  <a:pt x="357" y="160"/>
                </a:lnTo>
                <a:lnTo>
                  <a:pt x="349" y="162"/>
                </a:lnTo>
                <a:lnTo>
                  <a:pt x="342" y="167"/>
                </a:lnTo>
                <a:lnTo>
                  <a:pt x="336" y="176"/>
                </a:lnTo>
                <a:lnTo>
                  <a:pt x="329" y="183"/>
                </a:lnTo>
                <a:lnTo>
                  <a:pt x="321" y="187"/>
                </a:lnTo>
                <a:lnTo>
                  <a:pt x="310" y="187"/>
                </a:lnTo>
                <a:lnTo>
                  <a:pt x="308" y="187"/>
                </a:lnTo>
                <a:lnTo>
                  <a:pt x="310" y="192"/>
                </a:lnTo>
                <a:lnTo>
                  <a:pt x="305" y="197"/>
                </a:lnTo>
                <a:lnTo>
                  <a:pt x="284" y="199"/>
                </a:lnTo>
                <a:lnTo>
                  <a:pt x="271" y="204"/>
                </a:lnTo>
                <a:lnTo>
                  <a:pt x="264" y="204"/>
                </a:lnTo>
                <a:lnTo>
                  <a:pt x="259" y="202"/>
                </a:lnTo>
                <a:lnTo>
                  <a:pt x="257" y="199"/>
                </a:lnTo>
                <a:lnTo>
                  <a:pt x="259" y="201"/>
                </a:lnTo>
                <a:lnTo>
                  <a:pt x="262" y="199"/>
                </a:lnTo>
                <a:lnTo>
                  <a:pt x="264" y="195"/>
                </a:lnTo>
                <a:lnTo>
                  <a:pt x="266" y="188"/>
                </a:lnTo>
                <a:lnTo>
                  <a:pt x="261" y="176"/>
                </a:lnTo>
                <a:lnTo>
                  <a:pt x="248" y="167"/>
                </a:lnTo>
                <a:lnTo>
                  <a:pt x="236" y="162"/>
                </a:lnTo>
                <a:lnTo>
                  <a:pt x="231" y="155"/>
                </a:lnTo>
                <a:lnTo>
                  <a:pt x="227" y="148"/>
                </a:lnTo>
                <a:lnTo>
                  <a:pt x="229" y="141"/>
                </a:lnTo>
                <a:lnTo>
                  <a:pt x="227" y="136"/>
                </a:lnTo>
                <a:lnTo>
                  <a:pt x="211" y="134"/>
                </a:lnTo>
                <a:lnTo>
                  <a:pt x="215" y="139"/>
                </a:lnTo>
                <a:lnTo>
                  <a:pt x="217" y="143"/>
                </a:lnTo>
                <a:lnTo>
                  <a:pt x="211" y="144"/>
                </a:lnTo>
                <a:lnTo>
                  <a:pt x="190" y="141"/>
                </a:lnTo>
                <a:lnTo>
                  <a:pt x="178" y="136"/>
                </a:lnTo>
                <a:lnTo>
                  <a:pt x="167" y="130"/>
                </a:lnTo>
                <a:lnTo>
                  <a:pt x="159" y="127"/>
                </a:lnTo>
                <a:lnTo>
                  <a:pt x="145" y="127"/>
                </a:lnTo>
                <a:lnTo>
                  <a:pt x="138" y="125"/>
                </a:lnTo>
                <a:lnTo>
                  <a:pt x="138" y="123"/>
                </a:lnTo>
                <a:lnTo>
                  <a:pt x="141" y="123"/>
                </a:lnTo>
                <a:lnTo>
                  <a:pt x="148" y="122"/>
                </a:lnTo>
                <a:lnTo>
                  <a:pt x="155" y="120"/>
                </a:lnTo>
                <a:lnTo>
                  <a:pt x="160" y="118"/>
                </a:lnTo>
                <a:lnTo>
                  <a:pt x="162" y="116"/>
                </a:lnTo>
                <a:lnTo>
                  <a:pt x="157" y="113"/>
                </a:lnTo>
                <a:lnTo>
                  <a:pt x="145" y="109"/>
                </a:lnTo>
                <a:lnTo>
                  <a:pt x="134" y="109"/>
                </a:lnTo>
                <a:lnTo>
                  <a:pt x="122" y="115"/>
                </a:lnTo>
                <a:lnTo>
                  <a:pt x="111" y="122"/>
                </a:lnTo>
                <a:lnTo>
                  <a:pt x="101" y="125"/>
                </a:lnTo>
                <a:lnTo>
                  <a:pt x="88" y="127"/>
                </a:lnTo>
                <a:lnTo>
                  <a:pt x="76" y="125"/>
                </a:lnTo>
                <a:lnTo>
                  <a:pt x="67" y="125"/>
                </a:lnTo>
                <a:lnTo>
                  <a:pt x="67" y="123"/>
                </a:lnTo>
                <a:lnTo>
                  <a:pt x="74" y="118"/>
                </a:lnTo>
                <a:lnTo>
                  <a:pt x="74" y="115"/>
                </a:lnTo>
                <a:lnTo>
                  <a:pt x="60" y="111"/>
                </a:lnTo>
                <a:lnTo>
                  <a:pt x="51" y="111"/>
                </a:lnTo>
                <a:lnTo>
                  <a:pt x="50" y="113"/>
                </a:lnTo>
                <a:lnTo>
                  <a:pt x="48" y="118"/>
                </a:lnTo>
                <a:lnTo>
                  <a:pt x="43" y="125"/>
                </a:lnTo>
                <a:lnTo>
                  <a:pt x="36" y="134"/>
                </a:lnTo>
                <a:lnTo>
                  <a:pt x="28" y="137"/>
                </a:lnTo>
                <a:lnTo>
                  <a:pt x="21" y="137"/>
                </a:lnTo>
                <a:lnTo>
                  <a:pt x="23" y="130"/>
                </a:lnTo>
                <a:close/>
              </a:path>
            </a:pathLst>
          </a:custGeom>
          <a:solidFill>
            <a:srgbClr val="CCFFCC"/>
          </a:solidFill>
          <a:ln w="9525">
            <a:noFill/>
            <a:round/>
            <a:headEnd/>
            <a:tailEnd/>
          </a:ln>
        </p:spPr>
        <p:txBody>
          <a:bodyPr/>
          <a:lstStyle/>
          <a:p>
            <a:endParaRPr lang="en-US"/>
          </a:p>
        </p:txBody>
      </p:sp>
      <p:sp>
        <p:nvSpPr>
          <p:cNvPr id="31857" name="Freeform 113"/>
          <p:cNvSpPr>
            <a:spLocks/>
          </p:cNvSpPr>
          <p:nvPr/>
        </p:nvSpPr>
        <p:spPr bwMode="auto">
          <a:xfrm>
            <a:off x="5602288" y="4618038"/>
            <a:ext cx="1143000" cy="801687"/>
          </a:xfrm>
          <a:custGeom>
            <a:avLst/>
            <a:gdLst/>
            <a:ahLst/>
            <a:cxnLst>
              <a:cxn ang="0">
                <a:pos x="14" y="102"/>
              </a:cxn>
              <a:cxn ang="0">
                <a:pos x="285" y="34"/>
              </a:cxn>
              <a:cxn ang="0">
                <a:pos x="308" y="60"/>
              </a:cxn>
              <a:cxn ang="0">
                <a:pos x="512" y="44"/>
              </a:cxn>
              <a:cxn ang="0">
                <a:pos x="595" y="49"/>
              </a:cxn>
              <a:cxn ang="0">
                <a:pos x="614" y="9"/>
              </a:cxn>
              <a:cxn ang="0">
                <a:pos x="672" y="7"/>
              </a:cxn>
              <a:cxn ang="0">
                <a:pos x="683" y="28"/>
              </a:cxn>
              <a:cxn ang="0">
                <a:pos x="665" y="48"/>
              </a:cxn>
              <a:cxn ang="0">
                <a:pos x="697" y="60"/>
              </a:cxn>
              <a:cxn ang="0">
                <a:pos x="718" y="113"/>
              </a:cxn>
              <a:cxn ang="0">
                <a:pos x="767" y="208"/>
              </a:cxn>
              <a:cxn ang="0">
                <a:pos x="804" y="248"/>
              </a:cxn>
              <a:cxn ang="0">
                <a:pos x="804" y="271"/>
              </a:cxn>
              <a:cxn ang="0">
                <a:pos x="792" y="271"/>
              </a:cxn>
              <a:cxn ang="0">
                <a:pos x="813" y="306"/>
              </a:cxn>
              <a:cxn ang="0">
                <a:pos x="841" y="368"/>
              </a:cxn>
              <a:cxn ang="0">
                <a:pos x="901" y="470"/>
              </a:cxn>
              <a:cxn ang="0">
                <a:pos x="936" y="544"/>
              </a:cxn>
              <a:cxn ang="0">
                <a:pos x="943" y="630"/>
              </a:cxn>
              <a:cxn ang="0">
                <a:pos x="940" y="628"/>
              </a:cxn>
              <a:cxn ang="0">
                <a:pos x="928" y="651"/>
              </a:cxn>
              <a:cxn ang="0">
                <a:pos x="928" y="688"/>
              </a:cxn>
              <a:cxn ang="0">
                <a:pos x="915" y="723"/>
              </a:cxn>
              <a:cxn ang="0">
                <a:pos x="891" y="740"/>
              </a:cxn>
              <a:cxn ang="0">
                <a:pos x="873" y="744"/>
              </a:cxn>
              <a:cxn ang="0">
                <a:pos x="838" y="755"/>
              </a:cxn>
              <a:cxn ang="0">
                <a:pos x="827" y="733"/>
              </a:cxn>
              <a:cxn ang="0">
                <a:pos x="806" y="688"/>
              </a:cxn>
              <a:cxn ang="0">
                <a:pos x="769" y="651"/>
              </a:cxn>
              <a:cxn ang="0">
                <a:pos x="730" y="619"/>
              </a:cxn>
              <a:cxn ang="0">
                <a:pos x="704" y="573"/>
              </a:cxn>
              <a:cxn ang="0">
                <a:pos x="681" y="524"/>
              </a:cxn>
              <a:cxn ang="0">
                <a:pos x="664" y="538"/>
              </a:cxn>
              <a:cxn ang="0">
                <a:pos x="627" y="486"/>
              </a:cxn>
              <a:cxn ang="0">
                <a:pos x="613" y="445"/>
              </a:cxn>
              <a:cxn ang="0">
                <a:pos x="630" y="408"/>
              </a:cxn>
              <a:cxn ang="0">
                <a:pos x="620" y="403"/>
              </a:cxn>
              <a:cxn ang="0">
                <a:pos x="604" y="392"/>
              </a:cxn>
              <a:cxn ang="0">
                <a:pos x="604" y="415"/>
              </a:cxn>
              <a:cxn ang="0">
                <a:pos x="586" y="419"/>
              </a:cxn>
              <a:cxn ang="0">
                <a:pos x="583" y="303"/>
              </a:cxn>
              <a:cxn ang="0">
                <a:pos x="556" y="245"/>
              </a:cxn>
              <a:cxn ang="0">
                <a:pos x="530" y="253"/>
              </a:cxn>
              <a:cxn ang="0">
                <a:pos x="511" y="215"/>
              </a:cxn>
              <a:cxn ang="0">
                <a:pos x="479" y="178"/>
              </a:cxn>
              <a:cxn ang="0">
                <a:pos x="435" y="144"/>
              </a:cxn>
              <a:cxn ang="0">
                <a:pos x="391" y="137"/>
              </a:cxn>
              <a:cxn ang="0">
                <a:pos x="368" y="150"/>
              </a:cxn>
              <a:cxn ang="0">
                <a:pos x="342" y="167"/>
              </a:cxn>
              <a:cxn ang="0">
                <a:pos x="308" y="187"/>
              </a:cxn>
              <a:cxn ang="0">
                <a:pos x="264" y="204"/>
              </a:cxn>
              <a:cxn ang="0">
                <a:pos x="264" y="195"/>
              </a:cxn>
              <a:cxn ang="0">
                <a:pos x="231" y="155"/>
              </a:cxn>
              <a:cxn ang="0">
                <a:pos x="215" y="139"/>
              </a:cxn>
              <a:cxn ang="0">
                <a:pos x="167" y="130"/>
              </a:cxn>
              <a:cxn ang="0">
                <a:pos x="141" y="123"/>
              </a:cxn>
              <a:cxn ang="0">
                <a:pos x="157" y="113"/>
              </a:cxn>
              <a:cxn ang="0">
                <a:pos x="101" y="125"/>
              </a:cxn>
              <a:cxn ang="0">
                <a:pos x="74" y="118"/>
              </a:cxn>
              <a:cxn ang="0">
                <a:pos x="48" y="118"/>
              </a:cxn>
              <a:cxn ang="0">
                <a:pos x="23" y="130"/>
              </a:cxn>
            </a:cxnLst>
            <a:rect l="0" t="0" r="r" b="b"/>
            <a:pathLst>
              <a:path w="943" h="755">
                <a:moveTo>
                  <a:pt x="23" y="130"/>
                </a:moveTo>
                <a:lnTo>
                  <a:pt x="27" y="122"/>
                </a:lnTo>
                <a:lnTo>
                  <a:pt x="25" y="113"/>
                </a:lnTo>
                <a:lnTo>
                  <a:pt x="20" y="108"/>
                </a:lnTo>
                <a:lnTo>
                  <a:pt x="14" y="102"/>
                </a:lnTo>
                <a:lnTo>
                  <a:pt x="7" y="95"/>
                </a:lnTo>
                <a:lnTo>
                  <a:pt x="2" y="85"/>
                </a:lnTo>
                <a:lnTo>
                  <a:pt x="0" y="72"/>
                </a:lnTo>
                <a:lnTo>
                  <a:pt x="2" y="55"/>
                </a:lnTo>
                <a:lnTo>
                  <a:pt x="285" y="34"/>
                </a:lnTo>
                <a:lnTo>
                  <a:pt x="287" y="46"/>
                </a:lnTo>
                <a:lnTo>
                  <a:pt x="289" y="55"/>
                </a:lnTo>
                <a:lnTo>
                  <a:pt x="292" y="58"/>
                </a:lnTo>
                <a:lnTo>
                  <a:pt x="298" y="60"/>
                </a:lnTo>
                <a:lnTo>
                  <a:pt x="308" y="60"/>
                </a:lnTo>
                <a:lnTo>
                  <a:pt x="336" y="57"/>
                </a:lnTo>
                <a:lnTo>
                  <a:pt x="375" y="55"/>
                </a:lnTo>
                <a:lnTo>
                  <a:pt x="423" y="51"/>
                </a:lnTo>
                <a:lnTo>
                  <a:pt x="470" y="48"/>
                </a:lnTo>
                <a:lnTo>
                  <a:pt x="512" y="44"/>
                </a:lnTo>
                <a:lnTo>
                  <a:pt x="548" y="42"/>
                </a:lnTo>
                <a:lnTo>
                  <a:pt x="567" y="41"/>
                </a:lnTo>
                <a:lnTo>
                  <a:pt x="583" y="41"/>
                </a:lnTo>
                <a:lnTo>
                  <a:pt x="590" y="44"/>
                </a:lnTo>
                <a:lnTo>
                  <a:pt x="595" y="49"/>
                </a:lnTo>
                <a:lnTo>
                  <a:pt x="602" y="58"/>
                </a:lnTo>
                <a:lnTo>
                  <a:pt x="620" y="64"/>
                </a:lnTo>
                <a:lnTo>
                  <a:pt x="620" y="49"/>
                </a:lnTo>
                <a:lnTo>
                  <a:pt x="613" y="28"/>
                </a:lnTo>
                <a:lnTo>
                  <a:pt x="614" y="9"/>
                </a:lnTo>
                <a:lnTo>
                  <a:pt x="621" y="0"/>
                </a:lnTo>
                <a:lnTo>
                  <a:pt x="632" y="4"/>
                </a:lnTo>
                <a:lnTo>
                  <a:pt x="644" y="9"/>
                </a:lnTo>
                <a:lnTo>
                  <a:pt x="664" y="6"/>
                </a:lnTo>
                <a:lnTo>
                  <a:pt x="672" y="7"/>
                </a:lnTo>
                <a:lnTo>
                  <a:pt x="678" y="11"/>
                </a:lnTo>
                <a:lnTo>
                  <a:pt x="679" y="14"/>
                </a:lnTo>
                <a:lnTo>
                  <a:pt x="679" y="20"/>
                </a:lnTo>
                <a:lnTo>
                  <a:pt x="679" y="23"/>
                </a:lnTo>
                <a:lnTo>
                  <a:pt x="683" y="28"/>
                </a:lnTo>
                <a:lnTo>
                  <a:pt x="687" y="34"/>
                </a:lnTo>
                <a:lnTo>
                  <a:pt x="687" y="39"/>
                </a:lnTo>
                <a:lnTo>
                  <a:pt x="681" y="42"/>
                </a:lnTo>
                <a:lnTo>
                  <a:pt x="672" y="46"/>
                </a:lnTo>
                <a:lnTo>
                  <a:pt x="665" y="48"/>
                </a:lnTo>
                <a:lnTo>
                  <a:pt x="667" y="49"/>
                </a:lnTo>
                <a:lnTo>
                  <a:pt x="676" y="51"/>
                </a:lnTo>
                <a:lnTo>
                  <a:pt x="687" y="51"/>
                </a:lnTo>
                <a:lnTo>
                  <a:pt x="694" y="55"/>
                </a:lnTo>
                <a:lnTo>
                  <a:pt x="697" y="60"/>
                </a:lnTo>
                <a:lnTo>
                  <a:pt x="702" y="78"/>
                </a:lnTo>
                <a:lnTo>
                  <a:pt x="708" y="86"/>
                </a:lnTo>
                <a:lnTo>
                  <a:pt x="709" y="93"/>
                </a:lnTo>
                <a:lnTo>
                  <a:pt x="711" y="97"/>
                </a:lnTo>
                <a:lnTo>
                  <a:pt x="718" y="113"/>
                </a:lnTo>
                <a:lnTo>
                  <a:pt x="732" y="143"/>
                </a:lnTo>
                <a:lnTo>
                  <a:pt x="748" y="176"/>
                </a:lnTo>
                <a:lnTo>
                  <a:pt x="759" y="195"/>
                </a:lnTo>
                <a:lnTo>
                  <a:pt x="762" y="201"/>
                </a:lnTo>
                <a:lnTo>
                  <a:pt x="767" y="208"/>
                </a:lnTo>
                <a:lnTo>
                  <a:pt x="774" y="215"/>
                </a:lnTo>
                <a:lnTo>
                  <a:pt x="782" y="222"/>
                </a:lnTo>
                <a:lnTo>
                  <a:pt x="789" y="231"/>
                </a:lnTo>
                <a:lnTo>
                  <a:pt x="796" y="239"/>
                </a:lnTo>
                <a:lnTo>
                  <a:pt x="804" y="248"/>
                </a:lnTo>
                <a:lnTo>
                  <a:pt x="813" y="257"/>
                </a:lnTo>
                <a:lnTo>
                  <a:pt x="815" y="262"/>
                </a:lnTo>
                <a:lnTo>
                  <a:pt x="815" y="268"/>
                </a:lnTo>
                <a:lnTo>
                  <a:pt x="811" y="271"/>
                </a:lnTo>
                <a:lnTo>
                  <a:pt x="804" y="271"/>
                </a:lnTo>
                <a:lnTo>
                  <a:pt x="799" y="266"/>
                </a:lnTo>
                <a:lnTo>
                  <a:pt x="796" y="257"/>
                </a:lnTo>
                <a:lnTo>
                  <a:pt x="792" y="253"/>
                </a:lnTo>
                <a:lnTo>
                  <a:pt x="790" y="260"/>
                </a:lnTo>
                <a:lnTo>
                  <a:pt x="792" y="271"/>
                </a:lnTo>
                <a:lnTo>
                  <a:pt x="797" y="278"/>
                </a:lnTo>
                <a:lnTo>
                  <a:pt x="803" y="287"/>
                </a:lnTo>
                <a:lnTo>
                  <a:pt x="808" y="296"/>
                </a:lnTo>
                <a:lnTo>
                  <a:pt x="810" y="301"/>
                </a:lnTo>
                <a:lnTo>
                  <a:pt x="813" y="306"/>
                </a:lnTo>
                <a:lnTo>
                  <a:pt x="815" y="311"/>
                </a:lnTo>
                <a:lnTo>
                  <a:pt x="815" y="320"/>
                </a:lnTo>
                <a:lnTo>
                  <a:pt x="820" y="331"/>
                </a:lnTo>
                <a:lnTo>
                  <a:pt x="829" y="347"/>
                </a:lnTo>
                <a:lnTo>
                  <a:pt x="841" y="368"/>
                </a:lnTo>
                <a:lnTo>
                  <a:pt x="855" y="391"/>
                </a:lnTo>
                <a:lnTo>
                  <a:pt x="869" y="413"/>
                </a:lnTo>
                <a:lnTo>
                  <a:pt x="882" y="436"/>
                </a:lnTo>
                <a:lnTo>
                  <a:pt x="894" y="456"/>
                </a:lnTo>
                <a:lnTo>
                  <a:pt x="901" y="470"/>
                </a:lnTo>
                <a:lnTo>
                  <a:pt x="910" y="487"/>
                </a:lnTo>
                <a:lnTo>
                  <a:pt x="919" y="498"/>
                </a:lnTo>
                <a:lnTo>
                  <a:pt x="924" y="507"/>
                </a:lnTo>
                <a:lnTo>
                  <a:pt x="928" y="512"/>
                </a:lnTo>
                <a:lnTo>
                  <a:pt x="936" y="544"/>
                </a:lnTo>
                <a:lnTo>
                  <a:pt x="936" y="573"/>
                </a:lnTo>
                <a:lnTo>
                  <a:pt x="935" y="600"/>
                </a:lnTo>
                <a:lnTo>
                  <a:pt x="938" y="621"/>
                </a:lnTo>
                <a:lnTo>
                  <a:pt x="940" y="626"/>
                </a:lnTo>
                <a:lnTo>
                  <a:pt x="943" y="630"/>
                </a:lnTo>
                <a:lnTo>
                  <a:pt x="943" y="635"/>
                </a:lnTo>
                <a:lnTo>
                  <a:pt x="942" y="640"/>
                </a:lnTo>
                <a:lnTo>
                  <a:pt x="942" y="637"/>
                </a:lnTo>
                <a:lnTo>
                  <a:pt x="942" y="631"/>
                </a:lnTo>
                <a:lnTo>
                  <a:pt x="940" y="628"/>
                </a:lnTo>
                <a:lnTo>
                  <a:pt x="936" y="630"/>
                </a:lnTo>
                <a:lnTo>
                  <a:pt x="935" y="637"/>
                </a:lnTo>
                <a:lnTo>
                  <a:pt x="931" y="642"/>
                </a:lnTo>
                <a:lnTo>
                  <a:pt x="929" y="647"/>
                </a:lnTo>
                <a:lnTo>
                  <a:pt x="928" y="651"/>
                </a:lnTo>
                <a:lnTo>
                  <a:pt x="928" y="654"/>
                </a:lnTo>
                <a:lnTo>
                  <a:pt x="926" y="660"/>
                </a:lnTo>
                <a:lnTo>
                  <a:pt x="926" y="665"/>
                </a:lnTo>
                <a:lnTo>
                  <a:pt x="926" y="675"/>
                </a:lnTo>
                <a:lnTo>
                  <a:pt x="928" y="688"/>
                </a:lnTo>
                <a:lnTo>
                  <a:pt x="928" y="698"/>
                </a:lnTo>
                <a:lnTo>
                  <a:pt x="928" y="709"/>
                </a:lnTo>
                <a:lnTo>
                  <a:pt x="924" y="716"/>
                </a:lnTo>
                <a:lnTo>
                  <a:pt x="919" y="719"/>
                </a:lnTo>
                <a:lnTo>
                  <a:pt x="915" y="723"/>
                </a:lnTo>
                <a:lnTo>
                  <a:pt x="910" y="726"/>
                </a:lnTo>
                <a:lnTo>
                  <a:pt x="905" y="728"/>
                </a:lnTo>
                <a:lnTo>
                  <a:pt x="899" y="732"/>
                </a:lnTo>
                <a:lnTo>
                  <a:pt x="894" y="735"/>
                </a:lnTo>
                <a:lnTo>
                  <a:pt x="891" y="740"/>
                </a:lnTo>
                <a:lnTo>
                  <a:pt x="889" y="742"/>
                </a:lnTo>
                <a:lnTo>
                  <a:pt x="887" y="742"/>
                </a:lnTo>
                <a:lnTo>
                  <a:pt x="884" y="742"/>
                </a:lnTo>
                <a:lnTo>
                  <a:pt x="878" y="744"/>
                </a:lnTo>
                <a:lnTo>
                  <a:pt x="873" y="744"/>
                </a:lnTo>
                <a:lnTo>
                  <a:pt x="869" y="746"/>
                </a:lnTo>
                <a:lnTo>
                  <a:pt x="864" y="749"/>
                </a:lnTo>
                <a:lnTo>
                  <a:pt x="857" y="753"/>
                </a:lnTo>
                <a:lnTo>
                  <a:pt x="841" y="755"/>
                </a:lnTo>
                <a:lnTo>
                  <a:pt x="838" y="755"/>
                </a:lnTo>
                <a:lnTo>
                  <a:pt x="834" y="751"/>
                </a:lnTo>
                <a:lnTo>
                  <a:pt x="829" y="748"/>
                </a:lnTo>
                <a:lnTo>
                  <a:pt x="827" y="748"/>
                </a:lnTo>
                <a:lnTo>
                  <a:pt x="827" y="746"/>
                </a:lnTo>
                <a:lnTo>
                  <a:pt x="827" y="733"/>
                </a:lnTo>
                <a:lnTo>
                  <a:pt x="824" y="718"/>
                </a:lnTo>
                <a:lnTo>
                  <a:pt x="815" y="707"/>
                </a:lnTo>
                <a:lnTo>
                  <a:pt x="811" y="700"/>
                </a:lnTo>
                <a:lnTo>
                  <a:pt x="810" y="693"/>
                </a:lnTo>
                <a:lnTo>
                  <a:pt x="806" y="688"/>
                </a:lnTo>
                <a:lnTo>
                  <a:pt x="801" y="688"/>
                </a:lnTo>
                <a:lnTo>
                  <a:pt x="797" y="679"/>
                </a:lnTo>
                <a:lnTo>
                  <a:pt x="789" y="667"/>
                </a:lnTo>
                <a:lnTo>
                  <a:pt x="778" y="656"/>
                </a:lnTo>
                <a:lnTo>
                  <a:pt x="769" y="651"/>
                </a:lnTo>
                <a:lnTo>
                  <a:pt x="760" y="651"/>
                </a:lnTo>
                <a:lnTo>
                  <a:pt x="753" y="647"/>
                </a:lnTo>
                <a:lnTo>
                  <a:pt x="745" y="642"/>
                </a:lnTo>
                <a:lnTo>
                  <a:pt x="736" y="633"/>
                </a:lnTo>
                <a:lnTo>
                  <a:pt x="730" y="619"/>
                </a:lnTo>
                <a:lnTo>
                  <a:pt x="725" y="603"/>
                </a:lnTo>
                <a:lnTo>
                  <a:pt x="722" y="591"/>
                </a:lnTo>
                <a:lnTo>
                  <a:pt x="718" y="584"/>
                </a:lnTo>
                <a:lnTo>
                  <a:pt x="711" y="580"/>
                </a:lnTo>
                <a:lnTo>
                  <a:pt x="704" y="573"/>
                </a:lnTo>
                <a:lnTo>
                  <a:pt x="695" y="565"/>
                </a:lnTo>
                <a:lnTo>
                  <a:pt x="690" y="552"/>
                </a:lnTo>
                <a:lnTo>
                  <a:pt x="687" y="538"/>
                </a:lnTo>
                <a:lnTo>
                  <a:pt x="685" y="529"/>
                </a:lnTo>
                <a:lnTo>
                  <a:pt x="681" y="524"/>
                </a:lnTo>
                <a:lnTo>
                  <a:pt x="672" y="522"/>
                </a:lnTo>
                <a:lnTo>
                  <a:pt x="678" y="528"/>
                </a:lnTo>
                <a:lnTo>
                  <a:pt x="679" y="535"/>
                </a:lnTo>
                <a:lnTo>
                  <a:pt x="676" y="538"/>
                </a:lnTo>
                <a:lnTo>
                  <a:pt x="664" y="538"/>
                </a:lnTo>
                <a:lnTo>
                  <a:pt x="655" y="531"/>
                </a:lnTo>
                <a:lnTo>
                  <a:pt x="644" y="519"/>
                </a:lnTo>
                <a:lnTo>
                  <a:pt x="635" y="507"/>
                </a:lnTo>
                <a:lnTo>
                  <a:pt x="630" y="496"/>
                </a:lnTo>
                <a:lnTo>
                  <a:pt x="627" y="486"/>
                </a:lnTo>
                <a:lnTo>
                  <a:pt x="623" y="475"/>
                </a:lnTo>
                <a:lnTo>
                  <a:pt x="618" y="466"/>
                </a:lnTo>
                <a:lnTo>
                  <a:pt x="613" y="459"/>
                </a:lnTo>
                <a:lnTo>
                  <a:pt x="611" y="454"/>
                </a:lnTo>
                <a:lnTo>
                  <a:pt x="613" y="445"/>
                </a:lnTo>
                <a:lnTo>
                  <a:pt x="616" y="438"/>
                </a:lnTo>
                <a:lnTo>
                  <a:pt x="616" y="433"/>
                </a:lnTo>
                <a:lnTo>
                  <a:pt x="620" y="426"/>
                </a:lnTo>
                <a:lnTo>
                  <a:pt x="625" y="417"/>
                </a:lnTo>
                <a:lnTo>
                  <a:pt x="630" y="408"/>
                </a:lnTo>
                <a:lnTo>
                  <a:pt x="628" y="401"/>
                </a:lnTo>
                <a:lnTo>
                  <a:pt x="623" y="396"/>
                </a:lnTo>
                <a:lnTo>
                  <a:pt x="620" y="394"/>
                </a:lnTo>
                <a:lnTo>
                  <a:pt x="618" y="396"/>
                </a:lnTo>
                <a:lnTo>
                  <a:pt x="620" y="403"/>
                </a:lnTo>
                <a:lnTo>
                  <a:pt x="618" y="408"/>
                </a:lnTo>
                <a:lnTo>
                  <a:pt x="616" y="408"/>
                </a:lnTo>
                <a:lnTo>
                  <a:pt x="611" y="406"/>
                </a:lnTo>
                <a:lnTo>
                  <a:pt x="607" y="399"/>
                </a:lnTo>
                <a:lnTo>
                  <a:pt x="604" y="392"/>
                </a:lnTo>
                <a:lnTo>
                  <a:pt x="599" y="391"/>
                </a:lnTo>
                <a:lnTo>
                  <a:pt x="597" y="392"/>
                </a:lnTo>
                <a:lnTo>
                  <a:pt x="599" y="398"/>
                </a:lnTo>
                <a:lnTo>
                  <a:pt x="602" y="406"/>
                </a:lnTo>
                <a:lnTo>
                  <a:pt x="604" y="415"/>
                </a:lnTo>
                <a:lnTo>
                  <a:pt x="606" y="424"/>
                </a:lnTo>
                <a:lnTo>
                  <a:pt x="602" y="428"/>
                </a:lnTo>
                <a:lnTo>
                  <a:pt x="597" y="426"/>
                </a:lnTo>
                <a:lnTo>
                  <a:pt x="591" y="420"/>
                </a:lnTo>
                <a:lnTo>
                  <a:pt x="586" y="419"/>
                </a:lnTo>
                <a:lnTo>
                  <a:pt x="581" y="419"/>
                </a:lnTo>
                <a:lnTo>
                  <a:pt x="577" y="394"/>
                </a:lnTo>
                <a:lnTo>
                  <a:pt x="581" y="361"/>
                </a:lnTo>
                <a:lnTo>
                  <a:pt x="584" y="327"/>
                </a:lnTo>
                <a:lnTo>
                  <a:pt x="583" y="303"/>
                </a:lnTo>
                <a:lnTo>
                  <a:pt x="579" y="292"/>
                </a:lnTo>
                <a:lnTo>
                  <a:pt x="579" y="280"/>
                </a:lnTo>
                <a:lnTo>
                  <a:pt x="574" y="266"/>
                </a:lnTo>
                <a:lnTo>
                  <a:pt x="558" y="252"/>
                </a:lnTo>
                <a:lnTo>
                  <a:pt x="556" y="245"/>
                </a:lnTo>
                <a:lnTo>
                  <a:pt x="553" y="239"/>
                </a:lnTo>
                <a:lnTo>
                  <a:pt x="546" y="238"/>
                </a:lnTo>
                <a:lnTo>
                  <a:pt x="533" y="241"/>
                </a:lnTo>
                <a:lnTo>
                  <a:pt x="532" y="248"/>
                </a:lnTo>
                <a:lnTo>
                  <a:pt x="530" y="253"/>
                </a:lnTo>
                <a:lnTo>
                  <a:pt x="528" y="255"/>
                </a:lnTo>
                <a:lnTo>
                  <a:pt x="526" y="252"/>
                </a:lnTo>
                <a:lnTo>
                  <a:pt x="523" y="241"/>
                </a:lnTo>
                <a:lnTo>
                  <a:pt x="518" y="227"/>
                </a:lnTo>
                <a:lnTo>
                  <a:pt x="511" y="215"/>
                </a:lnTo>
                <a:lnTo>
                  <a:pt x="502" y="209"/>
                </a:lnTo>
                <a:lnTo>
                  <a:pt x="495" y="206"/>
                </a:lnTo>
                <a:lnTo>
                  <a:pt x="488" y="201"/>
                </a:lnTo>
                <a:lnTo>
                  <a:pt x="484" y="192"/>
                </a:lnTo>
                <a:lnTo>
                  <a:pt x="479" y="178"/>
                </a:lnTo>
                <a:lnTo>
                  <a:pt x="474" y="176"/>
                </a:lnTo>
                <a:lnTo>
                  <a:pt x="468" y="171"/>
                </a:lnTo>
                <a:lnTo>
                  <a:pt x="458" y="162"/>
                </a:lnTo>
                <a:lnTo>
                  <a:pt x="442" y="146"/>
                </a:lnTo>
                <a:lnTo>
                  <a:pt x="435" y="144"/>
                </a:lnTo>
                <a:lnTo>
                  <a:pt x="426" y="139"/>
                </a:lnTo>
                <a:lnTo>
                  <a:pt x="414" y="134"/>
                </a:lnTo>
                <a:lnTo>
                  <a:pt x="403" y="134"/>
                </a:lnTo>
                <a:lnTo>
                  <a:pt x="396" y="136"/>
                </a:lnTo>
                <a:lnTo>
                  <a:pt x="391" y="137"/>
                </a:lnTo>
                <a:lnTo>
                  <a:pt x="387" y="136"/>
                </a:lnTo>
                <a:lnTo>
                  <a:pt x="384" y="136"/>
                </a:lnTo>
                <a:lnTo>
                  <a:pt x="379" y="137"/>
                </a:lnTo>
                <a:lnTo>
                  <a:pt x="373" y="143"/>
                </a:lnTo>
                <a:lnTo>
                  <a:pt x="368" y="150"/>
                </a:lnTo>
                <a:lnTo>
                  <a:pt x="368" y="155"/>
                </a:lnTo>
                <a:lnTo>
                  <a:pt x="366" y="158"/>
                </a:lnTo>
                <a:lnTo>
                  <a:pt x="357" y="160"/>
                </a:lnTo>
                <a:lnTo>
                  <a:pt x="349" y="162"/>
                </a:lnTo>
                <a:lnTo>
                  <a:pt x="342" y="167"/>
                </a:lnTo>
                <a:lnTo>
                  <a:pt x="336" y="176"/>
                </a:lnTo>
                <a:lnTo>
                  <a:pt x="329" y="183"/>
                </a:lnTo>
                <a:lnTo>
                  <a:pt x="321" y="187"/>
                </a:lnTo>
                <a:lnTo>
                  <a:pt x="310" y="187"/>
                </a:lnTo>
                <a:lnTo>
                  <a:pt x="308" y="187"/>
                </a:lnTo>
                <a:lnTo>
                  <a:pt x="310" y="192"/>
                </a:lnTo>
                <a:lnTo>
                  <a:pt x="305" y="197"/>
                </a:lnTo>
                <a:lnTo>
                  <a:pt x="284" y="199"/>
                </a:lnTo>
                <a:lnTo>
                  <a:pt x="271" y="204"/>
                </a:lnTo>
                <a:lnTo>
                  <a:pt x="264" y="204"/>
                </a:lnTo>
                <a:lnTo>
                  <a:pt x="259" y="202"/>
                </a:lnTo>
                <a:lnTo>
                  <a:pt x="257" y="199"/>
                </a:lnTo>
                <a:lnTo>
                  <a:pt x="259" y="201"/>
                </a:lnTo>
                <a:lnTo>
                  <a:pt x="262" y="199"/>
                </a:lnTo>
                <a:lnTo>
                  <a:pt x="264" y="195"/>
                </a:lnTo>
                <a:lnTo>
                  <a:pt x="266" y="188"/>
                </a:lnTo>
                <a:lnTo>
                  <a:pt x="261" y="176"/>
                </a:lnTo>
                <a:lnTo>
                  <a:pt x="248" y="167"/>
                </a:lnTo>
                <a:lnTo>
                  <a:pt x="236" y="162"/>
                </a:lnTo>
                <a:lnTo>
                  <a:pt x="231" y="155"/>
                </a:lnTo>
                <a:lnTo>
                  <a:pt x="227" y="148"/>
                </a:lnTo>
                <a:lnTo>
                  <a:pt x="229" y="141"/>
                </a:lnTo>
                <a:lnTo>
                  <a:pt x="227" y="136"/>
                </a:lnTo>
                <a:lnTo>
                  <a:pt x="211" y="134"/>
                </a:lnTo>
                <a:lnTo>
                  <a:pt x="215" y="139"/>
                </a:lnTo>
                <a:lnTo>
                  <a:pt x="217" y="143"/>
                </a:lnTo>
                <a:lnTo>
                  <a:pt x="211" y="144"/>
                </a:lnTo>
                <a:lnTo>
                  <a:pt x="190" y="141"/>
                </a:lnTo>
                <a:lnTo>
                  <a:pt x="178" y="136"/>
                </a:lnTo>
                <a:lnTo>
                  <a:pt x="167" y="130"/>
                </a:lnTo>
                <a:lnTo>
                  <a:pt x="159" y="127"/>
                </a:lnTo>
                <a:lnTo>
                  <a:pt x="145" y="127"/>
                </a:lnTo>
                <a:lnTo>
                  <a:pt x="138" y="125"/>
                </a:lnTo>
                <a:lnTo>
                  <a:pt x="138" y="123"/>
                </a:lnTo>
                <a:lnTo>
                  <a:pt x="141" y="123"/>
                </a:lnTo>
                <a:lnTo>
                  <a:pt x="148" y="122"/>
                </a:lnTo>
                <a:lnTo>
                  <a:pt x="155" y="120"/>
                </a:lnTo>
                <a:lnTo>
                  <a:pt x="160" y="118"/>
                </a:lnTo>
                <a:lnTo>
                  <a:pt x="162" y="116"/>
                </a:lnTo>
                <a:lnTo>
                  <a:pt x="157" y="113"/>
                </a:lnTo>
                <a:lnTo>
                  <a:pt x="145" y="109"/>
                </a:lnTo>
                <a:lnTo>
                  <a:pt x="134" y="109"/>
                </a:lnTo>
                <a:lnTo>
                  <a:pt x="122" y="115"/>
                </a:lnTo>
                <a:lnTo>
                  <a:pt x="111" y="122"/>
                </a:lnTo>
                <a:lnTo>
                  <a:pt x="101" y="125"/>
                </a:lnTo>
                <a:lnTo>
                  <a:pt x="88" y="127"/>
                </a:lnTo>
                <a:lnTo>
                  <a:pt x="76" y="125"/>
                </a:lnTo>
                <a:lnTo>
                  <a:pt x="67" y="125"/>
                </a:lnTo>
                <a:lnTo>
                  <a:pt x="67" y="123"/>
                </a:lnTo>
                <a:lnTo>
                  <a:pt x="74" y="118"/>
                </a:lnTo>
                <a:lnTo>
                  <a:pt x="74" y="115"/>
                </a:lnTo>
                <a:lnTo>
                  <a:pt x="60" y="111"/>
                </a:lnTo>
                <a:lnTo>
                  <a:pt x="51" y="111"/>
                </a:lnTo>
                <a:lnTo>
                  <a:pt x="50" y="113"/>
                </a:lnTo>
                <a:lnTo>
                  <a:pt x="48" y="118"/>
                </a:lnTo>
                <a:lnTo>
                  <a:pt x="43" y="125"/>
                </a:lnTo>
                <a:lnTo>
                  <a:pt x="36" y="134"/>
                </a:lnTo>
                <a:lnTo>
                  <a:pt x="28" y="137"/>
                </a:lnTo>
                <a:lnTo>
                  <a:pt x="21" y="137"/>
                </a:lnTo>
                <a:lnTo>
                  <a:pt x="23" y="130"/>
                </a:lnTo>
              </a:path>
            </a:pathLst>
          </a:custGeom>
          <a:noFill/>
          <a:ln w="0">
            <a:solidFill>
              <a:srgbClr val="000000"/>
            </a:solidFill>
            <a:prstDash val="solid"/>
            <a:round/>
            <a:headEnd/>
            <a:tailEnd/>
          </a:ln>
        </p:spPr>
        <p:txBody>
          <a:bodyPr/>
          <a:lstStyle/>
          <a:p>
            <a:endParaRPr lang="en-US"/>
          </a:p>
        </p:txBody>
      </p:sp>
      <p:sp>
        <p:nvSpPr>
          <p:cNvPr id="31858" name="Freeform 114"/>
          <p:cNvSpPr>
            <a:spLocks/>
          </p:cNvSpPr>
          <p:nvPr/>
        </p:nvSpPr>
        <p:spPr bwMode="auto">
          <a:xfrm>
            <a:off x="4725988" y="4429125"/>
            <a:ext cx="693737" cy="565150"/>
          </a:xfrm>
          <a:custGeom>
            <a:avLst/>
            <a:gdLst/>
            <a:ahLst/>
            <a:cxnLst>
              <a:cxn ang="0">
                <a:pos x="229" y="460"/>
              </a:cxn>
              <a:cxn ang="0">
                <a:pos x="194" y="467"/>
              </a:cxn>
              <a:cxn ang="0">
                <a:pos x="164" y="460"/>
              </a:cxn>
              <a:cxn ang="0">
                <a:pos x="102" y="445"/>
              </a:cxn>
              <a:cxn ang="0">
                <a:pos x="46" y="446"/>
              </a:cxn>
              <a:cxn ang="0">
                <a:pos x="21" y="455"/>
              </a:cxn>
              <a:cxn ang="0">
                <a:pos x="21" y="441"/>
              </a:cxn>
              <a:cxn ang="0">
                <a:pos x="37" y="415"/>
              </a:cxn>
              <a:cxn ang="0">
                <a:pos x="39" y="350"/>
              </a:cxn>
              <a:cxn ang="0">
                <a:pos x="51" y="316"/>
              </a:cxn>
              <a:cxn ang="0">
                <a:pos x="62" y="256"/>
              </a:cxn>
              <a:cxn ang="0">
                <a:pos x="49" y="218"/>
              </a:cxn>
              <a:cxn ang="0">
                <a:pos x="23" y="168"/>
              </a:cxn>
              <a:cxn ang="0">
                <a:pos x="312" y="14"/>
              </a:cxn>
              <a:cxn ang="0">
                <a:pos x="317" y="28"/>
              </a:cxn>
              <a:cxn ang="0">
                <a:pos x="322" y="52"/>
              </a:cxn>
              <a:cxn ang="0">
                <a:pos x="338" y="86"/>
              </a:cxn>
              <a:cxn ang="0">
                <a:pos x="331" y="107"/>
              </a:cxn>
              <a:cxn ang="0">
                <a:pos x="312" y="149"/>
              </a:cxn>
              <a:cxn ang="0">
                <a:pos x="285" y="212"/>
              </a:cxn>
              <a:cxn ang="0">
                <a:pos x="283" y="237"/>
              </a:cxn>
              <a:cxn ang="0">
                <a:pos x="278" y="256"/>
              </a:cxn>
              <a:cxn ang="0">
                <a:pos x="285" y="270"/>
              </a:cxn>
              <a:cxn ang="0">
                <a:pos x="475" y="290"/>
              </a:cxn>
              <a:cxn ang="0">
                <a:pos x="496" y="337"/>
              </a:cxn>
              <a:cxn ang="0">
                <a:pos x="481" y="364"/>
              </a:cxn>
              <a:cxn ang="0">
                <a:pos x="459" y="353"/>
              </a:cxn>
              <a:cxn ang="0">
                <a:pos x="438" y="346"/>
              </a:cxn>
              <a:cxn ang="0">
                <a:pos x="419" y="376"/>
              </a:cxn>
              <a:cxn ang="0">
                <a:pos x="461" y="394"/>
              </a:cxn>
              <a:cxn ang="0">
                <a:pos x="495" y="378"/>
              </a:cxn>
              <a:cxn ang="0">
                <a:pos x="502" y="385"/>
              </a:cxn>
              <a:cxn ang="0">
                <a:pos x="516" y="390"/>
              </a:cxn>
              <a:cxn ang="0">
                <a:pos x="547" y="376"/>
              </a:cxn>
              <a:cxn ang="0">
                <a:pos x="558" y="399"/>
              </a:cxn>
              <a:cxn ang="0">
                <a:pos x="519" y="425"/>
              </a:cxn>
              <a:cxn ang="0">
                <a:pos x="526" y="437"/>
              </a:cxn>
              <a:cxn ang="0">
                <a:pos x="525" y="462"/>
              </a:cxn>
              <a:cxn ang="0">
                <a:pos x="567" y="490"/>
              </a:cxn>
              <a:cxn ang="0">
                <a:pos x="554" y="527"/>
              </a:cxn>
              <a:cxn ang="0">
                <a:pos x="533" y="495"/>
              </a:cxn>
              <a:cxn ang="0">
                <a:pos x="496" y="483"/>
              </a:cxn>
              <a:cxn ang="0">
                <a:pos x="479" y="467"/>
              </a:cxn>
              <a:cxn ang="0">
                <a:pos x="459" y="506"/>
              </a:cxn>
              <a:cxn ang="0">
                <a:pos x="419" y="499"/>
              </a:cxn>
              <a:cxn ang="0">
                <a:pos x="384" y="531"/>
              </a:cxn>
              <a:cxn ang="0">
                <a:pos x="354" y="510"/>
              </a:cxn>
              <a:cxn ang="0">
                <a:pos x="326" y="503"/>
              </a:cxn>
              <a:cxn ang="0">
                <a:pos x="329" y="474"/>
              </a:cxn>
              <a:cxn ang="0">
                <a:pos x="299" y="464"/>
              </a:cxn>
              <a:cxn ang="0">
                <a:pos x="262" y="441"/>
              </a:cxn>
            </a:cxnLst>
            <a:rect l="0" t="0" r="r" b="b"/>
            <a:pathLst>
              <a:path w="574" h="531">
                <a:moveTo>
                  <a:pt x="236" y="448"/>
                </a:moveTo>
                <a:lnTo>
                  <a:pt x="236" y="450"/>
                </a:lnTo>
                <a:lnTo>
                  <a:pt x="234" y="453"/>
                </a:lnTo>
                <a:lnTo>
                  <a:pt x="229" y="460"/>
                </a:lnTo>
                <a:lnTo>
                  <a:pt x="218" y="466"/>
                </a:lnTo>
                <a:lnTo>
                  <a:pt x="210" y="467"/>
                </a:lnTo>
                <a:lnTo>
                  <a:pt x="203" y="467"/>
                </a:lnTo>
                <a:lnTo>
                  <a:pt x="194" y="467"/>
                </a:lnTo>
                <a:lnTo>
                  <a:pt x="187" y="467"/>
                </a:lnTo>
                <a:lnTo>
                  <a:pt x="178" y="466"/>
                </a:lnTo>
                <a:lnTo>
                  <a:pt x="171" y="464"/>
                </a:lnTo>
                <a:lnTo>
                  <a:pt x="164" y="460"/>
                </a:lnTo>
                <a:lnTo>
                  <a:pt x="157" y="459"/>
                </a:lnTo>
                <a:lnTo>
                  <a:pt x="139" y="452"/>
                </a:lnTo>
                <a:lnTo>
                  <a:pt x="122" y="446"/>
                </a:lnTo>
                <a:lnTo>
                  <a:pt x="102" y="445"/>
                </a:lnTo>
                <a:lnTo>
                  <a:pt x="85" y="443"/>
                </a:lnTo>
                <a:lnTo>
                  <a:pt x="69" y="445"/>
                </a:lnTo>
                <a:lnTo>
                  <a:pt x="55" y="446"/>
                </a:lnTo>
                <a:lnTo>
                  <a:pt x="46" y="446"/>
                </a:lnTo>
                <a:lnTo>
                  <a:pt x="39" y="448"/>
                </a:lnTo>
                <a:lnTo>
                  <a:pt x="32" y="450"/>
                </a:lnTo>
                <a:lnTo>
                  <a:pt x="27" y="453"/>
                </a:lnTo>
                <a:lnTo>
                  <a:pt x="21" y="455"/>
                </a:lnTo>
                <a:lnTo>
                  <a:pt x="18" y="457"/>
                </a:lnTo>
                <a:lnTo>
                  <a:pt x="16" y="453"/>
                </a:lnTo>
                <a:lnTo>
                  <a:pt x="18" y="448"/>
                </a:lnTo>
                <a:lnTo>
                  <a:pt x="21" y="441"/>
                </a:lnTo>
                <a:lnTo>
                  <a:pt x="25" y="436"/>
                </a:lnTo>
                <a:lnTo>
                  <a:pt x="30" y="430"/>
                </a:lnTo>
                <a:lnTo>
                  <a:pt x="35" y="423"/>
                </a:lnTo>
                <a:lnTo>
                  <a:pt x="37" y="415"/>
                </a:lnTo>
                <a:lnTo>
                  <a:pt x="39" y="406"/>
                </a:lnTo>
                <a:lnTo>
                  <a:pt x="39" y="397"/>
                </a:lnTo>
                <a:lnTo>
                  <a:pt x="39" y="376"/>
                </a:lnTo>
                <a:lnTo>
                  <a:pt x="39" y="350"/>
                </a:lnTo>
                <a:lnTo>
                  <a:pt x="39" y="330"/>
                </a:lnTo>
                <a:lnTo>
                  <a:pt x="44" y="325"/>
                </a:lnTo>
                <a:lnTo>
                  <a:pt x="48" y="321"/>
                </a:lnTo>
                <a:lnTo>
                  <a:pt x="51" y="316"/>
                </a:lnTo>
                <a:lnTo>
                  <a:pt x="51" y="309"/>
                </a:lnTo>
                <a:lnTo>
                  <a:pt x="60" y="295"/>
                </a:lnTo>
                <a:lnTo>
                  <a:pt x="64" y="276"/>
                </a:lnTo>
                <a:lnTo>
                  <a:pt x="62" y="256"/>
                </a:lnTo>
                <a:lnTo>
                  <a:pt x="57" y="242"/>
                </a:lnTo>
                <a:lnTo>
                  <a:pt x="53" y="237"/>
                </a:lnTo>
                <a:lnTo>
                  <a:pt x="51" y="228"/>
                </a:lnTo>
                <a:lnTo>
                  <a:pt x="49" y="218"/>
                </a:lnTo>
                <a:lnTo>
                  <a:pt x="42" y="209"/>
                </a:lnTo>
                <a:lnTo>
                  <a:pt x="34" y="202"/>
                </a:lnTo>
                <a:lnTo>
                  <a:pt x="30" y="190"/>
                </a:lnTo>
                <a:lnTo>
                  <a:pt x="23" y="168"/>
                </a:lnTo>
                <a:lnTo>
                  <a:pt x="0" y="140"/>
                </a:lnTo>
                <a:lnTo>
                  <a:pt x="0" y="1"/>
                </a:lnTo>
                <a:lnTo>
                  <a:pt x="312" y="0"/>
                </a:lnTo>
                <a:lnTo>
                  <a:pt x="312" y="14"/>
                </a:lnTo>
                <a:lnTo>
                  <a:pt x="327" y="14"/>
                </a:lnTo>
                <a:lnTo>
                  <a:pt x="326" y="17"/>
                </a:lnTo>
                <a:lnTo>
                  <a:pt x="320" y="21"/>
                </a:lnTo>
                <a:lnTo>
                  <a:pt x="317" y="28"/>
                </a:lnTo>
                <a:lnTo>
                  <a:pt x="313" y="35"/>
                </a:lnTo>
                <a:lnTo>
                  <a:pt x="320" y="37"/>
                </a:lnTo>
                <a:lnTo>
                  <a:pt x="320" y="42"/>
                </a:lnTo>
                <a:lnTo>
                  <a:pt x="322" y="52"/>
                </a:lnTo>
                <a:lnTo>
                  <a:pt x="326" y="70"/>
                </a:lnTo>
                <a:lnTo>
                  <a:pt x="335" y="74"/>
                </a:lnTo>
                <a:lnTo>
                  <a:pt x="336" y="79"/>
                </a:lnTo>
                <a:lnTo>
                  <a:pt x="338" y="86"/>
                </a:lnTo>
                <a:lnTo>
                  <a:pt x="343" y="89"/>
                </a:lnTo>
                <a:lnTo>
                  <a:pt x="343" y="96"/>
                </a:lnTo>
                <a:lnTo>
                  <a:pt x="335" y="100"/>
                </a:lnTo>
                <a:lnTo>
                  <a:pt x="331" y="107"/>
                </a:lnTo>
                <a:lnTo>
                  <a:pt x="327" y="117"/>
                </a:lnTo>
                <a:lnTo>
                  <a:pt x="322" y="132"/>
                </a:lnTo>
                <a:lnTo>
                  <a:pt x="319" y="140"/>
                </a:lnTo>
                <a:lnTo>
                  <a:pt x="312" y="149"/>
                </a:lnTo>
                <a:lnTo>
                  <a:pt x="303" y="163"/>
                </a:lnTo>
                <a:lnTo>
                  <a:pt x="294" y="190"/>
                </a:lnTo>
                <a:lnTo>
                  <a:pt x="285" y="190"/>
                </a:lnTo>
                <a:lnTo>
                  <a:pt x="285" y="212"/>
                </a:lnTo>
                <a:lnTo>
                  <a:pt x="283" y="214"/>
                </a:lnTo>
                <a:lnTo>
                  <a:pt x="283" y="221"/>
                </a:lnTo>
                <a:lnTo>
                  <a:pt x="285" y="232"/>
                </a:lnTo>
                <a:lnTo>
                  <a:pt x="283" y="237"/>
                </a:lnTo>
                <a:lnTo>
                  <a:pt x="278" y="241"/>
                </a:lnTo>
                <a:lnTo>
                  <a:pt x="276" y="246"/>
                </a:lnTo>
                <a:lnTo>
                  <a:pt x="276" y="253"/>
                </a:lnTo>
                <a:lnTo>
                  <a:pt x="278" y="256"/>
                </a:lnTo>
                <a:lnTo>
                  <a:pt x="282" y="258"/>
                </a:lnTo>
                <a:lnTo>
                  <a:pt x="283" y="262"/>
                </a:lnTo>
                <a:lnTo>
                  <a:pt x="283" y="265"/>
                </a:lnTo>
                <a:lnTo>
                  <a:pt x="285" y="270"/>
                </a:lnTo>
                <a:lnTo>
                  <a:pt x="482" y="262"/>
                </a:lnTo>
                <a:lnTo>
                  <a:pt x="481" y="272"/>
                </a:lnTo>
                <a:lnTo>
                  <a:pt x="479" y="281"/>
                </a:lnTo>
                <a:lnTo>
                  <a:pt x="475" y="290"/>
                </a:lnTo>
                <a:lnTo>
                  <a:pt x="474" y="299"/>
                </a:lnTo>
                <a:lnTo>
                  <a:pt x="477" y="314"/>
                </a:lnTo>
                <a:lnTo>
                  <a:pt x="486" y="323"/>
                </a:lnTo>
                <a:lnTo>
                  <a:pt x="496" y="337"/>
                </a:lnTo>
                <a:lnTo>
                  <a:pt x="503" y="360"/>
                </a:lnTo>
                <a:lnTo>
                  <a:pt x="495" y="364"/>
                </a:lnTo>
                <a:lnTo>
                  <a:pt x="488" y="364"/>
                </a:lnTo>
                <a:lnTo>
                  <a:pt x="481" y="364"/>
                </a:lnTo>
                <a:lnTo>
                  <a:pt x="477" y="365"/>
                </a:lnTo>
                <a:lnTo>
                  <a:pt x="474" y="365"/>
                </a:lnTo>
                <a:lnTo>
                  <a:pt x="468" y="360"/>
                </a:lnTo>
                <a:lnTo>
                  <a:pt x="459" y="353"/>
                </a:lnTo>
                <a:lnTo>
                  <a:pt x="452" y="350"/>
                </a:lnTo>
                <a:lnTo>
                  <a:pt x="447" y="350"/>
                </a:lnTo>
                <a:lnTo>
                  <a:pt x="442" y="346"/>
                </a:lnTo>
                <a:lnTo>
                  <a:pt x="438" y="346"/>
                </a:lnTo>
                <a:lnTo>
                  <a:pt x="435" y="350"/>
                </a:lnTo>
                <a:lnTo>
                  <a:pt x="430" y="360"/>
                </a:lnTo>
                <a:lnTo>
                  <a:pt x="422" y="369"/>
                </a:lnTo>
                <a:lnTo>
                  <a:pt x="419" y="376"/>
                </a:lnTo>
                <a:lnTo>
                  <a:pt x="422" y="383"/>
                </a:lnTo>
                <a:lnTo>
                  <a:pt x="435" y="388"/>
                </a:lnTo>
                <a:lnTo>
                  <a:pt x="449" y="394"/>
                </a:lnTo>
                <a:lnTo>
                  <a:pt x="461" y="394"/>
                </a:lnTo>
                <a:lnTo>
                  <a:pt x="474" y="388"/>
                </a:lnTo>
                <a:lnTo>
                  <a:pt x="481" y="385"/>
                </a:lnTo>
                <a:lnTo>
                  <a:pt x="488" y="381"/>
                </a:lnTo>
                <a:lnTo>
                  <a:pt x="495" y="378"/>
                </a:lnTo>
                <a:lnTo>
                  <a:pt x="502" y="378"/>
                </a:lnTo>
                <a:lnTo>
                  <a:pt x="505" y="378"/>
                </a:lnTo>
                <a:lnTo>
                  <a:pt x="505" y="381"/>
                </a:lnTo>
                <a:lnTo>
                  <a:pt x="502" y="385"/>
                </a:lnTo>
                <a:lnTo>
                  <a:pt x="491" y="392"/>
                </a:lnTo>
                <a:lnTo>
                  <a:pt x="503" y="401"/>
                </a:lnTo>
                <a:lnTo>
                  <a:pt x="509" y="395"/>
                </a:lnTo>
                <a:lnTo>
                  <a:pt x="516" y="390"/>
                </a:lnTo>
                <a:lnTo>
                  <a:pt x="525" y="385"/>
                </a:lnTo>
                <a:lnTo>
                  <a:pt x="533" y="381"/>
                </a:lnTo>
                <a:lnTo>
                  <a:pt x="540" y="378"/>
                </a:lnTo>
                <a:lnTo>
                  <a:pt x="547" y="376"/>
                </a:lnTo>
                <a:lnTo>
                  <a:pt x="553" y="371"/>
                </a:lnTo>
                <a:lnTo>
                  <a:pt x="556" y="367"/>
                </a:lnTo>
                <a:lnTo>
                  <a:pt x="558" y="386"/>
                </a:lnTo>
                <a:lnTo>
                  <a:pt x="558" y="399"/>
                </a:lnTo>
                <a:lnTo>
                  <a:pt x="553" y="409"/>
                </a:lnTo>
                <a:lnTo>
                  <a:pt x="540" y="416"/>
                </a:lnTo>
                <a:lnTo>
                  <a:pt x="526" y="422"/>
                </a:lnTo>
                <a:lnTo>
                  <a:pt x="519" y="425"/>
                </a:lnTo>
                <a:lnTo>
                  <a:pt x="519" y="429"/>
                </a:lnTo>
                <a:lnTo>
                  <a:pt x="521" y="432"/>
                </a:lnTo>
                <a:lnTo>
                  <a:pt x="525" y="436"/>
                </a:lnTo>
                <a:lnTo>
                  <a:pt x="526" y="437"/>
                </a:lnTo>
                <a:lnTo>
                  <a:pt x="521" y="441"/>
                </a:lnTo>
                <a:lnTo>
                  <a:pt x="510" y="443"/>
                </a:lnTo>
                <a:lnTo>
                  <a:pt x="516" y="453"/>
                </a:lnTo>
                <a:lnTo>
                  <a:pt x="525" y="462"/>
                </a:lnTo>
                <a:lnTo>
                  <a:pt x="535" y="469"/>
                </a:lnTo>
                <a:lnTo>
                  <a:pt x="547" y="476"/>
                </a:lnTo>
                <a:lnTo>
                  <a:pt x="558" y="483"/>
                </a:lnTo>
                <a:lnTo>
                  <a:pt x="567" y="490"/>
                </a:lnTo>
                <a:lnTo>
                  <a:pt x="572" y="497"/>
                </a:lnTo>
                <a:lnTo>
                  <a:pt x="574" y="504"/>
                </a:lnTo>
                <a:lnTo>
                  <a:pt x="563" y="520"/>
                </a:lnTo>
                <a:lnTo>
                  <a:pt x="554" y="527"/>
                </a:lnTo>
                <a:lnTo>
                  <a:pt x="549" y="524"/>
                </a:lnTo>
                <a:lnTo>
                  <a:pt x="544" y="510"/>
                </a:lnTo>
                <a:lnTo>
                  <a:pt x="540" y="503"/>
                </a:lnTo>
                <a:lnTo>
                  <a:pt x="533" y="495"/>
                </a:lnTo>
                <a:lnTo>
                  <a:pt x="525" y="492"/>
                </a:lnTo>
                <a:lnTo>
                  <a:pt x="514" y="488"/>
                </a:lnTo>
                <a:lnTo>
                  <a:pt x="505" y="485"/>
                </a:lnTo>
                <a:lnTo>
                  <a:pt x="496" y="483"/>
                </a:lnTo>
                <a:lnTo>
                  <a:pt x="491" y="480"/>
                </a:lnTo>
                <a:lnTo>
                  <a:pt x="488" y="476"/>
                </a:lnTo>
                <a:lnTo>
                  <a:pt x="484" y="471"/>
                </a:lnTo>
                <a:lnTo>
                  <a:pt x="479" y="467"/>
                </a:lnTo>
                <a:lnTo>
                  <a:pt x="472" y="471"/>
                </a:lnTo>
                <a:lnTo>
                  <a:pt x="463" y="480"/>
                </a:lnTo>
                <a:lnTo>
                  <a:pt x="459" y="494"/>
                </a:lnTo>
                <a:lnTo>
                  <a:pt x="459" y="506"/>
                </a:lnTo>
                <a:lnTo>
                  <a:pt x="456" y="511"/>
                </a:lnTo>
                <a:lnTo>
                  <a:pt x="442" y="510"/>
                </a:lnTo>
                <a:lnTo>
                  <a:pt x="431" y="503"/>
                </a:lnTo>
                <a:lnTo>
                  <a:pt x="419" y="499"/>
                </a:lnTo>
                <a:lnTo>
                  <a:pt x="405" y="504"/>
                </a:lnTo>
                <a:lnTo>
                  <a:pt x="394" y="520"/>
                </a:lnTo>
                <a:lnTo>
                  <a:pt x="389" y="527"/>
                </a:lnTo>
                <a:lnTo>
                  <a:pt x="384" y="531"/>
                </a:lnTo>
                <a:lnTo>
                  <a:pt x="378" y="529"/>
                </a:lnTo>
                <a:lnTo>
                  <a:pt x="371" y="522"/>
                </a:lnTo>
                <a:lnTo>
                  <a:pt x="364" y="515"/>
                </a:lnTo>
                <a:lnTo>
                  <a:pt x="354" y="510"/>
                </a:lnTo>
                <a:lnTo>
                  <a:pt x="345" y="506"/>
                </a:lnTo>
                <a:lnTo>
                  <a:pt x="336" y="508"/>
                </a:lnTo>
                <a:lnTo>
                  <a:pt x="329" y="508"/>
                </a:lnTo>
                <a:lnTo>
                  <a:pt x="326" y="503"/>
                </a:lnTo>
                <a:lnTo>
                  <a:pt x="326" y="497"/>
                </a:lnTo>
                <a:lnTo>
                  <a:pt x="329" y="488"/>
                </a:lnTo>
                <a:lnTo>
                  <a:pt x="333" y="480"/>
                </a:lnTo>
                <a:lnTo>
                  <a:pt x="329" y="474"/>
                </a:lnTo>
                <a:lnTo>
                  <a:pt x="320" y="473"/>
                </a:lnTo>
                <a:lnTo>
                  <a:pt x="312" y="471"/>
                </a:lnTo>
                <a:lnTo>
                  <a:pt x="306" y="469"/>
                </a:lnTo>
                <a:lnTo>
                  <a:pt x="299" y="464"/>
                </a:lnTo>
                <a:lnTo>
                  <a:pt x="291" y="457"/>
                </a:lnTo>
                <a:lnTo>
                  <a:pt x="282" y="450"/>
                </a:lnTo>
                <a:lnTo>
                  <a:pt x="273" y="445"/>
                </a:lnTo>
                <a:lnTo>
                  <a:pt x="262" y="441"/>
                </a:lnTo>
                <a:lnTo>
                  <a:pt x="252" y="441"/>
                </a:lnTo>
                <a:lnTo>
                  <a:pt x="243" y="446"/>
                </a:lnTo>
                <a:lnTo>
                  <a:pt x="236" y="448"/>
                </a:lnTo>
                <a:close/>
              </a:path>
            </a:pathLst>
          </a:custGeom>
          <a:solidFill>
            <a:srgbClr val="FFFFFF"/>
          </a:solidFill>
          <a:ln w="9525">
            <a:noFill/>
            <a:round/>
            <a:headEnd/>
            <a:tailEnd/>
          </a:ln>
        </p:spPr>
        <p:txBody>
          <a:bodyPr/>
          <a:lstStyle/>
          <a:p>
            <a:endParaRPr lang="en-US"/>
          </a:p>
        </p:txBody>
      </p:sp>
      <p:sp>
        <p:nvSpPr>
          <p:cNvPr id="31859" name="Freeform 115"/>
          <p:cNvSpPr>
            <a:spLocks/>
          </p:cNvSpPr>
          <p:nvPr/>
        </p:nvSpPr>
        <p:spPr bwMode="auto">
          <a:xfrm>
            <a:off x="4725988" y="4429125"/>
            <a:ext cx="693737" cy="565150"/>
          </a:xfrm>
          <a:custGeom>
            <a:avLst/>
            <a:gdLst/>
            <a:ahLst/>
            <a:cxnLst>
              <a:cxn ang="0">
                <a:pos x="229" y="460"/>
              </a:cxn>
              <a:cxn ang="0">
                <a:pos x="194" y="467"/>
              </a:cxn>
              <a:cxn ang="0">
                <a:pos x="164" y="460"/>
              </a:cxn>
              <a:cxn ang="0">
                <a:pos x="102" y="445"/>
              </a:cxn>
              <a:cxn ang="0">
                <a:pos x="46" y="446"/>
              </a:cxn>
              <a:cxn ang="0">
                <a:pos x="21" y="455"/>
              </a:cxn>
              <a:cxn ang="0">
                <a:pos x="21" y="441"/>
              </a:cxn>
              <a:cxn ang="0">
                <a:pos x="37" y="415"/>
              </a:cxn>
              <a:cxn ang="0">
                <a:pos x="39" y="350"/>
              </a:cxn>
              <a:cxn ang="0">
                <a:pos x="51" y="316"/>
              </a:cxn>
              <a:cxn ang="0">
                <a:pos x="62" y="256"/>
              </a:cxn>
              <a:cxn ang="0">
                <a:pos x="49" y="218"/>
              </a:cxn>
              <a:cxn ang="0">
                <a:pos x="23" y="168"/>
              </a:cxn>
              <a:cxn ang="0">
                <a:pos x="312" y="14"/>
              </a:cxn>
              <a:cxn ang="0">
                <a:pos x="317" y="28"/>
              </a:cxn>
              <a:cxn ang="0">
                <a:pos x="322" y="52"/>
              </a:cxn>
              <a:cxn ang="0">
                <a:pos x="338" y="86"/>
              </a:cxn>
              <a:cxn ang="0">
                <a:pos x="331" y="107"/>
              </a:cxn>
              <a:cxn ang="0">
                <a:pos x="312" y="149"/>
              </a:cxn>
              <a:cxn ang="0">
                <a:pos x="285" y="212"/>
              </a:cxn>
              <a:cxn ang="0">
                <a:pos x="283" y="237"/>
              </a:cxn>
              <a:cxn ang="0">
                <a:pos x="278" y="256"/>
              </a:cxn>
              <a:cxn ang="0">
                <a:pos x="285" y="270"/>
              </a:cxn>
              <a:cxn ang="0">
                <a:pos x="475" y="290"/>
              </a:cxn>
              <a:cxn ang="0">
                <a:pos x="496" y="337"/>
              </a:cxn>
              <a:cxn ang="0">
                <a:pos x="481" y="364"/>
              </a:cxn>
              <a:cxn ang="0">
                <a:pos x="459" y="353"/>
              </a:cxn>
              <a:cxn ang="0">
                <a:pos x="438" y="346"/>
              </a:cxn>
              <a:cxn ang="0">
                <a:pos x="419" y="376"/>
              </a:cxn>
              <a:cxn ang="0">
                <a:pos x="461" y="394"/>
              </a:cxn>
              <a:cxn ang="0">
                <a:pos x="495" y="378"/>
              </a:cxn>
              <a:cxn ang="0">
                <a:pos x="502" y="385"/>
              </a:cxn>
              <a:cxn ang="0">
                <a:pos x="516" y="390"/>
              </a:cxn>
              <a:cxn ang="0">
                <a:pos x="547" y="376"/>
              </a:cxn>
              <a:cxn ang="0">
                <a:pos x="558" y="399"/>
              </a:cxn>
              <a:cxn ang="0">
                <a:pos x="519" y="425"/>
              </a:cxn>
              <a:cxn ang="0">
                <a:pos x="526" y="437"/>
              </a:cxn>
              <a:cxn ang="0">
                <a:pos x="525" y="462"/>
              </a:cxn>
              <a:cxn ang="0">
                <a:pos x="567" y="490"/>
              </a:cxn>
              <a:cxn ang="0">
                <a:pos x="554" y="527"/>
              </a:cxn>
              <a:cxn ang="0">
                <a:pos x="533" y="495"/>
              </a:cxn>
              <a:cxn ang="0">
                <a:pos x="496" y="483"/>
              </a:cxn>
              <a:cxn ang="0">
                <a:pos x="479" y="467"/>
              </a:cxn>
              <a:cxn ang="0">
                <a:pos x="459" y="506"/>
              </a:cxn>
              <a:cxn ang="0">
                <a:pos x="419" y="499"/>
              </a:cxn>
              <a:cxn ang="0">
                <a:pos x="384" y="531"/>
              </a:cxn>
              <a:cxn ang="0">
                <a:pos x="354" y="510"/>
              </a:cxn>
              <a:cxn ang="0">
                <a:pos x="326" y="503"/>
              </a:cxn>
              <a:cxn ang="0">
                <a:pos x="329" y="474"/>
              </a:cxn>
              <a:cxn ang="0">
                <a:pos x="299" y="464"/>
              </a:cxn>
              <a:cxn ang="0">
                <a:pos x="262" y="441"/>
              </a:cxn>
            </a:cxnLst>
            <a:rect l="0" t="0" r="r" b="b"/>
            <a:pathLst>
              <a:path w="574" h="531">
                <a:moveTo>
                  <a:pt x="236" y="448"/>
                </a:moveTo>
                <a:lnTo>
                  <a:pt x="236" y="450"/>
                </a:lnTo>
                <a:lnTo>
                  <a:pt x="234" y="453"/>
                </a:lnTo>
                <a:lnTo>
                  <a:pt x="229" y="460"/>
                </a:lnTo>
                <a:lnTo>
                  <a:pt x="218" y="466"/>
                </a:lnTo>
                <a:lnTo>
                  <a:pt x="210" y="467"/>
                </a:lnTo>
                <a:lnTo>
                  <a:pt x="203" y="467"/>
                </a:lnTo>
                <a:lnTo>
                  <a:pt x="194" y="467"/>
                </a:lnTo>
                <a:lnTo>
                  <a:pt x="187" y="467"/>
                </a:lnTo>
                <a:lnTo>
                  <a:pt x="178" y="466"/>
                </a:lnTo>
                <a:lnTo>
                  <a:pt x="171" y="464"/>
                </a:lnTo>
                <a:lnTo>
                  <a:pt x="164" y="460"/>
                </a:lnTo>
                <a:lnTo>
                  <a:pt x="157" y="459"/>
                </a:lnTo>
                <a:lnTo>
                  <a:pt x="139" y="452"/>
                </a:lnTo>
                <a:lnTo>
                  <a:pt x="122" y="446"/>
                </a:lnTo>
                <a:lnTo>
                  <a:pt x="102" y="445"/>
                </a:lnTo>
                <a:lnTo>
                  <a:pt x="85" y="443"/>
                </a:lnTo>
                <a:lnTo>
                  <a:pt x="69" y="445"/>
                </a:lnTo>
                <a:lnTo>
                  <a:pt x="55" y="446"/>
                </a:lnTo>
                <a:lnTo>
                  <a:pt x="46" y="446"/>
                </a:lnTo>
                <a:lnTo>
                  <a:pt x="39" y="448"/>
                </a:lnTo>
                <a:lnTo>
                  <a:pt x="32" y="450"/>
                </a:lnTo>
                <a:lnTo>
                  <a:pt x="27" y="453"/>
                </a:lnTo>
                <a:lnTo>
                  <a:pt x="21" y="455"/>
                </a:lnTo>
                <a:lnTo>
                  <a:pt x="18" y="457"/>
                </a:lnTo>
                <a:lnTo>
                  <a:pt x="16" y="453"/>
                </a:lnTo>
                <a:lnTo>
                  <a:pt x="18" y="448"/>
                </a:lnTo>
                <a:lnTo>
                  <a:pt x="21" y="441"/>
                </a:lnTo>
                <a:lnTo>
                  <a:pt x="25" y="436"/>
                </a:lnTo>
                <a:lnTo>
                  <a:pt x="30" y="430"/>
                </a:lnTo>
                <a:lnTo>
                  <a:pt x="35" y="423"/>
                </a:lnTo>
                <a:lnTo>
                  <a:pt x="37" y="415"/>
                </a:lnTo>
                <a:lnTo>
                  <a:pt x="39" y="406"/>
                </a:lnTo>
                <a:lnTo>
                  <a:pt x="39" y="397"/>
                </a:lnTo>
                <a:lnTo>
                  <a:pt x="39" y="376"/>
                </a:lnTo>
                <a:lnTo>
                  <a:pt x="39" y="350"/>
                </a:lnTo>
                <a:lnTo>
                  <a:pt x="39" y="330"/>
                </a:lnTo>
                <a:lnTo>
                  <a:pt x="44" y="325"/>
                </a:lnTo>
                <a:lnTo>
                  <a:pt x="48" y="321"/>
                </a:lnTo>
                <a:lnTo>
                  <a:pt x="51" y="316"/>
                </a:lnTo>
                <a:lnTo>
                  <a:pt x="51" y="309"/>
                </a:lnTo>
                <a:lnTo>
                  <a:pt x="60" y="295"/>
                </a:lnTo>
                <a:lnTo>
                  <a:pt x="64" y="276"/>
                </a:lnTo>
                <a:lnTo>
                  <a:pt x="62" y="256"/>
                </a:lnTo>
                <a:lnTo>
                  <a:pt x="57" y="242"/>
                </a:lnTo>
                <a:lnTo>
                  <a:pt x="53" y="237"/>
                </a:lnTo>
                <a:lnTo>
                  <a:pt x="51" y="228"/>
                </a:lnTo>
                <a:lnTo>
                  <a:pt x="49" y="218"/>
                </a:lnTo>
                <a:lnTo>
                  <a:pt x="42" y="209"/>
                </a:lnTo>
                <a:lnTo>
                  <a:pt x="34" y="202"/>
                </a:lnTo>
                <a:lnTo>
                  <a:pt x="30" y="190"/>
                </a:lnTo>
                <a:lnTo>
                  <a:pt x="23" y="168"/>
                </a:lnTo>
                <a:lnTo>
                  <a:pt x="0" y="140"/>
                </a:lnTo>
                <a:lnTo>
                  <a:pt x="0" y="1"/>
                </a:lnTo>
                <a:lnTo>
                  <a:pt x="312" y="0"/>
                </a:lnTo>
                <a:lnTo>
                  <a:pt x="312" y="14"/>
                </a:lnTo>
                <a:lnTo>
                  <a:pt x="327" y="14"/>
                </a:lnTo>
                <a:lnTo>
                  <a:pt x="326" y="17"/>
                </a:lnTo>
                <a:lnTo>
                  <a:pt x="320" y="21"/>
                </a:lnTo>
                <a:lnTo>
                  <a:pt x="317" y="28"/>
                </a:lnTo>
                <a:lnTo>
                  <a:pt x="313" y="35"/>
                </a:lnTo>
                <a:lnTo>
                  <a:pt x="320" y="37"/>
                </a:lnTo>
                <a:lnTo>
                  <a:pt x="320" y="42"/>
                </a:lnTo>
                <a:lnTo>
                  <a:pt x="322" y="52"/>
                </a:lnTo>
                <a:lnTo>
                  <a:pt x="326" y="70"/>
                </a:lnTo>
                <a:lnTo>
                  <a:pt x="335" y="74"/>
                </a:lnTo>
                <a:lnTo>
                  <a:pt x="336" y="79"/>
                </a:lnTo>
                <a:lnTo>
                  <a:pt x="338" y="86"/>
                </a:lnTo>
                <a:lnTo>
                  <a:pt x="343" y="89"/>
                </a:lnTo>
                <a:lnTo>
                  <a:pt x="343" y="96"/>
                </a:lnTo>
                <a:lnTo>
                  <a:pt x="335" y="100"/>
                </a:lnTo>
                <a:lnTo>
                  <a:pt x="331" y="107"/>
                </a:lnTo>
                <a:lnTo>
                  <a:pt x="327" y="117"/>
                </a:lnTo>
                <a:lnTo>
                  <a:pt x="322" y="132"/>
                </a:lnTo>
                <a:lnTo>
                  <a:pt x="319" y="140"/>
                </a:lnTo>
                <a:lnTo>
                  <a:pt x="312" y="149"/>
                </a:lnTo>
                <a:lnTo>
                  <a:pt x="303" y="163"/>
                </a:lnTo>
                <a:lnTo>
                  <a:pt x="294" y="190"/>
                </a:lnTo>
                <a:lnTo>
                  <a:pt x="285" y="190"/>
                </a:lnTo>
                <a:lnTo>
                  <a:pt x="285" y="212"/>
                </a:lnTo>
                <a:lnTo>
                  <a:pt x="283" y="214"/>
                </a:lnTo>
                <a:lnTo>
                  <a:pt x="283" y="221"/>
                </a:lnTo>
                <a:lnTo>
                  <a:pt x="285" y="232"/>
                </a:lnTo>
                <a:lnTo>
                  <a:pt x="283" y="237"/>
                </a:lnTo>
                <a:lnTo>
                  <a:pt x="278" y="241"/>
                </a:lnTo>
                <a:lnTo>
                  <a:pt x="276" y="246"/>
                </a:lnTo>
                <a:lnTo>
                  <a:pt x="276" y="253"/>
                </a:lnTo>
                <a:lnTo>
                  <a:pt x="278" y="256"/>
                </a:lnTo>
                <a:lnTo>
                  <a:pt x="282" y="258"/>
                </a:lnTo>
                <a:lnTo>
                  <a:pt x="283" y="262"/>
                </a:lnTo>
                <a:lnTo>
                  <a:pt x="283" y="265"/>
                </a:lnTo>
                <a:lnTo>
                  <a:pt x="285" y="270"/>
                </a:lnTo>
                <a:lnTo>
                  <a:pt x="482" y="262"/>
                </a:lnTo>
                <a:lnTo>
                  <a:pt x="481" y="272"/>
                </a:lnTo>
                <a:lnTo>
                  <a:pt x="479" y="281"/>
                </a:lnTo>
                <a:lnTo>
                  <a:pt x="475" y="290"/>
                </a:lnTo>
                <a:lnTo>
                  <a:pt x="474" y="299"/>
                </a:lnTo>
                <a:lnTo>
                  <a:pt x="477" y="314"/>
                </a:lnTo>
                <a:lnTo>
                  <a:pt x="486" y="323"/>
                </a:lnTo>
                <a:lnTo>
                  <a:pt x="496" y="337"/>
                </a:lnTo>
                <a:lnTo>
                  <a:pt x="503" y="360"/>
                </a:lnTo>
                <a:lnTo>
                  <a:pt x="495" y="364"/>
                </a:lnTo>
                <a:lnTo>
                  <a:pt x="488" y="364"/>
                </a:lnTo>
                <a:lnTo>
                  <a:pt x="481" y="364"/>
                </a:lnTo>
                <a:lnTo>
                  <a:pt x="477" y="365"/>
                </a:lnTo>
                <a:lnTo>
                  <a:pt x="474" y="365"/>
                </a:lnTo>
                <a:lnTo>
                  <a:pt x="468" y="360"/>
                </a:lnTo>
                <a:lnTo>
                  <a:pt x="459" y="353"/>
                </a:lnTo>
                <a:lnTo>
                  <a:pt x="452" y="350"/>
                </a:lnTo>
                <a:lnTo>
                  <a:pt x="447" y="350"/>
                </a:lnTo>
                <a:lnTo>
                  <a:pt x="442" y="346"/>
                </a:lnTo>
                <a:lnTo>
                  <a:pt x="438" y="346"/>
                </a:lnTo>
                <a:lnTo>
                  <a:pt x="435" y="350"/>
                </a:lnTo>
                <a:lnTo>
                  <a:pt x="430" y="360"/>
                </a:lnTo>
                <a:lnTo>
                  <a:pt x="422" y="369"/>
                </a:lnTo>
                <a:lnTo>
                  <a:pt x="419" y="376"/>
                </a:lnTo>
                <a:lnTo>
                  <a:pt x="422" y="383"/>
                </a:lnTo>
                <a:lnTo>
                  <a:pt x="435" y="388"/>
                </a:lnTo>
                <a:lnTo>
                  <a:pt x="449" y="394"/>
                </a:lnTo>
                <a:lnTo>
                  <a:pt x="461" y="394"/>
                </a:lnTo>
                <a:lnTo>
                  <a:pt x="474" y="388"/>
                </a:lnTo>
                <a:lnTo>
                  <a:pt x="481" y="385"/>
                </a:lnTo>
                <a:lnTo>
                  <a:pt x="488" y="381"/>
                </a:lnTo>
                <a:lnTo>
                  <a:pt x="495" y="378"/>
                </a:lnTo>
                <a:lnTo>
                  <a:pt x="502" y="378"/>
                </a:lnTo>
                <a:lnTo>
                  <a:pt x="505" y="378"/>
                </a:lnTo>
                <a:lnTo>
                  <a:pt x="505" y="381"/>
                </a:lnTo>
                <a:lnTo>
                  <a:pt x="502" y="385"/>
                </a:lnTo>
                <a:lnTo>
                  <a:pt x="491" y="392"/>
                </a:lnTo>
                <a:lnTo>
                  <a:pt x="503" y="401"/>
                </a:lnTo>
                <a:lnTo>
                  <a:pt x="509" y="395"/>
                </a:lnTo>
                <a:lnTo>
                  <a:pt x="516" y="390"/>
                </a:lnTo>
                <a:lnTo>
                  <a:pt x="525" y="385"/>
                </a:lnTo>
                <a:lnTo>
                  <a:pt x="533" y="381"/>
                </a:lnTo>
                <a:lnTo>
                  <a:pt x="540" y="378"/>
                </a:lnTo>
                <a:lnTo>
                  <a:pt x="547" y="376"/>
                </a:lnTo>
                <a:lnTo>
                  <a:pt x="553" y="371"/>
                </a:lnTo>
                <a:lnTo>
                  <a:pt x="556" y="367"/>
                </a:lnTo>
                <a:lnTo>
                  <a:pt x="558" y="386"/>
                </a:lnTo>
                <a:lnTo>
                  <a:pt x="558" y="399"/>
                </a:lnTo>
                <a:lnTo>
                  <a:pt x="553" y="409"/>
                </a:lnTo>
                <a:lnTo>
                  <a:pt x="540" y="416"/>
                </a:lnTo>
                <a:lnTo>
                  <a:pt x="526" y="422"/>
                </a:lnTo>
                <a:lnTo>
                  <a:pt x="519" y="425"/>
                </a:lnTo>
                <a:lnTo>
                  <a:pt x="519" y="429"/>
                </a:lnTo>
                <a:lnTo>
                  <a:pt x="521" y="432"/>
                </a:lnTo>
                <a:lnTo>
                  <a:pt x="525" y="436"/>
                </a:lnTo>
                <a:lnTo>
                  <a:pt x="526" y="437"/>
                </a:lnTo>
                <a:lnTo>
                  <a:pt x="521" y="441"/>
                </a:lnTo>
                <a:lnTo>
                  <a:pt x="510" y="443"/>
                </a:lnTo>
                <a:lnTo>
                  <a:pt x="516" y="453"/>
                </a:lnTo>
                <a:lnTo>
                  <a:pt x="525" y="462"/>
                </a:lnTo>
                <a:lnTo>
                  <a:pt x="535" y="469"/>
                </a:lnTo>
                <a:lnTo>
                  <a:pt x="547" y="476"/>
                </a:lnTo>
                <a:lnTo>
                  <a:pt x="558" y="483"/>
                </a:lnTo>
                <a:lnTo>
                  <a:pt x="567" y="490"/>
                </a:lnTo>
                <a:lnTo>
                  <a:pt x="572" y="497"/>
                </a:lnTo>
                <a:lnTo>
                  <a:pt x="574" y="504"/>
                </a:lnTo>
                <a:lnTo>
                  <a:pt x="563" y="520"/>
                </a:lnTo>
                <a:lnTo>
                  <a:pt x="554" y="527"/>
                </a:lnTo>
                <a:lnTo>
                  <a:pt x="549" y="524"/>
                </a:lnTo>
                <a:lnTo>
                  <a:pt x="544" y="510"/>
                </a:lnTo>
                <a:lnTo>
                  <a:pt x="540" y="503"/>
                </a:lnTo>
                <a:lnTo>
                  <a:pt x="533" y="495"/>
                </a:lnTo>
                <a:lnTo>
                  <a:pt x="525" y="492"/>
                </a:lnTo>
                <a:lnTo>
                  <a:pt x="514" y="488"/>
                </a:lnTo>
                <a:lnTo>
                  <a:pt x="505" y="485"/>
                </a:lnTo>
                <a:lnTo>
                  <a:pt x="496" y="483"/>
                </a:lnTo>
                <a:lnTo>
                  <a:pt x="491" y="480"/>
                </a:lnTo>
                <a:lnTo>
                  <a:pt x="488" y="476"/>
                </a:lnTo>
                <a:lnTo>
                  <a:pt x="484" y="471"/>
                </a:lnTo>
                <a:lnTo>
                  <a:pt x="479" y="467"/>
                </a:lnTo>
                <a:lnTo>
                  <a:pt x="472" y="471"/>
                </a:lnTo>
                <a:lnTo>
                  <a:pt x="463" y="480"/>
                </a:lnTo>
                <a:lnTo>
                  <a:pt x="459" y="494"/>
                </a:lnTo>
                <a:lnTo>
                  <a:pt x="459" y="506"/>
                </a:lnTo>
                <a:lnTo>
                  <a:pt x="456" y="511"/>
                </a:lnTo>
                <a:lnTo>
                  <a:pt x="442" y="510"/>
                </a:lnTo>
                <a:lnTo>
                  <a:pt x="431" y="503"/>
                </a:lnTo>
                <a:lnTo>
                  <a:pt x="419" y="499"/>
                </a:lnTo>
                <a:lnTo>
                  <a:pt x="405" y="504"/>
                </a:lnTo>
                <a:lnTo>
                  <a:pt x="394" y="520"/>
                </a:lnTo>
                <a:lnTo>
                  <a:pt x="389" y="527"/>
                </a:lnTo>
                <a:lnTo>
                  <a:pt x="384" y="531"/>
                </a:lnTo>
                <a:lnTo>
                  <a:pt x="378" y="529"/>
                </a:lnTo>
                <a:lnTo>
                  <a:pt x="371" y="522"/>
                </a:lnTo>
                <a:lnTo>
                  <a:pt x="364" y="515"/>
                </a:lnTo>
                <a:lnTo>
                  <a:pt x="354" y="510"/>
                </a:lnTo>
                <a:lnTo>
                  <a:pt x="345" y="506"/>
                </a:lnTo>
                <a:lnTo>
                  <a:pt x="336" y="508"/>
                </a:lnTo>
                <a:lnTo>
                  <a:pt x="329" y="508"/>
                </a:lnTo>
                <a:lnTo>
                  <a:pt x="326" y="503"/>
                </a:lnTo>
                <a:lnTo>
                  <a:pt x="326" y="497"/>
                </a:lnTo>
                <a:lnTo>
                  <a:pt x="329" y="488"/>
                </a:lnTo>
                <a:lnTo>
                  <a:pt x="333" y="480"/>
                </a:lnTo>
                <a:lnTo>
                  <a:pt x="329" y="474"/>
                </a:lnTo>
                <a:lnTo>
                  <a:pt x="320" y="473"/>
                </a:lnTo>
                <a:lnTo>
                  <a:pt x="312" y="471"/>
                </a:lnTo>
                <a:lnTo>
                  <a:pt x="306" y="469"/>
                </a:lnTo>
                <a:lnTo>
                  <a:pt x="299" y="464"/>
                </a:lnTo>
                <a:lnTo>
                  <a:pt x="291" y="457"/>
                </a:lnTo>
                <a:lnTo>
                  <a:pt x="282" y="450"/>
                </a:lnTo>
                <a:lnTo>
                  <a:pt x="273" y="445"/>
                </a:lnTo>
                <a:lnTo>
                  <a:pt x="262" y="441"/>
                </a:lnTo>
                <a:lnTo>
                  <a:pt x="252" y="441"/>
                </a:lnTo>
                <a:lnTo>
                  <a:pt x="243" y="446"/>
                </a:lnTo>
              </a:path>
            </a:pathLst>
          </a:custGeom>
          <a:solidFill>
            <a:srgbClr val="CCFFCC"/>
          </a:solidFill>
          <a:ln w="0">
            <a:solidFill>
              <a:srgbClr val="000000"/>
            </a:solidFill>
            <a:prstDash val="solid"/>
            <a:round/>
            <a:headEnd/>
            <a:tailEnd/>
          </a:ln>
        </p:spPr>
        <p:txBody>
          <a:bodyPr/>
          <a:lstStyle/>
          <a:p>
            <a:endParaRPr lang="en-US"/>
          </a:p>
        </p:txBody>
      </p:sp>
      <p:sp>
        <p:nvSpPr>
          <p:cNvPr id="31860" name="Freeform 116"/>
          <p:cNvSpPr>
            <a:spLocks/>
          </p:cNvSpPr>
          <p:nvPr/>
        </p:nvSpPr>
        <p:spPr bwMode="auto">
          <a:xfrm>
            <a:off x="3046413" y="3924300"/>
            <a:ext cx="1755775" cy="1520825"/>
          </a:xfrm>
          <a:custGeom>
            <a:avLst/>
            <a:gdLst/>
            <a:ahLst/>
            <a:cxnLst>
              <a:cxn ang="0">
                <a:pos x="1423" y="900"/>
              </a:cxn>
              <a:cxn ang="0">
                <a:pos x="1432" y="802"/>
              </a:cxn>
              <a:cxn ang="0">
                <a:pos x="1445" y="719"/>
              </a:cxn>
              <a:cxn ang="0">
                <a:pos x="1411" y="645"/>
              </a:cxn>
              <a:cxn ang="0">
                <a:pos x="1339" y="408"/>
              </a:cxn>
              <a:cxn ang="0">
                <a:pos x="1251" y="366"/>
              </a:cxn>
              <a:cxn ang="0">
                <a:pos x="1182" y="378"/>
              </a:cxn>
              <a:cxn ang="0">
                <a:pos x="1131" y="396"/>
              </a:cxn>
              <a:cxn ang="0">
                <a:pos x="1082" y="369"/>
              </a:cxn>
              <a:cxn ang="0">
                <a:pos x="1036" y="385"/>
              </a:cxn>
              <a:cxn ang="0">
                <a:pos x="1012" y="371"/>
              </a:cxn>
              <a:cxn ang="0">
                <a:pos x="968" y="371"/>
              </a:cxn>
              <a:cxn ang="0">
                <a:pos x="920" y="336"/>
              </a:cxn>
              <a:cxn ang="0">
                <a:pos x="850" y="327"/>
              </a:cxn>
              <a:cxn ang="0">
                <a:pos x="801" y="297"/>
              </a:cxn>
              <a:cxn ang="0">
                <a:pos x="735" y="20"/>
              </a:cxn>
              <a:cxn ang="0">
                <a:pos x="30" y="631"/>
              </a:cxn>
              <a:cxn ang="0">
                <a:pos x="93" y="696"/>
              </a:cxn>
              <a:cxn ang="0">
                <a:pos x="146" y="749"/>
              </a:cxn>
              <a:cxn ang="0">
                <a:pos x="185" y="827"/>
              </a:cxn>
              <a:cxn ang="0">
                <a:pos x="232" y="932"/>
              </a:cxn>
              <a:cxn ang="0">
                <a:pos x="296" y="981"/>
              </a:cxn>
              <a:cxn ang="0">
                <a:pos x="350" y="1001"/>
              </a:cxn>
              <a:cxn ang="0">
                <a:pos x="405" y="916"/>
              </a:cxn>
              <a:cxn ang="0">
                <a:pos x="452" y="895"/>
              </a:cxn>
              <a:cxn ang="0">
                <a:pos x="516" y="909"/>
              </a:cxn>
              <a:cxn ang="0">
                <a:pos x="609" y="967"/>
              </a:cxn>
              <a:cxn ang="0">
                <a:pos x="648" y="1046"/>
              </a:cxn>
              <a:cxn ang="0">
                <a:pos x="690" y="1131"/>
              </a:cxn>
              <a:cxn ang="0">
                <a:pos x="755" y="1233"/>
              </a:cxn>
              <a:cxn ang="0">
                <a:pos x="799" y="1328"/>
              </a:cxn>
              <a:cxn ang="0">
                <a:pos x="841" y="1363"/>
              </a:cxn>
              <a:cxn ang="0">
                <a:pos x="899" y="1393"/>
              </a:cxn>
              <a:cxn ang="0">
                <a:pos x="957" y="1407"/>
              </a:cxn>
              <a:cxn ang="0">
                <a:pos x="1026" y="1417"/>
              </a:cxn>
              <a:cxn ang="0">
                <a:pos x="1003" y="1365"/>
              </a:cxn>
              <a:cxn ang="0">
                <a:pos x="1005" y="1312"/>
              </a:cxn>
              <a:cxn ang="0">
                <a:pos x="999" y="1263"/>
              </a:cxn>
              <a:cxn ang="0">
                <a:pos x="1021" y="1224"/>
              </a:cxn>
              <a:cxn ang="0">
                <a:pos x="998" y="1185"/>
              </a:cxn>
              <a:cxn ang="0">
                <a:pos x="1043" y="1169"/>
              </a:cxn>
              <a:cxn ang="0">
                <a:pos x="1070" y="1141"/>
              </a:cxn>
              <a:cxn ang="0">
                <a:pos x="1079" y="1110"/>
              </a:cxn>
              <a:cxn ang="0">
                <a:pos x="1107" y="1094"/>
              </a:cxn>
              <a:cxn ang="0">
                <a:pos x="1119" y="1080"/>
              </a:cxn>
              <a:cxn ang="0">
                <a:pos x="1147" y="1064"/>
              </a:cxn>
              <a:cxn ang="0">
                <a:pos x="1188" y="1069"/>
              </a:cxn>
              <a:cxn ang="0">
                <a:pos x="1140" y="1106"/>
              </a:cxn>
              <a:cxn ang="0">
                <a:pos x="1158" y="1108"/>
              </a:cxn>
              <a:cxn ang="0">
                <a:pos x="1256" y="1034"/>
              </a:cxn>
              <a:cxn ang="0">
                <a:pos x="1276" y="999"/>
              </a:cxn>
              <a:cxn ang="0">
                <a:pos x="1277" y="950"/>
              </a:cxn>
              <a:cxn ang="0">
                <a:pos x="1307" y="950"/>
              </a:cxn>
              <a:cxn ang="0">
                <a:pos x="1313" y="981"/>
              </a:cxn>
              <a:cxn ang="0">
                <a:pos x="1355" y="955"/>
              </a:cxn>
              <a:cxn ang="0">
                <a:pos x="1404" y="936"/>
              </a:cxn>
            </a:cxnLst>
            <a:rect l="0" t="0" r="r" b="b"/>
            <a:pathLst>
              <a:path w="1452" h="1431">
                <a:moveTo>
                  <a:pt x="1406" y="934"/>
                </a:moveTo>
                <a:lnTo>
                  <a:pt x="1404" y="930"/>
                </a:lnTo>
                <a:lnTo>
                  <a:pt x="1406" y="925"/>
                </a:lnTo>
                <a:lnTo>
                  <a:pt x="1409" y="918"/>
                </a:lnTo>
                <a:lnTo>
                  <a:pt x="1413" y="913"/>
                </a:lnTo>
                <a:lnTo>
                  <a:pt x="1418" y="907"/>
                </a:lnTo>
                <a:lnTo>
                  <a:pt x="1423" y="900"/>
                </a:lnTo>
                <a:lnTo>
                  <a:pt x="1425" y="892"/>
                </a:lnTo>
                <a:lnTo>
                  <a:pt x="1427" y="883"/>
                </a:lnTo>
                <a:lnTo>
                  <a:pt x="1427" y="874"/>
                </a:lnTo>
                <a:lnTo>
                  <a:pt x="1427" y="853"/>
                </a:lnTo>
                <a:lnTo>
                  <a:pt x="1427" y="827"/>
                </a:lnTo>
                <a:lnTo>
                  <a:pt x="1427" y="807"/>
                </a:lnTo>
                <a:lnTo>
                  <a:pt x="1432" y="802"/>
                </a:lnTo>
                <a:lnTo>
                  <a:pt x="1436" y="798"/>
                </a:lnTo>
                <a:lnTo>
                  <a:pt x="1439" y="793"/>
                </a:lnTo>
                <a:lnTo>
                  <a:pt x="1439" y="786"/>
                </a:lnTo>
                <a:lnTo>
                  <a:pt x="1448" y="772"/>
                </a:lnTo>
                <a:lnTo>
                  <a:pt x="1452" y="753"/>
                </a:lnTo>
                <a:lnTo>
                  <a:pt x="1450" y="733"/>
                </a:lnTo>
                <a:lnTo>
                  <a:pt x="1445" y="719"/>
                </a:lnTo>
                <a:lnTo>
                  <a:pt x="1441" y="714"/>
                </a:lnTo>
                <a:lnTo>
                  <a:pt x="1439" y="705"/>
                </a:lnTo>
                <a:lnTo>
                  <a:pt x="1437" y="695"/>
                </a:lnTo>
                <a:lnTo>
                  <a:pt x="1430" y="686"/>
                </a:lnTo>
                <a:lnTo>
                  <a:pt x="1422" y="679"/>
                </a:lnTo>
                <a:lnTo>
                  <a:pt x="1418" y="667"/>
                </a:lnTo>
                <a:lnTo>
                  <a:pt x="1411" y="645"/>
                </a:lnTo>
                <a:lnTo>
                  <a:pt x="1388" y="617"/>
                </a:lnTo>
                <a:lnTo>
                  <a:pt x="1388" y="478"/>
                </a:lnTo>
                <a:lnTo>
                  <a:pt x="1388" y="415"/>
                </a:lnTo>
                <a:lnTo>
                  <a:pt x="1376" y="412"/>
                </a:lnTo>
                <a:lnTo>
                  <a:pt x="1364" y="412"/>
                </a:lnTo>
                <a:lnTo>
                  <a:pt x="1351" y="412"/>
                </a:lnTo>
                <a:lnTo>
                  <a:pt x="1339" y="408"/>
                </a:lnTo>
                <a:lnTo>
                  <a:pt x="1316" y="399"/>
                </a:lnTo>
                <a:lnTo>
                  <a:pt x="1299" y="391"/>
                </a:lnTo>
                <a:lnTo>
                  <a:pt x="1284" y="382"/>
                </a:lnTo>
                <a:lnTo>
                  <a:pt x="1274" y="373"/>
                </a:lnTo>
                <a:lnTo>
                  <a:pt x="1265" y="368"/>
                </a:lnTo>
                <a:lnTo>
                  <a:pt x="1258" y="366"/>
                </a:lnTo>
                <a:lnTo>
                  <a:pt x="1251" y="366"/>
                </a:lnTo>
                <a:lnTo>
                  <a:pt x="1242" y="371"/>
                </a:lnTo>
                <a:lnTo>
                  <a:pt x="1233" y="375"/>
                </a:lnTo>
                <a:lnTo>
                  <a:pt x="1221" y="371"/>
                </a:lnTo>
                <a:lnTo>
                  <a:pt x="1207" y="368"/>
                </a:lnTo>
                <a:lnTo>
                  <a:pt x="1193" y="369"/>
                </a:lnTo>
                <a:lnTo>
                  <a:pt x="1188" y="376"/>
                </a:lnTo>
                <a:lnTo>
                  <a:pt x="1182" y="378"/>
                </a:lnTo>
                <a:lnTo>
                  <a:pt x="1175" y="378"/>
                </a:lnTo>
                <a:lnTo>
                  <a:pt x="1167" y="376"/>
                </a:lnTo>
                <a:lnTo>
                  <a:pt x="1158" y="376"/>
                </a:lnTo>
                <a:lnTo>
                  <a:pt x="1151" y="376"/>
                </a:lnTo>
                <a:lnTo>
                  <a:pt x="1142" y="382"/>
                </a:lnTo>
                <a:lnTo>
                  <a:pt x="1135" y="391"/>
                </a:lnTo>
                <a:lnTo>
                  <a:pt x="1131" y="396"/>
                </a:lnTo>
                <a:lnTo>
                  <a:pt x="1124" y="396"/>
                </a:lnTo>
                <a:lnTo>
                  <a:pt x="1117" y="394"/>
                </a:lnTo>
                <a:lnTo>
                  <a:pt x="1116" y="387"/>
                </a:lnTo>
                <a:lnTo>
                  <a:pt x="1105" y="380"/>
                </a:lnTo>
                <a:lnTo>
                  <a:pt x="1098" y="373"/>
                </a:lnTo>
                <a:lnTo>
                  <a:pt x="1091" y="369"/>
                </a:lnTo>
                <a:lnTo>
                  <a:pt x="1082" y="369"/>
                </a:lnTo>
                <a:lnTo>
                  <a:pt x="1073" y="373"/>
                </a:lnTo>
                <a:lnTo>
                  <a:pt x="1066" y="368"/>
                </a:lnTo>
                <a:lnTo>
                  <a:pt x="1059" y="364"/>
                </a:lnTo>
                <a:lnTo>
                  <a:pt x="1050" y="375"/>
                </a:lnTo>
                <a:lnTo>
                  <a:pt x="1047" y="387"/>
                </a:lnTo>
                <a:lnTo>
                  <a:pt x="1042" y="389"/>
                </a:lnTo>
                <a:lnTo>
                  <a:pt x="1036" y="385"/>
                </a:lnTo>
                <a:lnTo>
                  <a:pt x="1033" y="378"/>
                </a:lnTo>
                <a:lnTo>
                  <a:pt x="1035" y="369"/>
                </a:lnTo>
                <a:lnTo>
                  <a:pt x="1033" y="364"/>
                </a:lnTo>
                <a:lnTo>
                  <a:pt x="1028" y="362"/>
                </a:lnTo>
                <a:lnTo>
                  <a:pt x="1019" y="362"/>
                </a:lnTo>
                <a:lnTo>
                  <a:pt x="1015" y="369"/>
                </a:lnTo>
                <a:lnTo>
                  <a:pt x="1012" y="371"/>
                </a:lnTo>
                <a:lnTo>
                  <a:pt x="1008" y="371"/>
                </a:lnTo>
                <a:lnTo>
                  <a:pt x="1003" y="371"/>
                </a:lnTo>
                <a:lnTo>
                  <a:pt x="998" y="368"/>
                </a:lnTo>
                <a:lnTo>
                  <a:pt x="994" y="361"/>
                </a:lnTo>
                <a:lnTo>
                  <a:pt x="987" y="357"/>
                </a:lnTo>
                <a:lnTo>
                  <a:pt x="978" y="364"/>
                </a:lnTo>
                <a:lnTo>
                  <a:pt x="968" y="371"/>
                </a:lnTo>
                <a:lnTo>
                  <a:pt x="955" y="373"/>
                </a:lnTo>
                <a:lnTo>
                  <a:pt x="950" y="369"/>
                </a:lnTo>
                <a:lnTo>
                  <a:pt x="954" y="357"/>
                </a:lnTo>
                <a:lnTo>
                  <a:pt x="947" y="348"/>
                </a:lnTo>
                <a:lnTo>
                  <a:pt x="943" y="341"/>
                </a:lnTo>
                <a:lnTo>
                  <a:pt x="936" y="336"/>
                </a:lnTo>
                <a:lnTo>
                  <a:pt x="920" y="336"/>
                </a:lnTo>
                <a:lnTo>
                  <a:pt x="906" y="340"/>
                </a:lnTo>
                <a:lnTo>
                  <a:pt x="894" y="338"/>
                </a:lnTo>
                <a:lnTo>
                  <a:pt x="883" y="336"/>
                </a:lnTo>
                <a:lnTo>
                  <a:pt x="878" y="338"/>
                </a:lnTo>
                <a:lnTo>
                  <a:pt x="864" y="340"/>
                </a:lnTo>
                <a:lnTo>
                  <a:pt x="857" y="334"/>
                </a:lnTo>
                <a:lnTo>
                  <a:pt x="850" y="327"/>
                </a:lnTo>
                <a:lnTo>
                  <a:pt x="841" y="324"/>
                </a:lnTo>
                <a:lnTo>
                  <a:pt x="825" y="324"/>
                </a:lnTo>
                <a:lnTo>
                  <a:pt x="823" y="318"/>
                </a:lnTo>
                <a:lnTo>
                  <a:pt x="823" y="308"/>
                </a:lnTo>
                <a:lnTo>
                  <a:pt x="816" y="299"/>
                </a:lnTo>
                <a:lnTo>
                  <a:pt x="806" y="294"/>
                </a:lnTo>
                <a:lnTo>
                  <a:pt x="801" y="297"/>
                </a:lnTo>
                <a:lnTo>
                  <a:pt x="797" y="301"/>
                </a:lnTo>
                <a:lnTo>
                  <a:pt x="787" y="297"/>
                </a:lnTo>
                <a:lnTo>
                  <a:pt x="764" y="294"/>
                </a:lnTo>
                <a:lnTo>
                  <a:pt x="757" y="285"/>
                </a:lnTo>
                <a:lnTo>
                  <a:pt x="753" y="276"/>
                </a:lnTo>
                <a:lnTo>
                  <a:pt x="737" y="273"/>
                </a:lnTo>
                <a:lnTo>
                  <a:pt x="735" y="20"/>
                </a:lnTo>
                <a:lnTo>
                  <a:pt x="435" y="0"/>
                </a:lnTo>
                <a:lnTo>
                  <a:pt x="385" y="591"/>
                </a:lnTo>
                <a:lnTo>
                  <a:pt x="0" y="558"/>
                </a:lnTo>
                <a:lnTo>
                  <a:pt x="0" y="582"/>
                </a:lnTo>
                <a:lnTo>
                  <a:pt x="18" y="594"/>
                </a:lnTo>
                <a:lnTo>
                  <a:pt x="25" y="614"/>
                </a:lnTo>
                <a:lnTo>
                  <a:pt x="30" y="631"/>
                </a:lnTo>
                <a:lnTo>
                  <a:pt x="39" y="642"/>
                </a:lnTo>
                <a:lnTo>
                  <a:pt x="51" y="649"/>
                </a:lnTo>
                <a:lnTo>
                  <a:pt x="56" y="658"/>
                </a:lnTo>
                <a:lnTo>
                  <a:pt x="62" y="668"/>
                </a:lnTo>
                <a:lnTo>
                  <a:pt x="70" y="675"/>
                </a:lnTo>
                <a:lnTo>
                  <a:pt x="86" y="682"/>
                </a:lnTo>
                <a:lnTo>
                  <a:pt x="93" y="696"/>
                </a:lnTo>
                <a:lnTo>
                  <a:pt x="99" y="711"/>
                </a:lnTo>
                <a:lnTo>
                  <a:pt x="104" y="723"/>
                </a:lnTo>
                <a:lnTo>
                  <a:pt x="111" y="725"/>
                </a:lnTo>
                <a:lnTo>
                  <a:pt x="118" y="730"/>
                </a:lnTo>
                <a:lnTo>
                  <a:pt x="129" y="733"/>
                </a:lnTo>
                <a:lnTo>
                  <a:pt x="137" y="740"/>
                </a:lnTo>
                <a:lnTo>
                  <a:pt x="146" y="749"/>
                </a:lnTo>
                <a:lnTo>
                  <a:pt x="155" y="758"/>
                </a:lnTo>
                <a:lnTo>
                  <a:pt x="162" y="769"/>
                </a:lnTo>
                <a:lnTo>
                  <a:pt x="165" y="781"/>
                </a:lnTo>
                <a:lnTo>
                  <a:pt x="167" y="797"/>
                </a:lnTo>
                <a:lnTo>
                  <a:pt x="171" y="807"/>
                </a:lnTo>
                <a:lnTo>
                  <a:pt x="180" y="818"/>
                </a:lnTo>
                <a:lnTo>
                  <a:pt x="185" y="827"/>
                </a:lnTo>
                <a:lnTo>
                  <a:pt x="181" y="839"/>
                </a:lnTo>
                <a:lnTo>
                  <a:pt x="180" y="860"/>
                </a:lnTo>
                <a:lnTo>
                  <a:pt x="187" y="878"/>
                </a:lnTo>
                <a:lnTo>
                  <a:pt x="195" y="895"/>
                </a:lnTo>
                <a:lnTo>
                  <a:pt x="208" y="909"/>
                </a:lnTo>
                <a:lnTo>
                  <a:pt x="220" y="922"/>
                </a:lnTo>
                <a:lnTo>
                  <a:pt x="232" y="932"/>
                </a:lnTo>
                <a:lnTo>
                  <a:pt x="241" y="939"/>
                </a:lnTo>
                <a:lnTo>
                  <a:pt x="245" y="946"/>
                </a:lnTo>
                <a:lnTo>
                  <a:pt x="255" y="953"/>
                </a:lnTo>
                <a:lnTo>
                  <a:pt x="269" y="955"/>
                </a:lnTo>
                <a:lnTo>
                  <a:pt x="285" y="958"/>
                </a:lnTo>
                <a:lnTo>
                  <a:pt x="294" y="972"/>
                </a:lnTo>
                <a:lnTo>
                  <a:pt x="296" y="981"/>
                </a:lnTo>
                <a:lnTo>
                  <a:pt x="299" y="983"/>
                </a:lnTo>
                <a:lnTo>
                  <a:pt x="301" y="985"/>
                </a:lnTo>
                <a:lnTo>
                  <a:pt x="303" y="988"/>
                </a:lnTo>
                <a:lnTo>
                  <a:pt x="308" y="995"/>
                </a:lnTo>
                <a:lnTo>
                  <a:pt x="322" y="1006"/>
                </a:lnTo>
                <a:lnTo>
                  <a:pt x="336" y="1009"/>
                </a:lnTo>
                <a:lnTo>
                  <a:pt x="350" y="1001"/>
                </a:lnTo>
                <a:lnTo>
                  <a:pt x="361" y="988"/>
                </a:lnTo>
                <a:lnTo>
                  <a:pt x="370" y="983"/>
                </a:lnTo>
                <a:lnTo>
                  <a:pt x="375" y="981"/>
                </a:lnTo>
                <a:lnTo>
                  <a:pt x="378" y="971"/>
                </a:lnTo>
                <a:lnTo>
                  <a:pt x="384" y="953"/>
                </a:lnTo>
                <a:lnTo>
                  <a:pt x="394" y="934"/>
                </a:lnTo>
                <a:lnTo>
                  <a:pt x="405" y="916"/>
                </a:lnTo>
                <a:lnTo>
                  <a:pt x="415" y="907"/>
                </a:lnTo>
                <a:lnTo>
                  <a:pt x="424" y="904"/>
                </a:lnTo>
                <a:lnTo>
                  <a:pt x="428" y="899"/>
                </a:lnTo>
                <a:lnTo>
                  <a:pt x="433" y="893"/>
                </a:lnTo>
                <a:lnTo>
                  <a:pt x="440" y="892"/>
                </a:lnTo>
                <a:lnTo>
                  <a:pt x="445" y="893"/>
                </a:lnTo>
                <a:lnTo>
                  <a:pt x="452" y="895"/>
                </a:lnTo>
                <a:lnTo>
                  <a:pt x="463" y="897"/>
                </a:lnTo>
                <a:lnTo>
                  <a:pt x="472" y="900"/>
                </a:lnTo>
                <a:lnTo>
                  <a:pt x="482" y="902"/>
                </a:lnTo>
                <a:lnTo>
                  <a:pt x="491" y="904"/>
                </a:lnTo>
                <a:lnTo>
                  <a:pt x="496" y="906"/>
                </a:lnTo>
                <a:lnTo>
                  <a:pt x="498" y="906"/>
                </a:lnTo>
                <a:lnTo>
                  <a:pt x="516" y="909"/>
                </a:lnTo>
                <a:lnTo>
                  <a:pt x="526" y="907"/>
                </a:lnTo>
                <a:lnTo>
                  <a:pt x="533" y="904"/>
                </a:lnTo>
                <a:lnTo>
                  <a:pt x="544" y="911"/>
                </a:lnTo>
                <a:lnTo>
                  <a:pt x="567" y="937"/>
                </a:lnTo>
                <a:lnTo>
                  <a:pt x="584" y="953"/>
                </a:lnTo>
                <a:lnTo>
                  <a:pt x="598" y="964"/>
                </a:lnTo>
                <a:lnTo>
                  <a:pt x="609" y="967"/>
                </a:lnTo>
                <a:lnTo>
                  <a:pt x="616" y="971"/>
                </a:lnTo>
                <a:lnTo>
                  <a:pt x="621" y="976"/>
                </a:lnTo>
                <a:lnTo>
                  <a:pt x="625" y="985"/>
                </a:lnTo>
                <a:lnTo>
                  <a:pt x="630" y="999"/>
                </a:lnTo>
                <a:lnTo>
                  <a:pt x="635" y="1016"/>
                </a:lnTo>
                <a:lnTo>
                  <a:pt x="642" y="1032"/>
                </a:lnTo>
                <a:lnTo>
                  <a:pt x="648" y="1046"/>
                </a:lnTo>
                <a:lnTo>
                  <a:pt x="648" y="1059"/>
                </a:lnTo>
                <a:lnTo>
                  <a:pt x="651" y="1066"/>
                </a:lnTo>
                <a:lnTo>
                  <a:pt x="656" y="1074"/>
                </a:lnTo>
                <a:lnTo>
                  <a:pt x="663" y="1083"/>
                </a:lnTo>
                <a:lnTo>
                  <a:pt x="667" y="1096"/>
                </a:lnTo>
                <a:lnTo>
                  <a:pt x="674" y="1113"/>
                </a:lnTo>
                <a:lnTo>
                  <a:pt x="690" y="1131"/>
                </a:lnTo>
                <a:lnTo>
                  <a:pt x="706" y="1148"/>
                </a:lnTo>
                <a:lnTo>
                  <a:pt x="713" y="1166"/>
                </a:lnTo>
                <a:lnTo>
                  <a:pt x="718" y="1185"/>
                </a:lnTo>
                <a:lnTo>
                  <a:pt x="728" y="1191"/>
                </a:lnTo>
                <a:lnTo>
                  <a:pt x="741" y="1194"/>
                </a:lnTo>
                <a:lnTo>
                  <a:pt x="751" y="1213"/>
                </a:lnTo>
                <a:lnTo>
                  <a:pt x="755" y="1233"/>
                </a:lnTo>
                <a:lnTo>
                  <a:pt x="764" y="1254"/>
                </a:lnTo>
                <a:lnTo>
                  <a:pt x="774" y="1273"/>
                </a:lnTo>
                <a:lnTo>
                  <a:pt x="785" y="1289"/>
                </a:lnTo>
                <a:lnTo>
                  <a:pt x="794" y="1301"/>
                </a:lnTo>
                <a:lnTo>
                  <a:pt x="797" y="1310"/>
                </a:lnTo>
                <a:lnTo>
                  <a:pt x="799" y="1319"/>
                </a:lnTo>
                <a:lnTo>
                  <a:pt x="799" y="1328"/>
                </a:lnTo>
                <a:lnTo>
                  <a:pt x="801" y="1335"/>
                </a:lnTo>
                <a:lnTo>
                  <a:pt x="806" y="1335"/>
                </a:lnTo>
                <a:lnTo>
                  <a:pt x="813" y="1338"/>
                </a:lnTo>
                <a:lnTo>
                  <a:pt x="818" y="1347"/>
                </a:lnTo>
                <a:lnTo>
                  <a:pt x="823" y="1356"/>
                </a:lnTo>
                <a:lnTo>
                  <a:pt x="832" y="1361"/>
                </a:lnTo>
                <a:lnTo>
                  <a:pt x="841" y="1363"/>
                </a:lnTo>
                <a:lnTo>
                  <a:pt x="848" y="1368"/>
                </a:lnTo>
                <a:lnTo>
                  <a:pt x="855" y="1373"/>
                </a:lnTo>
                <a:lnTo>
                  <a:pt x="866" y="1375"/>
                </a:lnTo>
                <a:lnTo>
                  <a:pt x="874" y="1379"/>
                </a:lnTo>
                <a:lnTo>
                  <a:pt x="880" y="1382"/>
                </a:lnTo>
                <a:lnTo>
                  <a:pt x="889" y="1391"/>
                </a:lnTo>
                <a:lnTo>
                  <a:pt x="899" y="1393"/>
                </a:lnTo>
                <a:lnTo>
                  <a:pt x="908" y="1394"/>
                </a:lnTo>
                <a:lnTo>
                  <a:pt x="913" y="1402"/>
                </a:lnTo>
                <a:lnTo>
                  <a:pt x="918" y="1405"/>
                </a:lnTo>
                <a:lnTo>
                  <a:pt x="926" y="1407"/>
                </a:lnTo>
                <a:lnTo>
                  <a:pt x="936" y="1407"/>
                </a:lnTo>
                <a:lnTo>
                  <a:pt x="947" y="1407"/>
                </a:lnTo>
                <a:lnTo>
                  <a:pt x="957" y="1407"/>
                </a:lnTo>
                <a:lnTo>
                  <a:pt x="968" y="1409"/>
                </a:lnTo>
                <a:lnTo>
                  <a:pt x="977" y="1410"/>
                </a:lnTo>
                <a:lnTo>
                  <a:pt x="984" y="1417"/>
                </a:lnTo>
                <a:lnTo>
                  <a:pt x="996" y="1428"/>
                </a:lnTo>
                <a:lnTo>
                  <a:pt x="1013" y="1431"/>
                </a:lnTo>
                <a:lnTo>
                  <a:pt x="1024" y="1428"/>
                </a:lnTo>
                <a:lnTo>
                  <a:pt x="1026" y="1417"/>
                </a:lnTo>
                <a:lnTo>
                  <a:pt x="1022" y="1412"/>
                </a:lnTo>
                <a:lnTo>
                  <a:pt x="1021" y="1403"/>
                </a:lnTo>
                <a:lnTo>
                  <a:pt x="1017" y="1393"/>
                </a:lnTo>
                <a:lnTo>
                  <a:pt x="1010" y="1389"/>
                </a:lnTo>
                <a:lnTo>
                  <a:pt x="1010" y="1380"/>
                </a:lnTo>
                <a:lnTo>
                  <a:pt x="1008" y="1373"/>
                </a:lnTo>
                <a:lnTo>
                  <a:pt x="1003" y="1365"/>
                </a:lnTo>
                <a:lnTo>
                  <a:pt x="999" y="1356"/>
                </a:lnTo>
                <a:lnTo>
                  <a:pt x="1006" y="1351"/>
                </a:lnTo>
                <a:lnTo>
                  <a:pt x="1012" y="1343"/>
                </a:lnTo>
                <a:lnTo>
                  <a:pt x="1010" y="1335"/>
                </a:lnTo>
                <a:lnTo>
                  <a:pt x="1006" y="1328"/>
                </a:lnTo>
                <a:lnTo>
                  <a:pt x="1003" y="1321"/>
                </a:lnTo>
                <a:lnTo>
                  <a:pt x="1005" y="1312"/>
                </a:lnTo>
                <a:lnTo>
                  <a:pt x="1006" y="1303"/>
                </a:lnTo>
                <a:lnTo>
                  <a:pt x="1003" y="1298"/>
                </a:lnTo>
                <a:lnTo>
                  <a:pt x="1012" y="1289"/>
                </a:lnTo>
                <a:lnTo>
                  <a:pt x="1012" y="1273"/>
                </a:lnTo>
                <a:lnTo>
                  <a:pt x="1008" y="1259"/>
                </a:lnTo>
                <a:lnTo>
                  <a:pt x="1003" y="1261"/>
                </a:lnTo>
                <a:lnTo>
                  <a:pt x="999" y="1263"/>
                </a:lnTo>
                <a:lnTo>
                  <a:pt x="991" y="1264"/>
                </a:lnTo>
                <a:lnTo>
                  <a:pt x="985" y="1261"/>
                </a:lnTo>
                <a:lnTo>
                  <a:pt x="991" y="1243"/>
                </a:lnTo>
                <a:lnTo>
                  <a:pt x="1001" y="1243"/>
                </a:lnTo>
                <a:lnTo>
                  <a:pt x="1012" y="1243"/>
                </a:lnTo>
                <a:lnTo>
                  <a:pt x="1019" y="1240"/>
                </a:lnTo>
                <a:lnTo>
                  <a:pt x="1021" y="1224"/>
                </a:lnTo>
                <a:lnTo>
                  <a:pt x="1024" y="1215"/>
                </a:lnTo>
                <a:lnTo>
                  <a:pt x="1022" y="1210"/>
                </a:lnTo>
                <a:lnTo>
                  <a:pt x="1019" y="1205"/>
                </a:lnTo>
                <a:lnTo>
                  <a:pt x="1017" y="1198"/>
                </a:lnTo>
                <a:lnTo>
                  <a:pt x="1008" y="1196"/>
                </a:lnTo>
                <a:lnTo>
                  <a:pt x="999" y="1191"/>
                </a:lnTo>
                <a:lnTo>
                  <a:pt x="998" y="1185"/>
                </a:lnTo>
                <a:lnTo>
                  <a:pt x="1006" y="1183"/>
                </a:lnTo>
                <a:lnTo>
                  <a:pt x="1022" y="1185"/>
                </a:lnTo>
                <a:lnTo>
                  <a:pt x="1038" y="1185"/>
                </a:lnTo>
                <a:lnTo>
                  <a:pt x="1047" y="1182"/>
                </a:lnTo>
                <a:lnTo>
                  <a:pt x="1050" y="1166"/>
                </a:lnTo>
                <a:lnTo>
                  <a:pt x="1049" y="1166"/>
                </a:lnTo>
                <a:lnTo>
                  <a:pt x="1043" y="1169"/>
                </a:lnTo>
                <a:lnTo>
                  <a:pt x="1038" y="1171"/>
                </a:lnTo>
                <a:lnTo>
                  <a:pt x="1038" y="1161"/>
                </a:lnTo>
                <a:lnTo>
                  <a:pt x="1042" y="1150"/>
                </a:lnTo>
                <a:lnTo>
                  <a:pt x="1050" y="1150"/>
                </a:lnTo>
                <a:lnTo>
                  <a:pt x="1059" y="1148"/>
                </a:lnTo>
                <a:lnTo>
                  <a:pt x="1063" y="1140"/>
                </a:lnTo>
                <a:lnTo>
                  <a:pt x="1070" y="1141"/>
                </a:lnTo>
                <a:lnTo>
                  <a:pt x="1075" y="1140"/>
                </a:lnTo>
                <a:lnTo>
                  <a:pt x="1079" y="1134"/>
                </a:lnTo>
                <a:lnTo>
                  <a:pt x="1077" y="1124"/>
                </a:lnTo>
                <a:lnTo>
                  <a:pt x="1073" y="1113"/>
                </a:lnTo>
                <a:lnTo>
                  <a:pt x="1072" y="1111"/>
                </a:lnTo>
                <a:lnTo>
                  <a:pt x="1073" y="1111"/>
                </a:lnTo>
                <a:lnTo>
                  <a:pt x="1079" y="1110"/>
                </a:lnTo>
                <a:lnTo>
                  <a:pt x="1087" y="1111"/>
                </a:lnTo>
                <a:lnTo>
                  <a:pt x="1096" y="1118"/>
                </a:lnTo>
                <a:lnTo>
                  <a:pt x="1103" y="1124"/>
                </a:lnTo>
                <a:lnTo>
                  <a:pt x="1108" y="1118"/>
                </a:lnTo>
                <a:lnTo>
                  <a:pt x="1112" y="1108"/>
                </a:lnTo>
                <a:lnTo>
                  <a:pt x="1112" y="1099"/>
                </a:lnTo>
                <a:lnTo>
                  <a:pt x="1107" y="1094"/>
                </a:lnTo>
                <a:lnTo>
                  <a:pt x="1098" y="1092"/>
                </a:lnTo>
                <a:lnTo>
                  <a:pt x="1096" y="1085"/>
                </a:lnTo>
                <a:lnTo>
                  <a:pt x="1100" y="1073"/>
                </a:lnTo>
                <a:lnTo>
                  <a:pt x="1103" y="1066"/>
                </a:lnTo>
                <a:lnTo>
                  <a:pt x="1105" y="1073"/>
                </a:lnTo>
                <a:lnTo>
                  <a:pt x="1110" y="1078"/>
                </a:lnTo>
                <a:lnTo>
                  <a:pt x="1119" y="1080"/>
                </a:lnTo>
                <a:lnTo>
                  <a:pt x="1126" y="1078"/>
                </a:lnTo>
                <a:lnTo>
                  <a:pt x="1126" y="1069"/>
                </a:lnTo>
                <a:lnTo>
                  <a:pt x="1137" y="1067"/>
                </a:lnTo>
                <a:lnTo>
                  <a:pt x="1144" y="1069"/>
                </a:lnTo>
                <a:lnTo>
                  <a:pt x="1149" y="1067"/>
                </a:lnTo>
                <a:lnTo>
                  <a:pt x="1149" y="1064"/>
                </a:lnTo>
                <a:lnTo>
                  <a:pt x="1147" y="1064"/>
                </a:lnTo>
                <a:lnTo>
                  <a:pt x="1149" y="1074"/>
                </a:lnTo>
                <a:lnTo>
                  <a:pt x="1152" y="1082"/>
                </a:lnTo>
                <a:lnTo>
                  <a:pt x="1163" y="1080"/>
                </a:lnTo>
                <a:lnTo>
                  <a:pt x="1175" y="1069"/>
                </a:lnTo>
                <a:lnTo>
                  <a:pt x="1184" y="1064"/>
                </a:lnTo>
                <a:lnTo>
                  <a:pt x="1189" y="1064"/>
                </a:lnTo>
                <a:lnTo>
                  <a:pt x="1188" y="1069"/>
                </a:lnTo>
                <a:lnTo>
                  <a:pt x="1184" y="1074"/>
                </a:lnTo>
                <a:lnTo>
                  <a:pt x="1177" y="1080"/>
                </a:lnTo>
                <a:lnTo>
                  <a:pt x="1170" y="1087"/>
                </a:lnTo>
                <a:lnTo>
                  <a:pt x="1163" y="1092"/>
                </a:lnTo>
                <a:lnTo>
                  <a:pt x="1154" y="1097"/>
                </a:lnTo>
                <a:lnTo>
                  <a:pt x="1147" y="1103"/>
                </a:lnTo>
                <a:lnTo>
                  <a:pt x="1140" y="1106"/>
                </a:lnTo>
                <a:lnTo>
                  <a:pt x="1135" y="1108"/>
                </a:lnTo>
                <a:lnTo>
                  <a:pt x="1131" y="1110"/>
                </a:lnTo>
                <a:lnTo>
                  <a:pt x="1131" y="1111"/>
                </a:lnTo>
                <a:lnTo>
                  <a:pt x="1135" y="1113"/>
                </a:lnTo>
                <a:lnTo>
                  <a:pt x="1140" y="1113"/>
                </a:lnTo>
                <a:lnTo>
                  <a:pt x="1147" y="1111"/>
                </a:lnTo>
                <a:lnTo>
                  <a:pt x="1158" y="1108"/>
                </a:lnTo>
                <a:lnTo>
                  <a:pt x="1170" y="1101"/>
                </a:lnTo>
                <a:lnTo>
                  <a:pt x="1184" y="1090"/>
                </a:lnTo>
                <a:lnTo>
                  <a:pt x="1200" y="1078"/>
                </a:lnTo>
                <a:lnTo>
                  <a:pt x="1216" y="1064"/>
                </a:lnTo>
                <a:lnTo>
                  <a:pt x="1232" y="1053"/>
                </a:lnTo>
                <a:lnTo>
                  <a:pt x="1246" y="1043"/>
                </a:lnTo>
                <a:lnTo>
                  <a:pt x="1256" y="1034"/>
                </a:lnTo>
                <a:lnTo>
                  <a:pt x="1263" y="1027"/>
                </a:lnTo>
                <a:lnTo>
                  <a:pt x="1263" y="1023"/>
                </a:lnTo>
                <a:lnTo>
                  <a:pt x="1258" y="1022"/>
                </a:lnTo>
                <a:lnTo>
                  <a:pt x="1255" y="1018"/>
                </a:lnTo>
                <a:lnTo>
                  <a:pt x="1256" y="1013"/>
                </a:lnTo>
                <a:lnTo>
                  <a:pt x="1263" y="1004"/>
                </a:lnTo>
                <a:lnTo>
                  <a:pt x="1276" y="999"/>
                </a:lnTo>
                <a:lnTo>
                  <a:pt x="1286" y="995"/>
                </a:lnTo>
                <a:lnTo>
                  <a:pt x="1290" y="988"/>
                </a:lnTo>
                <a:lnTo>
                  <a:pt x="1286" y="985"/>
                </a:lnTo>
                <a:lnTo>
                  <a:pt x="1281" y="983"/>
                </a:lnTo>
                <a:lnTo>
                  <a:pt x="1283" y="972"/>
                </a:lnTo>
                <a:lnTo>
                  <a:pt x="1279" y="960"/>
                </a:lnTo>
                <a:lnTo>
                  <a:pt x="1277" y="950"/>
                </a:lnTo>
                <a:lnTo>
                  <a:pt x="1279" y="936"/>
                </a:lnTo>
                <a:lnTo>
                  <a:pt x="1293" y="934"/>
                </a:lnTo>
                <a:lnTo>
                  <a:pt x="1309" y="927"/>
                </a:lnTo>
                <a:lnTo>
                  <a:pt x="1320" y="922"/>
                </a:lnTo>
                <a:lnTo>
                  <a:pt x="1320" y="929"/>
                </a:lnTo>
                <a:lnTo>
                  <a:pt x="1313" y="939"/>
                </a:lnTo>
                <a:lnTo>
                  <a:pt x="1307" y="950"/>
                </a:lnTo>
                <a:lnTo>
                  <a:pt x="1306" y="957"/>
                </a:lnTo>
                <a:lnTo>
                  <a:pt x="1316" y="958"/>
                </a:lnTo>
                <a:lnTo>
                  <a:pt x="1328" y="957"/>
                </a:lnTo>
                <a:lnTo>
                  <a:pt x="1332" y="957"/>
                </a:lnTo>
                <a:lnTo>
                  <a:pt x="1327" y="962"/>
                </a:lnTo>
                <a:lnTo>
                  <a:pt x="1320" y="971"/>
                </a:lnTo>
                <a:lnTo>
                  <a:pt x="1313" y="981"/>
                </a:lnTo>
                <a:lnTo>
                  <a:pt x="1306" y="988"/>
                </a:lnTo>
                <a:lnTo>
                  <a:pt x="1307" y="990"/>
                </a:lnTo>
                <a:lnTo>
                  <a:pt x="1321" y="983"/>
                </a:lnTo>
                <a:lnTo>
                  <a:pt x="1335" y="974"/>
                </a:lnTo>
                <a:lnTo>
                  <a:pt x="1344" y="967"/>
                </a:lnTo>
                <a:lnTo>
                  <a:pt x="1350" y="960"/>
                </a:lnTo>
                <a:lnTo>
                  <a:pt x="1355" y="955"/>
                </a:lnTo>
                <a:lnTo>
                  <a:pt x="1358" y="950"/>
                </a:lnTo>
                <a:lnTo>
                  <a:pt x="1364" y="944"/>
                </a:lnTo>
                <a:lnTo>
                  <a:pt x="1371" y="941"/>
                </a:lnTo>
                <a:lnTo>
                  <a:pt x="1383" y="937"/>
                </a:lnTo>
                <a:lnTo>
                  <a:pt x="1390" y="939"/>
                </a:lnTo>
                <a:lnTo>
                  <a:pt x="1397" y="937"/>
                </a:lnTo>
                <a:lnTo>
                  <a:pt x="1404" y="936"/>
                </a:lnTo>
                <a:lnTo>
                  <a:pt x="1406" y="934"/>
                </a:lnTo>
                <a:close/>
              </a:path>
            </a:pathLst>
          </a:custGeom>
          <a:solidFill>
            <a:srgbClr val="CCFFCC"/>
          </a:solidFill>
          <a:ln w="9525">
            <a:noFill/>
            <a:round/>
            <a:headEnd/>
            <a:tailEnd/>
          </a:ln>
        </p:spPr>
        <p:txBody>
          <a:bodyPr/>
          <a:lstStyle/>
          <a:p>
            <a:endParaRPr lang="en-US"/>
          </a:p>
        </p:txBody>
      </p:sp>
      <p:sp>
        <p:nvSpPr>
          <p:cNvPr id="31861" name="Freeform 117"/>
          <p:cNvSpPr>
            <a:spLocks/>
          </p:cNvSpPr>
          <p:nvPr/>
        </p:nvSpPr>
        <p:spPr bwMode="auto">
          <a:xfrm>
            <a:off x="3046413" y="3924300"/>
            <a:ext cx="1755775" cy="1520825"/>
          </a:xfrm>
          <a:custGeom>
            <a:avLst/>
            <a:gdLst/>
            <a:ahLst/>
            <a:cxnLst>
              <a:cxn ang="0">
                <a:pos x="1423" y="900"/>
              </a:cxn>
              <a:cxn ang="0">
                <a:pos x="1432" y="802"/>
              </a:cxn>
              <a:cxn ang="0">
                <a:pos x="1445" y="719"/>
              </a:cxn>
              <a:cxn ang="0">
                <a:pos x="1411" y="645"/>
              </a:cxn>
              <a:cxn ang="0">
                <a:pos x="1339" y="408"/>
              </a:cxn>
              <a:cxn ang="0">
                <a:pos x="1251" y="366"/>
              </a:cxn>
              <a:cxn ang="0">
                <a:pos x="1182" y="378"/>
              </a:cxn>
              <a:cxn ang="0">
                <a:pos x="1131" y="396"/>
              </a:cxn>
              <a:cxn ang="0">
                <a:pos x="1082" y="369"/>
              </a:cxn>
              <a:cxn ang="0">
                <a:pos x="1036" y="385"/>
              </a:cxn>
              <a:cxn ang="0">
                <a:pos x="1012" y="371"/>
              </a:cxn>
              <a:cxn ang="0">
                <a:pos x="968" y="371"/>
              </a:cxn>
              <a:cxn ang="0">
                <a:pos x="920" y="336"/>
              </a:cxn>
              <a:cxn ang="0">
                <a:pos x="850" y="327"/>
              </a:cxn>
              <a:cxn ang="0">
                <a:pos x="801" y="297"/>
              </a:cxn>
              <a:cxn ang="0">
                <a:pos x="735" y="20"/>
              </a:cxn>
              <a:cxn ang="0">
                <a:pos x="30" y="631"/>
              </a:cxn>
              <a:cxn ang="0">
                <a:pos x="93" y="696"/>
              </a:cxn>
              <a:cxn ang="0">
                <a:pos x="146" y="749"/>
              </a:cxn>
              <a:cxn ang="0">
                <a:pos x="185" y="827"/>
              </a:cxn>
              <a:cxn ang="0">
                <a:pos x="232" y="932"/>
              </a:cxn>
              <a:cxn ang="0">
                <a:pos x="296" y="981"/>
              </a:cxn>
              <a:cxn ang="0">
                <a:pos x="350" y="1001"/>
              </a:cxn>
              <a:cxn ang="0">
                <a:pos x="405" y="916"/>
              </a:cxn>
              <a:cxn ang="0">
                <a:pos x="452" y="895"/>
              </a:cxn>
              <a:cxn ang="0">
                <a:pos x="516" y="909"/>
              </a:cxn>
              <a:cxn ang="0">
                <a:pos x="609" y="967"/>
              </a:cxn>
              <a:cxn ang="0">
                <a:pos x="648" y="1046"/>
              </a:cxn>
              <a:cxn ang="0">
                <a:pos x="690" y="1131"/>
              </a:cxn>
              <a:cxn ang="0">
                <a:pos x="755" y="1233"/>
              </a:cxn>
              <a:cxn ang="0">
                <a:pos x="799" y="1328"/>
              </a:cxn>
              <a:cxn ang="0">
                <a:pos x="841" y="1363"/>
              </a:cxn>
              <a:cxn ang="0">
                <a:pos x="899" y="1393"/>
              </a:cxn>
              <a:cxn ang="0">
                <a:pos x="957" y="1407"/>
              </a:cxn>
              <a:cxn ang="0">
                <a:pos x="1026" y="1417"/>
              </a:cxn>
              <a:cxn ang="0">
                <a:pos x="1003" y="1365"/>
              </a:cxn>
              <a:cxn ang="0">
                <a:pos x="1005" y="1312"/>
              </a:cxn>
              <a:cxn ang="0">
                <a:pos x="999" y="1263"/>
              </a:cxn>
              <a:cxn ang="0">
                <a:pos x="1021" y="1224"/>
              </a:cxn>
              <a:cxn ang="0">
                <a:pos x="998" y="1185"/>
              </a:cxn>
              <a:cxn ang="0">
                <a:pos x="1043" y="1169"/>
              </a:cxn>
              <a:cxn ang="0">
                <a:pos x="1070" y="1141"/>
              </a:cxn>
              <a:cxn ang="0">
                <a:pos x="1079" y="1110"/>
              </a:cxn>
              <a:cxn ang="0">
                <a:pos x="1107" y="1094"/>
              </a:cxn>
              <a:cxn ang="0">
                <a:pos x="1119" y="1080"/>
              </a:cxn>
              <a:cxn ang="0">
                <a:pos x="1147" y="1064"/>
              </a:cxn>
              <a:cxn ang="0">
                <a:pos x="1188" y="1069"/>
              </a:cxn>
              <a:cxn ang="0">
                <a:pos x="1140" y="1106"/>
              </a:cxn>
              <a:cxn ang="0">
                <a:pos x="1158" y="1108"/>
              </a:cxn>
              <a:cxn ang="0">
                <a:pos x="1256" y="1034"/>
              </a:cxn>
              <a:cxn ang="0">
                <a:pos x="1276" y="999"/>
              </a:cxn>
              <a:cxn ang="0">
                <a:pos x="1277" y="950"/>
              </a:cxn>
              <a:cxn ang="0">
                <a:pos x="1307" y="950"/>
              </a:cxn>
              <a:cxn ang="0">
                <a:pos x="1313" y="981"/>
              </a:cxn>
              <a:cxn ang="0">
                <a:pos x="1355" y="955"/>
              </a:cxn>
              <a:cxn ang="0">
                <a:pos x="1404" y="936"/>
              </a:cxn>
            </a:cxnLst>
            <a:rect l="0" t="0" r="r" b="b"/>
            <a:pathLst>
              <a:path w="1452" h="1431">
                <a:moveTo>
                  <a:pt x="1406" y="934"/>
                </a:moveTo>
                <a:lnTo>
                  <a:pt x="1404" y="930"/>
                </a:lnTo>
                <a:lnTo>
                  <a:pt x="1406" y="925"/>
                </a:lnTo>
                <a:lnTo>
                  <a:pt x="1409" y="918"/>
                </a:lnTo>
                <a:lnTo>
                  <a:pt x="1413" y="913"/>
                </a:lnTo>
                <a:lnTo>
                  <a:pt x="1418" y="907"/>
                </a:lnTo>
                <a:lnTo>
                  <a:pt x="1423" y="900"/>
                </a:lnTo>
                <a:lnTo>
                  <a:pt x="1425" y="892"/>
                </a:lnTo>
                <a:lnTo>
                  <a:pt x="1427" y="883"/>
                </a:lnTo>
                <a:lnTo>
                  <a:pt x="1427" y="874"/>
                </a:lnTo>
                <a:lnTo>
                  <a:pt x="1427" y="853"/>
                </a:lnTo>
                <a:lnTo>
                  <a:pt x="1427" y="827"/>
                </a:lnTo>
                <a:lnTo>
                  <a:pt x="1427" y="807"/>
                </a:lnTo>
                <a:lnTo>
                  <a:pt x="1432" y="802"/>
                </a:lnTo>
                <a:lnTo>
                  <a:pt x="1436" y="798"/>
                </a:lnTo>
                <a:lnTo>
                  <a:pt x="1439" y="793"/>
                </a:lnTo>
                <a:lnTo>
                  <a:pt x="1439" y="786"/>
                </a:lnTo>
                <a:lnTo>
                  <a:pt x="1448" y="772"/>
                </a:lnTo>
                <a:lnTo>
                  <a:pt x="1452" y="753"/>
                </a:lnTo>
                <a:lnTo>
                  <a:pt x="1450" y="733"/>
                </a:lnTo>
                <a:lnTo>
                  <a:pt x="1445" y="719"/>
                </a:lnTo>
                <a:lnTo>
                  <a:pt x="1441" y="714"/>
                </a:lnTo>
                <a:lnTo>
                  <a:pt x="1439" y="705"/>
                </a:lnTo>
                <a:lnTo>
                  <a:pt x="1437" y="695"/>
                </a:lnTo>
                <a:lnTo>
                  <a:pt x="1430" y="686"/>
                </a:lnTo>
                <a:lnTo>
                  <a:pt x="1422" y="679"/>
                </a:lnTo>
                <a:lnTo>
                  <a:pt x="1418" y="667"/>
                </a:lnTo>
                <a:lnTo>
                  <a:pt x="1411" y="645"/>
                </a:lnTo>
                <a:lnTo>
                  <a:pt x="1388" y="617"/>
                </a:lnTo>
                <a:lnTo>
                  <a:pt x="1388" y="478"/>
                </a:lnTo>
                <a:lnTo>
                  <a:pt x="1388" y="415"/>
                </a:lnTo>
                <a:lnTo>
                  <a:pt x="1376" y="412"/>
                </a:lnTo>
                <a:lnTo>
                  <a:pt x="1364" y="412"/>
                </a:lnTo>
                <a:lnTo>
                  <a:pt x="1351" y="412"/>
                </a:lnTo>
                <a:lnTo>
                  <a:pt x="1339" y="408"/>
                </a:lnTo>
                <a:lnTo>
                  <a:pt x="1316" y="399"/>
                </a:lnTo>
                <a:lnTo>
                  <a:pt x="1299" y="391"/>
                </a:lnTo>
                <a:lnTo>
                  <a:pt x="1284" y="382"/>
                </a:lnTo>
                <a:lnTo>
                  <a:pt x="1274" y="373"/>
                </a:lnTo>
                <a:lnTo>
                  <a:pt x="1265" y="368"/>
                </a:lnTo>
                <a:lnTo>
                  <a:pt x="1258" y="366"/>
                </a:lnTo>
                <a:lnTo>
                  <a:pt x="1251" y="366"/>
                </a:lnTo>
                <a:lnTo>
                  <a:pt x="1242" y="371"/>
                </a:lnTo>
                <a:lnTo>
                  <a:pt x="1233" y="375"/>
                </a:lnTo>
                <a:lnTo>
                  <a:pt x="1221" y="371"/>
                </a:lnTo>
                <a:lnTo>
                  <a:pt x="1207" y="368"/>
                </a:lnTo>
                <a:lnTo>
                  <a:pt x="1193" y="369"/>
                </a:lnTo>
                <a:lnTo>
                  <a:pt x="1188" y="376"/>
                </a:lnTo>
                <a:lnTo>
                  <a:pt x="1182" y="378"/>
                </a:lnTo>
                <a:lnTo>
                  <a:pt x="1175" y="378"/>
                </a:lnTo>
                <a:lnTo>
                  <a:pt x="1167" y="376"/>
                </a:lnTo>
                <a:lnTo>
                  <a:pt x="1158" y="376"/>
                </a:lnTo>
                <a:lnTo>
                  <a:pt x="1151" y="376"/>
                </a:lnTo>
                <a:lnTo>
                  <a:pt x="1142" y="382"/>
                </a:lnTo>
                <a:lnTo>
                  <a:pt x="1135" y="391"/>
                </a:lnTo>
                <a:lnTo>
                  <a:pt x="1131" y="396"/>
                </a:lnTo>
                <a:lnTo>
                  <a:pt x="1124" y="396"/>
                </a:lnTo>
                <a:lnTo>
                  <a:pt x="1117" y="394"/>
                </a:lnTo>
                <a:lnTo>
                  <a:pt x="1116" y="387"/>
                </a:lnTo>
                <a:lnTo>
                  <a:pt x="1105" y="380"/>
                </a:lnTo>
                <a:lnTo>
                  <a:pt x="1098" y="373"/>
                </a:lnTo>
                <a:lnTo>
                  <a:pt x="1091" y="369"/>
                </a:lnTo>
                <a:lnTo>
                  <a:pt x="1082" y="369"/>
                </a:lnTo>
                <a:lnTo>
                  <a:pt x="1073" y="373"/>
                </a:lnTo>
                <a:lnTo>
                  <a:pt x="1066" y="368"/>
                </a:lnTo>
                <a:lnTo>
                  <a:pt x="1059" y="364"/>
                </a:lnTo>
                <a:lnTo>
                  <a:pt x="1050" y="375"/>
                </a:lnTo>
                <a:lnTo>
                  <a:pt x="1047" y="387"/>
                </a:lnTo>
                <a:lnTo>
                  <a:pt x="1042" y="389"/>
                </a:lnTo>
                <a:lnTo>
                  <a:pt x="1036" y="385"/>
                </a:lnTo>
                <a:lnTo>
                  <a:pt x="1033" y="378"/>
                </a:lnTo>
                <a:lnTo>
                  <a:pt x="1035" y="369"/>
                </a:lnTo>
                <a:lnTo>
                  <a:pt x="1033" y="364"/>
                </a:lnTo>
                <a:lnTo>
                  <a:pt x="1028" y="362"/>
                </a:lnTo>
                <a:lnTo>
                  <a:pt x="1019" y="362"/>
                </a:lnTo>
                <a:lnTo>
                  <a:pt x="1015" y="369"/>
                </a:lnTo>
                <a:lnTo>
                  <a:pt x="1012" y="371"/>
                </a:lnTo>
                <a:lnTo>
                  <a:pt x="1008" y="371"/>
                </a:lnTo>
                <a:lnTo>
                  <a:pt x="1003" y="371"/>
                </a:lnTo>
                <a:lnTo>
                  <a:pt x="998" y="368"/>
                </a:lnTo>
                <a:lnTo>
                  <a:pt x="994" y="361"/>
                </a:lnTo>
                <a:lnTo>
                  <a:pt x="987" y="357"/>
                </a:lnTo>
                <a:lnTo>
                  <a:pt x="978" y="364"/>
                </a:lnTo>
                <a:lnTo>
                  <a:pt x="968" y="371"/>
                </a:lnTo>
                <a:lnTo>
                  <a:pt x="955" y="373"/>
                </a:lnTo>
                <a:lnTo>
                  <a:pt x="950" y="369"/>
                </a:lnTo>
                <a:lnTo>
                  <a:pt x="954" y="357"/>
                </a:lnTo>
                <a:lnTo>
                  <a:pt x="947" y="348"/>
                </a:lnTo>
                <a:lnTo>
                  <a:pt x="943" y="341"/>
                </a:lnTo>
                <a:lnTo>
                  <a:pt x="936" y="336"/>
                </a:lnTo>
                <a:lnTo>
                  <a:pt x="920" y="336"/>
                </a:lnTo>
                <a:lnTo>
                  <a:pt x="906" y="340"/>
                </a:lnTo>
                <a:lnTo>
                  <a:pt x="894" y="338"/>
                </a:lnTo>
                <a:lnTo>
                  <a:pt x="883" y="336"/>
                </a:lnTo>
                <a:lnTo>
                  <a:pt x="878" y="338"/>
                </a:lnTo>
                <a:lnTo>
                  <a:pt x="864" y="340"/>
                </a:lnTo>
                <a:lnTo>
                  <a:pt x="857" y="334"/>
                </a:lnTo>
                <a:lnTo>
                  <a:pt x="850" y="327"/>
                </a:lnTo>
                <a:lnTo>
                  <a:pt x="841" y="324"/>
                </a:lnTo>
                <a:lnTo>
                  <a:pt x="825" y="324"/>
                </a:lnTo>
                <a:lnTo>
                  <a:pt x="823" y="318"/>
                </a:lnTo>
                <a:lnTo>
                  <a:pt x="823" y="308"/>
                </a:lnTo>
                <a:lnTo>
                  <a:pt x="816" y="299"/>
                </a:lnTo>
                <a:lnTo>
                  <a:pt x="806" y="294"/>
                </a:lnTo>
                <a:lnTo>
                  <a:pt x="801" y="297"/>
                </a:lnTo>
                <a:lnTo>
                  <a:pt x="797" y="301"/>
                </a:lnTo>
                <a:lnTo>
                  <a:pt x="787" y="297"/>
                </a:lnTo>
                <a:lnTo>
                  <a:pt x="764" y="294"/>
                </a:lnTo>
                <a:lnTo>
                  <a:pt x="757" y="285"/>
                </a:lnTo>
                <a:lnTo>
                  <a:pt x="753" y="276"/>
                </a:lnTo>
                <a:lnTo>
                  <a:pt x="737" y="273"/>
                </a:lnTo>
                <a:lnTo>
                  <a:pt x="735" y="20"/>
                </a:lnTo>
                <a:lnTo>
                  <a:pt x="435" y="0"/>
                </a:lnTo>
                <a:lnTo>
                  <a:pt x="385" y="591"/>
                </a:lnTo>
                <a:lnTo>
                  <a:pt x="0" y="558"/>
                </a:lnTo>
                <a:lnTo>
                  <a:pt x="0" y="582"/>
                </a:lnTo>
                <a:lnTo>
                  <a:pt x="18" y="594"/>
                </a:lnTo>
                <a:lnTo>
                  <a:pt x="25" y="614"/>
                </a:lnTo>
                <a:lnTo>
                  <a:pt x="30" y="631"/>
                </a:lnTo>
                <a:lnTo>
                  <a:pt x="39" y="642"/>
                </a:lnTo>
                <a:lnTo>
                  <a:pt x="51" y="649"/>
                </a:lnTo>
                <a:lnTo>
                  <a:pt x="56" y="658"/>
                </a:lnTo>
                <a:lnTo>
                  <a:pt x="62" y="668"/>
                </a:lnTo>
                <a:lnTo>
                  <a:pt x="70" y="675"/>
                </a:lnTo>
                <a:lnTo>
                  <a:pt x="86" y="682"/>
                </a:lnTo>
                <a:lnTo>
                  <a:pt x="93" y="696"/>
                </a:lnTo>
                <a:lnTo>
                  <a:pt x="99" y="711"/>
                </a:lnTo>
                <a:lnTo>
                  <a:pt x="104" y="723"/>
                </a:lnTo>
                <a:lnTo>
                  <a:pt x="111" y="725"/>
                </a:lnTo>
                <a:lnTo>
                  <a:pt x="118" y="730"/>
                </a:lnTo>
                <a:lnTo>
                  <a:pt x="129" y="733"/>
                </a:lnTo>
                <a:lnTo>
                  <a:pt x="137" y="740"/>
                </a:lnTo>
                <a:lnTo>
                  <a:pt x="146" y="749"/>
                </a:lnTo>
                <a:lnTo>
                  <a:pt x="155" y="758"/>
                </a:lnTo>
                <a:lnTo>
                  <a:pt x="162" y="769"/>
                </a:lnTo>
                <a:lnTo>
                  <a:pt x="165" y="781"/>
                </a:lnTo>
                <a:lnTo>
                  <a:pt x="167" y="797"/>
                </a:lnTo>
                <a:lnTo>
                  <a:pt x="171" y="807"/>
                </a:lnTo>
                <a:lnTo>
                  <a:pt x="180" y="818"/>
                </a:lnTo>
                <a:lnTo>
                  <a:pt x="185" y="827"/>
                </a:lnTo>
                <a:lnTo>
                  <a:pt x="181" y="839"/>
                </a:lnTo>
                <a:lnTo>
                  <a:pt x="180" y="860"/>
                </a:lnTo>
                <a:lnTo>
                  <a:pt x="187" y="878"/>
                </a:lnTo>
                <a:lnTo>
                  <a:pt x="195" y="895"/>
                </a:lnTo>
                <a:lnTo>
                  <a:pt x="208" y="909"/>
                </a:lnTo>
                <a:lnTo>
                  <a:pt x="220" y="922"/>
                </a:lnTo>
                <a:lnTo>
                  <a:pt x="232" y="932"/>
                </a:lnTo>
                <a:lnTo>
                  <a:pt x="241" y="939"/>
                </a:lnTo>
                <a:lnTo>
                  <a:pt x="245" y="946"/>
                </a:lnTo>
                <a:lnTo>
                  <a:pt x="255" y="953"/>
                </a:lnTo>
                <a:lnTo>
                  <a:pt x="269" y="955"/>
                </a:lnTo>
                <a:lnTo>
                  <a:pt x="285" y="958"/>
                </a:lnTo>
                <a:lnTo>
                  <a:pt x="294" y="972"/>
                </a:lnTo>
                <a:lnTo>
                  <a:pt x="296" y="981"/>
                </a:lnTo>
                <a:lnTo>
                  <a:pt x="299" y="983"/>
                </a:lnTo>
                <a:lnTo>
                  <a:pt x="301" y="985"/>
                </a:lnTo>
                <a:lnTo>
                  <a:pt x="303" y="988"/>
                </a:lnTo>
                <a:lnTo>
                  <a:pt x="308" y="995"/>
                </a:lnTo>
                <a:lnTo>
                  <a:pt x="322" y="1006"/>
                </a:lnTo>
                <a:lnTo>
                  <a:pt x="336" y="1009"/>
                </a:lnTo>
                <a:lnTo>
                  <a:pt x="350" y="1001"/>
                </a:lnTo>
                <a:lnTo>
                  <a:pt x="361" y="988"/>
                </a:lnTo>
                <a:lnTo>
                  <a:pt x="370" y="983"/>
                </a:lnTo>
                <a:lnTo>
                  <a:pt x="375" y="981"/>
                </a:lnTo>
                <a:lnTo>
                  <a:pt x="378" y="971"/>
                </a:lnTo>
                <a:lnTo>
                  <a:pt x="384" y="953"/>
                </a:lnTo>
                <a:lnTo>
                  <a:pt x="394" y="934"/>
                </a:lnTo>
                <a:lnTo>
                  <a:pt x="405" y="916"/>
                </a:lnTo>
                <a:lnTo>
                  <a:pt x="415" y="907"/>
                </a:lnTo>
                <a:lnTo>
                  <a:pt x="424" y="904"/>
                </a:lnTo>
                <a:lnTo>
                  <a:pt x="428" y="899"/>
                </a:lnTo>
                <a:lnTo>
                  <a:pt x="433" y="893"/>
                </a:lnTo>
                <a:lnTo>
                  <a:pt x="440" y="892"/>
                </a:lnTo>
                <a:lnTo>
                  <a:pt x="445" y="893"/>
                </a:lnTo>
                <a:lnTo>
                  <a:pt x="452" y="895"/>
                </a:lnTo>
                <a:lnTo>
                  <a:pt x="463" y="897"/>
                </a:lnTo>
                <a:lnTo>
                  <a:pt x="472" y="900"/>
                </a:lnTo>
                <a:lnTo>
                  <a:pt x="482" y="902"/>
                </a:lnTo>
                <a:lnTo>
                  <a:pt x="491" y="904"/>
                </a:lnTo>
                <a:lnTo>
                  <a:pt x="496" y="906"/>
                </a:lnTo>
                <a:lnTo>
                  <a:pt x="498" y="906"/>
                </a:lnTo>
                <a:lnTo>
                  <a:pt x="516" y="909"/>
                </a:lnTo>
                <a:lnTo>
                  <a:pt x="526" y="907"/>
                </a:lnTo>
                <a:lnTo>
                  <a:pt x="533" y="904"/>
                </a:lnTo>
                <a:lnTo>
                  <a:pt x="544" y="911"/>
                </a:lnTo>
                <a:lnTo>
                  <a:pt x="567" y="937"/>
                </a:lnTo>
                <a:lnTo>
                  <a:pt x="584" y="953"/>
                </a:lnTo>
                <a:lnTo>
                  <a:pt x="598" y="964"/>
                </a:lnTo>
                <a:lnTo>
                  <a:pt x="609" y="967"/>
                </a:lnTo>
                <a:lnTo>
                  <a:pt x="616" y="971"/>
                </a:lnTo>
                <a:lnTo>
                  <a:pt x="621" y="976"/>
                </a:lnTo>
                <a:lnTo>
                  <a:pt x="625" y="985"/>
                </a:lnTo>
                <a:lnTo>
                  <a:pt x="630" y="999"/>
                </a:lnTo>
                <a:lnTo>
                  <a:pt x="635" y="1016"/>
                </a:lnTo>
                <a:lnTo>
                  <a:pt x="642" y="1032"/>
                </a:lnTo>
                <a:lnTo>
                  <a:pt x="648" y="1046"/>
                </a:lnTo>
                <a:lnTo>
                  <a:pt x="648" y="1059"/>
                </a:lnTo>
                <a:lnTo>
                  <a:pt x="651" y="1066"/>
                </a:lnTo>
                <a:lnTo>
                  <a:pt x="656" y="1074"/>
                </a:lnTo>
                <a:lnTo>
                  <a:pt x="663" y="1083"/>
                </a:lnTo>
                <a:lnTo>
                  <a:pt x="667" y="1096"/>
                </a:lnTo>
                <a:lnTo>
                  <a:pt x="674" y="1113"/>
                </a:lnTo>
                <a:lnTo>
                  <a:pt x="690" y="1131"/>
                </a:lnTo>
                <a:lnTo>
                  <a:pt x="706" y="1148"/>
                </a:lnTo>
                <a:lnTo>
                  <a:pt x="713" y="1166"/>
                </a:lnTo>
                <a:lnTo>
                  <a:pt x="718" y="1185"/>
                </a:lnTo>
                <a:lnTo>
                  <a:pt x="728" y="1191"/>
                </a:lnTo>
                <a:lnTo>
                  <a:pt x="741" y="1194"/>
                </a:lnTo>
                <a:lnTo>
                  <a:pt x="751" y="1213"/>
                </a:lnTo>
                <a:lnTo>
                  <a:pt x="755" y="1233"/>
                </a:lnTo>
                <a:lnTo>
                  <a:pt x="764" y="1254"/>
                </a:lnTo>
                <a:lnTo>
                  <a:pt x="774" y="1273"/>
                </a:lnTo>
                <a:lnTo>
                  <a:pt x="785" y="1289"/>
                </a:lnTo>
                <a:lnTo>
                  <a:pt x="794" y="1301"/>
                </a:lnTo>
                <a:lnTo>
                  <a:pt x="797" y="1310"/>
                </a:lnTo>
                <a:lnTo>
                  <a:pt x="799" y="1319"/>
                </a:lnTo>
                <a:lnTo>
                  <a:pt x="799" y="1328"/>
                </a:lnTo>
                <a:lnTo>
                  <a:pt x="801" y="1335"/>
                </a:lnTo>
                <a:lnTo>
                  <a:pt x="806" y="1335"/>
                </a:lnTo>
                <a:lnTo>
                  <a:pt x="813" y="1338"/>
                </a:lnTo>
                <a:lnTo>
                  <a:pt x="818" y="1347"/>
                </a:lnTo>
                <a:lnTo>
                  <a:pt x="823" y="1356"/>
                </a:lnTo>
                <a:lnTo>
                  <a:pt x="832" y="1361"/>
                </a:lnTo>
                <a:lnTo>
                  <a:pt x="841" y="1363"/>
                </a:lnTo>
                <a:lnTo>
                  <a:pt x="848" y="1368"/>
                </a:lnTo>
                <a:lnTo>
                  <a:pt x="855" y="1373"/>
                </a:lnTo>
                <a:lnTo>
                  <a:pt x="866" y="1375"/>
                </a:lnTo>
                <a:lnTo>
                  <a:pt x="874" y="1379"/>
                </a:lnTo>
                <a:lnTo>
                  <a:pt x="880" y="1382"/>
                </a:lnTo>
                <a:lnTo>
                  <a:pt x="889" y="1391"/>
                </a:lnTo>
                <a:lnTo>
                  <a:pt x="899" y="1393"/>
                </a:lnTo>
                <a:lnTo>
                  <a:pt x="908" y="1394"/>
                </a:lnTo>
                <a:lnTo>
                  <a:pt x="913" y="1402"/>
                </a:lnTo>
                <a:lnTo>
                  <a:pt x="918" y="1405"/>
                </a:lnTo>
                <a:lnTo>
                  <a:pt x="926" y="1407"/>
                </a:lnTo>
                <a:lnTo>
                  <a:pt x="936" y="1407"/>
                </a:lnTo>
                <a:lnTo>
                  <a:pt x="947" y="1407"/>
                </a:lnTo>
                <a:lnTo>
                  <a:pt x="957" y="1407"/>
                </a:lnTo>
                <a:lnTo>
                  <a:pt x="968" y="1409"/>
                </a:lnTo>
                <a:lnTo>
                  <a:pt x="977" y="1410"/>
                </a:lnTo>
                <a:lnTo>
                  <a:pt x="984" y="1417"/>
                </a:lnTo>
                <a:lnTo>
                  <a:pt x="996" y="1428"/>
                </a:lnTo>
                <a:lnTo>
                  <a:pt x="1013" y="1431"/>
                </a:lnTo>
                <a:lnTo>
                  <a:pt x="1024" y="1428"/>
                </a:lnTo>
                <a:lnTo>
                  <a:pt x="1026" y="1417"/>
                </a:lnTo>
                <a:lnTo>
                  <a:pt x="1022" y="1412"/>
                </a:lnTo>
                <a:lnTo>
                  <a:pt x="1021" y="1403"/>
                </a:lnTo>
                <a:lnTo>
                  <a:pt x="1017" y="1393"/>
                </a:lnTo>
                <a:lnTo>
                  <a:pt x="1010" y="1389"/>
                </a:lnTo>
                <a:lnTo>
                  <a:pt x="1010" y="1380"/>
                </a:lnTo>
                <a:lnTo>
                  <a:pt x="1008" y="1373"/>
                </a:lnTo>
                <a:lnTo>
                  <a:pt x="1003" y="1365"/>
                </a:lnTo>
                <a:lnTo>
                  <a:pt x="999" y="1356"/>
                </a:lnTo>
                <a:lnTo>
                  <a:pt x="1006" y="1351"/>
                </a:lnTo>
                <a:lnTo>
                  <a:pt x="1012" y="1343"/>
                </a:lnTo>
                <a:lnTo>
                  <a:pt x="1010" y="1335"/>
                </a:lnTo>
                <a:lnTo>
                  <a:pt x="1006" y="1328"/>
                </a:lnTo>
                <a:lnTo>
                  <a:pt x="1003" y="1321"/>
                </a:lnTo>
                <a:lnTo>
                  <a:pt x="1005" y="1312"/>
                </a:lnTo>
                <a:lnTo>
                  <a:pt x="1006" y="1303"/>
                </a:lnTo>
                <a:lnTo>
                  <a:pt x="1003" y="1298"/>
                </a:lnTo>
                <a:lnTo>
                  <a:pt x="1012" y="1289"/>
                </a:lnTo>
                <a:lnTo>
                  <a:pt x="1012" y="1273"/>
                </a:lnTo>
                <a:lnTo>
                  <a:pt x="1008" y="1259"/>
                </a:lnTo>
                <a:lnTo>
                  <a:pt x="1003" y="1261"/>
                </a:lnTo>
                <a:lnTo>
                  <a:pt x="999" y="1263"/>
                </a:lnTo>
                <a:lnTo>
                  <a:pt x="991" y="1264"/>
                </a:lnTo>
                <a:lnTo>
                  <a:pt x="985" y="1261"/>
                </a:lnTo>
                <a:lnTo>
                  <a:pt x="991" y="1243"/>
                </a:lnTo>
                <a:lnTo>
                  <a:pt x="1001" y="1243"/>
                </a:lnTo>
                <a:lnTo>
                  <a:pt x="1012" y="1243"/>
                </a:lnTo>
                <a:lnTo>
                  <a:pt x="1019" y="1240"/>
                </a:lnTo>
                <a:lnTo>
                  <a:pt x="1021" y="1224"/>
                </a:lnTo>
                <a:lnTo>
                  <a:pt x="1024" y="1215"/>
                </a:lnTo>
                <a:lnTo>
                  <a:pt x="1022" y="1210"/>
                </a:lnTo>
                <a:lnTo>
                  <a:pt x="1019" y="1205"/>
                </a:lnTo>
                <a:lnTo>
                  <a:pt x="1017" y="1198"/>
                </a:lnTo>
                <a:lnTo>
                  <a:pt x="1008" y="1196"/>
                </a:lnTo>
                <a:lnTo>
                  <a:pt x="999" y="1191"/>
                </a:lnTo>
                <a:lnTo>
                  <a:pt x="998" y="1185"/>
                </a:lnTo>
                <a:lnTo>
                  <a:pt x="1006" y="1183"/>
                </a:lnTo>
                <a:lnTo>
                  <a:pt x="1022" y="1185"/>
                </a:lnTo>
                <a:lnTo>
                  <a:pt x="1038" y="1185"/>
                </a:lnTo>
                <a:lnTo>
                  <a:pt x="1047" y="1182"/>
                </a:lnTo>
                <a:lnTo>
                  <a:pt x="1050" y="1166"/>
                </a:lnTo>
                <a:lnTo>
                  <a:pt x="1049" y="1166"/>
                </a:lnTo>
                <a:lnTo>
                  <a:pt x="1043" y="1169"/>
                </a:lnTo>
                <a:lnTo>
                  <a:pt x="1038" y="1171"/>
                </a:lnTo>
                <a:lnTo>
                  <a:pt x="1038" y="1161"/>
                </a:lnTo>
                <a:lnTo>
                  <a:pt x="1042" y="1150"/>
                </a:lnTo>
                <a:lnTo>
                  <a:pt x="1050" y="1150"/>
                </a:lnTo>
                <a:lnTo>
                  <a:pt x="1059" y="1148"/>
                </a:lnTo>
                <a:lnTo>
                  <a:pt x="1063" y="1140"/>
                </a:lnTo>
                <a:lnTo>
                  <a:pt x="1070" y="1141"/>
                </a:lnTo>
                <a:lnTo>
                  <a:pt x="1075" y="1140"/>
                </a:lnTo>
                <a:lnTo>
                  <a:pt x="1079" y="1134"/>
                </a:lnTo>
                <a:lnTo>
                  <a:pt x="1077" y="1124"/>
                </a:lnTo>
                <a:lnTo>
                  <a:pt x="1073" y="1113"/>
                </a:lnTo>
                <a:lnTo>
                  <a:pt x="1072" y="1111"/>
                </a:lnTo>
                <a:lnTo>
                  <a:pt x="1073" y="1111"/>
                </a:lnTo>
                <a:lnTo>
                  <a:pt x="1079" y="1110"/>
                </a:lnTo>
                <a:lnTo>
                  <a:pt x="1087" y="1111"/>
                </a:lnTo>
                <a:lnTo>
                  <a:pt x="1096" y="1118"/>
                </a:lnTo>
                <a:lnTo>
                  <a:pt x="1103" y="1124"/>
                </a:lnTo>
                <a:lnTo>
                  <a:pt x="1108" y="1118"/>
                </a:lnTo>
                <a:lnTo>
                  <a:pt x="1112" y="1108"/>
                </a:lnTo>
                <a:lnTo>
                  <a:pt x="1112" y="1099"/>
                </a:lnTo>
                <a:lnTo>
                  <a:pt x="1107" y="1094"/>
                </a:lnTo>
                <a:lnTo>
                  <a:pt x="1098" y="1092"/>
                </a:lnTo>
                <a:lnTo>
                  <a:pt x="1096" y="1085"/>
                </a:lnTo>
                <a:lnTo>
                  <a:pt x="1100" y="1073"/>
                </a:lnTo>
                <a:lnTo>
                  <a:pt x="1103" y="1066"/>
                </a:lnTo>
                <a:lnTo>
                  <a:pt x="1105" y="1073"/>
                </a:lnTo>
                <a:lnTo>
                  <a:pt x="1110" y="1078"/>
                </a:lnTo>
                <a:lnTo>
                  <a:pt x="1119" y="1080"/>
                </a:lnTo>
                <a:lnTo>
                  <a:pt x="1126" y="1078"/>
                </a:lnTo>
                <a:lnTo>
                  <a:pt x="1126" y="1069"/>
                </a:lnTo>
                <a:lnTo>
                  <a:pt x="1137" y="1067"/>
                </a:lnTo>
                <a:lnTo>
                  <a:pt x="1144" y="1069"/>
                </a:lnTo>
                <a:lnTo>
                  <a:pt x="1149" y="1067"/>
                </a:lnTo>
                <a:lnTo>
                  <a:pt x="1149" y="1064"/>
                </a:lnTo>
                <a:lnTo>
                  <a:pt x="1147" y="1064"/>
                </a:lnTo>
                <a:lnTo>
                  <a:pt x="1149" y="1074"/>
                </a:lnTo>
                <a:lnTo>
                  <a:pt x="1152" y="1082"/>
                </a:lnTo>
                <a:lnTo>
                  <a:pt x="1163" y="1080"/>
                </a:lnTo>
                <a:lnTo>
                  <a:pt x="1175" y="1069"/>
                </a:lnTo>
                <a:lnTo>
                  <a:pt x="1184" y="1064"/>
                </a:lnTo>
                <a:lnTo>
                  <a:pt x="1189" y="1064"/>
                </a:lnTo>
                <a:lnTo>
                  <a:pt x="1188" y="1069"/>
                </a:lnTo>
                <a:lnTo>
                  <a:pt x="1184" y="1074"/>
                </a:lnTo>
                <a:lnTo>
                  <a:pt x="1177" y="1080"/>
                </a:lnTo>
                <a:lnTo>
                  <a:pt x="1170" y="1087"/>
                </a:lnTo>
                <a:lnTo>
                  <a:pt x="1163" y="1092"/>
                </a:lnTo>
                <a:lnTo>
                  <a:pt x="1154" y="1097"/>
                </a:lnTo>
                <a:lnTo>
                  <a:pt x="1147" y="1103"/>
                </a:lnTo>
                <a:lnTo>
                  <a:pt x="1140" y="1106"/>
                </a:lnTo>
                <a:lnTo>
                  <a:pt x="1135" y="1108"/>
                </a:lnTo>
                <a:lnTo>
                  <a:pt x="1131" y="1110"/>
                </a:lnTo>
                <a:lnTo>
                  <a:pt x="1131" y="1111"/>
                </a:lnTo>
                <a:lnTo>
                  <a:pt x="1135" y="1113"/>
                </a:lnTo>
                <a:lnTo>
                  <a:pt x="1140" y="1113"/>
                </a:lnTo>
                <a:lnTo>
                  <a:pt x="1147" y="1111"/>
                </a:lnTo>
                <a:lnTo>
                  <a:pt x="1158" y="1108"/>
                </a:lnTo>
                <a:lnTo>
                  <a:pt x="1170" y="1101"/>
                </a:lnTo>
                <a:lnTo>
                  <a:pt x="1184" y="1090"/>
                </a:lnTo>
                <a:lnTo>
                  <a:pt x="1200" y="1078"/>
                </a:lnTo>
                <a:lnTo>
                  <a:pt x="1216" y="1064"/>
                </a:lnTo>
                <a:lnTo>
                  <a:pt x="1232" y="1053"/>
                </a:lnTo>
                <a:lnTo>
                  <a:pt x="1246" y="1043"/>
                </a:lnTo>
                <a:lnTo>
                  <a:pt x="1256" y="1034"/>
                </a:lnTo>
                <a:lnTo>
                  <a:pt x="1263" y="1027"/>
                </a:lnTo>
                <a:lnTo>
                  <a:pt x="1263" y="1023"/>
                </a:lnTo>
                <a:lnTo>
                  <a:pt x="1258" y="1022"/>
                </a:lnTo>
                <a:lnTo>
                  <a:pt x="1255" y="1018"/>
                </a:lnTo>
                <a:lnTo>
                  <a:pt x="1256" y="1013"/>
                </a:lnTo>
                <a:lnTo>
                  <a:pt x="1263" y="1004"/>
                </a:lnTo>
                <a:lnTo>
                  <a:pt x="1276" y="999"/>
                </a:lnTo>
                <a:lnTo>
                  <a:pt x="1286" y="995"/>
                </a:lnTo>
                <a:lnTo>
                  <a:pt x="1290" y="988"/>
                </a:lnTo>
                <a:lnTo>
                  <a:pt x="1286" y="985"/>
                </a:lnTo>
                <a:lnTo>
                  <a:pt x="1281" y="983"/>
                </a:lnTo>
                <a:lnTo>
                  <a:pt x="1283" y="972"/>
                </a:lnTo>
                <a:lnTo>
                  <a:pt x="1279" y="960"/>
                </a:lnTo>
                <a:lnTo>
                  <a:pt x="1277" y="950"/>
                </a:lnTo>
                <a:lnTo>
                  <a:pt x="1279" y="936"/>
                </a:lnTo>
                <a:lnTo>
                  <a:pt x="1293" y="934"/>
                </a:lnTo>
                <a:lnTo>
                  <a:pt x="1309" y="927"/>
                </a:lnTo>
                <a:lnTo>
                  <a:pt x="1320" y="922"/>
                </a:lnTo>
                <a:lnTo>
                  <a:pt x="1320" y="929"/>
                </a:lnTo>
                <a:lnTo>
                  <a:pt x="1313" y="939"/>
                </a:lnTo>
                <a:lnTo>
                  <a:pt x="1307" y="950"/>
                </a:lnTo>
                <a:lnTo>
                  <a:pt x="1306" y="957"/>
                </a:lnTo>
                <a:lnTo>
                  <a:pt x="1316" y="958"/>
                </a:lnTo>
                <a:lnTo>
                  <a:pt x="1328" y="957"/>
                </a:lnTo>
                <a:lnTo>
                  <a:pt x="1332" y="957"/>
                </a:lnTo>
                <a:lnTo>
                  <a:pt x="1327" y="962"/>
                </a:lnTo>
                <a:lnTo>
                  <a:pt x="1320" y="971"/>
                </a:lnTo>
                <a:lnTo>
                  <a:pt x="1313" y="981"/>
                </a:lnTo>
                <a:lnTo>
                  <a:pt x="1306" y="988"/>
                </a:lnTo>
                <a:lnTo>
                  <a:pt x="1307" y="990"/>
                </a:lnTo>
                <a:lnTo>
                  <a:pt x="1321" y="983"/>
                </a:lnTo>
                <a:lnTo>
                  <a:pt x="1335" y="974"/>
                </a:lnTo>
                <a:lnTo>
                  <a:pt x="1344" y="967"/>
                </a:lnTo>
                <a:lnTo>
                  <a:pt x="1350" y="960"/>
                </a:lnTo>
                <a:lnTo>
                  <a:pt x="1355" y="955"/>
                </a:lnTo>
                <a:lnTo>
                  <a:pt x="1358" y="950"/>
                </a:lnTo>
                <a:lnTo>
                  <a:pt x="1364" y="944"/>
                </a:lnTo>
                <a:lnTo>
                  <a:pt x="1371" y="941"/>
                </a:lnTo>
                <a:lnTo>
                  <a:pt x="1383" y="937"/>
                </a:lnTo>
                <a:lnTo>
                  <a:pt x="1390" y="939"/>
                </a:lnTo>
                <a:lnTo>
                  <a:pt x="1397" y="937"/>
                </a:lnTo>
                <a:lnTo>
                  <a:pt x="1404" y="936"/>
                </a:lnTo>
                <a:lnTo>
                  <a:pt x="1406" y="934"/>
                </a:lnTo>
              </a:path>
            </a:pathLst>
          </a:custGeom>
          <a:noFill/>
          <a:ln w="0">
            <a:solidFill>
              <a:srgbClr val="000000"/>
            </a:solidFill>
            <a:prstDash val="solid"/>
            <a:round/>
            <a:headEnd/>
            <a:tailEnd/>
          </a:ln>
        </p:spPr>
        <p:txBody>
          <a:bodyPr/>
          <a:lstStyle/>
          <a:p>
            <a:endParaRPr lang="en-US"/>
          </a:p>
        </p:txBody>
      </p:sp>
      <p:sp>
        <p:nvSpPr>
          <p:cNvPr id="31862" name="Freeform 118"/>
          <p:cNvSpPr>
            <a:spLocks/>
          </p:cNvSpPr>
          <p:nvPr/>
        </p:nvSpPr>
        <p:spPr bwMode="auto">
          <a:xfrm>
            <a:off x="4725988" y="4429125"/>
            <a:ext cx="376237" cy="3175"/>
          </a:xfrm>
          <a:custGeom>
            <a:avLst/>
            <a:gdLst/>
            <a:ahLst/>
            <a:cxnLst>
              <a:cxn ang="0">
                <a:pos x="312" y="0"/>
              </a:cxn>
              <a:cxn ang="0">
                <a:pos x="0" y="1"/>
              </a:cxn>
              <a:cxn ang="0">
                <a:pos x="312" y="0"/>
              </a:cxn>
            </a:cxnLst>
            <a:rect l="0" t="0" r="r" b="b"/>
            <a:pathLst>
              <a:path w="312" h="1">
                <a:moveTo>
                  <a:pt x="312" y="0"/>
                </a:moveTo>
                <a:lnTo>
                  <a:pt x="0" y="1"/>
                </a:lnTo>
                <a:lnTo>
                  <a:pt x="312" y="0"/>
                </a:lnTo>
                <a:close/>
              </a:path>
            </a:pathLst>
          </a:custGeom>
          <a:solidFill>
            <a:srgbClr val="FFFFFF"/>
          </a:solidFill>
          <a:ln w="9525">
            <a:noFill/>
            <a:round/>
            <a:headEnd/>
            <a:tailEnd/>
          </a:ln>
        </p:spPr>
        <p:txBody>
          <a:bodyPr/>
          <a:lstStyle/>
          <a:p>
            <a:endParaRPr lang="en-US"/>
          </a:p>
        </p:txBody>
      </p:sp>
      <p:sp>
        <p:nvSpPr>
          <p:cNvPr id="31863" name="Line 119"/>
          <p:cNvSpPr>
            <a:spLocks noChangeShapeType="1"/>
          </p:cNvSpPr>
          <p:nvPr/>
        </p:nvSpPr>
        <p:spPr bwMode="auto">
          <a:xfrm flipH="1">
            <a:off x="4725988" y="4429125"/>
            <a:ext cx="376237" cy="3175"/>
          </a:xfrm>
          <a:prstGeom prst="line">
            <a:avLst/>
          </a:prstGeom>
          <a:noFill/>
          <a:ln w="0">
            <a:solidFill>
              <a:srgbClr val="000000"/>
            </a:solidFill>
            <a:round/>
            <a:headEnd/>
            <a:tailEnd/>
          </a:ln>
        </p:spPr>
        <p:txBody>
          <a:bodyPr/>
          <a:lstStyle/>
          <a:p>
            <a:endParaRPr lang="en-US"/>
          </a:p>
        </p:txBody>
      </p:sp>
      <p:sp>
        <p:nvSpPr>
          <p:cNvPr id="31864" name="Freeform 120"/>
          <p:cNvSpPr>
            <a:spLocks/>
          </p:cNvSpPr>
          <p:nvPr/>
        </p:nvSpPr>
        <p:spPr bwMode="auto">
          <a:xfrm>
            <a:off x="5062538" y="4429125"/>
            <a:ext cx="271462" cy="385763"/>
          </a:xfrm>
          <a:custGeom>
            <a:avLst/>
            <a:gdLst/>
            <a:ahLst/>
            <a:cxnLst>
              <a:cxn ang="0">
                <a:pos x="227" y="360"/>
              </a:cxn>
              <a:cxn ang="0">
                <a:pos x="220" y="337"/>
              </a:cxn>
              <a:cxn ang="0">
                <a:pos x="210" y="323"/>
              </a:cxn>
              <a:cxn ang="0">
                <a:pos x="201" y="314"/>
              </a:cxn>
              <a:cxn ang="0">
                <a:pos x="198" y="299"/>
              </a:cxn>
              <a:cxn ang="0">
                <a:pos x="199" y="290"/>
              </a:cxn>
              <a:cxn ang="0">
                <a:pos x="203" y="281"/>
              </a:cxn>
              <a:cxn ang="0">
                <a:pos x="205" y="272"/>
              </a:cxn>
              <a:cxn ang="0">
                <a:pos x="206" y="262"/>
              </a:cxn>
              <a:cxn ang="0">
                <a:pos x="9" y="270"/>
              </a:cxn>
              <a:cxn ang="0">
                <a:pos x="7" y="265"/>
              </a:cxn>
              <a:cxn ang="0">
                <a:pos x="7" y="262"/>
              </a:cxn>
              <a:cxn ang="0">
                <a:pos x="6" y="258"/>
              </a:cxn>
              <a:cxn ang="0">
                <a:pos x="2" y="256"/>
              </a:cxn>
              <a:cxn ang="0">
                <a:pos x="0" y="253"/>
              </a:cxn>
              <a:cxn ang="0">
                <a:pos x="0" y="246"/>
              </a:cxn>
              <a:cxn ang="0">
                <a:pos x="2" y="241"/>
              </a:cxn>
              <a:cxn ang="0">
                <a:pos x="7" y="237"/>
              </a:cxn>
              <a:cxn ang="0">
                <a:pos x="9" y="232"/>
              </a:cxn>
              <a:cxn ang="0">
                <a:pos x="7" y="221"/>
              </a:cxn>
              <a:cxn ang="0">
                <a:pos x="7" y="214"/>
              </a:cxn>
              <a:cxn ang="0">
                <a:pos x="9" y="212"/>
              </a:cxn>
              <a:cxn ang="0">
                <a:pos x="9" y="190"/>
              </a:cxn>
              <a:cxn ang="0">
                <a:pos x="18" y="190"/>
              </a:cxn>
              <a:cxn ang="0">
                <a:pos x="27" y="163"/>
              </a:cxn>
              <a:cxn ang="0">
                <a:pos x="36" y="149"/>
              </a:cxn>
              <a:cxn ang="0">
                <a:pos x="43" y="140"/>
              </a:cxn>
              <a:cxn ang="0">
                <a:pos x="46" y="132"/>
              </a:cxn>
              <a:cxn ang="0">
                <a:pos x="51" y="117"/>
              </a:cxn>
              <a:cxn ang="0">
                <a:pos x="55" y="107"/>
              </a:cxn>
              <a:cxn ang="0">
                <a:pos x="59" y="100"/>
              </a:cxn>
              <a:cxn ang="0">
                <a:pos x="67" y="96"/>
              </a:cxn>
              <a:cxn ang="0">
                <a:pos x="67" y="89"/>
              </a:cxn>
              <a:cxn ang="0">
                <a:pos x="62" y="86"/>
              </a:cxn>
              <a:cxn ang="0">
                <a:pos x="60" y="79"/>
              </a:cxn>
              <a:cxn ang="0">
                <a:pos x="59" y="74"/>
              </a:cxn>
              <a:cxn ang="0">
                <a:pos x="50" y="70"/>
              </a:cxn>
              <a:cxn ang="0">
                <a:pos x="46" y="52"/>
              </a:cxn>
              <a:cxn ang="0">
                <a:pos x="44" y="42"/>
              </a:cxn>
              <a:cxn ang="0">
                <a:pos x="44" y="37"/>
              </a:cxn>
              <a:cxn ang="0">
                <a:pos x="37" y="35"/>
              </a:cxn>
              <a:cxn ang="0">
                <a:pos x="41" y="28"/>
              </a:cxn>
              <a:cxn ang="0">
                <a:pos x="44" y="21"/>
              </a:cxn>
              <a:cxn ang="0">
                <a:pos x="50" y="17"/>
              </a:cxn>
              <a:cxn ang="0">
                <a:pos x="51" y="14"/>
              </a:cxn>
              <a:cxn ang="0">
                <a:pos x="36" y="14"/>
              </a:cxn>
              <a:cxn ang="0">
                <a:pos x="36" y="0"/>
              </a:cxn>
              <a:cxn ang="0">
                <a:pos x="227" y="360"/>
              </a:cxn>
            </a:cxnLst>
            <a:rect l="0" t="0" r="r" b="b"/>
            <a:pathLst>
              <a:path w="227" h="360">
                <a:moveTo>
                  <a:pt x="227" y="360"/>
                </a:moveTo>
                <a:lnTo>
                  <a:pt x="220" y="337"/>
                </a:lnTo>
                <a:lnTo>
                  <a:pt x="210" y="323"/>
                </a:lnTo>
                <a:lnTo>
                  <a:pt x="201" y="314"/>
                </a:lnTo>
                <a:lnTo>
                  <a:pt x="198" y="299"/>
                </a:lnTo>
                <a:lnTo>
                  <a:pt x="199" y="290"/>
                </a:lnTo>
                <a:lnTo>
                  <a:pt x="203" y="281"/>
                </a:lnTo>
                <a:lnTo>
                  <a:pt x="205" y="272"/>
                </a:lnTo>
                <a:lnTo>
                  <a:pt x="206" y="262"/>
                </a:lnTo>
                <a:lnTo>
                  <a:pt x="9" y="270"/>
                </a:lnTo>
                <a:lnTo>
                  <a:pt x="7" y="265"/>
                </a:lnTo>
                <a:lnTo>
                  <a:pt x="7" y="262"/>
                </a:lnTo>
                <a:lnTo>
                  <a:pt x="6" y="258"/>
                </a:lnTo>
                <a:lnTo>
                  <a:pt x="2" y="256"/>
                </a:lnTo>
                <a:lnTo>
                  <a:pt x="0" y="253"/>
                </a:lnTo>
                <a:lnTo>
                  <a:pt x="0" y="246"/>
                </a:lnTo>
                <a:lnTo>
                  <a:pt x="2" y="241"/>
                </a:lnTo>
                <a:lnTo>
                  <a:pt x="7" y="237"/>
                </a:lnTo>
                <a:lnTo>
                  <a:pt x="9" y="232"/>
                </a:lnTo>
                <a:lnTo>
                  <a:pt x="7" y="221"/>
                </a:lnTo>
                <a:lnTo>
                  <a:pt x="7" y="214"/>
                </a:lnTo>
                <a:lnTo>
                  <a:pt x="9" y="212"/>
                </a:lnTo>
                <a:lnTo>
                  <a:pt x="9" y="190"/>
                </a:lnTo>
                <a:lnTo>
                  <a:pt x="18" y="190"/>
                </a:lnTo>
                <a:lnTo>
                  <a:pt x="27" y="163"/>
                </a:lnTo>
                <a:lnTo>
                  <a:pt x="36" y="149"/>
                </a:lnTo>
                <a:lnTo>
                  <a:pt x="43" y="140"/>
                </a:lnTo>
                <a:lnTo>
                  <a:pt x="46" y="132"/>
                </a:lnTo>
                <a:lnTo>
                  <a:pt x="51" y="117"/>
                </a:lnTo>
                <a:lnTo>
                  <a:pt x="55" y="107"/>
                </a:lnTo>
                <a:lnTo>
                  <a:pt x="59" y="100"/>
                </a:lnTo>
                <a:lnTo>
                  <a:pt x="67" y="96"/>
                </a:lnTo>
                <a:lnTo>
                  <a:pt x="67" y="89"/>
                </a:lnTo>
                <a:lnTo>
                  <a:pt x="62" y="86"/>
                </a:lnTo>
                <a:lnTo>
                  <a:pt x="60" y="79"/>
                </a:lnTo>
                <a:lnTo>
                  <a:pt x="59" y="74"/>
                </a:lnTo>
                <a:lnTo>
                  <a:pt x="50" y="70"/>
                </a:lnTo>
                <a:lnTo>
                  <a:pt x="46" y="52"/>
                </a:lnTo>
                <a:lnTo>
                  <a:pt x="44" y="42"/>
                </a:lnTo>
                <a:lnTo>
                  <a:pt x="44" y="37"/>
                </a:lnTo>
                <a:lnTo>
                  <a:pt x="37" y="35"/>
                </a:lnTo>
                <a:lnTo>
                  <a:pt x="41" y="28"/>
                </a:lnTo>
                <a:lnTo>
                  <a:pt x="44" y="21"/>
                </a:lnTo>
                <a:lnTo>
                  <a:pt x="50" y="17"/>
                </a:lnTo>
                <a:lnTo>
                  <a:pt x="51" y="14"/>
                </a:lnTo>
                <a:lnTo>
                  <a:pt x="36" y="14"/>
                </a:lnTo>
                <a:lnTo>
                  <a:pt x="36" y="0"/>
                </a:lnTo>
                <a:lnTo>
                  <a:pt x="227" y="360"/>
                </a:lnTo>
                <a:close/>
              </a:path>
            </a:pathLst>
          </a:custGeom>
          <a:solidFill>
            <a:srgbClr val="CCFFCC"/>
          </a:solidFill>
          <a:ln w="9525">
            <a:noFill/>
            <a:round/>
            <a:headEnd/>
            <a:tailEnd/>
          </a:ln>
        </p:spPr>
        <p:txBody>
          <a:bodyPr/>
          <a:lstStyle/>
          <a:p>
            <a:endParaRPr lang="en-US"/>
          </a:p>
        </p:txBody>
      </p:sp>
      <p:sp>
        <p:nvSpPr>
          <p:cNvPr id="31865" name="Freeform 121"/>
          <p:cNvSpPr>
            <a:spLocks/>
          </p:cNvSpPr>
          <p:nvPr/>
        </p:nvSpPr>
        <p:spPr bwMode="auto">
          <a:xfrm>
            <a:off x="5062538" y="4429125"/>
            <a:ext cx="271462" cy="385763"/>
          </a:xfrm>
          <a:custGeom>
            <a:avLst/>
            <a:gdLst/>
            <a:ahLst/>
            <a:cxnLst>
              <a:cxn ang="0">
                <a:pos x="227" y="360"/>
              </a:cxn>
              <a:cxn ang="0">
                <a:pos x="220" y="337"/>
              </a:cxn>
              <a:cxn ang="0">
                <a:pos x="210" y="323"/>
              </a:cxn>
              <a:cxn ang="0">
                <a:pos x="201" y="314"/>
              </a:cxn>
              <a:cxn ang="0">
                <a:pos x="198" y="299"/>
              </a:cxn>
              <a:cxn ang="0">
                <a:pos x="199" y="290"/>
              </a:cxn>
              <a:cxn ang="0">
                <a:pos x="203" y="281"/>
              </a:cxn>
              <a:cxn ang="0">
                <a:pos x="205" y="272"/>
              </a:cxn>
              <a:cxn ang="0">
                <a:pos x="206" y="262"/>
              </a:cxn>
              <a:cxn ang="0">
                <a:pos x="9" y="270"/>
              </a:cxn>
              <a:cxn ang="0">
                <a:pos x="7" y="265"/>
              </a:cxn>
              <a:cxn ang="0">
                <a:pos x="7" y="262"/>
              </a:cxn>
              <a:cxn ang="0">
                <a:pos x="6" y="258"/>
              </a:cxn>
              <a:cxn ang="0">
                <a:pos x="2" y="256"/>
              </a:cxn>
              <a:cxn ang="0">
                <a:pos x="0" y="253"/>
              </a:cxn>
              <a:cxn ang="0">
                <a:pos x="0" y="246"/>
              </a:cxn>
              <a:cxn ang="0">
                <a:pos x="2" y="241"/>
              </a:cxn>
              <a:cxn ang="0">
                <a:pos x="7" y="237"/>
              </a:cxn>
              <a:cxn ang="0">
                <a:pos x="9" y="232"/>
              </a:cxn>
              <a:cxn ang="0">
                <a:pos x="7" y="221"/>
              </a:cxn>
              <a:cxn ang="0">
                <a:pos x="7" y="214"/>
              </a:cxn>
              <a:cxn ang="0">
                <a:pos x="9" y="212"/>
              </a:cxn>
              <a:cxn ang="0">
                <a:pos x="9" y="190"/>
              </a:cxn>
              <a:cxn ang="0">
                <a:pos x="18" y="190"/>
              </a:cxn>
              <a:cxn ang="0">
                <a:pos x="27" y="163"/>
              </a:cxn>
              <a:cxn ang="0">
                <a:pos x="36" y="149"/>
              </a:cxn>
              <a:cxn ang="0">
                <a:pos x="43" y="140"/>
              </a:cxn>
              <a:cxn ang="0">
                <a:pos x="46" y="132"/>
              </a:cxn>
              <a:cxn ang="0">
                <a:pos x="51" y="117"/>
              </a:cxn>
              <a:cxn ang="0">
                <a:pos x="55" y="107"/>
              </a:cxn>
              <a:cxn ang="0">
                <a:pos x="59" y="100"/>
              </a:cxn>
              <a:cxn ang="0">
                <a:pos x="67" y="96"/>
              </a:cxn>
              <a:cxn ang="0">
                <a:pos x="67" y="89"/>
              </a:cxn>
              <a:cxn ang="0">
                <a:pos x="62" y="86"/>
              </a:cxn>
              <a:cxn ang="0">
                <a:pos x="60" y="79"/>
              </a:cxn>
              <a:cxn ang="0">
                <a:pos x="59" y="74"/>
              </a:cxn>
              <a:cxn ang="0">
                <a:pos x="50" y="70"/>
              </a:cxn>
              <a:cxn ang="0">
                <a:pos x="46" y="52"/>
              </a:cxn>
              <a:cxn ang="0">
                <a:pos x="44" y="42"/>
              </a:cxn>
              <a:cxn ang="0">
                <a:pos x="44" y="37"/>
              </a:cxn>
              <a:cxn ang="0">
                <a:pos x="37" y="35"/>
              </a:cxn>
              <a:cxn ang="0">
                <a:pos x="41" y="28"/>
              </a:cxn>
              <a:cxn ang="0">
                <a:pos x="44" y="21"/>
              </a:cxn>
              <a:cxn ang="0">
                <a:pos x="50" y="17"/>
              </a:cxn>
              <a:cxn ang="0">
                <a:pos x="51" y="14"/>
              </a:cxn>
              <a:cxn ang="0">
                <a:pos x="36" y="14"/>
              </a:cxn>
              <a:cxn ang="0">
                <a:pos x="36" y="0"/>
              </a:cxn>
            </a:cxnLst>
            <a:rect l="0" t="0" r="r" b="b"/>
            <a:pathLst>
              <a:path w="227" h="360">
                <a:moveTo>
                  <a:pt x="227" y="360"/>
                </a:moveTo>
                <a:lnTo>
                  <a:pt x="220" y="337"/>
                </a:lnTo>
                <a:lnTo>
                  <a:pt x="210" y="323"/>
                </a:lnTo>
                <a:lnTo>
                  <a:pt x="201" y="314"/>
                </a:lnTo>
                <a:lnTo>
                  <a:pt x="198" y="299"/>
                </a:lnTo>
                <a:lnTo>
                  <a:pt x="199" y="290"/>
                </a:lnTo>
                <a:lnTo>
                  <a:pt x="203" y="281"/>
                </a:lnTo>
                <a:lnTo>
                  <a:pt x="205" y="272"/>
                </a:lnTo>
                <a:lnTo>
                  <a:pt x="206" y="262"/>
                </a:lnTo>
                <a:lnTo>
                  <a:pt x="9" y="270"/>
                </a:lnTo>
                <a:lnTo>
                  <a:pt x="7" y="265"/>
                </a:lnTo>
                <a:lnTo>
                  <a:pt x="7" y="262"/>
                </a:lnTo>
                <a:lnTo>
                  <a:pt x="6" y="258"/>
                </a:lnTo>
                <a:lnTo>
                  <a:pt x="2" y="256"/>
                </a:lnTo>
                <a:lnTo>
                  <a:pt x="0" y="253"/>
                </a:lnTo>
                <a:lnTo>
                  <a:pt x="0" y="246"/>
                </a:lnTo>
                <a:lnTo>
                  <a:pt x="2" y="241"/>
                </a:lnTo>
                <a:lnTo>
                  <a:pt x="7" y="237"/>
                </a:lnTo>
                <a:lnTo>
                  <a:pt x="9" y="232"/>
                </a:lnTo>
                <a:lnTo>
                  <a:pt x="7" y="221"/>
                </a:lnTo>
                <a:lnTo>
                  <a:pt x="7" y="214"/>
                </a:lnTo>
                <a:lnTo>
                  <a:pt x="9" y="212"/>
                </a:lnTo>
                <a:lnTo>
                  <a:pt x="9" y="190"/>
                </a:lnTo>
                <a:lnTo>
                  <a:pt x="18" y="190"/>
                </a:lnTo>
                <a:lnTo>
                  <a:pt x="27" y="163"/>
                </a:lnTo>
                <a:lnTo>
                  <a:pt x="36" y="149"/>
                </a:lnTo>
                <a:lnTo>
                  <a:pt x="43" y="140"/>
                </a:lnTo>
                <a:lnTo>
                  <a:pt x="46" y="132"/>
                </a:lnTo>
                <a:lnTo>
                  <a:pt x="51" y="117"/>
                </a:lnTo>
                <a:lnTo>
                  <a:pt x="55" y="107"/>
                </a:lnTo>
                <a:lnTo>
                  <a:pt x="59" y="100"/>
                </a:lnTo>
                <a:lnTo>
                  <a:pt x="67" y="96"/>
                </a:lnTo>
                <a:lnTo>
                  <a:pt x="67" y="89"/>
                </a:lnTo>
                <a:lnTo>
                  <a:pt x="62" y="86"/>
                </a:lnTo>
                <a:lnTo>
                  <a:pt x="60" y="79"/>
                </a:lnTo>
                <a:lnTo>
                  <a:pt x="59" y="74"/>
                </a:lnTo>
                <a:lnTo>
                  <a:pt x="50" y="70"/>
                </a:lnTo>
                <a:lnTo>
                  <a:pt x="46" y="52"/>
                </a:lnTo>
                <a:lnTo>
                  <a:pt x="44" y="42"/>
                </a:lnTo>
                <a:lnTo>
                  <a:pt x="44" y="37"/>
                </a:lnTo>
                <a:lnTo>
                  <a:pt x="37" y="35"/>
                </a:lnTo>
                <a:lnTo>
                  <a:pt x="41" y="28"/>
                </a:lnTo>
                <a:lnTo>
                  <a:pt x="44" y="21"/>
                </a:lnTo>
                <a:lnTo>
                  <a:pt x="50" y="17"/>
                </a:lnTo>
                <a:lnTo>
                  <a:pt x="51" y="14"/>
                </a:lnTo>
                <a:lnTo>
                  <a:pt x="36" y="14"/>
                </a:lnTo>
                <a:lnTo>
                  <a:pt x="36" y="0"/>
                </a:lnTo>
              </a:path>
            </a:pathLst>
          </a:custGeom>
          <a:noFill/>
          <a:ln w="0">
            <a:solidFill>
              <a:srgbClr val="000000"/>
            </a:solidFill>
            <a:prstDash val="solid"/>
            <a:round/>
            <a:headEnd/>
            <a:tailEnd/>
          </a:ln>
        </p:spPr>
        <p:txBody>
          <a:bodyPr/>
          <a:lstStyle/>
          <a:p>
            <a:endParaRPr lang="en-US"/>
          </a:p>
        </p:txBody>
      </p:sp>
      <p:sp>
        <p:nvSpPr>
          <p:cNvPr id="31866" name="Freeform 122"/>
          <p:cNvSpPr>
            <a:spLocks/>
          </p:cNvSpPr>
          <p:nvPr/>
        </p:nvSpPr>
        <p:spPr bwMode="auto">
          <a:xfrm>
            <a:off x="4725988" y="4429125"/>
            <a:ext cx="376237" cy="3175"/>
          </a:xfrm>
          <a:custGeom>
            <a:avLst/>
            <a:gdLst/>
            <a:ahLst/>
            <a:cxnLst>
              <a:cxn ang="0">
                <a:pos x="312" y="0"/>
              </a:cxn>
              <a:cxn ang="0">
                <a:pos x="0" y="1"/>
              </a:cxn>
              <a:cxn ang="0">
                <a:pos x="312" y="0"/>
              </a:cxn>
            </a:cxnLst>
            <a:rect l="0" t="0" r="r" b="b"/>
            <a:pathLst>
              <a:path w="312" h="1">
                <a:moveTo>
                  <a:pt x="312" y="0"/>
                </a:moveTo>
                <a:lnTo>
                  <a:pt x="0" y="1"/>
                </a:lnTo>
                <a:lnTo>
                  <a:pt x="312" y="0"/>
                </a:lnTo>
                <a:close/>
              </a:path>
            </a:pathLst>
          </a:custGeom>
          <a:solidFill>
            <a:srgbClr val="FFFFFF"/>
          </a:solidFill>
          <a:ln w="9525">
            <a:noFill/>
            <a:round/>
            <a:headEnd/>
            <a:tailEnd/>
          </a:ln>
        </p:spPr>
        <p:txBody>
          <a:bodyPr/>
          <a:lstStyle/>
          <a:p>
            <a:endParaRPr lang="en-US"/>
          </a:p>
        </p:txBody>
      </p:sp>
      <p:sp>
        <p:nvSpPr>
          <p:cNvPr id="31867" name="Line 123"/>
          <p:cNvSpPr>
            <a:spLocks noChangeShapeType="1"/>
          </p:cNvSpPr>
          <p:nvPr/>
        </p:nvSpPr>
        <p:spPr bwMode="auto">
          <a:xfrm flipH="1">
            <a:off x="4725988" y="4429125"/>
            <a:ext cx="376237" cy="3175"/>
          </a:xfrm>
          <a:prstGeom prst="line">
            <a:avLst/>
          </a:prstGeom>
          <a:noFill/>
          <a:ln w="0">
            <a:solidFill>
              <a:srgbClr val="000000"/>
            </a:solidFill>
            <a:round/>
            <a:headEnd/>
            <a:tailEnd/>
          </a:ln>
        </p:spPr>
        <p:txBody>
          <a:bodyPr/>
          <a:lstStyle/>
          <a:p>
            <a:endParaRPr lang="en-US"/>
          </a:p>
        </p:txBody>
      </p:sp>
      <p:sp>
        <p:nvSpPr>
          <p:cNvPr id="31868" name="Freeform 124"/>
          <p:cNvSpPr>
            <a:spLocks/>
          </p:cNvSpPr>
          <p:nvPr/>
        </p:nvSpPr>
        <p:spPr bwMode="auto">
          <a:xfrm>
            <a:off x="4725988" y="4432300"/>
            <a:ext cx="76200" cy="484188"/>
          </a:xfrm>
          <a:custGeom>
            <a:avLst/>
            <a:gdLst/>
            <a:ahLst/>
            <a:cxnLst>
              <a:cxn ang="0">
                <a:pos x="0" y="0"/>
              </a:cxn>
              <a:cxn ang="0">
                <a:pos x="0" y="139"/>
              </a:cxn>
              <a:cxn ang="0">
                <a:pos x="23" y="167"/>
              </a:cxn>
              <a:cxn ang="0">
                <a:pos x="30" y="189"/>
              </a:cxn>
              <a:cxn ang="0">
                <a:pos x="34" y="201"/>
              </a:cxn>
              <a:cxn ang="0">
                <a:pos x="42" y="208"/>
              </a:cxn>
              <a:cxn ang="0">
                <a:pos x="49" y="217"/>
              </a:cxn>
              <a:cxn ang="0">
                <a:pos x="51" y="227"/>
              </a:cxn>
              <a:cxn ang="0">
                <a:pos x="53" y="236"/>
              </a:cxn>
              <a:cxn ang="0">
                <a:pos x="57" y="241"/>
              </a:cxn>
              <a:cxn ang="0">
                <a:pos x="62" y="255"/>
              </a:cxn>
              <a:cxn ang="0">
                <a:pos x="64" y="275"/>
              </a:cxn>
              <a:cxn ang="0">
                <a:pos x="60" y="294"/>
              </a:cxn>
              <a:cxn ang="0">
                <a:pos x="51" y="308"/>
              </a:cxn>
              <a:cxn ang="0">
                <a:pos x="51" y="315"/>
              </a:cxn>
              <a:cxn ang="0">
                <a:pos x="48" y="320"/>
              </a:cxn>
              <a:cxn ang="0">
                <a:pos x="44" y="324"/>
              </a:cxn>
              <a:cxn ang="0">
                <a:pos x="39" y="329"/>
              </a:cxn>
              <a:cxn ang="0">
                <a:pos x="39" y="349"/>
              </a:cxn>
              <a:cxn ang="0">
                <a:pos x="39" y="375"/>
              </a:cxn>
              <a:cxn ang="0">
                <a:pos x="39" y="396"/>
              </a:cxn>
              <a:cxn ang="0">
                <a:pos x="39" y="405"/>
              </a:cxn>
              <a:cxn ang="0">
                <a:pos x="37" y="414"/>
              </a:cxn>
              <a:cxn ang="0">
                <a:pos x="35" y="422"/>
              </a:cxn>
              <a:cxn ang="0">
                <a:pos x="30" y="429"/>
              </a:cxn>
              <a:cxn ang="0">
                <a:pos x="25" y="435"/>
              </a:cxn>
              <a:cxn ang="0">
                <a:pos x="21" y="440"/>
              </a:cxn>
              <a:cxn ang="0">
                <a:pos x="18" y="447"/>
              </a:cxn>
              <a:cxn ang="0">
                <a:pos x="16" y="452"/>
              </a:cxn>
              <a:cxn ang="0">
                <a:pos x="18" y="456"/>
              </a:cxn>
              <a:cxn ang="0">
                <a:pos x="0" y="0"/>
              </a:cxn>
            </a:cxnLst>
            <a:rect l="0" t="0" r="r" b="b"/>
            <a:pathLst>
              <a:path w="64" h="456">
                <a:moveTo>
                  <a:pt x="0" y="0"/>
                </a:moveTo>
                <a:lnTo>
                  <a:pt x="0" y="139"/>
                </a:lnTo>
                <a:lnTo>
                  <a:pt x="23" y="167"/>
                </a:lnTo>
                <a:lnTo>
                  <a:pt x="30" y="189"/>
                </a:lnTo>
                <a:lnTo>
                  <a:pt x="34" y="201"/>
                </a:lnTo>
                <a:lnTo>
                  <a:pt x="42" y="208"/>
                </a:lnTo>
                <a:lnTo>
                  <a:pt x="49" y="217"/>
                </a:lnTo>
                <a:lnTo>
                  <a:pt x="51" y="227"/>
                </a:lnTo>
                <a:lnTo>
                  <a:pt x="53" y="236"/>
                </a:lnTo>
                <a:lnTo>
                  <a:pt x="57" y="241"/>
                </a:lnTo>
                <a:lnTo>
                  <a:pt x="62" y="255"/>
                </a:lnTo>
                <a:lnTo>
                  <a:pt x="64" y="275"/>
                </a:lnTo>
                <a:lnTo>
                  <a:pt x="60" y="294"/>
                </a:lnTo>
                <a:lnTo>
                  <a:pt x="51" y="308"/>
                </a:lnTo>
                <a:lnTo>
                  <a:pt x="51" y="315"/>
                </a:lnTo>
                <a:lnTo>
                  <a:pt x="48" y="320"/>
                </a:lnTo>
                <a:lnTo>
                  <a:pt x="44" y="324"/>
                </a:lnTo>
                <a:lnTo>
                  <a:pt x="39" y="329"/>
                </a:lnTo>
                <a:lnTo>
                  <a:pt x="39" y="349"/>
                </a:lnTo>
                <a:lnTo>
                  <a:pt x="39" y="375"/>
                </a:lnTo>
                <a:lnTo>
                  <a:pt x="39" y="396"/>
                </a:lnTo>
                <a:lnTo>
                  <a:pt x="39" y="405"/>
                </a:lnTo>
                <a:lnTo>
                  <a:pt x="37" y="414"/>
                </a:lnTo>
                <a:lnTo>
                  <a:pt x="35" y="422"/>
                </a:lnTo>
                <a:lnTo>
                  <a:pt x="30" y="429"/>
                </a:lnTo>
                <a:lnTo>
                  <a:pt x="25" y="435"/>
                </a:lnTo>
                <a:lnTo>
                  <a:pt x="21" y="440"/>
                </a:lnTo>
                <a:lnTo>
                  <a:pt x="18" y="447"/>
                </a:lnTo>
                <a:lnTo>
                  <a:pt x="16" y="452"/>
                </a:lnTo>
                <a:lnTo>
                  <a:pt x="18" y="456"/>
                </a:lnTo>
                <a:lnTo>
                  <a:pt x="0" y="0"/>
                </a:lnTo>
                <a:close/>
              </a:path>
            </a:pathLst>
          </a:custGeom>
          <a:solidFill>
            <a:srgbClr val="FFFFFF"/>
          </a:solidFill>
          <a:ln w="9525">
            <a:noFill/>
            <a:round/>
            <a:headEnd/>
            <a:tailEnd/>
          </a:ln>
        </p:spPr>
        <p:txBody>
          <a:bodyPr/>
          <a:lstStyle/>
          <a:p>
            <a:endParaRPr lang="en-US"/>
          </a:p>
        </p:txBody>
      </p:sp>
      <p:sp>
        <p:nvSpPr>
          <p:cNvPr id="31869" name="Freeform 125"/>
          <p:cNvSpPr>
            <a:spLocks/>
          </p:cNvSpPr>
          <p:nvPr/>
        </p:nvSpPr>
        <p:spPr bwMode="auto">
          <a:xfrm>
            <a:off x="4725988" y="4432300"/>
            <a:ext cx="76200" cy="484188"/>
          </a:xfrm>
          <a:custGeom>
            <a:avLst/>
            <a:gdLst/>
            <a:ahLst/>
            <a:cxnLst>
              <a:cxn ang="0">
                <a:pos x="0" y="0"/>
              </a:cxn>
              <a:cxn ang="0">
                <a:pos x="0" y="139"/>
              </a:cxn>
              <a:cxn ang="0">
                <a:pos x="23" y="167"/>
              </a:cxn>
              <a:cxn ang="0">
                <a:pos x="30" y="189"/>
              </a:cxn>
              <a:cxn ang="0">
                <a:pos x="34" y="201"/>
              </a:cxn>
              <a:cxn ang="0">
                <a:pos x="42" y="208"/>
              </a:cxn>
              <a:cxn ang="0">
                <a:pos x="49" y="217"/>
              </a:cxn>
              <a:cxn ang="0">
                <a:pos x="51" y="227"/>
              </a:cxn>
              <a:cxn ang="0">
                <a:pos x="53" y="236"/>
              </a:cxn>
              <a:cxn ang="0">
                <a:pos x="57" y="241"/>
              </a:cxn>
              <a:cxn ang="0">
                <a:pos x="62" y="255"/>
              </a:cxn>
              <a:cxn ang="0">
                <a:pos x="64" y="275"/>
              </a:cxn>
              <a:cxn ang="0">
                <a:pos x="60" y="294"/>
              </a:cxn>
              <a:cxn ang="0">
                <a:pos x="51" y="308"/>
              </a:cxn>
              <a:cxn ang="0">
                <a:pos x="51" y="315"/>
              </a:cxn>
              <a:cxn ang="0">
                <a:pos x="48" y="320"/>
              </a:cxn>
              <a:cxn ang="0">
                <a:pos x="44" y="324"/>
              </a:cxn>
              <a:cxn ang="0">
                <a:pos x="39" y="329"/>
              </a:cxn>
              <a:cxn ang="0">
                <a:pos x="39" y="349"/>
              </a:cxn>
              <a:cxn ang="0">
                <a:pos x="39" y="375"/>
              </a:cxn>
              <a:cxn ang="0">
                <a:pos x="39" y="396"/>
              </a:cxn>
              <a:cxn ang="0">
                <a:pos x="39" y="405"/>
              </a:cxn>
              <a:cxn ang="0">
                <a:pos x="37" y="414"/>
              </a:cxn>
              <a:cxn ang="0">
                <a:pos x="35" y="422"/>
              </a:cxn>
              <a:cxn ang="0">
                <a:pos x="30" y="429"/>
              </a:cxn>
              <a:cxn ang="0">
                <a:pos x="25" y="435"/>
              </a:cxn>
              <a:cxn ang="0">
                <a:pos x="21" y="440"/>
              </a:cxn>
              <a:cxn ang="0">
                <a:pos x="18" y="447"/>
              </a:cxn>
              <a:cxn ang="0">
                <a:pos x="16" y="452"/>
              </a:cxn>
              <a:cxn ang="0">
                <a:pos x="18" y="456"/>
              </a:cxn>
            </a:cxnLst>
            <a:rect l="0" t="0" r="r" b="b"/>
            <a:pathLst>
              <a:path w="64" h="456">
                <a:moveTo>
                  <a:pt x="0" y="0"/>
                </a:moveTo>
                <a:lnTo>
                  <a:pt x="0" y="139"/>
                </a:lnTo>
                <a:lnTo>
                  <a:pt x="23" y="167"/>
                </a:lnTo>
                <a:lnTo>
                  <a:pt x="30" y="189"/>
                </a:lnTo>
                <a:lnTo>
                  <a:pt x="34" y="201"/>
                </a:lnTo>
                <a:lnTo>
                  <a:pt x="42" y="208"/>
                </a:lnTo>
                <a:lnTo>
                  <a:pt x="49" y="217"/>
                </a:lnTo>
                <a:lnTo>
                  <a:pt x="51" y="227"/>
                </a:lnTo>
                <a:lnTo>
                  <a:pt x="53" y="236"/>
                </a:lnTo>
                <a:lnTo>
                  <a:pt x="57" y="241"/>
                </a:lnTo>
                <a:lnTo>
                  <a:pt x="62" y="255"/>
                </a:lnTo>
                <a:lnTo>
                  <a:pt x="64" y="275"/>
                </a:lnTo>
                <a:lnTo>
                  <a:pt x="60" y="294"/>
                </a:lnTo>
                <a:lnTo>
                  <a:pt x="51" y="308"/>
                </a:lnTo>
                <a:lnTo>
                  <a:pt x="51" y="315"/>
                </a:lnTo>
                <a:lnTo>
                  <a:pt x="48" y="320"/>
                </a:lnTo>
                <a:lnTo>
                  <a:pt x="44" y="324"/>
                </a:lnTo>
                <a:lnTo>
                  <a:pt x="39" y="329"/>
                </a:lnTo>
                <a:lnTo>
                  <a:pt x="39" y="349"/>
                </a:lnTo>
                <a:lnTo>
                  <a:pt x="39" y="375"/>
                </a:lnTo>
                <a:lnTo>
                  <a:pt x="39" y="396"/>
                </a:lnTo>
                <a:lnTo>
                  <a:pt x="39" y="405"/>
                </a:lnTo>
                <a:lnTo>
                  <a:pt x="37" y="414"/>
                </a:lnTo>
                <a:lnTo>
                  <a:pt x="35" y="422"/>
                </a:lnTo>
                <a:lnTo>
                  <a:pt x="30" y="429"/>
                </a:lnTo>
                <a:lnTo>
                  <a:pt x="25" y="435"/>
                </a:lnTo>
                <a:lnTo>
                  <a:pt x="21" y="440"/>
                </a:lnTo>
                <a:lnTo>
                  <a:pt x="18" y="447"/>
                </a:lnTo>
                <a:lnTo>
                  <a:pt x="16" y="452"/>
                </a:lnTo>
                <a:lnTo>
                  <a:pt x="18" y="456"/>
                </a:lnTo>
              </a:path>
            </a:pathLst>
          </a:custGeom>
          <a:solidFill>
            <a:srgbClr val="CCFFCC"/>
          </a:solidFill>
          <a:ln w="0">
            <a:solidFill>
              <a:srgbClr val="000000"/>
            </a:solidFill>
            <a:prstDash val="solid"/>
            <a:round/>
            <a:headEnd/>
            <a:tailEnd/>
          </a:ln>
        </p:spPr>
        <p:txBody>
          <a:bodyPr/>
          <a:lstStyle/>
          <a:p>
            <a:endParaRPr lang="en-US"/>
          </a:p>
        </p:txBody>
      </p:sp>
      <p:sp>
        <p:nvSpPr>
          <p:cNvPr id="31870" name="Freeform 126"/>
          <p:cNvSpPr>
            <a:spLocks/>
          </p:cNvSpPr>
          <p:nvPr/>
        </p:nvSpPr>
        <p:spPr bwMode="auto">
          <a:xfrm>
            <a:off x="7042150" y="2951163"/>
            <a:ext cx="209550" cy="109537"/>
          </a:xfrm>
          <a:custGeom>
            <a:avLst/>
            <a:gdLst/>
            <a:ahLst/>
            <a:cxnLst>
              <a:cxn ang="0">
                <a:pos x="81" y="44"/>
              </a:cxn>
              <a:cxn ang="0">
                <a:pos x="100" y="30"/>
              </a:cxn>
              <a:cxn ang="0">
                <a:pos x="118" y="28"/>
              </a:cxn>
              <a:cxn ang="0">
                <a:pos x="128" y="19"/>
              </a:cxn>
              <a:cxn ang="0">
                <a:pos x="140" y="12"/>
              </a:cxn>
              <a:cxn ang="0">
                <a:pos x="147" y="7"/>
              </a:cxn>
              <a:cxn ang="0">
                <a:pos x="169" y="0"/>
              </a:cxn>
              <a:cxn ang="0">
                <a:pos x="167" y="4"/>
              </a:cxn>
              <a:cxn ang="0">
                <a:pos x="153" y="14"/>
              </a:cxn>
              <a:cxn ang="0">
                <a:pos x="137" y="25"/>
              </a:cxn>
              <a:cxn ang="0">
                <a:pos x="119" y="37"/>
              </a:cxn>
              <a:cxn ang="0">
                <a:pos x="105" y="48"/>
              </a:cxn>
              <a:cxn ang="0">
                <a:pos x="93" y="58"/>
              </a:cxn>
              <a:cxn ang="0">
                <a:pos x="86" y="67"/>
              </a:cxn>
              <a:cxn ang="0">
                <a:pos x="65" y="81"/>
              </a:cxn>
              <a:cxn ang="0">
                <a:pos x="65" y="81"/>
              </a:cxn>
              <a:cxn ang="0">
                <a:pos x="72" y="69"/>
              </a:cxn>
              <a:cxn ang="0">
                <a:pos x="52" y="83"/>
              </a:cxn>
              <a:cxn ang="0">
                <a:pos x="40" y="90"/>
              </a:cxn>
              <a:cxn ang="0">
                <a:pos x="26" y="100"/>
              </a:cxn>
              <a:cxn ang="0">
                <a:pos x="21" y="93"/>
              </a:cxn>
              <a:cxn ang="0">
                <a:pos x="17" y="95"/>
              </a:cxn>
              <a:cxn ang="0">
                <a:pos x="16" y="102"/>
              </a:cxn>
              <a:cxn ang="0">
                <a:pos x="7" y="104"/>
              </a:cxn>
              <a:cxn ang="0">
                <a:pos x="0" y="97"/>
              </a:cxn>
              <a:cxn ang="0">
                <a:pos x="8" y="88"/>
              </a:cxn>
              <a:cxn ang="0">
                <a:pos x="19" y="77"/>
              </a:cxn>
              <a:cxn ang="0">
                <a:pos x="30" y="70"/>
              </a:cxn>
              <a:cxn ang="0">
                <a:pos x="37" y="62"/>
              </a:cxn>
              <a:cxn ang="0">
                <a:pos x="47" y="58"/>
              </a:cxn>
              <a:cxn ang="0">
                <a:pos x="58" y="49"/>
              </a:cxn>
              <a:cxn ang="0">
                <a:pos x="74" y="34"/>
              </a:cxn>
              <a:cxn ang="0">
                <a:pos x="82" y="25"/>
              </a:cxn>
              <a:cxn ang="0">
                <a:pos x="95" y="14"/>
              </a:cxn>
              <a:cxn ang="0">
                <a:pos x="107" y="12"/>
              </a:cxn>
              <a:cxn ang="0">
                <a:pos x="118" y="7"/>
              </a:cxn>
              <a:cxn ang="0">
                <a:pos x="114" y="16"/>
              </a:cxn>
              <a:cxn ang="0">
                <a:pos x="105" y="21"/>
              </a:cxn>
              <a:cxn ang="0">
                <a:pos x="93" y="30"/>
              </a:cxn>
              <a:cxn ang="0">
                <a:pos x="79" y="44"/>
              </a:cxn>
            </a:cxnLst>
            <a:rect l="0" t="0" r="r" b="b"/>
            <a:pathLst>
              <a:path w="172" h="104">
                <a:moveTo>
                  <a:pt x="74" y="49"/>
                </a:moveTo>
                <a:lnTo>
                  <a:pt x="81" y="44"/>
                </a:lnTo>
                <a:lnTo>
                  <a:pt x="89" y="37"/>
                </a:lnTo>
                <a:lnTo>
                  <a:pt x="100" y="30"/>
                </a:lnTo>
                <a:lnTo>
                  <a:pt x="111" y="30"/>
                </a:lnTo>
                <a:lnTo>
                  <a:pt x="118" y="28"/>
                </a:lnTo>
                <a:lnTo>
                  <a:pt x="123" y="25"/>
                </a:lnTo>
                <a:lnTo>
                  <a:pt x="128" y="19"/>
                </a:lnTo>
                <a:lnTo>
                  <a:pt x="133" y="14"/>
                </a:lnTo>
                <a:lnTo>
                  <a:pt x="140" y="12"/>
                </a:lnTo>
                <a:lnTo>
                  <a:pt x="144" y="9"/>
                </a:lnTo>
                <a:lnTo>
                  <a:pt x="147" y="7"/>
                </a:lnTo>
                <a:lnTo>
                  <a:pt x="151" y="7"/>
                </a:lnTo>
                <a:lnTo>
                  <a:pt x="169" y="0"/>
                </a:lnTo>
                <a:lnTo>
                  <a:pt x="172" y="0"/>
                </a:lnTo>
                <a:lnTo>
                  <a:pt x="167" y="4"/>
                </a:lnTo>
                <a:lnTo>
                  <a:pt x="160" y="11"/>
                </a:lnTo>
                <a:lnTo>
                  <a:pt x="153" y="14"/>
                </a:lnTo>
                <a:lnTo>
                  <a:pt x="146" y="19"/>
                </a:lnTo>
                <a:lnTo>
                  <a:pt x="137" y="25"/>
                </a:lnTo>
                <a:lnTo>
                  <a:pt x="128" y="30"/>
                </a:lnTo>
                <a:lnTo>
                  <a:pt x="119" y="37"/>
                </a:lnTo>
                <a:lnTo>
                  <a:pt x="112" y="42"/>
                </a:lnTo>
                <a:lnTo>
                  <a:pt x="105" y="48"/>
                </a:lnTo>
                <a:lnTo>
                  <a:pt x="102" y="51"/>
                </a:lnTo>
                <a:lnTo>
                  <a:pt x="93" y="58"/>
                </a:lnTo>
                <a:lnTo>
                  <a:pt x="89" y="63"/>
                </a:lnTo>
                <a:lnTo>
                  <a:pt x="86" y="67"/>
                </a:lnTo>
                <a:lnTo>
                  <a:pt x="77" y="74"/>
                </a:lnTo>
                <a:lnTo>
                  <a:pt x="65" y="81"/>
                </a:lnTo>
                <a:lnTo>
                  <a:pt x="61" y="83"/>
                </a:lnTo>
                <a:lnTo>
                  <a:pt x="65" y="81"/>
                </a:lnTo>
                <a:lnTo>
                  <a:pt x="72" y="72"/>
                </a:lnTo>
                <a:lnTo>
                  <a:pt x="72" y="69"/>
                </a:lnTo>
                <a:lnTo>
                  <a:pt x="65" y="74"/>
                </a:lnTo>
                <a:lnTo>
                  <a:pt x="52" y="83"/>
                </a:lnTo>
                <a:lnTo>
                  <a:pt x="44" y="90"/>
                </a:lnTo>
                <a:lnTo>
                  <a:pt x="40" y="90"/>
                </a:lnTo>
                <a:lnTo>
                  <a:pt x="33" y="97"/>
                </a:lnTo>
                <a:lnTo>
                  <a:pt x="26" y="100"/>
                </a:lnTo>
                <a:lnTo>
                  <a:pt x="23" y="99"/>
                </a:lnTo>
                <a:lnTo>
                  <a:pt x="21" y="93"/>
                </a:lnTo>
                <a:lnTo>
                  <a:pt x="19" y="93"/>
                </a:lnTo>
                <a:lnTo>
                  <a:pt x="17" y="95"/>
                </a:lnTo>
                <a:lnTo>
                  <a:pt x="17" y="99"/>
                </a:lnTo>
                <a:lnTo>
                  <a:pt x="16" y="102"/>
                </a:lnTo>
                <a:lnTo>
                  <a:pt x="12" y="104"/>
                </a:lnTo>
                <a:lnTo>
                  <a:pt x="7" y="104"/>
                </a:lnTo>
                <a:lnTo>
                  <a:pt x="1" y="100"/>
                </a:lnTo>
                <a:lnTo>
                  <a:pt x="0" y="97"/>
                </a:lnTo>
                <a:lnTo>
                  <a:pt x="3" y="92"/>
                </a:lnTo>
                <a:lnTo>
                  <a:pt x="8" y="88"/>
                </a:lnTo>
                <a:lnTo>
                  <a:pt x="14" y="83"/>
                </a:lnTo>
                <a:lnTo>
                  <a:pt x="19" y="77"/>
                </a:lnTo>
                <a:lnTo>
                  <a:pt x="24" y="74"/>
                </a:lnTo>
                <a:lnTo>
                  <a:pt x="30" y="70"/>
                </a:lnTo>
                <a:lnTo>
                  <a:pt x="33" y="65"/>
                </a:lnTo>
                <a:lnTo>
                  <a:pt x="37" y="62"/>
                </a:lnTo>
                <a:lnTo>
                  <a:pt x="42" y="58"/>
                </a:lnTo>
                <a:lnTo>
                  <a:pt x="47" y="58"/>
                </a:lnTo>
                <a:lnTo>
                  <a:pt x="51" y="56"/>
                </a:lnTo>
                <a:lnTo>
                  <a:pt x="58" y="49"/>
                </a:lnTo>
                <a:lnTo>
                  <a:pt x="67" y="41"/>
                </a:lnTo>
                <a:lnTo>
                  <a:pt x="74" y="34"/>
                </a:lnTo>
                <a:lnTo>
                  <a:pt x="79" y="30"/>
                </a:lnTo>
                <a:lnTo>
                  <a:pt x="82" y="25"/>
                </a:lnTo>
                <a:lnTo>
                  <a:pt x="88" y="18"/>
                </a:lnTo>
                <a:lnTo>
                  <a:pt x="95" y="14"/>
                </a:lnTo>
                <a:lnTo>
                  <a:pt x="100" y="16"/>
                </a:lnTo>
                <a:lnTo>
                  <a:pt x="107" y="12"/>
                </a:lnTo>
                <a:lnTo>
                  <a:pt x="114" y="9"/>
                </a:lnTo>
                <a:lnTo>
                  <a:pt x="118" y="7"/>
                </a:lnTo>
                <a:lnTo>
                  <a:pt x="118" y="11"/>
                </a:lnTo>
                <a:lnTo>
                  <a:pt x="114" y="16"/>
                </a:lnTo>
                <a:lnTo>
                  <a:pt x="109" y="19"/>
                </a:lnTo>
                <a:lnTo>
                  <a:pt x="105" y="21"/>
                </a:lnTo>
                <a:lnTo>
                  <a:pt x="100" y="25"/>
                </a:lnTo>
                <a:lnTo>
                  <a:pt x="93" y="30"/>
                </a:lnTo>
                <a:lnTo>
                  <a:pt x="86" y="37"/>
                </a:lnTo>
                <a:lnTo>
                  <a:pt x="79" y="44"/>
                </a:lnTo>
                <a:lnTo>
                  <a:pt x="74" y="49"/>
                </a:lnTo>
                <a:close/>
              </a:path>
            </a:pathLst>
          </a:custGeom>
          <a:solidFill>
            <a:srgbClr val="FFFFFF"/>
          </a:solidFill>
          <a:ln w="9525">
            <a:noFill/>
            <a:round/>
            <a:headEnd/>
            <a:tailEnd/>
          </a:ln>
        </p:spPr>
        <p:txBody>
          <a:bodyPr/>
          <a:lstStyle/>
          <a:p>
            <a:endParaRPr lang="en-US"/>
          </a:p>
        </p:txBody>
      </p:sp>
      <p:sp>
        <p:nvSpPr>
          <p:cNvPr id="31871" name="Freeform 127"/>
          <p:cNvSpPr>
            <a:spLocks/>
          </p:cNvSpPr>
          <p:nvPr/>
        </p:nvSpPr>
        <p:spPr bwMode="auto">
          <a:xfrm>
            <a:off x="7042150" y="2951163"/>
            <a:ext cx="209550" cy="109537"/>
          </a:xfrm>
          <a:custGeom>
            <a:avLst/>
            <a:gdLst/>
            <a:ahLst/>
            <a:cxnLst>
              <a:cxn ang="0">
                <a:pos x="81" y="44"/>
              </a:cxn>
              <a:cxn ang="0">
                <a:pos x="100" y="30"/>
              </a:cxn>
              <a:cxn ang="0">
                <a:pos x="118" y="28"/>
              </a:cxn>
              <a:cxn ang="0">
                <a:pos x="128" y="19"/>
              </a:cxn>
              <a:cxn ang="0">
                <a:pos x="140" y="12"/>
              </a:cxn>
              <a:cxn ang="0">
                <a:pos x="147" y="7"/>
              </a:cxn>
              <a:cxn ang="0">
                <a:pos x="169" y="0"/>
              </a:cxn>
              <a:cxn ang="0">
                <a:pos x="167" y="4"/>
              </a:cxn>
              <a:cxn ang="0">
                <a:pos x="153" y="14"/>
              </a:cxn>
              <a:cxn ang="0">
                <a:pos x="137" y="25"/>
              </a:cxn>
              <a:cxn ang="0">
                <a:pos x="119" y="37"/>
              </a:cxn>
              <a:cxn ang="0">
                <a:pos x="105" y="48"/>
              </a:cxn>
              <a:cxn ang="0">
                <a:pos x="93" y="58"/>
              </a:cxn>
              <a:cxn ang="0">
                <a:pos x="86" y="67"/>
              </a:cxn>
              <a:cxn ang="0">
                <a:pos x="65" y="81"/>
              </a:cxn>
              <a:cxn ang="0">
                <a:pos x="65" y="81"/>
              </a:cxn>
              <a:cxn ang="0">
                <a:pos x="72" y="69"/>
              </a:cxn>
              <a:cxn ang="0">
                <a:pos x="52" y="83"/>
              </a:cxn>
              <a:cxn ang="0">
                <a:pos x="40" y="90"/>
              </a:cxn>
              <a:cxn ang="0">
                <a:pos x="26" y="100"/>
              </a:cxn>
              <a:cxn ang="0">
                <a:pos x="21" y="93"/>
              </a:cxn>
              <a:cxn ang="0">
                <a:pos x="17" y="95"/>
              </a:cxn>
              <a:cxn ang="0">
                <a:pos x="16" y="102"/>
              </a:cxn>
              <a:cxn ang="0">
                <a:pos x="7" y="104"/>
              </a:cxn>
              <a:cxn ang="0">
                <a:pos x="0" y="97"/>
              </a:cxn>
              <a:cxn ang="0">
                <a:pos x="8" y="88"/>
              </a:cxn>
              <a:cxn ang="0">
                <a:pos x="19" y="77"/>
              </a:cxn>
              <a:cxn ang="0">
                <a:pos x="30" y="70"/>
              </a:cxn>
              <a:cxn ang="0">
                <a:pos x="37" y="62"/>
              </a:cxn>
              <a:cxn ang="0">
                <a:pos x="47" y="58"/>
              </a:cxn>
              <a:cxn ang="0">
                <a:pos x="58" y="49"/>
              </a:cxn>
              <a:cxn ang="0">
                <a:pos x="74" y="34"/>
              </a:cxn>
              <a:cxn ang="0">
                <a:pos x="82" y="25"/>
              </a:cxn>
              <a:cxn ang="0">
                <a:pos x="95" y="14"/>
              </a:cxn>
              <a:cxn ang="0">
                <a:pos x="107" y="12"/>
              </a:cxn>
              <a:cxn ang="0">
                <a:pos x="118" y="7"/>
              </a:cxn>
              <a:cxn ang="0">
                <a:pos x="114" y="16"/>
              </a:cxn>
              <a:cxn ang="0">
                <a:pos x="105" y="21"/>
              </a:cxn>
              <a:cxn ang="0">
                <a:pos x="93" y="30"/>
              </a:cxn>
              <a:cxn ang="0">
                <a:pos x="79" y="44"/>
              </a:cxn>
            </a:cxnLst>
            <a:rect l="0" t="0" r="r" b="b"/>
            <a:pathLst>
              <a:path w="172" h="104">
                <a:moveTo>
                  <a:pt x="74" y="49"/>
                </a:moveTo>
                <a:lnTo>
                  <a:pt x="81" y="44"/>
                </a:lnTo>
                <a:lnTo>
                  <a:pt x="89" y="37"/>
                </a:lnTo>
                <a:lnTo>
                  <a:pt x="100" y="30"/>
                </a:lnTo>
                <a:lnTo>
                  <a:pt x="111" y="30"/>
                </a:lnTo>
                <a:lnTo>
                  <a:pt x="118" y="28"/>
                </a:lnTo>
                <a:lnTo>
                  <a:pt x="123" y="25"/>
                </a:lnTo>
                <a:lnTo>
                  <a:pt x="128" y="19"/>
                </a:lnTo>
                <a:lnTo>
                  <a:pt x="133" y="14"/>
                </a:lnTo>
                <a:lnTo>
                  <a:pt x="140" y="12"/>
                </a:lnTo>
                <a:lnTo>
                  <a:pt x="144" y="9"/>
                </a:lnTo>
                <a:lnTo>
                  <a:pt x="147" y="7"/>
                </a:lnTo>
                <a:lnTo>
                  <a:pt x="151" y="7"/>
                </a:lnTo>
                <a:lnTo>
                  <a:pt x="169" y="0"/>
                </a:lnTo>
                <a:lnTo>
                  <a:pt x="172" y="0"/>
                </a:lnTo>
                <a:lnTo>
                  <a:pt x="167" y="4"/>
                </a:lnTo>
                <a:lnTo>
                  <a:pt x="160" y="11"/>
                </a:lnTo>
                <a:lnTo>
                  <a:pt x="153" y="14"/>
                </a:lnTo>
                <a:lnTo>
                  <a:pt x="146" y="19"/>
                </a:lnTo>
                <a:lnTo>
                  <a:pt x="137" y="25"/>
                </a:lnTo>
                <a:lnTo>
                  <a:pt x="128" y="30"/>
                </a:lnTo>
                <a:lnTo>
                  <a:pt x="119" y="37"/>
                </a:lnTo>
                <a:lnTo>
                  <a:pt x="112" y="42"/>
                </a:lnTo>
                <a:lnTo>
                  <a:pt x="105" y="48"/>
                </a:lnTo>
                <a:lnTo>
                  <a:pt x="102" y="51"/>
                </a:lnTo>
                <a:lnTo>
                  <a:pt x="93" y="58"/>
                </a:lnTo>
                <a:lnTo>
                  <a:pt x="89" y="63"/>
                </a:lnTo>
                <a:lnTo>
                  <a:pt x="86" y="67"/>
                </a:lnTo>
                <a:lnTo>
                  <a:pt x="77" y="74"/>
                </a:lnTo>
                <a:lnTo>
                  <a:pt x="65" y="81"/>
                </a:lnTo>
                <a:lnTo>
                  <a:pt x="61" y="83"/>
                </a:lnTo>
                <a:lnTo>
                  <a:pt x="65" y="81"/>
                </a:lnTo>
                <a:lnTo>
                  <a:pt x="72" y="72"/>
                </a:lnTo>
                <a:lnTo>
                  <a:pt x="72" y="69"/>
                </a:lnTo>
                <a:lnTo>
                  <a:pt x="65" y="74"/>
                </a:lnTo>
                <a:lnTo>
                  <a:pt x="52" y="83"/>
                </a:lnTo>
                <a:lnTo>
                  <a:pt x="44" y="90"/>
                </a:lnTo>
                <a:lnTo>
                  <a:pt x="40" y="90"/>
                </a:lnTo>
                <a:lnTo>
                  <a:pt x="33" y="97"/>
                </a:lnTo>
                <a:lnTo>
                  <a:pt x="26" y="100"/>
                </a:lnTo>
                <a:lnTo>
                  <a:pt x="23" y="99"/>
                </a:lnTo>
                <a:lnTo>
                  <a:pt x="21" y="93"/>
                </a:lnTo>
                <a:lnTo>
                  <a:pt x="19" y="93"/>
                </a:lnTo>
                <a:lnTo>
                  <a:pt x="17" y="95"/>
                </a:lnTo>
                <a:lnTo>
                  <a:pt x="17" y="99"/>
                </a:lnTo>
                <a:lnTo>
                  <a:pt x="16" y="102"/>
                </a:lnTo>
                <a:lnTo>
                  <a:pt x="12" y="104"/>
                </a:lnTo>
                <a:lnTo>
                  <a:pt x="7" y="104"/>
                </a:lnTo>
                <a:lnTo>
                  <a:pt x="1" y="100"/>
                </a:lnTo>
                <a:lnTo>
                  <a:pt x="0" y="97"/>
                </a:lnTo>
                <a:lnTo>
                  <a:pt x="3" y="92"/>
                </a:lnTo>
                <a:lnTo>
                  <a:pt x="8" y="88"/>
                </a:lnTo>
                <a:lnTo>
                  <a:pt x="14" y="83"/>
                </a:lnTo>
                <a:lnTo>
                  <a:pt x="19" y="77"/>
                </a:lnTo>
                <a:lnTo>
                  <a:pt x="24" y="74"/>
                </a:lnTo>
                <a:lnTo>
                  <a:pt x="30" y="70"/>
                </a:lnTo>
                <a:lnTo>
                  <a:pt x="33" y="65"/>
                </a:lnTo>
                <a:lnTo>
                  <a:pt x="37" y="62"/>
                </a:lnTo>
                <a:lnTo>
                  <a:pt x="42" y="58"/>
                </a:lnTo>
                <a:lnTo>
                  <a:pt x="47" y="58"/>
                </a:lnTo>
                <a:lnTo>
                  <a:pt x="51" y="56"/>
                </a:lnTo>
                <a:lnTo>
                  <a:pt x="58" y="49"/>
                </a:lnTo>
                <a:lnTo>
                  <a:pt x="67" y="41"/>
                </a:lnTo>
                <a:lnTo>
                  <a:pt x="74" y="34"/>
                </a:lnTo>
                <a:lnTo>
                  <a:pt x="79" y="30"/>
                </a:lnTo>
                <a:lnTo>
                  <a:pt x="82" y="25"/>
                </a:lnTo>
                <a:lnTo>
                  <a:pt x="88" y="18"/>
                </a:lnTo>
                <a:lnTo>
                  <a:pt x="95" y="14"/>
                </a:lnTo>
                <a:lnTo>
                  <a:pt x="100" y="16"/>
                </a:lnTo>
                <a:lnTo>
                  <a:pt x="107" y="12"/>
                </a:lnTo>
                <a:lnTo>
                  <a:pt x="114" y="9"/>
                </a:lnTo>
                <a:lnTo>
                  <a:pt x="118" y="7"/>
                </a:lnTo>
                <a:lnTo>
                  <a:pt x="118" y="11"/>
                </a:lnTo>
                <a:lnTo>
                  <a:pt x="114" y="16"/>
                </a:lnTo>
                <a:lnTo>
                  <a:pt x="109" y="19"/>
                </a:lnTo>
                <a:lnTo>
                  <a:pt x="105" y="21"/>
                </a:lnTo>
                <a:lnTo>
                  <a:pt x="100" y="25"/>
                </a:lnTo>
                <a:lnTo>
                  <a:pt x="93" y="30"/>
                </a:lnTo>
                <a:lnTo>
                  <a:pt x="86" y="37"/>
                </a:lnTo>
                <a:lnTo>
                  <a:pt x="79" y="44"/>
                </a:lnTo>
                <a:lnTo>
                  <a:pt x="74" y="49"/>
                </a:lnTo>
              </a:path>
            </a:pathLst>
          </a:custGeom>
          <a:solidFill>
            <a:srgbClr val="CCFFCC"/>
          </a:solidFill>
          <a:ln w="0">
            <a:solidFill>
              <a:srgbClr val="000000"/>
            </a:solidFill>
            <a:prstDash val="solid"/>
            <a:round/>
            <a:headEnd/>
            <a:tailEnd/>
          </a:ln>
        </p:spPr>
        <p:txBody>
          <a:bodyPr/>
          <a:lstStyle/>
          <a:p>
            <a:endParaRPr lang="en-US"/>
          </a:p>
        </p:txBody>
      </p:sp>
      <p:pic>
        <p:nvPicPr>
          <p:cNvPr id="31872" name="Picture 128" descr="A_DST022"/>
          <p:cNvPicPr>
            <a:picLocks noChangeAspect="1" noChangeArrowheads="1"/>
          </p:cNvPicPr>
          <p:nvPr/>
        </p:nvPicPr>
        <p:blipFill>
          <a:blip r:embed="rId3" cstate="print"/>
          <a:srcRect/>
          <a:stretch>
            <a:fillRect/>
          </a:stretch>
        </p:blipFill>
        <p:spPr bwMode="auto">
          <a:xfrm>
            <a:off x="1506538" y="3076575"/>
            <a:ext cx="284162" cy="236538"/>
          </a:xfrm>
          <a:prstGeom prst="rect">
            <a:avLst/>
          </a:prstGeom>
          <a:noFill/>
        </p:spPr>
      </p:pic>
      <p:pic>
        <p:nvPicPr>
          <p:cNvPr id="31873" name="Picture 129" descr="A_DST022"/>
          <p:cNvPicPr>
            <a:picLocks noChangeAspect="1" noChangeArrowheads="1"/>
          </p:cNvPicPr>
          <p:nvPr/>
        </p:nvPicPr>
        <p:blipFill>
          <a:blip r:embed="rId3" cstate="print"/>
          <a:srcRect/>
          <a:stretch>
            <a:fillRect/>
          </a:stretch>
        </p:blipFill>
        <p:spPr bwMode="auto">
          <a:xfrm>
            <a:off x="3262313" y="3076575"/>
            <a:ext cx="287337" cy="236538"/>
          </a:xfrm>
          <a:prstGeom prst="rect">
            <a:avLst/>
          </a:prstGeom>
          <a:noFill/>
        </p:spPr>
      </p:pic>
      <p:pic>
        <p:nvPicPr>
          <p:cNvPr id="31874" name="Picture 130" descr="A_DST022"/>
          <p:cNvPicPr>
            <a:picLocks noChangeAspect="1" noChangeArrowheads="1"/>
          </p:cNvPicPr>
          <p:nvPr/>
        </p:nvPicPr>
        <p:blipFill>
          <a:blip r:embed="rId3" cstate="print"/>
          <a:srcRect/>
          <a:stretch>
            <a:fillRect/>
          </a:stretch>
        </p:blipFill>
        <p:spPr bwMode="auto">
          <a:xfrm>
            <a:off x="3903663" y="2336800"/>
            <a:ext cx="285750" cy="238125"/>
          </a:xfrm>
          <a:prstGeom prst="rect">
            <a:avLst/>
          </a:prstGeom>
          <a:noFill/>
        </p:spPr>
      </p:pic>
      <p:sp>
        <p:nvSpPr>
          <p:cNvPr id="31875" name="Text Box 131"/>
          <p:cNvSpPr txBox="1">
            <a:spLocks noChangeArrowheads="1"/>
          </p:cNvSpPr>
          <p:nvPr/>
        </p:nvSpPr>
        <p:spPr bwMode="auto">
          <a:xfrm>
            <a:off x="3573463" y="3521075"/>
            <a:ext cx="2867025" cy="1857375"/>
          </a:xfrm>
          <a:prstGeom prst="rect">
            <a:avLst/>
          </a:prstGeom>
          <a:solidFill>
            <a:srgbClr val="0000FF"/>
          </a:solidFill>
          <a:ln w="9525">
            <a:solidFill>
              <a:srgbClr val="0000FF"/>
            </a:solidFill>
            <a:miter lim="800000"/>
            <a:headEnd/>
            <a:tailEnd/>
          </a:ln>
          <a:effectLst/>
        </p:spPr>
        <p:txBody>
          <a:bodyPr wrap="none">
            <a:spAutoFit/>
          </a:bodyPr>
          <a:lstStyle/>
          <a:p>
            <a:pPr eaLnBrk="0" hangingPunct="0">
              <a:spcAft>
                <a:spcPct val="25000"/>
              </a:spcAft>
            </a:pPr>
            <a:r>
              <a:rPr lang="en-US" sz="1400" b="1" u="sng"/>
              <a:t>Cheyenne, WY:</a:t>
            </a:r>
            <a:endParaRPr lang="en-US" sz="1400"/>
          </a:p>
          <a:p>
            <a:pPr eaLnBrk="0" hangingPunct="0"/>
            <a:r>
              <a:rPr lang="en-US" sz="1400"/>
              <a:t>Cheyenne Children’s Clinic</a:t>
            </a:r>
          </a:p>
          <a:p>
            <a:pPr eaLnBrk="0" hangingPunct="0"/>
            <a:r>
              <a:rPr lang="en-US" sz="1400"/>
              <a:t>City County Public Health Nursing</a:t>
            </a:r>
          </a:p>
          <a:p>
            <a:pPr eaLnBrk="0" hangingPunct="0"/>
            <a:r>
              <a:rPr lang="en-US" sz="1400"/>
              <a:t>MCH</a:t>
            </a:r>
          </a:p>
          <a:p>
            <a:pPr eaLnBrk="0" hangingPunct="0"/>
            <a:r>
              <a:rPr lang="en-US" sz="1400"/>
              <a:t>EPSDT</a:t>
            </a:r>
          </a:p>
          <a:p>
            <a:pPr eaLnBrk="0" hangingPunct="0"/>
            <a:r>
              <a:rPr lang="en-US" sz="1400"/>
              <a:t>Immunization Program</a:t>
            </a:r>
          </a:p>
          <a:p>
            <a:pPr eaLnBrk="0" hangingPunct="0"/>
            <a:r>
              <a:rPr lang="en-US" sz="1400"/>
              <a:t>Head Start Program</a:t>
            </a:r>
          </a:p>
          <a:p>
            <a:pPr eaLnBrk="0" hangingPunct="0"/>
            <a:r>
              <a:rPr lang="en-US" sz="1400"/>
              <a:t>WIC Program</a:t>
            </a:r>
          </a:p>
        </p:txBody>
      </p:sp>
      <p:sp>
        <p:nvSpPr>
          <p:cNvPr id="31876" name="Text Box 132"/>
          <p:cNvSpPr txBox="1">
            <a:spLocks noChangeArrowheads="1"/>
          </p:cNvSpPr>
          <p:nvPr/>
        </p:nvSpPr>
        <p:spPr bwMode="auto">
          <a:xfrm>
            <a:off x="381000" y="1066800"/>
            <a:ext cx="2286000" cy="1385888"/>
          </a:xfrm>
          <a:prstGeom prst="rect">
            <a:avLst/>
          </a:prstGeom>
          <a:solidFill>
            <a:srgbClr val="0000FF"/>
          </a:solidFill>
          <a:ln w="9525">
            <a:solidFill>
              <a:srgbClr val="0000FF"/>
            </a:solidFill>
            <a:miter lim="800000"/>
            <a:headEnd/>
            <a:tailEnd/>
          </a:ln>
          <a:effectLst/>
        </p:spPr>
        <p:txBody>
          <a:bodyPr>
            <a:spAutoFit/>
          </a:bodyPr>
          <a:lstStyle/>
          <a:p>
            <a:pPr eaLnBrk="0" hangingPunct="0">
              <a:spcAft>
                <a:spcPct val="25000"/>
              </a:spcAft>
            </a:pPr>
            <a:r>
              <a:rPr lang="en-US" sz="1600" b="1" u="sng"/>
              <a:t>Washoe County, NV</a:t>
            </a:r>
            <a:endParaRPr lang="en-US" sz="1600"/>
          </a:p>
          <a:p>
            <a:pPr eaLnBrk="0" hangingPunct="0"/>
            <a:r>
              <a:rPr lang="en-US" sz="1600"/>
              <a:t>Immunization Program</a:t>
            </a:r>
          </a:p>
          <a:p>
            <a:pPr eaLnBrk="0" hangingPunct="0"/>
            <a:r>
              <a:rPr lang="en-US" sz="1600"/>
              <a:t>Head Start Program</a:t>
            </a:r>
          </a:p>
          <a:p>
            <a:pPr eaLnBrk="0" hangingPunct="0"/>
            <a:r>
              <a:rPr lang="en-US" sz="1600"/>
              <a:t>State WIC Program</a:t>
            </a:r>
          </a:p>
          <a:p>
            <a:pPr eaLnBrk="0" hangingPunct="0"/>
            <a:r>
              <a:rPr lang="en-US" sz="1600"/>
              <a:t>ITCN WIC Program</a:t>
            </a:r>
          </a:p>
        </p:txBody>
      </p:sp>
      <p:sp>
        <p:nvSpPr>
          <p:cNvPr id="31877" name="Line 133"/>
          <p:cNvSpPr>
            <a:spLocks noChangeShapeType="1"/>
          </p:cNvSpPr>
          <p:nvPr/>
        </p:nvSpPr>
        <p:spPr bwMode="auto">
          <a:xfrm flipV="1">
            <a:off x="4065588" y="1981200"/>
            <a:ext cx="735012" cy="538163"/>
          </a:xfrm>
          <a:prstGeom prst="line">
            <a:avLst/>
          </a:prstGeom>
          <a:noFill/>
          <a:ln w="9525">
            <a:solidFill>
              <a:srgbClr val="0000FF"/>
            </a:solidFill>
            <a:round/>
            <a:headEnd/>
            <a:tailEnd/>
          </a:ln>
          <a:effectLst/>
        </p:spPr>
        <p:txBody>
          <a:bodyPr wrap="none" anchor="ctr"/>
          <a:lstStyle/>
          <a:p>
            <a:endParaRPr lang="en-US"/>
          </a:p>
        </p:txBody>
      </p:sp>
      <p:sp>
        <p:nvSpPr>
          <p:cNvPr id="31878" name="Line 134"/>
          <p:cNvSpPr>
            <a:spLocks noChangeShapeType="1"/>
          </p:cNvSpPr>
          <p:nvPr/>
        </p:nvSpPr>
        <p:spPr bwMode="auto">
          <a:xfrm>
            <a:off x="3441700" y="3159125"/>
            <a:ext cx="803275" cy="395288"/>
          </a:xfrm>
          <a:prstGeom prst="line">
            <a:avLst/>
          </a:prstGeom>
          <a:noFill/>
          <a:ln w="9525">
            <a:solidFill>
              <a:srgbClr val="0000FF"/>
            </a:solidFill>
            <a:round/>
            <a:headEnd/>
            <a:tailEnd/>
          </a:ln>
          <a:effectLst/>
        </p:spPr>
        <p:txBody>
          <a:bodyPr wrap="none" anchor="ctr"/>
          <a:lstStyle/>
          <a:p>
            <a:endParaRPr lang="en-US"/>
          </a:p>
        </p:txBody>
      </p:sp>
      <p:sp>
        <p:nvSpPr>
          <p:cNvPr id="31879" name="Line 135"/>
          <p:cNvSpPr>
            <a:spLocks noChangeShapeType="1"/>
          </p:cNvSpPr>
          <p:nvPr/>
        </p:nvSpPr>
        <p:spPr bwMode="auto">
          <a:xfrm flipH="1" flipV="1">
            <a:off x="1447800" y="2438400"/>
            <a:ext cx="179388" cy="685800"/>
          </a:xfrm>
          <a:prstGeom prst="line">
            <a:avLst/>
          </a:prstGeom>
          <a:noFill/>
          <a:ln w="9525">
            <a:solidFill>
              <a:srgbClr val="0000FF"/>
            </a:solidFill>
            <a:round/>
            <a:headEnd/>
            <a:tailEnd/>
          </a:ln>
          <a:effectLst/>
        </p:spPr>
        <p:txBody>
          <a:bodyPr wrap="none" anchor="ctr"/>
          <a:lstStyle/>
          <a:p>
            <a:endParaRPr lang="en-US"/>
          </a:p>
        </p:txBody>
      </p:sp>
      <p:sp>
        <p:nvSpPr>
          <p:cNvPr id="31880" name="Text Box 136"/>
          <p:cNvSpPr txBox="1">
            <a:spLocks noChangeArrowheads="1"/>
          </p:cNvSpPr>
          <p:nvPr/>
        </p:nvSpPr>
        <p:spPr bwMode="auto">
          <a:xfrm>
            <a:off x="1371600" y="304800"/>
            <a:ext cx="5959475" cy="519113"/>
          </a:xfrm>
          <a:prstGeom prst="rect">
            <a:avLst/>
          </a:prstGeom>
          <a:noFill/>
          <a:ln w="9525">
            <a:noFill/>
            <a:miter lim="800000"/>
            <a:headEnd/>
            <a:tailEnd/>
          </a:ln>
          <a:effectLst/>
        </p:spPr>
        <p:txBody>
          <a:bodyPr wrap="none">
            <a:spAutoFit/>
          </a:bodyPr>
          <a:lstStyle/>
          <a:p>
            <a:pPr eaLnBrk="0" hangingPunct="0"/>
            <a:r>
              <a:rPr lang="en-US" sz="2800" b="1">
                <a:solidFill>
                  <a:schemeClr val="tx2"/>
                </a:solidFill>
                <a:latin typeface="Arial Narrow" pitchFamily="34" charset="0"/>
              </a:rPr>
              <a:t>Western Governors’ Association Partners</a:t>
            </a:r>
          </a:p>
        </p:txBody>
      </p:sp>
      <p:sp>
        <p:nvSpPr>
          <p:cNvPr id="31881" name="Text Box 137"/>
          <p:cNvSpPr txBox="1">
            <a:spLocks noChangeArrowheads="1"/>
          </p:cNvSpPr>
          <p:nvPr/>
        </p:nvSpPr>
        <p:spPr bwMode="auto">
          <a:xfrm>
            <a:off x="4808538" y="914400"/>
            <a:ext cx="3268662" cy="2070100"/>
          </a:xfrm>
          <a:prstGeom prst="rect">
            <a:avLst/>
          </a:prstGeom>
          <a:solidFill>
            <a:srgbClr val="0000FF"/>
          </a:solidFill>
          <a:ln w="9525">
            <a:solidFill>
              <a:srgbClr val="0000FF"/>
            </a:solidFill>
            <a:miter lim="800000"/>
            <a:headEnd/>
            <a:tailEnd/>
          </a:ln>
          <a:effectLst/>
        </p:spPr>
        <p:txBody>
          <a:bodyPr>
            <a:spAutoFit/>
          </a:bodyPr>
          <a:lstStyle/>
          <a:p>
            <a:pPr eaLnBrk="0" hangingPunct="0">
              <a:spcAft>
                <a:spcPct val="25000"/>
              </a:spcAft>
            </a:pPr>
            <a:r>
              <a:rPr lang="en-US" sz="1400" b="1" u="sng"/>
              <a:t>Bismarck, ND:</a:t>
            </a:r>
            <a:endParaRPr lang="en-US" sz="1400"/>
          </a:p>
          <a:p>
            <a:pPr eaLnBrk="0" hangingPunct="0"/>
            <a:r>
              <a:rPr lang="en-US" sz="1400"/>
              <a:t>MedCenter One - Family Doctors</a:t>
            </a:r>
          </a:p>
          <a:p>
            <a:pPr eaLnBrk="0" hangingPunct="0"/>
            <a:r>
              <a:rPr lang="en-US" sz="1400"/>
              <a:t>Bismarck Burleigh Nursing Service</a:t>
            </a:r>
          </a:p>
          <a:p>
            <a:pPr eaLnBrk="0" hangingPunct="0"/>
            <a:r>
              <a:rPr lang="en-US" sz="1400"/>
              <a:t>Optimal Pregnancy Outcome Program</a:t>
            </a:r>
          </a:p>
          <a:p>
            <a:pPr eaLnBrk="0" hangingPunct="0"/>
            <a:r>
              <a:rPr lang="en-US" sz="1400"/>
              <a:t>EPSDT Health tracks</a:t>
            </a:r>
          </a:p>
          <a:p>
            <a:pPr eaLnBrk="0" hangingPunct="0"/>
            <a:r>
              <a:rPr lang="en-US" sz="1400"/>
              <a:t>Immunization Program</a:t>
            </a:r>
          </a:p>
          <a:p>
            <a:pPr eaLnBrk="0" hangingPunct="0"/>
            <a:r>
              <a:rPr lang="en-US" sz="1400"/>
              <a:t>Head Start Program</a:t>
            </a:r>
          </a:p>
          <a:p>
            <a:pPr eaLnBrk="0" hangingPunct="0"/>
            <a:r>
              <a:rPr lang="en-US" sz="1400"/>
              <a:t>WIC Program</a:t>
            </a:r>
            <a:endParaRPr lang="en-US" sz="700"/>
          </a:p>
          <a:p>
            <a:pPr eaLnBrk="0" hangingPunct="0"/>
            <a:r>
              <a:rPr lang="en-US" sz="1400"/>
              <a:t>Medical Assistance</a:t>
            </a:r>
            <a:endParaRPr lang="en-US" sz="700"/>
          </a:p>
        </p:txBody>
      </p:sp>
      <p:sp>
        <p:nvSpPr>
          <p:cNvPr id="31882" name="Text Box 138"/>
          <p:cNvSpPr txBox="1">
            <a:spLocks noChangeArrowheads="1"/>
          </p:cNvSpPr>
          <p:nvPr/>
        </p:nvSpPr>
        <p:spPr bwMode="auto">
          <a:xfrm>
            <a:off x="974725" y="5756275"/>
            <a:ext cx="4902200" cy="701675"/>
          </a:xfrm>
          <a:prstGeom prst="rect">
            <a:avLst/>
          </a:prstGeom>
          <a:noFill/>
          <a:ln w="12700">
            <a:noFill/>
            <a:miter lim="800000"/>
            <a:headEnd/>
            <a:tailEnd/>
          </a:ln>
          <a:effectLst/>
        </p:spPr>
        <p:txBody>
          <a:bodyPr wrap="none">
            <a:spAutoFit/>
          </a:bodyPr>
          <a:lstStyle/>
          <a:p>
            <a:pPr eaLnBrk="0" hangingPunct="0"/>
            <a:r>
              <a:rPr lang="en-US" sz="2400">
                <a:latin typeface="Times New Roman" pitchFamily="18" charset="0"/>
              </a:rPr>
              <a:t> </a:t>
            </a:r>
            <a:r>
              <a:rPr lang="en-US" sz="1600">
                <a:latin typeface="Times New Roman" pitchFamily="18" charset="0"/>
                <a:hlinkClick r:id="rId4" tooltip="http://www.westgov.org/wga/initiatives/hpp/default.htm"/>
              </a:rPr>
              <a:t>http://www.westgov.org/wga/initiatives/hpp/default.htm</a:t>
            </a:r>
            <a:r>
              <a:rPr lang="en-US" sz="1600">
                <a:latin typeface="Times New Roman" pitchFamily="18" charset="0"/>
              </a:rPr>
              <a:t> </a:t>
            </a:r>
          </a:p>
          <a:p>
            <a:pPr eaLnBrk="0" hangingPunct="0"/>
            <a:r>
              <a:rPr lang="en-US" sz="1600">
                <a:latin typeface="Times New Roman" pitchFamily="18" charset="0"/>
              </a:rPr>
              <a:t>Contact:  Chris McKinnon WGA cmck@westgov.org</a:t>
            </a:r>
          </a:p>
        </p:txBody>
      </p:sp>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228600" y="1666875"/>
            <a:ext cx="8729663" cy="4648200"/>
          </a:xfrm>
        </p:spPr>
        <p:txBody>
          <a:bodyPr/>
          <a:lstStyle/>
          <a:p>
            <a:pPr>
              <a:lnSpc>
                <a:spcPct val="90000"/>
              </a:lnSpc>
            </a:pPr>
            <a:r>
              <a:rPr lang="en-US"/>
              <a:t>We had great interest in </a:t>
            </a:r>
            <a:r>
              <a:rPr lang="en-US">
                <a:solidFill>
                  <a:srgbClr val="FFFF00"/>
                </a:solidFill>
              </a:rPr>
              <a:t>community-based </a:t>
            </a:r>
            <a:r>
              <a:rPr lang="en-US"/>
              <a:t>solutions with regional coordination</a:t>
            </a:r>
          </a:p>
          <a:p>
            <a:pPr>
              <a:lnSpc>
                <a:spcPct val="90000"/>
              </a:lnSpc>
            </a:pPr>
            <a:r>
              <a:rPr lang="en-US"/>
              <a:t>We needed an infrastructure for clinical data sharing, incl data standards</a:t>
            </a:r>
          </a:p>
          <a:p>
            <a:pPr>
              <a:lnSpc>
                <a:spcPct val="90000"/>
              </a:lnSpc>
            </a:pPr>
            <a:r>
              <a:rPr lang="en-US"/>
              <a:t>Client and clinical data exchange efforts among providers were rare, but efforts between states and among federal agencies were practically non-existent</a:t>
            </a:r>
          </a:p>
          <a:p>
            <a:pPr>
              <a:lnSpc>
                <a:spcPct val="90000"/>
              </a:lnSpc>
            </a:pPr>
            <a:r>
              <a:rPr lang="en-US"/>
              <a:t>Many institutional and cultural barriers</a:t>
            </a:r>
          </a:p>
        </p:txBody>
      </p:sp>
      <p:sp>
        <p:nvSpPr>
          <p:cNvPr id="33795" name="Rectangle 3"/>
          <p:cNvSpPr>
            <a:spLocks noGrp="1" noChangeArrowheads="1"/>
          </p:cNvSpPr>
          <p:nvPr>
            <p:ph type="title"/>
          </p:nvPr>
        </p:nvSpPr>
        <p:spPr>
          <a:xfrm>
            <a:off x="457200" y="585788"/>
            <a:ext cx="8229600" cy="588962"/>
          </a:xfrm>
          <a:gradFill rotWithShape="0">
            <a:gsLst>
              <a:gs pos="0">
                <a:srgbClr val="2B6BFF"/>
              </a:gs>
              <a:gs pos="100000">
                <a:srgbClr val="2B6BFF">
                  <a:gamma/>
                  <a:shade val="49804"/>
                  <a:invGamma/>
                </a:srgbClr>
              </a:gs>
            </a:gsLst>
            <a:lin ang="5400000" scaled="1"/>
          </a:gradFill>
          <a:ln w="12700">
            <a:solidFill>
              <a:srgbClr val="999999"/>
            </a:solidFill>
          </a:ln>
          <a:effectLst>
            <a:outerShdw dist="107763" dir="2700000" algn="ctr" rotWithShape="0">
              <a:schemeClr val="tx1"/>
            </a:outerShdw>
          </a:effectLst>
        </p:spPr>
        <p:txBody>
          <a:bodyPr lIns="90487" tIns="44450" rIns="90487" bIns="44450">
            <a:spAutoFit/>
          </a:bodyPr>
          <a:lstStyle/>
          <a:p>
            <a:r>
              <a:rPr lang="en-US"/>
              <a:t>Lessons Learned from HPP</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90600" y="304800"/>
            <a:ext cx="7319963" cy="588963"/>
          </a:xfrm>
        </p:spPr>
        <p:txBody>
          <a:bodyPr/>
          <a:lstStyle/>
          <a:p>
            <a:r>
              <a:rPr lang="en-US"/>
              <a:t>Lessons Learned from HPP</a:t>
            </a:r>
          </a:p>
        </p:txBody>
      </p:sp>
      <p:sp>
        <p:nvSpPr>
          <p:cNvPr id="34819" name="Rectangle 3"/>
          <p:cNvSpPr>
            <a:spLocks noGrp="1" noChangeArrowheads="1"/>
          </p:cNvSpPr>
          <p:nvPr>
            <p:ph type="body" idx="1"/>
          </p:nvPr>
        </p:nvSpPr>
        <p:spPr>
          <a:xfrm>
            <a:off x="304800" y="914400"/>
            <a:ext cx="8991600" cy="5943600"/>
          </a:xfrm>
        </p:spPr>
        <p:txBody>
          <a:bodyPr/>
          <a:lstStyle/>
          <a:p>
            <a:r>
              <a:rPr lang="en-US" sz="3600">
                <a:solidFill>
                  <a:schemeClr val="tx2"/>
                </a:solidFill>
              </a:rPr>
              <a:t>Commitmen</a:t>
            </a:r>
            <a:r>
              <a:rPr lang="en-US" sz="3600"/>
              <a:t>t at the highest level</a:t>
            </a:r>
          </a:p>
          <a:p>
            <a:r>
              <a:rPr lang="en-US" sz="3600"/>
              <a:t>Federal </a:t>
            </a:r>
            <a:r>
              <a:rPr lang="en-US" sz="3600">
                <a:solidFill>
                  <a:schemeClr val="tx2"/>
                </a:solidFill>
              </a:rPr>
              <a:t>innovation capital</a:t>
            </a:r>
            <a:r>
              <a:rPr lang="en-US" sz="3600"/>
              <a:t> provided</a:t>
            </a:r>
          </a:p>
          <a:p>
            <a:r>
              <a:rPr lang="en-US" sz="3600">
                <a:solidFill>
                  <a:schemeClr val="tx2"/>
                </a:solidFill>
              </a:rPr>
              <a:t>Collaborative</a:t>
            </a:r>
            <a:r>
              <a:rPr lang="en-US" sz="3600"/>
              <a:t> framework -- representatives from twelve agencies in three different states defined standards for 850 different data elements (WIC, immunization, Head Start, clinics,etc)</a:t>
            </a:r>
          </a:p>
          <a:p>
            <a:r>
              <a:rPr lang="en-US" sz="3600"/>
              <a:t>Smartcard offline </a:t>
            </a:r>
            <a:r>
              <a:rPr lang="en-US" sz="3600">
                <a:solidFill>
                  <a:schemeClr val="tx2"/>
                </a:solidFill>
              </a:rPr>
              <a:t>data sharing </a:t>
            </a:r>
            <a:r>
              <a:rPr lang="en-US" sz="3600"/>
              <a:t>among different systems.  Participants didn’t have to change their existing software.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90600" y="381000"/>
            <a:ext cx="7696200" cy="588963"/>
          </a:xfrm>
        </p:spPr>
        <p:txBody>
          <a:bodyPr/>
          <a:lstStyle/>
          <a:p>
            <a:r>
              <a:rPr lang="en-US"/>
              <a:t>Technology Was the Easy Part</a:t>
            </a:r>
          </a:p>
        </p:txBody>
      </p:sp>
      <p:sp>
        <p:nvSpPr>
          <p:cNvPr id="35843" name="Rectangle 3"/>
          <p:cNvSpPr>
            <a:spLocks noGrp="1" noChangeArrowheads="1"/>
          </p:cNvSpPr>
          <p:nvPr>
            <p:ph type="body" idx="1"/>
          </p:nvPr>
        </p:nvSpPr>
        <p:spPr/>
        <p:txBody>
          <a:bodyPr/>
          <a:lstStyle/>
          <a:p>
            <a:pPr>
              <a:lnSpc>
                <a:spcPct val="90000"/>
              </a:lnSpc>
            </a:pPr>
            <a:r>
              <a:rPr lang="en-US" sz="2800"/>
              <a:t>We had to overcome the difficulty in bringing diverse stakeholders together toward a common goal</a:t>
            </a:r>
          </a:p>
          <a:p>
            <a:pPr>
              <a:lnSpc>
                <a:spcPct val="90000"/>
              </a:lnSpc>
            </a:pPr>
            <a:r>
              <a:rPr lang="en-US" sz="2800"/>
              <a:t>Sticky issues:  the need to protect privacy and security; liability concerns; creating a governance model, agreements, policies and practices for building these kinds of exchanges</a:t>
            </a:r>
          </a:p>
          <a:p>
            <a:pPr>
              <a:lnSpc>
                <a:spcPct val="90000"/>
              </a:lnSpc>
            </a:pPr>
            <a:r>
              <a:rPr lang="en-US" sz="2800"/>
              <a:t>We ended up with a compelling and sustainable model for ongoing funding, resources and commitment</a:t>
            </a:r>
          </a:p>
          <a:p>
            <a:pPr>
              <a:lnSpc>
                <a:spcPct val="90000"/>
              </a:lnSpc>
            </a:pPr>
            <a:endParaRPr lang="en-US" sz="2800"/>
          </a:p>
          <a:p>
            <a:pPr>
              <a:lnSpc>
                <a:spcPct val="90000"/>
              </a:lnSpc>
            </a:pPr>
            <a:endParaRPr lang="en-US" sz="2800"/>
          </a:p>
          <a:p>
            <a:pPr>
              <a:lnSpc>
                <a:spcPct val="90000"/>
              </a:lnSpc>
            </a:pPr>
            <a:endParaRPr lang="en-US" sz="280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endParaRPr lang="en-US"/>
          </a:p>
        </p:txBody>
      </p:sp>
      <p:sp>
        <p:nvSpPr>
          <p:cNvPr id="105475" name="Rectangle 3"/>
          <p:cNvSpPr>
            <a:spLocks noGrp="1" noChangeArrowheads="1"/>
          </p:cNvSpPr>
          <p:nvPr>
            <p:ph type="body" idx="1"/>
          </p:nvPr>
        </p:nvSpPr>
        <p:spPr/>
        <p:txBody>
          <a:bodyPr/>
          <a:lstStyle/>
          <a:p>
            <a:pPr marL="609600" indent="-609600">
              <a:buFontTx/>
              <a:buNone/>
            </a:pPr>
            <a:r>
              <a:rPr lang="en-US"/>
              <a:t>	Investments in health and health care come from a broad array of public and private sources, the interdependence and mutuality of these sources is critical to maintaining the health of individuals and the overall health care system. </a:t>
            </a:r>
          </a:p>
          <a:p>
            <a:pPr marL="609600" indent="-609600"/>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Other Lessons Learned</a:t>
            </a:r>
          </a:p>
        </p:txBody>
      </p:sp>
      <p:sp>
        <p:nvSpPr>
          <p:cNvPr id="36867" name="Rectangle 3"/>
          <p:cNvSpPr>
            <a:spLocks noGrp="1" noChangeArrowheads="1"/>
          </p:cNvSpPr>
          <p:nvPr>
            <p:ph type="body" idx="1"/>
          </p:nvPr>
        </p:nvSpPr>
        <p:spPr/>
        <p:txBody>
          <a:bodyPr/>
          <a:lstStyle/>
          <a:p>
            <a:r>
              <a:rPr lang="en-US"/>
              <a:t>Everyone needs to be involved in defining the standards</a:t>
            </a:r>
          </a:p>
          <a:p>
            <a:r>
              <a:rPr lang="en-US"/>
              <a:t>Important to have firm deadlines (don't let the perfect be the enemy of the good)</a:t>
            </a:r>
          </a:p>
          <a:p>
            <a:r>
              <a:rPr lang="en-US"/>
              <a:t>Difficult to assess cost-benefit until years down the road after standards are in place</a:t>
            </a:r>
            <a:br>
              <a:rPr lang="en-US"/>
            </a:br>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90600" y="314325"/>
            <a:ext cx="7319963" cy="981075"/>
          </a:xfrm>
        </p:spPr>
        <p:txBody>
          <a:bodyPr/>
          <a:lstStyle/>
          <a:p>
            <a:r>
              <a:rPr lang="en-US" sz="4000"/>
              <a:t>Leadership From Two Key Areas:</a:t>
            </a:r>
          </a:p>
        </p:txBody>
      </p:sp>
      <p:sp>
        <p:nvSpPr>
          <p:cNvPr id="37891" name="Rectangle 3"/>
          <p:cNvSpPr>
            <a:spLocks noGrp="1" noChangeArrowheads="1"/>
          </p:cNvSpPr>
          <p:nvPr>
            <p:ph type="body" idx="1"/>
          </p:nvPr>
        </p:nvSpPr>
        <p:spPr>
          <a:xfrm>
            <a:off x="533400" y="1752600"/>
            <a:ext cx="8153400" cy="4953000"/>
          </a:xfrm>
        </p:spPr>
        <p:txBody>
          <a:bodyPr/>
          <a:lstStyle/>
          <a:p>
            <a:pPr>
              <a:lnSpc>
                <a:spcPct val="70000"/>
              </a:lnSpc>
            </a:pPr>
            <a:r>
              <a:rPr lang="en-US" sz="2900">
                <a:solidFill>
                  <a:schemeClr val="tx2"/>
                </a:solidFill>
              </a:rPr>
              <a:t>Health care providers</a:t>
            </a:r>
            <a:r>
              <a:rPr lang="en-US" sz="2900"/>
              <a:t> - Community hospitals, physicians, health plans, clients and public health agencies</a:t>
            </a:r>
          </a:p>
          <a:p>
            <a:pPr>
              <a:lnSpc>
                <a:spcPct val="70000"/>
              </a:lnSpc>
            </a:pPr>
            <a:r>
              <a:rPr lang="en-US" sz="2900"/>
              <a:t>Visible and effective convener, an </a:t>
            </a:r>
            <a:r>
              <a:rPr lang="en-US" sz="2900">
                <a:solidFill>
                  <a:schemeClr val="tx2"/>
                </a:solidFill>
              </a:rPr>
              <a:t>advocate at the top</a:t>
            </a:r>
          </a:p>
          <a:p>
            <a:pPr>
              <a:lnSpc>
                <a:spcPct val="70000"/>
              </a:lnSpc>
            </a:pPr>
            <a:endParaRPr lang="en-US" sz="2900"/>
          </a:p>
          <a:p>
            <a:pPr>
              <a:lnSpc>
                <a:spcPct val="70000"/>
              </a:lnSpc>
              <a:buFontTx/>
              <a:buNone/>
            </a:pPr>
            <a:r>
              <a:rPr lang="en-US" sz="2900"/>
              <a:t>These visionaries help organizations to move beyond competitive concerns to find ways in which they were able to </a:t>
            </a:r>
            <a:r>
              <a:rPr lang="en-US" sz="2900">
                <a:solidFill>
                  <a:schemeClr val="tx2"/>
                </a:solidFill>
              </a:rPr>
              <a:t>control, yet share</a:t>
            </a:r>
            <a:r>
              <a:rPr lang="en-US" sz="2900"/>
              <a:t>, data.</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990600" y="176213"/>
            <a:ext cx="7319963" cy="1076325"/>
          </a:xfrm>
        </p:spPr>
        <p:txBody>
          <a:bodyPr/>
          <a:lstStyle/>
          <a:p>
            <a:r>
              <a:rPr lang="en-US"/>
              <a:t>Conclusions</a:t>
            </a:r>
            <a:br>
              <a:rPr lang="en-US"/>
            </a:br>
            <a:endParaRPr lang="en-US"/>
          </a:p>
        </p:txBody>
      </p:sp>
      <p:sp>
        <p:nvSpPr>
          <p:cNvPr id="39939" name="Rectangle 3"/>
          <p:cNvSpPr>
            <a:spLocks noGrp="1" noChangeArrowheads="1"/>
          </p:cNvSpPr>
          <p:nvPr>
            <p:ph type="body" idx="1"/>
          </p:nvPr>
        </p:nvSpPr>
        <p:spPr/>
        <p:txBody>
          <a:bodyPr/>
          <a:lstStyle/>
          <a:p>
            <a:r>
              <a:rPr lang="en-US"/>
              <a:t>Success at the national, state and community levels depends upon accepted standards</a:t>
            </a:r>
          </a:p>
          <a:p>
            <a:r>
              <a:rPr lang="en-US"/>
              <a:t>Collaborative leadership at all levels to promote standards is vital</a:t>
            </a:r>
          </a:p>
          <a:p>
            <a:r>
              <a:rPr lang="en-US"/>
              <a:t>Federal leadership and funding to help establish standards is important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t>State Health Networks</a:t>
            </a:r>
          </a:p>
        </p:txBody>
      </p:sp>
      <p:sp>
        <p:nvSpPr>
          <p:cNvPr id="113667" name="Rectangle 3"/>
          <p:cNvSpPr>
            <a:spLocks noGrp="1" noChangeArrowheads="1"/>
          </p:cNvSpPr>
          <p:nvPr>
            <p:ph type="body" idx="1"/>
          </p:nvPr>
        </p:nvSpPr>
        <p:spPr>
          <a:xfrm>
            <a:off x="228600" y="1600200"/>
            <a:ext cx="8763000" cy="4530725"/>
          </a:xfrm>
        </p:spPr>
        <p:txBody>
          <a:bodyPr/>
          <a:lstStyle/>
          <a:p>
            <a:pPr>
              <a:lnSpc>
                <a:spcPct val="90000"/>
              </a:lnSpc>
            </a:pPr>
            <a:r>
              <a:rPr lang="en-US" sz="2800"/>
              <a:t>Typically are stove-piped systems -- redundant data in different databases</a:t>
            </a:r>
          </a:p>
          <a:p>
            <a:pPr>
              <a:lnSpc>
                <a:spcPct val="90000"/>
              </a:lnSpc>
            </a:pPr>
            <a:r>
              <a:rPr lang="en-US" sz="2800"/>
              <a:t>States are moving toward either data warehousing or integrated systems serving same clients.  (Examples include: Delaware Client Information System, Idaho Any Door program, Colo Combined Benefit Management System.  WY is working on a new system too.  </a:t>
            </a:r>
          </a:p>
          <a:p>
            <a:pPr>
              <a:lnSpc>
                <a:spcPct val="90000"/>
              </a:lnSpc>
            </a:pPr>
            <a:r>
              <a:rPr lang="en-US" sz="2800"/>
              <a:t>Eventual goal is web-based server-to-server client health data sharing statewide and regionally</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04813" y="612775"/>
            <a:ext cx="8416925" cy="977900"/>
          </a:xfrm>
        </p:spPr>
        <p:txBody>
          <a:bodyPr/>
          <a:lstStyle/>
          <a:p>
            <a:pPr>
              <a:lnSpc>
                <a:spcPct val="90000"/>
              </a:lnSpc>
            </a:pPr>
            <a:r>
              <a:rPr lang="en-US" sz="3600" b="1"/>
              <a:t>A National Health Technology Infrastructure </a:t>
            </a:r>
            <a:br>
              <a:rPr lang="en-US" sz="3600" b="1"/>
            </a:br>
            <a:r>
              <a:rPr lang="en-US" sz="3600" b="1"/>
              <a:t>Requires</a:t>
            </a:r>
            <a:r>
              <a:rPr lang="en-US" sz="3200" b="1"/>
              <a:t> </a:t>
            </a:r>
          </a:p>
        </p:txBody>
      </p:sp>
      <p:sp>
        <p:nvSpPr>
          <p:cNvPr id="40963" name="Rectangle 3"/>
          <p:cNvSpPr>
            <a:spLocks noGrp="1" noChangeArrowheads="1"/>
          </p:cNvSpPr>
          <p:nvPr>
            <p:ph type="body" idx="1"/>
          </p:nvPr>
        </p:nvSpPr>
        <p:spPr>
          <a:xfrm>
            <a:off x="914400" y="1828800"/>
            <a:ext cx="7924800" cy="4724400"/>
          </a:xfrm>
        </p:spPr>
        <p:txBody>
          <a:bodyPr/>
          <a:lstStyle/>
          <a:p>
            <a:r>
              <a:rPr lang="en-US" b="1"/>
              <a:t>Participation by givers and receivers</a:t>
            </a:r>
          </a:p>
          <a:p>
            <a:r>
              <a:rPr lang="en-US" b="1"/>
              <a:t>Standards-based Technology (Hardware, Software, Network)</a:t>
            </a:r>
          </a:p>
          <a:p>
            <a:r>
              <a:rPr lang="en-US" b="1"/>
              <a:t>Enterprise Architecture, incl GIS</a:t>
            </a:r>
          </a:p>
          <a:p>
            <a:r>
              <a:rPr lang="en-US" b="1"/>
              <a:t>Common Data Models, Data Sharing </a:t>
            </a:r>
          </a:p>
          <a:p>
            <a:r>
              <a:rPr lang="en-US" b="1"/>
              <a:t>A Spirit of Cooperation</a:t>
            </a:r>
          </a:p>
          <a:p>
            <a:r>
              <a:rPr lang="en-US" b="1"/>
              <a:t>Innovation Funding</a:t>
            </a:r>
          </a:p>
          <a:p>
            <a:r>
              <a:rPr lang="en-US" b="1"/>
              <a:t>Political Leadership/Organization </a:t>
            </a:r>
          </a:p>
          <a:p>
            <a:r>
              <a:rPr lang="en-US" b="1"/>
              <a:t>A Plan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4096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096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096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0963">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6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0963">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96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40963">
                                            <p:txEl>
                                              <p:pRg st="5" end="5"/>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96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40963">
                                            <p:txEl>
                                              <p:pRg st="6" end="6"/>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96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40963">
                                            <p:txEl>
                                              <p:pRg st="7" end="7"/>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685800" y="2286000"/>
            <a:ext cx="7772400" cy="4267200"/>
          </a:xfrm>
        </p:spPr>
        <p:txBody>
          <a:bodyPr/>
          <a:lstStyle/>
          <a:p>
            <a:pPr>
              <a:buFontTx/>
              <a:buNone/>
            </a:pPr>
            <a:r>
              <a:rPr lang="en-US" b="1"/>
              <a:t>Just Announced July 21, 2004 :</a:t>
            </a:r>
          </a:p>
          <a:p>
            <a:pPr>
              <a:buFontTx/>
              <a:buNone/>
            </a:pPr>
            <a:r>
              <a:rPr lang="en-US" b="1"/>
              <a:t>The Decade of Health Information Technology:</a:t>
            </a:r>
          </a:p>
          <a:p>
            <a:pPr>
              <a:buFontTx/>
              <a:buNone/>
            </a:pPr>
            <a:r>
              <a:rPr lang="en-US" b="1"/>
              <a:t>		Delivering Consumer-centric and 	Information-rich Health Care</a:t>
            </a:r>
          </a:p>
          <a:p>
            <a:pPr>
              <a:buFontTx/>
              <a:buNone/>
            </a:pPr>
            <a:r>
              <a:rPr lang="en-US" b="1"/>
              <a:t>		Framework for Strategic Action</a:t>
            </a:r>
          </a:p>
          <a:p>
            <a:pPr>
              <a:buFontTx/>
              <a:buNone/>
            </a:pPr>
            <a:r>
              <a:rPr lang="en-US" b="1"/>
              <a:t>			</a:t>
            </a:r>
            <a:endParaRPr lang="en-US"/>
          </a:p>
          <a:p>
            <a:endParaRPr lang="en-US"/>
          </a:p>
        </p:txBody>
      </p:sp>
      <p:pic>
        <p:nvPicPr>
          <p:cNvPr id="41987" name="Picture 3" descr="Department of Health and Human Services">
            <a:hlinkClick r:id="rId2"/>
          </p:cNvPr>
          <p:cNvPicPr>
            <a:picLocks noChangeAspect="1" noChangeArrowheads="1"/>
          </p:cNvPicPr>
          <p:nvPr>
            <p:ph type="title"/>
          </p:nvPr>
        </p:nvPicPr>
        <p:blipFill>
          <a:blip r:embed="rId3" cstate="print"/>
          <a:srcRect/>
          <a:stretch>
            <a:fillRect/>
          </a:stretch>
        </p:blipFill>
        <p:spPr>
          <a:xfrm>
            <a:off x="533400" y="141288"/>
            <a:ext cx="7391400" cy="1428750"/>
          </a:xfrm>
          <a:noFill/>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90600" y="523875"/>
            <a:ext cx="7696200" cy="981075"/>
          </a:xfrm>
        </p:spPr>
        <p:txBody>
          <a:bodyPr/>
          <a:lstStyle/>
          <a:p>
            <a:r>
              <a:rPr lang="en-US" sz="4000"/>
              <a:t>Familiar Words…..</a:t>
            </a:r>
            <a:br>
              <a:rPr lang="en-US" sz="4000"/>
            </a:br>
            <a:endParaRPr lang="en-US" sz="4000"/>
          </a:p>
        </p:txBody>
      </p:sp>
      <p:sp>
        <p:nvSpPr>
          <p:cNvPr id="43011" name="Rectangle 3"/>
          <p:cNvSpPr>
            <a:spLocks noGrp="1" noChangeArrowheads="1"/>
          </p:cNvSpPr>
          <p:nvPr>
            <p:ph type="body" idx="1"/>
          </p:nvPr>
        </p:nvSpPr>
        <p:spPr>
          <a:xfrm>
            <a:off x="914400" y="1371600"/>
            <a:ext cx="7308850" cy="4267200"/>
          </a:xfrm>
        </p:spPr>
        <p:txBody>
          <a:bodyPr/>
          <a:lstStyle/>
          <a:p>
            <a:r>
              <a:rPr lang="en-US"/>
              <a:t>On President Bush’s Radar Screen</a:t>
            </a:r>
          </a:p>
          <a:p>
            <a:r>
              <a:rPr lang="en-US"/>
              <a:t>Appointment of sub-Cabinet Level Position – David J. Brailer, MD, PhD</a:t>
            </a:r>
          </a:p>
          <a:p>
            <a:r>
              <a:rPr lang="en-US"/>
              <a:t>Strategic Plan - Framework Report July 21, 2004</a:t>
            </a:r>
          </a:p>
          <a:p>
            <a:r>
              <a:rPr lang="en-US"/>
              <a:t>Cooperative Focus by All Federal Agencies</a:t>
            </a:r>
          </a:p>
          <a:p>
            <a:r>
              <a:rPr lang="en-US"/>
              <a:t>Increased Funding in Administration’s budget</a:t>
            </a:r>
          </a:p>
          <a:p>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139700"/>
            <a:ext cx="8534400" cy="1855788"/>
          </a:xfrm>
        </p:spPr>
        <p:txBody>
          <a:bodyPr/>
          <a:lstStyle/>
          <a:p>
            <a:r>
              <a:rPr lang="en-US" b="1"/>
              <a:t>HHS Awards $139 Million to Drive Adoption of Health Information Technology</a:t>
            </a:r>
            <a:br>
              <a:rPr lang="en-US" b="1"/>
            </a:br>
            <a:r>
              <a:rPr lang="en-US" sz="2800" b="1"/>
              <a:t>October 2004</a:t>
            </a:r>
            <a:endParaRPr lang="en-US" b="1"/>
          </a:p>
        </p:txBody>
      </p:sp>
      <p:sp>
        <p:nvSpPr>
          <p:cNvPr id="44035" name="Rectangle 3"/>
          <p:cNvSpPr>
            <a:spLocks noGrp="1" noChangeArrowheads="1"/>
          </p:cNvSpPr>
          <p:nvPr>
            <p:ph type="body" idx="1"/>
          </p:nvPr>
        </p:nvSpPr>
        <p:spPr>
          <a:xfrm>
            <a:off x="457200" y="2408238"/>
            <a:ext cx="8229600" cy="5440362"/>
          </a:xfrm>
        </p:spPr>
        <p:txBody>
          <a:bodyPr/>
          <a:lstStyle/>
          <a:p>
            <a:r>
              <a:rPr lang="en-US"/>
              <a:t>The Department of Health and Human Services (HHS) recently announced </a:t>
            </a:r>
            <a:r>
              <a:rPr lang="en-US">
                <a:solidFill>
                  <a:schemeClr val="tx2"/>
                </a:solidFill>
              </a:rPr>
              <a:t>$139 million</a:t>
            </a:r>
            <a:r>
              <a:rPr lang="en-US"/>
              <a:t> in grants and contracts to promote the use of health information technology (HIT). Awarded through HHS' </a:t>
            </a:r>
            <a:r>
              <a:rPr lang="en-US">
                <a:hlinkClick r:id="rId2"/>
              </a:rPr>
              <a:t>Agency for Healthcare Research and Quality</a:t>
            </a:r>
            <a:r>
              <a:rPr lang="en-US"/>
              <a:t> (AHRQ), this multi-year program builds on President Bush's initiative to use HIT to improve the nation's health care system.</a:t>
            </a:r>
            <a:br>
              <a:rPr lang="en-US"/>
            </a:b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990600" y="142875"/>
            <a:ext cx="7319963" cy="1076325"/>
          </a:xfrm>
        </p:spPr>
        <p:txBody>
          <a:bodyPr/>
          <a:lstStyle/>
          <a:p>
            <a:r>
              <a:rPr lang="en-US"/>
              <a:t>HHS Secretary Tommy G. Thompson:</a:t>
            </a:r>
          </a:p>
        </p:txBody>
      </p:sp>
      <p:sp>
        <p:nvSpPr>
          <p:cNvPr id="45059" name="Rectangle 3"/>
          <p:cNvSpPr>
            <a:spLocks noGrp="1" noChangeArrowheads="1"/>
          </p:cNvSpPr>
          <p:nvPr>
            <p:ph type="body" idx="1"/>
          </p:nvPr>
        </p:nvSpPr>
        <p:spPr>
          <a:xfrm>
            <a:off x="990600" y="1524000"/>
            <a:ext cx="8153400" cy="5334000"/>
          </a:xfrm>
        </p:spPr>
        <p:txBody>
          <a:bodyPr/>
          <a:lstStyle/>
          <a:p>
            <a:pPr>
              <a:lnSpc>
                <a:spcPct val="70000"/>
              </a:lnSpc>
            </a:pPr>
            <a:r>
              <a:rPr lang="en-US"/>
              <a:t>"Increased adoption of </a:t>
            </a:r>
            <a:r>
              <a:rPr lang="en-US">
                <a:solidFill>
                  <a:srgbClr val="66FF99"/>
                </a:solidFill>
              </a:rPr>
              <a:t>information technology</a:t>
            </a:r>
            <a:r>
              <a:rPr lang="en-US"/>
              <a:t> will speed the transformation of </a:t>
            </a:r>
            <a:r>
              <a:rPr lang="en-US">
                <a:solidFill>
                  <a:schemeClr val="tx2"/>
                </a:solidFill>
              </a:rPr>
              <a:t>health care services</a:t>
            </a:r>
            <a:r>
              <a:rPr lang="en-US"/>
              <a:t> in this nation </a:t>
            </a:r>
          </a:p>
          <a:p>
            <a:pPr>
              <a:lnSpc>
                <a:spcPct val="70000"/>
              </a:lnSpc>
            </a:pPr>
            <a:r>
              <a:rPr lang="en-US"/>
              <a:t>We're heeding the President's call to improve </a:t>
            </a:r>
            <a:r>
              <a:rPr lang="en-US">
                <a:solidFill>
                  <a:srgbClr val="FFFF00"/>
                </a:solidFill>
              </a:rPr>
              <a:t>patient safety and quality of care. </a:t>
            </a:r>
          </a:p>
          <a:p>
            <a:pPr>
              <a:lnSpc>
                <a:spcPct val="70000"/>
              </a:lnSpc>
            </a:pPr>
            <a:r>
              <a:rPr lang="en-US">
                <a:solidFill>
                  <a:srgbClr val="66FF99"/>
                </a:solidFill>
              </a:rPr>
              <a:t>Technology</a:t>
            </a:r>
            <a:r>
              <a:rPr lang="en-US"/>
              <a:t> can help to efficiently and effectively deliver the information caregivers need to take better care of their patients. These grants will help us ensure that the </a:t>
            </a:r>
            <a:r>
              <a:rPr lang="en-US">
                <a:solidFill>
                  <a:srgbClr val="FFFF00"/>
                </a:solidFill>
              </a:rPr>
              <a:t>right patients are getting the right care at the right time</a:t>
            </a:r>
            <a:r>
              <a:rPr lang="en-US"/>
              <a: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28600"/>
            <a:ext cx="8229600" cy="1076325"/>
          </a:xfrm>
        </p:spPr>
        <p:txBody>
          <a:bodyPr/>
          <a:lstStyle/>
          <a:p>
            <a:r>
              <a:rPr lang="en-US"/>
              <a:t>Promoting access to HIT </a:t>
            </a:r>
            <a:br>
              <a:rPr lang="en-US"/>
            </a:br>
            <a:endParaRPr lang="en-US"/>
          </a:p>
        </p:txBody>
      </p:sp>
      <p:sp>
        <p:nvSpPr>
          <p:cNvPr id="46083" name="Rectangle 3"/>
          <p:cNvSpPr>
            <a:spLocks noGrp="1" noChangeArrowheads="1"/>
          </p:cNvSpPr>
          <p:nvPr>
            <p:ph type="body" idx="1"/>
          </p:nvPr>
        </p:nvSpPr>
        <p:spPr>
          <a:xfrm>
            <a:off x="990600" y="1066800"/>
            <a:ext cx="7308850" cy="5029200"/>
          </a:xfrm>
        </p:spPr>
        <p:txBody>
          <a:bodyPr/>
          <a:lstStyle/>
          <a:p>
            <a:r>
              <a:rPr lang="en-US"/>
              <a:t>Over </a:t>
            </a:r>
            <a:r>
              <a:rPr lang="en-US">
                <a:solidFill>
                  <a:schemeClr val="tx2"/>
                </a:solidFill>
              </a:rPr>
              <a:t>100 grants</a:t>
            </a:r>
            <a:r>
              <a:rPr lang="en-US"/>
              <a:t> to communities, hospitals, providers, and health care systems to help in all phases of the development and use of health information technology. </a:t>
            </a:r>
          </a:p>
          <a:p>
            <a:r>
              <a:rPr lang="en-US"/>
              <a:t>The grants are spread across </a:t>
            </a:r>
            <a:r>
              <a:rPr lang="en-US">
                <a:solidFill>
                  <a:schemeClr val="tx2"/>
                </a:solidFill>
              </a:rPr>
              <a:t>38 states</a:t>
            </a:r>
            <a:r>
              <a:rPr lang="en-US"/>
              <a:t>, with a special focus on </a:t>
            </a:r>
            <a:r>
              <a:rPr lang="en-US">
                <a:solidFill>
                  <a:schemeClr val="tx2"/>
                </a:solidFill>
              </a:rPr>
              <a:t>small and rural hospitals and communities</a:t>
            </a:r>
            <a:r>
              <a:rPr lang="en-US"/>
              <a:t>. </a:t>
            </a:r>
          </a:p>
          <a:p>
            <a:r>
              <a:rPr lang="en-US"/>
              <a:t>First year funding is $41 million and will total nearly </a:t>
            </a:r>
            <a:r>
              <a:rPr lang="en-US">
                <a:solidFill>
                  <a:schemeClr val="tx2"/>
                </a:solidFill>
              </a:rPr>
              <a:t>$96 million over three years.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endParaRPr lang="en-US"/>
          </a:p>
        </p:txBody>
      </p:sp>
      <p:sp>
        <p:nvSpPr>
          <p:cNvPr id="106499" name="Rectangle 3"/>
          <p:cNvSpPr>
            <a:spLocks noGrp="1" noChangeArrowheads="1"/>
          </p:cNvSpPr>
          <p:nvPr>
            <p:ph type="body" idx="1"/>
          </p:nvPr>
        </p:nvSpPr>
        <p:spPr/>
        <p:txBody>
          <a:bodyPr/>
          <a:lstStyle/>
          <a:p>
            <a:pPr marL="609600" indent="-609600">
              <a:buFontTx/>
              <a:buNone/>
            </a:pPr>
            <a:r>
              <a:rPr lang="en-US"/>
              <a:t>	State legislators play a pivotal role in shaping health and health care in Colorado as arbiters of federal dollars and programs and promoters of innovation at the state and local levels (including both public agencies and the private business sector)</a:t>
            </a:r>
          </a:p>
          <a:p>
            <a:pPr marL="609600" indent="-609600"/>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90600" y="100013"/>
            <a:ext cx="7319963" cy="1076325"/>
          </a:xfrm>
        </p:spPr>
        <p:txBody>
          <a:bodyPr/>
          <a:lstStyle/>
          <a:p>
            <a:r>
              <a:rPr lang="en-US">
                <a:solidFill>
                  <a:schemeClr val="tx1"/>
                </a:solidFill>
              </a:rPr>
              <a:t>Developing statewide and regional networks</a:t>
            </a:r>
          </a:p>
        </p:txBody>
      </p:sp>
      <p:sp>
        <p:nvSpPr>
          <p:cNvPr id="47107" name="Rectangle 3"/>
          <p:cNvSpPr>
            <a:spLocks noGrp="1" noChangeArrowheads="1"/>
          </p:cNvSpPr>
          <p:nvPr>
            <p:ph type="body" idx="1"/>
          </p:nvPr>
        </p:nvSpPr>
        <p:spPr>
          <a:xfrm>
            <a:off x="457200" y="1295400"/>
            <a:ext cx="8229600" cy="4525963"/>
          </a:xfrm>
          <a:noFill/>
          <a:ln/>
        </p:spPr>
        <p:txBody>
          <a:bodyPr/>
          <a:lstStyle/>
          <a:p>
            <a:r>
              <a:rPr lang="en-US" sz="2600">
                <a:solidFill>
                  <a:srgbClr val="FFFF00"/>
                </a:solidFill>
              </a:rPr>
              <a:t>Five-year contracts to five states</a:t>
            </a:r>
            <a:r>
              <a:rPr lang="en-US" sz="2600"/>
              <a:t> or their designees to help them develop statewide networks that are secure, ensure privacy of health information, and make an individuals' health information more available to health care providers. </a:t>
            </a:r>
          </a:p>
          <a:p>
            <a:r>
              <a:rPr lang="en-US" sz="2600"/>
              <a:t>The five states are </a:t>
            </a:r>
            <a:r>
              <a:rPr lang="en-US" sz="2600" b="1" i="1">
                <a:solidFill>
                  <a:srgbClr val="FFFF00"/>
                </a:solidFill>
              </a:rPr>
              <a:t>Colorado</a:t>
            </a:r>
            <a:r>
              <a:rPr lang="en-US" sz="2600">
                <a:solidFill>
                  <a:srgbClr val="FFFF00"/>
                </a:solidFill>
              </a:rPr>
              <a:t>, Indiana, Rhode Island, Tennessee and Utah</a:t>
            </a:r>
            <a:r>
              <a:rPr lang="en-US" sz="2600"/>
              <a:t>. </a:t>
            </a:r>
          </a:p>
          <a:p>
            <a:r>
              <a:rPr lang="en-US" sz="2600"/>
              <a:t>Participants include major purchasers of health care, public and private payers, hospitals, ambulatory care facilities, home health care providers and long-term care providers. </a:t>
            </a:r>
          </a:p>
          <a:p>
            <a:r>
              <a:rPr lang="en-US" sz="2600"/>
              <a:t>First-year funding is $1 million for each state and will total $25 million over the course of the contracts.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90600" y="100013"/>
            <a:ext cx="7319963" cy="1076325"/>
          </a:xfrm>
        </p:spPr>
        <p:txBody>
          <a:bodyPr/>
          <a:lstStyle/>
          <a:p>
            <a:r>
              <a:rPr lang="en-US">
                <a:solidFill>
                  <a:schemeClr val="tx1"/>
                </a:solidFill>
              </a:rPr>
              <a:t>Encouraging adoption of HIT by sharing knowledge</a:t>
            </a:r>
          </a:p>
        </p:txBody>
      </p:sp>
      <p:sp>
        <p:nvSpPr>
          <p:cNvPr id="48131" name="Rectangle 3"/>
          <p:cNvSpPr>
            <a:spLocks noGrp="1" noChangeArrowheads="1"/>
          </p:cNvSpPr>
          <p:nvPr>
            <p:ph type="body" idx="1"/>
          </p:nvPr>
        </p:nvSpPr>
        <p:spPr>
          <a:xfrm>
            <a:off x="152400" y="1371600"/>
            <a:ext cx="8839200" cy="5105400"/>
          </a:xfrm>
        </p:spPr>
        <p:txBody>
          <a:bodyPr/>
          <a:lstStyle/>
          <a:p>
            <a:r>
              <a:rPr lang="en-US" sz="2600">
                <a:solidFill>
                  <a:srgbClr val="FFFF00"/>
                </a:solidFill>
              </a:rPr>
              <a:t>National Health Information Technology Resource Center</a:t>
            </a:r>
            <a:r>
              <a:rPr lang="en-US" sz="2600"/>
              <a:t> -To aid grantees and other federal partners by providing technical assistance, provide a focus for collaboration, serve as a repository for best practices, and disseminate needed tools to help providers explore the adoption and use of health information technology to improve patient safety and quality of care. </a:t>
            </a:r>
          </a:p>
          <a:p>
            <a:r>
              <a:rPr lang="en-US" sz="2600"/>
              <a:t>The two-year contract, renewable for up to three years, was awarded to </a:t>
            </a:r>
            <a:r>
              <a:rPr lang="en-US" sz="2600">
                <a:solidFill>
                  <a:srgbClr val="FFFF66"/>
                </a:solidFill>
              </a:rPr>
              <a:t>NORC, the National Organization for Research at the University of Chicago</a:t>
            </a:r>
            <a:r>
              <a:rPr lang="en-US" sz="2600"/>
              <a:t>. </a:t>
            </a:r>
          </a:p>
          <a:p>
            <a:r>
              <a:rPr lang="en-US" sz="2600"/>
              <a:t>First year funding is $4 million, with an estimated value of $18.5 million over the course of the contract.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90600" y="238125"/>
            <a:ext cx="7319963" cy="981075"/>
          </a:xfrm>
        </p:spPr>
        <p:txBody>
          <a:bodyPr/>
          <a:lstStyle/>
          <a:p>
            <a:r>
              <a:rPr lang="en-US" sz="4000"/>
              <a:t>Framework for Strategic</a:t>
            </a:r>
            <a:br>
              <a:rPr lang="en-US" sz="4000"/>
            </a:br>
            <a:r>
              <a:rPr lang="en-US" sz="4000"/>
              <a:t>Action – DHHS</a:t>
            </a:r>
            <a:endParaRPr lang="en-US"/>
          </a:p>
        </p:txBody>
      </p:sp>
      <p:sp>
        <p:nvSpPr>
          <p:cNvPr id="49155" name="Rectangle 3"/>
          <p:cNvSpPr>
            <a:spLocks noGrp="1" noChangeArrowheads="1"/>
          </p:cNvSpPr>
          <p:nvPr>
            <p:ph type="body" idx="1"/>
          </p:nvPr>
        </p:nvSpPr>
        <p:spPr>
          <a:xfrm>
            <a:off x="738188" y="685800"/>
            <a:ext cx="8558212" cy="4648200"/>
          </a:xfrm>
        </p:spPr>
        <p:txBody>
          <a:bodyPr/>
          <a:lstStyle/>
          <a:p>
            <a:endParaRPr lang="en-US" sz="2800"/>
          </a:p>
          <a:p>
            <a:r>
              <a:rPr lang="en-US" sz="2800">
                <a:solidFill>
                  <a:schemeClr val="tx2"/>
                </a:solidFill>
              </a:rPr>
              <a:t>Inform Clinical Practice</a:t>
            </a:r>
          </a:p>
          <a:p>
            <a:pPr>
              <a:buFontTx/>
              <a:buNone/>
            </a:pPr>
            <a:r>
              <a:rPr lang="en-US" sz="2800"/>
              <a:t>	– Incentivize Electronic Health Records 	Adoption</a:t>
            </a:r>
          </a:p>
          <a:p>
            <a:pPr>
              <a:buFontTx/>
              <a:buNone/>
            </a:pPr>
            <a:r>
              <a:rPr lang="en-US" sz="2800"/>
              <a:t>	– Reduce risk of EHR investment</a:t>
            </a:r>
          </a:p>
          <a:p>
            <a:pPr>
              <a:buFontTx/>
              <a:buNone/>
            </a:pPr>
            <a:r>
              <a:rPr lang="en-US" sz="2800"/>
              <a:t>	– Promote EHR diffusion in rural and 	underserved areas</a:t>
            </a:r>
          </a:p>
          <a:p>
            <a:r>
              <a:rPr lang="en-US" sz="2800">
                <a:solidFill>
                  <a:schemeClr val="tx2"/>
                </a:solidFill>
              </a:rPr>
              <a:t>Interconnect Clinicians</a:t>
            </a:r>
          </a:p>
          <a:p>
            <a:pPr>
              <a:buFontTx/>
              <a:buNone/>
            </a:pPr>
            <a:r>
              <a:rPr lang="en-US" sz="2800"/>
              <a:t>	– Foster regional collaborations</a:t>
            </a:r>
          </a:p>
          <a:p>
            <a:pPr>
              <a:buFontTx/>
              <a:buNone/>
            </a:pPr>
            <a:r>
              <a:rPr lang="en-US" sz="2800"/>
              <a:t>	– Develop a national health information network</a:t>
            </a:r>
          </a:p>
          <a:p>
            <a:pPr>
              <a:buFontTx/>
              <a:buNone/>
            </a:pPr>
            <a:r>
              <a:rPr lang="en-US" sz="2800"/>
              <a:t>	– Coordinate federal health information systems</a:t>
            </a:r>
          </a:p>
          <a:p>
            <a:endParaRPr lang="en-US" sz="280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990600" y="361950"/>
            <a:ext cx="7319963" cy="1563688"/>
          </a:xfrm>
        </p:spPr>
        <p:txBody>
          <a:bodyPr/>
          <a:lstStyle/>
          <a:p>
            <a:r>
              <a:rPr lang="en-US"/>
              <a:t>National HIT Coordinator – Strategic</a:t>
            </a:r>
            <a:br>
              <a:rPr lang="en-US"/>
            </a:br>
            <a:r>
              <a:rPr lang="en-US"/>
              <a:t>Framework Goals</a:t>
            </a:r>
          </a:p>
        </p:txBody>
      </p:sp>
      <p:sp>
        <p:nvSpPr>
          <p:cNvPr id="50179" name="Rectangle 3"/>
          <p:cNvSpPr>
            <a:spLocks noGrp="1" noChangeArrowheads="1"/>
          </p:cNvSpPr>
          <p:nvPr>
            <p:ph type="body" idx="1"/>
          </p:nvPr>
        </p:nvSpPr>
        <p:spPr>
          <a:xfrm>
            <a:off x="457200" y="1600200"/>
            <a:ext cx="8686800" cy="4525963"/>
          </a:xfrm>
        </p:spPr>
        <p:txBody>
          <a:bodyPr/>
          <a:lstStyle/>
          <a:p>
            <a:endParaRPr lang="en-US" sz="2800"/>
          </a:p>
          <a:p>
            <a:r>
              <a:rPr lang="en-US" sz="2800">
                <a:solidFill>
                  <a:schemeClr val="tx2"/>
                </a:solidFill>
              </a:rPr>
              <a:t>Personalize Care</a:t>
            </a:r>
          </a:p>
          <a:p>
            <a:pPr>
              <a:buFontTx/>
              <a:buNone/>
            </a:pPr>
            <a:r>
              <a:rPr lang="en-US" sz="2800"/>
              <a:t>	– Encourage use of Personal Health Records</a:t>
            </a:r>
          </a:p>
          <a:p>
            <a:pPr>
              <a:buFontTx/>
              <a:buNone/>
            </a:pPr>
            <a:r>
              <a:rPr lang="en-US" sz="2800"/>
              <a:t>	– Enhance informed consumer choice</a:t>
            </a:r>
          </a:p>
          <a:p>
            <a:pPr>
              <a:buFontTx/>
              <a:buNone/>
            </a:pPr>
            <a:r>
              <a:rPr lang="en-US" sz="2800"/>
              <a:t>	– Promote use of telehealth systems</a:t>
            </a:r>
          </a:p>
          <a:p>
            <a:r>
              <a:rPr lang="en-US" sz="2800">
                <a:solidFill>
                  <a:schemeClr val="tx2"/>
                </a:solidFill>
              </a:rPr>
              <a:t>Improve Population Health</a:t>
            </a:r>
          </a:p>
          <a:p>
            <a:pPr>
              <a:buFontTx/>
              <a:buNone/>
            </a:pPr>
            <a:r>
              <a:rPr lang="en-US" sz="2800"/>
              <a:t>	– Unify public health surveillance architectures</a:t>
            </a:r>
          </a:p>
          <a:p>
            <a:pPr>
              <a:buFontTx/>
              <a:buNone/>
            </a:pPr>
            <a:r>
              <a:rPr lang="en-US" sz="2800"/>
              <a:t>	– Streamline quality and health status 	monitoring</a:t>
            </a:r>
          </a:p>
          <a:p>
            <a:pPr>
              <a:buFontTx/>
              <a:buNone/>
            </a:pPr>
            <a:r>
              <a:rPr lang="en-US" sz="2800"/>
              <a:t>	– Accelerate research and dissemination of 	evidence</a:t>
            </a:r>
          </a:p>
          <a:p>
            <a:endParaRPr lang="en-US" sz="280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Public – Private Partnerships</a:t>
            </a:r>
          </a:p>
        </p:txBody>
      </p:sp>
      <p:sp>
        <p:nvSpPr>
          <p:cNvPr id="51203" name="Rectangle 3"/>
          <p:cNvSpPr>
            <a:spLocks noGrp="1" noChangeArrowheads="1"/>
          </p:cNvSpPr>
          <p:nvPr>
            <p:ph type="body" idx="1"/>
          </p:nvPr>
        </p:nvSpPr>
        <p:spPr/>
        <p:txBody>
          <a:bodyPr/>
          <a:lstStyle/>
          <a:p>
            <a:r>
              <a:rPr lang="en-US"/>
              <a:t>“While the Federal government plays an important role in HIT adoption, the effective use of and value creation from this technology, lies predominantly within the private sector.”</a:t>
            </a:r>
          </a:p>
          <a:p>
            <a:pPr>
              <a:buFontTx/>
              <a:buNone/>
            </a:pPr>
            <a:r>
              <a:rPr lang="en-US"/>
              <a:t>		</a:t>
            </a:r>
            <a:r>
              <a:rPr lang="en-US" sz="2800"/>
              <a:t>__Framework Report, July 2004</a:t>
            </a:r>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Use of GIS</a:t>
            </a:r>
          </a:p>
        </p:txBody>
      </p:sp>
      <p:sp>
        <p:nvSpPr>
          <p:cNvPr id="52227" name="Rectangle 3"/>
          <p:cNvSpPr>
            <a:spLocks noGrp="1" noChangeArrowheads="1"/>
          </p:cNvSpPr>
          <p:nvPr>
            <p:ph type="body" idx="1"/>
          </p:nvPr>
        </p:nvSpPr>
        <p:spPr>
          <a:xfrm>
            <a:off x="990600" y="1524000"/>
            <a:ext cx="7308850" cy="5029200"/>
          </a:xfrm>
        </p:spPr>
        <p:txBody>
          <a:bodyPr/>
          <a:lstStyle/>
          <a:p>
            <a:pPr marL="609600" indent="-609600">
              <a:lnSpc>
                <a:spcPct val="70000"/>
              </a:lnSpc>
              <a:buFontTx/>
              <a:buNone/>
            </a:pPr>
            <a:r>
              <a:rPr lang="en-US"/>
              <a:t>The Following three strategies will achieve the goal of using HIT to improve health status:</a:t>
            </a:r>
          </a:p>
          <a:p>
            <a:pPr marL="609600" indent="-609600">
              <a:lnSpc>
                <a:spcPct val="70000"/>
              </a:lnSpc>
              <a:buFont typeface="Arial" pitchFamily="34" charset="0"/>
              <a:buAutoNum type="arabicParenR"/>
            </a:pPr>
            <a:r>
              <a:rPr lang="en-US"/>
              <a:t>Unify public health </a:t>
            </a:r>
            <a:r>
              <a:rPr lang="en-US">
                <a:solidFill>
                  <a:schemeClr val="tx2"/>
                </a:solidFill>
              </a:rPr>
              <a:t>surveillance </a:t>
            </a:r>
            <a:r>
              <a:rPr lang="en-US"/>
              <a:t>architectures</a:t>
            </a:r>
          </a:p>
          <a:p>
            <a:pPr marL="609600" indent="-609600">
              <a:lnSpc>
                <a:spcPct val="70000"/>
              </a:lnSpc>
              <a:buFont typeface="Arial" pitchFamily="34" charset="0"/>
              <a:buAutoNum type="arabicParenR"/>
            </a:pPr>
            <a:r>
              <a:rPr lang="en-US"/>
              <a:t>Streamline quality and health status </a:t>
            </a:r>
            <a:r>
              <a:rPr lang="en-US">
                <a:solidFill>
                  <a:srgbClr val="FFFF00"/>
                </a:solidFill>
              </a:rPr>
              <a:t>monitoring</a:t>
            </a:r>
          </a:p>
          <a:p>
            <a:pPr marL="609600" indent="-609600">
              <a:lnSpc>
                <a:spcPct val="70000"/>
              </a:lnSpc>
              <a:buFont typeface="Arial" pitchFamily="34" charset="0"/>
              <a:buAutoNum type="arabicParenR"/>
            </a:pPr>
            <a:r>
              <a:rPr lang="en-US"/>
              <a:t>Accelerate </a:t>
            </a:r>
            <a:r>
              <a:rPr lang="en-US">
                <a:solidFill>
                  <a:srgbClr val="FFFF00"/>
                </a:solidFill>
              </a:rPr>
              <a:t>discovery and dissemination</a:t>
            </a:r>
          </a:p>
          <a:p>
            <a:pPr marL="609600" indent="-609600">
              <a:lnSpc>
                <a:spcPct val="70000"/>
              </a:lnSpc>
              <a:buFontTx/>
              <a:buNone/>
            </a:pPr>
            <a:r>
              <a:rPr lang="en-US"/>
              <a:t>Each must work in a single </a:t>
            </a:r>
            <a:r>
              <a:rPr lang="en-US">
                <a:solidFill>
                  <a:srgbClr val="FFFF00"/>
                </a:solidFill>
              </a:rPr>
              <a:t>integrated and cost-effective architecture</a:t>
            </a:r>
            <a:r>
              <a:rPr lang="en-US"/>
              <a:t> through a health information network</a:t>
            </a:r>
          </a:p>
          <a:p>
            <a:pPr marL="609600" indent="-609600">
              <a:lnSpc>
                <a:spcPct val="70000"/>
              </a:lnSpc>
              <a:buFont typeface="Arial" pitchFamily="34" charset="0"/>
              <a:buAutoNum type="arabicParenR"/>
            </a:pPr>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IMG_0009"/>
          <p:cNvPicPr>
            <a:picLocks noChangeAspect="1" noChangeArrowheads="1"/>
          </p:cNvPicPr>
          <p:nvPr/>
        </p:nvPicPr>
        <p:blipFill>
          <a:blip r:embed="rId3" cstate="print"/>
          <a:srcRect/>
          <a:stretch>
            <a:fillRect/>
          </a:stretch>
        </p:blipFill>
        <p:spPr bwMode="auto">
          <a:xfrm>
            <a:off x="247650" y="1376363"/>
            <a:ext cx="7115175" cy="5338762"/>
          </a:xfrm>
          <a:prstGeom prst="rect">
            <a:avLst/>
          </a:prstGeom>
          <a:noFill/>
        </p:spPr>
      </p:pic>
      <p:sp>
        <p:nvSpPr>
          <p:cNvPr id="53251" name="Rectangle 3"/>
          <p:cNvSpPr>
            <a:spLocks noChangeArrowheads="1"/>
          </p:cNvSpPr>
          <p:nvPr/>
        </p:nvSpPr>
        <p:spPr bwMode="auto">
          <a:xfrm>
            <a:off x="206375" y="5964238"/>
            <a:ext cx="5475288" cy="701675"/>
          </a:xfrm>
          <a:prstGeom prst="rect">
            <a:avLst/>
          </a:prstGeom>
          <a:noFill/>
          <a:ln w="9525">
            <a:noFill/>
            <a:miter lim="800000"/>
            <a:headEnd/>
            <a:tailEnd/>
          </a:ln>
          <a:effectLst/>
        </p:spPr>
        <p:txBody>
          <a:bodyPr wrap="none">
            <a:spAutoFit/>
          </a:bodyPr>
          <a:lstStyle/>
          <a:p>
            <a:pPr eaLnBrk="0" hangingPunct="0"/>
            <a:r>
              <a:rPr lang="en-US" sz="2000" b="1">
                <a:solidFill>
                  <a:srgbClr val="FFFFFF"/>
                </a:solidFill>
              </a:rPr>
              <a:t>Health Secretary’s Command Center</a:t>
            </a:r>
            <a:br>
              <a:rPr lang="en-US" sz="2000" b="1">
                <a:solidFill>
                  <a:srgbClr val="FFFFFF"/>
                </a:solidFill>
              </a:rPr>
            </a:br>
            <a:r>
              <a:rPr lang="en-US" sz="2000" b="1">
                <a:solidFill>
                  <a:srgbClr val="FFFFFF"/>
                </a:solidFill>
              </a:rPr>
              <a:t>US Department of Health &amp; Human Services</a:t>
            </a:r>
          </a:p>
        </p:txBody>
      </p:sp>
      <p:sp>
        <p:nvSpPr>
          <p:cNvPr id="53252" name="Rectangle 4"/>
          <p:cNvSpPr>
            <a:spLocks noGrp="1" noChangeArrowheads="1"/>
          </p:cNvSpPr>
          <p:nvPr>
            <p:ph type="title"/>
          </p:nvPr>
        </p:nvSpPr>
        <p:spPr>
          <a:xfrm>
            <a:off x="990600" y="290513"/>
            <a:ext cx="7319963" cy="1076325"/>
          </a:xfrm>
          <a:gradFill rotWithShape="0">
            <a:gsLst>
              <a:gs pos="0">
                <a:srgbClr val="2B6BFF"/>
              </a:gs>
              <a:gs pos="100000">
                <a:srgbClr val="2B6BFF">
                  <a:gamma/>
                  <a:shade val="49804"/>
                  <a:invGamma/>
                </a:srgbClr>
              </a:gs>
            </a:gsLst>
            <a:lin ang="5400000" scaled="1"/>
          </a:gradFill>
          <a:ln w="12700">
            <a:solidFill>
              <a:srgbClr val="999999"/>
            </a:solidFill>
          </a:ln>
          <a:effectLst>
            <a:outerShdw dist="107763" dir="2700000" algn="ctr" rotWithShape="0">
              <a:schemeClr val="tx1"/>
            </a:outerShdw>
          </a:effectLst>
        </p:spPr>
        <p:txBody>
          <a:bodyPr lIns="90487" tIns="44450" rIns="90487" bIns="44450">
            <a:spAutoFit/>
          </a:bodyPr>
          <a:lstStyle/>
          <a:p>
            <a:r>
              <a:rPr lang="en-US"/>
              <a:t>GIS in Public Health </a:t>
            </a:r>
            <a:br>
              <a:rPr lang="en-US"/>
            </a:br>
            <a:r>
              <a:rPr lang="en-US"/>
              <a:t>Command Centers</a:t>
            </a:r>
          </a:p>
        </p:txBody>
      </p:sp>
    </p:spTree>
  </p:cSld>
  <p:clrMapOvr>
    <a:masterClrMapping/>
  </p:clrMapOvr>
  <p:transition advClick="0" advTm="8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990600" y="538163"/>
            <a:ext cx="7319963" cy="981075"/>
          </a:xfrm>
        </p:spPr>
        <p:txBody>
          <a:bodyPr/>
          <a:lstStyle/>
          <a:p>
            <a:r>
              <a:rPr lang="en-US" sz="4000"/>
              <a:t>Recognition of Value by Congress</a:t>
            </a:r>
          </a:p>
        </p:txBody>
      </p:sp>
      <p:sp>
        <p:nvSpPr>
          <p:cNvPr id="55299" name="Rectangle 3"/>
          <p:cNvSpPr>
            <a:spLocks noGrp="1" noChangeArrowheads="1"/>
          </p:cNvSpPr>
          <p:nvPr>
            <p:ph type="body" idx="1"/>
          </p:nvPr>
        </p:nvSpPr>
        <p:spPr/>
        <p:txBody>
          <a:bodyPr/>
          <a:lstStyle/>
          <a:p>
            <a:endParaRPr lang="en-US"/>
          </a:p>
          <a:p>
            <a:r>
              <a:rPr lang="en-US"/>
              <a:t>Medicare Modernization Act</a:t>
            </a:r>
          </a:p>
          <a:p>
            <a:pPr>
              <a:buFontTx/>
              <a:buNone/>
            </a:pPr>
            <a:r>
              <a:rPr lang="en-US"/>
              <a:t>		Including the Electronic 	Prescription Program</a:t>
            </a:r>
          </a:p>
          <a:p>
            <a:r>
              <a:rPr lang="en-US"/>
              <a:t>NHII and National Health Information Technology Legislation</a:t>
            </a:r>
          </a:p>
          <a:p>
            <a:r>
              <a:rPr lang="en-US"/>
              <a:t>Patient Safety Improvement Act</a:t>
            </a:r>
          </a:p>
          <a:p>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90600" y="242888"/>
            <a:ext cx="7319963" cy="1420812"/>
          </a:xfrm>
        </p:spPr>
        <p:txBody>
          <a:bodyPr/>
          <a:lstStyle/>
          <a:p>
            <a:r>
              <a:rPr lang="en-US" sz="4000"/>
              <a:t>IT Provisions in Medicare Modernization Act</a:t>
            </a:r>
            <a:br>
              <a:rPr lang="en-US" sz="4000"/>
            </a:br>
            <a:endParaRPr lang="en-US" sz="4000"/>
          </a:p>
        </p:txBody>
      </p:sp>
      <p:sp>
        <p:nvSpPr>
          <p:cNvPr id="56323" name="Rectangle 3"/>
          <p:cNvSpPr>
            <a:spLocks noGrp="1" noChangeArrowheads="1"/>
          </p:cNvSpPr>
          <p:nvPr>
            <p:ph type="body" idx="1"/>
          </p:nvPr>
        </p:nvSpPr>
        <p:spPr>
          <a:xfrm>
            <a:off x="990600" y="1828800"/>
            <a:ext cx="7772400" cy="4724400"/>
          </a:xfrm>
        </p:spPr>
        <p:txBody>
          <a:bodyPr/>
          <a:lstStyle/>
          <a:p>
            <a:pPr>
              <a:lnSpc>
                <a:spcPct val="70000"/>
              </a:lnSpc>
              <a:buFontTx/>
              <a:buNone/>
            </a:pPr>
            <a:r>
              <a:rPr lang="en-US" sz="2800">
                <a:solidFill>
                  <a:schemeClr val="tx2"/>
                </a:solidFill>
              </a:rPr>
              <a:t>Electronic Prescription Program</a:t>
            </a:r>
          </a:p>
          <a:p>
            <a:pPr>
              <a:lnSpc>
                <a:spcPct val="70000"/>
              </a:lnSpc>
            </a:pPr>
            <a:r>
              <a:rPr lang="en-US" sz="2800"/>
              <a:t>Establishes a real-time electronic prescribing program for all who serve Medicare beneficiaries with Part D benefits</a:t>
            </a:r>
          </a:p>
          <a:p>
            <a:pPr>
              <a:lnSpc>
                <a:spcPct val="70000"/>
              </a:lnSpc>
            </a:pPr>
            <a:r>
              <a:rPr lang="en-US" sz="2800"/>
              <a:t>Requires following electronic information: drug being prescribed, patient’s medication history, drug interactions, dosage checking, and therapeutic alternatives</a:t>
            </a:r>
          </a:p>
          <a:p>
            <a:pPr>
              <a:lnSpc>
                <a:spcPct val="70000"/>
              </a:lnSpc>
            </a:pPr>
            <a:r>
              <a:rPr lang="en-US" sz="2800"/>
              <a:t>Requires uniform standards for e-prescribing</a:t>
            </a:r>
          </a:p>
          <a:p>
            <a:pPr>
              <a:lnSpc>
                <a:spcPct val="70000"/>
              </a:lnSpc>
            </a:pPr>
            <a:r>
              <a:rPr lang="en-US" sz="2800"/>
              <a:t>Establishes a safe harbor from penalties under the Medicare anti-kickback statute</a:t>
            </a:r>
          </a:p>
          <a:p>
            <a:pPr>
              <a:lnSpc>
                <a:spcPct val="70000"/>
              </a:lnSpc>
            </a:pPr>
            <a:endParaRPr lang="en-US" sz="280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990600" y="414338"/>
            <a:ext cx="7319963" cy="1076325"/>
          </a:xfrm>
        </p:spPr>
        <p:txBody>
          <a:bodyPr/>
          <a:lstStyle/>
          <a:p>
            <a:r>
              <a:rPr lang="en-US" b="1"/>
              <a:t>The Promise of Health Information Technology</a:t>
            </a:r>
            <a:r>
              <a:rPr lang="en-US"/>
              <a:t> </a:t>
            </a:r>
          </a:p>
        </p:txBody>
      </p:sp>
      <p:sp>
        <p:nvSpPr>
          <p:cNvPr id="57347" name="Rectangle 3"/>
          <p:cNvSpPr>
            <a:spLocks noGrp="1" noChangeArrowheads="1"/>
          </p:cNvSpPr>
          <p:nvPr>
            <p:ph type="body" idx="1"/>
          </p:nvPr>
        </p:nvSpPr>
        <p:spPr/>
        <p:txBody>
          <a:bodyPr/>
          <a:lstStyle/>
          <a:p>
            <a:pPr>
              <a:lnSpc>
                <a:spcPct val="90000"/>
              </a:lnSpc>
            </a:pPr>
            <a:r>
              <a:rPr lang="en-US" sz="2800" b="1"/>
              <a:t>Interoperable</a:t>
            </a:r>
            <a:r>
              <a:rPr lang="en-US" sz="2800"/>
              <a:t> </a:t>
            </a:r>
          </a:p>
          <a:p>
            <a:pPr>
              <a:lnSpc>
                <a:spcPct val="90000"/>
              </a:lnSpc>
            </a:pPr>
            <a:r>
              <a:rPr lang="en-US" sz="2800" b="1"/>
              <a:t>Quality Care</a:t>
            </a:r>
          </a:p>
          <a:p>
            <a:pPr>
              <a:lnSpc>
                <a:spcPct val="90000"/>
              </a:lnSpc>
            </a:pPr>
            <a:r>
              <a:rPr lang="en-US" sz="2800" b="1"/>
              <a:t>Decision Support</a:t>
            </a:r>
            <a:r>
              <a:rPr lang="en-US" sz="2800"/>
              <a:t> </a:t>
            </a:r>
          </a:p>
          <a:p>
            <a:pPr>
              <a:lnSpc>
                <a:spcPct val="90000"/>
              </a:lnSpc>
            </a:pPr>
            <a:r>
              <a:rPr lang="en-US" sz="2800" b="1"/>
              <a:t>Cost Effective Care:</a:t>
            </a:r>
            <a:r>
              <a:rPr lang="en-US" sz="2800"/>
              <a:t> </a:t>
            </a:r>
          </a:p>
          <a:p>
            <a:pPr>
              <a:lnSpc>
                <a:spcPct val="90000"/>
              </a:lnSpc>
            </a:pPr>
            <a:r>
              <a:rPr lang="en-US" sz="2800" b="1"/>
              <a:t>Bench-to-Bedside</a:t>
            </a:r>
            <a:r>
              <a:rPr lang="en-US" sz="2800"/>
              <a:t> </a:t>
            </a:r>
          </a:p>
          <a:p>
            <a:pPr>
              <a:lnSpc>
                <a:spcPct val="90000"/>
              </a:lnSpc>
            </a:pPr>
            <a:r>
              <a:rPr lang="en-US" sz="2800" b="1"/>
              <a:t>Medically Underserved</a:t>
            </a:r>
            <a:r>
              <a:rPr lang="en-US" sz="2800"/>
              <a:t> </a:t>
            </a:r>
          </a:p>
          <a:p>
            <a:pPr>
              <a:lnSpc>
                <a:spcPct val="90000"/>
              </a:lnSpc>
            </a:pPr>
            <a:r>
              <a:rPr lang="en-US" sz="2800" b="1"/>
              <a:t>Consumer Involvement</a:t>
            </a:r>
            <a:r>
              <a:rPr lang="en-US" sz="2800"/>
              <a:t> </a:t>
            </a:r>
          </a:p>
          <a:p>
            <a:pPr>
              <a:lnSpc>
                <a:spcPct val="90000"/>
              </a:lnSpc>
            </a:pPr>
            <a:r>
              <a:rPr lang="en-US" sz="2800" b="1"/>
              <a:t>Accuracy and Privacy</a:t>
            </a:r>
            <a:r>
              <a:rPr lang="en-US" sz="2800"/>
              <a:t> </a:t>
            </a:r>
          </a:p>
          <a:p>
            <a:pPr>
              <a:lnSpc>
                <a:spcPct val="90000"/>
              </a:lnSpc>
            </a:pPr>
            <a:r>
              <a:rPr lang="en-US" sz="2800" b="1"/>
              <a:t>Public Health Monitoring</a:t>
            </a:r>
            <a:r>
              <a:rPr lang="en-US" sz="2800"/>
              <a:t>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endParaRPr lang="en-US"/>
          </a:p>
        </p:txBody>
      </p:sp>
      <p:sp>
        <p:nvSpPr>
          <p:cNvPr id="107523" name="Rectangle 3"/>
          <p:cNvSpPr>
            <a:spLocks noGrp="1" noChangeArrowheads="1"/>
          </p:cNvSpPr>
          <p:nvPr>
            <p:ph type="body" idx="1"/>
          </p:nvPr>
        </p:nvSpPr>
        <p:spPr/>
        <p:txBody>
          <a:bodyPr/>
          <a:lstStyle/>
          <a:p>
            <a:pPr marL="609600" indent="-609600">
              <a:buFontTx/>
              <a:buNone/>
            </a:pPr>
            <a:r>
              <a:rPr lang="en-US"/>
              <a:t>	Health policy decision-making can be improved upon with objective, unbaised and timely information to mediate that provided by powerful vested interests</a:t>
            </a:r>
          </a:p>
          <a:p>
            <a:pPr marL="609600" indent="-609600"/>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ederal Reference Models"/>
          <p:cNvPicPr>
            <a:picLocks noChangeAspect="1" noChangeArrowheads="1"/>
          </p:cNvPicPr>
          <p:nvPr/>
        </p:nvPicPr>
        <p:blipFill>
          <a:blip r:embed="rId2" cstate="print"/>
          <a:srcRect/>
          <a:stretch>
            <a:fillRect/>
          </a:stretch>
        </p:blipFill>
        <p:spPr bwMode="auto">
          <a:xfrm>
            <a:off x="990600" y="0"/>
            <a:ext cx="7315200" cy="6838950"/>
          </a:xfrm>
          <a:prstGeom prst="rect">
            <a:avLst/>
          </a:prstGeom>
          <a:noFill/>
        </p:spPr>
      </p:pic>
      <p:sp>
        <p:nvSpPr>
          <p:cNvPr id="58371" name="Oval 3"/>
          <p:cNvSpPr>
            <a:spLocks noChangeArrowheads="1"/>
          </p:cNvSpPr>
          <p:nvPr/>
        </p:nvSpPr>
        <p:spPr bwMode="auto">
          <a:xfrm>
            <a:off x="457200" y="1295400"/>
            <a:ext cx="1981200" cy="1066800"/>
          </a:xfrm>
          <a:prstGeom prst="ellipse">
            <a:avLst/>
          </a:prstGeom>
          <a:gradFill rotWithShape="0">
            <a:gsLst>
              <a:gs pos="0">
                <a:schemeClr val="bg1"/>
              </a:gs>
              <a:gs pos="100000">
                <a:schemeClr val="accent1"/>
              </a:gs>
            </a:gsLst>
            <a:lin ang="0" scaled="1"/>
          </a:gradFill>
          <a:ln w="9525">
            <a:solidFill>
              <a:schemeClr val="tx1"/>
            </a:solidFill>
            <a:round/>
            <a:headEnd/>
            <a:tailEnd/>
          </a:ln>
          <a:effectLst/>
        </p:spPr>
        <p:txBody>
          <a:bodyPr wrap="none" anchor="ctr"/>
          <a:lstStyle/>
          <a:p>
            <a:pPr algn="ctr" eaLnBrk="0" hangingPunct="0"/>
            <a:endParaRPr lang="en-US" sz="2000" b="1" i="1">
              <a:effectLst>
                <a:outerShdw blurRad="38100" dist="38100" dir="2700000" algn="tl">
                  <a:srgbClr val="FFFFFF"/>
                </a:outerShdw>
              </a:effectLst>
              <a:latin typeface="Arial Black" pitchFamily="34" charset="0"/>
            </a:endParaRPr>
          </a:p>
          <a:p>
            <a:pPr algn="ctr" eaLnBrk="0" hangingPunct="0"/>
            <a:r>
              <a:rPr lang="en-US" sz="2000" b="1" i="1">
                <a:effectLst>
                  <a:outerShdw blurRad="38100" dist="38100" dir="2700000" algn="tl">
                    <a:srgbClr val="FFFFFF"/>
                  </a:outerShdw>
                </a:effectLst>
                <a:latin typeface="Arial Black" pitchFamily="34" charset="0"/>
              </a:rPr>
              <a:t>Purpose</a:t>
            </a:r>
          </a:p>
          <a:p>
            <a:pPr algn="ctr" eaLnBrk="0" hangingPunct="0"/>
            <a:endParaRPr lang="en-US" sz="2000" b="1" i="1">
              <a:effectLst>
                <a:outerShdw blurRad="38100" dist="38100" dir="2700000" algn="tl">
                  <a:srgbClr val="FFFFFF"/>
                </a:outerShdw>
              </a:effectLst>
              <a:latin typeface="Arial Black" pitchFamily="34" charset="0"/>
            </a:endParaRPr>
          </a:p>
        </p:txBody>
      </p:sp>
      <p:sp>
        <p:nvSpPr>
          <p:cNvPr id="58372" name="Rectangle 4"/>
          <p:cNvSpPr>
            <a:spLocks noChangeArrowheads="1"/>
          </p:cNvSpPr>
          <p:nvPr/>
        </p:nvSpPr>
        <p:spPr bwMode="auto">
          <a:xfrm>
            <a:off x="7086600" y="3886200"/>
            <a:ext cx="1676400" cy="914400"/>
          </a:xfrm>
          <a:prstGeom prst="rect">
            <a:avLst/>
          </a:prstGeom>
          <a:gradFill rotWithShape="0">
            <a:gsLst>
              <a:gs pos="0">
                <a:schemeClr val="bg1"/>
              </a:gs>
              <a:gs pos="100000">
                <a:schemeClr val="accent1"/>
              </a:gs>
            </a:gsLst>
            <a:lin ang="0" scaled="1"/>
          </a:gradFill>
          <a:ln w="9525">
            <a:solidFill>
              <a:schemeClr val="tx1"/>
            </a:solidFill>
            <a:miter lim="800000"/>
            <a:headEnd/>
            <a:tailEnd/>
          </a:ln>
          <a:effectLst/>
        </p:spPr>
        <p:txBody>
          <a:bodyPr wrap="none" anchor="ctr"/>
          <a:lstStyle/>
          <a:p>
            <a:pPr algn="ctr" eaLnBrk="0" hangingPunct="0"/>
            <a:r>
              <a:rPr lang="en-US" sz="2400" b="1" i="1">
                <a:effectLst>
                  <a:outerShdw blurRad="38100" dist="38100" dir="2700000" algn="tl">
                    <a:srgbClr val="FFFFFF"/>
                  </a:outerShdw>
                </a:effectLst>
                <a:latin typeface="Arial Black" pitchFamily="34" charset="0"/>
              </a:rPr>
              <a:t>Process</a:t>
            </a:r>
          </a:p>
        </p:txBody>
      </p:sp>
      <p:sp>
        <p:nvSpPr>
          <p:cNvPr id="58373" name="Text Box 5"/>
          <p:cNvSpPr txBox="1">
            <a:spLocks noChangeArrowheads="1"/>
          </p:cNvSpPr>
          <p:nvPr/>
        </p:nvSpPr>
        <p:spPr bwMode="auto">
          <a:xfrm>
            <a:off x="1084263" y="101600"/>
            <a:ext cx="2063750" cy="641350"/>
          </a:xfrm>
          <a:prstGeom prst="rect">
            <a:avLst/>
          </a:prstGeom>
          <a:noFill/>
          <a:ln w="9525">
            <a:noFill/>
            <a:miter lim="800000"/>
            <a:headEnd/>
            <a:tailEnd/>
          </a:ln>
          <a:effectLst/>
        </p:spPr>
        <p:txBody>
          <a:bodyPr wrap="none">
            <a:spAutoFit/>
          </a:bodyPr>
          <a:lstStyle/>
          <a:p>
            <a:pPr algn="ctr" eaLnBrk="0" hangingPunct="0"/>
            <a:r>
              <a:rPr lang="en-US" i="1">
                <a:solidFill>
                  <a:schemeClr val="bg2"/>
                </a:solidFill>
              </a:rPr>
              <a:t>Federal Enterprise</a:t>
            </a:r>
          </a:p>
          <a:p>
            <a:pPr algn="ctr" eaLnBrk="0" hangingPunct="0"/>
            <a:r>
              <a:rPr lang="en-US" i="1">
                <a:solidFill>
                  <a:schemeClr val="bg2"/>
                </a:solidFill>
              </a:rPr>
              <a:t> Architecture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additive="base">
                                        <p:cTn id="7" dur="500" fill="hold"/>
                                        <p:tgtEl>
                                          <p:spTgt spid="58371"/>
                                        </p:tgtEl>
                                        <p:attrNameLst>
                                          <p:attrName>ppt_x</p:attrName>
                                        </p:attrNameLst>
                                      </p:cBhvr>
                                      <p:tavLst>
                                        <p:tav tm="0">
                                          <p:val>
                                            <p:strVal val="0-#ppt_w/2"/>
                                          </p:val>
                                        </p:tav>
                                        <p:tav tm="100000">
                                          <p:val>
                                            <p:strVal val="#ppt_x"/>
                                          </p:val>
                                        </p:tav>
                                      </p:tavLst>
                                    </p:anim>
                                    <p:anim calcmode="lin" valueType="num">
                                      <p:cBhvr additive="base">
                                        <p:cTn id="8" dur="500" fill="hold"/>
                                        <p:tgtEl>
                                          <p:spTgt spid="5837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72"/>
                                        </p:tgtEl>
                                        <p:attrNameLst>
                                          <p:attrName>style.visibility</p:attrName>
                                        </p:attrNameLst>
                                      </p:cBhvr>
                                      <p:to>
                                        <p:strVal val="visible"/>
                                      </p:to>
                                    </p:set>
                                    <p:anim calcmode="lin" valueType="num">
                                      <p:cBhvr additive="base">
                                        <p:cTn id="13" dur="500" fill="hold"/>
                                        <p:tgtEl>
                                          <p:spTgt spid="58372"/>
                                        </p:tgtEl>
                                        <p:attrNameLst>
                                          <p:attrName>ppt_x</p:attrName>
                                        </p:attrNameLst>
                                      </p:cBhvr>
                                      <p:tavLst>
                                        <p:tav tm="0">
                                          <p:val>
                                            <p:strVal val="#ppt_x"/>
                                          </p:val>
                                        </p:tav>
                                        <p:tav tm="100000">
                                          <p:val>
                                            <p:strVal val="#ppt_x"/>
                                          </p:val>
                                        </p:tav>
                                      </p:tavLst>
                                    </p:anim>
                                    <p:anim calcmode="lin" valueType="num">
                                      <p:cBhvr additive="base">
                                        <p:cTn id="14"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000125" y="66675"/>
            <a:ext cx="7319963" cy="981075"/>
          </a:xfrm>
        </p:spPr>
        <p:txBody>
          <a:bodyPr/>
          <a:lstStyle/>
          <a:p>
            <a:r>
              <a:rPr lang="en-US" sz="4000" b="1"/>
              <a:t>PERFORMANCE REFERENCE MODEL (PRM)</a:t>
            </a:r>
          </a:p>
        </p:txBody>
      </p:sp>
      <p:sp>
        <p:nvSpPr>
          <p:cNvPr id="59395" name="Rectangle 3"/>
          <p:cNvSpPr>
            <a:spLocks noGrp="1" noChangeArrowheads="1"/>
          </p:cNvSpPr>
          <p:nvPr>
            <p:ph type="body" idx="1"/>
          </p:nvPr>
        </p:nvSpPr>
        <p:spPr>
          <a:xfrm>
            <a:off x="152400" y="1600200"/>
            <a:ext cx="8382000" cy="4648200"/>
          </a:xfrm>
        </p:spPr>
        <p:txBody>
          <a:bodyPr/>
          <a:lstStyle/>
          <a:p>
            <a:endParaRPr lang="en-US" sz="2400"/>
          </a:p>
          <a:p>
            <a:r>
              <a:rPr lang="en-US" sz="2400"/>
              <a:t>The PRM is a "reference model" or standardized framework to measure the performance of major IT investments and their contribution to </a:t>
            </a:r>
            <a:r>
              <a:rPr lang="en-US" sz="2400">
                <a:solidFill>
                  <a:srgbClr val="FFFF00"/>
                </a:solidFill>
              </a:rPr>
              <a:t>program performance</a:t>
            </a:r>
            <a:r>
              <a:rPr lang="en-US" sz="2400"/>
              <a:t>. The PRM has three main purposes: </a:t>
            </a:r>
          </a:p>
          <a:p>
            <a:r>
              <a:rPr lang="en-US" sz="2400"/>
              <a:t>  Help produce enhanced </a:t>
            </a:r>
            <a:r>
              <a:rPr lang="en-US" sz="2400">
                <a:solidFill>
                  <a:srgbClr val="FFFF00"/>
                </a:solidFill>
              </a:rPr>
              <a:t>performance information</a:t>
            </a:r>
            <a:r>
              <a:rPr lang="en-US" sz="2400"/>
              <a:t> to improve strategic and daily decision-making;   </a:t>
            </a:r>
          </a:p>
          <a:p>
            <a:r>
              <a:rPr lang="en-US" sz="2400"/>
              <a:t>Improve the alignment-and better articulate the contribution of-inputs to outputs and outcomes, thereby </a:t>
            </a:r>
            <a:r>
              <a:rPr lang="en-US" sz="2400" i="1">
                <a:solidFill>
                  <a:srgbClr val="FFFF00"/>
                </a:solidFill>
              </a:rPr>
              <a:t>creating a clear "line of sight" to desired results</a:t>
            </a:r>
            <a:r>
              <a:rPr lang="en-US" sz="2400"/>
              <a:t>; and </a:t>
            </a:r>
          </a:p>
          <a:p>
            <a:r>
              <a:rPr lang="en-US" sz="2400"/>
              <a:t>  Identify performance improvement opportunities that </a:t>
            </a:r>
            <a:r>
              <a:rPr lang="en-US" sz="2400">
                <a:solidFill>
                  <a:srgbClr val="FFFF00"/>
                </a:solidFill>
              </a:rPr>
              <a:t>span traditional organizational structures and boundaries</a:t>
            </a:r>
            <a:r>
              <a:rPr lang="en-US" sz="2400"/>
              <a:t>. </a:t>
            </a:r>
          </a:p>
        </p:txBody>
      </p:sp>
      <p:sp>
        <p:nvSpPr>
          <p:cNvPr id="59396" name="Text Box 4"/>
          <p:cNvSpPr txBox="1">
            <a:spLocks noChangeArrowheads="1"/>
          </p:cNvSpPr>
          <p:nvPr/>
        </p:nvSpPr>
        <p:spPr bwMode="auto">
          <a:xfrm>
            <a:off x="8382000" y="1096963"/>
            <a:ext cx="762000" cy="3810000"/>
          </a:xfrm>
          <a:prstGeom prst="rect">
            <a:avLst/>
          </a:prstGeom>
          <a:noFill/>
          <a:ln w="9525">
            <a:noFill/>
            <a:miter lim="800000"/>
            <a:headEnd/>
            <a:tailEnd/>
          </a:ln>
          <a:effectLst/>
        </p:spPr>
        <p:txBody>
          <a:bodyPr vert="eaVert" wrap="none">
            <a:spAutoFit/>
          </a:bodyPr>
          <a:lstStyle/>
          <a:p>
            <a:pPr algn="ctr">
              <a:spcBef>
                <a:spcPct val="20000"/>
              </a:spcBef>
            </a:pPr>
            <a:r>
              <a:rPr lang="en-US" sz="2400">
                <a:latin typeface="Rockwell" pitchFamily="18" charset="0"/>
              </a:rPr>
              <a:t>http://feapmo.gov/fea.asp</a:t>
            </a:r>
          </a:p>
          <a:p>
            <a:pPr algn="ctr" eaLnBrk="0" hangingPunct="0"/>
            <a:endParaRPr lang="en-US" sz="1400" b="1">
              <a:effectLst>
                <a:outerShdw blurRad="38100" dist="38100" dir="2700000" algn="tl">
                  <a:srgbClr val="C0C0C0"/>
                </a:outerShdw>
              </a:effectLst>
              <a:latin typeface="Rockwell" pitchFamily="18"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09600" y="1023938"/>
            <a:ext cx="8001000" cy="1711325"/>
          </a:xfrm>
          <a:gradFill rotWithShape="1">
            <a:gsLst>
              <a:gs pos="0">
                <a:schemeClr val="hlink">
                  <a:gamma/>
                  <a:shade val="46275"/>
                  <a:invGamma/>
                </a:schemeClr>
              </a:gs>
              <a:gs pos="50000">
                <a:schemeClr val="hlink"/>
              </a:gs>
              <a:gs pos="100000">
                <a:schemeClr val="hlink">
                  <a:gamma/>
                  <a:shade val="46275"/>
                  <a:invGamma/>
                </a:schemeClr>
              </a:gs>
            </a:gsLst>
            <a:lin ang="5400000" scaled="1"/>
          </a:gradFill>
        </p:spPr>
        <p:txBody>
          <a:bodyPr/>
          <a:lstStyle/>
          <a:p>
            <a:r>
              <a:rPr lang="en-US" sz="4800">
                <a:latin typeface="Bookman Old Style" pitchFamily="18" charset="0"/>
              </a:rPr>
              <a:t>HEADLINE 2003:</a:t>
            </a:r>
            <a:br>
              <a:rPr lang="en-US" sz="4800">
                <a:latin typeface="Bookman Old Style" pitchFamily="18" charset="0"/>
              </a:rPr>
            </a:br>
            <a:r>
              <a:rPr lang="en-US" sz="4800">
                <a:latin typeface="Bookman Old Style" pitchFamily="18" charset="0"/>
              </a:rPr>
              <a:t>States Faces Worst Budget Deficit Since World War II</a:t>
            </a:r>
            <a:endParaRPr lang="en-US" sz="4800">
              <a:latin typeface="Baskerville Old Face" pitchFamily="18" charset="0"/>
            </a:endParaRPr>
          </a:p>
        </p:txBody>
      </p:sp>
      <p:sp>
        <p:nvSpPr>
          <p:cNvPr id="60419" name="Rectangle 3"/>
          <p:cNvSpPr>
            <a:spLocks noGrp="1" noChangeArrowheads="1"/>
          </p:cNvSpPr>
          <p:nvPr>
            <p:ph type="subTitle" idx="1"/>
          </p:nvPr>
        </p:nvSpPr>
        <p:spPr>
          <a:xfrm>
            <a:off x="762000" y="3886200"/>
            <a:ext cx="7696200" cy="1752600"/>
          </a:xfrm>
          <a:gradFill rotWithShape="1">
            <a:gsLst>
              <a:gs pos="0">
                <a:schemeClr val="bg1">
                  <a:gamma/>
                  <a:shade val="46275"/>
                  <a:invGamma/>
                </a:schemeClr>
              </a:gs>
              <a:gs pos="50000">
                <a:schemeClr val="bg1"/>
              </a:gs>
              <a:gs pos="100000">
                <a:schemeClr val="bg1">
                  <a:gamma/>
                  <a:shade val="46275"/>
                  <a:invGamma/>
                </a:schemeClr>
              </a:gs>
            </a:gsLst>
            <a:lin ang="5400000" scaled="1"/>
          </a:gradFill>
          <a:ln>
            <a:solidFill>
              <a:schemeClr val="folHlink"/>
            </a:solidFill>
          </a:ln>
        </p:spPr>
        <p:txBody>
          <a:bodyPr/>
          <a:lstStyle/>
          <a:p>
            <a:pPr>
              <a:lnSpc>
                <a:spcPct val="70000"/>
              </a:lnSpc>
            </a:pPr>
            <a:r>
              <a:rPr lang="en-US" sz="4400" i="1">
                <a:latin typeface="Times New Roman" pitchFamily="18" charset="0"/>
              </a:rPr>
              <a:t>HEADLINE 2004:</a:t>
            </a:r>
          </a:p>
          <a:p>
            <a:pPr>
              <a:lnSpc>
                <a:spcPct val="70000"/>
              </a:lnSpc>
            </a:pPr>
            <a:r>
              <a:rPr lang="en-US" sz="4400" i="1">
                <a:latin typeface="Times New Roman" pitchFamily="18" charset="0"/>
              </a:rPr>
              <a:t>State Budgets Rebounding, But Tough Road Looms Ahead</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t>Elusive Income</a:t>
            </a:r>
          </a:p>
        </p:txBody>
      </p:sp>
      <p:sp>
        <p:nvSpPr>
          <p:cNvPr id="114691" name="Rectangle 3"/>
          <p:cNvSpPr>
            <a:spLocks noGrp="1" noChangeArrowheads="1"/>
          </p:cNvSpPr>
          <p:nvPr>
            <p:ph type="body" idx="1"/>
          </p:nvPr>
        </p:nvSpPr>
        <p:spPr/>
        <p:txBody>
          <a:bodyPr/>
          <a:lstStyle/>
          <a:p>
            <a:r>
              <a:rPr lang="en-US"/>
              <a:t>In 1999, only five states were facing revenue shortages (MT, LA, TN, WY, ID)</a:t>
            </a:r>
          </a:p>
          <a:p>
            <a:r>
              <a:rPr lang="en-US"/>
              <a:t>Today even though revenues are up from a year ago, nearly every state is facing a mid to long term structural deficit</a:t>
            </a:r>
          </a:p>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l="16667" t="15889" r="16072" b="9047"/>
          <a:stretch>
            <a:fillRect/>
          </a:stretch>
        </p:blipFill>
        <p:spPr bwMode="auto">
          <a:xfrm>
            <a:off x="76200" y="152400"/>
            <a:ext cx="9067800" cy="6324600"/>
          </a:xfrm>
          <a:prstGeom prst="rect">
            <a:avLst/>
          </a:prstGeom>
          <a:noFill/>
          <a:ln w="9525">
            <a:noFill/>
            <a:miter lim="800000"/>
            <a:headEnd/>
            <a:tailEnd/>
          </a:ln>
          <a:effectLst/>
        </p:spPr>
      </p:pic>
      <p:sp>
        <p:nvSpPr>
          <p:cNvPr id="62467" name="Text Box 3"/>
          <p:cNvSpPr txBox="1">
            <a:spLocks noChangeArrowheads="1"/>
          </p:cNvSpPr>
          <p:nvPr/>
        </p:nvSpPr>
        <p:spPr bwMode="auto">
          <a:xfrm>
            <a:off x="5867400" y="6521450"/>
            <a:ext cx="2755900" cy="336550"/>
          </a:xfrm>
          <a:prstGeom prst="rect">
            <a:avLst/>
          </a:prstGeom>
          <a:noFill/>
          <a:ln w="9525">
            <a:noFill/>
            <a:miter lim="800000"/>
            <a:headEnd/>
            <a:tailEnd/>
          </a:ln>
          <a:effectLst/>
        </p:spPr>
        <p:txBody>
          <a:bodyPr wrap="none">
            <a:spAutoFit/>
          </a:bodyPr>
          <a:lstStyle/>
          <a:p>
            <a:r>
              <a:rPr lang="en-US" sz="1600">
                <a:cs typeface="Arial" pitchFamily="34" charset="0"/>
              </a:rPr>
              <a:t>Nicholas Jenny August 2004</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397000" y="342900"/>
            <a:ext cx="6511925" cy="588963"/>
          </a:xfrm>
        </p:spPr>
        <p:txBody>
          <a:bodyPr/>
          <a:lstStyle/>
          <a:p>
            <a:r>
              <a:rPr lang="en-US"/>
              <a:t>Trends…Expenditures</a:t>
            </a:r>
          </a:p>
        </p:txBody>
      </p:sp>
      <p:sp>
        <p:nvSpPr>
          <p:cNvPr id="64515" name="Rectangle 3"/>
          <p:cNvSpPr>
            <a:spLocks noGrp="1" noChangeArrowheads="1"/>
          </p:cNvSpPr>
          <p:nvPr>
            <p:ph type="body" idx="1"/>
          </p:nvPr>
        </p:nvSpPr>
        <p:spPr>
          <a:xfrm>
            <a:off x="990600" y="1524000"/>
            <a:ext cx="7308850" cy="5334000"/>
          </a:xfrm>
        </p:spPr>
        <p:txBody>
          <a:bodyPr/>
          <a:lstStyle/>
          <a:p>
            <a:pPr>
              <a:lnSpc>
                <a:spcPct val="70000"/>
              </a:lnSpc>
            </a:pPr>
            <a:r>
              <a:rPr lang="en-US">
                <a:solidFill>
                  <a:schemeClr val="tx2"/>
                </a:solidFill>
              </a:rPr>
              <a:t>Education</a:t>
            </a:r>
            <a:r>
              <a:rPr lang="en-US"/>
              <a:t> – K-12 continues to increase, Higher Ed wants to recover from recent cuts</a:t>
            </a:r>
          </a:p>
          <a:p>
            <a:pPr>
              <a:lnSpc>
                <a:spcPct val="70000"/>
              </a:lnSpc>
            </a:pPr>
            <a:r>
              <a:rPr lang="en-US">
                <a:solidFill>
                  <a:schemeClr val="tx2"/>
                </a:solidFill>
              </a:rPr>
              <a:t>Health care</a:t>
            </a:r>
            <a:r>
              <a:rPr lang="en-US"/>
              <a:t> costs will increase at double digit rates – Medicaid, employees, institution residents</a:t>
            </a:r>
          </a:p>
          <a:p>
            <a:pPr>
              <a:lnSpc>
                <a:spcPct val="70000"/>
              </a:lnSpc>
            </a:pPr>
            <a:r>
              <a:rPr lang="en-US">
                <a:solidFill>
                  <a:schemeClr val="tx2"/>
                </a:solidFill>
              </a:rPr>
              <a:t>Retirement accounts</a:t>
            </a:r>
            <a:r>
              <a:rPr lang="en-US"/>
              <a:t> – unfunded future liabilities with the arrival of the boomers</a:t>
            </a:r>
          </a:p>
          <a:p>
            <a:pPr>
              <a:lnSpc>
                <a:spcPct val="70000"/>
              </a:lnSpc>
            </a:pPr>
            <a:r>
              <a:rPr lang="en-US">
                <a:solidFill>
                  <a:schemeClr val="tx2"/>
                </a:solidFill>
              </a:rPr>
              <a:t>Public Safety, Corrections, Homeland Security</a:t>
            </a:r>
            <a:r>
              <a:rPr lang="en-US"/>
              <a:t> costs </a:t>
            </a:r>
          </a:p>
          <a:p>
            <a:pPr>
              <a:lnSpc>
                <a:spcPct val="70000"/>
              </a:lnSpc>
            </a:pPr>
            <a:r>
              <a:rPr lang="en-US">
                <a:solidFill>
                  <a:schemeClr val="tx2"/>
                </a:solidFill>
              </a:rPr>
              <a:t>Cost shifting</a:t>
            </a:r>
            <a:r>
              <a:rPr lang="en-US"/>
              <a:t> caused by federal limitations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1828800" y="-571500"/>
            <a:ext cx="12801600" cy="8001000"/>
          </a:xfrm>
          <a:prstGeom prst="rect">
            <a:avLst/>
          </a:prstGeom>
          <a:noFill/>
          <a:ln w="9525">
            <a:noFill/>
            <a:miter lim="800000"/>
            <a:headEnd/>
            <a:tailEnd/>
          </a:ln>
          <a:effectLst/>
        </p:spPr>
      </p:pic>
      <p:sp>
        <p:nvSpPr>
          <p:cNvPr id="65539" name="Text Box 3"/>
          <p:cNvSpPr txBox="1">
            <a:spLocks noChangeArrowheads="1"/>
          </p:cNvSpPr>
          <p:nvPr/>
        </p:nvSpPr>
        <p:spPr bwMode="auto">
          <a:xfrm>
            <a:off x="609600" y="5943600"/>
            <a:ext cx="2292350" cy="730250"/>
          </a:xfrm>
          <a:prstGeom prst="rect">
            <a:avLst/>
          </a:prstGeom>
          <a:noFill/>
          <a:ln w="9525">
            <a:noFill/>
            <a:miter lim="800000"/>
            <a:headEnd/>
            <a:tailEnd/>
          </a:ln>
          <a:effectLst/>
        </p:spPr>
        <p:txBody>
          <a:bodyPr wrap="none">
            <a:spAutoFit/>
          </a:bodyPr>
          <a:lstStyle/>
          <a:p>
            <a:pPr eaLnBrk="0" hangingPunct="0"/>
            <a:r>
              <a:rPr lang="en-US" sz="1400" b="1">
                <a:solidFill>
                  <a:schemeClr val="bg2"/>
                </a:solidFill>
                <a:effectLst>
                  <a:outerShdw blurRad="38100" dist="38100" dir="2700000" algn="tl">
                    <a:srgbClr val="C0C0C0"/>
                  </a:outerShdw>
                </a:effectLst>
              </a:rPr>
              <a:t>David Osborne, </a:t>
            </a:r>
          </a:p>
          <a:p>
            <a:pPr eaLnBrk="0" hangingPunct="0"/>
            <a:r>
              <a:rPr lang="en-US" sz="1400" b="1">
                <a:solidFill>
                  <a:schemeClr val="bg2"/>
                </a:solidFill>
                <a:effectLst>
                  <a:outerShdw blurRad="38100" dist="38100" dir="2700000" algn="tl">
                    <a:srgbClr val="C0C0C0"/>
                  </a:outerShdw>
                </a:effectLst>
              </a:rPr>
              <a:t>NASCIO Annual Meeting</a:t>
            </a:r>
            <a:r>
              <a:rPr lang="en-US" sz="1400" b="1">
                <a:effectLst>
                  <a:outerShdw blurRad="38100" dist="38100" dir="2700000" algn="tl">
                    <a:srgbClr val="C0C0C0"/>
                  </a:outerShdw>
                </a:effectLst>
              </a:rPr>
              <a:t> </a:t>
            </a:r>
          </a:p>
          <a:p>
            <a:pPr eaLnBrk="0" hangingPunct="0"/>
            <a:r>
              <a:rPr lang="en-US" sz="1400" b="1">
                <a:effectLst>
                  <a:outerShdw blurRad="38100" dist="38100" dir="2700000" algn="tl">
                    <a:srgbClr val="C0C0C0"/>
                  </a:outerShdw>
                </a:effectLst>
              </a:rPr>
              <a:t>2004</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eal1"/>
          <p:cNvPicPr>
            <a:picLocks noChangeAspect="1" noChangeArrowheads="1"/>
          </p:cNvPicPr>
          <p:nvPr/>
        </p:nvPicPr>
        <p:blipFill>
          <a:blip r:embed="rId2" cstate="print"/>
          <a:srcRect/>
          <a:stretch>
            <a:fillRect/>
          </a:stretch>
        </p:blipFill>
        <p:spPr bwMode="auto">
          <a:xfrm>
            <a:off x="0" y="130175"/>
            <a:ext cx="2035175" cy="2000250"/>
          </a:xfrm>
          <a:prstGeom prst="rect">
            <a:avLst/>
          </a:prstGeom>
          <a:noFill/>
        </p:spPr>
      </p:pic>
      <p:sp>
        <p:nvSpPr>
          <p:cNvPr id="66563" name="Text Box 3"/>
          <p:cNvSpPr txBox="1">
            <a:spLocks noChangeArrowheads="1"/>
          </p:cNvSpPr>
          <p:nvPr/>
        </p:nvSpPr>
        <p:spPr bwMode="auto">
          <a:xfrm>
            <a:off x="2286000" y="228600"/>
            <a:ext cx="6477000" cy="2101850"/>
          </a:xfrm>
          <a:prstGeom prst="rect">
            <a:avLst/>
          </a:prstGeom>
          <a:noFill/>
          <a:ln w="9525">
            <a:noFill/>
            <a:miter lim="800000"/>
            <a:headEnd/>
            <a:tailEnd/>
          </a:ln>
          <a:effectLst/>
        </p:spPr>
        <p:txBody>
          <a:bodyPr>
            <a:spAutoFit/>
          </a:bodyPr>
          <a:lstStyle/>
          <a:p>
            <a:pPr algn="ctr" eaLnBrk="0" hangingPunct="0">
              <a:spcBef>
                <a:spcPct val="50000"/>
              </a:spcBef>
            </a:pPr>
            <a:r>
              <a:rPr lang="en-US" sz="4400">
                <a:solidFill>
                  <a:srgbClr val="FFCC00"/>
                </a:solidFill>
                <a:latin typeface="Arial Black" pitchFamily="34" charset="0"/>
              </a:rPr>
              <a:t>My Experience with Government’s Big Four:</a:t>
            </a:r>
          </a:p>
        </p:txBody>
      </p:sp>
      <p:sp>
        <p:nvSpPr>
          <p:cNvPr id="66564" name="Text Box 4"/>
          <p:cNvSpPr txBox="1">
            <a:spLocks noChangeArrowheads="1"/>
          </p:cNvSpPr>
          <p:nvPr/>
        </p:nvSpPr>
        <p:spPr bwMode="auto">
          <a:xfrm>
            <a:off x="228600" y="2492375"/>
            <a:ext cx="8610600" cy="457200"/>
          </a:xfrm>
          <a:prstGeom prst="rect">
            <a:avLst/>
          </a:prstGeom>
          <a:noFill/>
          <a:ln w="9525">
            <a:noFill/>
            <a:miter lim="800000"/>
            <a:headEnd/>
            <a:tailEnd/>
          </a:ln>
          <a:effectLst/>
        </p:spPr>
        <p:txBody>
          <a:bodyPr>
            <a:spAutoFit/>
          </a:bodyPr>
          <a:lstStyle/>
          <a:p>
            <a:pPr eaLnBrk="0" hangingPunct="0">
              <a:spcBef>
                <a:spcPct val="50000"/>
              </a:spcBef>
            </a:pPr>
            <a:endParaRPr lang="en-US" sz="2400">
              <a:solidFill>
                <a:schemeClr val="hlink"/>
              </a:solidFill>
              <a:latin typeface="Times New Roman" pitchFamily="18" charset="0"/>
            </a:endParaRPr>
          </a:p>
        </p:txBody>
      </p:sp>
      <p:sp>
        <p:nvSpPr>
          <p:cNvPr id="66565" name="Rectangle 5"/>
          <p:cNvSpPr>
            <a:spLocks noChangeArrowheads="1"/>
          </p:cNvSpPr>
          <p:nvPr/>
        </p:nvSpPr>
        <p:spPr bwMode="auto">
          <a:xfrm>
            <a:off x="457200" y="6338888"/>
            <a:ext cx="6586538" cy="519112"/>
          </a:xfrm>
          <a:prstGeom prst="rect">
            <a:avLst/>
          </a:prstGeom>
          <a:noFill/>
          <a:ln w="9525">
            <a:noFill/>
            <a:miter lim="800000"/>
            <a:headEnd/>
            <a:tailEnd/>
          </a:ln>
          <a:effectLst/>
        </p:spPr>
        <p:txBody>
          <a:bodyPr>
            <a:spAutoFit/>
          </a:bodyPr>
          <a:lstStyle/>
          <a:p>
            <a:pPr algn="ctr" eaLnBrk="0" hangingPunct="0">
              <a:spcBef>
                <a:spcPct val="50000"/>
              </a:spcBef>
            </a:pPr>
            <a:r>
              <a:rPr lang="en-US" sz="2800">
                <a:solidFill>
                  <a:srgbClr val="FFCC00"/>
                </a:solidFill>
                <a:latin typeface="Arial Black" pitchFamily="34" charset="0"/>
              </a:rPr>
              <a:t>Total 87% of General Fund</a:t>
            </a:r>
          </a:p>
        </p:txBody>
      </p:sp>
      <p:pic>
        <p:nvPicPr>
          <p:cNvPr id="66566" name="Picture 6" descr="BS00554_"/>
          <p:cNvPicPr>
            <a:picLocks noChangeAspect="1" noChangeArrowheads="1"/>
          </p:cNvPicPr>
          <p:nvPr/>
        </p:nvPicPr>
        <p:blipFill>
          <a:blip r:embed="rId3" cstate="print"/>
          <a:srcRect/>
          <a:stretch>
            <a:fillRect/>
          </a:stretch>
        </p:blipFill>
        <p:spPr bwMode="auto">
          <a:xfrm>
            <a:off x="381000" y="2362200"/>
            <a:ext cx="1752600" cy="1528763"/>
          </a:xfrm>
          <a:prstGeom prst="rect">
            <a:avLst/>
          </a:prstGeom>
          <a:noFill/>
        </p:spPr>
      </p:pic>
      <p:pic>
        <p:nvPicPr>
          <p:cNvPr id="66567" name="Picture 7" descr="BD10415_"/>
          <p:cNvPicPr>
            <a:picLocks noChangeAspect="1" noChangeArrowheads="1"/>
          </p:cNvPicPr>
          <p:nvPr/>
        </p:nvPicPr>
        <p:blipFill>
          <a:blip r:embed="rId4" cstate="print"/>
          <a:srcRect/>
          <a:stretch>
            <a:fillRect/>
          </a:stretch>
        </p:blipFill>
        <p:spPr bwMode="auto">
          <a:xfrm>
            <a:off x="2438400" y="3733800"/>
            <a:ext cx="2052638" cy="1620838"/>
          </a:xfrm>
          <a:prstGeom prst="rect">
            <a:avLst/>
          </a:prstGeom>
          <a:noFill/>
        </p:spPr>
      </p:pic>
      <p:pic>
        <p:nvPicPr>
          <p:cNvPr id="66568" name="Picture 8" descr="BS01157_"/>
          <p:cNvPicPr>
            <a:picLocks noChangeAspect="1" noChangeArrowheads="1"/>
          </p:cNvPicPr>
          <p:nvPr/>
        </p:nvPicPr>
        <p:blipFill>
          <a:blip r:embed="rId5" cstate="print"/>
          <a:srcRect/>
          <a:stretch>
            <a:fillRect/>
          </a:stretch>
        </p:blipFill>
        <p:spPr bwMode="auto">
          <a:xfrm>
            <a:off x="4876800" y="2133600"/>
            <a:ext cx="1700213" cy="1828800"/>
          </a:xfrm>
          <a:prstGeom prst="rect">
            <a:avLst/>
          </a:prstGeom>
          <a:noFill/>
        </p:spPr>
      </p:pic>
      <p:pic>
        <p:nvPicPr>
          <p:cNvPr id="66569" name="Picture 9" descr="BD05082_"/>
          <p:cNvPicPr>
            <a:picLocks noChangeAspect="1" noChangeArrowheads="1"/>
          </p:cNvPicPr>
          <p:nvPr/>
        </p:nvPicPr>
        <p:blipFill>
          <a:blip r:embed="rId6" cstate="print"/>
          <a:srcRect/>
          <a:stretch>
            <a:fillRect/>
          </a:stretch>
        </p:blipFill>
        <p:spPr bwMode="auto">
          <a:xfrm>
            <a:off x="7162800" y="2743200"/>
            <a:ext cx="1503363" cy="2209800"/>
          </a:xfrm>
          <a:prstGeom prst="rect">
            <a:avLst/>
          </a:prstGeom>
          <a:noFill/>
        </p:spPr>
      </p:pic>
      <p:sp>
        <p:nvSpPr>
          <p:cNvPr id="66570" name="Rectangle 10"/>
          <p:cNvSpPr>
            <a:spLocks noChangeArrowheads="1"/>
          </p:cNvSpPr>
          <p:nvPr/>
        </p:nvSpPr>
        <p:spPr bwMode="auto">
          <a:xfrm>
            <a:off x="228600" y="4038600"/>
            <a:ext cx="1676400" cy="946150"/>
          </a:xfrm>
          <a:prstGeom prst="rect">
            <a:avLst/>
          </a:prstGeom>
          <a:noFill/>
          <a:ln w="9525">
            <a:noFill/>
            <a:miter lim="800000"/>
            <a:headEnd/>
            <a:tailEnd/>
          </a:ln>
          <a:effectLst/>
        </p:spPr>
        <p:txBody>
          <a:bodyPr>
            <a:spAutoFit/>
          </a:bodyPr>
          <a:lstStyle/>
          <a:p>
            <a:pPr algn="ctr" eaLnBrk="0" hangingPunct="0">
              <a:spcBef>
                <a:spcPct val="50000"/>
              </a:spcBef>
            </a:pPr>
            <a:r>
              <a:rPr lang="en-US" sz="2800">
                <a:solidFill>
                  <a:srgbClr val="FFCC00"/>
                </a:solidFill>
                <a:latin typeface="Times New Roman" pitchFamily="18" charset="0"/>
              </a:rPr>
              <a:t>Education33%</a:t>
            </a:r>
          </a:p>
        </p:txBody>
      </p:sp>
      <p:sp>
        <p:nvSpPr>
          <p:cNvPr id="66571" name="Rectangle 11"/>
          <p:cNvSpPr>
            <a:spLocks noChangeArrowheads="1"/>
          </p:cNvSpPr>
          <p:nvPr/>
        </p:nvSpPr>
        <p:spPr bwMode="auto">
          <a:xfrm>
            <a:off x="2438400" y="5334000"/>
            <a:ext cx="1889125" cy="884238"/>
          </a:xfrm>
          <a:prstGeom prst="rect">
            <a:avLst/>
          </a:prstGeom>
          <a:noFill/>
          <a:ln w="9525">
            <a:noFill/>
            <a:miter lim="800000"/>
            <a:headEnd/>
            <a:tailEnd/>
          </a:ln>
          <a:effectLst/>
        </p:spPr>
        <p:txBody>
          <a:bodyPr wrap="none">
            <a:spAutoFit/>
          </a:bodyPr>
          <a:lstStyle/>
          <a:p>
            <a:pPr algn="ctr" eaLnBrk="0" hangingPunct="0"/>
            <a:r>
              <a:rPr lang="en-US" sz="2800">
                <a:solidFill>
                  <a:srgbClr val="FFCC00"/>
                </a:solidFill>
                <a:latin typeface="Times New Roman" pitchFamily="18" charset="0"/>
              </a:rPr>
              <a:t>Health Care</a:t>
            </a:r>
          </a:p>
          <a:p>
            <a:pPr algn="ctr" eaLnBrk="0" hangingPunct="0"/>
            <a:r>
              <a:rPr lang="en-US" sz="2400">
                <a:solidFill>
                  <a:srgbClr val="FFCC00"/>
                </a:solidFill>
                <a:latin typeface="Times New Roman" pitchFamily="18" charset="0"/>
              </a:rPr>
              <a:t> 30%</a:t>
            </a:r>
          </a:p>
        </p:txBody>
      </p:sp>
      <p:sp>
        <p:nvSpPr>
          <p:cNvPr id="66572" name="Text Box 12"/>
          <p:cNvSpPr txBox="1">
            <a:spLocks noChangeArrowheads="1"/>
          </p:cNvSpPr>
          <p:nvPr/>
        </p:nvSpPr>
        <p:spPr bwMode="auto">
          <a:xfrm>
            <a:off x="4572000" y="4038600"/>
            <a:ext cx="2514600" cy="1311275"/>
          </a:xfrm>
          <a:prstGeom prst="rect">
            <a:avLst/>
          </a:prstGeom>
          <a:noFill/>
          <a:ln w="9525">
            <a:noFill/>
            <a:miter lim="800000"/>
            <a:headEnd/>
            <a:tailEnd/>
          </a:ln>
          <a:effectLst/>
        </p:spPr>
        <p:txBody>
          <a:bodyPr>
            <a:spAutoFit/>
          </a:bodyPr>
          <a:lstStyle/>
          <a:p>
            <a:pPr algn="ctr" eaLnBrk="0" hangingPunct="0"/>
            <a:r>
              <a:rPr lang="en-US" sz="2800">
                <a:solidFill>
                  <a:srgbClr val="FFCC00"/>
                </a:solidFill>
                <a:latin typeface="Times New Roman" pitchFamily="18" charset="0"/>
              </a:rPr>
              <a:t>Public Safety, Corrections</a:t>
            </a:r>
          </a:p>
          <a:p>
            <a:pPr algn="ctr" eaLnBrk="0" hangingPunct="0"/>
            <a:r>
              <a:rPr lang="en-US" sz="2400">
                <a:solidFill>
                  <a:srgbClr val="FFCC00"/>
                </a:solidFill>
                <a:latin typeface="Times New Roman" pitchFamily="18" charset="0"/>
              </a:rPr>
              <a:t>16%</a:t>
            </a:r>
          </a:p>
        </p:txBody>
      </p:sp>
      <p:sp>
        <p:nvSpPr>
          <p:cNvPr id="66573" name="Text Box 13"/>
          <p:cNvSpPr txBox="1">
            <a:spLocks noChangeArrowheads="1"/>
          </p:cNvSpPr>
          <p:nvPr/>
        </p:nvSpPr>
        <p:spPr bwMode="auto">
          <a:xfrm>
            <a:off x="6869113" y="4976813"/>
            <a:ext cx="1828800" cy="1311275"/>
          </a:xfrm>
          <a:prstGeom prst="rect">
            <a:avLst/>
          </a:prstGeom>
          <a:noFill/>
          <a:ln w="9525">
            <a:noFill/>
            <a:miter lim="800000"/>
            <a:headEnd/>
            <a:tailEnd/>
          </a:ln>
          <a:effectLst/>
        </p:spPr>
        <p:txBody>
          <a:bodyPr>
            <a:spAutoFit/>
          </a:bodyPr>
          <a:lstStyle/>
          <a:p>
            <a:pPr algn="ctr" eaLnBrk="0" hangingPunct="0">
              <a:spcBef>
                <a:spcPct val="50000"/>
              </a:spcBef>
            </a:pPr>
            <a:r>
              <a:rPr lang="en-US" sz="2800">
                <a:solidFill>
                  <a:srgbClr val="FFCC00"/>
                </a:solidFill>
                <a:latin typeface="Times New Roman" pitchFamily="18" charset="0"/>
              </a:rPr>
              <a:t>Family Services</a:t>
            </a:r>
            <a:r>
              <a:rPr lang="en-US" sz="2400">
                <a:solidFill>
                  <a:srgbClr val="FFCC00"/>
                </a:solidFill>
                <a:latin typeface="Times New Roman" pitchFamily="18" charset="0"/>
              </a:rPr>
              <a:t> 8%</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990600" y="100013"/>
            <a:ext cx="7319963" cy="1076325"/>
          </a:xfrm>
        </p:spPr>
        <p:txBody>
          <a:bodyPr/>
          <a:lstStyle/>
          <a:p>
            <a:r>
              <a:rPr lang="en-US">
                <a:solidFill>
                  <a:srgbClr val="FFCC00"/>
                </a:solidFill>
              </a:rPr>
              <a:t>Today’s Hot Issues for </a:t>
            </a:r>
            <a:br>
              <a:rPr lang="en-US">
                <a:solidFill>
                  <a:srgbClr val="FFCC00"/>
                </a:solidFill>
              </a:rPr>
            </a:br>
            <a:r>
              <a:rPr lang="en-US">
                <a:solidFill>
                  <a:srgbClr val="FFCC00"/>
                </a:solidFill>
              </a:rPr>
              <a:t>Governors</a:t>
            </a:r>
          </a:p>
        </p:txBody>
      </p:sp>
      <p:sp>
        <p:nvSpPr>
          <p:cNvPr id="67587" name="Rectangle 3"/>
          <p:cNvSpPr>
            <a:spLocks noGrp="1" noChangeArrowheads="1"/>
          </p:cNvSpPr>
          <p:nvPr>
            <p:ph type="body" sz="half" idx="1"/>
          </p:nvPr>
        </p:nvSpPr>
        <p:spPr>
          <a:xfrm>
            <a:off x="228600" y="2501900"/>
            <a:ext cx="4321175" cy="4114800"/>
          </a:xfrm>
        </p:spPr>
        <p:txBody>
          <a:bodyPr/>
          <a:lstStyle/>
          <a:p>
            <a:r>
              <a:rPr lang="en-US"/>
              <a:t>The Budget Crunch </a:t>
            </a:r>
          </a:p>
          <a:p>
            <a:r>
              <a:rPr lang="en-US"/>
              <a:t>Education</a:t>
            </a:r>
          </a:p>
          <a:p>
            <a:r>
              <a:rPr lang="en-US"/>
              <a:t>Economy and Jobs</a:t>
            </a:r>
          </a:p>
          <a:p>
            <a:r>
              <a:rPr lang="en-US"/>
              <a:t>Health Care</a:t>
            </a:r>
          </a:p>
          <a:p>
            <a:pPr lvl="1"/>
            <a:r>
              <a:rPr lang="en-US"/>
              <a:t>Medicaid</a:t>
            </a:r>
          </a:p>
          <a:p>
            <a:pPr lvl="1"/>
            <a:r>
              <a:rPr lang="en-US"/>
              <a:t>The aging population</a:t>
            </a:r>
          </a:p>
          <a:p>
            <a:endParaRPr lang="en-US"/>
          </a:p>
        </p:txBody>
      </p:sp>
      <p:sp>
        <p:nvSpPr>
          <p:cNvPr id="67588" name="Rectangle 4"/>
          <p:cNvSpPr>
            <a:spLocks noGrp="1" noChangeArrowheads="1"/>
          </p:cNvSpPr>
          <p:nvPr>
            <p:ph type="body" sz="half" idx="2"/>
          </p:nvPr>
        </p:nvSpPr>
        <p:spPr>
          <a:xfrm>
            <a:off x="4591050" y="2506663"/>
            <a:ext cx="4400550" cy="4114800"/>
          </a:xfrm>
        </p:spPr>
        <p:txBody>
          <a:bodyPr/>
          <a:lstStyle/>
          <a:p>
            <a:r>
              <a:rPr lang="en-US"/>
              <a:t>Homeland Security</a:t>
            </a:r>
          </a:p>
          <a:p>
            <a:pPr lvl="1"/>
            <a:r>
              <a:rPr lang="en-US"/>
              <a:t>The National Guard</a:t>
            </a:r>
          </a:p>
          <a:p>
            <a:r>
              <a:rPr lang="en-US"/>
              <a:t>Environment</a:t>
            </a:r>
          </a:p>
          <a:p>
            <a:r>
              <a:rPr lang="en-US"/>
              <a:t>Election Planning</a:t>
            </a:r>
          </a:p>
          <a:p>
            <a:r>
              <a:rPr lang="en-US"/>
              <a:t>Local Government Funding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586">
                                            <p:txEl>
                                              <p:charRg st="4294967295" end="4294967295"/>
                                            </p:txEl>
                                          </p:spTgt>
                                        </p:tgtEl>
                                        <p:attrNameLst>
                                          <p:attrName>style.visibility</p:attrName>
                                        </p:attrNameLst>
                                      </p:cBhvr>
                                      <p:to>
                                        <p:strVal val="visible"/>
                                      </p:to>
                                    </p:set>
                                    <p:animEffect transition="in" filter="fade">
                                      <p:cBhvr>
                                        <p:cTn id="7" dur="2000"/>
                                        <p:tgtEl>
                                          <p:spTgt spid="67586">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587">
                                            <p:txEl>
                                              <p:pRg st="0" end="0"/>
                                            </p:txEl>
                                          </p:spTgt>
                                        </p:tgtEl>
                                        <p:attrNameLst>
                                          <p:attrName>style.visibility</p:attrName>
                                        </p:attrNameLst>
                                      </p:cBhvr>
                                      <p:to>
                                        <p:strVal val="visible"/>
                                      </p:to>
                                    </p:set>
                                    <p:animEffect transition="in" filter="fade">
                                      <p:cBhvr>
                                        <p:cTn id="12" dur="2000"/>
                                        <p:tgtEl>
                                          <p:spTgt spid="675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587">
                                            <p:txEl>
                                              <p:pRg st="1" end="1"/>
                                            </p:txEl>
                                          </p:spTgt>
                                        </p:tgtEl>
                                        <p:attrNameLst>
                                          <p:attrName>style.visibility</p:attrName>
                                        </p:attrNameLst>
                                      </p:cBhvr>
                                      <p:to>
                                        <p:strVal val="visible"/>
                                      </p:to>
                                    </p:set>
                                    <p:animEffect transition="in" filter="fade">
                                      <p:cBhvr>
                                        <p:cTn id="17" dur="2000"/>
                                        <p:tgtEl>
                                          <p:spTgt spid="675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7587">
                                            <p:txEl>
                                              <p:pRg st="2" end="2"/>
                                            </p:txEl>
                                          </p:spTgt>
                                        </p:tgtEl>
                                        <p:attrNameLst>
                                          <p:attrName>style.visibility</p:attrName>
                                        </p:attrNameLst>
                                      </p:cBhvr>
                                      <p:to>
                                        <p:strVal val="visible"/>
                                      </p:to>
                                    </p:set>
                                    <p:animEffect transition="in" filter="fade">
                                      <p:cBhvr>
                                        <p:cTn id="22" dur="2000"/>
                                        <p:tgtEl>
                                          <p:spTgt spid="675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7587">
                                            <p:txEl>
                                              <p:pRg st="3" end="3"/>
                                            </p:txEl>
                                          </p:spTgt>
                                        </p:tgtEl>
                                        <p:attrNameLst>
                                          <p:attrName>style.visibility</p:attrName>
                                        </p:attrNameLst>
                                      </p:cBhvr>
                                      <p:to>
                                        <p:strVal val="visible"/>
                                      </p:to>
                                    </p:set>
                                    <p:animEffect transition="in" filter="fade">
                                      <p:cBhvr>
                                        <p:cTn id="27" dur="2000"/>
                                        <p:tgtEl>
                                          <p:spTgt spid="67587">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7587">
                                            <p:txEl>
                                              <p:pRg st="4" end="4"/>
                                            </p:txEl>
                                          </p:spTgt>
                                        </p:tgtEl>
                                        <p:attrNameLst>
                                          <p:attrName>style.visibility</p:attrName>
                                        </p:attrNameLst>
                                      </p:cBhvr>
                                      <p:to>
                                        <p:strVal val="visible"/>
                                      </p:to>
                                    </p:set>
                                    <p:animEffect transition="in" filter="fade">
                                      <p:cBhvr>
                                        <p:cTn id="30" dur="2000"/>
                                        <p:tgtEl>
                                          <p:spTgt spid="67587">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7587">
                                            <p:txEl>
                                              <p:pRg st="5" end="5"/>
                                            </p:txEl>
                                          </p:spTgt>
                                        </p:tgtEl>
                                        <p:attrNameLst>
                                          <p:attrName>style.visibility</p:attrName>
                                        </p:attrNameLst>
                                      </p:cBhvr>
                                      <p:to>
                                        <p:strVal val="visible"/>
                                      </p:to>
                                    </p:set>
                                    <p:animEffect transition="in" filter="fade">
                                      <p:cBhvr>
                                        <p:cTn id="33" dur="2000"/>
                                        <p:tgtEl>
                                          <p:spTgt spid="67587">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7588">
                                            <p:txEl>
                                              <p:pRg st="0" end="0"/>
                                            </p:txEl>
                                          </p:spTgt>
                                        </p:tgtEl>
                                        <p:attrNameLst>
                                          <p:attrName>style.visibility</p:attrName>
                                        </p:attrNameLst>
                                      </p:cBhvr>
                                      <p:to>
                                        <p:strVal val="visible"/>
                                      </p:to>
                                    </p:set>
                                    <p:animEffect transition="in" filter="fade">
                                      <p:cBhvr>
                                        <p:cTn id="38" dur="2000"/>
                                        <p:tgtEl>
                                          <p:spTgt spid="67588">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7588">
                                            <p:txEl>
                                              <p:pRg st="1" end="1"/>
                                            </p:txEl>
                                          </p:spTgt>
                                        </p:tgtEl>
                                        <p:attrNameLst>
                                          <p:attrName>style.visibility</p:attrName>
                                        </p:attrNameLst>
                                      </p:cBhvr>
                                      <p:to>
                                        <p:strVal val="visible"/>
                                      </p:to>
                                    </p:set>
                                    <p:animEffect transition="in" filter="fade">
                                      <p:cBhvr>
                                        <p:cTn id="41" dur="2000"/>
                                        <p:tgtEl>
                                          <p:spTgt spid="67588">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7588">
                                            <p:txEl>
                                              <p:pRg st="2" end="2"/>
                                            </p:txEl>
                                          </p:spTgt>
                                        </p:tgtEl>
                                        <p:attrNameLst>
                                          <p:attrName>style.visibility</p:attrName>
                                        </p:attrNameLst>
                                      </p:cBhvr>
                                      <p:to>
                                        <p:strVal val="visible"/>
                                      </p:to>
                                    </p:set>
                                    <p:animEffect transition="in" filter="fade">
                                      <p:cBhvr>
                                        <p:cTn id="46" dur="2000"/>
                                        <p:tgtEl>
                                          <p:spTgt spid="67588">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7588">
                                            <p:txEl>
                                              <p:pRg st="3" end="3"/>
                                            </p:txEl>
                                          </p:spTgt>
                                        </p:tgtEl>
                                        <p:attrNameLst>
                                          <p:attrName>style.visibility</p:attrName>
                                        </p:attrNameLst>
                                      </p:cBhvr>
                                      <p:to>
                                        <p:strVal val="visible"/>
                                      </p:to>
                                    </p:set>
                                    <p:animEffect transition="in" filter="fade">
                                      <p:cBhvr>
                                        <p:cTn id="51" dur="2000"/>
                                        <p:tgtEl>
                                          <p:spTgt spid="67588">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7588">
                                            <p:txEl>
                                              <p:pRg st="4" end="4"/>
                                            </p:txEl>
                                          </p:spTgt>
                                        </p:tgtEl>
                                        <p:attrNameLst>
                                          <p:attrName>style.visibility</p:attrName>
                                        </p:attrNameLst>
                                      </p:cBhvr>
                                      <p:to>
                                        <p:strVal val="visible"/>
                                      </p:to>
                                    </p:set>
                                    <p:animEffect transition="in" filter="fade">
                                      <p:cBhvr>
                                        <p:cTn id="56" dur="2000"/>
                                        <p:tgtEl>
                                          <p:spTgt spid="675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P spid="67587" grpId="0" build="p"/>
      <p:bldP spid="67588"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346200" y="146050"/>
            <a:ext cx="6913563" cy="1076325"/>
          </a:xfrm>
        </p:spPr>
        <p:txBody>
          <a:bodyPr/>
          <a:lstStyle/>
          <a:p>
            <a:r>
              <a:rPr lang="en-US">
                <a:solidFill>
                  <a:srgbClr val="FFCC00"/>
                </a:solidFill>
              </a:rPr>
              <a:t>2004 Top Legislative Topics</a:t>
            </a:r>
          </a:p>
        </p:txBody>
      </p:sp>
      <p:sp>
        <p:nvSpPr>
          <p:cNvPr id="69635" name="Rectangle 3"/>
          <p:cNvSpPr>
            <a:spLocks noGrp="1" noChangeArrowheads="1"/>
          </p:cNvSpPr>
          <p:nvPr>
            <p:ph type="body" idx="1"/>
          </p:nvPr>
        </p:nvSpPr>
        <p:spPr>
          <a:xfrm>
            <a:off x="1447800" y="1366838"/>
            <a:ext cx="7772400" cy="4729162"/>
          </a:xfrm>
        </p:spPr>
        <p:txBody>
          <a:bodyPr/>
          <a:lstStyle/>
          <a:p>
            <a:pPr>
              <a:lnSpc>
                <a:spcPct val="90000"/>
              </a:lnSpc>
            </a:pPr>
            <a:r>
              <a:rPr lang="en-US" sz="2800"/>
              <a:t>Budgets</a:t>
            </a:r>
          </a:p>
          <a:p>
            <a:pPr>
              <a:lnSpc>
                <a:spcPct val="90000"/>
              </a:lnSpc>
            </a:pPr>
            <a:r>
              <a:rPr lang="en-US" sz="2800"/>
              <a:t>Political Polarization</a:t>
            </a:r>
          </a:p>
          <a:p>
            <a:pPr>
              <a:lnSpc>
                <a:spcPct val="90000"/>
              </a:lnSpc>
            </a:pPr>
            <a:r>
              <a:rPr lang="en-US" sz="2800"/>
              <a:t>Energy</a:t>
            </a:r>
          </a:p>
          <a:p>
            <a:pPr>
              <a:lnSpc>
                <a:spcPct val="90000"/>
              </a:lnSpc>
            </a:pPr>
            <a:r>
              <a:rPr lang="en-US" sz="2800"/>
              <a:t>Education Testing and Funding</a:t>
            </a:r>
          </a:p>
          <a:p>
            <a:pPr>
              <a:lnSpc>
                <a:spcPct val="90000"/>
              </a:lnSpc>
            </a:pPr>
            <a:r>
              <a:rPr lang="en-US" sz="2800"/>
              <a:t>Air Quality</a:t>
            </a:r>
          </a:p>
          <a:p>
            <a:pPr>
              <a:lnSpc>
                <a:spcPct val="90000"/>
              </a:lnSpc>
            </a:pPr>
            <a:r>
              <a:rPr lang="en-US" sz="2800"/>
              <a:t>Medicaid and Prescription Drugs</a:t>
            </a:r>
          </a:p>
          <a:p>
            <a:pPr>
              <a:lnSpc>
                <a:spcPct val="90000"/>
              </a:lnSpc>
            </a:pPr>
            <a:r>
              <a:rPr lang="en-US" sz="2800"/>
              <a:t>Workers’ Compensation</a:t>
            </a:r>
          </a:p>
          <a:p>
            <a:pPr>
              <a:lnSpc>
                <a:spcPct val="90000"/>
              </a:lnSpc>
            </a:pPr>
            <a:r>
              <a:rPr lang="en-US" sz="2800"/>
              <a:t>Criminal Justice </a:t>
            </a:r>
          </a:p>
          <a:p>
            <a:pPr>
              <a:lnSpc>
                <a:spcPct val="90000"/>
              </a:lnSpc>
            </a:pPr>
            <a:r>
              <a:rPr lang="en-US" sz="2800"/>
              <a:t>Consumer Protection</a:t>
            </a:r>
          </a:p>
          <a:p>
            <a:pPr>
              <a:lnSpc>
                <a:spcPct val="90000"/>
              </a:lnSpc>
            </a:pPr>
            <a:r>
              <a:rPr lang="en-US" sz="2800"/>
              <a:t>Obesity and Fitness</a:t>
            </a:r>
          </a:p>
        </p:txBody>
      </p:sp>
      <p:sp>
        <p:nvSpPr>
          <p:cNvPr id="69636" name="Text Box 4"/>
          <p:cNvSpPr txBox="1">
            <a:spLocks noChangeArrowheads="1"/>
          </p:cNvSpPr>
          <p:nvPr/>
        </p:nvSpPr>
        <p:spPr bwMode="auto">
          <a:xfrm>
            <a:off x="5124450" y="6086475"/>
            <a:ext cx="4019550" cy="581025"/>
          </a:xfrm>
          <a:prstGeom prst="rect">
            <a:avLst/>
          </a:prstGeom>
          <a:noFill/>
          <a:ln w="12700">
            <a:noFill/>
            <a:miter lim="800000"/>
            <a:headEnd type="none" w="sm" len="sm"/>
            <a:tailEnd type="none" w="sm" len="sm"/>
          </a:ln>
          <a:effectLst/>
        </p:spPr>
        <p:txBody>
          <a:bodyPr wrap="none">
            <a:spAutoFit/>
          </a:bodyPr>
          <a:lstStyle/>
          <a:p>
            <a:pPr eaLnBrk="0" hangingPunct="0"/>
            <a:r>
              <a:rPr lang="en-US" sz="1600" b="1">
                <a:latin typeface="Times New Roman" pitchFamily="18" charset="0"/>
                <a:cs typeface="Arial" pitchFamily="34" charset="0"/>
              </a:rPr>
              <a:t>Source:  NCSL Stare Legislatures Magazine</a:t>
            </a:r>
          </a:p>
          <a:p>
            <a:pPr eaLnBrk="0" hangingPunct="0"/>
            <a:r>
              <a:rPr lang="en-US" sz="1600" b="1">
                <a:latin typeface="Times New Roman" pitchFamily="18" charset="0"/>
                <a:cs typeface="Arial" pitchFamily="34" charset="0"/>
              </a:rPr>
              <a:t>January 2004</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Two Broad Issues</a:t>
            </a:r>
          </a:p>
        </p:txBody>
      </p:sp>
      <p:sp>
        <p:nvSpPr>
          <p:cNvPr id="111619" name="Rectangle 3"/>
          <p:cNvSpPr>
            <a:spLocks noGrp="1" noChangeArrowheads="1"/>
          </p:cNvSpPr>
          <p:nvPr>
            <p:ph type="body" idx="1"/>
          </p:nvPr>
        </p:nvSpPr>
        <p:spPr/>
        <p:txBody>
          <a:bodyPr/>
          <a:lstStyle/>
          <a:p>
            <a:r>
              <a:rPr lang="en-US"/>
              <a:t>The need for developing public health data against standards from federal, state, local and personal perspectives</a:t>
            </a:r>
          </a:p>
          <a:p>
            <a:r>
              <a:rPr lang="en-US"/>
              <a:t>Building a partnerships to developing and use public health data </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1822450" y="3395663"/>
            <a:ext cx="3614738" cy="2711450"/>
          </a:xfrm>
          <a:prstGeom prst="rect">
            <a:avLst/>
          </a:prstGeom>
          <a:noFill/>
          <a:ln w="19050">
            <a:solidFill>
              <a:schemeClr val="tx2"/>
            </a:solidFill>
            <a:miter lim="800000"/>
            <a:headEnd/>
            <a:tailEnd/>
          </a:ln>
        </p:spPr>
      </p:pic>
      <p:pic>
        <p:nvPicPr>
          <p:cNvPr id="71683" name="Picture 3"/>
          <p:cNvPicPr>
            <a:picLocks noChangeAspect="1" noChangeArrowheads="1"/>
          </p:cNvPicPr>
          <p:nvPr/>
        </p:nvPicPr>
        <p:blipFill>
          <a:blip r:embed="rId3" cstate="print"/>
          <a:srcRect/>
          <a:stretch>
            <a:fillRect/>
          </a:stretch>
        </p:blipFill>
        <p:spPr bwMode="auto">
          <a:xfrm>
            <a:off x="315913" y="658813"/>
            <a:ext cx="2971800" cy="2228850"/>
          </a:xfrm>
          <a:prstGeom prst="rect">
            <a:avLst/>
          </a:prstGeom>
          <a:noFill/>
          <a:ln w="19050">
            <a:solidFill>
              <a:schemeClr val="tx2"/>
            </a:solidFill>
            <a:miter lim="800000"/>
            <a:headEnd/>
            <a:tailEnd/>
          </a:ln>
        </p:spPr>
      </p:pic>
      <p:pic>
        <p:nvPicPr>
          <p:cNvPr id="71684" name="Picture 4"/>
          <p:cNvPicPr>
            <a:picLocks noChangeAspect="1" noChangeArrowheads="1"/>
          </p:cNvPicPr>
          <p:nvPr/>
        </p:nvPicPr>
        <p:blipFill>
          <a:blip r:embed="rId4" cstate="print"/>
          <a:srcRect/>
          <a:stretch>
            <a:fillRect/>
          </a:stretch>
        </p:blipFill>
        <p:spPr bwMode="auto">
          <a:xfrm>
            <a:off x="3009900" y="247650"/>
            <a:ext cx="3376613" cy="2530475"/>
          </a:xfrm>
          <a:prstGeom prst="rect">
            <a:avLst/>
          </a:prstGeom>
          <a:noFill/>
          <a:ln w="19050">
            <a:solidFill>
              <a:schemeClr val="tx2"/>
            </a:solidFill>
            <a:miter lim="800000"/>
            <a:headEnd/>
            <a:tailEnd/>
          </a:ln>
        </p:spPr>
      </p:pic>
      <p:pic>
        <p:nvPicPr>
          <p:cNvPr id="71685" name="Picture 5"/>
          <p:cNvPicPr>
            <a:picLocks noChangeAspect="1" noChangeArrowheads="1"/>
          </p:cNvPicPr>
          <p:nvPr/>
        </p:nvPicPr>
        <p:blipFill>
          <a:blip r:embed="rId5" cstate="print"/>
          <a:srcRect/>
          <a:stretch>
            <a:fillRect/>
          </a:stretch>
        </p:blipFill>
        <p:spPr bwMode="auto">
          <a:xfrm>
            <a:off x="2316163" y="1974850"/>
            <a:ext cx="2566987" cy="1925638"/>
          </a:xfrm>
          <a:prstGeom prst="rect">
            <a:avLst/>
          </a:prstGeom>
          <a:noFill/>
          <a:ln w="19050">
            <a:solidFill>
              <a:schemeClr val="tx2"/>
            </a:solidFill>
            <a:miter lim="800000"/>
            <a:headEnd/>
            <a:tailEnd/>
          </a:ln>
        </p:spPr>
      </p:pic>
      <p:pic>
        <p:nvPicPr>
          <p:cNvPr id="71686" name="Picture 6"/>
          <p:cNvPicPr>
            <a:picLocks noChangeAspect="1" noChangeArrowheads="1"/>
          </p:cNvPicPr>
          <p:nvPr/>
        </p:nvPicPr>
        <p:blipFill>
          <a:blip r:embed="rId6" cstate="print"/>
          <a:srcRect/>
          <a:stretch>
            <a:fillRect/>
          </a:stretch>
        </p:blipFill>
        <p:spPr bwMode="auto">
          <a:xfrm>
            <a:off x="5775325" y="798513"/>
            <a:ext cx="3216275" cy="2411412"/>
          </a:xfrm>
          <a:prstGeom prst="rect">
            <a:avLst/>
          </a:prstGeom>
          <a:noFill/>
          <a:ln w="19050">
            <a:solidFill>
              <a:schemeClr val="tx2"/>
            </a:solidFill>
            <a:miter lim="800000"/>
            <a:headEnd/>
            <a:tailEnd/>
          </a:ln>
        </p:spPr>
      </p:pic>
      <p:pic>
        <p:nvPicPr>
          <p:cNvPr id="71687" name="Picture 7"/>
          <p:cNvPicPr>
            <a:picLocks noChangeAspect="1" noChangeArrowheads="1"/>
          </p:cNvPicPr>
          <p:nvPr/>
        </p:nvPicPr>
        <p:blipFill>
          <a:blip r:embed="rId7" cstate="print"/>
          <a:srcRect/>
          <a:stretch>
            <a:fillRect/>
          </a:stretch>
        </p:blipFill>
        <p:spPr bwMode="auto">
          <a:xfrm>
            <a:off x="5334000" y="2840038"/>
            <a:ext cx="3513138" cy="2733675"/>
          </a:xfrm>
          <a:prstGeom prst="rect">
            <a:avLst/>
          </a:prstGeom>
          <a:noFill/>
          <a:ln w="19050">
            <a:solidFill>
              <a:schemeClr val="tx2"/>
            </a:solidFill>
            <a:miter lim="800000"/>
            <a:headEnd/>
            <a:tailEnd/>
          </a:ln>
        </p:spPr>
      </p:pic>
      <p:pic>
        <p:nvPicPr>
          <p:cNvPr id="71688" name="Picture 8"/>
          <p:cNvPicPr>
            <a:picLocks noChangeAspect="1" noChangeArrowheads="1"/>
          </p:cNvPicPr>
          <p:nvPr/>
        </p:nvPicPr>
        <p:blipFill>
          <a:blip r:embed="rId8" cstate="print"/>
          <a:srcRect/>
          <a:stretch>
            <a:fillRect/>
          </a:stretch>
        </p:blipFill>
        <p:spPr bwMode="auto">
          <a:xfrm>
            <a:off x="5641975" y="4237038"/>
            <a:ext cx="3021013" cy="2265362"/>
          </a:xfrm>
          <a:prstGeom prst="rect">
            <a:avLst/>
          </a:prstGeom>
          <a:noFill/>
          <a:ln w="19050">
            <a:solidFill>
              <a:schemeClr val="tx2"/>
            </a:solidFill>
            <a:miter lim="800000"/>
            <a:headEnd/>
            <a:tailEnd/>
          </a:ln>
        </p:spPr>
      </p:pic>
      <p:sp>
        <p:nvSpPr>
          <p:cNvPr id="71689" name="Text Box 9"/>
          <p:cNvSpPr txBox="1">
            <a:spLocks noChangeArrowheads="1"/>
          </p:cNvSpPr>
          <p:nvPr/>
        </p:nvSpPr>
        <p:spPr bwMode="auto">
          <a:xfrm>
            <a:off x="147638" y="6191250"/>
            <a:ext cx="5537200" cy="530225"/>
          </a:xfrm>
          <a:prstGeom prst="rect">
            <a:avLst/>
          </a:prstGeom>
          <a:noFill/>
          <a:ln w="9525">
            <a:noFill/>
            <a:miter lim="800000"/>
            <a:headEnd/>
            <a:tailEnd/>
          </a:ln>
          <a:effectLst/>
        </p:spPr>
        <p:txBody>
          <a:bodyPr>
            <a:spAutoFit/>
          </a:bodyPr>
          <a:lstStyle/>
          <a:p>
            <a:pPr algn="ctr" eaLnBrk="0" hangingPunct="0">
              <a:lnSpc>
                <a:spcPct val="90000"/>
              </a:lnSpc>
            </a:pPr>
            <a:r>
              <a:rPr lang="en-US" sz="3200" b="1">
                <a:solidFill>
                  <a:srgbClr val="FFEA18"/>
                </a:solidFill>
                <a:effectLst>
                  <a:outerShdw blurRad="38100" dist="38100" dir="2700000" algn="tl">
                    <a:srgbClr val="C0C0C0"/>
                  </a:outerShdw>
                </a:effectLst>
              </a:rPr>
              <a:t>Put a Face on the Issue</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Today’s Trends</a:t>
            </a:r>
          </a:p>
        </p:txBody>
      </p:sp>
      <p:sp>
        <p:nvSpPr>
          <p:cNvPr id="72707" name="Rectangle 3"/>
          <p:cNvSpPr>
            <a:spLocks noGrp="1" noChangeArrowheads="1"/>
          </p:cNvSpPr>
          <p:nvPr>
            <p:ph type="body" idx="1"/>
          </p:nvPr>
        </p:nvSpPr>
        <p:spPr>
          <a:xfrm>
            <a:off x="457200" y="1371600"/>
            <a:ext cx="8229600" cy="5257800"/>
          </a:xfrm>
        </p:spPr>
        <p:txBody>
          <a:bodyPr/>
          <a:lstStyle/>
          <a:p>
            <a:pPr>
              <a:lnSpc>
                <a:spcPct val="90000"/>
              </a:lnSpc>
            </a:pPr>
            <a:r>
              <a:rPr lang="en-US"/>
              <a:t>Americans age 65+ will increase from 12% of population in 1997 to 20% of population in 2030</a:t>
            </a:r>
          </a:p>
          <a:p>
            <a:pPr>
              <a:lnSpc>
                <a:spcPct val="90000"/>
              </a:lnSpc>
            </a:pPr>
            <a:r>
              <a:rPr lang="en-US"/>
              <a:t>Rising healthcare costs - premiums increased 12.7% at the beginning of 2002</a:t>
            </a:r>
          </a:p>
          <a:p>
            <a:pPr>
              <a:lnSpc>
                <a:spcPct val="90000"/>
              </a:lnSpc>
            </a:pPr>
            <a:r>
              <a:rPr lang="en-US"/>
              <a:t>Physicians leaving practice due to burn-out or insurance concerns</a:t>
            </a:r>
          </a:p>
          <a:p>
            <a:pPr>
              <a:lnSpc>
                <a:spcPct val="90000"/>
              </a:lnSpc>
            </a:pPr>
            <a:r>
              <a:rPr lang="en-US"/>
              <a:t>Shortage of nurses in active practice</a:t>
            </a:r>
          </a:p>
          <a:p>
            <a:pPr>
              <a:lnSpc>
                <a:spcPct val="90000"/>
              </a:lnSpc>
            </a:pPr>
            <a:r>
              <a:rPr lang="en-US"/>
              <a:t>44.9 million or 16% U.S. population uninsured </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body" idx="1"/>
          </p:nvPr>
        </p:nvSpPr>
        <p:spPr>
          <a:xfrm>
            <a:off x="304800" y="1252538"/>
            <a:ext cx="8686800" cy="4648200"/>
          </a:xfrm>
        </p:spPr>
        <p:txBody>
          <a:bodyPr/>
          <a:lstStyle/>
          <a:p>
            <a:pPr>
              <a:lnSpc>
                <a:spcPct val="90000"/>
              </a:lnSpc>
            </a:pPr>
            <a:r>
              <a:rPr lang="en-US" sz="2600"/>
              <a:t>Our Healthcare System is anything but interconnected</a:t>
            </a:r>
          </a:p>
          <a:p>
            <a:pPr>
              <a:lnSpc>
                <a:spcPct val="90000"/>
              </a:lnSpc>
            </a:pPr>
            <a:r>
              <a:rPr lang="en-US" sz="2600"/>
              <a:t>More than 90% of the 30B U.S. health transactions each year are conducted by phone, fax or mail</a:t>
            </a:r>
          </a:p>
          <a:p>
            <a:pPr>
              <a:lnSpc>
                <a:spcPct val="90000"/>
              </a:lnSpc>
            </a:pPr>
            <a:r>
              <a:rPr lang="en-US" sz="2600"/>
              <a:t>Revenues Invested in </a:t>
            </a:r>
            <a:r>
              <a:rPr lang="en-US" sz="2600">
                <a:solidFill>
                  <a:schemeClr val="tx2"/>
                </a:solidFill>
              </a:rPr>
              <a:t>IT</a:t>
            </a:r>
            <a:r>
              <a:rPr lang="en-US" sz="2600"/>
              <a:t>:</a:t>
            </a:r>
          </a:p>
          <a:p>
            <a:pPr>
              <a:lnSpc>
                <a:spcPct val="90000"/>
              </a:lnSpc>
            </a:pPr>
            <a:r>
              <a:rPr lang="en-US" sz="2600"/>
              <a:t>􀀹11.10% - Financial Services</a:t>
            </a:r>
          </a:p>
          <a:p>
            <a:pPr>
              <a:lnSpc>
                <a:spcPct val="90000"/>
              </a:lnSpc>
            </a:pPr>
            <a:r>
              <a:rPr lang="en-US" sz="2600"/>
              <a:t>􀀹8.10% - Insurance</a:t>
            </a:r>
          </a:p>
          <a:p>
            <a:pPr>
              <a:lnSpc>
                <a:spcPct val="90000"/>
              </a:lnSpc>
            </a:pPr>
            <a:r>
              <a:rPr lang="en-US" sz="2600"/>
              <a:t>􀀹6.5% - Consumer Services</a:t>
            </a:r>
          </a:p>
          <a:p>
            <a:pPr>
              <a:lnSpc>
                <a:spcPct val="90000"/>
              </a:lnSpc>
            </a:pPr>
            <a:r>
              <a:rPr lang="en-US" sz="2600"/>
              <a:t>􀀹2.2% - Healthcare</a:t>
            </a:r>
          </a:p>
          <a:p>
            <a:pPr>
              <a:lnSpc>
                <a:spcPct val="90000"/>
              </a:lnSpc>
            </a:pPr>
            <a:r>
              <a:rPr lang="en-US" sz="2600"/>
              <a:t>1/3 hospitals have CPOE systems completely or partially available - only 4.9% require their use.</a:t>
            </a:r>
          </a:p>
          <a:p>
            <a:pPr>
              <a:lnSpc>
                <a:spcPct val="90000"/>
              </a:lnSpc>
            </a:pPr>
            <a:r>
              <a:rPr lang="en-US" sz="2600"/>
              <a:t>Less than 5% of U.S. physicians prescribe electronically</a:t>
            </a:r>
          </a:p>
          <a:p>
            <a:pPr>
              <a:lnSpc>
                <a:spcPct val="90000"/>
              </a:lnSpc>
            </a:pPr>
            <a:endParaRPr lang="en-US" sz="2400"/>
          </a:p>
        </p:txBody>
      </p:sp>
      <p:sp>
        <p:nvSpPr>
          <p:cNvPr id="73731" name="Rectangle 3"/>
          <p:cNvSpPr>
            <a:spLocks noGrp="1" noChangeArrowheads="1"/>
          </p:cNvSpPr>
          <p:nvPr>
            <p:ph type="title"/>
          </p:nvPr>
        </p:nvSpPr>
        <p:spPr>
          <a:noFill/>
          <a:ln/>
        </p:spPr>
        <p:txBody>
          <a:bodyPr/>
          <a:lstStyle/>
          <a:p>
            <a:r>
              <a:rPr lang="en-US"/>
              <a:t>Today’s Trends</a:t>
            </a:r>
          </a:p>
        </p:txBody>
      </p:sp>
      <p:sp>
        <p:nvSpPr>
          <p:cNvPr id="73732" name="Text Box 4"/>
          <p:cNvSpPr txBox="1">
            <a:spLocks noChangeArrowheads="1"/>
          </p:cNvSpPr>
          <p:nvPr/>
        </p:nvSpPr>
        <p:spPr bwMode="auto">
          <a:xfrm>
            <a:off x="5165725" y="6335713"/>
            <a:ext cx="2349500" cy="304800"/>
          </a:xfrm>
          <a:prstGeom prst="rect">
            <a:avLst/>
          </a:prstGeom>
          <a:noFill/>
          <a:ln w="9525">
            <a:noFill/>
            <a:miter lim="800000"/>
            <a:headEnd/>
            <a:tailEnd/>
          </a:ln>
          <a:effectLst/>
        </p:spPr>
        <p:txBody>
          <a:bodyPr wrap="none">
            <a:spAutoFit/>
          </a:bodyPr>
          <a:lstStyle/>
          <a:p>
            <a:pPr eaLnBrk="0" hangingPunct="0"/>
            <a:r>
              <a:rPr lang="en-US" sz="1400" b="1">
                <a:effectLst>
                  <a:outerShdw blurRad="38100" dist="38100" dir="2700000" algn="tl">
                    <a:srgbClr val="C0C0C0"/>
                  </a:outerShdw>
                </a:effectLst>
              </a:rPr>
              <a:t>Source:  eHealth Initiative</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914400" y="152400"/>
            <a:ext cx="7319963" cy="1563688"/>
          </a:xfrm>
        </p:spPr>
        <p:txBody>
          <a:bodyPr/>
          <a:lstStyle/>
          <a:p>
            <a:r>
              <a:rPr lang="en-US"/>
              <a:t>Quality and Safety Challenges </a:t>
            </a:r>
            <a:br>
              <a:rPr lang="en-US"/>
            </a:br>
            <a:endParaRPr lang="en-US"/>
          </a:p>
        </p:txBody>
      </p:sp>
      <p:sp>
        <p:nvSpPr>
          <p:cNvPr id="74755" name="Rectangle 3"/>
          <p:cNvSpPr>
            <a:spLocks noGrp="1" noChangeArrowheads="1"/>
          </p:cNvSpPr>
          <p:nvPr>
            <p:ph type="body" idx="1"/>
          </p:nvPr>
        </p:nvSpPr>
        <p:spPr>
          <a:xfrm>
            <a:off x="676275" y="1447800"/>
            <a:ext cx="7772400" cy="4648200"/>
          </a:xfrm>
        </p:spPr>
        <p:txBody>
          <a:bodyPr/>
          <a:lstStyle/>
          <a:p>
            <a:endParaRPr lang="en-US"/>
          </a:p>
          <a:p>
            <a:r>
              <a:rPr lang="en-US"/>
              <a:t>44,000 to 98,000 deaths due to medical error costing $37.6 billion annually</a:t>
            </a:r>
          </a:p>
          <a:p>
            <a:r>
              <a:rPr lang="en-US"/>
              <a:t>770,000 injured each year due to Adverse Drug Events</a:t>
            </a:r>
          </a:p>
          <a:p>
            <a:pPr>
              <a:buFontTx/>
              <a:buNone/>
            </a:pPr>
            <a:r>
              <a:rPr lang="en-US"/>
              <a:t>		(5% to 18% of ambulatory patients)</a:t>
            </a:r>
          </a:p>
          <a:p>
            <a:r>
              <a:rPr lang="en-US"/>
              <a:t>American adults on average receive only 54.9% of recommended healthcare</a:t>
            </a:r>
          </a:p>
        </p:txBody>
      </p:sp>
      <p:sp>
        <p:nvSpPr>
          <p:cNvPr id="74756" name="Text Box 4"/>
          <p:cNvSpPr txBox="1">
            <a:spLocks noChangeArrowheads="1"/>
          </p:cNvSpPr>
          <p:nvPr/>
        </p:nvSpPr>
        <p:spPr bwMode="auto">
          <a:xfrm>
            <a:off x="4438650" y="6361113"/>
            <a:ext cx="3778250" cy="366712"/>
          </a:xfrm>
          <a:prstGeom prst="rect">
            <a:avLst/>
          </a:prstGeom>
          <a:noFill/>
          <a:ln w="9525">
            <a:noFill/>
            <a:miter lim="800000"/>
            <a:headEnd/>
            <a:tailEnd/>
          </a:ln>
          <a:effectLst/>
        </p:spPr>
        <p:txBody>
          <a:bodyPr wrap="none">
            <a:spAutoFit/>
          </a:bodyPr>
          <a:lstStyle/>
          <a:p>
            <a:r>
              <a:rPr lang="en-US"/>
              <a:t>eHealth:  Marchibroda August 2004</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49288" y="477838"/>
            <a:ext cx="7772400" cy="588962"/>
          </a:xfrm>
        </p:spPr>
        <p:txBody>
          <a:bodyPr/>
          <a:lstStyle/>
          <a:p>
            <a:r>
              <a:rPr lang="en-US"/>
              <a:t>Fragmented Healthcare</a:t>
            </a:r>
          </a:p>
        </p:txBody>
      </p:sp>
      <p:sp>
        <p:nvSpPr>
          <p:cNvPr id="75779" name="Rectangle 3"/>
          <p:cNvSpPr>
            <a:spLocks noGrp="1" noChangeArrowheads="1"/>
          </p:cNvSpPr>
          <p:nvPr>
            <p:ph type="body" idx="1"/>
          </p:nvPr>
        </p:nvSpPr>
        <p:spPr>
          <a:xfrm>
            <a:off x="685800" y="1371600"/>
            <a:ext cx="8194675" cy="4648200"/>
          </a:xfrm>
        </p:spPr>
        <p:txBody>
          <a:bodyPr/>
          <a:lstStyle/>
          <a:p>
            <a:pPr>
              <a:lnSpc>
                <a:spcPct val="90000"/>
              </a:lnSpc>
            </a:pPr>
            <a:r>
              <a:rPr lang="en-US" sz="2800"/>
              <a:t>Care is delivered by a variety of physicians, hospitals and other providers</a:t>
            </a:r>
          </a:p>
          <a:p>
            <a:pPr>
              <a:lnSpc>
                <a:spcPct val="90000"/>
              </a:lnSpc>
            </a:pPr>
            <a:r>
              <a:rPr lang="en-US" sz="2800"/>
              <a:t>Providers may provide care without knowing what has been done previously and by whom</a:t>
            </a:r>
          </a:p>
          <a:p>
            <a:pPr>
              <a:lnSpc>
                <a:spcPct val="90000"/>
              </a:lnSpc>
            </a:pPr>
            <a:r>
              <a:rPr lang="en-US" sz="2800"/>
              <a:t>Medicare beneficiaries see 1.3 – 13.8 unique providers annually, on average 6.4/year</a:t>
            </a:r>
          </a:p>
          <a:p>
            <a:pPr>
              <a:lnSpc>
                <a:spcPct val="90000"/>
              </a:lnSpc>
            </a:pPr>
            <a:r>
              <a:rPr lang="en-US" sz="2800"/>
              <a:t>Patient data unavailable in up to 81% of cases in one clinic…other data shows 1/3 of time</a:t>
            </a:r>
          </a:p>
          <a:p>
            <a:pPr>
              <a:lnSpc>
                <a:spcPct val="90000"/>
              </a:lnSpc>
            </a:pPr>
            <a:r>
              <a:rPr lang="en-US" sz="2800"/>
              <a:t>18% of medical errors due to inadequate availability of patient information</a:t>
            </a:r>
          </a:p>
        </p:txBody>
      </p:sp>
      <p:sp>
        <p:nvSpPr>
          <p:cNvPr id="75780" name="Text Box 4"/>
          <p:cNvSpPr txBox="1">
            <a:spLocks noChangeArrowheads="1"/>
          </p:cNvSpPr>
          <p:nvPr/>
        </p:nvSpPr>
        <p:spPr bwMode="auto">
          <a:xfrm>
            <a:off x="4479925" y="6361113"/>
            <a:ext cx="2800350" cy="366712"/>
          </a:xfrm>
          <a:prstGeom prst="rect">
            <a:avLst/>
          </a:prstGeom>
          <a:noFill/>
          <a:ln w="9525">
            <a:noFill/>
            <a:miter lim="800000"/>
            <a:headEnd/>
            <a:tailEnd/>
          </a:ln>
          <a:effectLst/>
        </p:spPr>
        <p:txBody>
          <a:bodyPr wrap="none">
            <a:spAutoFit/>
          </a:bodyPr>
          <a:lstStyle/>
          <a:p>
            <a:r>
              <a:rPr lang="en-US"/>
              <a:t>Marchibroda August 2004</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ph sz="half" idx="4294967295"/>
          </p:nvPr>
        </p:nvPicPr>
        <p:blipFill>
          <a:blip r:embed="rId2" cstate="print"/>
          <a:srcRect t="5556"/>
          <a:stretch>
            <a:fillRect/>
          </a:stretch>
        </p:blipFill>
        <p:spPr>
          <a:xfrm>
            <a:off x="838200" y="52388"/>
            <a:ext cx="7391400" cy="6805612"/>
          </a:xfrm>
        </p:spPr>
      </p:pic>
      <p:sp>
        <p:nvSpPr>
          <p:cNvPr id="76803" name="Text Box 3"/>
          <p:cNvSpPr txBox="1">
            <a:spLocks noChangeArrowheads="1"/>
          </p:cNvSpPr>
          <p:nvPr/>
        </p:nvSpPr>
        <p:spPr bwMode="auto">
          <a:xfrm>
            <a:off x="6319838" y="6629400"/>
            <a:ext cx="1147762" cy="274638"/>
          </a:xfrm>
          <a:prstGeom prst="rect">
            <a:avLst/>
          </a:prstGeom>
          <a:noFill/>
          <a:ln w="9525">
            <a:noFill/>
            <a:miter lim="800000"/>
            <a:headEnd/>
            <a:tailEnd/>
          </a:ln>
          <a:effectLst/>
        </p:spPr>
        <p:txBody>
          <a:bodyPr wrap="none">
            <a:spAutoFit/>
          </a:bodyPr>
          <a:lstStyle/>
          <a:p>
            <a:r>
              <a:rPr lang="en-US" sz="1200" b="1"/>
              <a:t>October 2004</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p:txBody>
          <a:bodyPr/>
          <a:lstStyle/>
          <a:p>
            <a:pPr>
              <a:lnSpc>
                <a:spcPct val="70000"/>
              </a:lnSpc>
            </a:pPr>
            <a:r>
              <a:rPr lang="en-US" b="1"/>
              <a:t>Despite severe state fiscal stress, Medicaid enrollment grew by nearly one-third since the beginning of 2001 as the program maintained its role as a critical safety net for low-income populations.</a:t>
            </a:r>
            <a:endParaRPr lang="en-US"/>
          </a:p>
          <a:p>
            <a:pPr>
              <a:lnSpc>
                <a:spcPct val="70000"/>
              </a:lnSpc>
            </a:pPr>
            <a:r>
              <a:rPr lang="en-US" b="1"/>
              <a:t>Medicaid spending in FY 2003 and FY 2004 grew faster than other state programs, but slower than growth in private health insurance premiums.</a:t>
            </a:r>
            <a:endParaRPr lang="en-US"/>
          </a:p>
          <a:p>
            <a:pPr>
              <a:lnSpc>
                <a:spcPct val="70000"/>
              </a:lnSpc>
            </a:pPr>
            <a:endParaRPr lang="en-US"/>
          </a:p>
        </p:txBody>
      </p:sp>
      <p:pic>
        <p:nvPicPr>
          <p:cNvPr id="77827" name="Picture 3"/>
          <p:cNvPicPr>
            <a:picLocks noChangeAspect="1" noChangeArrowheads="1"/>
          </p:cNvPicPr>
          <p:nvPr>
            <p:ph type="title"/>
          </p:nvPr>
        </p:nvPicPr>
        <p:blipFill>
          <a:blip r:embed="rId2" cstate="print"/>
          <a:srcRect/>
          <a:stretch>
            <a:fillRect/>
          </a:stretch>
        </p:blipFill>
        <p:spPr>
          <a:xfrm>
            <a:off x="3321050" y="274638"/>
            <a:ext cx="2501900" cy="1143000"/>
          </a:xfrm>
          <a:noFill/>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p:txBody>
          <a:bodyPr/>
          <a:lstStyle/>
          <a:p>
            <a:r>
              <a:rPr lang="en-US" b="1"/>
              <a:t>Responding to pressure to control Medicaid costs, all 50 states and the District of Columbia implemented actions designed to control Medicaid spending growth in FY2004 and all states planned to implement cost containment measures in FY 2005.</a:t>
            </a:r>
            <a:endParaRPr lang="en-US"/>
          </a:p>
          <a:p>
            <a:endParaRPr lang="en-US"/>
          </a:p>
        </p:txBody>
      </p:sp>
      <p:pic>
        <p:nvPicPr>
          <p:cNvPr id="78851" name="Picture 3"/>
          <p:cNvPicPr>
            <a:picLocks noChangeAspect="1" noChangeArrowheads="1"/>
          </p:cNvPicPr>
          <p:nvPr>
            <p:ph type="title"/>
          </p:nvPr>
        </p:nvPicPr>
        <p:blipFill>
          <a:blip r:embed="rId2" cstate="print"/>
          <a:srcRect/>
          <a:stretch>
            <a:fillRect/>
          </a:stretch>
        </p:blipFill>
        <p:spPr>
          <a:xfrm>
            <a:off x="3321050" y="274638"/>
            <a:ext cx="2501900" cy="1143000"/>
          </a:xfrm>
          <a:noFill/>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0" y="228600"/>
            <a:ext cx="9144000" cy="6551613"/>
          </a:xfrm>
          <a:prstGeom prst="rect">
            <a:avLst/>
          </a:prstGeom>
          <a:noFill/>
          <a:ln w="9525">
            <a:noFill/>
            <a:miter lim="800000"/>
            <a:headEnd/>
            <a:tailEnd/>
          </a:ln>
          <a:effectLst/>
        </p:spPr>
      </p:pic>
      <p:pic>
        <p:nvPicPr>
          <p:cNvPr id="79875" name="Picture 3"/>
          <p:cNvPicPr>
            <a:picLocks noChangeAspect="1" noChangeArrowheads="1"/>
          </p:cNvPicPr>
          <p:nvPr>
            <p:ph type="title" idx="4294967295"/>
          </p:nvPr>
        </p:nvPicPr>
        <p:blipFill>
          <a:blip r:embed="rId3" cstate="print"/>
          <a:srcRect/>
          <a:stretch>
            <a:fillRect/>
          </a:stretch>
        </p:blipFill>
        <p:spPr>
          <a:xfrm>
            <a:off x="5943600" y="5326063"/>
            <a:ext cx="3187700" cy="1455737"/>
          </a:xfrm>
          <a:noFill/>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p:txBody>
          <a:bodyPr/>
          <a:lstStyle/>
          <a:p>
            <a:r>
              <a:rPr lang="en-US" b="1"/>
              <a:t>Federal fiscal relief helped states meet Medicaid shortfalls in FY 2004 and helped to maintain Medicaid eligibility levels; however, states are expecting sharp increases in the state share of Medicaid costs in FY 2005 as they replace the loss of the enhanced federal support.</a:t>
            </a:r>
            <a:endParaRPr lang="en-US"/>
          </a:p>
          <a:p>
            <a:endParaRPr lang="en-US"/>
          </a:p>
        </p:txBody>
      </p:sp>
      <p:pic>
        <p:nvPicPr>
          <p:cNvPr id="80899" name="Picture 3"/>
          <p:cNvPicPr>
            <a:picLocks noChangeAspect="1" noChangeArrowheads="1"/>
          </p:cNvPicPr>
          <p:nvPr>
            <p:ph type="title"/>
          </p:nvPr>
        </p:nvPicPr>
        <p:blipFill>
          <a:blip r:embed="rId2" cstate="print"/>
          <a:srcRect/>
          <a:stretch>
            <a:fillRect/>
          </a:stretch>
        </p:blipFill>
        <p:spPr>
          <a:xfrm>
            <a:off x="3321050" y="274638"/>
            <a:ext cx="2501900" cy="1143000"/>
          </a:xfrm>
          <a:noFill/>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533400" y="636588"/>
            <a:ext cx="8610600" cy="1860550"/>
          </a:xfrm>
        </p:spPr>
        <p:txBody>
          <a:bodyPr/>
          <a:lstStyle/>
          <a:p>
            <a:r>
              <a:rPr lang="en-US" sz="4000"/>
              <a:t>Technology Can Help Us Deal With Today’s Health Challenges… if we have access to the right data…at the right time</a:t>
            </a:r>
            <a:endParaRPr lang="en-US" sz="5400"/>
          </a:p>
        </p:txBody>
      </p:sp>
      <p:sp>
        <p:nvSpPr>
          <p:cNvPr id="108547" name="Rectangle 3"/>
          <p:cNvSpPr>
            <a:spLocks noGrp="1" noChangeArrowheads="1"/>
          </p:cNvSpPr>
          <p:nvPr>
            <p:ph type="body" sz="half" idx="2"/>
          </p:nvPr>
        </p:nvSpPr>
        <p:spPr>
          <a:xfrm>
            <a:off x="3657600" y="2743200"/>
            <a:ext cx="5486400" cy="4267200"/>
          </a:xfrm>
        </p:spPr>
        <p:txBody>
          <a:bodyPr/>
          <a:lstStyle/>
          <a:p>
            <a:r>
              <a:rPr lang="en-US" sz="2800"/>
              <a:t>Collaboration</a:t>
            </a:r>
          </a:p>
          <a:p>
            <a:r>
              <a:rPr lang="en-US" sz="2800"/>
              <a:t>Western States Health PassPort</a:t>
            </a:r>
          </a:p>
          <a:p>
            <a:r>
              <a:rPr lang="en-US" sz="2800"/>
              <a:t>What is Health IT Framework?</a:t>
            </a:r>
          </a:p>
          <a:p>
            <a:r>
              <a:rPr lang="en-US" sz="2800"/>
              <a:t>What trends are affecting us?</a:t>
            </a:r>
          </a:p>
          <a:p>
            <a:r>
              <a:rPr lang="en-US" sz="2800"/>
              <a:t> How can we connect the policy makers with the providers?</a:t>
            </a:r>
          </a:p>
        </p:txBody>
      </p:sp>
      <p:pic>
        <p:nvPicPr>
          <p:cNvPr id="108548" name="Picture 4"/>
          <p:cNvPicPr>
            <a:picLocks noChangeAspect="1" noChangeArrowheads="1"/>
          </p:cNvPicPr>
          <p:nvPr>
            <p:ph sz="half" idx="1"/>
          </p:nvPr>
        </p:nvPicPr>
        <p:blipFill>
          <a:blip r:embed="rId2" cstate="print"/>
          <a:srcRect/>
          <a:stretch>
            <a:fillRect/>
          </a:stretch>
        </p:blipFill>
        <p:spPr>
          <a:xfrm>
            <a:off x="381000" y="1524000"/>
            <a:ext cx="3413125" cy="4267200"/>
          </a:xfrm>
          <a:noFill/>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08547">
                                            <p:txEl>
                                              <p:pRg st="0" end="0"/>
                                            </p:txEl>
                                          </p:spTgt>
                                        </p:tgtEl>
                                        <p:attrNameLst>
                                          <p:attrName>style.visibility</p:attrName>
                                        </p:attrNameLst>
                                      </p:cBhvr>
                                      <p:to>
                                        <p:strVal val="visible"/>
                                      </p:to>
                                    </p:set>
                                    <p:anim calcmode="lin" valueType="num">
                                      <p:cBhvr additive="base">
                                        <p:cTn id="11" dur="500" fill="hold"/>
                                        <p:tgtEl>
                                          <p:spTgt spid="108547">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85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8547">
                                            <p:txEl>
                                              <p:pRg st="1" end="1"/>
                                            </p:txEl>
                                          </p:spTgt>
                                        </p:tgtEl>
                                        <p:attrNameLst>
                                          <p:attrName>style.visibility</p:attrName>
                                        </p:attrNameLst>
                                      </p:cBhvr>
                                      <p:to>
                                        <p:strVal val="visible"/>
                                      </p:to>
                                    </p:set>
                                    <p:anim calcmode="lin" valueType="num">
                                      <p:cBhvr additive="base">
                                        <p:cTn id="17" dur="500" fill="hold"/>
                                        <p:tgtEl>
                                          <p:spTgt spid="108547">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85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8547">
                                            <p:txEl>
                                              <p:pRg st="2" end="2"/>
                                            </p:txEl>
                                          </p:spTgt>
                                        </p:tgtEl>
                                        <p:attrNameLst>
                                          <p:attrName>style.visibility</p:attrName>
                                        </p:attrNameLst>
                                      </p:cBhvr>
                                      <p:to>
                                        <p:strVal val="visible"/>
                                      </p:to>
                                    </p:set>
                                    <p:anim calcmode="lin" valueType="num">
                                      <p:cBhvr additive="base">
                                        <p:cTn id="23" dur="500" fill="hold"/>
                                        <p:tgtEl>
                                          <p:spTgt spid="108547">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085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08547">
                                            <p:txEl>
                                              <p:pRg st="3" end="3"/>
                                            </p:txEl>
                                          </p:spTgt>
                                        </p:tgtEl>
                                        <p:attrNameLst>
                                          <p:attrName>style.visibility</p:attrName>
                                        </p:attrNameLst>
                                      </p:cBhvr>
                                      <p:to>
                                        <p:strVal val="visible"/>
                                      </p:to>
                                    </p:set>
                                    <p:anim calcmode="lin" valueType="num">
                                      <p:cBhvr additive="base">
                                        <p:cTn id="29" dur="500" fill="hold"/>
                                        <p:tgtEl>
                                          <p:spTgt spid="108547">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085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08547">
                                            <p:txEl>
                                              <p:pRg st="4" end="4"/>
                                            </p:txEl>
                                          </p:spTgt>
                                        </p:tgtEl>
                                        <p:attrNameLst>
                                          <p:attrName>style.visibility</p:attrName>
                                        </p:attrNameLst>
                                      </p:cBhvr>
                                      <p:to>
                                        <p:strVal val="visible"/>
                                      </p:to>
                                    </p:set>
                                    <p:anim calcmode="lin" valueType="num">
                                      <p:cBhvr additive="base">
                                        <p:cTn id="35" dur="500" fill="hold"/>
                                        <p:tgtEl>
                                          <p:spTgt spid="108547">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0854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animBg="1"/>
      <p:bldP spid="10854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endParaRPr lang="en-US"/>
          </a:p>
        </p:txBody>
      </p:sp>
      <p:pic>
        <p:nvPicPr>
          <p:cNvPr id="81923" name="Picture 3"/>
          <p:cNvPicPr>
            <a:picLocks noChangeAspect="1" noChangeArrowheads="1"/>
          </p:cNvPicPr>
          <p:nvPr/>
        </p:nvPicPr>
        <p:blipFill>
          <a:blip r:embed="rId2" cstate="print"/>
          <a:srcRect/>
          <a:stretch>
            <a:fillRect/>
          </a:stretch>
        </p:blipFill>
        <p:spPr bwMode="auto">
          <a:xfrm>
            <a:off x="-152400" y="0"/>
            <a:ext cx="9296400" cy="6705600"/>
          </a:xfrm>
          <a:prstGeom prst="rect">
            <a:avLst/>
          </a:prstGeom>
          <a:noFill/>
          <a:ln w="9525">
            <a:noFill/>
            <a:miter lim="800000"/>
            <a:headEnd/>
            <a:tailEnd/>
          </a:ln>
          <a:effectLst/>
        </p:spPr>
      </p:pic>
      <p:pic>
        <p:nvPicPr>
          <p:cNvPr id="81924" name="Picture 4"/>
          <p:cNvPicPr>
            <a:picLocks noChangeAspect="1" noChangeArrowheads="1"/>
          </p:cNvPicPr>
          <p:nvPr/>
        </p:nvPicPr>
        <p:blipFill>
          <a:blip r:embed="rId3" cstate="print"/>
          <a:srcRect/>
          <a:stretch>
            <a:fillRect/>
          </a:stretch>
        </p:blipFill>
        <p:spPr bwMode="auto">
          <a:xfrm>
            <a:off x="5867400" y="5326063"/>
            <a:ext cx="3276600" cy="145573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a:xfrm>
            <a:off x="685800" y="557213"/>
            <a:ext cx="7772400" cy="1420812"/>
          </a:xfrm>
        </p:spPr>
        <p:txBody>
          <a:bodyPr/>
          <a:lstStyle/>
          <a:p>
            <a:r>
              <a:rPr lang="en-US" sz="4000" b="1"/>
              <a:t>New Technologies Will Change the Way We Manage Information</a:t>
            </a:r>
            <a:r>
              <a:rPr lang="en-US" sz="4000"/>
              <a:t/>
            </a:r>
            <a:br>
              <a:rPr lang="en-US" sz="4000"/>
            </a:br>
            <a:endParaRPr lang="en-US" sz="4000"/>
          </a:p>
        </p:txBody>
      </p:sp>
      <p:sp>
        <p:nvSpPr>
          <p:cNvPr id="82947" name="Rectangle 3"/>
          <p:cNvSpPr>
            <a:spLocks noGrp="1" noChangeArrowheads="1"/>
          </p:cNvSpPr>
          <p:nvPr>
            <p:ph type="subTitle" idx="1"/>
          </p:nvPr>
        </p:nvSpPr>
        <p:spPr>
          <a:xfrm>
            <a:off x="1371600" y="3886200"/>
            <a:ext cx="6400800" cy="2819400"/>
          </a:xfrm>
        </p:spPr>
        <p:txBody>
          <a:bodyPr/>
          <a:lstStyle/>
          <a:p>
            <a:pPr>
              <a:lnSpc>
                <a:spcPct val="90000"/>
              </a:lnSpc>
            </a:pPr>
            <a:r>
              <a:rPr lang="en-US" sz="2800" b="1"/>
              <a:t>The need for new and better ways of collecting, analyzing, presenting, and even selling information is driving trends in IT that will significantly change how individuals, companies and societies deal with information.</a:t>
            </a:r>
            <a:endParaRPr lang="en-US" sz="2800"/>
          </a:p>
          <a:p>
            <a:pPr>
              <a:lnSpc>
                <a:spcPct val="90000"/>
              </a:lnSpc>
            </a:pPr>
            <a:endParaRPr lang="en-US" sz="280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990600" y="2122488"/>
            <a:ext cx="7308850" cy="5029200"/>
          </a:xfrm>
        </p:spPr>
        <p:txBody>
          <a:bodyPr/>
          <a:lstStyle/>
          <a:p>
            <a:r>
              <a:rPr lang="en-US"/>
              <a:t>We are a data driven society but what we don’t need is just more data.  </a:t>
            </a:r>
          </a:p>
          <a:p>
            <a:r>
              <a:rPr lang="en-US"/>
              <a:t>Data isn’t something just be collected. </a:t>
            </a:r>
          </a:p>
          <a:p>
            <a:r>
              <a:rPr lang="en-US"/>
              <a:t>What we need is information that leads to a decision or action</a:t>
            </a:r>
          </a:p>
          <a:p>
            <a:endParaRPr lang="en-US"/>
          </a:p>
          <a:p>
            <a:endParaRPr lang="en-US"/>
          </a:p>
        </p:txBody>
      </p:sp>
      <p:sp>
        <p:nvSpPr>
          <p:cNvPr id="83971" name="Rectangle 3"/>
          <p:cNvSpPr>
            <a:spLocks noGrp="1" noChangeArrowheads="1"/>
          </p:cNvSpPr>
          <p:nvPr>
            <p:ph type="title"/>
          </p:nvPr>
        </p:nvSpPr>
        <p:spPr>
          <a:xfrm>
            <a:off x="1465263" y="569913"/>
            <a:ext cx="6510337" cy="1076325"/>
          </a:xfrm>
        </p:spPr>
        <p:txBody>
          <a:bodyPr/>
          <a:lstStyle/>
          <a:p>
            <a:r>
              <a:rPr lang="en-US"/>
              <a:t>But We Need Information, not just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3970">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3970">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97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3970">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West Nile Virus</a:t>
            </a:r>
          </a:p>
        </p:txBody>
      </p:sp>
      <p:pic>
        <p:nvPicPr>
          <p:cNvPr id="84995" name="Picture 3" descr="ArcGlobe_WNV001"/>
          <p:cNvPicPr>
            <a:picLocks noChangeAspect="1" noChangeArrowheads="1"/>
          </p:cNvPicPr>
          <p:nvPr/>
        </p:nvPicPr>
        <p:blipFill>
          <a:blip r:embed="rId2" cstate="print"/>
          <a:srcRect/>
          <a:stretch>
            <a:fillRect/>
          </a:stretch>
        </p:blipFill>
        <p:spPr bwMode="auto">
          <a:xfrm>
            <a:off x="325438" y="311150"/>
            <a:ext cx="8437562" cy="6318250"/>
          </a:xfrm>
          <a:prstGeom prst="rect">
            <a:avLst/>
          </a:prstGeom>
          <a:noFill/>
        </p:spPr>
      </p:pic>
      <p:pic>
        <p:nvPicPr>
          <p:cNvPr id="84996" name="Picture 4" descr="ArcGlobe_WNV002"/>
          <p:cNvPicPr>
            <a:picLocks noChangeAspect="1" noChangeArrowheads="1"/>
          </p:cNvPicPr>
          <p:nvPr/>
        </p:nvPicPr>
        <p:blipFill>
          <a:blip r:embed="rId3" cstate="print"/>
          <a:srcRect/>
          <a:stretch>
            <a:fillRect/>
          </a:stretch>
        </p:blipFill>
        <p:spPr bwMode="auto">
          <a:xfrm>
            <a:off x="325438" y="311150"/>
            <a:ext cx="8437562" cy="6318250"/>
          </a:xfrm>
          <a:prstGeom prst="rect">
            <a:avLst/>
          </a:prstGeom>
          <a:noFill/>
        </p:spPr>
      </p:pic>
      <p:pic>
        <p:nvPicPr>
          <p:cNvPr id="84997" name="Picture 5" descr="ArcGlobe_WNV003"/>
          <p:cNvPicPr>
            <a:picLocks noChangeAspect="1" noChangeArrowheads="1"/>
          </p:cNvPicPr>
          <p:nvPr/>
        </p:nvPicPr>
        <p:blipFill>
          <a:blip r:embed="rId4" cstate="print"/>
          <a:srcRect/>
          <a:stretch>
            <a:fillRect/>
          </a:stretch>
        </p:blipFill>
        <p:spPr bwMode="auto">
          <a:xfrm>
            <a:off x="325438" y="311150"/>
            <a:ext cx="8437562" cy="6318250"/>
          </a:xfrm>
          <a:prstGeom prst="rect">
            <a:avLst/>
          </a:prstGeom>
          <a:noFill/>
        </p:spPr>
      </p:pic>
      <p:pic>
        <p:nvPicPr>
          <p:cNvPr id="84998" name="Picture 6" descr="ArcGlobe_WNV004"/>
          <p:cNvPicPr>
            <a:picLocks noChangeAspect="1" noChangeArrowheads="1"/>
          </p:cNvPicPr>
          <p:nvPr/>
        </p:nvPicPr>
        <p:blipFill>
          <a:blip r:embed="rId5" cstate="print"/>
          <a:srcRect/>
          <a:stretch>
            <a:fillRect/>
          </a:stretch>
        </p:blipFill>
        <p:spPr bwMode="auto">
          <a:xfrm>
            <a:off x="325438" y="311150"/>
            <a:ext cx="8437562" cy="6318250"/>
          </a:xfrm>
          <a:prstGeom prst="rect">
            <a:avLst/>
          </a:prstGeom>
          <a:noFill/>
        </p:spPr>
      </p:pic>
      <p:pic>
        <p:nvPicPr>
          <p:cNvPr id="84999" name="Picture 7" descr="ArcGlobe_WNV005"/>
          <p:cNvPicPr>
            <a:picLocks noChangeAspect="1" noChangeArrowheads="1"/>
          </p:cNvPicPr>
          <p:nvPr/>
        </p:nvPicPr>
        <p:blipFill>
          <a:blip r:embed="rId6" cstate="print"/>
          <a:srcRect/>
          <a:stretch>
            <a:fillRect/>
          </a:stretch>
        </p:blipFill>
        <p:spPr bwMode="auto">
          <a:xfrm>
            <a:off x="325438" y="311150"/>
            <a:ext cx="8437562" cy="6318250"/>
          </a:xfrm>
          <a:prstGeom prst="rect">
            <a:avLst/>
          </a:prstGeom>
          <a:noFill/>
        </p:spPr>
      </p:pic>
      <p:pic>
        <p:nvPicPr>
          <p:cNvPr id="85000" name="Picture 8" descr="ArcGlobe_WNV006"/>
          <p:cNvPicPr>
            <a:picLocks noChangeAspect="1" noChangeArrowheads="1"/>
          </p:cNvPicPr>
          <p:nvPr/>
        </p:nvPicPr>
        <p:blipFill>
          <a:blip r:embed="rId7" cstate="print"/>
          <a:srcRect/>
          <a:stretch>
            <a:fillRect/>
          </a:stretch>
        </p:blipFill>
        <p:spPr bwMode="auto">
          <a:xfrm>
            <a:off x="325438" y="311150"/>
            <a:ext cx="8437562" cy="6318250"/>
          </a:xfrm>
          <a:prstGeom prst="rect">
            <a:avLst/>
          </a:prstGeom>
          <a:noFill/>
        </p:spPr>
      </p:pic>
      <p:pic>
        <p:nvPicPr>
          <p:cNvPr id="85001" name="Picture 9"/>
          <p:cNvPicPr>
            <a:picLocks noChangeAspect="1" noChangeArrowheads="1"/>
          </p:cNvPicPr>
          <p:nvPr/>
        </p:nvPicPr>
        <p:blipFill>
          <a:blip r:embed="rId8" cstate="print"/>
          <a:srcRect/>
          <a:stretch>
            <a:fillRect/>
          </a:stretch>
        </p:blipFill>
        <p:spPr bwMode="auto">
          <a:xfrm>
            <a:off x="6858000" y="228600"/>
            <a:ext cx="2286000" cy="1579563"/>
          </a:xfrm>
          <a:prstGeom prst="rect">
            <a:avLst/>
          </a:prstGeom>
          <a:noFill/>
          <a:ln w="12700">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dissolve">
                                      <p:cBhvr>
                                        <p:cTn id="7" dur="500"/>
                                        <p:tgtEl>
                                          <p:spTgt spid="8499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4996"/>
                                        </p:tgtEl>
                                        <p:attrNameLst>
                                          <p:attrName>style.visibility</p:attrName>
                                        </p:attrNameLst>
                                      </p:cBhvr>
                                      <p:to>
                                        <p:strVal val="visible"/>
                                      </p:to>
                                    </p:set>
                                    <p:animEffect transition="in" filter="dissolve">
                                      <p:cBhvr>
                                        <p:cTn id="12" dur="500"/>
                                        <p:tgtEl>
                                          <p:spTgt spid="8499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4997"/>
                                        </p:tgtEl>
                                        <p:attrNameLst>
                                          <p:attrName>style.visibility</p:attrName>
                                        </p:attrNameLst>
                                      </p:cBhvr>
                                      <p:to>
                                        <p:strVal val="visible"/>
                                      </p:to>
                                    </p:set>
                                    <p:animEffect transition="in" filter="dissolve">
                                      <p:cBhvr>
                                        <p:cTn id="17" dur="500"/>
                                        <p:tgtEl>
                                          <p:spTgt spid="8499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4998"/>
                                        </p:tgtEl>
                                        <p:attrNameLst>
                                          <p:attrName>style.visibility</p:attrName>
                                        </p:attrNameLst>
                                      </p:cBhvr>
                                      <p:to>
                                        <p:strVal val="visible"/>
                                      </p:to>
                                    </p:set>
                                    <p:animEffect transition="in" filter="dissolve">
                                      <p:cBhvr>
                                        <p:cTn id="22" dur="500"/>
                                        <p:tgtEl>
                                          <p:spTgt spid="8499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4999"/>
                                        </p:tgtEl>
                                        <p:attrNameLst>
                                          <p:attrName>style.visibility</p:attrName>
                                        </p:attrNameLst>
                                      </p:cBhvr>
                                      <p:to>
                                        <p:strVal val="visible"/>
                                      </p:to>
                                    </p:set>
                                    <p:animEffect transition="in" filter="dissolve">
                                      <p:cBhvr>
                                        <p:cTn id="27" dur="500"/>
                                        <p:tgtEl>
                                          <p:spTgt spid="8499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85000"/>
                                        </p:tgtEl>
                                        <p:attrNameLst>
                                          <p:attrName>style.visibility</p:attrName>
                                        </p:attrNameLst>
                                      </p:cBhvr>
                                      <p:to>
                                        <p:strVal val="visible"/>
                                      </p:to>
                                    </p:set>
                                    <p:animEffect transition="in" filter="dissolve">
                                      <p:cBhvr>
                                        <p:cTn id="32" dur="500"/>
                                        <p:tgtEl>
                                          <p:spTgt spid="8500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85001"/>
                                        </p:tgtEl>
                                        <p:attrNameLst>
                                          <p:attrName>style.visibility</p:attrName>
                                        </p:attrNameLst>
                                      </p:cBhvr>
                                      <p:to>
                                        <p:strVal val="visible"/>
                                      </p:to>
                                    </p:set>
                                    <p:anim calcmode="lin" valueType="num">
                                      <p:cBhvr additive="base">
                                        <p:cTn id="37" dur="1000" fill="hold"/>
                                        <p:tgtEl>
                                          <p:spTgt spid="85001"/>
                                        </p:tgtEl>
                                        <p:attrNameLst>
                                          <p:attrName>ppt_x</p:attrName>
                                        </p:attrNameLst>
                                      </p:cBhvr>
                                      <p:tavLst>
                                        <p:tav tm="0">
                                          <p:val>
                                            <p:strVal val="0-#ppt_w/2"/>
                                          </p:val>
                                        </p:tav>
                                        <p:tav tm="100000">
                                          <p:val>
                                            <p:strVal val="#ppt_x"/>
                                          </p:val>
                                        </p:tav>
                                      </p:tavLst>
                                    </p:anim>
                                    <p:anim calcmode="lin" valueType="num">
                                      <p:cBhvr additive="base">
                                        <p:cTn id="38" dur="1000" fill="hold"/>
                                        <p:tgtEl>
                                          <p:spTgt spid="850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srcRect/>
          <a:stretch>
            <a:fillRect/>
          </a:stretch>
        </p:blipFill>
        <p:spPr bwMode="auto">
          <a:xfrm>
            <a:off x="2030413" y="3114675"/>
            <a:ext cx="5057775" cy="3667125"/>
          </a:xfrm>
          <a:prstGeom prst="rect">
            <a:avLst/>
          </a:prstGeom>
          <a:noFill/>
          <a:ln w="12700">
            <a:solidFill>
              <a:srgbClr val="000000"/>
            </a:solidFill>
            <a:miter lim="800000"/>
            <a:headEnd/>
            <a:tailEnd/>
          </a:ln>
        </p:spPr>
      </p:pic>
      <p:pic>
        <p:nvPicPr>
          <p:cNvPr id="86019" name="Picture 3"/>
          <p:cNvPicPr>
            <a:picLocks noChangeAspect="1" noChangeArrowheads="1"/>
          </p:cNvPicPr>
          <p:nvPr/>
        </p:nvPicPr>
        <p:blipFill>
          <a:blip r:embed="rId4" cstate="print"/>
          <a:srcRect/>
          <a:stretch>
            <a:fillRect/>
          </a:stretch>
        </p:blipFill>
        <p:spPr bwMode="auto">
          <a:xfrm>
            <a:off x="4548188" y="771525"/>
            <a:ext cx="4532312" cy="3201988"/>
          </a:xfrm>
          <a:prstGeom prst="rect">
            <a:avLst/>
          </a:prstGeom>
          <a:noFill/>
          <a:ln w="12700">
            <a:solidFill>
              <a:srgbClr val="000000"/>
            </a:solidFill>
            <a:miter lim="800000"/>
            <a:headEnd/>
            <a:tailEnd/>
          </a:ln>
        </p:spPr>
      </p:pic>
      <p:pic>
        <p:nvPicPr>
          <p:cNvPr id="86020" name="Picture 4"/>
          <p:cNvPicPr>
            <a:picLocks noChangeAspect="1" noChangeArrowheads="1"/>
          </p:cNvPicPr>
          <p:nvPr/>
        </p:nvPicPr>
        <p:blipFill>
          <a:blip r:embed="rId5" cstate="print"/>
          <a:srcRect/>
          <a:stretch>
            <a:fillRect/>
          </a:stretch>
        </p:blipFill>
        <p:spPr bwMode="auto">
          <a:xfrm>
            <a:off x="138113" y="469900"/>
            <a:ext cx="6861175" cy="4060825"/>
          </a:xfrm>
          <a:prstGeom prst="rect">
            <a:avLst/>
          </a:prstGeom>
          <a:noFill/>
          <a:effectLst>
            <a:outerShdw dist="17961" dir="2700000" algn="ctr" rotWithShape="0">
              <a:schemeClr val="tx1"/>
            </a:outerShdw>
          </a:effectLst>
        </p:spPr>
      </p:pic>
      <p:sp>
        <p:nvSpPr>
          <p:cNvPr id="86021" name="Text Box 5"/>
          <p:cNvSpPr txBox="1">
            <a:spLocks noChangeArrowheads="1"/>
          </p:cNvSpPr>
          <p:nvPr/>
        </p:nvSpPr>
        <p:spPr bwMode="auto">
          <a:xfrm>
            <a:off x="76200" y="36513"/>
            <a:ext cx="5273675" cy="304800"/>
          </a:xfrm>
          <a:prstGeom prst="rect">
            <a:avLst/>
          </a:prstGeom>
          <a:noFill/>
          <a:ln w="9525">
            <a:noFill/>
            <a:miter lim="800000"/>
            <a:headEnd/>
            <a:tailEnd/>
          </a:ln>
          <a:effectLst/>
        </p:spPr>
        <p:txBody>
          <a:bodyPr>
            <a:spAutoFit/>
          </a:bodyPr>
          <a:lstStyle/>
          <a:p>
            <a:r>
              <a:rPr lang="en-US" sz="1400"/>
              <a:t>Shanghai mobile communication network animation system</a:t>
            </a:r>
          </a:p>
        </p:txBody>
      </p:sp>
      <p:sp>
        <p:nvSpPr>
          <p:cNvPr id="86022" name="Text Box 6"/>
          <p:cNvSpPr txBox="1">
            <a:spLocks noChangeArrowheads="1"/>
          </p:cNvSpPr>
          <p:nvPr/>
        </p:nvSpPr>
        <p:spPr bwMode="auto">
          <a:xfrm>
            <a:off x="6477000" y="0"/>
            <a:ext cx="3048000" cy="730250"/>
          </a:xfrm>
          <a:prstGeom prst="rect">
            <a:avLst/>
          </a:prstGeom>
          <a:noFill/>
          <a:ln w="9525">
            <a:noFill/>
            <a:miter lim="800000"/>
            <a:headEnd/>
            <a:tailEnd/>
          </a:ln>
          <a:effectLst/>
        </p:spPr>
        <p:txBody>
          <a:bodyPr>
            <a:spAutoFit/>
          </a:bodyPr>
          <a:lstStyle/>
          <a:p>
            <a:r>
              <a:rPr lang="en-US" sz="1400"/>
              <a:t>Shanghai Animal Epidemic (Checking flu) Emergency Response system in action</a:t>
            </a:r>
          </a:p>
        </p:txBody>
      </p:sp>
      <p:sp>
        <p:nvSpPr>
          <p:cNvPr id="86023" name="Text Box 7"/>
          <p:cNvSpPr txBox="1">
            <a:spLocks noChangeArrowheads="1"/>
          </p:cNvSpPr>
          <p:nvPr/>
        </p:nvSpPr>
        <p:spPr bwMode="auto">
          <a:xfrm>
            <a:off x="7162800" y="4876800"/>
            <a:ext cx="1806575" cy="942975"/>
          </a:xfrm>
          <a:prstGeom prst="rect">
            <a:avLst/>
          </a:prstGeom>
          <a:noFill/>
          <a:ln w="9525">
            <a:noFill/>
            <a:miter lim="800000"/>
            <a:headEnd/>
            <a:tailEnd/>
          </a:ln>
          <a:effectLst/>
        </p:spPr>
        <p:txBody>
          <a:bodyPr>
            <a:spAutoFit/>
          </a:bodyPr>
          <a:lstStyle/>
          <a:p>
            <a:pPr>
              <a:spcBef>
                <a:spcPct val="30000"/>
              </a:spcBef>
            </a:pPr>
            <a:r>
              <a:rPr lang="en-US" sz="1400"/>
              <a:t>Shanghai Flood Control System for Decision making</a:t>
            </a:r>
          </a:p>
          <a:p>
            <a:endParaRPr lang="en-US" sz="140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arcmap screenshot1"/>
          <p:cNvPicPr>
            <a:picLocks noChangeAspect="1" noChangeArrowheads="1"/>
          </p:cNvPicPr>
          <p:nvPr/>
        </p:nvPicPr>
        <p:blipFill>
          <a:blip r:embed="rId3" cstate="print"/>
          <a:srcRect/>
          <a:stretch>
            <a:fillRect/>
          </a:stretch>
        </p:blipFill>
        <p:spPr bwMode="auto">
          <a:xfrm>
            <a:off x="101600" y="128588"/>
            <a:ext cx="6846888" cy="5132387"/>
          </a:xfrm>
          <a:prstGeom prst="rect">
            <a:avLst/>
          </a:prstGeom>
          <a:noFill/>
        </p:spPr>
      </p:pic>
      <p:pic>
        <p:nvPicPr>
          <p:cNvPr id="88067" name="Picture 3" descr="med_image31_2"/>
          <p:cNvPicPr>
            <a:picLocks noChangeAspect="1" noChangeArrowheads="1"/>
          </p:cNvPicPr>
          <p:nvPr/>
        </p:nvPicPr>
        <p:blipFill>
          <a:blip r:embed="rId4" cstate="print"/>
          <a:srcRect/>
          <a:stretch>
            <a:fillRect/>
          </a:stretch>
        </p:blipFill>
        <p:spPr bwMode="auto">
          <a:xfrm>
            <a:off x="3411538" y="3228975"/>
            <a:ext cx="5614987" cy="3360738"/>
          </a:xfrm>
          <a:prstGeom prst="rect">
            <a:avLst/>
          </a:prstGeom>
          <a:noFill/>
        </p:spPr>
      </p:pic>
      <p:sp>
        <p:nvSpPr>
          <p:cNvPr id="88068" name="Text Box 4"/>
          <p:cNvSpPr txBox="1">
            <a:spLocks noChangeArrowheads="1"/>
          </p:cNvSpPr>
          <p:nvPr/>
        </p:nvSpPr>
        <p:spPr bwMode="auto">
          <a:xfrm>
            <a:off x="0" y="4843463"/>
            <a:ext cx="3454400" cy="1917700"/>
          </a:xfrm>
          <a:prstGeom prst="rect">
            <a:avLst/>
          </a:prstGeom>
          <a:noFill/>
          <a:ln w="12700">
            <a:noFill/>
            <a:miter lim="800000"/>
            <a:headEnd/>
            <a:tailEnd/>
          </a:ln>
          <a:effectLst/>
        </p:spPr>
        <p:txBody>
          <a:bodyPr>
            <a:spAutoFit/>
          </a:bodyPr>
          <a:lstStyle/>
          <a:p>
            <a:pPr algn="ctr" eaLnBrk="0" hangingPunct="0"/>
            <a:r>
              <a:rPr lang="en-US" sz="2400" b="1">
                <a:effectLst>
                  <a:outerShdw blurRad="38100" dist="38100" dir="2700000" algn="tl">
                    <a:srgbClr val="C0C0C0"/>
                  </a:outerShdw>
                </a:effectLst>
              </a:rPr>
              <a:t>The Biomedical Informatics Research Network (BIRN) is a</a:t>
            </a:r>
            <a:r>
              <a:rPr lang="en-US" sz="2400" b="1">
                <a:solidFill>
                  <a:srgbClr val="FFFFFF"/>
                </a:solidFill>
                <a:effectLst>
                  <a:outerShdw blurRad="38100" dist="38100" dir="2700000" algn="tl">
                    <a:srgbClr val="C0C0C0"/>
                  </a:outerShdw>
                </a:effectLst>
              </a:rPr>
              <a:t> </a:t>
            </a:r>
            <a:r>
              <a:rPr lang="en-US" sz="2400" b="1">
                <a:solidFill>
                  <a:srgbClr val="FFFFFF"/>
                </a:solidFill>
                <a:effectLst>
                  <a:outerShdw blurRad="38100" dist="38100" dir="2700000" algn="tl">
                    <a:srgbClr val="C0C0C0"/>
                  </a:outerShdw>
                </a:effectLst>
                <a:hlinkClick r:id="rId5"/>
              </a:rPr>
              <a:t>National Institutes of Health</a:t>
            </a:r>
            <a:r>
              <a:rPr lang="en-US" sz="2400" b="1">
                <a:solidFill>
                  <a:srgbClr val="FFFFFF"/>
                </a:solidFill>
                <a:effectLst>
                  <a:outerShdw blurRad="38100" dist="38100" dir="2700000" algn="tl">
                    <a:srgbClr val="C0C0C0"/>
                  </a:outerShdw>
                </a:effectLst>
              </a:rPr>
              <a:t> </a:t>
            </a:r>
            <a:r>
              <a:rPr lang="en-US" sz="2400" b="1">
                <a:effectLst>
                  <a:outerShdw blurRad="38100" dist="38100" dir="2700000" algn="tl">
                    <a:srgbClr val="C0C0C0"/>
                  </a:outerShdw>
                </a:effectLst>
              </a:rPr>
              <a:t>initiative </a:t>
            </a:r>
          </a:p>
        </p:txBody>
      </p:sp>
      <p:sp>
        <p:nvSpPr>
          <p:cNvPr id="88069" name="Text Box 5"/>
          <p:cNvSpPr txBox="1">
            <a:spLocks noChangeArrowheads="1"/>
          </p:cNvSpPr>
          <p:nvPr/>
        </p:nvSpPr>
        <p:spPr bwMode="auto">
          <a:xfrm>
            <a:off x="6858000" y="468313"/>
            <a:ext cx="2286000" cy="1524000"/>
          </a:xfrm>
          <a:prstGeom prst="rect">
            <a:avLst/>
          </a:prstGeom>
          <a:noFill/>
          <a:ln w="9525">
            <a:noFill/>
            <a:miter lim="800000"/>
            <a:headEnd/>
            <a:tailEnd/>
          </a:ln>
          <a:effectLst/>
        </p:spPr>
        <p:txBody>
          <a:bodyPr>
            <a:spAutoFit/>
          </a:bodyPr>
          <a:lstStyle/>
          <a:p>
            <a:pPr eaLnBrk="0" hangingPunct="0"/>
            <a:r>
              <a:rPr lang="en-US" sz="2000" b="1">
                <a:effectLst>
                  <a:outerShdw blurRad="38100" dist="38100" dir="2700000" algn="tl">
                    <a:srgbClr val="C0C0C0"/>
                  </a:outerShdw>
                </a:effectLst>
              </a:rPr>
              <a:t>Biomedical Informatics Research Network</a:t>
            </a:r>
            <a:r>
              <a:rPr lang="en-US" sz="1400" b="1">
                <a:effectLst>
                  <a:outerShdw blurRad="38100" dist="38100" dir="2700000" algn="tl">
                    <a:srgbClr val="C0C0C0"/>
                  </a:outerShdw>
                </a:effectLst>
              </a:rPr>
              <a:t>   - Brain Mapping</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73038" y="147638"/>
            <a:ext cx="8137525" cy="981075"/>
          </a:xfrm>
        </p:spPr>
        <p:txBody>
          <a:bodyPr/>
          <a:lstStyle/>
          <a:p>
            <a:r>
              <a:rPr lang="en-US" sz="3600" b="1"/>
              <a:t>Japanese Schools Use Computer Chips to Keep Tabs on Children</a:t>
            </a:r>
            <a:r>
              <a:rPr lang="en-US" sz="4000"/>
              <a:t> </a:t>
            </a:r>
          </a:p>
        </p:txBody>
      </p:sp>
      <p:sp>
        <p:nvSpPr>
          <p:cNvPr id="90115" name="Rectangle 3"/>
          <p:cNvSpPr>
            <a:spLocks noGrp="1" noChangeArrowheads="1"/>
          </p:cNvSpPr>
          <p:nvPr>
            <p:ph type="body" idx="1"/>
          </p:nvPr>
        </p:nvSpPr>
        <p:spPr>
          <a:xfrm>
            <a:off x="720725" y="1419225"/>
            <a:ext cx="7772400" cy="4648200"/>
          </a:xfrm>
        </p:spPr>
        <p:txBody>
          <a:bodyPr/>
          <a:lstStyle/>
          <a:p>
            <a:pPr>
              <a:lnSpc>
                <a:spcPct val="90000"/>
              </a:lnSpc>
            </a:pPr>
            <a:r>
              <a:rPr lang="en-US" sz="2800"/>
              <a:t>The chips send signals to receivers at school gates. A computer in the system shows when a student enters or leaves. </a:t>
            </a:r>
          </a:p>
          <a:p>
            <a:pPr>
              <a:lnSpc>
                <a:spcPct val="90000"/>
              </a:lnSpc>
            </a:pPr>
            <a:r>
              <a:rPr lang="en-US" sz="2800"/>
              <a:t>More than 70 percent of parents supported the trials, indicating there is wide appreciation for this kind of effort," said Ichiro Ishihara, a teacher at a public elementary school in Iwamura town, Gifu prefecture (state), about 275 kilometers (170 miles) west of Tokyo. </a:t>
            </a:r>
          </a:p>
          <a:p>
            <a:pPr>
              <a:lnSpc>
                <a:spcPct val="90000"/>
              </a:lnSpc>
            </a:pPr>
            <a:r>
              <a:rPr lang="en-US" sz="2800"/>
              <a:t>"And the kids love it - they think it's cool," he added. </a:t>
            </a:r>
          </a:p>
        </p:txBody>
      </p:sp>
      <p:sp>
        <p:nvSpPr>
          <p:cNvPr id="90116" name="Text Box 4"/>
          <p:cNvSpPr txBox="1">
            <a:spLocks noChangeArrowheads="1"/>
          </p:cNvSpPr>
          <p:nvPr/>
        </p:nvSpPr>
        <p:spPr bwMode="auto">
          <a:xfrm>
            <a:off x="1431925" y="6208713"/>
            <a:ext cx="5086350" cy="366712"/>
          </a:xfrm>
          <a:prstGeom prst="rect">
            <a:avLst/>
          </a:prstGeom>
          <a:noFill/>
          <a:ln w="9525">
            <a:noFill/>
            <a:miter lim="800000"/>
            <a:headEnd/>
            <a:tailEnd/>
          </a:ln>
          <a:effectLst/>
        </p:spPr>
        <p:txBody>
          <a:bodyPr wrap="none">
            <a:spAutoFit/>
          </a:bodyPr>
          <a:lstStyle/>
          <a:p>
            <a:r>
              <a:rPr lang="en-US"/>
              <a:t>__MIT Technology Review September 28, 2004 </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990600" y="433388"/>
            <a:ext cx="7319963" cy="1420812"/>
          </a:xfrm>
        </p:spPr>
        <p:txBody>
          <a:bodyPr/>
          <a:lstStyle/>
          <a:p>
            <a:r>
              <a:rPr lang="en-US" sz="4000"/>
              <a:t>Identity Badge Worn Under Skin Approved for Use in Health Care (Oct 13, 2004)</a:t>
            </a:r>
          </a:p>
        </p:txBody>
      </p:sp>
      <p:pic>
        <p:nvPicPr>
          <p:cNvPr id="91139" name="Picture 3"/>
          <p:cNvPicPr>
            <a:picLocks noChangeAspect="1" noChangeArrowheads="1"/>
          </p:cNvPicPr>
          <p:nvPr/>
        </p:nvPicPr>
        <p:blipFill>
          <a:blip r:embed="rId3" cstate="print"/>
          <a:srcRect/>
          <a:stretch>
            <a:fillRect/>
          </a:stretch>
        </p:blipFill>
        <p:spPr bwMode="auto">
          <a:xfrm>
            <a:off x="2370138" y="2354263"/>
            <a:ext cx="6773862" cy="4503737"/>
          </a:xfrm>
          <a:prstGeom prst="rect">
            <a:avLst/>
          </a:prstGeom>
          <a:noFill/>
          <a:ln w="9525" algn="ctr">
            <a:noFill/>
            <a:miter lim="800000"/>
            <a:headEnd/>
            <a:tailEnd/>
          </a:ln>
          <a:effectLst/>
        </p:spPr>
      </p:pic>
      <p:pic>
        <p:nvPicPr>
          <p:cNvPr id="91140" name="Picture 4" descr="14implant"/>
          <p:cNvPicPr>
            <a:picLocks noChangeAspect="1" noChangeArrowheads="1"/>
          </p:cNvPicPr>
          <p:nvPr/>
        </p:nvPicPr>
        <p:blipFill>
          <a:blip r:embed="rId4" cstate="print"/>
          <a:srcRect/>
          <a:stretch>
            <a:fillRect/>
          </a:stretch>
        </p:blipFill>
        <p:spPr bwMode="auto">
          <a:xfrm>
            <a:off x="203200" y="2185988"/>
            <a:ext cx="8345488" cy="3149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1139"/>
                                        </p:tgtEl>
                                        <p:attrNameLst>
                                          <p:attrName>style.visibility</p:attrName>
                                        </p:attrNameLst>
                                      </p:cBhvr>
                                      <p:to>
                                        <p:strVal val="visible"/>
                                      </p:to>
                                    </p:set>
                                    <p:anim calcmode="lin" valueType="num">
                                      <p:cBhvr additive="base">
                                        <p:cTn id="7" dur="500" fill="hold"/>
                                        <p:tgtEl>
                                          <p:spTgt spid="91139"/>
                                        </p:tgtEl>
                                        <p:attrNameLst>
                                          <p:attrName>ppt_x</p:attrName>
                                        </p:attrNameLst>
                                      </p:cBhvr>
                                      <p:tavLst>
                                        <p:tav tm="0">
                                          <p:val>
                                            <p:strVal val="0-#ppt_w/2"/>
                                          </p:val>
                                        </p:tav>
                                        <p:tav tm="100000">
                                          <p:val>
                                            <p:strVal val="#ppt_x"/>
                                          </p:val>
                                        </p:tav>
                                      </p:tavLst>
                                    </p:anim>
                                    <p:anim calcmode="lin" valueType="num">
                                      <p:cBhvr additive="base">
                                        <p:cTn id="8" dur="500" fill="hold"/>
                                        <p:tgtEl>
                                          <p:spTgt spid="9113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91140"/>
                                        </p:tgtEl>
                                        <p:attrNameLst>
                                          <p:attrName>style.visibility</p:attrName>
                                        </p:attrNameLst>
                                      </p:cBhvr>
                                      <p:to>
                                        <p:strVal val="visible"/>
                                      </p:to>
                                    </p:set>
                                    <p:anim calcmode="lin" valueType="num">
                                      <p:cBhvr additive="base">
                                        <p:cTn id="13" dur="500" fill="hold"/>
                                        <p:tgtEl>
                                          <p:spTgt spid="91140"/>
                                        </p:tgtEl>
                                        <p:attrNameLst>
                                          <p:attrName>ppt_x</p:attrName>
                                        </p:attrNameLst>
                                      </p:cBhvr>
                                      <p:tavLst>
                                        <p:tav tm="0">
                                          <p:val>
                                            <p:strVal val="1+#ppt_w/2"/>
                                          </p:val>
                                        </p:tav>
                                        <p:tav tm="100000">
                                          <p:val>
                                            <p:strVal val="#ppt_x"/>
                                          </p:val>
                                        </p:tav>
                                      </p:tavLst>
                                    </p:anim>
                                    <p:anim calcmode="lin" valueType="num">
                                      <p:cBhvr additive="base">
                                        <p:cTn id="14" dur="500" fill="hold"/>
                                        <p:tgtEl>
                                          <p:spTgt spid="911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381000" y="80963"/>
            <a:ext cx="7862888" cy="1125537"/>
          </a:xfrm>
        </p:spPr>
        <p:txBody>
          <a:bodyPr/>
          <a:lstStyle/>
          <a:p>
            <a:r>
              <a:rPr lang="en-US" sz="3200" b="1"/>
              <a:t>Private Sector Partnerships Might Prevent the Deaths of 90,000 Patients From Hospital Infections Every Year</a:t>
            </a:r>
          </a:p>
        </p:txBody>
      </p:sp>
      <p:sp>
        <p:nvSpPr>
          <p:cNvPr id="93187" name="Rectangle 3"/>
          <p:cNvSpPr>
            <a:spLocks noGrp="1" noChangeArrowheads="1"/>
          </p:cNvSpPr>
          <p:nvPr>
            <p:ph type="body" idx="1"/>
          </p:nvPr>
        </p:nvSpPr>
        <p:spPr>
          <a:xfrm>
            <a:off x="533400" y="1219200"/>
            <a:ext cx="8610600" cy="6781800"/>
          </a:xfrm>
        </p:spPr>
        <p:txBody>
          <a:bodyPr/>
          <a:lstStyle/>
          <a:p>
            <a:endParaRPr lang="en-US" b="1"/>
          </a:p>
          <a:p>
            <a:r>
              <a:rPr lang="en-US" sz="2800" u="sng"/>
              <a:t>Cereplex</a:t>
            </a:r>
            <a:r>
              <a:rPr lang="en-US" sz="2800"/>
              <a:t> -  (Gaithersbburg, MD)  Looks for unusual infection patterns and identifies patients needing changes in therapy; has data analysis contracts with 11 U.S. hospitals </a:t>
            </a:r>
          </a:p>
          <a:p>
            <a:r>
              <a:rPr lang="en-US" sz="2800" u="sng"/>
              <a:t>Theradoc</a:t>
            </a:r>
            <a:r>
              <a:rPr lang="en-US" sz="2800"/>
              <a:t> - (Salt Lake City, UT)  Software on hospital servers mines patient data for trends in infections and suggests courses of action for particular patients; sold to 12 U.S. hospitals </a:t>
            </a:r>
          </a:p>
          <a:p>
            <a:r>
              <a:rPr lang="en-US" sz="2800" u="sng"/>
              <a:t>Vecna Technologies</a:t>
            </a:r>
            <a:r>
              <a:rPr lang="en-US" sz="2800"/>
              <a:t> - (College Park, MD)  Data-mining software for infection control; in tests at three Boston hospitals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reeform 2"/>
          <p:cNvSpPr>
            <a:spLocks/>
          </p:cNvSpPr>
          <p:nvPr/>
        </p:nvSpPr>
        <p:spPr bwMode="auto">
          <a:xfrm>
            <a:off x="1320800" y="3468688"/>
            <a:ext cx="6135688" cy="2217737"/>
          </a:xfrm>
          <a:custGeom>
            <a:avLst/>
            <a:gdLst/>
            <a:ahLst/>
            <a:cxnLst>
              <a:cxn ang="0">
                <a:pos x="935" y="137"/>
              </a:cxn>
              <a:cxn ang="0">
                <a:pos x="817" y="69"/>
              </a:cxn>
              <a:cxn ang="0">
                <a:pos x="750" y="62"/>
              </a:cxn>
              <a:cxn ang="0">
                <a:pos x="657" y="42"/>
              </a:cxn>
              <a:cxn ang="0">
                <a:pos x="413" y="97"/>
              </a:cxn>
              <a:cxn ang="0">
                <a:pos x="371" y="164"/>
              </a:cxn>
              <a:cxn ang="0">
                <a:pos x="345" y="247"/>
              </a:cxn>
              <a:cxn ang="0">
                <a:pos x="371" y="342"/>
              </a:cxn>
              <a:cxn ang="0">
                <a:pos x="328" y="336"/>
              </a:cxn>
              <a:cxn ang="0">
                <a:pos x="227" y="362"/>
              </a:cxn>
              <a:cxn ang="0">
                <a:pos x="269" y="425"/>
              </a:cxn>
              <a:cxn ang="0">
                <a:pos x="244" y="444"/>
              </a:cxn>
              <a:cxn ang="0">
                <a:pos x="194" y="458"/>
              </a:cxn>
              <a:cxn ang="0">
                <a:pos x="50" y="574"/>
              </a:cxn>
              <a:cxn ang="0">
                <a:pos x="17" y="630"/>
              </a:cxn>
              <a:cxn ang="0">
                <a:pos x="41" y="799"/>
              </a:cxn>
              <a:cxn ang="0">
                <a:pos x="135" y="862"/>
              </a:cxn>
              <a:cxn ang="0">
                <a:pos x="354" y="827"/>
              </a:cxn>
              <a:cxn ang="0">
                <a:pos x="362" y="943"/>
              </a:cxn>
              <a:cxn ang="0">
                <a:pos x="513" y="1032"/>
              </a:cxn>
              <a:cxn ang="0">
                <a:pos x="598" y="1025"/>
              </a:cxn>
              <a:cxn ang="0">
                <a:pos x="623" y="1013"/>
              </a:cxn>
              <a:cxn ang="0">
                <a:pos x="639" y="1113"/>
              </a:cxn>
              <a:cxn ang="0">
                <a:pos x="816" y="1205"/>
              </a:cxn>
              <a:cxn ang="0">
                <a:pos x="1003" y="1203"/>
              </a:cxn>
              <a:cxn ang="0">
                <a:pos x="1121" y="1156"/>
              </a:cxn>
              <a:cxn ang="0">
                <a:pos x="1163" y="1108"/>
              </a:cxn>
              <a:cxn ang="0">
                <a:pos x="1171" y="1080"/>
              </a:cxn>
              <a:cxn ang="0">
                <a:pos x="1197" y="1086"/>
              </a:cxn>
              <a:cxn ang="0">
                <a:pos x="1264" y="1134"/>
              </a:cxn>
              <a:cxn ang="0">
                <a:pos x="1484" y="1149"/>
              </a:cxn>
              <a:cxn ang="0">
                <a:pos x="1543" y="1128"/>
              </a:cxn>
              <a:cxn ang="0">
                <a:pos x="1559" y="1086"/>
              </a:cxn>
              <a:cxn ang="0">
                <a:pos x="1517" y="943"/>
              </a:cxn>
              <a:cxn ang="0">
                <a:pos x="1677" y="923"/>
              </a:cxn>
              <a:cxn ang="0">
                <a:pos x="1736" y="869"/>
              </a:cxn>
              <a:cxn ang="0">
                <a:pos x="1677" y="779"/>
              </a:cxn>
              <a:cxn ang="0">
                <a:pos x="1661" y="760"/>
              </a:cxn>
              <a:cxn ang="0">
                <a:pos x="1745" y="725"/>
              </a:cxn>
              <a:cxn ang="0">
                <a:pos x="1997" y="582"/>
              </a:cxn>
              <a:cxn ang="0">
                <a:pos x="1946" y="431"/>
              </a:cxn>
              <a:cxn ang="0">
                <a:pos x="1930" y="410"/>
              </a:cxn>
              <a:cxn ang="0">
                <a:pos x="1846" y="383"/>
              </a:cxn>
              <a:cxn ang="0">
                <a:pos x="1746" y="363"/>
              </a:cxn>
              <a:cxn ang="0">
                <a:pos x="1821" y="317"/>
              </a:cxn>
              <a:cxn ang="0">
                <a:pos x="1810" y="150"/>
              </a:cxn>
              <a:cxn ang="0">
                <a:pos x="1729" y="69"/>
              </a:cxn>
              <a:cxn ang="0">
                <a:pos x="1545" y="87"/>
              </a:cxn>
              <a:cxn ang="0">
                <a:pos x="1476" y="138"/>
              </a:cxn>
              <a:cxn ang="0">
                <a:pos x="1435" y="161"/>
              </a:cxn>
              <a:cxn ang="0">
                <a:pos x="1458" y="123"/>
              </a:cxn>
              <a:cxn ang="0">
                <a:pos x="1458" y="123"/>
              </a:cxn>
              <a:cxn ang="0">
                <a:pos x="1475" y="69"/>
              </a:cxn>
              <a:cxn ang="0">
                <a:pos x="1412" y="23"/>
              </a:cxn>
              <a:cxn ang="0">
                <a:pos x="1326" y="0"/>
              </a:cxn>
              <a:cxn ang="0">
                <a:pos x="1234" y="12"/>
              </a:cxn>
              <a:cxn ang="0">
                <a:pos x="1154" y="75"/>
              </a:cxn>
              <a:cxn ang="0">
                <a:pos x="1095" y="69"/>
              </a:cxn>
              <a:cxn ang="0">
                <a:pos x="1045" y="55"/>
              </a:cxn>
              <a:cxn ang="0">
                <a:pos x="994" y="69"/>
              </a:cxn>
              <a:cxn ang="0">
                <a:pos x="969" y="75"/>
              </a:cxn>
              <a:cxn ang="0">
                <a:pos x="935" y="137"/>
              </a:cxn>
            </a:cxnLst>
            <a:rect l="0" t="0" r="r" b="b"/>
            <a:pathLst>
              <a:path w="2016" h="1221">
                <a:moveTo>
                  <a:pt x="935" y="137"/>
                </a:moveTo>
                <a:cubicBezTo>
                  <a:pt x="896" y="115"/>
                  <a:pt x="864" y="78"/>
                  <a:pt x="817" y="69"/>
                </a:cubicBezTo>
                <a:cubicBezTo>
                  <a:pt x="794" y="64"/>
                  <a:pt x="772" y="64"/>
                  <a:pt x="750" y="62"/>
                </a:cubicBezTo>
                <a:cubicBezTo>
                  <a:pt x="719" y="53"/>
                  <a:pt x="657" y="42"/>
                  <a:pt x="657" y="42"/>
                </a:cubicBezTo>
                <a:cubicBezTo>
                  <a:pt x="556" y="49"/>
                  <a:pt x="497" y="59"/>
                  <a:pt x="413" y="97"/>
                </a:cubicBezTo>
                <a:cubicBezTo>
                  <a:pt x="401" y="121"/>
                  <a:pt x="385" y="141"/>
                  <a:pt x="371" y="164"/>
                </a:cubicBezTo>
                <a:cubicBezTo>
                  <a:pt x="364" y="193"/>
                  <a:pt x="356" y="219"/>
                  <a:pt x="345" y="247"/>
                </a:cubicBezTo>
                <a:cubicBezTo>
                  <a:pt x="349" y="271"/>
                  <a:pt x="373" y="339"/>
                  <a:pt x="371" y="342"/>
                </a:cubicBezTo>
                <a:cubicBezTo>
                  <a:pt x="360" y="350"/>
                  <a:pt x="342" y="337"/>
                  <a:pt x="328" y="336"/>
                </a:cubicBezTo>
                <a:cubicBezTo>
                  <a:pt x="283" y="340"/>
                  <a:pt x="257" y="338"/>
                  <a:pt x="227" y="362"/>
                </a:cubicBezTo>
                <a:cubicBezTo>
                  <a:pt x="235" y="389"/>
                  <a:pt x="244" y="404"/>
                  <a:pt x="269" y="425"/>
                </a:cubicBezTo>
                <a:cubicBezTo>
                  <a:pt x="261" y="431"/>
                  <a:pt x="254" y="440"/>
                  <a:pt x="244" y="444"/>
                </a:cubicBezTo>
                <a:cubicBezTo>
                  <a:pt x="228" y="452"/>
                  <a:pt x="194" y="458"/>
                  <a:pt x="194" y="458"/>
                </a:cubicBezTo>
                <a:cubicBezTo>
                  <a:pt x="132" y="491"/>
                  <a:pt x="84" y="516"/>
                  <a:pt x="50" y="574"/>
                </a:cubicBezTo>
                <a:cubicBezTo>
                  <a:pt x="38" y="593"/>
                  <a:pt x="17" y="630"/>
                  <a:pt x="17" y="630"/>
                </a:cubicBezTo>
                <a:cubicBezTo>
                  <a:pt x="4" y="680"/>
                  <a:pt x="0" y="753"/>
                  <a:pt x="41" y="799"/>
                </a:cubicBezTo>
                <a:cubicBezTo>
                  <a:pt x="64" y="825"/>
                  <a:pt x="135" y="862"/>
                  <a:pt x="135" y="862"/>
                </a:cubicBezTo>
                <a:cubicBezTo>
                  <a:pt x="217" y="857"/>
                  <a:pt x="281" y="855"/>
                  <a:pt x="354" y="827"/>
                </a:cubicBezTo>
                <a:cubicBezTo>
                  <a:pt x="356" y="866"/>
                  <a:pt x="347" y="906"/>
                  <a:pt x="362" y="943"/>
                </a:cubicBezTo>
                <a:cubicBezTo>
                  <a:pt x="380" y="987"/>
                  <a:pt x="469" y="1014"/>
                  <a:pt x="513" y="1032"/>
                </a:cubicBezTo>
                <a:cubicBezTo>
                  <a:pt x="542" y="1029"/>
                  <a:pt x="570" y="1030"/>
                  <a:pt x="598" y="1025"/>
                </a:cubicBezTo>
                <a:cubicBezTo>
                  <a:pt x="608" y="1024"/>
                  <a:pt x="613" y="1010"/>
                  <a:pt x="623" y="1013"/>
                </a:cubicBezTo>
                <a:cubicBezTo>
                  <a:pt x="630" y="1013"/>
                  <a:pt x="634" y="1108"/>
                  <a:pt x="639" y="1113"/>
                </a:cubicBezTo>
                <a:cubicBezTo>
                  <a:pt x="674" y="1147"/>
                  <a:pt x="758" y="1196"/>
                  <a:pt x="816" y="1205"/>
                </a:cubicBezTo>
                <a:cubicBezTo>
                  <a:pt x="855" y="1221"/>
                  <a:pt x="961" y="1195"/>
                  <a:pt x="1003" y="1203"/>
                </a:cubicBezTo>
                <a:cubicBezTo>
                  <a:pt x="1050" y="1198"/>
                  <a:pt x="1089" y="1188"/>
                  <a:pt x="1121" y="1156"/>
                </a:cubicBezTo>
                <a:cubicBezTo>
                  <a:pt x="1135" y="1139"/>
                  <a:pt x="1163" y="1108"/>
                  <a:pt x="1163" y="1108"/>
                </a:cubicBezTo>
                <a:cubicBezTo>
                  <a:pt x="1165" y="1098"/>
                  <a:pt x="1161" y="1085"/>
                  <a:pt x="1171" y="1080"/>
                </a:cubicBezTo>
                <a:cubicBezTo>
                  <a:pt x="1178" y="1075"/>
                  <a:pt x="1190" y="1082"/>
                  <a:pt x="1197" y="1086"/>
                </a:cubicBezTo>
                <a:cubicBezTo>
                  <a:pt x="1230" y="1108"/>
                  <a:pt x="1222" y="1123"/>
                  <a:pt x="1264" y="1134"/>
                </a:cubicBezTo>
                <a:cubicBezTo>
                  <a:pt x="1315" y="1179"/>
                  <a:pt x="1426" y="1151"/>
                  <a:pt x="1484" y="1149"/>
                </a:cubicBezTo>
                <a:cubicBezTo>
                  <a:pt x="1497" y="1145"/>
                  <a:pt x="1534" y="1135"/>
                  <a:pt x="1543" y="1128"/>
                </a:cubicBezTo>
                <a:cubicBezTo>
                  <a:pt x="1552" y="1116"/>
                  <a:pt x="1559" y="1086"/>
                  <a:pt x="1559" y="1086"/>
                </a:cubicBezTo>
                <a:cubicBezTo>
                  <a:pt x="1554" y="1044"/>
                  <a:pt x="1558" y="977"/>
                  <a:pt x="1517" y="943"/>
                </a:cubicBezTo>
                <a:cubicBezTo>
                  <a:pt x="1570" y="936"/>
                  <a:pt x="1624" y="932"/>
                  <a:pt x="1677" y="923"/>
                </a:cubicBezTo>
                <a:cubicBezTo>
                  <a:pt x="1708" y="906"/>
                  <a:pt x="1719" y="896"/>
                  <a:pt x="1736" y="869"/>
                </a:cubicBezTo>
                <a:cubicBezTo>
                  <a:pt x="1727" y="824"/>
                  <a:pt x="1732" y="794"/>
                  <a:pt x="1677" y="779"/>
                </a:cubicBezTo>
                <a:cubicBezTo>
                  <a:pt x="1671" y="773"/>
                  <a:pt x="1658" y="767"/>
                  <a:pt x="1661" y="760"/>
                </a:cubicBezTo>
                <a:cubicBezTo>
                  <a:pt x="1663" y="746"/>
                  <a:pt x="1730" y="727"/>
                  <a:pt x="1745" y="725"/>
                </a:cubicBezTo>
                <a:cubicBezTo>
                  <a:pt x="1842" y="676"/>
                  <a:pt x="1942" y="669"/>
                  <a:pt x="1997" y="582"/>
                </a:cubicBezTo>
                <a:cubicBezTo>
                  <a:pt x="2016" y="516"/>
                  <a:pt x="1994" y="478"/>
                  <a:pt x="1946" y="431"/>
                </a:cubicBezTo>
                <a:cubicBezTo>
                  <a:pt x="1939" y="425"/>
                  <a:pt x="1937" y="415"/>
                  <a:pt x="1930" y="410"/>
                </a:cubicBezTo>
                <a:cubicBezTo>
                  <a:pt x="1906" y="394"/>
                  <a:pt x="1846" y="383"/>
                  <a:pt x="1846" y="383"/>
                </a:cubicBezTo>
                <a:cubicBezTo>
                  <a:pt x="1794" y="355"/>
                  <a:pt x="1799" y="349"/>
                  <a:pt x="1746" y="363"/>
                </a:cubicBezTo>
                <a:cubicBezTo>
                  <a:pt x="1795" y="298"/>
                  <a:pt x="1779" y="362"/>
                  <a:pt x="1821" y="317"/>
                </a:cubicBezTo>
                <a:cubicBezTo>
                  <a:pt x="1827" y="279"/>
                  <a:pt x="1857" y="181"/>
                  <a:pt x="1810" y="150"/>
                </a:cubicBezTo>
                <a:cubicBezTo>
                  <a:pt x="1789" y="137"/>
                  <a:pt x="1729" y="69"/>
                  <a:pt x="1729" y="69"/>
                </a:cubicBezTo>
                <a:cubicBezTo>
                  <a:pt x="1571" y="78"/>
                  <a:pt x="1638" y="49"/>
                  <a:pt x="1545" y="87"/>
                </a:cubicBezTo>
                <a:cubicBezTo>
                  <a:pt x="1491" y="109"/>
                  <a:pt x="1519" y="115"/>
                  <a:pt x="1476" y="138"/>
                </a:cubicBezTo>
                <a:cubicBezTo>
                  <a:pt x="1469" y="141"/>
                  <a:pt x="1431" y="167"/>
                  <a:pt x="1435" y="161"/>
                </a:cubicBezTo>
                <a:lnTo>
                  <a:pt x="1458" y="123"/>
                </a:lnTo>
                <a:cubicBezTo>
                  <a:pt x="1458" y="123"/>
                  <a:pt x="1458" y="123"/>
                  <a:pt x="1458" y="123"/>
                </a:cubicBezTo>
                <a:cubicBezTo>
                  <a:pt x="1464" y="105"/>
                  <a:pt x="1475" y="69"/>
                  <a:pt x="1475" y="69"/>
                </a:cubicBezTo>
                <a:cubicBezTo>
                  <a:pt x="1471" y="50"/>
                  <a:pt x="1430" y="38"/>
                  <a:pt x="1412" y="23"/>
                </a:cubicBezTo>
                <a:cubicBezTo>
                  <a:pt x="1391" y="4"/>
                  <a:pt x="1326" y="0"/>
                  <a:pt x="1326" y="0"/>
                </a:cubicBezTo>
                <a:cubicBezTo>
                  <a:pt x="1320" y="0"/>
                  <a:pt x="1249" y="4"/>
                  <a:pt x="1234" y="12"/>
                </a:cubicBezTo>
                <a:cubicBezTo>
                  <a:pt x="1206" y="23"/>
                  <a:pt x="1171" y="54"/>
                  <a:pt x="1154" y="75"/>
                </a:cubicBezTo>
                <a:cubicBezTo>
                  <a:pt x="1137" y="120"/>
                  <a:pt x="1132" y="81"/>
                  <a:pt x="1095" y="69"/>
                </a:cubicBezTo>
                <a:cubicBezTo>
                  <a:pt x="1079" y="63"/>
                  <a:pt x="1045" y="55"/>
                  <a:pt x="1045" y="55"/>
                </a:cubicBezTo>
                <a:cubicBezTo>
                  <a:pt x="1027" y="59"/>
                  <a:pt x="1010" y="64"/>
                  <a:pt x="994" y="69"/>
                </a:cubicBezTo>
                <a:cubicBezTo>
                  <a:pt x="984" y="71"/>
                  <a:pt x="969" y="75"/>
                  <a:pt x="969" y="75"/>
                </a:cubicBezTo>
                <a:cubicBezTo>
                  <a:pt x="938" y="101"/>
                  <a:pt x="935" y="97"/>
                  <a:pt x="935" y="137"/>
                </a:cubicBezTo>
                <a:close/>
              </a:path>
            </a:pathLst>
          </a:custGeom>
          <a:gradFill rotWithShape="0">
            <a:gsLst>
              <a:gs pos="0">
                <a:srgbClr val="FF8200"/>
              </a:gs>
              <a:gs pos="10001">
                <a:srgbClr val="FF0000"/>
              </a:gs>
              <a:gs pos="35001">
                <a:srgbClr val="BA0066"/>
              </a:gs>
              <a:gs pos="70000">
                <a:srgbClr val="66008F"/>
              </a:gs>
              <a:gs pos="100000">
                <a:srgbClr val="000082"/>
              </a:gs>
            </a:gsLst>
            <a:lin ang="5400000" scaled="1"/>
          </a:gradFill>
          <a:ln w="12700" cap="flat" cmpd="sng">
            <a:solidFill>
              <a:srgbClr val="00CCFF"/>
            </a:solidFill>
            <a:prstDash val="solid"/>
            <a:round/>
            <a:headEnd/>
            <a:tailEnd/>
          </a:ln>
          <a:effectLst/>
        </p:spPr>
        <p:txBody>
          <a:bodyPr wrap="none" anchor="ctr"/>
          <a:lstStyle/>
          <a:p>
            <a:endParaRPr lang="en-US"/>
          </a:p>
        </p:txBody>
      </p:sp>
      <p:sp>
        <p:nvSpPr>
          <p:cNvPr id="95235" name="Rectangle 3"/>
          <p:cNvSpPr>
            <a:spLocks noGrp="1" noChangeArrowheads="1"/>
          </p:cNvSpPr>
          <p:nvPr>
            <p:ph type="title"/>
          </p:nvPr>
        </p:nvSpPr>
        <p:spPr>
          <a:xfrm>
            <a:off x="481013" y="76200"/>
            <a:ext cx="8662987" cy="1028700"/>
          </a:xfrm>
        </p:spPr>
        <p:txBody>
          <a:bodyPr/>
          <a:lstStyle/>
          <a:p>
            <a:r>
              <a:rPr lang="en-US" altLang="en-US" sz="5400" b="1">
                <a:solidFill>
                  <a:srgbClr val="FFCC00"/>
                </a:solidFill>
              </a:rPr>
              <a:t>All Data is Local</a:t>
            </a:r>
            <a:br>
              <a:rPr lang="en-US" altLang="en-US" sz="5400" b="1">
                <a:solidFill>
                  <a:srgbClr val="FFCC00"/>
                </a:solidFill>
              </a:rPr>
            </a:br>
            <a:r>
              <a:rPr lang="en-US" altLang="en-US" sz="3200" b="1">
                <a:solidFill>
                  <a:srgbClr val="FFCC00"/>
                </a:solidFill>
              </a:rPr>
              <a:t>And Much of the Best is Locally Developed</a:t>
            </a:r>
            <a:endParaRPr lang="en-US" altLang="en-US" sz="5400" b="1">
              <a:solidFill>
                <a:srgbClr val="FFCC00"/>
              </a:solidFill>
            </a:endParaRPr>
          </a:p>
        </p:txBody>
      </p:sp>
      <p:grpSp>
        <p:nvGrpSpPr>
          <p:cNvPr id="95236" name="Group 4"/>
          <p:cNvGrpSpPr>
            <a:grpSpLocks/>
          </p:cNvGrpSpPr>
          <p:nvPr/>
        </p:nvGrpSpPr>
        <p:grpSpPr bwMode="auto">
          <a:xfrm>
            <a:off x="3505200" y="4724400"/>
            <a:ext cx="2155825" cy="1946275"/>
            <a:chOff x="1992" y="1152"/>
            <a:chExt cx="1538" cy="1388"/>
          </a:xfrm>
        </p:grpSpPr>
        <p:sp>
          <p:nvSpPr>
            <p:cNvPr id="95237" name="AutoShape 5" descr="Divot"/>
            <p:cNvSpPr>
              <a:spLocks noChangeArrowheads="1"/>
            </p:cNvSpPr>
            <p:nvPr/>
          </p:nvSpPr>
          <p:spPr bwMode="auto">
            <a:xfrm>
              <a:off x="1992" y="1152"/>
              <a:ext cx="1538" cy="1388"/>
            </a:xfrm>
            <a:prstGeom prst="can">
              <a:avLst>
                <a:gd name="adj" fmla="val 25000"/>
              </a:avLst>
            </a:prstGeom>
            <a:gradFill rotWithShape="0">
              <a:gsLst>
                <a:gs pos="0">
                  <a:srgbClr val="A4B19D"/>
                </a:gs>
                <a:gs pos="50000">
                  <a:srgbClr val="A4B19D">
                    <a:gamma/>
                    <a:tint val="45490"/>
                    <a:invGamma/>
                  </a:srgbClr>
                </a:gs>
                <a:gs pos="100000">
                  <a:srgbClr val="A4B19D"/>
                </a:gs>
              </a:gsLst>
              <a:lin ang="0" scaled="1"/>
            </a:gradFill>
            <a:ln w="38100">
              <a:noFill/>
              <a:round/>
              <a:headEnd type="none" w="sm" len="sm"/>
              <a:tailEnd type="none" w="sm" len="sm"/>
            </a:ln>
            <a:effectLst>
              <a:outerShdw dist="107763" dir="2700000" algn="ctr" rotWithShape="0">
                <a:schemeClr val="tx1"/>
              </a:outerShdw>
            </a:effectLst>
          </p:spPr>
          <p:txBody>
            <a:bodyPr wrap="none" anchor="ctr"/>
            <a:lstStyle/>
            <a:p>
              <a:endParaRPr lang="en-US"/>
            </a:p>
          </p:txBody>
        </p:sp>
        <p:pic>
          <p:nvPicPr>
            <p:cNvPr id="95238" name="Picture 6"/>
            <p:cNvPicPr>
              <a:picLocks noChangeAspect="1" noChangeArrowheads="1"/>
            </p:cNvPicPr>
            <p:nvPr/>
          </p:nvPicPr>
          <p:blipFill>
            <a:blip r:embed="rId2" cstate="print"/>
            <a:srcRect/>
            <a:stretch>
              <a:fillRect/>
            </a:stretch>
          </p:blipFill>
          <p:spPr bwMode="auto">
            <a:xfrm>
              <a:off x="2087" y="1533"/>
              <a:ext cx="1418" cy="887"/>
            </a:xfrm>
            <a:prstGeom prst="rect">
              <a:avLst/>
            </a:prstGeom>
            <a:noFill/>
            <a:ln w="12700">
              <a:noFill/>
              <a:miter lim="800000"/>
              <a:headEnd/>
              <a:tailEnd/>
            </a:ln>
            <a:effectLst/>
          </p:spPr>
        </p:pic>
        <p:pic>
          <p:nvPicPr>
            <p:cNvPr id="95239" name="Picture 7"/>
            <p:cNvPicPr>
              <a:picLocks noChangeAspect="1" noChangeArrowheads="1"/>
            </p:cNvPicPr>
            <p:nvPr/>
          </p:nvPicPr>
          <p:blipFill>
            <a:blip r:embed="rId3" cstate="print"/>
            <a:srcRect/>
            <a:stretch>
              <a:fillRect/>
            </a:stretch>
          </p:blipFill>
          <p:spPr bwMode="auto">
            <a:xfrm>
              <a:off x="2087" y="1531"/>
              <a:ext cx="1420" cy="887"/>
            </a:xfrm>
            <a:prstGeom prst="rect">
              <a:avLst/>
            </a:prstGeom>
            <a:noFill/>
            <a:ln w="12700">
              <a:noFill/>
              <a:miter lim="800000"/>
              <a:headEnd/>
              <a:tailEnd/>
            </a:ln>
            <a:effectLst/>
          </p:spPr>
        </p:pic>
      </p:grpSp>
      <p:grpSp>
        <p:nvGrpSpPr>
          <p:cNvPr id="95240" name="Group 8"/>
          <p:cNvGrpSpPr>
            <a:grpSpLocks/>
          </p:cNvGrpSpPr>
          <p:nvPr/>
        </p:nvGrpSpPr>
        <p:grpSpPr bwMode="auto">
          <a:xfrm>
            <a:off x="6781800" y="2057400"/>
            <a:ext cx="1622425" cy="1614488"/>
            <a:chOff x="3852" y="2982"/>
            <a:chExt cx="1022" cy="1016"/>
          </a:xfrm>
        </p:grpSpPr>
        <p:sp>
          <p:nvSpPr>
            <p:cNvPr id="95241" name="AutoShape 9" descr="Divot"/>
            <p:cNvSpPr>
              <a:spLocks noChangeArrowheads="1"/>
            </p:cNvSpPr>
            <p:nvPr/>
          </p:nvSpPr>
          <p:spPr bwMode="auto">
            <a:xfrm>
              <a:off x="3852" y="2982"/>
              <a:ext cx="1022" cy="1016"/>
            </a:xfrm>
            <a:prstGeom prst="can">
              <a:avLst>
                <a:gd name="adj" fmla="val 25000"/>
              </a:avLst>
            </a:prstGeom>
            <a:gradFill rotWithShape="0">
              <a:gsLst>
                <a:gs pos="0">
                  <a:srgbClr val="A4B19D"/>
                </a:gs>
                <a:gs pos="50000">
                  <a:srgbClr val="A4B19D">
                    <a:gamma/>
                    <a:tint val="45490"/>
                    <a:invGamma/>
                  </a:srgbClr>
                </a:gs>
                <a:gs pos="100000">
                  <a:srgbClr val="A4B19D"/>
                </a:gs>
              </a:gsLst>
              <a:lin ang="0" scaled="1"/>
            </a:gradFill>
            <a:ln w="38100">
              <a:noFill/>
              <a:round/>
              <a:headEnd type="none" w="sm" len="sm"/>
              <a:tailEnd type="none" w="sm" len="sm"/>
            </a:ln>
            <a:effectLst>
              <a:outerShdw dist="107763" dir="2700000" algn="ctr" rotWithShape="0">
                <a:schemeClr val="tx1"/>
              </a:outerShdw>
            </a:effectLst>
          </p:spPr>
          <p:txBody>
            <a:bodyPr wrap="none" anchor="ctr"/>
            <a:lstStyle/>
            <a:p>
              <a:endParaRPr lang="en-US"/>
            </a:p>
          </p:txBody>
        </p:sp>
        <p:pic>
          <p:nvPicPr>
            <p:cNvPr id="95242" name="Picture 10"/>
            <p:cNvPicPr>
              <a:picLocks noChangeAspect="1" noChangeArrowheads="1"/>
            </p:cNvPicPr>
            <p:nvPr/>
          </p:nvPicPr>
          <p:blipFill>
            <a:blip r:embed="rId4" cstate="print"/>
            <a:srcRect/>
            <a:stretch>
              <a:fillRect/>
            </a:stretch>
          </p:blipFill>
          <p:spPr bwMode="auto">
            <a:xfrm>
              <a:off x="3958" y="3266"/>
              <a:ext cx="845" cy="656"/>
            </a:xfrm>
            <a:prstGeom prst="rect">
              <a:avLst/>
            </a:prstGeom>
            <a:noFill/>
            <a:ln w="12700">
              <a:noFill/>
              <a:miter lim="800000"/>
              <a:headEnd/>
              <a:tailEnd/>
            </a:ln>
            <a:effectLst/>
          </p:spPr>
        </p:pic>
        <p:pic>
          <p:nvPicPr>
            <p:cNvPr id="95243" name="Picture 11"/>
            <p:cNvPicPr>
              <a:picLocks noChangeAspect="1" noChangeArrowheads="1"/>
            </p:cNvPicPr>
            <p:nvPr/>
          </p:nvPicPr>
          <p:blipFill>
            <a:blip r:embed="rId5" cstate="print"/>
            <a:srcRect/>
            <a:stretch>
              <a:fillRect/>
            </a:stretch>
          </p:blipFill>
          <p:spPr bwMode="auto">
            <a:xfrm>
              <a:off x="3944" y="3267"/>
              <a:ext cx="853" cy="657"/>
            </a:xfrm>
            <a:prstGeom prst="rect">
              <a:avLst/>
            </a:prstGeom>
            <a:noFill/>
            <a:ln w="12700">
              <a:noFill/>
              <a:miter lim="800000"/>
              <a:headEnd/>
              <a:tailEnd/>
            </a:ln>
            <a:effectLst/>
          </p:spPr>
        </p:pic>
      </p:grpSp>
      <p:grpSp>
        <p:nvGrpSpPr>
          <p:cNvPr id="95244" name="Group 12"/>
          <p:cNvGrpSpPr>
            <a:grpSpLocks/>
          </p:cNvGrpSpPr>
          <p:nvPr/>
        </p:nvGrpSpPr>
        <p:grpSpPr bwMode="auto">
          <a:xfrm>
            <a:off x="3657600" y="1828800"/>
            <a:ext cx="1622425" cy="1612900"/>
            <a:chOff x="2340" y="3006"/>
            <a:chExt cx="1022" cy="1016"/>
          </a:xfrm>
        </p:grpSpPr>
        <p:sp>
          <p:nvSpPr>
            <p:cNvPr id="95245" name="AutoShape 13" descr="Divot"/>
            <p:cNvSpPr>
              <a:spLocks noChangeArrowheads="1"/>
            </p:cNvSpPr>
            <p:nvPr/>
          </p:nvSpPr>
          <p:spPr bwMode="auto">
            <a:xfrm>
              <a:off x="2340" y="3006"/>
              <a:ext cx="1022" cy="1016"/>
            </a:xfrm>
            <a:prstGeom prst="can">
              <a:avLst>
                <a:gd name="adj" fmla="val 25000"/>
              </a:avLst>
            </a:prstGeom>
            <a:gradFill rotWithShape="0">
              <a:gsLst>
                <a:gs pos="0">
                  <a:srgbClr val="A4B19D"/>
                </a:gs>
                <a:gs pos="50000">
                  <a:srgbClr val="A4B19D">
                    <a:gamma/>
                    <a:tint val="45490"/>
                    <a:invGamma/>
                  </a:srgbClr>
                </a:gs>
                <a:gs pos="100000">
                  <a:srgbClr val="A4B19D"/>
                </a:gs>
              </a:gsLst>
              <a:lin ang="0" scaled="1"/>
            </a:gradFill>
            <a:ln w="38100">
              <a:noFill/>
              <a:round/>
              <a:headEnd type="none" w="sm" len="sm"/>
              <a:tailEnd type="none" w="sm" len="sm"/>
            </a:ln>
            <a:effectLst>
              <a:outerShdw dist="107763" dir="2700000" algn="ctr" rotWithShape="0">
                <a:schemeClr val="tx1"/>
              </a:outerShdw>
            </a:effectLst>
          </p:spPr>
          <p:txBody>
            <a:bodyPr wrap="none" anchor="ctr"/>
            <a:lstStyle/>
            <a:p>
              <a:endParaRPr lang="en-US"/>
            </a:p>
          </p:txBody>
        </p:sp>
        <p:pic>
          <p:nvPicPr>
            <p:cNvPr id="95246" name="Picture 14"/>
            <p:cNvPicPr>
              <a:picLocks noChangeAspect="1" noChangeArrowheads="1"/>
            </p:cNvPicPr>
            <p:nvPr/>
          </p:nvPicPr>
          <p:blipFill>
            <a:blip r:embed="rId6" cstate="print"/>
            <a:srcRect/>
            <a:stretch>
              <a:fillRect/>
            </a:stretch>
          </p:blipFill>
          <p:spPr bwMode="auto">
            <a:xfrm>
              <a:off x="2457" y="3293"/>
              <a:ext cx="738" cy="720"/>
            </a:xfrm>
            <a:prstGeom prst="rect">
              <a:avLst/>
            </a:prstGeom>
            <a:noFill/>
            <a:ln w="12700">
              <a:noFill/>
              <a:miter lim="800000"/>
              <a:headEnd/>
              <a:tailEnd/>
            </a:ln>
            <a:effectLst/>
          </p:spPr>
        </p:pic>
        <p:pic>
          <p:nvPicPr>
            <p:cNvPr id="95247" name="Picture 15"/>
            <p:cNvPicPr>
              <a:picLocks noChangeAspect="1" noChangeArrowheads="1"/>
            </p:cNvPicPr>
            <p:nvPr/>
          </p:nvPicPr>
          <p:blipFill>
            <a:blip r:embed="rId7" cstate="print"/>
            <a:srcRect/>
            <a:stretch>
              <a:fillRect/>
            </a:stretch>
          </p:blipFill>
          <p:spPr bwMode="auto">
            <a:xfrm>
              <a:off x="2458" y="3291"/>
              <a:ext cx="734" cy="713"/>
            </a:xfrm>
            <a:prstGeom prst="rect">
              <a:avLst/>
            </a:prstGeom>
            <a:noFill/>
            <a:ln w="12700">
              <a:noFill/>
              <a:miter lim="800000"/>
              <a:headEnd/>
              <a:tailEnd/>
            </a:ln>
            <a:effectLst/>
          </p:spPr>
        </p:pic>
      </p:grpSp>
      <p:grpSp>
        <p:nvGrpSpPr>
          <p:cNvPr id="95248" name="Group 16"/>
          <p:cNvGrpSpPr>
            <a:grpSpLocks/>
          </p:cNvGrpSpPr>
          <p:nvPr/>
        </p:nvGrpSpPr>
        <p:grpSpPr bwMode="auto">
          <a:xfrm>
            <a:off x="762000" y="1905000"/>
            <a:ext cx="1622425" cy="1612900"/>
            <a:chOff x="660" y="2910"/>
            <a:chExt cx="1022" cy="1016"/>
          </a:xfrm>
        </p:grpSpPr>
        <p:sp>
          <p:nvSpPr>
            <p:cNvPr id="95249" name="AutoShape 17" descr="Divot"/>
            <p:cNvSpPr>
              <a:spLocks noChangeArrowheads="1"/>
            </p:cNvSpPr>
            <p:nvPr/>
          </p:nvSpPr>
          <p:spPr bwMode="auto">
            <a:xfrm>
              <a:off x="660" y="2910"/>
              <a:ext cx="1022" cy="1016"/>
            </a:xfrm>
            <a:prstGeom prst="can">
              <a:avLst>
                <a:gd name="adj" fmla="val 25000"/>
              </a:avLst>
            </a:prstGeom>
            <a:gradFill rotWithShape="0">
              <a:gsLst>
                <a:gs pos="0">
                  <a:srgbClr val="A4B19D"/>
                </a:gs>
                <a:gs pos="50000">
                  <a:srgbClr val="A4B19D">
                    <a:gamma/>
                    <a:tint val="45490"/>
                    <a:invGamma/>
                  </a:srgbClr>
                </a:gs>
                <a:gs pos="100000">
                  <a:srgbClr val="A4B19D"/>
                </a:gs>
              </a:gsLst>
              <a:lin ang="0" scaled="1"/>
            </a:gradFill>
            <a:ln w="38100">
              <a:noFill/>
              <a:round/>
              <a:headEnd type="none" w="sm" len="sm"/>
              <a:tailEnd type="none" w="sm" len="sm"/>
            </a:ln>
            <a:effectLst>
              <a:outerShdw dist="107763" dir="2700000" algn="ctr" rotWithShape="0">
                <a:schemeClr val="tx1"/>
              </a:outerShdw>
            </a:effectLst>
          </p:spPr>
          <p:txBody>
            <a:bodyPr wrap="none" anchor="ctr"/>
            <a:lstStyle/>
            <a:p>
              <a:endParaRPr lang="en-US"/>
            </a:p>
          </p:txBody>
        </p:sp>
        <p:pic>
          <p:nvPicPr>
            <p:cNvPr id="95250" name="Picture 18"/>
            <p:cNvPicPr>
              <a:picLocks noChangeAspect="1" noChangeArrowheads="1"/>
            </p:cNvPicPr>
            <p:nvPr/>
          </p:nvPicPr>
          <p:blipFill>
            <a:blip r:embed="rId8" cstate="print"/>
            <a:srcRect/>
            <a:stretch>
              <a:fillRect/>
            </a:stretch>
          </p:blipFill>
          <p:spPr bwMode="auto">
            <a:xfrm>
              <a:off x="978" y="3210"/>
              <a:ext cx="386" cy="674"/>
            </a:xfrm>
            <a:prstGeom prst="rect">
              <a:avLst/>
            </a:prstGeom>
            <a:noFill/>
            <a:ln w="12700">
              <a:noFill/>
              <a:miter lim="800000"/>
              <a:headEnd/>
              <a:tailEnd/>
            </a:ln>
            <a:effectLst/>
          </p:spPr>
        </p:pic>
        <p:pic>
          <p:nvPicPr>
            <p:cNvPr id="95251" name="Picture 19"/>
            <p:cNvPicPr>
              <a:picLocks noChangeAspect="1" noChangeArrowheads="1"/>
            </p:cNvPicPr>
            <p:nvPr/>
          </p:nvPicPr>
          <p:blipFill>
            <a:blip r:embed="rId9" cstate="print"/>
            <a:srcRect/>
            <a:stretch>
              <a:fillRect/>
            </a:stretch>
          </p:blipFill>
          <p:spPr bwMode="auto">
            <a:xfrm>
              <a:off x="977" y="3209"/>
              <a:ext cx="389" cy="677"/>
            </a:xfrm>
            <a:prstGeom prst="rect">
              <a:avLst/>
            </a:prstGeom>
            <a:noFill/>
            <a:ln w="12700">
              <a:noFill/>
              <a:miter lim="800000"/>
              <a:headEnd/>
              <a:tailEnd/>
            </a:ln>
            <a:effectLst/>
          </p:spPr>
        </p:pic>
      </p:grpSp>
      <p:grpSp>
        <p:nvGrpSpPr>
          <p:cNvPr id="95252" name="Group 20"/>
          <p:cNvGrpSpPr>
            <a:grpSpLocks/>
          </p:cNvGrpSpPr>
          <p:nvPr/>
        </p:nvGrpSpPr>
        <p:grpSpPr bwMode="auto">
          <a:xfrm rot="-10800000">
            <a:off x="1828800" y="3429000"/>
            <a:ext cx="5351463" cy="1030288"/>
            <a:chOff x="1114" y="2429"/>
            <a:chExt cx="3371" cy="649"/>
          </a:xfrm>
        </p:grpSpPr>
        <p:sp>
          <p:nvSpPr>
            <p:cNvPr id="95253" name="AutoShape 21"/>
            <p:cNvSpPr>
              <a:spLocks noChangeArrowheads="1"/>
            </p:cNvSpPr>
            <p:nvPr/>
          </p:nvSpPr>
          <p:spPr bwMode="auto">
            <a:xfrm rot="-2192688">
              <a:off x="1114" y="2513"/>
              <a:ext cx="1144" cy="312"/>
            </a:xfrm>
            <a:prstGeom prst="leftRightArrow">
              <a:avLst>
                <a:gd name="adj1" fmla="val 50000"/>
                <a:gd name="adj2" fmla="val 73333"/>
              </a:avLst>
            </a:prstGeom>
            <a:solidFill>
              <a:srgbClr val="FFFF00"/>
            </a:solidFill>
            <a:ln w="12700">
              <a:solidFill>
                <a:schemeClr val="tx2"/>
              </a:solidFill>
              <a:miter lim="800000"/>
              <a:headEnd/>
              <a:tailEnd/>
            </a:ln>
            <a:effectLst/>
          </p:spPr>
          <p:txBody>
            <a:bodyPr anchor="ctr">
              <a:spAutoFit/>
            </a:bodyPr>
            <a:lstStyle/>
            <a:p>
              <a:endParaRPr lang="en-US"/>
            </a:p>
          </p:txBody>
        </p:sp>
        <p:sp>
          <p:nvSpPr>
            <p:cNvPr id="95254" name="AutoShape 22"/>
            <p:cNvSpPr>
              <a:spLocks noChangeArrowheads="1"/>
            </p:cNvSpPr>
            <p:nvPr/>
          </p:nvSpPr>
          <p:spPr bwMode="auto">
            <a:xfrm rot="-8380973">
              <a:off x="3343" y="2527"/>
              <a:ext cx="1142" cy="312"/>
            </a:xfrm>
            <a:prstGeom prst="leftRightArrow">
              <a:avLst>
                <a:gd name="adj1" fmla="val 50000"/>
                <a:gd name="adj2" fmla="val 73205"/>
              </a:avLst>
            </a:prstGeom>
            <a:solidFill>
              <a:srgbClr val="FFFF00"/>
            </a:solidFill>
            <a:ln w="12700">
              <a:solidFill>
                <a:schemeClr val="tx2"/>
              </a:solidFill>
              <a:miter lim="800000"/>
              <a:headEnd/>
              <a:tailEnd/>
            </a:ln>
            <a:effectLst/>
          </p:spPr>
          <p:txBody>
            <a:bodyPr anchor="ctr">
              <a:spAutoFit/>
            </a:bodyPr>
            <a:lstStyle/>
            <a:p>
              <a:endParaRPr lang="en-US"/>
            </a:p>
          </p:txBody>
        </p:sp>
        <p:sp>
          <p:nvSpPr>
            <p:cNvPr id="95255" name="AutoShape 23"/>
            <p:cNvSpPr>
              <a:spLocks noChangeArrowheads="1"/>
            </p:cNvSpPr>
            <p:nvPr/>
          </p:nvSpPr>
          <p:spPr bwMode="auto">
            <a:xfrm rot="-5391378">
              <a:off x="2482" y="2598"/>
              <a:ext cx="649" cy="312"/>
            </a:xfrm>
            <a:prstGeom prst="leftRightArrow">
              <a:avLst>
                <a:gd name="adj1" fmla="val 50000"/>
                <a:gd name="adj2" fmla="val 41603"/>
              </a:avLst>
            </a:prstGeom>
            <a:solidFill>
              <a:srgbClr val="FFFF00"/>
            </a:solidFill>
            <a:ln w="12700">
              <a:solidFill>
                <a:schemeClr val="tx2"/>
              </a:solidFill>
              <a:miter lim="800000"/>
              <a:headEnd/>
              <a:tailEnd/>
            </a:ln>
            <a:effectLst/>
          </p:spPr>
          <p:txBody>
            <a:bodyPr anchor="ctr">
              <a:spAutoFit/>
            </a:bodyPr>
            <a:lstStyle/>
            <a:p>
              <a:endParaRPr lang="en-US"/>
            </a:p>
          </p:txBody>
        </p:sp>
      </p:grpSp>
      <p:sp>
        <p:nvSpPr>
          <p:cNvPr id="95256" name="Rectangle 24"/>
          <p:cNvSpPr>
            <a:spLocks noChangeArrowheads="1"/>
          </p:cNvSpPr>
          <p:nvPr/>
        </p:nvSpPr>
        <p:spPr bwMode="auto">
          <a:xfrm>
            <a:off x="3524250" y="4394200"/>
            <a:ext cx="2038350" cy="363538"/>
          </a:xfrm>
          <a:prstGeom prst="rect">
            <a:avLst/>
          </a:prstGeom>
          <a:noFill/>
          <a:ln w="12700">
            <a:noFill/>
            <a:miter lim="800000"/>
            <a:headEnd/>
            <a:tailEnd/>
          </a:ln>
          <a:effectLst/>
        </p:spPr>
        <p:txBody>
          <a:bodyPr lIns="90488" tIns="44450" rIns="90488" bIns="44450"/>
          <a:lstStyle/>
          <a:p>
            <a:pPr marL="342900" indent="-342900" algn="ctr" eaLnBrk="0" hangingPunct="0">
              <a:spcBef>
                <a:spcPct val="20000"/>
              </a:spcBef>
              <a:buClr>
                <a:srgbClr val="FAFD00"/>
              </a:buClr>
              <a:buFont typeface="Arial" pitchFamily="34" charset="0"/>
              <a:buNone/>
            </a:pPr>
            <a:r>
              <a:rPr lang="en-US" altLang="en-US" sz="2000" b="1">
                <a:effectLst>
                  <a:outerShdw blurRad="38100" dist="38100" dir="2700000" algn="tl">
                    <a:srgbClr val="C0C0C0"/>
                  </a:outerShdw>
                </a:effectLst>
              </a:rPr>
              <a:t>Data Referenced Portal</a:t>
            </a:r>
          </a:p>
        </p:txBody>
      </p:sp>
      <p:sp>
        <p:nvSpPr>
          <p:cNvPr id="95257" name="Text Box 25"/>
          <p:cNvSpPr txBox="1">
            <a:spLocks noChangeArrowheads="1"/>
          </p:cNvSpPr>
          <p:nvPr/>
        </p:nvSpPr>
        <p:spPr bwMode="auto">
          <a:xfrm>
            <a:off x="6015038" y="5105400"/>
            <a:ext cx="2976562" cy="822325"/>
          </a:xfrm>
          <a:prstGeom prst="rect">
            <a:avLst/>
          </a:prstGeom>
          <a:noFill/>
          <a:ln w="12700">
            <a:noFill/>
            <a:miter lim="800000"/>
            <a:headEnd/>
            <a:tailEnd/>
          </a:ln>
          <a:effectLst/>
        </p:spPr>
        <p:txBody>
          <a:bodyPr>
            <a:spAutoFit/>
          </a:bodyPr>
          <a:lstStyle/>
          <a:p>
            <a:pPr>
              <a:spcBef>
                <a:spcPct val="50000"/>
              </a:spcBef>
              <a:buClr>
                <a:srgbClr val="FFFF00"/>
              </a:buClr>
              <a:buFontTx/>
              <a:buChar char="•"/>
            </a:pPr>
            <a:r>
              <a:rPr lang="en-US" altLang="en-US" sz="2400" b="1">
                <a:solidFill>
                  <a:srgbClr val="FFFFFF"/>
                </a:solidFill>
                <a:effectLst>
                  <a:outerShdw blurRad="38100" dist="38100" dir="2700000" algn="tl">
                    <a:srgbClr val="C0C0C0"/>
                  </a:outerShdw>
                </a:effectLst>
              </a:rPr>
              <a:t>Better Policy     Decisions</a:t>
            </a:r>
          </a:p>
        </p:txBody>
      </p:sp>
      <p:sp>
        <p:nvSpPr>
          <p:cNvPr id="95258" name="Text Box 26"/>
          <p:cNvSpPr txBox="1">
            <a:spLocks noChangeArrowheads="1"/>
          </p:cNvSpPr>
          <p:nvPr/>
        </p:nvSpPr>
        <p:spPr bwMode="auto">
          <a:xfrm>
            <a:off x="0" y="5153025"/>
            <a:ext cx="3586163" cy="1004888"/>
          </a:xfrm>
          <a:prstGeom prst="rect">
            <a:avLst/>
          </a:prstGeom>
          <a:noFill/>
          <a:ln w="12700">
            <a:noFill/>
            <a:miter lim="800000"/>
            <a:headEnd/>
            <a:tailEnd/>
          </a:ln>
          <a:effectLst/>
        </p:spPr>
        <p:txBody>
          <a:bodyPr>
            <a:spAutoFit/>
          </a:bodyPr>
          <a:lstStyle/>
          <a:p>
            <a:pPr>
              <a:spcBef>
                <a:spcPct val="50000"/>
              </a:spcBef>
              <a:buClr>
                <a:srgbClr val="FFFF00"/>
              </a:buClr>
              <a:buFontTx/>
              <a:buChar char="•"/>
            </a:pPr>
            <a:r>
              <a:rPr lang="en-US" altLang="en-US" sz="2400" b="1">
                <a:solidFill>
                  <a:srgbClr val="FFFFFF"/>
                </a:solidFill>
                <a:effectLst>
                  <a:outerShdw blurRad="38100" dist="38100" dir="2700000" algn="tl">
                    <a:srgbClr val="C0C0C0"/>
                  </a:outerShdw>
                </a:effectLst>
              </a:rPr>
              <a:t> Collaborative</a:t>
            </a:r>
          </a:p>
          <a:p>
            <a:pPr>
              <a:spcBef>
                <a:spcPct val="50000"/>
              </a:spcBef>
              <a:buClr>
                <a:srgbClr val="FFFF00"/>
              </a:buClr>
              <a:buFontTx/>
              <a:buChar char="•"/>
            </a:pPr>
            <a:r>
              <a:rPr lang="en-US" altLang="en-US" sz="2400" b="1">
                <a:solidFill>
                  <a:srgbClr val="FFFFFF"/>
                </a:solidFill>
                <a:effectLst>
                  <a:outerShdw blurRad="38100" dist="38100" dir="2700000" algn="tl">
                    <a:srgbClr val="C0C0C0"/>
                  </a:outerShdw>
                </a:effectLst>
              </a:rPr>
              <a:t> Common Reference</a:t>
            </a:r>
          </a:p>
        </p:txBody>
      </p:sp>
      <p:sp>
        <p:nvSpPr>
          <p:cNvPr id="95259" name="Text Box 27"/>
          <p:cNvSpPr txBox="1">
            <a:spLocks noChangeArrowheads="1"/>
          </p:cNvSpPr>
          <p:nvPr/>
        </p:nvSpPr>
        <p:spPr bwMode="auto">
          <a:xfrm>
            <a:off x="831850" y="1308100"/>
            <a:ext cx="1784350" cy="515938"/>
          </a:xfrm>
          <a:prstGeom prst="rect">
            <a:avLst/>
          </a:prstGeom>
          <a:noFill/>
          <a:ln w="12700">
            <a:noFill/>
            <a:miter lim="800000"/>
            <a:headEnd type="none" w="sm" len="sm"/>
            <a:tailEnd type="none" w="sm" len="sm"/>
          </a:ln>
          <a:effectLst/>
        </p:spPr>
        <p:txBody>
          <a:bodyPr wrap="none" lIns="90487" tIns="44450" rIns="90487" bIns="44450">
            <a:spAutoFit/>
          </a:bodyPr>
          <a:lstStyle/>
          <a:p>
            <a:r>
              <a:rPr lang="en-US" sz="2800"/>
              <a:t>Local Gov</a:t>
            </a:r>
          </a:p>
        </p:txBody>
      </p:sp>
      <p:sp>
        <p:nvSpPr>
          <p:cNvPr id="95260" name="Text Box 28"/>
          <p:cNvSpPr txBox="1">
            <a:spLocks noChangeArrowheads="1"/>
          </p:cNvSpPr>
          <p:nvPr/>
        </p:nvSpPr>
        <p:spPr bwMode="auto">
          <a:xfrm>
            <a:off x="3311525" y="1152525"/>
            <a:ext cx="2376488" cy="515938"/>
          </a:xfrm>
          <a:prstGeom prst="rect">
            <a:avLst/>
          </a:prstGeom>
          <a:noFill/>
          <a:ln w="12700">
            <a:noFill/>
            <a:miter lim="800000"/>
            <a:headEnd type="none" w="sm" len="sm"/>
            <a:tailEnd type="none" w="sm" len="sm"/>
          </a:ln>
          <a:effectLst/>
        </p:spPr>
        <p:txBody>
          <a:bodyPr wrap="none" lIns="90487" tIns="44450" rIns="90487" bIns="44450">
            <a:spAutoFit/>
          </a:bodyPr>
          <a:lstStyle/>
          <a:p>
            <a:r>
              <a:rPr lang="en-US" sz="2800"/>
              <a:t>States, Tribes</a:t>
            </a:r>
          </a:p>
        </p:txBody>
      </p:sp>
      <p:sp>
        <p:nvSpPr>
          <p:cNvPr id="95261" name="Text Box 29"/>
          <p:cNvSpPr txBox="1">
            <a:spLocks noChangeArrowheads="1"/>
          </p:cNvSpPr>
          <p:nvPr/>
        </p:nvSpPr>
        <p:spPr bwMode="auto">
          <a:xfrm>
            <a:off x="5273675" y="1393825"/>
            <a:ext cx="3603625" cy="515938"/>
          </a:xfrm>
          <a:prstGeom prst="rect">
            <a:avLst/>
          </a:prstGeom>
          <a:noFill/>
          <a:ln w="12700">
            <a:noFill/>
            <a:miter lim="800000"/>
            <a:headEnd type="none" w="sm" len="sm"/>
            <a:tailEnd type="none" w="sm" len="sm"/>
          </a:ln>
          <a:effectLst/>
        </p:spPr>
        <p:txBody>
          <a:bodyPr wrap="none" lIns="90487" tIns="44450" rIns="90487" bIns="44450">
            <a:spAutoFit/>
          </a:bodyPr>
          <a:lstStyle/>
          <a:p>
            <a:r>
              <a:rPr lang="en-US" sz="2800"/>
              <a:t>  Business, Academia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5252"/>
                                        </p:tgtEl>
                                        <p:attrNameLst>
                                          <p:attrName>style.visibility</p:attrName>
                                        </p:attrNameLst>
                                      </p:cBhvr>
                                      <p:to>
                                        <p:strVal val="visible"/>
                                      </p:to>
                                    </p:set>
                                    <p:animEffect transition="in" filter="dissolve">
                                      <p:cBhvr>
                                        <p:cTn id="7" dur="500"/>
                                        <p:tgtEl>
                                          <p:spTgt spid="952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5235"/>
                                        </p:tgtEl>
                                        <p:attrNameLst>
                                          <p:attrName>style.visibility</p:attrName>
                                        </p:attrNameLst>
                                      </p:cBhvr>
                                      <p:to>
                                        <p:strVal val="visible"/>
                                      </p:to>
                                    </p:set>
                                    <p:anim calcmode="lin" valueType="num">
                                      <p:cBhvr additive="base">
                                        <p:cTn id="12" dur="500" fill="hold"/>
                                        <p:tgtEl>
                                          <p:spTgt spid="95235"/>
                                        </p:tgtEl>
                                        <p:attrNameLst>
                                          <p:attrName>ppt_x</p:attrName>
                                        </p:attrNameLst>
                                      </p:cBhvr>
                                      <p:tavLst>
                                        <p:tav tm="0">
                                          <p:val>
                                            <p:strVal val="0-#ppt_w/2"/>
                                          </p:val>
                                        </p:tav>
                                        <p:tav tm="100000">
                                          <p:val>
                                            <p:strVal val="#ppt_x"/>
                                          </p:val>
                                        </p:tav>
                                      </p:tavLst>
                                    </p:anim>
                                    <p:anim calcmode="lin" valueType="num">
                                      <p:cBhvr additive="base">
                                        <p:cTn id="13" dur="500" fill="hold"/>
                                        <p:tgtEl>
                                          <p:spTgt spid="95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So, </a:t>
            </a:r>
          </a:p>
        </p:txBody>
      </p:sp>
      <p:sp>
        <p:nvSpPr>
          <p:cNvPr id="5123" name="Rectangle 3"/>
          <p:cNvSpPr>
            <a:spLocks noGrp="1" noChangeArrowheads="1"/>
          </p:cNvSpPr>
          <p:nvPr>
            <p:ph type="body" idx="1"/>
          </p:nvPr>
        </p:nvSpPr>
        <p:spPr/>
        <p:txBody>
          <a:bodyPr/>
          <a:lstStyle/>
          <a:p>
            <a:r>
              <a:rPr lang="en-US"/>
              <a:t>What do you mean by technology?</a:t>
            </a:r>
          </a:p>
          <a:p>
            <a:endParaRPr lang="en-US"/>
          </a:p>
          <a:p>
            <a:r>
              <a:rPr lang="en-US"/>
              <a:t>In the context of history, it’s any major change that benefits society</a:t>
            </a:r>
          </a:p>
          <a:p>
            <a:r>
              <a:rPr lang="en-US"/>
              <a:t>In today’s culture, it’s anything to do with the digital revolution</a:t>
            </a:r>
          </a:p>
          <a:p>
            <a:r>
              <a:rPr lang="en-US"/>
              <a:t>In Health Care, it’s a remarkable array of diagnostic, treatment and prevention tools</a:t>
            </a:r>
          </a:p>
          <a:p>
            <a:endParaRPr lang="en-US"/>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1838325" y="1785938"/>
            <a:ext cx="9144000" cy="0"/>
          </a:xfrm>
          <a:prstGeom prst="rect">
            <a:avLst/>
          </a:prstGeom>
          <a:noFill/>
          <a:ln w="9525">
            <a:noFill/>
            <a:miter lim="800000"/>
            <a:headEnd/>
            <a:tailEnd/>
          </a:ln>
          <a:effectLst/>
        </p:spPr>
        <p:txBody>
          <a:bodyPr>
            <a:spAutoFit/>
          </a:bodyPr>
          <a:lstStyle/>
          <a:p>
            <a:endParaRPr lang="en-US"/>
          </a:p>
        </p:txBody>
      </p:sp>
      <p:pic>
        <p:nvPicPr>
          <p:cNvPr id="96259" name="Picture 3"/>
          <p:cNvPicPr>
            <a:picLocks noChangeAspect="1" noChangeArrowheads="1"/>
          </p:cNvPicPr>
          <p:nvPr/>
        </p:nvPicPr>
        <p:blipFill>
          <a:blip r:embed="rId2" cstate="print"/>
          <a:srcRect/>
          <a:stretch>
            <a:fillRect/>
          </a:stretch>
        </p:blipFill>
        <p:spPr bwMode="auto">
          <a:xfrm>
            <a:off x="-76200" y="-7938"/>
            <a:ext cx="9372600" cy="6865938"/>
          </a:xfrm>
          <a:prstGeom prst="rect">
            <a:avLst/>
          </a:prstGeom>
          <a:noFill/>
        </p:spPr>
      </p:pic>
      <p:sp>
        <p:nvSpPr>
          <p:cNvPr id="96260" name="Text Box 4"/>
          <p:cNvSpPr txBox="1">
            <a:spLocks noChangeArrowheads="1"/>
          </p:cNvSpPr>
          <p:nvPr/>
        </p:nvSpPr>
        <p:spPr bwMode="auto">
          <a:xfrm>
            <a:off x="1127125" y="646113"/>
            <a:ext cx="6330950" cy="366712"/>
          </a:xfrm>
          <a:prstGeom prst="rect">
            <a:avLst/>
          </a:prstGeom>
          <a:noFill/>
          <a:ln w="9525">
            <a:noFill/>
            <a:miter lim="800000"/>
            <a:headEnd/>
            <a:tailEnd/>
          </a:ln>
          <a:effectLst/>
        </p:spPr>
        <p:txBody>
          <a:bodyPr wrap="none">
            <a:spAutoFit/>
          </a:bodyPr>
          <a:lstStyle/>
          <a:p>
            <a:r>
              <a:rPr lang="en-US"/>
              <a:t>Health and other major disasters, natural and human-caused</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reeform 2"/>
          <p:cNvSpPr>
            <a:spLocks/>
          </p:cNvSpPr>
          <p:nvPr/>
        </p:nvSpPr>
        <p:spPr bwMode="auto">
          <a:xfrm rot="325373">
            <a:off x="-657225" y="3860800"/>
            <a:ext cx="7896225" cy="3800475"/>
          </a:xfrm>
          <a:custGeom>
            <a:avLst/>
            <a:gdLst/>
            <a:ahLst/>
            <a:cxnLst>
              <a:cxn ang="0">
                <a:pos x="194" y="3738"/>
              </a:cxn>
              <a:cxn ang="0">
                <a:pos x="3609" y="2791"/>
              </a:cxn>
              <a:cxn ang="0">
                <a:pos x="6753" y="503"/>
              </a:cxn>
              <a:cxn ang="0">
                <a:pos x="6977" y="703"/>
              </a:cxn>
              <a:cxn ang="0">
                <a:pos x="6985" y="47"/>
              </a:cxn>
              <a:cxn ang="0">
                <a:pos x="6265" y="71"/>
              </a:cxn>
              <a:cxn ang="0">
                <a:pos x="6497" y="263"/>
              </a:cxn>
              <a:cxn ang="0">
                <a:pos x="3017" y="2039"/>
              </a:cxn>
              <a:cxn ang="0">
                <a:pos x="0" y="2225"/>
              </a:cxn>
              <a:cxn ang="0">
                <a:pos x="194" y="3738"/>
              </a:cxn>
            </a:cxnLst>
            <a:rect l="0" t="0" r="r" b="b"/>
            <a:pathLst>
              <a:path w="6985" h="3776">
                <a:moveTo>
                  <a:pt x="194" y="3738"/>
                </a:moveTo>
                <a:cubicBezTo>
                  <a:pt x="286" y="3776"/>
                  <a:pt x="1537" y="3583"/>
                  <a:pt x="3609" y="2791"/>
                </a:cubicBezTo>
                <a:cubicBezTo>
                  <a:pt x="5217" y="1975"/>
                  <a:pt x="6723" y="489"/>
                  <a:pt x="6753" y="503"/>
                </a:cubicBezTo>
                <a:cubicBezTo>
                  <a:pt x="6729" y="498"/>
                  <a:pt x="6955" y="690"/>
                  <a:pt x="6977" y="703"/>
                </a:cubicBezTo>
                <a:cubicBezTo>
                  <a:pt x="6971" y="694"/>
                  <a:pt x="6954" y="0"/>
                  <a:pt x="6985" y="47"/>
                </a:cubicBezTo>
                <a:cubicBezTo>
                  <a:pt x="6960" y="50"/>
                  <a:pt x="6251" y="60"/>
                  <a:pt x="6265" y="71"/>
                </a:cubicBezTo>
                <a:cubicBezTo>
                  <a:pt x="6259" y="62"/>
                  <a:pt x="6497" y="263"/>
                  <a:pt x="6497" y="263"/>
                </a:cubicBezTo>
                <a:cubicBezTo>
                  <a:pt x="6444" y="324"/>
                  <a:pt x="4553" y="1567"/>
                  <a:pt x="3017" y="2039"/>
                </a:cubicBezTo>
                <a:cubicBezTo>
                  <a:pt x="1225" y="2375"/>
                  <a:pt x="180" y="2182"/>
                  <a:pt x="0" y="2225"/>
                </a:cubicBezTo>
                <a:lnTo>
                  <a:pt x="194" y="3738"/>
                </a:lnTo>
                <a:close/>
              </a:path>
            </a:pathLst>
          </a:custGeom>
          <a:solidFill>
            <a:srgbClr val="333399">
              <a:alpha val="50000"/>
            </a:srgbClr>
          </a:solidFill>
          <a:ln w="12700" cap="flat" cmpd="sng">
            <a:noFill/>
            <a:prstDash val="solid"/>
            <a:round/>
            <a:headEnd type="none" w="med" len="med"/>
            <a:tailEnd type="none" w="med" len="med"/>
          </a:ln>
          <a:effectLst/>
        </p:spPr>
        <p:txBody>
          <a:bodyPr wrap="none" anchor="ctr"/>
          <a:lstStyle/>
          <a:p>
            <a:endParaRPr lang="en-US"/>
          </a:p>
        </p:txBody>
      </p:sp>
      <p:sp>
        <p:nvSpPr>
          <p:cNvPr id="99331" name="Freeform 3"/>
          <p:cNvSpPr>
            <a:spLocks/>
          </p:cNvSpPr>
          <p:nvPr/>
        </p:nvSpPr>
        <p:spPr bwMode="auto">
          <a:xfrm rot="325188">
            <a:off x="-1104900" y="2695575"/>
            <a:ext cx="8421688" cy="3808413"/>
          </a:xfrm>
          <a:custGeom>
            <a:avLst/>
            <a:gdLst/>
            <a:ahLst/>
            <a:cxnLst>
              <a:cxn ang="0">
                <a:pos x="194" y="3738"/>
              </a:cxn>
              <a:cxn ang="0">
                <a:pos x="3609" y="2791"/>
              </a:cxn>
              <a:cxn ang="0">
                <a:pos x="6753" y="503"/>
              </a:cxn>
              <a:cxn ang="0">
                <a:pos x="6977" y="703"/>
              </a:cxn>
              <a:cxn ang="0">
                <a:pos x="6985" y="47"/>
              </a:cxn>
              <a:cxn ang="0">
                <a:pos x="6265" y="71"/>
              </a:cxn>
              <a:cxn ang="0">
                <a:pos x="6497" y="263"/>
              </a:cxn>
              <a:cxn ang="0">
                <a:pos x="3017" y="2039"/>
              </a:cxn>
              <a:cxn ang="0">
                <a:pos x="0" y="2225"/>
              </a:cxn>
              <a:cxn ang="0">
                <a:pos x="194" y="3738"/>
              </a:cxn>
            </a:cxnLst>
            <a:rect l="0" t="0" r="r" b="b"/>
            <a:pathLst>
              <a:path w="6985" h="3776">
                <a:moveTo>
                  <a:pt x="194" y="3738"/>
                </a:moveTo>
                <a:cubicBezTo>
                  <a:pt x="286" y="3776"/>
                  <a:pt x="1537" y="3583"/>
                  <a:pt x="3609" y="2791"/>
                </a:cubicBezTo>
                <a:cubicBezTo>
                  <a:pt x="5217" y="1975"/>
                  <a:pt x="6723" y="489"/>
                  <a:pt x="6753" y="503"/>
                </a:cubicBezTo>
                <a:cubicBezTo>
                  <a:pt x="6729" y="498"/>
                  <a:pt x="6955" y="690"/>
                  <a:pt x="6977" y="703"/>
                </a:cubicBezTo>
                <a:cubicBezTo>
                  <a:pt x="6971" y="694"/>
                  <a:pt x="6954" y="0"/>
                  <a:pt x="6985" y="47"/>
                </a:cubicBezTo>
                <a:cubicBezTo>
                  <a:pt x="6960" y="50"/>
                  <a:pt x="6251" y="60"/>
                  <a:pt x="6265" y="71"/>
                </a:cubicBezTo>
                <a:cubicBezTo>
                  <a:pt x="6259" y="62"/>
                  <a:pt x="6497" y="263"/>
                  <a:pt x="6497" y="263"/>
                </a:cubicBezTo>
                <a:cubicBezTo>
                  <a:pt x="6444" y="324"/>
                  <a:pt x="4553" y="1567"/>
                  <a:pt x="3017" y="2039"/>
                </a:cubicBezTo>
                <a:cubicBezTo>
                  <a:pt x="1225" y="2375"/>
                  <a:pt x="180" y="2182"/>
                  <a:pt x="0" y="2225"/>
                </a:cubicBezTo>
                <a:lnTo>
                  <a:pt x="194" y="3738"/>
                </a:lnTo>
                <a:close/>
              </a:path>
            </a:pathLst>
          </a:custGeom>
          <a:gradFill rotWithShape="0">
            <a:gsLst>
              <a:gs pos="0">
                <a:srgbClr val="FF3300"/>
              </a:gs>
              <a:gs pos="100000">
                <a:srgbClr val="FF9900"/>
              </a:gs>
            </a:gsLst>
            <a:lin ang="18900000" scaled="1"/>
          </a:gradFill>
          <a:ln w="12700" cap="flat" cmpd="sng">
            <a:prstDash val="solid"/>
            <a:round/>
            <a:headEnd type="none" w="med" len="med"/>
            <a:tailEnd type="none" w="med" len="med"/>
          </a:ln>
          <a:effectLst/>
          <a:scene3d>
            <a:camera prst="legacyPerspectiveFront">
              <a:rot lat="19799999" lon="1500000" rev="0"/>
            </a:camera>
            <a:lightRig rig="legacyFlat3" dir="b"/>
          </a:scene3d>
          <a:sp3d extrusionH="430200" prstMaterial="legacyMetal">
            <a:bevelT w="13500" h="13500" prst="angle"/>
            <a:bevelB w="13500" h="13500" prst="angle"/>
            <a:extrusionClr>
              <a:srgbClr val="FF9900"/>
            </a:extrusionClr>
          </a:sp3d>
        </p:spPr>
        <p:txBody>
          <a:bodyPr wrap="none" anchor="ctr">
            <a:flatTx/>
          </a:bodyPr>
          <a:lstStyle/>
          <a:p>
            <a:endParaRPr lang="en-US"/>
          </a:p>
        </p:txBody>
      </p:sp>
      <p:sp>
        <p:nvSpPr>
          <p:cNvPr id="99332" name="Rectangle 4"/>
          <p:cNvSpPr>
            <a:spLocks noGrp="1" noChangeArrowheads="1"/>
          </p:cNvSpPr>
          <p:nvPr>
            <p:ph type="title"/>
          </p:nvPr>
        </p:nvSpPr>
        <p:spPr>
          <a:xfrm>
            <a:off x="457200" y="212725"/>
            <a:ext cx="8229600" cy="1089025"/>
          </a:xfrm>
        </p:spPr>
        <p:txBody>
          <a:bodyPr/>
          <a:lstStyle/>
          <a:p>
            <a:r>
              <a:rPr lang="en-US" sz="3600"/>
              <a:t>The Internet Will Allow Us to Share (Serve) Our Knowledge</a:t>
            </a:r>
            <a:endParaRPr lang="en-US" sz="4000"/>
          </a:p>
        </p:txBody>
      </p:sp>
      <p:sp>
        <p:nvSpPr>
          <p:cNvPr id="99333" name="Line 5"/>
          <p:cNvSpPr>
            <a:spLocks noChangeShapeType="1"/>
          </p:cNvSpPr>
          <p:nvPr/>
        </p:nvSpPr>
        <p:spPr bwMode="auto">
          <a:xfrm flipH="1" flipV="1">
            <a:off x="3325813" y="2770188"/>
            <a:ext cx="1408112" cy="1277937"/>
          </a:xfrm>
          <a:prstGeom prst="line">
            <a:avLst/>
          </a:prstGeom>
          <a:noFill/>
          <a:ln w="28575">
            <a:solidFill>
              <a:srgbClr val="FFFF00"/>
            </a:solidFill>
            <a:round/>
            <a:headEnd/>
            <a:tailEnd/>
          </a:ln>
          <a:effectLst/>
        </p:spPr>
        <p:txBody>
          <a:bodyPr wrap="none" anchor="ctr"/>
          <a:lstStyle/>
          <a:p>
            <a:endParaRPr lang="en-US"/>
          </a:p>
        </p:txBody>
      </p:sp>
      <p:sp>
        <p:nvSpPr>
          <p:cNvPr id="99334" name="Line 6"/>
          <p:cNvSpPr>
            <a:spLocks noChangeShapeType="1"/>
          </p:cNvSpPr>
          <p:nvPr/>
        </p:nvSpPr>
        <p:spPr bwMode="auto">
          <a:xfrm flipH="1">
            <a:off x="2886075" y="4057650"/>
            <a:ext cx="1885950" cy="855663"/>
          </a:xfrm>
          <a:prstGeom prst="line">
            <a:avLst/>
          </a:prstGeom>
          <a:noFill/>
          <a:ln w="28575">
            <a:solidFill>
              <a:srgbClr val="FFFF00"/>
            </a:solidFill>
            <a:round/>
            <a:headEnd/>
            <a:tailEnd/>
          </a:ln>
          <a:effectLst/>
        </p:spPr>
        <p:txBody>
          <a:bodyPr wrap="none" anchor="ctr"/>
          <a:lstStyle/>
          <a:p>
            <a:endParaRPr lang="en-US"/>
          </a:p>
        </p:txBody>
      </p:sp>
      <p:sp>
        <p:nvSpPr>
          <p:cNvPr id="99335" name="Line 7"/>
          <p:cNvSpPr>
            <a:spLocks noChangeShapeType="1"/>
          </p:cNvSpPr>
          <p:nvPr/>
        </p:nvSpPr>
        <p:spPr bwMode="auto">
          <a:xfrm flipH="1">
            <a:off x="4733925" y="4022725"/>
            <a:ext cx="1588" cy="1703388"/>
          </a:xfrm>
          <a:prstGeom prst="line">
            <a:avLst/>
          </a:prstGeom>
          <a:noFill/>
          <a:ln w="28575">
            <a:solidFill>
              <a:srgbClr val="FFFF00"/>
            </a:solidFill>
            <a:round/>
            <a:headEnd/>
            <a:tailEnd/>
          </a:ln>
          <a:effectLst/>
        </p:spPr>
        <p:txBody>
          <a:bodyPr wrap="none" anchor="ctr"/>
          <a:lstStyle/>
          <a:p>
            <a:endParaRPr lang="en-US"/>
          </a:p>
        </p:txBody>
      </p:sp>
      <p:sp>
        <p:nvSpPr>
          <p:cNvPr id="99336" name="Line 8"/>
          <p:cNvSpPr>
            <a:spLocks noChangeShapeType="1"/>
          </p:cNvSpPr>
          <p:nvPr/>
        </p:nvSpPr>
        <p:spPr bwMode="auto">
          <a:xfrm>
            <a:off x="4792663" y="4065588"/>
            <a:ext cx="1989137" cy="533400"/>
          </a:xfrm>
          <a:prstGeom prst="line">
            <a:avLst/>
          </a:prstGeom>
          <a:noFill/>
          <a:ln w="28575">
            <a:solidFill>
              <a:srgbClr val="FFFF00"/>
            </a:solidFill>
            <a:round/>
            <a:headEnd/>
            <a:tailEnd/>
          </a:ln>
          <a:effectLst/>
        </p:spPr>
        <p:txBody>
          <a:bodyPr wrap="none" anchor="ctr"/>
          <a:lstStyle/>
          <a:p>
            <a:endParaRPr lang="en-US"/>
          </a:p>
        </p:txBody>
      </p:sp>
      <p:sp>
        <p:nvSpPr>
          <p:cNvPr id="99337" name="Line 9"/>
          <p:cNvSpPr>
            <a:spLocks noChangeShapeType="1"/>
          </p:cNvSpPr>
          <p:nvPr/>
        </p:nvSpPr>
        <p:spPr bwMode="auto">
          <a:xfrm flipV="1">
            <a:off x="4610100" y="2439988"/>
            <a:ext cx="968375" cy="1633537"/>
          </a:xfrm>
          <a:prstGeom prst="line">
            <a:avLst/>
          </a:prstGeom>
          <a:noFill/>
          <a:ln w="28575">
            <a:solidFill>
              <a:srgbClr val="FFFF00"/>
            </a:solidFill>
            <a:round/>
            <a:headEnd/>
            <a:tailEnd/>
          </a:ln>
          <a:effectLst/>
        </p:spPr>
        <p:txBody>
          <a:bodyPr wrap="none" anchor="ctr"/>
          <a:lstStyle/>
          <a:p>
            <a:endParaRPr lang="en-US"/>
          </a:p>
        </p:txBody>
      </p:sp>
      <p:sp>
        <p:nvSpPr>
          <p:cNvPr id="99338" name="Cloud"/>
          <p:cNvSpPr>
            <a:spLocks noChangeAspect="1" noEditPoints="1" noChangeArrowheads="1"/>
          </p:cNvSpPr>
          <p:nvPr/>
        </p:nvSpPr>
        <p:spPr bwMode="auto">
          <a:xfrm>
            <a:off x="3587750" y="3222625"/>
            <a:ext cx="2209800" cy="16938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0">
            <a:gsLst>
              <a:gs pos="0">
                <a:srgbClr val="FF8200"/>
              </a:gs>
              <a:gs pos="10001">
                <a:srgbClr val="FF0000"/>
              </a:gs>
              <a:gs pos="35001">
                <a:srgbClr val="BA0066"/>
              </a:gs>
              <a:gs pos="70000">
                <a:srgbClr val="66008F"/>
              </a:gs>
              <a:gs pos="100000">
                <a:srgbClr val="000082"/>
              </a:gs>
            </a:gsLst>
            <a:lin ang="5400000" scaled="1"/>
          </a:gradFill>
          <a:ln w="12700">
            <a:solidFill>
              <a:srgbClr val="00CCFF"/>
            </a:solidFill>
            <a:miter lim="800000"/>
            <a:headEnd/>
            <a:tailEnd/>
          </a:ln>
          <a:effectLst/>
        </p:spPr>
        <p:txBody>
          <a:bodyPr wrap="none" anchor="ctr"/>
          <a:lstStyle/>
          <a:p>
            <a:pPr algn="ctr" eaLnBrk="0" hangingPunct="0"/>
            <a:endParaRPr lang="en-US" sz="900"/>
          </a:p>
        </p:txBody>
      </p:sp>
      <p:grpSp>
        <p:nvGrpSpPr>
          <p:cNvPr id="99339" name="Group 11"/>
          <p:cNvGrpSpPr>
            <a:grpSpLocks/>
          </p:cNvGrpSpPr>
          <p:nvPr/>
        </p:nvGrpSpPr>
        <p:grpSpPr bwMode="auto">
          <a:xfrm>
            <a:off x="4994275" y="2101850"/>
            <a:ext cx="923925" cy="923925"/>
            <a:chOff x="1877" y="1284"/>
            <a:chExt cx="591" cy="591"/>
          </a:xfrm>
        </p:grpSpPr>
        <p:sp>
          <p:nvSpPr>
            <p:cNvPr id="99340" name="Oval 12"/>
            <p:cNvSpPr>
              <a:spLocks noChangeArrowheads="1"/>
            </p:cNvSpPr>
            <p:nvPr/>
          </p:nvSpPr>
          <p:spPr bwMode="auto">
            <a:xfrm>
              <a:off x="1877" y="1284"/>
              <a:ext cx="591" cy="591"/>
            </a:xfrm>
            <a:prstGeom prst="ellipse">
              <a:avLst/>
            </a:prstGeom>
            <a:gradFill rotWithShape="0">
              <a:gsLst>
                <a:gs pos="0">
                  <a:srgbClr val="000080"/>
                </a:gs>
                <a:gs pos="100000">
                  <a:srgbClr val="000080">
                    <a:gamma/>
                    <a:shade val="46275"/>
                    <a:invGamma/>
                  </a:srgbClr>
                </a:gs>
              </a:gsLst>
              <a:path path="shape">
                <a:fillToRect l="50000" t="50000" r="50000" b="50000"/>
              </a:path>
            </a:gradFill>
            <a:ln w="9525">
              <a:solidFill>
                <a:srgbClr val="000000"/>
              </a:solidFill>
              <a:round/>
              <a:headEnd/>
              <a:tailEnd/>
            </a:ln>
            <a:effectLst/>
          </p:spPr>
          <p:txBody>
            <a:bodyPr wrap="none" anchor="ctr"/>
            <a:lstStyle/>
            <a:p>
              <a:endParaRPr lang="en-US"/>
            </a:p>
          </p:txBody>
        </p:sp>
        <p:grpSp>
          <p:nvGrpSpPr>
            <p:cNvPr id="99341" name="Group 13"/>
            <p:cNvGrpSpPr>
              <a:grpSpLocks/>
            </p:cNvGrpSpPr>
            <p:nvPr/>
          </p:nvGrpSpPr>
          <p:grpSpPr bwMode="auto">
            <a:xfrm>
              <a:off x="1922" y="1428"/>
              <a:ext cx="496" cy="318"/>
              <a:chOff x="4154" y="1437"/>
              <a:chExt cx="556" cy="357"/>
            </a:xfrm>
          </p:grpSpPr>
          <p:sp>
            <p:nvSpPr>
              <p:cNvPr id="99342" name="Line 14"/>
              <p:cNvSpPr>
                <a:spLocks noChangeShapeType="1"/>
              </p:cNvSpPr>
              <p:nvPr/>
            </p:nvSpPr>
            <p:spPr bwMode="auto">
              <a:xfrm flipH="1" flipV="1">
                <a:off x="4220" y="1548"/>
                <a:ext cx="367" cy="118"/>
              </a:xfrm>
              <a:prstGeom prst="line">
                <a:avLst/>
              </a:prstGeom>
              <a:noFill/>
              <a:ln w="19050">
                <a:solidFill>
                  <a:srgbClr val="FFFF00"/>
                </a:solidFill>
                <a:round/>
                <a:headEnd/>
                <a:tailEnd/>
              </a:ln>
              <a:effectLst/>
            </p:spPr>
            <p:txBody>
              <a:bodyPr wrap="none" anchor="ctr"/>
              <a:lstStyle/>
              <a:p>
                <a:endParaRPr lang="en-US"/>
              </a:p>
            </p:txBody>
          </p:sp>
          <p:sp>
            <p:nvSpPr>
              <p:cNvPr id="99343" name="Line 15"/>
              <p:cNvSpPr>
                <a:spLocks noChangeShapeType="1"/>
              </p:cNvSpPr>
              <p:nvPr/>
            </p:nvSpPr>
            <p:spPr bwMode="auto">
              <a:xfrm flipH="1" flipV="1">
                <a:off x="4445" y="1464"/>
                <a:ext cx="226" cy="32"/>
              </a:xfrm>
              <a:prstGeom prst="line">
                <a:avLst/>
              </a:prstGeom>
              <a:noFill/>
              <a:ln w="19050">
                <a:solidFill>
                  <a:srgbClr val="FFFF00"/>
                </a:solidFill>
                <a:round/>
                <a:headEnd/>
                <a:tailEnd/>
              </a:ln>
              <a:effectLst/>
            </p:spPr>
            <p:txBody>
              <a:bodyPr wrap="none" anchor="ctr"/>
              <a:lstStyle/>
              <a:p>
                <a:endParaRPr lang="en-US"/>
              </a:p>
            </p:txBody>
          </p:sp>
          <p:sp>
            <p:nvSpPr>
              <p:cNvPr id="99344" name="Line 16"/>
              <p:cNvSpPr>
                <a:spLocks noChangeShapeType="1"/>
              </p:cNvSpPr>
              <p:nvPr/>
            </p:nvSpPr>
            <p:spPr bwMode="auto">
              <a:xfrm flipV="1">
                <a:off x="4185" y="1468"/>
                <a:ext cx="240" cy="87"/>
              </a:xfrm>
              <a:prstGeom prst="line">
                <a:avLst/>
              </a:prstGeom>
              <a:noFill/>
              <a:ln w="19050">
                <a:solidFill>
                  <a:srgbClr val="FFFF00"/>
                </a:solidFill>
                <a:round/>
                <a:headEnd/>
                <a:tailEnd/>
              </a:ln>
              <a:effectLst/>
            </p:spPr>
            <p:txBody>
              <a:bodyPr wrap="none" anchor="ctr"/>
              <a:lstStyle/>
              <a:p>
                <a:endParaRPr lang="en-US"/>
              </a:p>
            </p:txBody>
          </p:sp>
          <p:sp>
            <p:nvSpPr>
              <p:cNvPr id="99345" name="Line 17"/>
              <p:cNvSpPr>
                <a:spLocks noChangeShapeType="1"/>
              </p:cNvSpPr>
              <p:nvPr/>
            </p:nvSpPr>
            <p:spPr bwMode="auto">
              <a:xfrm flipV="1">
                <a:off x="4437" y="1672"/>
                <a:ext cx="160" cy="101"/>
              </a:xfrm>
              <a:prstGeom prst="line">
                <a:avLst/>
              </a:prstGeom>
              <a:noFill/>
              <a:ln w="19050">
                <a:solidFill>
                  <a:srgbClr val="FFFF00"/>
                </a:solidFill>
                <a:round/>
                <a:headEnd/>
                <a:tailEnd/>
              </a:ln>
              <a:effectLst/>
            </p:spPr>
            <p:txBody>
              <a:bodyPr wrap="none" anchor="ctr"/>
              <a:lstStyle/>
              <a:p>
                <a:endParaRPr lang="en-US"/>
              </a:p>
            </p:txBody>
          </p:sp>
          <p:sp>
            <p:nvSpPr>
              <p:cNvPr id="99346" name="Line 18"/>
              <p:cNvSpPr>
                <a:spLocks noChangeShapeType="1"/>
              </p:cNvSpPr>
              <p:nvPr/>
            </p:nvSpPr>
            <p:spPr bwMode="auto">
              <a:xfrm>
                <a:off x="4191" y="1552"/>
                <a:ext cx="50" cy="172"/>
              </a:xfrm>
              <a:prstGeom prst="line">
                <a:avLst/>
              </a:prstGeom>
              <a:noFill/>
              <a:ln w="19050">
                <a:solidFill>
                  <a:srgbClr val="FFFF00"/>
                </a:solidFill>
                <a:round/>
                <a:headEnd/>
                <a:tailEnd/>
              </a:ln>
              <a:effectLst/>
            </p:spPr>
            <p:txBody>
              <a:bodyPr wrap="none" anchor="ctr"/>
              <a:lstStyle/>
              <a:p>
                <a:endParaRPr lang="en-US"/>
              </a:p>
            </p:txBody>
          </p:sp>
          <p:sp>
            <p:nvSpPr>
              <p:cNvPr id="99347" name="Rectangle 19"/>
              <p:cNvSpPr>
                <a:spLocks noChangeArrowheads="1"/>
              </p:cNvSpPr>
              <p:nvPr/>
            </p:nvSpPr>
            <p:spPr bwMode="auto">
              <a:xfrm flipH="1">
                <a:off x="4154" y="1524"/>
                <a:ext cx="96" cy="53"/>
              </a:xfrm>
              <a:prstGeom prst="rect">
                <a:avLst/>
              </a:prstGeom>
              <a:gradFill rotWithShape="0">
                <a:gsLst>
                  <a:gs pos="0">
                    <a:srgbClr val="A50021"/>
                  </a:gs>
                  <a:gs pos="100000">
                    <a:srgbClr val="FFFF00"/>
                  </a:gs>
                </a:gsLst>
                <a:lin ang="0" scaled="1"/>
              </a:gradFill>
              <a:ln w="9525">
                <a:solidFill>
                  <a:srgbClr val="000000"/>
                </a:solidFill>
                <a:miter lim="800000"/>
                <a:headEnd/>
                <a:tailEnd/>
              </a:ln>
              <a:effectLst/>
            </p:spPr>
            <p:txBody>
              <a:bodyPr wrap="none" anchor="ctr"/>
              <a:lstStyle/>
              <a:p>
                <a:endParaRPr lang="en-US"/>
              </a:p>
            </p:txBody>
          </p:sp>
          <p:sp>
            <p:nvSpPr>
              <p:cNvPr id="99348" name="Rectangle 20"/>
              <p:cNvSpPr>
                <a:spLocks noChangeArrowheads="1"/>
              </p:cNvSpPr>
              <p:nvPr/>
            </p:nvSpPr>
            <p:spPr bwMode="auto">
              <a:xfrm flipH="1">
                <a:off x="4354" y="1579"/>
                <a:ext cx="96" cy="54"/>
              </a:xfrm>
              <a:prstGeom prst="rect">
                <a:avLst/>
              </a:prstGeom>
              <a:gradFill rotWithShape="0">
                <a:gsLst>
                  <a:gs pos="0">
                    <a:srgbClr val="A50021"/>
                  </a:gs>
                  <a:gs pos="100000">
                    <a:srgbClr val="FFFF00"/>
                  </a:gs>
                </a:gsLst>
                <a:lin ang="0" scaled="1"/>
              </a:gradFill>
              <a:ln w="9525">
                <a:solidFill>
                  <a:srgbClr val="000000"/>
                </a:solidFill>
                <a:miter lim="800000"/>
                <a:headEnd/>
                <a:tailEnd/>
              </a:ln>
              <a:effectLst/>
            </p:spPr>
            <p:txBody>
              <a:bodyPr wrap="none" anchor="ctr"/>
              <a:lstStyle/>
              <a:p>
                <a:endParaRPr lang="en-US"/>
              </a:p>
            </p:txBody>
          </p:sp>
          <p:sp>
            <p:nvSpPr>
              <p:cNvPr id="99349" name="Rectangle 21"/>
              <p:cNvSpPr>
                <a:spLocks noChangeArrowheads="1"/>
              </p:cNvSpPr>
              <p:nvPr/>
            </p:nvSpPr>
            <p:spPr bwMode="auto">
              <a:xfrm flipH="1">
                <a:off x="4399" y="1437"/>
                <a:ext cx="95" cy="53"/>
              </a:xfrm>
              <a:prstGeom prst="rect">
                <a:avLst/>
              </a:prstGeom>
              <a:gradFill rotWithShape="0">
                <a:gsLst>
                  <a:gs pos="0">
                    <a:srgbClr val="A50021"/>
                  </a:gs>
                  <a:gs pos="100000">
                    <a:srgbClr val="FFFF00"/>
                  </a:gs>
                </a:gsLst>
                <a:lin ang="0" scaled="1"/>
              </a:gradFill>
              <a:ln w="9525">
                <a:solidFill>
                  <a:srgbClr val="000000"/>
                </a:solidFill>
                <a:miter lim="800000"/>
                <a:headEnd/>
                <a:tailEnd/>
              </a:ln>
              <a:effectLst/>
            </p:spPr>
            <p:txBody>
              <a:bodyPr wrap="none" anchor="ctr"/>
              <a:lstStyle/>
              <a:p>
                <a:endParaRPr lang="en-US"/>
              </a:p>
            </p:txBody>
          </p:sp>
          <p:sp>
            <p:nvSpPr>
              <p:cNvPr id="99350" name="Line 22"/>
              <p:cNvSpPr>
                <a:spLocks noChangeShapeType="1"/>
              </p:cNvSpPr>
              <p:nvPr/>
            </p:nvSpPr>
            <p:spPr bwMode="auto">
              <a:xfrm>
                <a:off x="4227" y="1712"/>
                <a:ext cx="210" cy="52"/>
              </a:xfrm>
              <a:prstGeom prst="line">
                <a:avLst/>
              </a:prstGeom>
              <a:noFill/>
              <a:ln w="19050">
                <a:solidFill>
                  <a:srgbClr val="FFFF00"/>
                </a:solidFill>
                <a:round/>
                <a:headEnd/>
                <a:tailEnd/>
              </a:ln>
              <a:effectLst/>
            </p:spPr>
            <p:txBody>
              <a:bodyPr wrap="none" anchor="ctr"/>
              <a:lstStyle/>
              <a:p>
                <a:endParaRPr lang="en-US"/>
              </a:p>
            </p:txBody>
          </p:sp>
          <p:sp>
            <p:nvSpPr>
              <p:cNvPr id="99351" name="Line 23"/>
              <p:cNvSpPr>
                <a:spLocks noChangeShapeType="1"/>
              </p:cNvSpPr>
              <p:nvPr/>
            </p:nvSpPr>
            <p:spPr bwMode="auto">
              <a:xfrm flipH="1">
                <a:off x="4601" y="1492"/>
                <a:ext cx="62" cy="180"/>
              </a:xfrm>
              <a:prstGeom prst="line">
                <a:avLst/>
              </a:prstGeom>
              <a:noFill/>
              <a:ln w="19050">
                <a:solidFill>
                  <a:srgbClr val="FFFF00"/>
                </a:solidFill>
                <a:round/>
                <a:headEnd/>
                <a:tailEnd/>
              </a:ln>
              <a:effectLst/>
            </p:spPr>
            <p:txBody>
              <a:bodyPr wrap="none" anchor="ctr"/>
              <a:lstStyle/>
              <a:p>
                <a:endParaRPr lang="en-US"/>
              </a:p>
            </p:txBody>
          </p:sp>
          <p:sp>
            <p:nvSpPr>
              <p:cNvPr id="99352" name="Rectangle 24"/>
              <p:cNvSpPr>
                <a:spLocks noChangeArrowheads="1"/>
              </p:cNvSpPr>
              <p:nvPr/>
            </p:nvSpPr>
            <p:spPr bwMode="auto">
              <a:xfrm flipH="1">
                <a:off x="4547" y="1637"/>
                <a:ext cx="96" cy="54"/>
              </a:xfrm>
              <a:prstGeom prst="rect">
                <a:avLst/>
              </a:prstGeom>
              <a:gradFill rotWithShape="0">
                <a:gsLst>
                  <a:gs pos="0">
                    <a:srgbClr val="A50021"/>
                  </a:gs>
                  <a:gs pos="100000">
                    <a:srgbClr val="FFFF00"/>
                  </a:gs>
                </a:gsLst>
                <a:lin ang="0" scaled="1"/>
              </a:gradFill>
              <a:ln w="9525">
                <a:solidFill>
                  <a:srgbClr val="000000"/>
                </a:solidFill>
                <a:miter lim="800000"/>
                <a:headEnd/>
                <a:tailEnd/>
              </a:ln>
              <a:effectLst/>
            </p:spPr>
            <p:txBody>
              <a:bodyPr wrap="none" anchor="ctr"/>
              <a:lstStyle/>
              <a:p>
                <a:endParaRPr lang="en-US"/>
              </a:p>
            </p:txBody>
          </p:sp>
          <p:sp>
            <p:nvSpPr>
              <p:cNvPr id="99353" name="Rectangle 25"/>
              <p:cNvSpPr>
                <a:spLocks noChangeArrowheads="1"/>
              </p:cNvSpPr>
              <p:nvPr/>
            </p:nvSpPr>
            <p:spPr bwMode="auto">
              <a:xfrm flipH="1">
                <a:off x="4387" y="1740"/>
                <a:ext cx="96" cy="54"/>
              </a:xfrm>
              <a:prstGeom prst="rect">
                <a:avLst/>
              </a:prstGeom>
              <a:gradFill rotWithShape="0">
                <a:gsLst>
                  <a:gs pos="0">
                    <a:srgbClr val="A50021"/>
                  </a:gs>
                  <a:gs pos="100000">
                    <a:srgbClr val="FFFF00"/>
                  </a:gs>
                </a:gsLst>
                <a:lin ang="0" scaled="1"/>
              </a:gradFill>
              <a:ln w="9525">
                <a:solidFill>
                  <a:srgbClr val="000000"/>
                </a:solidFill>
                <a:miter lim="800000"/>
                <a:headEnd/>
                <a:tailEnd/>
              </a:ln>
              <a:effectLst/>
            </p:spPr>
            <p:txBody>
              <a:bodyPr wrap="none" anchor="ctr"/>
              <a:lstStyle/>
              <a:p>
                <a:endParaRPr lang="en-US"/>
              </a:p>
            </p:txBody>
          </p:sp>
          <p:sp>
            <p:nvSpPr>
              <p:cNvPr id="99354" name="Rectangle 26"/>
              <p:cNvSpPr>
                <a:spLocks noChangeArrowheads="1"/>
              </p:cNvSpPr>
              <p:nvPr/>
            </p:nvSpPr>
            <p:spPr bwMode="auto">
              <a:xfrm flipH="1">
                <a:off x="4615" y="1469"/>
                <a:ext cx="95" cy="53"/>
              </a:xfrm>
              <a:prstGeom prst="rect">
                <a:avLst/>
              </a:prstGeom>
              <a:gradFill rotWithShape="0">
                <a:gsLst>
                  <a:gs pos="0">
                    <a:srgbClr val="A50021"/>
                  </a:gs>
                  <a:gs pos="100000">
                    <a:srgbClr val="FFFF00"/>
                  </a:gs>
                </a:gsLst>
                <a:lin ang="0" scaled="1"/>
              </a:gradFill>
              <a:ln w="9525">
                <a:solidFill>
                  <a:srgbClr val="000000"/>
                </a:solidFill>
                <a:miter lim="800000"/>
                <a:headEnd/>
                <a:tailEnd/>
              </a:ln>
              <a:effectLst/>
            </p:spPr>
            <p:txBody>
              <a:bodyPr wrap="none" anchor="ctr"/>
              <a:lstStyle/>
              <a:p>
                <a:endParaRPr lang="en-US"/>
              </a:p>
            </p:txBody>
          </p:sp>
          <p:sp>
            <p:nvSpPr>
              <p:cNvPr id="99355" name="Rectangle 27"/>
              <p:cNvSpPr>
                <a:spLocks noChangeArrowheads="1"/>
              </p:cNvSpPr>
              <p:nvPr/>
            </p:nvSpPr>
            <p:spPr bwMode="auto">
              <a:xfrm flipH="1">
                <a:off x="4183" y="1696"/>
                <a:ext cx="96" cy="54"/>
              </a:xfrm>
              <a:prstGeom prst="rect">
                <a:avLst/>
              </a:prstGeom>
              <a:gradFill rotWithShape="0">
                <a:gsLst>
                  <a:gs pos="0">
                    <a:srgbClr val="A50021"/>
                  </a:gs>
                  <a:gs pos="100000">
                    <a:srgbClr val="FFFF00"/>
                  </a:gs>
                </a:gsLst>
                <a:lin ang="0" scaled="1"/>
              </a:gradFill>
              <a:ln w="9525">
                <a:solidFill>
                  <a:srgbClr val="000000"/>
                </a:solidFill>
                <a:miter lim="800000"/>
                <a:headEnd/>
                <a:tailEnd/>
              </a:ln>
              <a:effectLst/>
            </p:spPr>
            <p:txBody>
              <a:bodyPr wrap="none" anchor="ctr"/>
              <a:lstStyle/>
              <a:p>
                <a:endParaRPr lang="en-US"/>
              </a:p>
            </p:txBody>
          </p:sp>
        </p:grpSp>
      </p:grpSp>
      <p:grpSp>
        <p:nvGrpSpPr>
          <p:cNvPr id="99356" name="Group 28"/>
          <p:cNvGrpSpPr>
            <a:grpSpLocks/>
          </p:cNvGrpSpPr>
          <p:nvPr/>
        </p:nvGrpSpPr>
        <p:grpSpPr bwMode="auto">
          <a:xfrm>
            <a:off x="2987675" y="2387600"/>
            <a:ext cx="923925" cy="923925"/>
            <a:chOff x="855" y="1452"/>
            <a:chExt cx="591" cy="591"/>
          </a:xfrm>
        </p:grpSpPr>
        <p:sp>
          <p:nvSpPr>
            <p:cNvPr id="99357" name="Oval 29"/>
            <p:cNvSpPr>
              <a:spLocks noChangeArrowheads="1"/>
            </p:cNvSpPr>
            <p:nvPr/>
          </p:nvSpPr>
          <p:spPr bwMode="auto">
            <a:xfrm>
              <a:off x="855" y="1452"/>
              <a:ext cx="591" cy="591"/>
            </a:xfrm>
            <a:prstGeom prst="ellipse">
              <a:avLst/>
            </a:prstGeom>
            <a:gradFill rotWithShape="0">
              <a:gsLst>
                <a:gs pos="0">
                  <a:srgbClr val="000080"/>
                </a:gs>
                <a:gs pos="100000">
                  <a:srgbClr val="000080">
                    <a:gamma/>
                    <a:shade val="46275"/>
                    <a:invGamma/>
                  </a:srgbClr>
                </a:gs>
              </a:gsLst>
              <a:path path="shape">
                <a:fillToRect l="50000" t="50000" r="50000" b="50000"/>
              </a:path>
            </a:gradFill>
            <a:ln w="9525">
              <a:solidFill>
                <a:srgbClr val="000000"/>
              </a:solidFill>
              <a:round/>
              <a:headEnd/>
              <a:tailEnd/>
            </a:ln>
            <a:effectLst/>
          </p:spPr>
          <p:txBody>
            <a:bodyPr wrap="none" anchor="ctr"/>
            <a:lstStyle/>
            <a:p>
              <a:endParaRPr lang="en-US"/>
            </a:p>
          </p:txBody>
        </p:sp>
        <p:grpSp>
          <p:nvGrpSpPr>
            <p:cNvPr id="99358" name="Group 30"/>
            <p:cNvGrpSpPr>
              <a:grpSpLocks/>
            </p:cNvGrpSpPr>
            <p:nvPr/>
          </p:nvGrpSpPr>
          <p:grpSpPr bwMode="auto">
            <a:xfrm>
              <a:off x="897" y="1647"/>
              <a:ext cx="482" cy="191"/>
              <a:chOff x="855" y="1611"/>
              <a:chExt cx="588" cy="233"/>
            </a:xfrm>
          </p:grpSpPr>
          <p:grpSp>
            <p:nvGrpSpPr>
              <p:cNvPr id="99359" name="Group 31"/>
              <p:cNvGrpSpPr>
                <a:grpSpLocks/>
              </p:cNvGrpSpPr>
              <p:nvPr/>
            </p:nvGrpSpPr>
            <p:grpSpPr bwMode="auto">
              <a:xfrm>
                <a:off x="855" y="1701"/>
                <a:ext cx="588" cy="143"/>
                <a:chOff x="2390" y="1110"/>
                <a:chExt cx="1528" cy="308"/>
              </a:xfrm>
            </p:grpSpPr>
            <p:sp>
              <p:nvSpPr>
                <p:cNvPr id="99360" name="Rectangle 32"/>
                <p:cNvSpPr>
                  <a:spLocks noChangeArrowheads="1"/>
                </p:cNvSpPr>
                <p:nvPr/>
              </p:nvSpPr>
              <p:spPr bwMode="auto">
                <a:xfrm>
                  <a:off x="2390" y="1363"/>
                  <a:ext cx="1047" cy="55"/>
                </a:xfrm>
                <a:prstGeom prst="rect">
                  <a:avLst/>
                </a:prstGeom>
                <a:gradFill rotWithShape="0">
                  <a:gsLst>
                    <a:gs pos="0">
                      <a:srgbClr val="037C03">
                        <a:gamma/>
                        <a:shade val="32941"/>
                        <a:invGamma/>
                      </a:srgbClr>
                    </a:gs>
                    <a:gs pos="50000">
                      <a:srgbClr val="037C03"/>
                    </a:gs>
                    <a:gs pos="100000">
                      <a:srgbClr val="037C03">
                        <a:gamma/>
                        <a:shade val="32941"/>
                        <a:invGamma/>
                      </a:srgbClr>
                    </a:gs>
                  </a:gsLst>
                  <a:lin ang="0" scaled="1"/>
                </a:gradFill>
                <a:ln w="12700">
                  <a:solidFill>
                    <a:schemeClr val="tx1"/>
                  </a:solidFill>
                  <a:miter lim="800000"/>
                  <a:headEnd/>
                  <a:tailEnd/>
                </a:ln>
                <a:effectLst/>
              </p:spPr>
              <p:txBody>
                <a:bodyPr wrap="none" anchor="ctr"/>
                <a:lstStyle/>
                <a:p>
                  <a:endParaRPr lang="en-US"/>
                </a:p>
              </p:txBody>
            </p:sp>
            <p:sp>
              <p:nvSpPr>
                <p:cNvPr id="99361" name="Freeform 33"/>
                <p:cNvSpPr>
                  <a:spLocks/>
                </p:cNvSpPr>
                <p:nvPr/>
              </p:nvSpPr>
              <p:spPr bwMode="auto">
                <a:xfrm>
                  <a:off x="2392" y="1110"/>
                  <a:ext cx="1526" cy="253"/>
                </a:xfrm>
                <a:custGeom>
                  <a:avLst/>
                  <a:gdLst/>
                  <a:ahLst/>
                  <a:cxnLst>
                    <a:cxn ang="0">
                      <a:pos x="0" y="253"/>
                    </a:cxn>
                    <a:cxn ang="0">
                      <a:pos x="563" y="0"/>
                    </a:cxn>
                    <a:cxn ang="0">
                      <a:pos x="1526" y="0"/>
                    </a:cxn>
                    <a:cxn ang="0">
                      <a:pos x="1045" y="253"/>
                    </a:cxn>
                    <a:cxn ang="0">
                      <a:pos x="0" y="253"/>
                    </a:cxn>
                  </a:cxnLst>
                  <a:rect l="0" t="0" r="r" b="b"/>
                  <a:pathLst>
                    <a:path w="1526" h="253">
                      <a:moveTo>
                        <a:pt x="0" y="253"/>
                      </a:moveTo>
                      <a:lnTo>
                        <a:pt x="563" y="0"/>
                      </a:lnTo>
                      <a:lnTo>
                        <a:pt x="1526" y="0"/>
                      </a:lnTo>
                      <a:lnTo>
                        <a:pt x="1045" y="253"/>
                      </a:lnTo>
                      <a:lnTo>
                        <a:pt x="0" y="253"/>
                      </a:lnTo>
                      <a:close/>
                    </a:path>
                  </a:pathLst>
                </a:custGeom>
                <a:gradFill rotWithShape="0">
                  <a:gsLst>
                    <a:gs pos="0">
                      <a:srgbClr val="037C03">
                        <a:gamma/>
                        <a:shade val="32941"/>
                        <a:invGamma/>
                      </a:srgbClr>
                    </a:gs>
                    <a:gs pos="50000">
                      <a:srgbClr val="037C03"/>
                    </a:gs>
                    <a:gs pos="100000">
                      <a:srgbClr val="037C03">
                        <a:gamma/>
                        <a:shade val="32941"/>
                        <a:invGamma/>
                      </a:srgbClr>
                    </a:gs>
                  </a:gsLst>
                  <a:lin ang="2700000" scaled="1"/>
                </a:gradFill>
                <a:ln w="12700" cap="flat" cmpd="sng">
                  <a:solidFill>
                    <a:schemeClr val="tx1"/>
                  </a:solidFill>
                  <a:prstDash val="solid"/>
                  <a:round/>
                  <a:headEnd/>
                  <a:tailEnd/>
                </a:ln>
                <a:effectLst/>
              </p:spPr>
              <p:txBody>
                <a:bodyPr wrap="none" anchor="ctr"/>
                <a:lstStyle/>
                <a:p>
                  <a:endParaRPr lang="en-US"/>
                </a:p>
              </p:txBody>
            </p:sp>
            <p:sp>
              <p:nvSpPr>
                <p:cNvPr id="99362" name="Freeform 34"/>
                <p:cNvSpPr>
                  <a:spLocks/>
                </p:cNvSpPr>
                <p:nvPr/>
              </p:nvSpPr>
              <p:spPr bwMode="auto">
                <a:xfrm>
                  <a:off x="3437" y="1112"/>
                  <a:ext cx="478" cy="304"/>
                </a:xfrm>
                <a:custGeom>
                  <a:avLst/>
                  <a:gdLst/>
                  <a:ahLst/>
                  <a:cxnLst>
                    <a:cxn ang="0">
                      <a:pos x="478" y="0"/>
                    </a:cxn>
                    <a:cxn ang="0">
                      <a:pos x="3" y="253"/>
                    </a:cxn>
                    <a:cxn ang="0">
                      <a:pos x="0" y="304"/>
                    </a:cxn>
                    <a:cxn ang="0">
                      <a:pos x="478" y="43"/>
                    </a:cxn>
                    <a:cxn ang="0">
                      <a:pos x="478" y="0"/>
                    </a:cxn>
                  </a:cxnLst>
                  <a:rect l="0" t="0" r="r" b="b"/>
                  <a:pathLst>
                    <a:path w="478" h="304">
                      <a:moveTo>
                        <a:pt x="478" y="0"/>
                      </a:moveTo>
                      <a:lnTo>
                        <a:pt x="3" y="253"/>
                      </a:lnTo>
                      <a:lnTo>
                        <a:pt x="0" y="304"/>
                      </a:lnTo>
                      <a:lnTo>
                        <a:pt x="478" y="43"/>
                      </a:lnTo>
                      <a:lnTo>
                        <a:pt x="478" y="0"/>
                      </a:lnTo>
                      <a:close/>
                    </a:path>
                  </a:pathLst>
                </a:custGeom>
                <a:gradFill rotWithShape="0">
                  <a:gsLst>
                    <a:gs pos="0">
                      <a:srgbClr val="037C03">
                        <a:gamma/>
                        <a:shade val="32941"/>
                        <a:invGamma/>
                      </a:srgbClr>
                    </a:gs>
                    <a:gs pos="50000">
                      <a:srgbClr val="037C03"/>
                    </a:gs>
                    <a:gs pos="100000">
                      <a:srgbClr val="037C03">
                        <a:gamma/>
                        <a:shade val="32941"/>
                        <a:invGamma/>
                      </a:srgbClr>
                    </a:gs>
                  </a:gsLst>
                  <a:lin ang="0" scaled="1"/>
                </a:gradFill>
                <a:ln w="12700" cap="flat" cmpd="sng">
                  <a:solidFill>
                    <a:schemeClr val="tx1"/>
                  </a:solidFill>
                  <a:prstDash val="solid"/>
                  <a:round/>
                  <a:headEnd/>
                  <a:tailEnd/>
                </a:ln>
                <a:effectLst/>
              </p:spPr>
              <p:txBody>
                <a:bodyPr wrap="none" anchor="ctr"/>
                <a:lstStyle/>
                <a:p>
                  <a:endParaRPr lang="en-US"/>
                </a:p>
              </p:txBody>
            </p:sp>
          </p:grpSp>
          <p:grpSp>
            <p:nvGrpSpPr>
              <p:cNvPr id="99363" name="Group 35"/>
              <p:cNvGrpSpPr>
                <a:grpSpLocks/>
              </p:cNvGrpSpPr>
              <p:nvPr/>
            </p:nvGrpSpPr>
            <p:grpSpPr bwMode="auto">
              <a:xfrm>
                <a:off x="855" y="1611"/>
                <a:ext cx="588" cy="143"/>
                <a:chOff x="2390" y="1110"/>
                <a:chExt cx="1528" cy="308"/>
              </a:xfrm>
            </p:grpSpPr>
            <p:sp>
              <p:nvSpPr>
                <p:cNvPr id="99364" name="Rectangle 36"/>
                <p:cNvSpPr>
                  <a:spLocks noChangeArrowheads="1"/>
                </p:cNvSpPr>
                <p:nvPr/>
              </p:nvSpPr>
              <p:spPr bwMode="auto">
                <a:xfrm>
                  <a:off x="2390" y="1363"/>
                  <a:ext cx="1047" cy="55"/>
                </a:xfrm>
                <a:prstGeom prst="rect">
                  <a:avLst/>
                </a:prstGeom>
                <a:gradFill rotWithShape="0">
                  <a:gsLst>
                    <a:gs pos="0">
                      <a:srgbClr val="037C03">
                        <a:gamma/>
                        <a:shade val="32941"/>
                        <a:invGamma/>
                      </a:srgbClr>
                    </a:gs>
                    <a:gs pos="50000">
                      <a:srgbClr val="037C03"/>
                    </a:gs>
                    <a:gs pos="100000">
                      <a:srgbClr val="037C03">
                        <a:gamma/>
                        <a:shade val="32941"/>
                        <a:invGamma/>
                      </a:srgbClr>
                    </a:gs>
                  </a:gsLst>
                  <a:lin ang="0" scaled="1"/>
                </a:gradFill>
                <a:ln w="12700">
                  <a:solidFill>
                    <a:schemeClr val="tx1"/>
                  </a:solidFill>
                  <a:miter lim="800000"/>
                  <a:headEnd/>
                  <a:tailEnd/>
                </a:ln>
                <a:effectLst/>
              </p:spPr>
              <p:txBody>
                <a:bodyPr wrap="none" anchor="ctr"/>
                <a:lstStyle/>
                <a:p>
                  <a:endParaRPr lang="en-US"/>
                </a:p>
              </p:txBody>
            </p:sp>
            <p:sp>
              <p:nvSpPr>
                <p:cNvPr id="99365" name="Freeform 37"/>
                <p:cNvSpPr>
                  <a:spLocks/>
                </p:cNvSpPr>
                <p:nvPr/>
              </p:nvSpPr>
              <p:spPr bwMode="auto">
                <a:xfrm>
                  <a:off x="2392" y="1110"/>
                  <a:ext cx="1526" cy="253"/>
                </a:xfrm>
                <a:custGeom>
                  <a:avLst/>
                  <a:gdLst/>
                  <a:ahLst/>
                  <a:cxnLst>
                    <a:cxn ang="0">
                      <a:pos x="0" y="253"/>
                    </a:cxn>
                    <a:cxn ang="0">
                      <a:pos x="563" y="0"/>
                    </a:cxn>
                    <a:cxn ang="0">
                      <a:pos x="1526" y="0"/>
                    </a:cxn>
                    <a:cxn ang="0">
                      <a:pos x="1045" y="253"/>
                    </a:cxn>
                    <a:cxn ang="0">
                      <a:pos x="0" y="253"/>
                    </a:cxn>
                  </a:cxnLst>
                  <a:rect l="0" t="0" r="r" b="b"/>
                  <a:pathLst>
                    <a:path w="1526" h="253">
                      <a:moveTo>
                        <a:pt x="0" y="253"/>
                      </a:moveTo>
                      <a:lnTo>
                        <a:pt x="563" y="0"/>
                      </a:lnTo>
                      <a:lnTo>
                        <a:pt x="1526" y="0"/>
                      </a:lnTo>
                      <a:lnTo>
                        <a:pt x="1045" y="253"/>
                      </a:lnTo>
                      <a:lnTo>
                        <a:pt x="0" y="253"/>
                      </a:lnTo>
                      <a:close/>
                    </a:path>
                  </a:pathLst>
                </a:custGeom>
                <a:gradFill rotWithShape="0">
                  <a:gsLst>
                    <a:gs pos="0">
                      <a:srgbClr val="037C03">
                        <a:gamma/>
                        <a:shade val="32941"/>
                        <a:invGamma/>
                      </a:srgbClr>
                    </a:gs>
                    <a:gs pos="50000">
                      <a:srgbClr val="037C03"/>
                    </a:gs>
                    <a:gs pos="100000">
                      <a:srgbClr val="037C03">
                        <a:gamma/>
                        <a:shade val="32941"/>
                        <a:invGamma/>
                      </a:srgbClr>
                    </a:gs>
                  </a:gsLst>
                  <a:lin ang="2700000" scaled="1"/>
                </a:gradFill>
                <a:ln w="12700" cap="flat" cmpd="sng">
                  <a:solidFill>
                    <a:schemeClr val="tx1"/>
                  </a:solidFill>
                  <a:prstDash val="solid"/>
                  <a:round/>
                  <a:headEnd/>
                  <a:tailEnd/>
                </a:ln>
                <a:effectLst/>
              </p:spPr>
              <p:txBody>
                <a:bodyPr wrap="none" anchor="ctr"/>
                <a:lstStyle/>
                <a:p>
                  <a:endParaRPr lang="en-US"/>
                </a:p>
              </p:txBody>
            </p:sp>
            <p:sp>
              <p:nvSpPr>
                <p:cNvPr id="99366" name="Freeform 38"/>
                <p:cNvSpPr>
                  <a:spLocks/>
                </p:cNvSpPr>
                <p:nvPr/>
              </p:nvSpPr>
              <p:spPr bwMode="auto">
                <a:xfrm>
                  <a:off x="3437" y="1112"/>
                  <a:ext cx="478" cy="304"/>
                </a:xfrm>
                <a:custGeom>
                  <a:avLst/>
                  <a:gdLst/>
                  <a:ahLst/>
                  <a:cxnLst>
                    <a:cxn ang="0">
                      <a:pos x="478" y="0"/>
                    </a:cxn>
                    <a:cxn ang="0">
                      <a:pos x="3" y="253"/>
                    </a:cxn>
                    <a:cxn ang="0">
                      <a:pos x="0" y="304"/>
                    </a:cxn>
                    <a:cxn ang="0">
                      <a:pos x="478" y="43"/>
                    </a:cxn>
                    <a:cxn ang="0">
                      <a:pos x="478" y="0"/>
                    </a:cxn>
                  </a:cxnLst>
                  <a:rect l="0" t="0" r="r" b="b"/>
                  <a:pathLst>
                    <a:path w="478" h="304">
                      <a:moveTo>
                        <a:pt x="478" y="0"/>
                      </a:moveTo>
                      <a:lnTo>
                        <a:pt x="3" y="253"/>
                      </a:lnTo>
                      <a:lnTo>
                        <a:pt x="0" y="304"/>
                      </a:lnTo>
                      <a:lnTo>
                        <a:pt x="478" y="43"/>
                      </a:lnTo>
                      <a:lnTo>
                        <a:pt x="478" y="0"/>
                      </a:lnTo>
                      <a:close/>
                    </a:path>
                  </a:pathLst>
                </a:custGeom>
                <a:gradFill rotWithShape="0">
                  <a:gsLst>
                    <a:gs pos="0">
                      <a:srgbClr val="037C03">
                        <a:gamma/>
                        <a:shade val="32941"/>
                        <a:invGamma/>
                      </a:srgbClr>
                    </a:gs>
                    <a:gs pos="50000">
                      <a:srgbClr val="037C03"/>
                    </a:gs>
                    <a:gs pos="100000">
                      <a:srgbClr val="037C03">
                        <a:gamma/>
                        <a:shade val="32941"/>
                        <a:invGamma/>
                      </a:srgbClr>
                    </a:gs>
                  </a:gsLst>
                  <a:lin ang="0" scaled="1"/>
                </a:gradFill>
                <a:ln w="12700" cap="flat" cmpd="sng">
                  <a:solidFill>
                    <a:schemeClr val="tx1"/>
                  </a:solidFill>
                  <a:prstDash val="solid"/>
                  <a:round/>
                  <a:headEnd/>
                  <a:tailEnd/>
                </a:ln>
                <a:effectLst/>
              </p:spPr>
              <p:txBody>
                <a:bodyPr wrap="none" anchor="ctr"/>
                <a:lstStyle/>
                <a:p>
                  <a:endParaRPr lang="en-US"/>
                </a:p>
              </p:txBody>
            </p:sp>
          </p:grpSp>
        </p:grpSp>
      </p:grpSp>
      <p:grpSp>
        <p:nvGrpSpPr>
          <p:cNvPr id="99367" name="Group 39"/>
          <p:cNvGrpSpPr>
            <a:grpSpLocks/>
          </p:cNvGrpSpPr>
          <p:nvPr/>
        </p:nvGrpSpPr>
        <p:grpSpPr bwMode="auto">
          <a:xfrm>
            <a:off x="2495550" y="4333875"/>
            <a:ext cx="923925" cy="923925"/>
            <a:chOff x="782" y="2431"/>
            <a:chExt cx="591" cy="591"/>
          </a:xfrm>
        </p:grpSpPr>
        <p:sp>
          <p:nvSpPr>
            <p:cNvPr id="99368" name="Oval 40"/>
            <p:cNvSpPr>
              <a:spLocks noChangeArrowheads="1"/>
            </p:cNvSpPr>
            <p:nvPr/>
          </p:nvSpPr>
          <p:spPr bwMode="auto">
            <a:xfrm>
              <a:off x="782" y="2431"/>
              <a:ext cx="591" cy="591"/>
            </a:xfrm>
            <a:prstGeom prst="ellipse">
              <a:avLst/>
            </a:prstGeom>
            <a:gradFill rotWithShape="0">
              <a:gsLst>
                <a:gs pos="0">
                  <a:srgbClr val="000080"/>
                </a:gs>
                <a:gs pos="100000">
                  <a:srgbClr val="000080">
                    <a:gamma/>
                    <a:shade val="46275"/>
                    <a:invGamma/>
                  </a:srgbClr>
                </a:gs>
              </a:gsLst>
              <a:path path="shape">
                <a:fillToRect l="50000" t="50000" r="50000" b="50000"/>
              </a:path>
            </a:gradFill>
            <a:ln w="9525">
              <a:solidFill>
                <a:srgbClr val="000000"/>
              </a:solidFill>
              <a:round/>
              <a:headEnd/>
              <a:tailEnd/>
            </a:ln>
            <a:effectLst/>
          </p:spPr>
          <p:txBody>
            <a:bodyPr wrap="none" anchor="ctr"/>
            <a:lstStyle/>
            <a:p>
              <a:endParaRPr lang="en-US"/>
            </a:p>
          </p:txBody>
        </p:sp>
        <p:grpSp>
          <p:nvGrpSpPr>
            <p:cNvPr id="99369" name="Group 41"/>
            <p:cNvGrpSpPr>
              <a:grpSpLocks/>
            </p:cNvGrpSpPr>
            <p:nvPr/>
          </p:nvGrpSpPr>
          <p:grpSpPr bwMode="auto">
            <a:xfrm>
              <a:off x="871" y="2496"/>
              <a:ext cx="404" cy="444"/>
              <a:chOff x="3286" y="2861"/>
              <a:chExt cx="494" cy="543"/>
            </a:xfrm>
          </p:grpSpPr>
          <p:sp>
            <p:nvSpPr>
              <p:cNvPr id="99370" name="Line 42"/>
              <p:cNvSpPr>
                <a:spLocks noChangeShapeType="1"/>
              </p:cNvSpPr>
              <p:nvPr/>
            </p:nvSpPr>
            <p:spPr bwMode="auto">
              <a:xfrm flipV="1">
                <a:off x="3534" y="2905"/>
                <a:ext cx="4" cy="91"/>
              </a:xfrm>
              <a:prstGeom prst="line">
                <a:avLst/>
              </a:prstGeom>
              <a:noFill/>
              <a:ln w="19050">
                <a:solidFill>
                  <a:srgbClr val="FFFF00"/>
                </a:solidFill>
                <a:round/>
                <a:headEnd/>
                <a:tailEnd/>
              </a:ln>
              <a:effectLst/>
            </p:spPr>
            <p:txBody>
              <a:bodyPr wrap="none" anchor="ctr"/>
              <a:lstStyle/>
              <a:p>
                <a:endParaRPr lang="en-US"/>
              </a:p>
            </p:txBody>
          </p:sp>
          <p:sp>
            <p:nvSpPr>
              <p:cNvPr id="99371" name="Rectangle 43"/>
              <p:cNvSpPr>
                <a:spLocks noChangeArrowheads="1"/>
              </p:cNvSpPr>
              <p:nvPr/>
            </p:nvSpPr>
            <p:spPr bwMode="auto">
              <a:xfrm>
                <a:off x="3466" y="2861"/>
                <a:ext cx="138" cy="77"/>
              </a:xfrm>
              <a:prstGeom prst="rect">
                <a:avLst/>
              </a:prstGeom>
              <a:gradFill rotWithShape="0">
                <a:gsLst>
                  <a:gs pos="0">
                    <a:srgbClr val="A50021"/>
                  </a:gs>
                  <a:gs pos="100000">
                    <a:srgbClr val="FFFF00"/>
                  </a:gs>
                </a:gsLst>
                <a:lin ang="0" scaled="1"/>
              </a:gradFill>
              <a:ln w="9525">
                <a:solidFill>
                  <a:srgbClr val="000000"/>
                </a:solidFill>
                <a:miter lim="800000"/>
                <a:headEnd/>
                <a:tailEnd/>
              </a:ln>
              <a:effectLst/>
            </p:spPr>
            <p:txBody>
              <a:bodyPr wrap="none" anchor="ctr"/>
              <a:lstStyle/>
              <a:p>
                <a:endParaRPr lang="en-US"/>
              </a:p>
            </p:txBody>
          </p:sp>
          <p:sp>
            <p:nvSpPr>
              <p:cNvPr id="99372" name="Line 44"/>
              <p:cNvSpPr>
                <a:spLocks noChangeShapeType="1"/>
              </p:cNvSpPr>
              <p:nvPr/>
            </p:nvSpPr>
            <p:spPr bwMode="auto">
              <a:xfrm rot="-5400000">
                <a:off x="3532" y="2875"/>
                <a:ext cx="4" cy="255"/>
              </a:xfrm>
              <a:prstGeom prst="line">
                <a:avLst/>
              </a:prstGeom>
              <a:noFill/>
              <a:ln w="19050">
                <a:solidFill>
                  <a:srgbClr val="FFFF00"/>
                </a:solidFill>
                <a:round/>
                <a:headEnd/>
                <a:tailEnd/>
              </a:ln>
              <a:effectLst/>
            </p:spPr>
            <p:txBody>
              <a:bodyPr wrap="none" anchor="ctr"/>
              <a:lstStyle/>
              <a:p>
                <a:endParaRPr lang="en-US"/>
              </a:p>
            </p:txBody>
          </p:sp>
          <p:sp>
            <p:nvSpPr>
              <p:cNvPr id="99373" name="Line 45"/>
              <p:cNvSpPr>
                <a:spLocks noChangeShapeType="1"/>
              </p:cNvSpPr>
              <p:nvPr/>
            </p:nvSpPr>
            <p:spPr bwMode="auto">
              <a:xfrm flipV="1">
                <a:off x="3410" y="3009"/>
                <a:ext cx="4" cy="91"/>
              </a:xfrm>
              <a:prstGeom prst="line">
                <a:avLst/>
              </a:prstGeom>
              <a:noFill/>
              <a:ln w="19050">
                <a:solidFill>
                  <a:srgbClr val="FFFF00"/>
                </a:solidFill>
                <a:round/>
                <a:headEnd/>
                <a:tailEnd/>
              </a:ln>
              <a:effectLst/>
            </p:spPr>
            <p:txBody>
              <a:bodyPr wrap="none" anchor="ctr"/>
              <a:lstStyle/>
              <a:p>
                <a:endParaRPr lang="en-US"/>
              </a:p>
            </p:txBody>
          </p:sp>
          <p:sp>
            <p:nvSpPr>
              <p:cNvPr id="99374" name="Line 46"/>
              <p:cNvSpPr>
                <a:spLocks noChangeShapeType="1"/>
              </p:cNvSpPr>
              <p:nvPr/>
            </p:nvSpPr>
            <p:spPr bwMode="auto">
              <a:xfrm flipV="1">
                <a:off x="3654" y="3009"/>
                <a:ext cx="4" cy="91"/>
              </a:xfrm>
              <a:prstGeom prst="line">
                <a:avLst/>
              </a:prstGeom>
              <a:noFill/>
              <a:ln w="19050">
                <a:solidFill>
                  <a:srgbClr val="FFFF00"/>
                </a:solidFill>
                <a:round/>
                <a:headEnd/>
                <a:tailEnd/>
              </a:ln>
              <a:effectLst/>
            </p:spPr>
            <p:txBody>
              <a:bodyPr wrap="none" anchor="ctr"/>
              <a:lstStyle/>
              <a:p>
                <a:endParaRPr lang="en-US"/>
              </a:p>
            </p:txBody>
          </p:sp>
          <p:sp>
            <p:nvSpPr>
              <p:cNvPr id="99375" name="Line 47"/>
              <p:cNvSpPr>
                <a:spLocks noChangeShapeType="1"/>
              </p:cNvSpPr>
              <p:nvPr/>
            </p:nvSpPr>
            <p:spPr bwMode="auto">
              <a:xfrm rot="-5400000">
                <a:off x="3410" y="3029"/>
                <a:ext cx="0" cy="151"/>
              </a:xfrm>
              <a:prstGeom prst="line">
                <a:avLst/>
              </a:prstGeom>
              <a:noFill/>
              <a:ln w="19050">
                <a:solidFill>
                  <a:srgbClr val="FFFF00"/>
                </a:solidFill>
                <a:round/>
                <a:headEnd/>
                <a:tailEnd/>
              </a:ln>
              <a:effectLst/>
            </p:spPr>
            <p:txBody>
              <a:bodyPr wrap="none" anchor="ctr"/>
              <a:lstStyle/>
              <a:p>
                <a:endParaRPr lang="en-US"/>
              </a:p>
            </p:txBody>
          </p:sp>
          <p:sp>
            <p:nvSpPr>
              <p:cNvPr id="99376" name="Line 48"/>
              <p:cNvSpPr>
                <a:spLocks noChangeShapeType="1"/>
              </p:cNvSpPr>
              <p:nvPr/>
            </p:nvSpPr>
            <p:spPr bwMode="auto">
              <a:xfrm flipV="1">
                <a:off x="3338" y="3109"/>
                <a:ext cx="4" cy="59"/>
              </a:xfrm>
              <a:prstGeom prst="line">
                <a:avLst/>
              </a:prstGeom>
              <a:noFill/>
              <a:ln w="19050">
                <a:solidFill>
                  <a:srgbClr val="FFFF00"/>
                </a:solidFill>
                <a:round/>
                <a:headEnd/>
                <a:tailEnd/>
              </a:ln>
              <a:effectLst/>
            </p:spPr>
            <p:txBody>
              <a:bodyPr wrap="none" anchor="ctr"/>
              <a:lstStyle/>
              <a:p>
                <a:endParaRPr lang="en-US"/>
              </a:p>
            </p:txBody>
          </p:sp>
          <p:sp>
            <p:nvSpPr>
              <p:cNvPr id="99377" name="Line 49"/>
              <p:cNvSpPr>
                <a:spLocks noChangeShapeType="1"/>
              </p:cNvSpPr>
              <p:nvPr/>
            </p:nvSpPr>
            <p:spPr bwMode="auto">
              <a:xfrm flipV="1">
                <a:off x="3478" y="3109"/>
                <a:ext cx="4" cy="179"/>
              </a:xfrm>
              <a:prstGeom prst="line">
                <a:avLst/>
              </a:prstGeom>
              <a:noFill/>
              <a:ln w="19050">
                <a:solidFill>
                  <a:srgbClr val="FFFF00"/>
                </a:solidFill>
                <a:round/>
                <a:headEnd/>
                <a:tailEnd/>
              </a:ln>
              <a:effectLst/>
            </p:spPr>
            <p:txBody>
              <a:bodyPr wrap="none" anchor="ctr"/>
              <a:lstStyle/>
              <a:p>
                <a:endParaRPr lang="en-US"/>
              </a:p>
            </p:txBody>
          </p:sp>
          <p:sp>
            <p:nvSpPr>
              <p:cNvPr id="99378" name="Line 50"/>
              <p:cNvSpPr>
                <a:spLocks noChangeShapeType="1"/>
              </p:cNvSpPr>
              <p:nvPr/>
            </p:nvSpPr>
            <p:spPr bwMode="auto">
              <a:xfrm rot="-5400000">
                <a:off x="3658" y="3029"/>
                <a:ext cx="0" cy="151"/>
              </a:xfrm>
              <a:prstGeom prst="line">
                <a:avLst/>
              </a:prstGeom>
              <a:noFill/>
              <a:ln w="19050">
                <a:solidFill>
                  <a:srgbClr val="FFFF00"/>
                </a:solidFill>
                <a:round/>
                <a:headEnd/>
                <a:tailEnd/>
              </a:ln>
              <a:effectLst/>
            </p:spPr>
            <p:txBody>
              <a:bodyPr wrap="none" anchor="ctr"/>
              <a:lstStyle/>
              <a:p>
                <a:endParaRPr lang="en-US"/>
              </a:p>
            </p:txBody>
          </p:sp>
          <p:sp>
            <p:nvSpPr>
              <p:cNvPr id="99379" name="Line 51"/>
              <p:cNvSpPr>
                <a:spLocks noChangeShapeType="1"/>
              </p:cNvSpPr>
              <p:nvPr/>
            </p:nvSpPr>
            <p:spPr bwMode="auto">
              <a:xfrm flipV="1">
                <a:off x="3586" y="3109"/>
                <a:ext cx="4" cy="59"/>
              </a:xfrm>
              <a:prstGeom prst="line">
                <a:avLst/>
              </a:prstGeom>
              <a:noFill/>
              <a:ln w="19050">
                <a:solidFill>
                  <a:srgbClr val="FFFF00"/>
                </a:solidFill>
                <a:round/>
                <a:headEnd/>
                <a:tailEnd/>
              </a:ln>
              <a:effectLst/>
            </p:spPr>
            <p:txBody>
              <a:bodyPr wrap="none" anchor="ctr"/>
              <a:lstStyle/>
              <a:p>
                <a:endParaRPr lang="en-US"/>
              </a:p>
            </p:txBody>
          </p:sp>
          <p:sp>
            <p:nvSpPr>
              <p:cNvPr id="99380" name="Line 52"/>
              <p:cNvSpPr>
                <a:spLocks noChangeShapeType="1"/>
              </p:cNvSpPr>
              <p:nvPr/>
            </p:nvSpPr>
            <p:spPr bwMode="auto">
              <a:xfrm flipV="1">
                <a:off x="3726" y="3109"/>
                <a:ext cx="4" cy="59"/>
              </a:xfrm>
              <a:prstGeom prst="line">
                <a:avLst/>
              </a:prstGeom>
              <a:noFill/>
              <a:ln w="19050">
                <a:solidFill>
                  <a:srgbClr val="FFFF00"/>
                </a:solidFill>
                <a:round/>
                <a:headEnd/>
                <a:tailEnd/>
              </a:ln>
              <a:effectLst/>
            </p:spPr>
            <p:txBody>
              <a:bodyPr wrap="none" anchor="ctr"/>
              <a:lstStyle/>
              <a:p>
                <a:endParaRPr lang="en-US"/>
              </a:p>
            </p:txBody>
          </p:sp>
          <p:sp>
            <p:nvSpPr>
              <p:cNvPr id="99381" name="Rectangle 53"/>
              <p:cNvSpPr>
                <a:spLocks noChangeArrowheads="1"/>
              </p:cNvSpPr>
              <p:nvPr/>
            </p:nvSpPr>
            <p:spPr bwMode="auto">
              <a:xfrm>
                <a:off x="3286" y="3165"/>
                <a:ext cx="98" cy="55"/>
              </a:xfrm>
              <a:prstGeom prst="rect">
                <a:avLst/>
              </a:prstGeom>
              <a:gradFill rotWithShape="0">
                <a:gsLst>
                  <a:gs pos="0">
                    <a:srgbClr val="A50021"/>
                  </a:gs>
                  <a:gs pos="100000">
                    <a:srgbClr val="FFFF00"/>
                  </a:gs>
                </a:gsLst>
                <a:lin ang="0" scaled="1"/>
              </a:gradFill>
              <a:ln w="9525">
                <a:solidFill>
                  <a:srgbClr val="000000"/>
                </a:solidFill>
                <a:miter lim="800000"/>
                <a:headEnd/>
                <a:tailEnd/>
              </a:ln>
              <a:effectLst/>
            </p:spPr>
            <p:txBody>
              <a:bodyPr wrap="none" anchor="ctr"/>
              <a:lstStyle/>
              <a:p>
                <a:endParaRPr lang="en-US"/>
              </a:p>
            </p:txBody>
          </p:sp>
          <p:sp>
            <p:nvSpPr>
              <p:cNvPr id="99382" name="Rectangle 54"/>
              <p:cNvSpPr>
                <a:spLocks noChangeArrowheads="1"/>
              </p:cNvSpPr>
              <p:nvPr/>
            </p:nvSpPr>
            <p:spPr bwMode="auto">
              <a:xfrm>
                <a:off x="3426" y="3165"/>
                <a:ext cx="98" cy="55"/>
              </a:xfrm>
              <a:prstGeom prst="rect">
                <a:avLst/>
              </a:prstGeom>
              <a:gradFill rotWithShape="0">
                <a:gsLst>
                  <a:gs pos="0">
                    <a:srgbClr val="A50021"/>
                  </a:gs>
                  <a:gs pos="100000">
                    <a:srgbClr val="FFFF00"/>
                  </a:gs>
                </a:gsLst>
                <a:lin ang="0" scaled="1"/>
              </a:gradFill>
              <a:ln w="9525">
                <a:solidFill>
                  <a:srgbClr val="000000"/>
                </a:solidFill>
                <a:miter lim="800000"/>
                <a:headEnd/>
                <a:tailEnd/>
              </a:ln>
              <a:effectLst/>
            </p:spPr>
            <p:txBody>
              <a:bodyPr wrap="none" anchor="ctr"/>
              <a:lstStyle/>
              <a:p>
                <a:endParaRPr lang="en-US"/>
              </a:p>
            </p:txBody>
          </p:sp>
          <p:sp>
            <p:nvSpPr>
              <p:cNvPr id="99383" name="Rectangle 55"/>
              <p:cNvSpPr>
                <a:spLocks noChangeArrowheads="1"/>
              </p:cNvSpPr>
              <p:nvPr/>
            </p:nvSpPr>
            <p:spPr bwMode="auto">
              <a:xfrm>
                <a:off x="3542" y="3165"/>
                <a:ext cx="98" cy="55"/>
              </a:xfrm>
              <a:prstGeom prst="rect">
                <a:avLst/>
              </a:prstGeom>
              <a:gradFill rotWithShape="0">
                <a:gsLst>
                  <a:gs pos="0">
                    <a:srgbClr val="A50021"/>
                  </a:gs>
                  <a:gs pos="100000">
                    <a:srgbClr val="FFFF00"/>
                  </a:gs>
                </a:gsLst>
                <a:lin ang="0" scaled="1"/>
              </a:gradFill>
              <a:ln w="9525">
                <a:solidFill>
                  <a:srgbClr val="000000"/>
                </a:solidFill>
                <a:miter lim="800000"/>
                <a:headEnd/>
                <a:tailEnd/>
              </a:ln>
              <a:effectLst/>
            </p:spPr>
            <p:txBody>
              <a:bodyPr wrap="none" anchor="ctr"/>
              <a:lstStyle/>
              <a:p>
                <a:endParaRPr lang="en-US"/>
              </a:p>
            </p:txBody>
          </p:sp>
          <p:sp>
            <p:nvSpPr>
              <p:cNvPr id="99384" name="Rectangle 56"/>
              <p:cNvSpPr>
                <a:spLocks noChangeArrowheads="1"/>
              </p:cNvSpPr>
              <p:nvPr/>
            </p:nvSpPr>
            <p:spPr bwMode="auto">
              <a:xfrm>
                <a:off x="3682" y="3165"/>
                <a:ext cx="98" cy="55"/>
              </a:xfrm>
              <a:prstGeom prst="rect">
                <a:avLst/>
              </a:prstGeom>
              <a:gradFill rotWithShape="0">
                <a:gsLst>
                  <a:gs pos="0">
                    <a:srgbClr val="A50021"/>
                  </a:gs>
                  <a:gs pos="100000">
                    <a:srgbClr val="FFFF00"/>
                  </a:gs>
                </a:gsLst>
                <a:lin ang="0" scaled="1"/>
              </a:gradFill>
              <a:ln w="9525">
                <a:solidFill>
                  <a:srgbClr val="000000"/>
                </a:solidFill>
                <a:miter lim="800000"/>
                <a:headEnd/>
                <a:tailEnd/>
              </a:ln>
              <a:effectLst/>
            </p:spPr>
            <p:txBody>
              <a:bodyPr wrap="none" anchor="ctr"/>
              <a:lstStyle/>
              <a:p>
                <a:endParaRPr lang="en-US"/>
              </a:p>
            </p:txBody>
          </p:sp>
          <p:sp>
            <p:nvSpPr>
              <p:cNvPr id="99385" name="Line 57"/>
              <p:cNvSpPr>
                <a:spLocks noChangeShapeType="1"/>
              </p:cNvSpPr>
              <p:nvPr/>
            </p:nvSpPr>
            <p:spPr bwMode="auto">
              <a:xfrm rot="-5400000">
                <a:off x="3478" y="3213"/>
                <a:ext cx="0" cy="151"/>
              </a:xfrm>
              <a:prstGeom prst="line">
                <a:avLst/>
              </a:prstGeom>
              <a:noFill/>
              <a:ln w="19050">
                <a:solidFill>
                  <a:srgbClr val="FFFF00"/>
                </a:solidFill>
                <a:round/>
                <a:headEnd/>
                <a:tailEnd/>
              </a:ln>
              <a:effectLst/>
            </p:spPr>
            <p:txBody>
              <a:bodyPr wrap="none" anchor="ctr"/>
              <a:lstStyle/>
              <a:p>
                <a:endParaRPr lang="en-US"/>
              </a:p>
            </p:txBody>
          </p:sp>
          <p:sp>
            <p:nvSpPr>
              <p:cNvPr id="99386" name="Line 58"/>
              <p:cNvSpPr>
                <a:spLocks noChangeShapeType="1"/>
              </p:cNvSpPr>
              <p:nvPr/>
            </p:nvSpPr>
            <p:spPr bwMode="auto">
              <a:xfrm flipV="1">
                <a:off x="3406" y="3293"/>
                <a:ext cx="4" cy="59"/>
              </a:xfrm>
              <a:prstGeom prst="line">
                <a:avLst/>
              </a:prstGeom>
              <a:noFill/>
              <a:ln w="19050">
                <a:solidFill>
                  <a:srgbClr val="FFFF00"/>
                </a:solidFill>
                <a:round/>
                <a:headEnd/>
                <a:tailEnd/>
              </a:ln>
              <a:effectLst/>
            </p:spPr>
            <p:txBody>
              <a:bodyPr wrap="none" anchor="ctr"/>
              <a:lstStyle/>
              <a:p>
                <a:endParaRPr lang="en-US"/>
              </a:p>
            </p:txBody>
          </p:sp>
          <p:sp>
            <p:nvSpPr>
              <p:cNvPr id="99387" name="Line 59"/>
              <p:cNvSpPr>
                <a:spLocks noChangeShapeType="1"/>
              </p:cNvSpPr>
              <p:nvPr/>
            </p:nvSpPr>
            <p:spPr bwMode="auto">
              <a:xfrm flipV="1">
                <a:off x="3546" y="3293"/>
                <a:ext cx="4" cy="59"/>
              </a:xfrm>
              <a:prstGeom prst="line">
                <a:avLst/>
              </a:prstGeom>
              <a:noFill/>
              <a:ln w="19050">
                <a:solidFill>
                  <a:srgbClr val="FFFF00"/>
                </a:solidFill>
                <a:round/>
                <a:headEnd/>
                <a:tailEnd/>
              </a:ln>
              <a:effectLst/>
            </p:spPr>
            <p:txBody>
              <a:bodyPr wrap="none" anchor="ctr"/>
              <a:lstStyle/>
              <a:p>
                <a:endParaRPr lang="en-US"/>
              </a:p>
            </p:txBody>
          </p:sp>
          <p:sp>
            <p:nvSpPr>
              <p:cNvPr id="99388" name="Rectangle 60"/>
              <p:cNvSpPr>
                <a:spLocks noChangeArrowheads="1"/>
              </p:cNvSpPr>
              <p:nvPr/>
            </p:nvSpPr>
            <p:spPr bwMode="auto">
              <a:xfrm>
                <a:off x="3362" y="3349"/>
                <a:ext cx="98" cy="55"/>
              </a:xfrm>
              <a:prstGeom prst="rect">
                <a:avLst/>
              </a:prstGeom>
              <a:gradFill rotWithShape="0">
                <a:gsLst>
                  <a:gs pos="0">
                    <a:srgbClr val="A50021"/>
                  </a:gs>
                  <a:gs pos="100000">
                    <a:srgbClr val="FFFF00"/>
                  </a:gs>
                </a:gsLst>
                <a:lin ang="0" scaled="1"/>
              </a:gradFill>
              <a:ln w="9525">
                <a:solidFill>
                  <a:srgbClr val="000000"/>
                </a:solidFill>
                <a:miter lim="800000"/>
                <a:headEnd/>
                <a:tailEnd/>
              </a:ln>
              <a:effectLst/>
            </p:spPr>
            <p:txBody>
              <a:bodyPr wrap="none" anchor="ctr"/>
              <a:lstStyle/>
              <a:p>
                <a:endParaRPr lang="en-US"/>
              </a:p>
            </p:txBody>
          </p:sp>
          <p:sp>
            <p:nvSpPr>
              <p:cNvPr id="99389" name="Rectangle 61"/>
              <p:cNvSpPr>
                <a:spLocks noChangeArrowheads="1"/>
              </p:cNvSpPr>
              <p:nvPr/>
            </p:nvSpPr>
            <p:spPr bwMode="auto">
              <a:xfrm>
                <a:off x="3502" y="3349"/>
                <a:ext cx="98" cy="55"/>
              </a:xfrm>
              <a:prstGeom prst="rect">
                <a:avLst/>
              </a:prstGeom>
              <a:gradFill rotWithShape="0">
                <a:gsLst>
                  <a:gs pos="0">
                    <a:srgbClr val="A50021"/>
                  </a:gs>
                  <a:gs pos="100000">
                    <a:srgbClr val="FFFF00"/>
                  </a:gs>
                </a:gsLst>
                <a:lin ang="0" scaled="1"/>
              </a:gradFill>
              <a:ln w="9525">
                <a:solidFill>
                  <a:srgbClr val="000000"/>
                </a:solidFill>
                <a:miter lim="800000"/>
                <a:headEnd/>
                <a:tailEnd/>
              </a:ln>
              <a:effectLst/>
            </p:spPr>
            <p:txBody>
              <a:bodyPr wrap="none" anchor="ctr"/>
              <a:lstStyle/>
              <a:p>
                <a:endParaRPr lang="en-US"/>
              </a:p>
            </p:txBody>
          </p:sp>
        </p:grpSp>
      </p:grpSp>
      <p:sp>
        <p:nvSpPr>
          <p:cNvPr id="99390" name="Oval 62"/>
          <p:cNvSpPr>
            <a:spLocks noChangeArrowheads="1"/>
          </p:cNvSpPr>
          <p:nvPr/>
        </p:nvSpPr>
        <p:spPr bwMode="auto">
          <a:xfrm>
            <a:off x="6121400" y="4073525"/>
            <a:ext cx="923925" cy="923925"/>
          </a:xfrm>
          <a:prstGeom prst="ellipse">
            <a:avLst/>
          </a:prstGeom>
          <a:gradFill rotWithShape="0">
            <a:gsLst>
              <a:gs pos="0">
                <a:schemeClr val="accent2"/>
              </a:gs>
              <a:gs pos="100000">
                <a:schemeClr val="accent2">
                  <a:gamma/>
                  <a:shade val="46275"/>
                  <a:invGamma/>
                </a:schemeClr>
              </a:gs>
            </a:gsLst>
            <a:path path="shape">
              <a:fillToRect l="50000" t="50000" r="50000" b="50000"/>
            </a:path>
          </a:gradFill>
          <a:ln w="9525">
            <a:solidFill>
              <a:srgbClr val="000000"/>
            </a:solidFill>
            <a:round/>
            <a:headEnd/>
            <a:tailEnd/>
          </a:ln>
          <a:effectLst/>
        </p:spPr>
        <p:txBody>
          <a:bodyPr wrap="none" anchor="ctr"/>
          <a:lstStyle/>
          <a:p>
            <a:endParaRPr lang="en-US"/>
          </a:p>
        </p:txBody>
      </p:sp>
      <p:grpSp>
        <p:nvGrpSpPr>
          <p:cNvPr id="99391" name="Group 63"/>
          <p:cNvGrpSpPr>
            <a:grpSpLocks/>
          </p:cNvGrpSpPr>
          <p:nvPr/>
        </p:nvGrpSpPr>
        <p:grpSpPr bwMode="auto">
          <a:xfrm>
            <a:off x="6307138" y="4333875"/>
            <a:ext cx="577850" cy="392113"/>
            <a:chOff x="2490" y="2409"/>
            <a:chExt cx="369" cy="250"/>
          </a:xfrm>
        </p:grpSpPr>
        <p:sp>
          <p:nvSpPr>
            <p:cNvPr id="99392" name="Rectangle 64"/>
            <p:cNvSpPr>
              <a:spLocks noChangeArrowheads="1"/>
            </p:cNvSpPr>
            <p:nvPr/>
          </p:nvSpPr>
          <p:spPr bwMode="auto">
            <a:xfrm>
              <a:off x="2490" y="2409"/>
              <a:ext cx="369" cy="250"/>
            </a:xfrm>
            <a:prstGeom prst="rect">
              <a:avLst/>
            </a:prstGeom>
            <a:gradFill rotWithShape="0">
              <a:gsLst>
                <a:gs pos="0">
                  <a:srgbClr val="618FFD">
                    <a:gamma/>
                    <a:shade val="46275"/>
                    <a:invGamma/>
                  </a:srgbClr>
                </a:gs>
                <a:gs pos="100000">
                  <a:srgbClr val="618FFD"/>
                </a:gs>
              </a:gsLst>
              <a:lin ang="5400000" scaled="1"/>
            </a:gradFill>
            <a:ln w="12700">
              <a:solidFill>
                <a:schemeClr val="tx1"/>
              </a:solidFill>
              <a:miter lim="800000"/>
              <a:headEnd/>
              <a:tailEnd/>
            </a:ln>
            <a:effectLst/>
          </p:spPr>
          <p:txBody>
            <a:bodyPr wrap="none" anchor="ctr"/>
            <a:lstStyle/>
            <a:p>
              <a:endParaRPr lang="en-US"/>
            </a:p>
          </p:txBody>
        </p:sp>
        <p:sp>
          <p:nvSpPr>
            <p:cNvPr id="99393" name="Rectangle 65"/>
            <p:cNvSpPr>
              <a:spLocks noChangeArrowheads="1"/>
            </p:cNvSpPr>
            <p:nvPr/>
          </p:nvSpPr>
          <p:spPr bwMode="auto">
            <a:xfrm>
              <a:off x="2713" y="2441"/>
              <a:ext cx="98" cy="79"/>
            </a:xfrm>
            <a:prstGeom prst="rect">
              <a:avLst/>
            </a:prstGeom>
            <a:gradFill rotWithShape="0">
              <a:gsLst>
                <a:gs pos="0">
                  <a:srgbClr val="618FFD">
                    <a:gamma/>
                    <a:shade val="46275"/>
                    <a:invGamma/>
                  </a:srgbClr>
                </a:gs>
                <a:gs pos="100000">
                  <a:srgbClr val="618FFD"/>
                </a:gs>
              </a:gsLst>
              <a:lin ang="5400000" scaled="1"/>
            </a:gradFill>
            <a:ln w="12700">
              <a:solidFill>
                <a:schemeClr val="tx1"/>
              </a:solidFill>
              <a:miter lim="800000"/>
              <a:headEnd/>
              <a:tailEnd/>
            </a:ln>
            <a:effectLst/>
          </p:spPr>
          <p:txBody>
            <a:bodyPr wrap="none" anchor="ctr"/>
            <a:lstStyle/>
            <a:p>
              <a:endParaRPr lang="en-US"/>
            </a:p>
          </p:txBody>
        </p:sp>
        <p:sp>
          <p:nvSpPr>
            <p:cNvPr id="99394" name="Rectangle 66"/>
            <p:cNvSpPr>
              <a:spLocks noChangeArrowheads="1"/>
            </p:cNvSpPr>
            <p:nvPr/>
          </p:nvSpPr>
          <p:spPr bwMode="auto">
            <a:xfrm>
              <a:off x="2713" y="2553"/>
              <a:ext cx="98" cy="79"/>
            </a:xfrm>
            <a:prstGeom prst="rect">
              <a:avLst/>
            </a:prstGeom>
            <a:gradFill rotWithShape="0">
              <a:gsLst>
                <a:gs pos="0">
                  <a:srgbClr val="618FFD">
                    <a:gamma/>
                    <a:shade val="46275"/>
                    <a:invGamma/>
                  </a:srgbClr>
                </a:gs>
                <a:gs pos="100000">
                  <a:srgbClr val="618FFD"/>
                </a:gs>
              </a:gsLst>
              <a:lin ang="5400000" scaled="1"/>
            </a:gradFill>
            <a:ln w="12700">
              <a:solidFill>
                <a:schemeClr val="tx1"/>
              </a:solidFill>
              <a:miter lim="800000"/>
              <a:headEnd/>
              <a:tailEnd/>
            </a:ln>
            <a:effectLst/>
          </p:spPr>
          <p:txBody>
            <a:bodyPr wrap="none" anchor="ctr"/>
            <a:lstStyle/>
            <a:p>
              <a:endParaRPr lang="en-US"/>
            </a:p>
          </p:txBody>
        </p:sp>
        <p:sp>
          <p:nvSpPr>
            <p:cNvPr id="99395" name="Line 67"/>
            <p:cNvSpPr>
              <a:spLocks noChangeShapeType="1"/>
            </p:cNvSpPr>
            <p:nvPr/>
          </p:nvSpPr>
          <p:spPr bwMode="auto">
            <a:xfrm>
              <a:off x="2527" y="2451"/>
              <a:ext cx="148" cy="0"/>
            </a:xfrm>
            <a:prstGeom prst="line">
              <a:avLst/>
            </a:prstGeom>
            <a:noFill/>
            <a:ln w="19050">
              <a:solidFill>
                <a:srgbClr val="000000"/>
              </a:solidFill>
              <a:round/>
              <a:headEnd/>
              <a:tailEnd/>
            </a:ln>
            <a:effectLst/>
          </p:spPr>
          <p:txBody>
            <a:bodyPr wrap="none" anchor="ctr"/>
            <a:lstStyle/>
            <a:p>
              <a:endParaRPr lang="en-US"/>
            </a:p>
          </p:txBody>
        </p:sp>
        <p:sp>
          <p:nvSpPr>
            <p:cNvPr id="99396" name="Line 68"/>
            <p:cNvSpPr>
              <a:spLocks noChangeShapeType="1"/>
            </p:cNvSpPr>
            <p:nvPr/>
          </p:nvSpPr>
          <p:spPr bwMode="auto">
            <a:xfrm>
              <a:off x="2547" y="2497"/>
              <a:ext cx="128" cy="0"/>
            </a:xfrm>
            <a:prstGeom prst="line">
              <a:avLst/>
            </a:prstGeom>
            <a:noFill/>
            <a:ln w="19050">
              <a:solidFill>
                <a:srgbClr val="000000"/>
              </a:solidFill>
              <a:round/>
              <a:headEnd/>
              <a:tailEnd/>
            </a:ln>
            <a:effectLst/>
          </p:spPr>
          <p:txBody>
            <a:bodyPr wrap="none" anchor="ctr"/>
            <a:lstStyle/>
            <a:p>
              <a:endParaRPr lang="en-US"/>
            </a:p>
          </p:txBody>
        </p:sp>
        <p:sp>
          <p:nvSpPr>
            <p:cNvPr id="99397" name="Line 69"/>
            <p:cNvSpPr>
              <a:spLocks noChangeShapeType="1"/>
            </p:cNvSpPr>
            <p:nvPr/>
          </p:nvSpPr>
          <p:spPr bwMode="auto">
            <a:xfrm>
              <a:off x="2527" y="2537"/>
              <a:ext cx="148" cy="0"/>
            </a:xfrm>
            <a:prstGeom prst="line">
              <a:avLst/>
            </a:prstGeom>
            <a:noFill/>
            <a:ln w="19050">
              <a:solidFill>
                <a:srgbClr val="000000"/>
              </a:solidFill>
              <a:round/>
              <a:headEnd/>
              <a:tailEnd/>
            </a:ln>
            <a:effectLst/>
          </p:spPr>
          <p:txBody>
            <a:bodyPr wrap="none" anchor="ctr"/>
            <a:lstStyle/>
            <a:p>
              <a:endParaRPr lang="en-US"/>
            </a:p>
          </p:txBody>
        </p:sp>
        <p:sp>
          <p:nvSpPr>
            <p:cNvPr id="99398" name="Line 70"/>
            <p:cNvSpPr>
              <a:spLocks noChangeShapeType="1"/>
            </p:cNvSpPr>
            <p:nvPr/>
          </p:nvSpPr>
          <p:spPr bwMode="auto">
            <a:xfrm>
              <a:off x="2547" y="2583"/>
              <a:ext cx="128" cy="0"/>
            </a:xfrm>
            <a:prstGeom prst="line">
              <a:avLst/>
            </a:prstGeom>
            <a:noFill/>
            <a:ln w="19050">
              <a:solidFill>
                <a:srgbClr val="000000"/>
              </a:solidFill>
              <a:round/>
              <a:headEnd/>
              <a:tailEnd/>
            </a:ln>
            <a:effectLst/>
          </p:spPr>
          <p:txBody>
            <a:bodyPr wrap="none" anchor="ctr"/>
            <a:lstStyle/>
            <a:p>
              <a:endParaRPr lang="en-US"/>
            </a:p>
          </p:txBody>
        </p:sp>
        <p:sp>
          <p:nvSpPr>
            <p:cNvPr id="99399" name="Line 71"/>
            <p:cNvSpPr>
              <a:spLocks noChangeShapeType="1"/>
            </p:cNvSpPr>
            <p:nvPr/>
          </p:nvSpPr>
          <p:spPr bwMode="auto">
            <a:xfrm>
              <a:off x="2527" y="2623"/>
              <a:ext cx="148" cy="0"/>
            </a:xfrm>
            <a:prstGeom prst="line">
              <a:avLst/>
            </a:prstGeom>
            <a:noFill/>
            <a:ln w="19050">
              <a:solidFill>
                <a:srgbClr val="000000"/>
              </a:solidFill>
              <a:round/>
              <a:headEnd/>
              <a:tailEnd/>
            </a:ln>
            <a:effectLst/>
          </p:spPr>
          <p:txBody>
            <a:bodyPr wrap="none" anchor="ctr"/>
            <a:lstStyle/>
            <a:p>
              <a:endParaRPr lang="en-US"/>
            </a:p>
          </p:txBody>
        </p:sp>
      </p:grpSp>
      <p:sp>
        <p:nvSpPr>
          <p:cNvPr id="99400" name="Rectangle 72"/>
          <p:cNvSpPr>
            <a:spLocks noChangeArrowheads="1"/>
          </p:cNvSpPr>
          <p:nvPr/>
        </p:nvSpPr>
        <p:spPr bwMode="auto">
          <a:xfrm>
            <a:off x="381000" y="4205288"/>
            <a:ext cx="2916238" cy="366712"/>
          </a:xfrm>
          <a:prstGeom prst="rect">
            <a:avLst/>
          </a:prstGeom>
          <a:noFill/>
          <a:ln w="9525">
            <a:noFill/>
            <a:miter lim="800000"/>
            <a:headEnd/>
            <a:tailEnd/>
          </a:ln>
          <a:effectLst/>
        </p:spPr>
        <p:txBody>
          <a:bodyPr anchor="ctr">
            <a:spAutoFit/>
          </a:bodyPr>
          <a:lstStyle/>
          <a:p>
            <a:pPr algn="ctr" eaLnBrk="0" hangingPunct="0"/>
            <a:r>
              <a:rPr lang="en-US" b="1">
                <a:solidFill>
                  <a:srgbClr val="F8FCFF"/>
                </a:solidFill>
                <a:effectLst>
                  <a:outerShdw blurRad="38100" dist="38100" dir="2700000" algn="tl">
                    <a:srgbClr val="C0C0C0"/>
                  </a:outerShdw>
                </a:effectLst>
              </a:rPr>
              <a:t>Data Models</a:t>
            </a:r>
          </a:p>
        </p:txBody>
      </p:sp>
      <p:sp>
        <p:nvSpPr>
          <p:cNvPr id="99401" name="Rectangle 73"/>
          <p:cNvSpPr>
            <a:spLocks noChangeArrowheads="1"/>
          </p:cNvSpPr>
          <p:nvPr/>
        </p:nvSpPr>
        <p:spPr bwMode="auto">
          <a:xfrm>
            <a:off x="1709738" y="2771775"/>
            <a:ext cx="1555750" cy="366713"/>
          </a:xfrm>
          <a:prstGeom prst="rect">
            <a:avLst/>
          </a:prstGeom>
          <a:noFill/>
          <a:ln w="9525">
            <a:noFill/>
            <a:miter lim="800000"/>
            <a:headEnd/>
            <a:tailEnd/>
          </a:ln>
          <a:effectLst/>
        </p:spPr>
        <p:txBody>
          <a:bodyPr wrap="none" anchor="ctr">
            <a:spAutoFit/>
          </a:bodyPr>
          <a:lstStyle/>
          <a:p>
            <a:pPr algn="ctr" eaLnBrk="0" hangingPunct="0"/>
            <a:r>
              <a:rPr lang="en-US" b="1">
                <a:solidFill>
                  <a:srgbClr val="F8FCFF"/>
                </a:solidFill>
                <a:effectLst>
                  <a:outerShdw blurRad="38100" dist="38100" dir="2700000" algn="tl">
                    <a:srgbClr val="C0C0C0"/>
                  </a:outerShdw>
                </a:effectLst>
              </a:rPr>
              <a:t>Applications</a:t>
            </a:r>
          </a:p>
        </p:txBody>
      </p:sp>
      <p:sp>
        <p:nvSpPr>
          <p:cNvPr id="99402" name="Rectangle 74"/>
          <p:cNvSpPr>
            <a:spLocks noChangeArrowheads="1"/>
          </p:cNvSpPr>
          <p:nvPr/>
        </p:nvSpPr>
        <p:spPr bwMode="auto">
          <a:xfrm>
            <a:off x="4840288" y="1960563"/>
            <a:ext cx="2916237" cy="366712"/>
          </a:xfrm>
          <a:prstGeom prst="rect">
            <a:avLst/>
          </a:prstGeom>
          <a:noFill/>
          <a:ln w="9525">
            <a:noFill/>
            <a:miter lim="800000"/>
            <a:headEnd/>
            <a:tailEnd/>
          </a:ln>
          <a:effectLst/>
        </p:spPr>
        <p:txBody>
          <a:bodyPr anchor="ctr">
            <a:spAutoFit/>
          </a:bodyPr>
          <a:lstStyle/>
          <a:p>
            <a:pPr algn="ctr" eaLnBrk="0" hangingPunct="0"/>
            <a:r>
              <a:rPr lang="en-US" b="1">
                <a:solidFill>
                  <a:srgbClr val="F8FCFF"/>
                </a:solidFill>
                <a:effectLst>
                  <a:outerShdw blurRad="38100" dist="38100" dir="2700000" algn="tl">
                    <a:srgbClr val="C0C0C0"/>
                  </a:outerShdw>
                </a:effectLst>
              </a:rPr>
              <a:t>Abstractions</a:t>
            </a:r>
          </a:p>
        </p:txBody>
      </p:sp>
      <p:sp>
        <p:nvSpPr>
          <p:cNvPr id="99403" name="Rectangle 75"/>
          <p:cNvSpPr>
            <a:spLocks noChangeArrowheads="1"/>
          </p:cNvSpPr>
          <p:nvPr/>
        </p:nvSpPr>
        <p:spPr bwMode="auto">
          <a:xfrm>
            <a:off x="5930900" y="4876800"/>
            <a:ext cx="2916238" cy="366713"/>
          </a:xfrm>
          <a:prstGeom prst="rect">
            <a:avLst/>
          </a:prstGeom>
          <a:noFill/>
          <a:ln w="9525">
            <a:noFill/>
            <a:miter lim="800000"/>
            <a:headEnd/>
            <a:tailEnd/>
          </a:ln>
          <a:effectLst/>
        </p:spPr>
        <p:txBody>
          <a:bodyPr anchor="ctr">
            <a:spAutoFit/>
          </a:bodyPr>
          <a:lstStyle/>
          <a:p>
            <a:pPr algn="ctr" eaLnBrk="0" hangingPunct="0"/>
            <a:r>
              <a:rPr lang="en-US" b="1">
                <a:solidFill>
                  <a:srgbClr val="F8FCFF"/>
                </a:solidFill>
                <a:effectLst>
                  <a:outerShdw blurRad="38100" dist="38100" dir="2700000" algn="tl">
                    <a:srgbClr val="C0C0C0"/>
                  </a:outerShdw>
                </a:effectLst>
              </a:rPr>
              <a:t>Metadata</a:t>
            </a:r>
          </a:p>
        </p:txBody>
      </p:sp>
      <p:sp>
        <p:nvSpPr>
          <p:cNvPr id="99404" name="Rectangle 76"/>
          <p:cNvSpPr>
            <a:spLocks noChangeArrowheads="1"/>
          </p:cNvSpPr>
          <p:nvPr/>
        </p:nvSpPr>
        <p:spPr bwMode="auto">
          <a:xfrm>
            <a:off x="4102100" y="5727700"/>
            <a:ext cx="2916238" cy="366713"/>
          </a:xfrm>
          <a:prstGeom prst="rect">
            <a:avLst/>
          </a:prstGeom>
          <a:noFill/>
          <a:ln w="9525">
            <a:noFill/>
            <a:miter lim="800000"/>
            <a:headEnd/>
            <a:tailEnd/>
          </a:ln>
          <a:effectLst/>
        </p:spPr>
        <p:txBody>
          <a:bodyPr anchor="ctr">
            <a:spAutoFit/>
          </a:bodyPr>
          <a:lstStyle/>
          <a:p>
            <a:pPr algn="ctr" eaLnBrk="0" hangingPunct="0"/>
            <a:r>
              <a:rPr lang="en-US" b="1">
                <a:solidFill>
                  <a:srgbClr val="F8FCFF"/>
                </a:solidFill>
                <a:effectLst>
                  <a:outerShdw blurRad="38100" dist="38100" dir="2700000" algn="tl">
                    <a:srgbClr val="C0C0C0"/>
                  </a:outerShdw>
                </a:effectLst>
              </a:rPr>
              <a:t>Data</a:t>
            </a:r>
          </a:p>
        </p:txBody>
      </p:sp>
      <p:sp>
        <p:nvSpPr>
          <p:cNvPr id="99405" name="Text Box 77"/>
          <p:cNvSpPr txBox="1">
            <a:spLocks noChangeArrowheads="1"/>
          </p:cNvSpPr>
          <p:nvPr/>
        </p:nvSpPr>
        <p:spPr bwMode="auto">
          <a:xfrm>
            <a:off x="457200" y="6097588"/>
            <a:ext cx="9144000" cy="519112"/>
          </a:xfrm>
          <a:prstGeom prst="rect">
            <a:avLst/>
          </a:prstGeom>
          <a:noFill/>
          <a:ln w="9525">
            <a:noFill/>
            <a:miter lim="800000"/>
            <a:headEnd/>
            <a:tailEnd/>
          </a:ln>
          <a:effectLst/>
        </p:spPr>
        <p:txBody>
          <a:bodyPr anchor="ctr">
            <a:spAutoFit/>
          </a:bodyPr>
          <a:lstStyle/>
          <a:p>
            <a:pPr algn="ctr" eaLnBrk="0" hangingPunct="0"/>
            <a:r>
              <a:rPr lang="en-US" sz="2800" b="1">
                <a:solidFill>
                  <a:srgbClr val="F6FA00"/>
                </a:solidFill>
                <a:effectLst>
                  <a:outerShdw blurRad="38100" dist="38100" dir="2700000" algn="tl">
                    <a:srgbClr val="C0C0C0"/>
                  </a:outerShdw>
                </a:effectLst>
              </a:rPr>
              <a:t>. . . And Leverage Our Individual Efforts</a:t>
            </a:r>
          </a:p>
        </p:txBody>
      </p:sp>
      <p:grpSp>
        <p:nvGrpSpPr>
          <p:cNvPr id="99406" name="Group 78"/>
          <p:cNvGrpSpPr>
            <a:grpSpLocks/>
          </p:cNvGrpSpPr>
          <p:nvPr/>
        </p:nvGrpSpPr>
        <p:grpSpPr bwMode="auto">
          <a:xfrm>
            <a:off x="4316413" y="5126038"/>
            <a:ext cx="923925" cy="923925"/>
            <a:chOff x="1239" y="1521"/>
            <a:chExt cx="534" cy="534"/>
          </a:xfrm>
        </p:grpSpPr>
        <p:sp>
          <p:nvSpPr>
            <p:cNvPr id="99407" name="Oval 79"/>
            <p:cNvSpPr>
              <a:spLocks noChangeArrowheads="1"/>
            </p:cNvSpPr>
            <p:nvPr/>
          </p:nvSpPr>
          <p:spPr bwMode="auto">
            <a:xfrm>
              <a:off x="1239" y="1521"/>
              <a:ext cx="534" cy="534"/>
            </a:xfrm>
            <a:prstGeom prst="ellipse">
              <a:avLst/>
            </a:prstGeom>
            <a:gradFill rotWithShape="0">
              <a:gsLst>
                <a:gs pos="0">
                  <a:srgbClr val="000080"/>
                </a:gs>
                <a:gs pos="100000">
                  <a:srgbClr val="000080">
                    <a:gamma/>
                    <a:shade val="46275"/>
                    <a:invGamma/>
                  </a:srgbClr>
                </a:gs>
              </a:gsLst>
              <a:path path="shape">
                <a:fillToRect l="50000" t="50000" r="50000" b="50000"/>
              </a:path>
            </a:gradFill>
            <a:ln w="9525">
              <a:solidFill>
                <a:srgbClr val="000000"/>
              </a:solidFill>
              <a:round/>
              <a:headEnd/>
              <a:tailEnd/>
            </a:ln>
            <a:effectLst/>
          </p:spPr>
          <p:txBody>
            <a:bodyPr wrap="none" anchor="ctr"/>
            <a:lstStyle/>
            <a:p>
              <a:endParaRPr lang="en-US"/>
            </a:p>
          </p:txBody>
        </p:sp>
        <p:grpSp>
          <p:nvGrpSpPr>
            <p:cNvPr id="99408" name="Group 80"/>
            <p:cNvGrpSpPr>
              <a:grpSpLocks/>
            </p:cNvGrpSpPr>
            <p:nvPr/>
          </p:nvGrpSpPr>
          <p:grpSpPr bwMode="auto">
            <a:xfrm>
              <a:off x="1438" y="1621"/>
              <a:ext cx="215" cy="232"/>
              <a:chOff x="4607" y="2329"/>
              <a:chExt cx="520" cy="565"/>
            </a:xfrm>
          </p:grpSpPr>
          <p:sp>
            <p:nvSpPr>
              <p:cNvPr id="99409" name="Rectangle 81"/>
              <p:cNvSpPr>
                <a:spLocks noChangeArrowheads="1"/>
              </p:cNvSpPr>
              <p:nvPr/>
            </p:nvSpPr>
            <p:spPr bwMode="auto">
              <a:xfrm>
                <a:off x="4607" y="2329"/>
                <a:ext cx="520" cy="565"/>
              </a:xfrm>
              <a:prstGeom prst="rect">
                <a:avLst/>
              </a:prstGeom>
              <a:gradFill rotWithShape="0">
                <a:gsLst>
                  <a:gs pos="0">
                    <a:srgbClr val="618FFD">
                      <a:gamma/>
                      <a:shade val="46275"/>
                      <a:invGamma/>
                    </a:srgbClr>
                  </a:gs>
                  <a:gs pos="100000">
                    <a:srgbClr val="618FFD"/>
                  </a:gs>
                </a:gsLst>
                <a:lin ang="5400000" scaled="1"/>
              </a:gradFill>
              <a:ln w="12700">
                <a:solidFill>
                  <a:schemeClr val="tx1"/>
                </a:solidFill>
                <a:miter lim="800000"/>
                <a:headEnd/>
                <a:tailEnd/>
              </a:ln>
              <a:effectLst/>
            </p:spPr>
            <p:txBody>
              <a:bodyPr wrap="none" anchor="ctr"/>
              <a:lstStyle/>
              <a:p>
                <a:endParaRPr lang="en-US"/>
              </a:p>
            </p:txBody>
          </p:sp>
          <p:sp>
            <p:nvSpPr>
              <p:cNvPr id="99410" name="Line 82"/>
              <p:cNvSpPr>
                <a:spLocks noChangeShapeType="1"/>
              </p:cNvSpPr>
              <p:nvPr/>
            </p:nvSpPr>
            <p:spPr bwMode="auto">
              <a:xfrm>
                <a:off x="4710" y="2370"/>
                <a:ext cx="0" cy="457"/>
              </a:xfrm>
              <a:prstGeom prst="line">
                <a:avLst/>
              </a:prstGeom>
              <a:noFill/>
              <a:ln w="9525">
                <a:solidFill>
                  <a:srgbClr val="CCFFFF"/>
                </a:solidFill>
                <a:round/>
                <a:headEnd/>
                <a:tailEnd/>
              </a:ln>
              <a:effectLst/>
            </p:spPr>
            <p:txBody>
              <a:bodyPr wrap="none" anchor="ctr"/>
              <a:lstStyle/>
              <a:p>
                <a:endParaRPr lang="en-US"/>
              </a:p>
            </p:txBody>
          </p:sp>
          <p:sp>
            <p:nvSpPr>
              <p:cNvPr id="99411" name="Line 83"/>
              <p:cNvSpPr>
                <a:spLocks noChangeShapeType="1"/>
              </p:cNvSpPr>
              <p:nvPr/>
            </p:nvSpPr>
            <p:spPr bwMode="auto">
              <a:xfrm rot="5400000">
                <a:off x="4857" y="2223"/>
                <a:ext cx="0" cy="433"/>
              </a:xfrm>
              <a:prstGeom prst="line">
                <a:avLst/>
              </a:prstGeom>
              <a:noFill/>
              <a:ln w="9525">
                <a:solidFill>
                  <a:srgbClr val="CCFFFF"/>
                </a:solidFill>
                <a:round/>
                <a:headEnd/>
                <a:tailEnd/>
              </a:ln>
              <a:effectLst/>
            </p:spPr>
            <p:txBody>
              <a:bodyPr wrap="none" anchor="ctr"/>
              <a:lstStyle/>
              <a:p>
                <a:endParaRPr lang="en-US"/>
              </a:p>
            </p:txBody>
          </p:sp>
        </p:grpSp>
        <p:sp>
          <p:nvSpPr>
            <p:cNvPr id="99412" name="Rectangle 84"/>
            <p:cNvSpPr>
              <a:spLocks noChangeArrowheads="1"/>
            </p:cNvSpPr>
            <p:nvPr/>
          </p:nvSpPr>
          <p:spPr bwMode="auto">
            <a:xfrm>
              <a:off x="1360" y="1712"/>
              <a:ext cx="215" cy="232"/>
            </a:xfrm>
            <a:prstGeom prst="rect">
              <a:avLst/>
            </a:prstGeom>
            <a:gradFill rotWithShape="0">
              <a:gsLst>
                <a:gs pos="0">
                  <a:srgbClr val="618FFD">
                    <a:gamma/>
                    <a:shade val="46275"/>
                    <a:invGamma/>
                  </a:srgbClr>
                </a:gs>
                <a:gs pos="100000">
                  <a:srgbClr val="618FFD"/>
                </a:gs>
              </a:gsLst>
              <a:lin ang="5400000" scaled="1"/>
            </a:gradFill>
            <a:ln w="12700">
              <a:solidFill>
                <a:schemeClr val="tx1"/>
              </a:solidFill>
              <a:miter lim="800000"/>
              <a:headEnd/>
              <a:tailEnd/>
            </a:ln>
            <a:effectLst/>
          </p:spPr>
          <p:txBody>
            <a:bodyPr wrap="none" anchor="ctr"/>
            <a:lstStyle/>
            <a:p>
              <a:endParaRPr lang="en-US"/>
            </a:p>
          </p:txBody>
        </p:sp>
        <p:sp>
          <p:nvSpPr>
            <p:cNvPr id="99413" name="Line 85"/>
            <p:cNvSpPr>
              <a:spLocks noChangeShapeType="1"/>
            </p:cNvSpPr>
            <p:nvPr/>
          </p:nvSpPr>
          <p:spPr bwMode="auto">
            <a:xfrm>
              <a:off x="1403" y="1729"/>
              <a:ext cx="0" cy="188"/>
            </a:xfrm>
            <a:prstGeom prst="line">
              <a:avLst/>
            </a:prstGeom>
            <a:noFill/>
            <a:ln w="9525">
              <a:solidFill>
                <a:srgbClr val="CCFFFF"/>
              </a:solidFill>
              <a:round/>
              <a:headEnd/>
              <a:tailEnd/>
            </a:ln>
            <a:effectLst/>
          </p:spPr>
          <p:txBody>
            <a:bodyPr wrap="none" anchor="ctr"/>
            <a:lstStyle/>
            <a:p>
              <a:endParaRPr lang="en-US"/>
            </a:p>
          </p:txBody>
        </p:sp>
        <p:sp>
          <p:nvSpPr>
            <p:cNvPr id="99414" name="Line 86"/>
            <p:cNvSpPr>
              <a:spLocks noChangeShapeType="1"/>
            </p:cNvSpPr>
            <p:nvPr/>
          </p:nvSpPr>
          <p:spPr bwMode="auto">
            <a:xfrm rot="5400000">
              <a:off x="1464" y="1667"/>
              <a:ext cx="0" cy="179"/>
            </a:xfrm>
            <a:prstGeom prst="line">
              <a:avLst/>
            </a:prstGeom>
            <a:noFill/>
            <a:ln w="9525">
              <a:solidFill>
                <a:srgbClr val="CCFFFF"/>
              </a:solidFill>
              <a:round/>
              <a:headEnd/>
              <a:tailEnd/>
            </a:ln>
            <a:effectLst/>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t>Next Steps</a:t>
            </a:r>
          </a:p>
        </p:txBody>
      </p:sp>
      <p:sp>
        <p:nvSpPr>
          <p:cNvPr id="100355" name="Rectangle 3"/>
          <p:cNvSpPr>
            <a:spLocks noGrp="1" noChangeArrowheads="1"/>
          </p:cNvSpPr>
          <p:nvPr>
            <p:ph type="body" idx="1"/>
          </p:nvPr>
        </p:nvSpPr>
        <p:spPr/>
        <p:txBody>
          <a:bodyPr/>
          <a:lstStyle/>
          <a:p>
            <a:endParaRPr lang="en-US"/>
          </a:p>
          <a:p>
            <a:r>
              <a:rPr lang="en-US"/>
              <a:t>Show how the “stuff” affects people, their lives and their livelihood</a:t>
            </a:r>
          </a:p>
          <a:p>
            <a:r>
              <a:rPr lang="en-US"/>
              <a:t>Show more than the “what”</a:t>
            </a:r>
          </a:p>
          <a:p>
            <a:r>
              <a:rPr lang="en-US"/>
              <a:t>Show the where, who, why and how – capture the interrelationships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35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00355">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35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00355">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35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00355">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277938" y="546100"/>
            <a:ext cx="6892925" cy="1076325"/>
          </a:xfrm>
        </p:spPr>
        <p:txBody>
          <a:bodyPr/>
          <a:lstStyle/>
          <a:p>
            <a:r>
              <a:rPr lang="en-US"/>
              <a:t>To Engage Your Policy Leaders</a:t>
            </a:r>
          </a:p>
        </p:txBody>
      </p:sp>
      <p:sp>
        <p:nvSpPr>
          <p:cNvPr id="101379" name="Rectangle 3"/>
          <p:cNvSpPr>
            <a:spLocks noGrp="1" noChangeArrowheads="1"/>
          </p:cNvSpPr>
          <p:nvPr>
            <p:ph type="body" idx="1"/>
          </p:nvPr>
        </p:nvSpPr>
        <p:spPr>
          <a:xfrm>
            <a:off x="304800" y="1981200"/>
            <a:ext cx="8416925" cy="4267200"/>
          </a:xfrm>
        </p:spPr>
        <p:txBody>
          <a:bodyPr/>
          <a:lstStyle/>
          <a:p>
            <a:r>
              <a:rPr lang="en-US"/>
              <a:t>Put a face on it – relate it to PEOPLE</a:t>
            </a:r>
          </a:p>
          <a:p>
            <a:pPr>
              <a:buFontTx/>
              <a:buNone/>
            </a:pPr>
            <a:r>
              <a:rPr lang="en-US"/>
              <a:t>		They are pre-disposed to think of technology as a discretionary tool not a necessity</a:t>
            </a:r>
          </a:p>
          <a:p>
            <a:r>
              <a:rPr lang="en-US"/>
              <a:t>Use the high priority issue of the day to catch their attention </a:t>
            </a:r>
          </a:p>
          <a:p>
            <a:r>
              <a:rPr lang="en-US"/>
              <a:t>Use terms that communicate</a:t>
            </a:r>
          </a:p>
        </p:txBody>
      </p:sp>
      <p:sp>
        <p:nvSpPr>
          <p:cNvPr id="101380" name="Text Box 4"/>
          <p:cNvSpPr txBox="1">
            <a:spLocks noChangeArrowheads="1"/>
          </p:cNvSpPr>
          <p:nvPr/>
        </p:nvSpPr>
        <p:spPr bwMode="auto">
          <a:xfrm>
            <a:off x="2362200" y="5715000"/>
            <a:ext cx="4214813" cy="457200"/>
          </a:xfrm>
          <a:prstGeom prst="rect">
            <a:avLst/>
          </a:prstGeom>
          <a:noFill/>
          <a:ln w="9525">
            <a:noFill/>
            <a:miter lim="800000"/>
            <a:headEnd/>
            <a:tailEnd/>
          </a:ln>
          <a:effectLst/>
        </p:spPr>
        <p:txBody>
          <a:bodyPr wrap="none">
            <a:spAutoFit/>
          </a:bodyPr>
          <a:lstStyle/>
          <a:p>
            <a:pPr algn="ctr" eaLnBrk="0" hangingPunct="0"/>
            <a:r>
              <a:rPr lang="en-US" sz="2400" b="1" i="1">
                <a:solidFill>
                  <a:srgbClr val="FFFF00"/>
                </a:solidFill>
                <a:effectLst>
                  <a:outerShdw blurRad="38100" dist="38100" dir="2700000" algn="tl">
                    <a:srgbClr val="C0C0C0"/>
                  </a:outerShdw>
                </a:effectLst>
              </a:rPr>
              <a:t>WATCH YOUR LANGUAGE!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380"/>
                                        </p:tgtEl>
                                        <p:attrNameLst>
                                          <p:attrName>style.visibility</p:attrName>
                                        </p:attrNameLst>
                                      </p:cBhvr>
                                      <p:to>
                                        <p:strVal val="visible"/>
                                      </p:to>
                                    </p:set>
                                    <p:anim calcmode="lin" valueType="num">
                                      <p:cBhvr additive="base">
                                        <p:cTn id="7" dur="500" fill="hold"/>
                                        <p:tgtEl>
                                          <p:spTgt spid="101380"/>
                                        </p:tgtEl>
                                        <p:attrNameLst>
                                          <p:attrName>ppt_x</p:attrName>
                                        </p:attrNameLst>
                                      </p:cBhvr>
                                      <p:tavLst>
                                        <p:tav tm="0">
                                          <p:val>
                                            <p:strVal val="#ppt_x"/>
                                          </p:val>
                                        </p:tav>
                                        <p:tav tm="100000">
                                          <p:val>
                                            <p:strVal val="#ppt_x"/>
                                          </p:val>
                                        </p:tav>
                                      </p:tavLst>
                                    </p:anim>
                                    <p:anim calcmode="lin" valueType="num">
                                      <p:cBhvr additive="base">
                                        <p:cTn id="8" dur="500" fill="hold"/>
                                        <p:tgtEl>
                                          <p:spTgt spid="1013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990600" y="381000"/>
            <a:ext cx="7319963" cy="1420813"/>
          </a:xfrm>
        </p:spPr>
        <p:txBody>
          <a:bodyPr/>
          <a:lstStyle/>
          <a:p>
            <a:r>
              <a:rPr lang="en-US" sz="4000"/>
              <a:t>Don’t Just Prepare for Yesterday’s Situations – Plan for Tomorrow’s</a:t>
            </a:r>
          </a:p>
        </p:txBody>
      </p:sp>
      <p:sp>
        <p:nvSpPr>
          <p:cNvPr id="102403" name="Rectangle 3"/>
          <p:cNvSpPr>
            <a:spLocks noGrp="1" noChangeArrowheads="1"/>
          </p:cNvSpPr>
          <p:nvPr>
            <p:ph type="body" idx="1"/>
          </p:nvPr>
        </p:nvSpPr>
        <p:spPr>
          <a:xfrm>
            <a:off x="912813" y="2209800"/>
            <a:ext cx="7545387" cy="3917950"/>
          </a:xfrm>
        </p:spPr>
        <p:txBody>
          <a:bodyPr/>
          <a:lstStyle/>
          <a:p>
            <a:r>
              <a:rPr lang="en-US"/>
              <a:t>Policy makers should anticipate what ought to be, not just respond to what is </a:t>
            </a:r>
          </a:p>
          <a:p>
            <a:r>
              <a:rPr lang="en-US"/>
              <a:t>Better Planning, Strategies needed</a:t>
            </a:r>
          </a:p>
          <a:p>
            <a:pPr>
              <a:buFontTx/>
              <a:buNone/>
            </a:pPr>
            <a:r>
              <a:rPr lang="en-US" sz="4000" b="1" i="1"/>
              <a:t>“If you always do what you’ve always done, you’ll always get what you’ve always got.”</a:t>
            </a:r>
            <a:r>
              <a:rPr lang="en-US"/>
              <a:t>   </a:t>
            </a:r>
          </a:p>
          <a:p>
            <a:pPr>
              <a:buFontTx/>
              <a:buNone/>
            </a:pPr>
            <a:r>
              <a:rPr lang="en-US" sz="2400"/>
              <a:t>             __Mayor Paul Oblock, Rock Springs, WY</a:t>
            </a:r>
            <a:endParaRPr lang="en-US"/>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240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0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0240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0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0240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0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02403">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4800600" y="4953000"/>
            <a:ext cx="3048000" cy="1006475"/>
          </a:xfrm>
          <a:prstGeom prst="rect">
            <a:avLst/>
          </a:prstGeom>
          <a:noFill/>
          <a:ln w="9525">
            <a:noFill/>
            <a:miter lim="800000"/>
            <a:headEnd/>
            <a:tailEnd/>
          </a:ln>
          <a:effectLst/>
        </p:spPr>
        <p:txBody>
          <a:bodyPr>
            <a:spAutoFit/>
          </a:bodyPr>
          <a:lstStyle/>
          <a:p>
            <a:pPr algn="ctr">
              <a:spcBef>
                <a:spcPct val="50000"/>
              </a:spcBef>
            </a:pPr>
            <a:r>
              <a:rPr lang="en-US" sz="6000">
                <a:latin typeface="MarkerFeltThin" pitchFamily="2" charset="0"/>
              </a:rPr>
              <a:t>Thanks!</a:t>
            </a:r>
          </a:p>
        </p:txBody>
      </p:sp>
      <p:pic>
        <p:nvPicPr>
          <p:cNvPr id="103427" name="Picture 3" descr="corpproductlogo_color"/>
          <p:cNvPicPr>
            <a:picLocks noChangeAspect="1" noChangeArrowheads="1"/>
          </p:cNvPicPr>
          <p:nvPr/>
        </p:nvPicPr>
        <p:blipFill>
          <a:blip r:embed="rId2" cstate="print"/>
          <a:srcRect/>
          <a:stretch>
            <a:fillRect/>
          </a:stretch>
        </p:blipFill>
        <p:spPr bwMode="auto">
          <a:xfrm>
            <a:off x="0" y="5626100"/>
            <a:ext cx="1012825" cy="1231900"/>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titled-2"/>
          <p:cNvPicPr>
            <a:picLocks noChangeAspect="1" noChangeArrowheads="1"/>
          </p:cNvPicPr>
          <p:nvPr/>
        </p:nvPicPr>
        <p:blipFill>
          <a:blip r:embed="rId2" cstate="print"/>
          <a:srcRect/>
          <a:stretch>
            <a:fillRect/>
          </a:stretch>
        </p:blipFill>
        <p:spPr bwMode="auto">
          <a:xfrm>
            <a:off x="152400" y="1119188"/>
            <a:ext cx="8991600" cy="5160962"/>
          </a:xfrm>
          <a:prstGeom prst="rect">
            <a:avLst/>
          </a:prstGeom>
          <a:noFill/>
        </p:spPr>
      </p:pic>
      <p:sp>
        <p:nvSpPr>
          <p:cNvPr id="6147" name="Text Box 3"/>
          <p:cNvSpPr txBox="1">
            <a:spLocks noChangeArrowheads="1"/>
          </p:cNvSpPr>
          <p:nvPr/>
        </p:nvSpPr>
        <p:spPr bwMode="auto">
          <a:xfrm>
            <a:off x="1981200" y="407988"/>
            <a:ext cx="5695950" cy="1006475"/>
          </a:xfrm>
          <a:prstGeom prst="rect">
            <a:avLst/>
          </a:prstGeom>
          <a:noFill/>
          <a:ln w="9525">
            <a:noFill/>
            <a:miter lim="800000"/>
            <a:headEnd/>
            <a:tailEnd/>
          </a:ln>
          <a:effectLst/>
        </p:spPr>
        <p:txBody>
          <a:bodyPr wrap="none">
            <a:spAutoFit/>
          </a:bodyPr>
          <a:lstStyle/>
          <a:p>
            <a:pPr algn="ctr"/>
            <a:r>
              <a:rPr lang="en-US" sz="3600" b="1">
                <a:solidFill>
                  <a:schemeClr val="accent2"/>
                </a:solidFill>
              </a:rPr>
              <a:t>World Population Growth</a:t>
            </a:r>
            <a:endParaRPr lang="en-US" sz="2400">
              <a:latin typeface="Times New Roman" pitchFamily="18" charset="0"/>
            </a:endParaRPr>
          </a:p>
          <a:p>
            <a:pPr algn="ctr"/>
            <a:r>
              <a:rPr lang="en-US" sz="2400">
                <a:latin typeface="Times New Roman" pitchFamily="18" charset="0"/>
              </a:rPr>
              <a:t>The “Hockey Stick” Curve</a:t>
            </a:r>
          </a:p>
        </p:txBody>
      </p:sp>
      <p:sp>
        <p:nvSpPr>
          <p:cNvPr id="6148" name="Text Box 4"/>
          <p:cNvSpPr txBox="1">
            <a:spLocks noChangeArrowheads="1"/>
          </p:cNvSpPr>
          <p:nvPr/>
        </p:nvSpPr>
        <p:spPr bwMode="auto">
          <a:xfrm>
            <a:off x="990600" y="3276600"/>
            <a:ext cx="3805238" cy="304800"/>
          </a:xfrm>
          <a:prstGeom prst="rect">
            <a:avLst/>
          </a:prstGeom>
          <a:noFill/>
          <a:ln w="9525">
            <a:noFill/>
            <a:miter lim="800000"/>
            <a:headEnd/>
            <a:tailEnd/>
          </a:ln>
          <a:effectLst/>
        </p:spPr>
        <p:txBody>
          <a:bodyPr wrap="none">
            <a:spAutoFit/>
          </a:bodyPr>
          <a:lstStyle/>
          <a:p>
            <a:pPr algn="ctr" eaLnBrk="0" hangingPunct="0"/>
            <a:r>
              <a:rPr lang="en-US" sz="1400" b="1">
                <a:solidFill>
                  <a:srgbClr val="17F74C"/>
                </a:solidFill>
                <a:effectLst>
                  <a:outerShdw blurRad="38100" dist="38100" dir="2700000" algn="tl">
                    <a:srgbClr val="C0C0C0"/>
                  </a:outerShdw>
                </a:effectLst>
              </a:rPr>
              <a:t>http://www.census.gov/ipc/www/clock.html</a:t>
            </a:r>
          </a:p>
        </p:txBody>
      </p:sp>
      <p:pic>
        <p:nvPicPr>
          <p:cNvPr id="6149" name="Picture 5"/>
          <p:cNvPicPr>
            <a:picLocks noChangeAspect="1" noChangeArrowheads="1"/>
          </p:cNvPicPr>
          <p:nvPr/>
        </p:nvPicPr>
        <p:blipFill>
          <a:blip r:embed="rId3" cstate="print"/>
          <a:srcRect/>
          <a:stretch>
            <a:fillRect/>
          </a:stretch>
        </p:blipFill>
        <p:spPr bwMode="auto">
          <a:xfrm>
            <a:off x="762000" y="1905000"/>
            <a:ext cx="4191000" cy="141763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0-#ppt_w/2"/>
                                          </p:val>
                                        </p:tav>
                                        <p:tav tm="100000">
                                          <p:val>
                                            <p:strVal val="#ppt_x"/>
                                          </p:val>
                                        </p:tav>
                                      </p:tavLst>
                                    </p:anim>
                                    <p:anim calcmode="lin" valueType="num">
                                      <p:cBhvr additive="base">
                                        <p:cTn id="8" dur="500" fill="hold"/>
                                        <p:tgtEl>
                                          <p:spTgt spid="61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4429</Words>
  <Application>Microsoft Office PowerPoint</Application>
  <PresentationFormat>On-screen Show (4:3)</PresentationFormat>
  <Paragraphs>584</Paragraphs>
  <Slides>85</Slides>
  <Notes>15</Notes>
  <HiddenSlides>8</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85</vt:i4>
      </vt:variant>
    </vt:vector>
  </HeadingPairs>
  <TitlesOfParts>
    <vt:vector size="100" baseType="lpstr">
      <vt:lpstr>Arial</vt:lpstr>
      <vt:lpstr>Times New Roman</vt:lpstr>
      <vt:lpstr>Comic Sans MS</vt:lpstr>
      <vt:lpstr>Times</vt:lpstr>
      <vt:lpstr>Venetian301 Dm BT</vt:lpstr>
      <vt:lpstr>MarkerFeltThin</vt:lpstr>
      <vt:lpstr>Arial Narrow</vt:lpstr>
      <vt:lpstr>Arial Black</vt:lpstr>
      <vt:lpstr>Rockwell</vt:lpstr>
      <vt:lpstr>Bookman Old Style</vt:lpstr>
      <vt:lpstr>Baskerville Old Face</vt:lpstr>
      <vt:lpstr>Default Design</vt:lpstr>
      <vt:lpstr>Microsoft Photo Editor 3.0 Photo</vt:lpstr>
      <vt:lpstr>Document</vt:lpstr>
      <vt:lpstr>Microsoft Clip Gallery</vt:lpstr>
      <vt:lpstr>Slide 1</vt:lpstr>
      <vt:lpstr>Slide 2</vt:lpstr>
      <vt:lpstr>Slide 3</vt:lpstr>
      <vt:lpstr>Slide 4</vt:lpstr>
      <vt:lpstr>Slide 5</vt:lpstr>
      <vt:lpstr>Two Broad Issues</vt:lpstr>
      <vt:lpstr>Technology Can Help Us Deal With Today’s Health Challenges… if we have access to the right data…at the right time</vt:lpstr>
      <vt:lpstr>So, </vt:lpstr>
      <vt:lpstr>Slide 9</vt:lpstr>
      <vt:lpstr>World Population</vt:lpstr>
      <vt:lpstr>Questions: </vt:lpstr>
      <vt:lpstr>Value of Information Technology </vt:lpstr>
      <vt:lpstr>Improve Quality and Saves Lives</vt:lpstr>
      <vt:lpstr>Cooperation and Data Sharing</vt:lpstr>
      <vt:lpstr>Data Sharing…Myth or Must-Have</vt:lpstr>
      <vt:lpstr>Recognize that Solutions Transcend Physical and Political Boundaries</vt:lpstr>
      <vt:lpstr>Geographic Information System in Epidemiology and Public Health</vt:lpstr>
      <vt:lpstr>Slide 18</vt:lpstr>
      <vt:lpstr>Slide 19</vt:lpstr>
      <vt:lpstr>Geographic Referenced Data:  More Than A Map</vt:lpstr>
      <vt:lpstr>Moving Information to the Front Office</vt:lpstr>
      <vt:lpstr>What Was the Health Passport Pilot Project?</vt:lpstr>
      <vt:lpstr>HPP Smartcard</vt:lpstr>
      <vt:lpstr>Health Passport Services</vt:lpstr>
      <vt:lpstr>Think Big, Start Small, Scale Fast!</vt:lpstr>
      <vt:lpstr>Slide 26</vt:lpstr>
      <vt:lpstr>Lessons Learned from HPP</vt:lpstr>
      <vt:lpstr>Lessons Learned from HPP</vt:lpstr>
      <vt:lpstr>Technology Was the Easy Part</vt:lpstr>
      <vt:lpstr>Other Lessons Learned</vt:lpstr>
      <vt:lpstr>Leadership From Two Key Areas:</vt:lpstr>
      <vt:lpstr>Conclusions </vt:lpstr>
      <vt:lpstr>State Health Networks</vt:lpstr>
      <vt:lpstr>A National Health Technology Infrastructure  Requires </vt:lpstr>
      <vt:lpstr>Slide 35</vt:lpstr>
      <vt:lpstr>Familiar Words….. </vt:lpstr>
      <vt:lpstr>HHS Awards $139 Million to Drive Adoption of Health Information Technology October 2004</vt:lpstr>
      <vt:lpstr>HHS Secretary Tommy G. Thompson:</vt:lpstr>
      <vt:lpstr>Promoting access to HIT  </vt:lpstr>
      <vt:lpstr>Developing statewide and regional networks</vt:lpstr>
      <vt:lpstr>Encouraging adoption of HIT by sharing knowledge</vt:lpstr>
      <vt:lpstr>Framework for Strategic Action – DHHS</vt:lpstr>
      <vt:lpstr>National HIT Coordinator – Strategic Framework Goals</vt:lpstr>
      <vt:lpstr>Public – Private Partnerships</vt:lpstr>
      <vt:lpstr>Use of GIS</vt:lpstr>
      <vt:lpstr>GIS in Public Health  Command Centers</vt:lpstr>
      <vt:lpstr>Recognition of Value by Congress</vt:lpstr>
      <vt:lpstr>IT Provisions in Medicare Modernization Act </vt:lpstr>
      <vt:lpstr>The Promise of Health Information Technology </vt:lpstr>
      <vt:lpstr>Slide 50</vt:lpstr>
      <vt:lpstr>PERFORMANCE REFERENCE MODEL (PRM)</vt:lpstr>
      <vt:lpstr>HEADLINE 2003: States Faces Worst Budget Deficit Since World War II</vt:lpstr>
      <vt:lpstr>Elusive Income</vt:lpstr>
      <vt:lpstr>Slide 54</vt:lpstr>
      <vt:lpstr>Trends…Expenditures</vt:lpstr>
      <vt:lpstr>Slide 56</vt:lpstr>
      <vt:lpstr>Slide 57</vt:lpstr>
      <vt:lpstr>Today’s Hot Issues for  Governors</vt:lpstr>
      <vt:lpstr>2004 Top Legislative Topics</vt:lpstr>
      <vt:lpstr>Slide 60</vt:lpstr>
      <vt:lpstr>Today’s Trends</vt:lpstr>
      <vt:lpstr>Today’s Trends</vt:lpstr>
      <vt:lpstr>Quality and Safety Challenges  </vt:lpstr>
      <vt:lpstr>Fragmented Healthcare</vt:lpstr>
      <vt:lpstr>Slide 65</vt:lpstr>
      <vt:lpstr>Slide 66</vt:lpstr>
      <vt:lpstr>Slide 67</vt:lpstr>
      <vt:lpstr>Slide 68</vt:lpstr>
      <vt:lpstr>Slide 69</vt:lpstr>
      <vt:lpstr>Slide 70</vt:lpstr>
      <vt:lpstr>New Technologies Will Change the Way We Manage Information </vt:lpstr>
      <vt:lpstr>But We Need Information, not just DATA</vt:lpstr>
      <vt:lpstr>West Nile Virus</vt:lpstr>
      <vt:lpstr>Slide 74</vt:lpstr>
      <vt:lpstr>Slide 75</vt:lpstr>
      <vt:lpstr>Japanese Schools Use Computer Chips to Keep Tabs on Children </vt:lpstr>
      <vt:lpstr>Identity Badge Worn Under Skin Approved for Use in Health Care (Oct 13, 2004)</vt:lpstr>
      <vt:lpstr>Private Sector Partnerships Might Prevent the Deaths of 90,000 Patients From Hospital Infections Every Year</vt:lpstr>
      <vt:lpstr>All Data is Local And Much of the Best is Locally Developed</vt:lpstr>
      <vt:lpstr>Slide 80</vt:lpstr>
      <vt:lpstr>The Internet Will Allow Us to Share (Serve) Our Knowledge</vt:lpstr>
      <vt:lpstr>Next Steps</vt:lpstr>
      <vt:lpstr>To Engage Your Policy Leaders</vt:lpstr>
      <vt:lpstr>Don’t Just Prepare for Yesterday’s Situations – Plan for Tomorrow’s</vt:lpstr>
      <vt:lpstr>Slide 85</vt:lpstr>
    </vt:vector>
  </TitlesOfParts>
  <Company>ESRI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Health, Public Policy and Technology</dc:title>
  <dc:subject>Information and Technology in Challenging Times</dc:subject>
  <dc:creator>Gov Jim Geringer</dc:creator>
  <dc:description>Hot Issues in Health Conference_x000d_
Broadmoor Hotel, Colorado Springs_x000d_
November 13, 2004</dc:description>
  <cp:lastModifiedBy>goekend</cp:lastModifiedBy>
  <cp:revision>20</cp:revision>
  <dcterms:created xsi:type="dcterms:W3CDTF">2004-11-09T05:21:08Z</dcterms:created>
  <dcterms:modified xsi:type="dcterms:W3CDTF">2012-08-20T19:58:17Z</dcterms:modified>
</cp:coreProperties>
</file>