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70" r:id="rId2"/>
    <p:sldId id="282" r:id="rId3"/>
    <p:sldId id="259" r:id="rId4"/>
    <p:sldId id="256" r:id="rId5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8E3B"/>
    <a:srgbClr val="97B6B6"/>
    <a:srgbClr val="8CBCB6"/>
    <a:srgbClr val="92C0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E6FA543E-829C-4BB7-B5CF-2B10DD3E73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530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9C4D4CC5-1900-4F43-8C4F-E4AF1BD6AD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99060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24384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19800" y="6248400"/>
            <a:ext cx="1600200" cy="457200"/>
          </a:xfrm>
        </p:spPr>
        <p:txBody>
          <a:bodyPr/>
          <a:lstStyle>
            <a:lvl1pPr>
              <a:defRPr sz="1400">
                <a:latin typeface="Times New Roman" charset="0"/>
              </a:defRPr>
            </a:lvl1pPr>
          </a:lstStyle>
          <a:p>
            <a:fld id="{CEA6DBFF-B367-4CAE-A3E2-124D279C02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6AE65-1EA9-4938-BDD9-15ACF588D6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6150" y="533400"/>
            <a:ext cx="18478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533400"/>
            <a:ext cx="53911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835B2-8C02-49F5-8689-FAE8F2003C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087CC-E39E-44F3-8EE0-76ED8493A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D5682-8E05-45DA-8D74-764903A793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2057400"/>
            <a:ext cx="3390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2057400"/>
            <a:ext cx="3390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F439B-D0A0-4449-B268-9FF7D2FA3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B460C-A7C7-483A-A0B1-C83F014A4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DE3BC-0232-481C-9CF5-630E4F4C2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43E2A-0161-49DC-A86F-BA6EC3AAF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278B4-E5A1-4576-9A66-3807A818C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8AA60-EEA4-4A3B-9FB6-1515592D4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1" name="Rectangle 17"/>
          <p:cNvSpPr>
            <a:spLocks noChangeArrowheads="1"/>
          </p:cNvSpPr>
          <p:nvPr userDrawn="1"/>
        </p:nvSpPr>
        <p:spPr bwMode="auto">
          <a:xfrm>
            <a:off x="0" y="0"/>
            <a:ext cx="1752600" cy="6858000"/>
          </a:xfrm>
          <a:prstGeom prst="rect">
            <a:avLst/>
          </a:prstGeom>
          <a:solidFill>
            <a:srgbClr val="97B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5334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20574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629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5E61401-C35C-426B-9BB5-1FE7F416A31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6404" name="Picture 20"/>
          <p:cNvPicPr>
            <a:picLocks noChangeAspect="1" noChangeArrowheads="1"/>
          </p:cNvPicPr>
          <p:nvPr userDrawn="1"/>
        </p:nvPicPr>
        <p:blipFill>
          <a:blip r:embed="rId13" cstate="print">
            <a:lum contrast="-36000"/>
          </a:blip>
          <a:srcRect/>
          <a:stretch>
            <a:fillRect/>
          </a:stretch>
        </p:blipFill>
        <p:spPr bwMode="auto">
          <a:xfrm>
            <a:off x="0" y="1600200"/>
            <a:ext cx="1727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407" name="Rectangle 23"/>
          <p:cNvSpPr>
            <a:spLocks noChangeArrowheads="1"/>
          </p:cNvSpPr>
          <p:nvPr userDrawn="1"/>
        </p:nvSpPr>
        <p:spPr bwMode="auto">
          <a:xfrm>
            <a:off x="0" y="0"/>
            <a:ext cx="1752600" cy="1600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7B6B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406" name="Picture 22" descr="logo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350" y="0"/>
            <a:ext cx="1724025" cy="1609725"/>
          </a:xfrm>
          <a:prstGeom prst="rect">
            <a:avLst/>
          </a:prstGeom>
          <a:noFill/>
        </p:spPr>
      </p:pic>
      <p:sp>
        <p:nvSpPr>
          <p:cNvPr id="16402" name="Line 18"/>
          <p:cNvSpPr>
            <a:spLocks noChangeShapeType="1"/>
          </p:cNvSpPr>
          <p:nvPr userDrawn="1"/>
        </p:nvSpPr>
        <p:spPr bwMode="auto">
          <a:xfrm>
            <a:off x="1739900" y="0"/>
            <a:ext cx="0" cy="685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 userDrawn="1"/>
        </p:nvSpPr>
        <p:spPr bwMode="auto">
          <a:xfrm>
            <a:off x="1752600" y="0"/>
            <a:ext cx="0" cy="6858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askerville Old Fac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©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Ø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©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334000" cy="1143000"/>
          </a:xfrm>
        </p:spPr>
        <p:txBody>
          <a:bodyPr/>
          <a:lstStyle/>
          <a:p>
            <a:pPr algn="ctr"/>
            <a:r>
              <a:rPr lang="en-US" sz="7200"/>
              <a:t>HealthTrack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552700"/>
            <a:ext cx="4191000" cy="1752600"/>
          </a:xfrm>
        </p:spPr>
        <p:txBody>
          <a:bodyPr/>
          <a:lstStyle/>
          <a:p>
            <a:r>
              <a:rPr lang="en-US"/>
              <a:t>El Paso County, Colorado</a:t>
            </a:r>
          </a:p>
          <a:p>
            <a:r>
              <a:rPr lang="en-US"/>
              <a:t>(Colorado Springs)</a:t>
            </a:r>
          </a:p>
        </p:txBody>
      </p:sp>
      <p:pic>
        <p:nvPicPr>
          <p:cNvPr id="18442" name="Picture 10" descr="yuc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3429000" cy="4572000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572000" y="4779963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A3B6-22C1-475D-B88B-3239A7E8A0BE}" type="slidenum">
              <a:rPr lang="en-US"/>
              <a:pPr/>
              <a:t>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Situation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Multiple independent agencies</a:t>
            </a:r>
          </a:p>
          <a:p>
            <a:pPr lvl="1"/>
            <a:r>
              <a:rPr lang="en-US" sz="2400"/>
              <a:t>Clients completing paperwork everywhere</a:t>
            </a:r>
          </a:p>
          <a:p>
            <a:pPr lvl="1"/>
            <a:r>
              <a:rPr lang="en-US" sz="2400"/>
              <a:t>No way to know status of pending applications</a:t>
            </a:r>
          </a:p>
          <a:p>
            <a:r>
              <a:rPr lang="en-US" sz="2800"/>
              <a:t>No common network</a:t>
            </a:r>
          </a:p>
          <a:p>
            <a:r>
              <a:rPr lang="en-US" sz="2800"/>
              <a:t>No common medical records system</a:t>
            </a:r>
          </a:p>
          <a:p>
            <a:pPr lvl="1"/>
            <a:r>
              <a:rPr lang="en-US" sz="2400"/>
              <a:t>Clients being seen in multiple agencies</a:t>
            </a:r>
          </a:p>
          <a:p>
            <a:pPr lvl="1"/>
            <a:r>
              <a:rPr lang="en-US" sz="2400"/>
              <a:t>No inter-agency communication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965325" y="5638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Baskerville Old Face" pitchFamily="18" charset="0"/>
              </a:rPr>
              <a:t>Effective? No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038600" y="626110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Baskerville Old Face" pitchFamily="18" charset="0"/>
              </a:rPr>
              <a:t>Efficient? No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219825" y="563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Baskerville Old Face" pitchFamily="18" charset="0"/>
              </a:rPr>
              <a:t>Coordinated Care?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68880-3070-4DB4-AB54-CBA021D0CC26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057400" y="5286375"/>
            <a:ext cx="23622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600" b="1">
                <a:latin typeface="Baskerville Old Face" pitchFamily="18" charset="0"/>
              </a:rPr>
              <a:t>El Paso County Department of Human Services </a:t>
            </a:r>
          </a:p>
          <a:p>
            <a:r>
              <a:rPr lang="en-US" sz="1600" b="1">
                <a:latin typeface="Baskerville Old Face" pitchFamily="18" charset="0"/>
              </a:rPr>
              <a:t>(applications only)</a:t>
            </a:r>
            <a:endParaRPr lang="en-US" sz="2600" b="1">
              <a:latin typeface="Baskerville Old Face" pitchFamily="18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328863" y="6318250"/>
            <a:ext cx="8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solidFill>
                  <a:srgbClr val="000000"/>
                </a:solidFill>
                <a:latin typeface="Baskerville Old Face" pitchFamily="18" charset="0"/>
              </a:rPr>
              <a:t> </a:t>
            </a:r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019800" y="879475"/>
            <a:ext cx="278288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177800" indent="-177800"/>
            <a:r>
              <a:rPr lang="en-US" sz="2600" b="1">
                <a:latin typeface="Baskerville Old Face" pitchFamily="18" charset="0"/>
              </a:rPr>
              <a:t>Both Local Hospitals</a:t>
            </a:r>
          </a:p>
          <a:p>
            <a:pPr lvl="1">
              <a:buFontTx/>
              <a:buChar char="-"/>
            </a:pPr>
            <a:r>
              <a:rPr lang="en-US" sz="2600">
                <a:latin typeface="Baskerville Old Face" pitchFamily="18" charset="0"/>
              </a:rPr>
              <a:t>city owned</a:t>
            </a:r>
          </a:p>
          <a:p>
            <a:pPr lvl="1">
              <a:buFontTx/>
              <a:buChar char="-"/>
            </a:pPr>
            <a:r>
              <a:rPr lang="en-US">
                <a:latin typeface="Baskerville Old Face" pitchFamily="18" charset="0"/>
              </a:rPr>
              <a:t>private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8432800" y="1562100"/>
            <a:ext cx="8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solidFill>
                  <a:srgbClr val="000000"/>
                </a:solidFill>
                <a:latin typeface="Baskerville Old Face" pitchFamily="18" charset="0"/>
              </a:rPr>
              <a:t> </a:t>
            </a:r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715000" y="5591175"/>
            <a:ext cx="23987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latin typeface="Baskerville Old Face" pitchFamily="18" charset="0"/>
              </a:rPr>
              <a:t>Community</a:t>
            </a:r>
          </a:p>
          <a:p>
            <a:r>
              <a:rPr lang="en-US" sz="2600" b="1">
                <a:latin typeface="Baskerville Old Face" pitchFamily="18" charset="0"/>
              </a:rPr>
              <a:t>Health Centers</a:t>
            </a:r>
          </a:p>
          <a:p>
            <a:r>
              <a:rPr lang="en-US" sz="1600" b="1">
                <a:latin typeface="Baskerville Old Face" pitchFamily="18" charset="0"/>
              </a:rPr>
              <a:t>(single agency, multiple sites)</a:t>
            </a:r>
            <a:r>
              <a:rPr lang="en-US" sz="2600" b="1">
                <a:latin typeface="Baskerville Old Face" pitchFamily="18" charset="0"/>
              </a:rPr>
              <a:t> 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8285163" y="5483225"/>
            <a:ext cx="8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solidFill>
                  <a:srgbClr val="000000"/>
                </a:solidFill>
                <a:latin typeface="Baskerville Old Face" pitchFamily="18" charset="0"/>
              </a:rPr>
              <a:t> </a:t>
            </a:r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057400" y="803275"/>
            <a:ext cx="272732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600" b="1">
                <a:latin typeface="Baskerville Old Face" pitchFamily="18" charset="0"/>
              </a:rPr>
              <a:t>El Paso County Department of Health &amp; Environment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3036888" y="1476375"/>
            <a:ext cx="8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solidFill>
                  <a:srgbClr val="000000"/>
                </a:solidFill>
                <a:latin typeface="Rockwell" pitchFamily="18" charset="0"/>
              </a:rPr>
              <a:t> </a:t>
            </a:r>
            <a:endParaRPr lang="en-US"/>
          </a:p>
        </p:txBody>
      </p:sp>
      <p:pic>
        <p:nvPicPr>
          <p:cNvPr id="5240" name="Picture 120" descr="j03005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000375"/>
            <a:ext cx="1143000" cy="982663"/>
          </a:xfrm>
          <a:prstGeom prst="rect">
            <a:avLst/>
          </a:prstGeom>
          <a:noFill/>
        </p:spPr>
      </p:pic>
      <p:grpSp>
        <p:nvGrpSpPr>
          <p:cNvPr id="5248" name="Group 128"/>
          <p:cNvGrpSpPr>
            <a:grpSpLocks/>
          </p:cNvGrpSpPr>
          <p:nvPr/>
        </p:nvGrpSpPr>
        <p:grpSpPr bwMode="auto">
          <a:xfrm rot="16425602">
            <a:off x="3931444" y="2116931"/>
            <a:ext cx="784225" cy="874713"/>
            <a:chOff x="2383" y="2414"/>
            <a:chExt cx="494" cy="551"/>
          </a:xfrm>
        </p:grpSpPr>
        <p:sp>
          <p:nvSpPr>
            <p:cNvPr id="5249" name="Freeform 129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Freeform 130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Freeform 131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Freeform 132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Freeform 133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55" name="Group 135"/>
          <p:cNvGrpSpPr>
            <a:grpSpLocks/>
          </p:cNvGrpSpPr>
          <p:nvPr/>
        </p:nvGrpSpPr>
        <p:grpSpPr bwMode="auto">
          <a:xfrm>
            <a:off x="4179888" y="4295775"/>
            <a:ext cx="784225" cy="874713"/>
            <a:chOff x="2383" y="2414"/>
            <a:chExt cx="494" cy="551"/>
          </a:xfrm>
        </p:grpSpPr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62" name="Group 142"/>
          <p:cNvGrpSpPr>
            <a:grpSpLocks/>
          </p:cNvGrpSpPr>
          <p:nvPr/>
        </p:nvGrpSpPr>
        <p:grpSpPr bwMode="auto">
          <a:xfrm rot="10957561">
            <a:off x="6019800" y="2049463"/>
            <a:ext cx="784225" cy="874712"/>
            <a:chOff x="2383" y="2414"/>
            <a:chExt cx="494" cy="551"/>
          </a:xfrm>
        </p:grpSpPr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69" name="Rectangle 149"/>
          <p:cNvSpPr>
            <a:spLocks noChangeArrowheads="1"/>
          </p:cNvSpPr>
          <p:nvPr/>
        </p:nvSpPr>
        <p:spPr bwMode="auto">
          <a:xfrm>
            <a:off x="2057400" y="3000375"/>
            <a:ext cx="16271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latin typeface="Baskerville Old Face" pitchFamily="18" charset="0"/>
              </a:rPr>
              <a:t>Faith-Based </a:t>
            </a:r>
          </a:p>
          <a:p>
            <a:r>
              <a:rPr lang="en-US" sz="2600" b="1">
                <a:latin typeface="Baskerville Old Face" pitchFamily="18" charset="0"/>
              </a:rPr>
              <a:t>Clinics</a:t>
            </a:r>
          </a:p>
          <a:p>
            <a:r>
              <a:rPr lang="en-US" sz="1600" b="1">
                <a:latin typeface="Baskerville Old Face" pitchFamily="18" charset="0"/>
              </a:rPr>
              <a:t>(1 now; 2 planned)</a:t>
            </a:r>
            <a:r>
              <a:rPr lang="en-US" sz="2600" b="1">
                <a:latin typeface="Baskerville Old Face" pitchFamily="18" charset="0"/>
              </a:rPr>
              <a:t> </a:t>
            </a:r>
          </a:p>
        </p:txBody>
      </p:sp>
      <p:grpSp>
        <p:nvGrpSpPr>
          <p:cNvPr id="5270" name="Group 150"/>
          <p:cNvGrpSpPr>
            <a:grpSpLocks/>
          </p:cNvGrpSpPr>
          <p:nvPr/>
        </p:nvGrpSpPr>
        <p:grpSpPr bwMode="auto">
          <a:xfrm rot="8339163" flipH="1">
            <a:off x="3787775" y="3324225"/>
            <a:ext cx="784225" cy="874713"/>
            <a:chOff x="2383" y="2414"/>
            <a:chExt cx="494" cy="551"/>
          </a:xfrm>
        </p:grpSpPr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77" name="Group 157"/>
          <p:cNvGrpSpPr>
            <a:grpSpLocks/>
          </p:cNvGrpSpPr>
          <p:nvPr/>
        </p:nvGrpSpPr>
        <p:grpSpPr bwMode="auto">
          <a:xfrm rot="13260837">
            <a:off x="6248400" y="3324225"/>
            <a:ext cx="784225" cy="874713"/>
            <a:chOff x="2383" y="2414"/>
            <a:chExt cx="494" cy="551"/>
          </a:xfrm>
        </p:grpSpPr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84" name="Rectangle 164"/>
          <p:cNvSpPr>
            <a:spLocks noChangeArrowheads="1"/>
          </p:cNvSpPr>
          <p:nvPr/>
        </p:nvSpPr>
        <p:spPr bwMode="auto">
          <a:xfrm>
            <a:off x="7326313" y="2266950"/>
            <a:ext cx="1817687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600" b="1">
                <a:latin typeface="Baskerville Old Face" pitchFamily="18" charset="0"/>
              </a:rPr>
              <a:t>Future </a:t>
            </a:r>
          </a:p>
          <a:p>
            <a:r>
              <a:rPr lang="en-US" sz="2600" b="1">
                <a:latin typeface="Baskerville Old Face" pitchFamily="18" charset="0"/>
              </a:rPr>
              <a:t>agencies:</a:t>
            </a:r>
          </a:p>
          <a:p>
            <a:pPr marL="228600" lvl="1">
              <a:buFontTx/>
              <a:buChar char="-"/>
            </a:pPr>
            <a:r>
              <a:rPr lang="en-US" sz="1800" b="1">
                <a:latin typeface="Baskerville Old Face" pitchFamily="18" charset="0"/>
              </a:rPr>
              <a:t>Medical Society</a:t>
            </a:r>
          </a:p>
          <a:p>
            <a:pPr marL="228600" lvl="1"/>
            <a:r>
              <a:rPr lang="en-US" sz="1800" b="1">
                <a:latin typeface="Baskerville Old Face" pitchFamily="18" charset="0"/>
              </a:rPr>
              <a:t>  (Project Access)</a:t>
            </a:r>
          </a:p>
          <a:p>
            <a:pPr marL="228600" lvl="1">
              <a:buFontTx/>
              <a:buChar char="-"/>
            </a:pPr>
            <a:r>
              <a:rPr lang="en-US" sz="1800" b="1">
                <a:latin typeface="Baskerville Old Face" pitchFamily="18" charset="0"/>
              </a:rPr>
              <a:t>Pharmacy feed</a:t>
            </a:r>
          </a:p>
          <a:p>
            <a:pPr marL="228600" lvl="1">
              <a:buFontTx/>
              <a:buChar char="-"/>
            </a:pPr>
            <a:r>
              <a:rPr lang="en-US" sz="1800" b="1">
                <a:latin typeface="Baskerville Old Face" pitchFamily="18" charset="0"/>
              </a:rPr>
              <a:t>Private Physician</a:t>
            </a:r>
            <a:br>
              <a:rPr lang="en-US" sz="1800" b="1">
                <a:latin typeface="Baskerville Old Face" pitchFamily="18" charset="0"/>
              </a:rPr>
            </a:br>
            <a:r>
              <a:rPr lang="en-US" sz="1800" b="1">
                <a:latin typeface="Baskerville Old Face" pitchFamily="18" charset="0"/>
              </a:rPr>
              <a:t>  (Project Access </a:t>
            </a:r>
            <a:br>
              <a:rPr lang="en-US" sz="1800" b="1">
                <a:latin typeface="Baskerville Old Face" pitchFamily="18" charset="0"/>
              </a:rPr>
            </a:br>
            <a:r>
              <a:rPr lang="en-US" sz="1800" b="1">
                <a:latin typeface="Baskerville Old Face" pitchFamily="18" charset="0"/>
              </a:rPr>
              <a:t>   billing feed;</a:t>
            </a:r>
          </a:p>
          <a:p>
            <a:pPr marL="228600" lvl="1"/>
            <a:r>
              <a:rPr lang="en-US" sz="1800" b="1">
                <a:latin typeface="Baskerville Old Face" pitchFamily="18" charset="0"/>
              </a:rPr>
              <a:t>   Perhaps some </a:t>
            </a:r>
          </a:p>
          <a:p>
            <a:pPr marL="228600" lvl="1"/>
            <a:r>
              <a:rPr lang="en-US" sz="1800" b="1">
                <a:latin typeface="Baskerville Old Face" pitchFamily="18" charset="0"/>
              </a:rPr>
              <a:t>   direct access)</a:t>
            </a:r>
          </a:p>
        </p:txBody>
      </p:sp>
      <p:grpSp>
        <p:nvGrpSpPr>
          <p:cNvPr id="5285" name="Group 165"/>
          <p:cNvGrpSpPr>
            <a:grpSpLocks/>
          </p:cNvGrpSpPr>
          <p:nvPr/>
        </p:nvGrpSpPr>
        <p:grpSpPr bwMode="auto">
          <a:xfrm rot="152509" flipH="1">
            <a:off x="5768975" y="4295775"/>
            <a:ext cx="784225" cy="874713"/>
            <a:chOff x="2383" y="2414"/>
            <a:chExt cx="494" cy="551"/>
          </a:xfrm>
        </p:grpSpPr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2383" y="2414"/>
              <a:ext cx="459" cy="485"/>
            </a:xfrm>
            <a:custGeom>
              <a:avLst/>
              <a:gdLst/>
              <a:ahLst/>
              <a:cxnLst>
                <a:cxn ang="0">
                  <a:pos x="2295" y="124"/>
                </a:cxn>
                <a:cxn ang="0">
                  <a:pos x="1818" y="174"/>
                </a:cxn>
                <a:cxn ang="0">
                  <a:pos x="1790" y="195"/>
                </a:cxn>
                <a:cxn ang="0">
                  <a:pos x="1757" y="219"/>
                </a:cxn>
                <a:cxn ang="0">
                  <a:pos x="1713" y="251"/>
                </a:cxn>
                <a:cxn ang="0">
                  <a:pos x="1674" y="280"/>
                </a:cxn>
                <a:cxn ang="0">
                  <a:pos x="1646" y="303"/>
                </a:cxn>
                <a:cxn ang="0">
                  <a:pos x="1616" y="326"/>
                </a:cxn>
                <a:cxn ang="0">
                  <a:pos x="1584" y="351"/>
                </a:cxn>
                <a:cxn ang="0">
                  <a:pos x="1551" y="378"/>
                </a:cxn>
                <a:cxn ang="0">
                  <a:pos x="1516" y="406"/>
                </a:cxn>
                <a:cxn ang="0">
                  <a:pos x="1479" y="434"/>
                </a:cxn>
                <a:cxn ang="0">
                  <a:pos x="1441" y="465"/>
                </a:cxn>
                <a:cxn ang="0">
                  <a:pos x="1404" y="497"/>
                </a:cxn>
                <a:cxn ang="0">
                  <a:pos x="1366" y="529"/>
                </a:cxn>
                <a:cxn ang="0">
                  <a:pos x="1327" y="564"/>
                </a:cxn>
                <a:cxn ang="0">
                  <a:pos x="1289" y="599"/>
                </a:cxn>
                <a:cxn ang="0">
                  <a:pos x="1230" y="651"/>
                </a:cxn>
                <a:cxn ang="0">
                  <a:pos x="1153" y="724"/>
                </a:cxn>
                <a:cxn ang="0">
                  <a:pos x="1076" y="800"/>
                </a:cxn>
                <a:cxn ang="0">
                  <a:pos x="1006" y="876"/>
                </a:cxn>
                <a:cxn ang="0">
                  <a:pos x="881" y="1029"/>
                </a:cxn>
                <a:cxn ang="0">
                  <a:pos x="797" y="1146"/>
                </a:cxn>
                <a:cxn ang="0">
                  <a:pos x="744" y="1225"/>
                </a:cxn>
                <a:cxn ang="0">
                  <a:pos x="692" y="1308"/>
                </a:cxn>
                <a:cxn ang="0">
                  <a:pos x="641" y="1389"/>
                </a:cxn>
                <a:cxn ang="0">
                  <a:pos x="593" y="1469"/>
                </a:cxn>
                <a:cxn ang="0">
                  <a:pos x="546" y="1547"/>
                </a:cxn>
                <a:cxn ang="0">
                  <a:pos x="514" y="1603"/>
                </a:cxn>
                <a:cxn ang="0">
                  <a:pos x="484" y="1658"/>
                </a:cxn>
                <a:cxn ang="0">
                  <a:pos x="446" y="1725"/>
                </a:cxn>
                <a:cxn ang="0">
                  <a:pos x="412" y="1788"/>
                </a:cxn>
                <a:cxn ang="0">
                  <a:pos x="384" y="1843"/>
                </a:cxn>
                <a:cxn ang="0">
                  <a:pos x="357" y="1891"/>
                </a:cxn>
                <a:cxn ang="0">
                  <a:pos x="338" y="1930"/>
                </a:cxn>
                <a:cxn ang="0">
                  <a:pos x="312" y="1985"/>
                </a:cxn>
                <a:cxn ang="0">
                  <a:pos x="199" y="2420"/>
                </a:cxn>
                <a:cxn ang="0">
                  <a:pos x="2296" y="399"/>
                </a:cxn>
              </a:cxnLst>
              <a:rect l="0" t="0" r="r" b="b"/>
              <a:pathLst>
                <a:path w="2296" h="2426">
                  <a:moveTo>
                    <a:pt x="2296" y="399"/>
                  </a:moveTo>
                  <a:lnTo>
                    <a:pt x="2295" y="124"/>
                  </a:lnTo>
                  <a:lnTo>
                    <a:pt x="1647" y="0"/>
                  </a:lnTo>
                  <a:lnTo>
                    <a:pt x="1818" y="174"/>
                  </a:lnTo>
                  <a:lnTo>
                    <a:pt x="1811" y="180"/>
                  </a:lnTo>
                  <a:lnTo>
                    <a:pt x="1790" y="195"/>
                  </a:lnTo>
                  <a:lnTo>
                    <a:pt x="1775" y="206"/>
                  </a:lnTo>
                  <a:lnTo>
                    <a:pt x="1757" y="219"/>
                  </a:lnTo>
                  <a:lnTo>
                    <a:pt x="1737" y="235"/>
                  </a:lnTo>
                  <a:lnTo>
                    <a:pt x="1713" y="251"/>
                  </a:lnTo>
                  <a:lnTo>
                    <a:pt x="1688" y="271"/>
                  </a:lnTo>
                  <a:lnTo>
                    <a:pt x="1674" y="280"/>
                  </a:lnTo>
                  <a:lnTo>
                    <a:pt x="1661" y="292"/>
                  </a:lnTo>
                  <a:lnTo>
                    <a:pt x="1646" y="303"/>
                  </a:lnTo>
                  <a:lnTo>
                    <a:pt x="1632" y="314"/>
                  </a:lnTo>
                  <a:lnTo>
                    <a:pt x="1616" y="326"/>
                  </a:lnTo>
                  <a:lnTo>
                    <a:pt x="1600" y="339"/>
                  </a:lnTo>
                  <a:lnTo>
                    <a:pt x="1584" y="351"/>
                  </a:lnTo>
                  <a:lnTo>
                    <a:pt x="1568" y="364"/>
                  </a:lnTo>
                  <a:lnTo>
                    <a:pt x="1551" y="378"/>
                  </a:lnTo>
                  <a:lnTo>
                    <a:pt x="1532" y="391"/>
                  </a:lnTo>
                  <a:lnTo>
                    <a:pt x="1516" y="406"/>
                  </a:lnTo>
                  <a:lnTo>
                    <a:pt x="1497" y="419"/>
                  </a:lnTo>
                  <a:lnTo>
                    <a:pt x="1479" y="434"/>
                  </a:lnTo>
                  <a:lnTo>
                    <a:pt x="1461" y="449"/>
                  </a:lnTo>
                  <a:lnTo>
                    <a:pt x="1441" y="465"/>
                  </a:lnTo>
                  <a:lnTo>
                    <a:pt x="1423" y="481"/>
                  </a:lnTo>
                  <a:lnTo>
                    <a:pt x="1404" y="497"/>
                  </a:lnTo>
                  <a:lnTo>
                    <a:pt x="1385" y="513"/>
                  </a:lnTo>
                  <a:lnTo>
                    <a:pt x="1366" y="529"/>
                  </a:lnTo>
                  <a:lnTo>
                    <a:pt x="1347" y="547"/>
                  </a:lnTo>
                  <a:lnTo>
                    <a:pt x="1327" y="564"/>
                  </a:lnTo>
                  <a:lnTo>
                    <a:pt x="1308" y="581"/>
                  </a:lnTo>
                  <a:lnTo>
                    <a:pt x="1289" y="599"/>
                  </a:lnTo>
                  <a:lnTo>
                    <a:pt x="1269" y="616"/>
                  </a:lnTo>
                  <a:lnTo>
                    <a:pt x="1230" y="651"/>
                  </a:lnTo>
                  <a:lnTo>
                    <a:pt x="1191" y="687"/>
                  </a:lnTo>
                  <a:lnTo>
                    <a:pt x="1153" y="724"/>
                  </a:lnTo>
                  <a:lnTo>
                    <a:pt x="1114" y="761"/>
                  </a:lnTo>
                  <a:lnTo>
                    <a:pt x="1076" y="800"/>
                  </a:lnTo>
                  <a:lnTo>
                    <a:pt x="1041" y="838"/>
                  </a:lnTo>
                  <a:lnTo>
                    <a:pt x="1006" y="876"/>
                  </a:lnTo>
                  <a:lnTo>
                    <a:pt x="940" y="952"/>
                  </a:lnTo>
                  <a:lnTo>
                    <a:pt x="881" y="1029"/>
                  </a:lnTo>
                  <a:lnTo>
                    <a:pt x="824" y="1106"/>
                  </a:lnTo>
                  <a:lnTo>
                    <a:pt x="797" y="1146"/>
                  </a:lnTo>
                  <a:lnTo>
                    <a:pt x="770" y="1186"/>
                  </a:lnTo>
                  <a:lnTo>
                    <a:pt x="744" y="1225"/>
                  </a:lnTo>
                  <a:lnTo>
                    <a:pt x="717" y="1268"/>
                  </a:lnTo>
                  <a:lnTo>
                    <a:pt x="692" y="1308"/>
                  </a:lnTo>
                  <a:lnTo>
                    <a:pt x="665" y="1349"/>
                  </a:lnTo>
                  <a:lnTo>
                    <a:pt x="641" y="1389"/>
                  </a:lnTo>
                  <a:lnTo>
                    <a:pt x="616" y="1429"/>
                  </a:lnTo>
                  <a:lnTo>
                    <a:pt x="593" y="1469"/>
                  </a:lnTo>
                  <a:lnTo>
                    <a:pt x="569" y="1509"/>
                  </a:lnTo>
                  <a:lnTo>
                    <a:pt x="546" y="1547"/>
                  </a:lnTo>
                  <a:lnTo>
                    <a:pt x="525" y="1584"/>
                  </a:lnTo>
                  <a:lnTo>
                    <a:pt x="514" y="1603"/>
                  </a:lnTo>
                  <a:lnTo>
                    <a:pt x="504" y="1622"/>
                  </a:lnTo>
                  <a:lnTo>
                    <a:pt x="484" y="1658"/>
                  </a:lnTo>
                  <a:lnTo>
                    <a:pt x="466" y="1694"/>
                  </a:lnTo>
                  <a:lnTo>
                    <a:pt x="446" y="1725"/>
                  </a:lnTo>
                  <a:lnTo>
                    <a:pt x="428" y="1758"/>
                  </a:lnTo>
                  <a:lnTo>
                    <a:pt x="412" y="1788"/>
                  </a:lnTo>
                  <a:lnTo>
                    <a:pt x="398" y="1817"/>
                  </a:lnTo>
                  <a:lnTo>
                    <a:pt x="384" y="1843"/>
                  </a:lnTo>
                  <a:lnTo>
                    <a:pt x="370" y="1869"/>
                  </a:lnTo>
                  <a:lnTo>
                    <a:pt x="357" y="1891"/>
                  </a:lnTo>
                  <a:lnTo>
                    <a:pt x="348" y="1912"/>
                  </a:lnTo>
                  <a:lnTo>
                    <a:pt x="338" y="1930"/>
                  </a:lnTo>
                  <a:lnTo>
                    <a:pt x="323" y="1960"/>
                  </a:lnTo>
                  <a:lnTo>
                    <a:pt x="312" y="1985"/>
                  </a:lnTo>
                  <a:lnTo>
                    <a:pt x="0" y="1807"/>
                  </a:lnTo>
                  <a:lnTo>
                    <a:pt x="199" y="2420"/>
                  </a:lnTo>
                  <a:lnTo>
                    <a:pt x="554" y="2426"/>
                  </a:lnTo>
                  <a:lnTo>
                    <a:pt x="2296" y="399"/>
                  </a:lnTo>
                  <a:lnTo>
                    <a:pt x="2296" y="399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2582" y="2461"/>
              <a:ext cx="288" cy="266"/>
            </a:xfrm>
            <a:custGeom>
              <a:avLst/>
              <a:gdLst/>
              <a:ahLst/>
              <a:cxnLst>
                <a:cxn ang="0">
                  <a:pos x="420" y="1329"/>
                </a:cxn>
                <a:cxn ang="0">
                  <a:pos x="745" y="983"/>
                </a:cxn>
                <a:cxn ang="0">
                  <a:pos x="977" y="698"/>
                </a:cxn>
                <a:cxn ang="0">
                  <a:pos x="1261" y="437"/>
                </a:cxn>
                <a:cxn ang="0">
                  <a:pos x="1439" y="587"/>
                </a:cxn>
                <a:cxn ang="0">
                  <a:pos x="1427" y="121"/>
                </a:cxn>
                <a:cxn ang="0">
                  <a:pos x="857" y="0"/>
                </a:cxn>
                <a:cxn ang="0">
                  <a:pos x="1013" y="174"/>
                </a:cxn>
                <a:cxn ang="0">
                  <a:pos x="657" y="380"/>
                </a:cxn>
                <a:cxn ang="0">
                  <a:pos x="281" y="797"/>
                </a:cxn>
                <a:cxn ang="0">
                  <a:pos x="0" y="1001"/>
                </a:cxn>
                <a:cxn ang="0">
                  <a:pos x="420" y="1329"/>
                </a:cxn>
                <a:cxn ang="0">
                  <a:pos x="420" y="1329"/>
                </a:cxn>
              </a:cxnLst>
              <a:rect l="0" t="0" r="r" b="b"/>
              <a:pathLst>
                <a:path w="1439" h="1329">
                  <a:moveTo>
                    <a:pt x="420" y="1329"/>
                  </a:moveTo>
                  <a:lnTo>
                    <a:pt x="745" y="983"/>
                  </a:lnTo>
                  <a:lnTo>
                    <a:pt x="977" y="698"/>
                  </a:lnTo>
                  <a:lnTo>
                    <a:pt x="1261" y="437"/>
                  </a:lnTo>
                  <a:lnTo>
                    <a:pt x="1439" y="587"/>
                  </a:lnTo>
                  <a:lnTo>
                    <a:pt x="1427" y="121"/>
                  </a:lnTo>
                  <a:lnTo>
                    <a:pt x="857" y="0"/>
                  </a:lnTo>
                  <a:lnTo>
                    <a:pt x="1013" y="174"/>
                  </a:lnTo>
                  <a:lnTo>
                    <a:pt x="657" y="380"/>
                  </a:lnTo>
                  <a:lnTo>
                    <a:pt x="281" y="797"/>
                  </a:lnTo>
                  <a:lnTo>
                    <a:pt x="0" y="1001"/>
                  </a:lnTo>
                  <a:lnTo>
                    <a:pt x="420" y="1329"/>
                  </a:lnTo>
                  <a:lnTo>
                    <a:pt x="420" y="1329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2428" y="2638"/>
              <a:ext cx="256" cy="318"/>
            </a:xfrm>
            <a:custGeom>
              <a:avLst/>
              <a:gdLst/>
              <a:ahLst/>
              <a:cxnLst>
                <a:cxn ang="0">
                  <a:pos x="1276" y="355"/>
                </a:cxn>
                <a:cxn ang="0">
                  <a:pos x="957" y="788"/>
                </a:cxn>
                <a:cxn ang="0">
                  <a:pos x="708" y="1048"/>
                </a:cxn>
                <a:cxn ang="0">
                  <a:pos x="500" y="1373"/>
                </a:cxn>
                <a:cxn ang="0">
                  <a:pos x="678" y="1522"/>
                </a:cxn>
                <a:cxn ang="0">
                  <a:pos x="217" y="1591"/>
                </a:cxn>
                <a:cxn ang="0">
                  <a:pos x="0" y="1051"/>
                </a:cxn>
                <a:cxn ang="0">
                  <a:pos x="198" y="1175"/>
                </a:cxn>
                <a:cxn ang="0">
                  <a:pos x="339" y="787"/>
                </a:cxn>
                <a:cxn ang="0">
                  <a:pos x="686" y="344"/>
                </a:cxn>
                <a:cxn ang="0">
                  <a:pos x="865" y="0"/>
                </a:cxn>
                <a:cxn ang="0">
                  <a:pos x="1276" y="355"/>
                </a:cxn>
                <a:cxn ang="0">
                  <a:pos x="1276" y="355"/>
                </a:cxn>
              </a:cxnLst>
              <a:rect l="0" t="0" r="r" b="b"/>
              <a:pathLst>
                <a:path w="1276" h="1591">
                  <a:moveTo>
                    <a:pt x="1276" y="355"/>
                  </a:moveTo>
                  <a:lnTo>
                    <a:pt x="957" y="788"/>
                  </a:lnTo>
                  <a:lnTo>
                    <a:pt x="708" y="1048"/>
                  </a:lnTo>
                  <a:lnTo>
                    <a:pt x="500" y="1373"/>
                  </a:lnTo>
                  <a:lnTo>
                    <a:pt x="678" y="1522"/>
                  </a:lnTo>
                  <a:lnTo>
                    <a:pt x="217" y="1591"/>
                  </a:lnTo>
                  <a:lnTo>
                    <a:pt x="0" y="1051"/>
                  </a:lnTo>
                  <a:lnTo>
                    <a:pt x="198" y="1175"/>
                  </a:lnTo>
                  <a:lnTo>
                    <a:pt x="339" y="787"/>
                  </a:lnTo>
                  <a:lnTo>
                    <a:pt x="686" y="344"/>
                  </a:lnTo>
                  <a:lnTo>
                    <a:pt x="865" y="0"/>
                  </a:lnTo>
                  <a:lnTo>
                    <a:pt x="1276" y="355"/>
                  </a:lnTo>
                  <a:lnTo>
                    <a:pt x="1276" y="355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2422" y="2635"/>
              <a:ext cx="275" cy="330"/>
            </a:xfrm>
            <a:custGeom>
              <a:avLst/>
              <a:gdLst/>
              <a:ahLst/>
              <a:cxnLst>
                <a:cxn ang="0">
                  <a:pos x="798" y="936"/>
                </a:cxn>
                <a:cxn ang="0">
                  <a:pos x="667" y="1528"/>
                </a:cxn>
                <a:cxn ang="0">
                  <a:pos x="96" y="1119"/>
                </a:cxn>
                <a:cxn ang="0">
                  <a:pos x="269" y="1201"/>
                </a:cxn>
                <a:cxn ang="0">
                  <a:pos x="273" y="1183"/>
                </a:cxn>
                <a:cxn ang="0">
                  <a:pos x="279" y="1157"/>
                </a:cxn>
                <a:cxn ang="0">
                  <a:pos x="283" y="1138"/>
                </a:cxn>
                <a:cxn ang="0">
                  <a:pos x="290" y="1119"/>
                </a:cxn>
                <a:cxn ang="0">
                  <a:pos x="297" y="1094"/>
                </a:cxn>
                <a:cxn ang="0">
                  <a:pos x="306" y="1069"/>
                </a:cxn>
                <a:cxn ang="0">
                  <a:pos x="316" y="1039"/>
                </a:cxn>
                <a:cxn ang="0">
                  <a:pos x="328" y="1004"/>
                </a:cxn>
                <a:cxn ang="0">
                  <a:pos x="342" y="967"/>
                </a:cxn>
                <a:cxn ang="0">
                  <a:pos x="359" y="925"/>
                </a:cxn>
                <a:cxn ang="0">
                  <a:pos x="369" y="904"/>
                </a:cxn>
                <a:cxn ang="0">
                  <a:pos x="396" y="852"/>
                </a:cxn>
                <a:cxn ang="0">
                  <a:pos x="429" y="795"/>
                </a:cxn>
                <a:cxn ang="0">
                  <a:pos x="468" y="732"/>
                </a:cxn>
                <a:cxn ang="0">
                  <a:pos x="513" y="665"/>
                </a:cxn>
                <a:cxn ang="0">
                  <a:pos x="586" y="561"/>
                </a:cxn>
                <a:cxn ang="0">
                  <a:pos x="687" y="424"/>
                </a:cxn>
                <a:cxn ang="0">
                  <a:pos x="784" y="296"/>
                </a:cxn>
                <a:cxn ang="0">
                  <a:pos x="946" y="94"/>
                </a:cxn>
                <a:cxn ang="0">
                  <a:pos x="796" y="90"/>
                </a:cxn>
                <a:cxn ang="0">
                  <a:pos x="685" y="243"/>
                </a:cxn>
                <a:cxn ang="0">
                  <a:pos x="596" y="367"/>
                </a:cxn>
                <a:cxn ang="0">
                  <a:pos x="507" y="496"/>
                </a:cxn>
                <a:cxn ang="0">
                  <a:pos x="465" y="560"/>
                </a:cxn>
                <a:cxn ang="0">
                  <a:pos x="424" y="621"/>
                </a:cxn>
                <a:cxn ang="0">
                  <a:pos x="389" y="677"/>
                </a:cxn>
                <a:cxn ang="0">
                  <a:pos x="359" y="730"/>
                </a:cxn>
                <a:cxn ang="0">
                  <a:pos x="333" y="776"/>
                </a:cxn>
                <a:cxn ang="0">
                  <a:pos x="313" y="817"/>
                </a:cxn>
                <a:cxn ang="0">
                  <a:pos x="296" y="856"/>
                </a:cxn>
                <a:cxn ang="0">
                  <a:pos x="281" y="895"/>
                </a:cxn>
                <a:cxn ang="0">
                  <a:pos x="268" y="930"/>
                </a:cxn>
                <a:cxn ang="0">
                  <a:pos x="257" y="964"/>
                </a:cxn>
                <a:cxn ang="0">
                  <a:pos x="247" y="994"/>
                </a:cxn>
                <a:cxn ang="0">
                  <a:pos x="240" y="1023"/>
                </a:cxn>
                <a:cxn ang="0">
                  <a:pos x="234" y="1050"/>
                </a:cxn>
                <a:cxn ang="0">
                  <a:pos x="228" y="1073"/>
                </a:cxn>
                <a:cxn ang="0">
                  <a:pos x="225" y="1093"/>
                </a:cxn>
                <a:cxn ang="0">
                  <a:pos x="222" y="1110"/>
                </a:cxn>
                <a:cxn ang="0">
                  <a:pos x="221" y="1126"/>
                </a:cxn>
                <a:cxn ang="0">
                  <a:pos x="219" y="1147"/>
                </a:cxn>
                <a:cxn ang="0">
                  <a:pos x="0" y="1025"/>
                </a:cxn>
                <a:cxn ang="0">
                  <a:pos x="758" y="1562"/>
                </a:cxn>
                <a:cxn ang="0">
                  <a:pos x="883" y="953"/>
                </a:cxn>
                <a:cxn ang="0">
                  <a:pos x="1232" y="373"/>
                </a:cxn>
              </a:cxnLst>
              <a:rect l="0" t="0" r="r" b="b"/>
              <a:pathLst>
                <a:path w="1374" h="1652">
                  <a:moveTo>
                    <a:pt x="1232" y="373"/>
                  </a:moveTo>
                  <a:lnTo>
                    <a:pt x="798" y="936"/>
                  </a:lnTo>
                  <a:lnTo>
                    <a:pt x="506" y="1389"/>
                  </a:lnTo>
                  <a:lnTo>
                    <a:pt x="667" y="1528"/>
                  </a:lnTo>
                  <a:lnTo>
                    <a:pt x="290" y="1558"/>
                  </a:lnTo>
                  <a:lnTo>
                    <a:pt x="96" y="1119"/>
                  </a:lnTo>
                  <a:lnTo>
                    <a:pt x="268" y="1213"/>
                  </a:lnTo>
                  <a:lnTo>
                    <a:pt x="269" y="1201"/>
                  </a:lnTo>
                  <a:lnTo>
                    <a:pt x="272" y="1193"/>
                  </a:lnTo>
                  <a:lnTo>
                    <a:pt x="273" y="1183"/>
                  </a:lnTo>
                  <a:lnTo>
                    <a:pt x="275" y="1172"/>
                  </a:lnTo>
                  <a:lnTo>
                    <a:pt x="279" y="1157"/>
                  </a:lnTo>
                  <a:lnTo>
                    <a:pt x="281" y="1147"/>
                  </a:lnTo>
                  <a:lnTo>
                    <a:pt x="283" y="1138"/>
                  </a:lnTo>
                  <a:lnTo>
                    <a:pt x="286" y="1129"/>
                  </a:lnTo>
                  <a:lnTo>
                    <a:pt x="290" y="1119"/>
                  </a:lnTo>
                  <a:lnTo>
                    <a:pt x="293" y="1106"/>
                  </a:lnTo>
                  <a:lnTo>
                    <a:pt x="297" y="1094"/>
                  </a:lnTo>
                  <a:lnTo>
                    <a:pt x="301" y="1082"/>
                  </a:lnTo>
                  <a:lnTo>
                    <a:pt x="306" y="1069"/>
                  </a:lnTo>
                  <a:lnTo>
                    <a:pt x="311" y="1054"/>
                  </a:lnTo>
                  <a:lnTo>
                    <a:pt x="316" y="1039"/>
                  </a:lnTo>
                  <a:lnTo>
                    <a:pt x="323" y="1022"/>
                  </a:lnTo>
                  <a:lnTo>
                    <a:pt x="328" y="1004"/>
                  </a:lnTo>
                  <a:lnTo>
                    <a:pt x="334" y="986"/>
                  </a:lnTo>
                  <a:lnTo>
                    <a:pt x="342" y="967"/>
                  </a:lnTo>
                  <a:lnTo>
                    <a:pt x="350" y="948"/>
                  </a:lnTo>
                  <a:lnTo>
                    <a:pt x="359" y="925"/>
                  </a:lnTo>
                  <a:lnTo>
                    <a:pt x="364" y="915"/>
                  </a:lnTo>
                  <a:lnTo>
                    <a:pt x="369" y="904"/>
                  </a:lnTo>
                  <a:lnTo>
                    <a:pt x="381" y="880"/>
                  </a:lnTo>
                  <a:lnTo>
                    <a:pt x="396" y="852"/>
                  </a:lnTo>
                  <a:lnTo>
                    <a:pt x="411" y="824"/>
                  </a:lnTo>
                  <a:lnTo>
                    <a:pt x="429" y="795"/>
                  </a:lnTo>
                  <a:lnTo>
                    <a:pt x="447" y="763"/>
                  </a:lnTo>
                  <a:lnTo>
                    <a:pt x="468" y="732"/>
                  </a:lnTo>
                  <a:lnTo>
                    <a:pt x="489" y="699"/>
                  </a:lnTo>
                  <a:lnTo>
                    <a:pt x="513" y="665"/>
                  </a:lnTo>
                  <a:lnTo>
                    <a:pt x="536" y="630"/>
                  </a:lnTo>
                  <a:lnTo>
                    <a:pt x="586" y="561"/>
                  </a:lnTo>
                  <a:lnTo>
                    <a:pt x="636" y="491"/>
                  </a:lnTo>
                  <a:lnTo>
                    <a:pt x="687" y="424"/>
                  </a:lnTo>
                  <a:lnTo>
                    <a:pt x="737" y="358"/>
                  </a:lnTo>
                  <a:lnTo>
                    <a:pt x="784" y="296"/>
                  </a:lnTo>
                  <a:lnTo>
                    <a:pt x="867" y="193"/>
                  </a:lnTo>
                  <a:lnTo>
                    <a:pt x="946" y="94"/>
                  </a:lnTo>
                  <a:lnTo>
                    <a:pt x="863" y="0"/>
                  </a:lnTo>
                  <a:lnTo>
                    <a:pt x="796" y="90"/>
                  </a:lnTo>
                  <a:lnTo>
                    <a:pt x="726" y="186"/>
                  </a:lnTo>
                  <a:lnTo>
                    <a:pt x="685" y="243"/>
                  </a:lnTo>
                  <a:lnTo>
                    <a:pt x="641" y="303"/>
                  </a:lnTo>
                  <a:lnTo>
                    <a:pt x="596" y="367"/>
                  </a:lnTo>
                  <a:lnTo>
                    <a:pt x="551" y="432"/>
                  </a:lnTo>
                  <a:lnTo>
                    <a:pt x="507" y="496"/>
                  </a:lnTo>
                  <a:lnTo>
                    <a:pt x="486" y="528"/>
                  </a:lnTo>
                  <a:lnTo>
                    <a:pt x="465" y="560"/>
                  </a:lnTo>
                  <a:lnTo>
                    <a:pt x="445" y="591"/>
                  </a:lnTo>
                  <a:lnTo>
                    <a:pt x="424" y="621"/>
                  </a:lnTo>
                  <a:lnTo>
                    <a:pt x="406" y="649"/>
                  </a:lnTo>
                  <a:lnTo>
                    <a:pt x="389" y="677"/>
                  </a:lnTo>
                  <a:lnTo>
                    <a:pt x="372" y="704"/>
                  </a:lnTo>
                  <a:lnTo>
                    <a:pt x="359" y="730"/>
                  </a:lnTo>
                  <a:lnTo>
                    <a:pt x="345" y="753"/>
                  </a:lnTo>
                  <a:lnTo>
                    <a:pt x="333" y="776"/>
                  </a:lnTo>
                  <a:lnTo>
                    <a:pt x="324" y="796"/>
                  </a:lnTo>
                  <a:lnTo>
                    <a:pt x="313" y="817"/>
                  </a:lnTo>
                  <a:lnTo>
                    <a:pt x="306" y="837"/>
                  </a:lnTo>
                  <a:lnTo>
                    <a:pt x="296" y="856"/>
                  </a:lnTo>
                  <a:lnTo>
                    <a:pt x="289" y="875"/>
                  </a:lnTo>
                  <a:lnTo>
                    <a:pt x="281" y="895"/>
                  </a:lnTo>
                  <a:lnTo>
                    <a:pt x="275" y="911"/>
                  </a:lnTo>
                  <a:lnTo>
                    <a:pt x="268" y="930"/>
                  </a:lnTo>
                  <a:lnTo>
                    <a:pt x="262" y="947"/>
                  </a:lnTo>
                  <a:lnTo>
                    <a:pt x="257" y="964"/>
                  </a:lnTo>
                  <a:lnTo>
                    <a:pt x="251" y="978"/>
                  </a:lnTo>
                  <a:lnTo>
                    <a:pt x="247" y="994"/>
                  </a:lnTo>
                  <a:lnTo>
                    <a:pt x="243" y="1009"/>
                  </a:lnTo>
                  <a:lnTo>
                    <a:pt x="240" y="1023"/>
                  </a:lnTo>
                  <a:lnTo>
                    <a:pt x="236" y="1037"/>
                  </a:lnTo>
                  <a:lnTo>
                    <a:pt x="234" y="1050"/>
                  </a:lnTo>
                  <a:lnTo>
                    <a:pt x="231" y="1061"/>
                  </a:lnTo>
                  <a:lnTo>
                    <a:pt x="228" y="1073"/>
                  </a:lnTo>
                  <a:lnTo>
                    <a:pt x="226" y="1084"/>
                  </a:lnTo>
                  <a:lnTo>
                    <a:pt x="225" y="1093"/>
                  </a:lnTo>
                  <a:lnTo>
                    <a:pt x="224" y="1102"/>
                  </a:lnTo>
                  <a:lnTo>
                    <a:pt x="222" y="1110"/>
                  </a:lnTo>
                  <a:lnTo>
                    <a:pt x="221" y="1119"/>
                  </a:lnTo>
                  <a:lnTo>
                    <a:pt x="221" y="1126"/>
                  </a:lnTo>
                  <a:lnTo>
                    <a:pt x="218" y="1137"/>
                  </a:lnTo>
                  <a:lnTo>
                    <a:pt x="219" y="1147"/>
                  </a:lnTo>
                  <a:lnTo>
                    <a:pt x="218" y="1154"/>
                  </a:lnTo>
                  <a:lnTo>
                    <a:pt x="0" y="1025"/>
                  </a:lnTo>
                  <a:lnTo>
                    <a:pt x="255" y="1652"/>
                  </a:lnTo>
                  <a:lnTo>
                    <a:pt x="758" y="1562"/>
                  </a:lnTo>
                  <a:lnTo>
                    <a:pt x="591" y="1390"/>
                  </a:lnTo>
                  <a:lnTo>
                    <a:pt x="883" y="953"/>
                  </a:lnTo>
                  <a:lnTo>
                    <a:pt x="1374" y="350"/>
                  </a:lnTo>
                  <a:lnTo>
                    <a:pt x="1232" y="373"/>
                  </a:lnTo>
                  <a:lnTo>
                    <a:pt x="1232" y="3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2578" y="2456"/>
              <a:ext cx="299" cy="284"/>
            </a:xfrm>
            <a:custGeom>
              <a:avLst/>
              <a:gdLst/>
              <a:ahLst/>
              <a:cxnLst>
                <a:cxn ang="0">
                  <a:pos x="893" y="802"/>
                </a:cxn>
                <a:cxn ang="0">
                  <a:pos x="1441" y="569"/>
                </a:cxn>
                <a:cxn ang="0">
                  <a:pos x="938" y="80"/>
                </a:cxn>
                <a:cxn ang="0">
                  <a:pos x="1050" y="236"/>
                </a:cxn>
                <a:cxn ang="0">
                  <a:pos x="1033" y="241"/>
                </a:cxn>
                <a:cxn ang="0">
                  <a:pos x="1007" y="253"/>
                </a:cxn>
                <a:cxn ang="0">
                  <a:pos x="990" y="259"/>
                </a:cxn>
                <a:cxn ang="0">
                  <a:pos x="971" y="270"/>
                </a:cxn>
                <a:cxn ang="0">
                  <a:pos x="950" y="280"/>
                </a:cxn>
                <a:cxn ang="0">
                  <a:pos x="924" y="294"/>
                </a:cxn>
                <a:cxn ang="0">
                  <a:pos x="898" y="310"/>
                </a:cxn>
                <a:cxn ang="0">
                  <a:pos x="866" y="327"/>
                </a:cxn>
                <a:cxn ang="0">
                  <a:pos x="832" y="347"/>
                </a:cxn>
                <a:cxn ang="0">
                  <a:pos x="794" y="371"/>
                </a:cxn>
                <a:cxn ang="0">
                  <a:pos x="773" y="386"/>
                </a:cxn>
                <a:cxn ang="0">
                  <a:pos x="729" y="419"/>
                </a:cxn>
                <a:cxn ang="0">
                  <a:pos x="678" y="461"/>
                </a:cxn>
                <a:cxn ang="0">
                  <a:pos x="624" y="509"/>
                </a:cxn>
                <a:cxn ang="0">
                  <a:pos x="569" y="562"/>
                </a:cxn>
                <a:cxn ang="0">
                  <a:pos x="481" y="649"/>
                </a:cxn>
                <a:cxn ang="0">
                  <a:pos x="368" y="768"/>
                </a:cxn>
                <a:cxn ang="0">
                  <a:pos x="264" y="880"/>
                </a:cxn>
                <a:cxn ang="0">
                  <a:pos x="100" y="1066"/>
                </a:cxn>
                <a:cxn ang="0">
                  <a:pos x="125" y="853"/>
                </a:cxn>
                <a:cxn ang="0">
                  <a:pos x="237" y="735"/>
                </a:cxn>
                <a:cxn ang="0">
                  <a:pos x="319" y="655"/>
                </a:cxn>
                <a:cxn ang="0">
                  <a:pos x="402" y="579"/>
                </a:cxn>
                <a:cxn ang="0">
                  <a:pos x="463" y="524"/>
                </a:cxn>
                <a:cxn ang="0">
                  <a:pos x="505" y="489"/>
                </a:cxn>
                <a:cxn ang="0">
                  <a:pos x="544" y="455"/>
                </a:cxn>
                <a:cxn ang="0">
                  <a:pos x="584" y="425"/>
                </a:cxn>
                <a:cxn ang="0">
                  <a:pos x="623" y="395"/>
                </a:cxn>
                <a:cxn ang="0">
                  <a:pos x="659" y="370"/>
                </a:cxn>
                <a:cxn ang="0">
                  <a:pos x="696" y="345"/>
                </a:cxn>
                <a:cxn ang="0">
                  <a:pos x="733" y="323"/>
                </a:cxn>
                <a:cxn ang="0">
                  <a:pos x="767" y="303"/>
                </a:cxn>
                <a:cxn ang="0">
                  <a:pos x="799" y="284"/>
                </a:cxn>
                <a:cxn ang="0">
                  <a:pos x="830" y="267"/>
                </a:cxn>
                <a:cxn ang="0">
                  <a:pos x="861" y="252"/>
                </a:cxn>
                <a:cxn ang="0">
                  <a:pos x="888" y="239"/>
                </a:cxn>
                <a:cxn ang="0">
                  <a:pos x="912" y="227"/>
                </a:cxn>
                <a:cxn ang="0">
                  <a:pos x="934" y="218"/>
                </a:cxn>
                <a:cxn ang="0">
                  <a:pos x="952" y="209"/>
                </a:cxn>
                <a:cxn ang="0">
                  <a:pos x="974" y="201"/>
                </a:cxn>
                <a:cxn ang="0">
                  <a:pos x="994" y="193"/>
                </a:cxn>
                <a:cxn ang="0">
                  <a:pos x="1491" y="141"/>
                </a:cxn>
                <a:cxn ang="0">
                  <a:pos x="1280" y="524"/>
                </a:cxn>
                <a:cxn ang="0">
                  <a:pos x="434" y="1423"/>
                </a:cxn>
                <a:cxn ang="0">
                  <a:pos x="409" y="1317"/>
                </a:cxn>
              </a:cxnLst>
              <a:rect l="0" t="0" r="r" b="b"/>
              <a:pathLst>
                <a:path w="1491" h="1423">
                  <a:moveTo>
                    <a:pt x="409" y="1317"/>
                  </a:moveTo>
                  <a:lnTo>
                    <a:pt x="893" y="802"/>
                  </a:lnTo>
                  <a:lnTo>
                    <a:pt x="1276" y="437"/>
                  </a:lnTo>
                  <a:lnTo>
                    <a:pt x="1441" y="569"/>
                  </a:lnTo>
                  <a:lnTo>
                    <a:pt x="1405" y="193"/>
                  </a:lnTo>
                  <a:lnTo>
                    <a:pt x="938" y="80"/>
                  </a:lnTo>
                  <a:lnTo>
                    <a:pt x="1061" y="232"/>
                  </a:lnTo>
                  <a:lnTo>
                    <a:pt x="1050" y="236"/>
                  </a:lnTo>
                  <a:lnTo>
                    <a:pt x="1042" y="238"/>
                  </a:lnTo>
                  <a:lnTo>
                    <a:pt x="1033" y="241"/>
                  </a:lnTo>
                  <a:lnTo>
                    <a:pt x="1021" y="246"/>
                  </a:lnTo>
                  <a:lnTo>
                    <a:pt x="1007" y="253"/>
                  </a:lnTo>
                  <a:lnTo>
                    <a:pt x="999" y="256"/>
                  </a:lnTo>
                  <a:lnTo>
                    <a:pt x="990" y="259"/>
                  </a:lnTo>
                  <a:lnTo>
                    <a:pt x="982" y="265"/>
                  </a:lnTo>
                  <a:lnTo>
                    <a:pt x="971" y="270"/>
                  </a:lnTo>
                  <a:lnTo>
                    <a:pt x="960" y="275"/>
                  </a:lnTo>
                  <a:lnTo>
                    <a:pt x="950" y="280"/>
                  </a:lnTo>
                  <a:lnTo>
                    <a:pt x="938" y="287"/>
                  </a:lnTo>
                  <a:lnTo>
                    <a:pt x="924" y="294"/>
                  </a:lnTo>
                  <a:lnTo>
                    <a:pt x="912" y="302"/>
                  </a:lnTo>
                  <a:lnTo>
                    <a:pt x="898" y="310"/>
                  </a:lnTo>
                  <a:lnTo>
                    <a:pt x="882" y="319"/>
                  </a:lnTo>
                  <a:lnTo>
                    <a:pt x="866" y="327"/>
                  </a:lnTo>
                  <a:lnTo>
                    <a:pt x="849" y="338"/>
                  </a:lnTo>
                  <a:lnTo>
                    <a:pt x="832" y="347"/>
                  </a:lnTo>
                  <a:lnTo>
                    <a:pt x="814" y="359"/>
                  </a:lnTo>
                  <a:lnTo>
                    <a:pt x="794" y="371"/>
                  </a:lnTo>
                  <a:lnTo>
                    <a:pt x="784" y="377"/>
                  </a:lnTo>
                  <a:lnTo>
                    <a:pt x="773" y="386"/>
                  </a:lnTo>
                  <a:lnTo>
                    <a:pt x="752" y="400"/>
                  </a:lnTo>
                  <a:lnTo>
                    <a:pt x="729" y="419"/>
                  </a:lnTo>
                  <a:lnTo>
                    <a:pt x="703" y="439"/>
                  </a:lnTo>
                  <a:lnTo>
                    <a:pt x="678" y="461"/>
                  </a:lnTo>
                  <a:lnTo>
                    <a:pt x="651" y="483"/>
                  </a:lnTo>
                  <a:lnTo>
                    <a:pt x="624" y="509"/>
                  </a:lnTo>
                  <a:lnTo>
                    <a:pt x="597" y="535"/>
                  </a:lnTo>
                  <a:lnTo>
                    <a:pt x="569" y="562"/>
                  </a:lnTo>
                  <a:lnTo>
                    <a:pt x="539" y="591"/>
                  </a:lnTo>
                  <a:lnTo>
                    <a:pt x="481" y="649"/>
                  </a:lnTo>
                  <a:lnTo>
                    <a:pt x="423" y="708"/>
                  </a:lnTo>
                  <a:lnTo>
                    <a:pt x="368" y="768"/>
                  </a:lnTo>
                  <a:lnTo>
                    <a:pt x="314" y="826"/>
                  </a:lnTo>
                  <a:lnTo>
                    <a:pt x="264" y="880"/>
                  </a:lnTo>
                  <a:lnTo>
                    <a:pt x="179" y="976"/>
                  </a:lnTo>
                  <a:lnTo>
                    <a:pt x="100" y="1066"/>
                  </a:lnTo>
                  <a:lnTo>
                    <a:pt x="0" y="993"/>
                  </a:lnTo>
                  <a:lnTo>
                    <a:pt x="125" y="853"/>
                  </a:lnTo>
                  <a:lnTo>
                    <a:pt x="199" y="775"/>
                  </a:lnTo>
                  <a:lnTo>
                    <a:pt x="237" y="735"/>
                  </a:lnTo>
                  <a:lnTo>
                    <a:pt x="278" y="696"/>
                  </a:lnTo>
                  <a:lnTo>
                    <a:pt x="319" y="655"/>
                  </a:lnTo>
                  <a:lnTo>
                    <a:pt x="359" y="616"/>
                  </a:lnTo>
                  <a:lnTo>
                    <a:pt x="402" y="579"/>
                  </a:lnTo>
                  <a:lnTo>
                    <a:pt x="444" y="542"/>
                  </a:lnTo>
                  <a:lnTo>
                    <a:pt x="463" y="524"/>
                  </a:lnTo>
                  <a:lnTo>
                    <a:pt x="485" y="506"/>
                  </a:lnTo>
                  <a:lnTo>
                    <a:pt x="505" y="489"/>
                  </a:lnTo>
                  <a:lnTo>
                    <a:pt x="526" y="472"/>
                  </a:lnTo>
                  <a:lnTo>
                    <a:pt x="544" y="455"/>
                  </a:lnTo>
                  <a:lnTo>
                    <a:pt x="564" y="440"/>
                  </a:lnTo>
                  <a:lnTo>
                    <a:pt x="584" y="425"/>
                  </a:lnTo>
                  <a:lnTo>
                    <a:pt x="604" y="410"/>
                  </a:lnTo>
                  <a:lnTo>
                    <a:pt x="623" y="395"/>
                  </a:lnTo>
                  <a:lnTo>
                    <a:pt x="641" y="382"/>
                  </a:lnTo>
                  <a:lnTo>
                    <a:pt x="659" y="370"/>
                  </a:lnTo>
                  <a:lnTo>
                    <a:pt x="679" y="357"/>
                  </a:lnTo>
                  <a:lnTo>
                    <a:pt x="696" y="345"/>
                  </a:lnTo>
                  <a:lnTo>
                    <a:pt x="714" y="334"/>
                  </a:lnTo>
                  <a:lnTo>
                    <a:pt x="733" y="323"/>
                  </a:lnTo>
                  <a:lnTo>
                    <a:pt x="750" y="312"/>
                  </a:lnTo>
                  <a:lnTo>
                    <a:pt x="767" y="303"/>
                  </a:lnTo>
                  <a:lnTo>
                    <a:pt x="783" y="292"/>
                  </a:lnTo>
                  <a:lnTo>
                    <a:pt x="799" y="284"/>
                  </a:lnTo>
                  <a:lnTo>
                    <a:pt x="815" y="275"/>
                  </a:lnTo>
                  <a:lnTo>
                    <a:pt x="830" y="267"/>
                  </a:lnTo>
                  <a:lnTo>
                    <a:pt x="846" y="259"/>
                  </a:lnTo>
                  <a:lnTo>
                    <a:pt x="861" y="252"/>
                  </a:lnTo>
                  <a:lnTo>
                    <a:pt x="874" y="245"/>
                  </a:lnTo>
                  <a:lnTo>
                    <a:pt x="888" y="239"/>
                  </a:lnTo>
                  <a:lnTo>
                    <a:pt x="901" y="233"/>
                  </a:lnTo>
                  <a:lnTo>
                    <a:pt x="912" y="227"/>
                  </a:lnTo>
                  <a:lnTo>
                    <a:pt x="923" y="221"/>
                  </a:lnTo>
                  <a:lnTo>
                    <a:pt x="934" y="218"/>
                  </a:lnTo>
                  <a:lnTo>
                    <a:pt x="943" y="213"/>
                  </a:lnTo>
                  <a:lnTo>
                    <a:pt x="952" y="209"/>
                  </a:lnTo>
                  <a:lnTo>
                    <a:pt x="960" y="205"/>
                  </a:lnTo>
                  <a:lnTo>
                    <a:pt x="974" y="201"/>
                  </a:lnTo>
                  <a:lnTo>
                    <a:pt x="986" y="198"/>
                  </a:lnTo>
                  <a:lnTo>
                    <a:pt x="994" y="193"/>
                  </a:lnTo>
                  <a:lnTo>
                    <a:pt x="830" y="0"/>
                  </a:lnTo>
                  <a:lnTo>
                    <a:pt x="1491" y="141"/>
                  </a:lnTo>
                  <a:lnTo>
                    <a:pt x="1490" y="653"/>
                  </a:lnTo>
                  <a:lnTo>
                    <a:pt x="1280" y="524"/>
                  </a:lnTo>
                  <a:lnTo>
                    <a:pt x="923" y="900"/>
                  </a:lnTo>
                  <a:lnTo>
                    <a:pt x="434" y="1423"/>
                  </a:lnTo>
                  <a:lnTo>
                    <a:pt x="409" y="1317"/>
                  </a:lnTo>
                  <a:lnTo>
                    <a:pt x="409" y="13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2488" y="2514"/>
              <a:ext cx="320" cy="401"/>
            </a:xfrm>
            <a:custGeom>
              <a:avLst/>
              <a:gdLst/>
              <a:ahLst/>
              <a:cxnLst>
                <a:cxn ang="0">
                  <a:pos x="1596" y="0"/>
                </a:cxn>
                <a:cxn ang="0">
                  <a:pos x="1525" y="244"/>
                </a:cxn>
                <a:cxn ang="0">
                  <a:pos x="1255" y="239"/>
                </a:cxn>
                <a:cxn ang="0">
                  <a:pos x="1229" y="529"/>
                </a:cxn>
                <a:cxn ang="0">
                  <a:pos x="927" y="587"/>
                </a:cxn>
                <a:cxn ang="0">
                  <a:pos x="935" y="872"/>
                </a:cxn>
                <a:cxn ang="0">
                  <a:pos x="581" y="982"/>
                </a:cxn>
                <a:cxn ang="0">
                  <a:pos x="577" y="1290"/>
                </a:cxn>
                <a:cxn ang="0">
                  <a:pos x="266" y="1383"/>
                </a:cxn>
                <a:cxn ang="0">
                  <a:pos x="320" y="1698"/>
                </a:cxn>
                <a:cxn ang="0">
                  <a:pos x="91" y="1768"/>
                </a:cxn>
                <a:cxn ang="0">
                  <a:pos x="111" y="2006"/>
                </a:cxn>
                <a:cxn ang="0">
                  <a:pos x="0" y="1727"/>
                </a:cxn>
                <a:cxn ang="0">
                  <a:pos x="219" y="1633"/>
                </a:cxn>
                <a:cxn ang="0">
                  <a:pos x="192" y="1321"/>
                </a:cxn>
                <a:cxn ang="0">
                  <a:pos x="490" y="1217"/>
                </a:cxn>
                <a:cxn ang="0">
                  <a:pos x="505" y="890"/>
                </a:cxn>
                <a:cxn ang="0">
                  <a:pos x="822" y="797"/>
                </a:cxn>
                <a:cxn ang="0">
                  <a:pos x="843" y="503"/>
                </a:cxn>
                <a:cxn ang="0">
                  <a:pos x="1127" y="450"/>
                </a:cxn>
                <a:cxn ang="0">
                  <a:pos x="1190" y="156"/>
                </a:cxn>
                <a:cxn ang="0">
                  <a:pos x="1455" y="152"/>
                </a:cxn>
                <a:cxn ang="0">
                  <a:pos x="1596" y="0"/>
                </a:cxn>
                <a:cxn ang="0">
                  <a:pos x="1596" y="0"/>
                </a:cxn>
              </a:cxnLst>
              <a:rect l="0" t="0" r="r" b="b"/>
              <a:pathLst>
                <a:path w="1596" h="2006">
                  <a:moveTo>
                    <a:pt x="1596" y="0"/>
                  </a:moveTo>
                  <a:lnTo>
                    <a:pt x="1525" y="244"/>
                  </a:lnTo>
                  <a:lnTo>
                    <a:pt x="1255" y="239"/>
                  </a:lnTo>
                  <a:lnTo>
                    <a:pt x="1229" y="529"/>
                  </a:lnTo>
                  <a:lnTo>
                    <a:pt x="927" y="587"/>
                  </a:lnTo>
                  <a:lnTo>
                    <a:pt x="935" y="872"/>
                  </a:lnTo>
                  <a:lnTo>
                    <a:pt x="581" y="982"/>
                  </a:lnTo>
                  <a:lnTo>
                    <a:pt x="577" y="1290"/>
                  </a:lnTo>
                  <a:lnTo>
                    <a:pt x="266" y="1383"/>
                  </a:lnTo>
                  <a:lnTo>
                    <a:pt x="320" y="1698"/>
                  </a:lnTo>
                  <a:lnTo>
                    <a:pt x="91" y="1768"/>
                  </a:lnTo>
                  <a:lnTo>
                    <a:pt x="111" y="2006"/>
                  </a:lnTo>
                  <a:lnTo>
                    <a:pt x="0" y="1727"/>
                  </a:lnTo>
                  <a:lnTo>
                    <a:pt x="219" y="1633"/>
                  </a:lnTo>
                  <a:lnTo>
                    <a:pt x="192" y="1321"/>
                  </a:lnTo>
                  <a:lnTo>
                    <a:pt x="490" y="1217"/>
                  </a:lnTo>
                  <a:lnTo>
                    <a:pt x="505" y="890"/>
                  </a:lnTo>
                  <a:lnTo>
                    <a:pt x="822" y="797"/>
                  </a:lnTo>
                  <a:lnTo>
                    <a:pt x="843" y="503"/>
                  </a:lnTo>
                  <a:lnTo>
                    <a:pt x="1127" y="450"/>
                  </a:lnTo>
                  <a:lnTo>
                    <a:pt x="1190" y="156"/>
                  </a:lnTo>
                  <a:lnTo>
                    <a:pt x="1455" y="152"/>
                  </a:lnTo>
                  <a:lnTo>
                    <a:pt x="1596" y="0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06575" y="0"/>
            <a:ext cx="7227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1"/>
                </a:solidFill>
                <a:latin typeface="Baskerville Old Face" pitchFamily="18" charset="0"/>
              </a:rPr>
              <a:t>Once it was our Vision--Now our Reality</a:t>
            </a:r>
          </a:p>
        </p:txBody>
      </p:sp>
      <p:sp>
        <p:nvSpPr>
          <p:cNvPr id="5293" name="Line 173"/>
          <p:cNvSpPr>
            <a:spLocks noChangeShapeType="1"/>
          </p:cNvSpPr>
          <p:nvPr/>
        </p:nvSpPr>
        <p:spPr bwMode="auto">
          <a:xfrm>
            <a:off x="4038600" y="609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1" name="Group 63"/>
          <p:cNvGrpSpPr>
            <a:grpSpLocks/>
          </p:cNvGrpSpPr>
          <p:nvPr/>
        </p:nvGrpSpPr>
        <p:grpSpPr bwMode="auto">
          <a:xfrm>
            <a:off x="115888" y="0"/>
            <a:ext cx="8951912" cy="6819900"/>
            <a:chOff x="73" y="0"/>
            <a:chExt cx="5639" cy="4320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3385" y="76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 flipH="1" flipV="1">
              <a:off x="1129" y="2976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 flipH="1" flipV="1">
              <a:off x="1657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H="1" flipV="1">
              <a:off x="1225" y="1632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 flipV="1">
              <a:off x="3385" y="432"/>
              <a:ext cx="1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 flipH="1" flipV="1">
              <a:off x="745" y="316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 flipH="1">
              <a:off x="2473" y="720"/>
              <a:ext cx="1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H="1">
              <a:off x="1609" y="20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46" y="1962"/>
              <a:ext cx="710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1044" y="209"/>
              <a:ext cx="3946" cy="3578"/>
            </a:xfrm>
            <a:custGeom>
              <a:avLst/>
              <a:gdLst/>
              <a:ahLst/>
              <a:cxnLst>
                <a:cxn ang="0">
                  <a:pos x="1795" y="2250"/>
                </a:cxn>
                <a:cxn ang="0">
                  <a:pos x="1639" y="2122"/>
                </a:cxn>
                <a:cxn ang="0">
                  <a:pos x="1427" y="2122"/>
                </a:cxn>
                <a:cxn ang="0">
                  <a:pos x="1266" y="2250"/>
                </a:cxn>
                <a:cxn ang="0">
                  <a:pos x="619" y="2306"/>
                </a:cxn>
                <a:cxn ang="0">
                  <a:pos x="847" y="1698"/>
                </a:cxn>
                <a:cxn ang="0">
                  <a:pos x="931" y="1714"/>
                </a:cxn>
                <a:cxn ang="0">
                  <a:pos x="1160" y="1619"/>
                </a:cxn>
                <a:cxn ang="0">
                  <a:pos x="1254" y="1390"/>
                </a:cxn>
                <a:cxn ang="0">
                  <a:pos x="1160" y="1156"/>
                </a:cxn>
                <a:cxn ang="0">
                  <a:pos x="1511" y="653"/>
                </a:cxn>
                <a:cxn ang="0">
                  <a:pos x="1595" y="648"/>
                </a:cxn>
                <a:cxn ang="0">
                  <a:pos x="1845" y="1268"/>
                </a:cxn>
                <a:cxn ang="0">
                  <a:pos x="1845" y="1519"/>
                </a:cxn>
                <a:cxn ang="0">
                  <a:pos x="2013" y="1686"/>
                </a:cxn>
                <a:cxn ang="0">
                  <a:pos x="2186" y="1709"/>
                </a:cxn>
                <a:cxn ang="0">
                  <a:pos x="2487" y="2234"/>
                </a:cxn>
                <a:cxn ang="0">
                  <a:pos x="2436" y="2518"/>
                </a:cxn>
                <a:cxn ang="0">
                  <a:pos x="2553" y="2686"/>
                </a:cxn>
                <a:cxn ang="0">
                  <a:pos x="2749" y="2753"/>
                </a:cxn>
                <a:cxn ang="0">
                  <a:pos x="2977" y="2658"/>
                </a:cxn>
                <a:cxn ang="0">
                  <a:pos x="3072" y="2429"/>
                </a:cxn>
                <a:cxn ang="0">
                  <a:pos x="2977" y="2200"/>
                </a:cxn>
                <a:cxn ang="0">
                  <a:pos x="2749" y="2105"/>
                </a:cxn>
                <a:cxn ang="0">
                  <a:pos x="2665" y="2116"/>
                </a:cxn>
                <a:cxn ang="0">
                  <a:pos x="2459" y="1457"/>
                </a:cxn>
                <a:cxn ang="0">
                  <a:pos x="2409" y="1212"/>
                </a:cxn>
                <a:cxn ang="0">
                  <a:pos x="2208" y="1072"/>
                </a:cxn>
                <a:cxn ang="0">
                  <a:pos x="2080" y="1072"/>
                </a:cxn>
                <a:cxn ang="0">
                  <a:pos x="1829" y="452"/>
                </a:cxn>
                <a:cxn ang="0">
                  <a:pos x="1829" y="201"/>
                </a:cxn>
                <a:cxn ang="0">
                  <a:pos x="1656" y="28"/>
                </a:cxn>
                <a:cxn ang="0">
                  <a:pos x="1405" y="28"/>
                </a:cxn>
                <a:cxn ang="0">
                  <a:pos x="1238" y="201"/>
                </a:cxn>
                <a:cxn ang="0">
                  <a:pos x="1232" y="452"/>
                </a:cxn>
                <a:cxn ang="0">
                  <a:pos x="987" y="1067"/>
                </a:cxn>
                <a:cxn ang="0">
                  <a:pos x="864" y="1072"/>
                </a:cxn>
                <a:cxn ang="0">
                  <a:pos x="663" y="1212"/>
                </a:cxn>
                <a:cxn ang="0">
                  <a:pos x="613" y="1452"/>
                </a:cxn>
                <a:cxn ang="0">
                  <a:pos x="401" y="2116"/>
                </a:cxn>
                <a:cxn ang="0">
                  <a:pos x="323" y="2105"/>
                </a:cxn>
                <a:cxn ang="0">
                  <a:pos x="95" y="2200"/>
                </a:cxn>
                <a:cxn ang="0">
                  <a:pos x="0" y="2429"/>
                </a:cxn>
                <a:cxn ang="0">
                  <a:pos x="95" y="2658"/>
                </a:cxn>
                <a:cxn ang="0">
                  <a:pos x="323" y="2753"/>
                </a:cxn>
                <a:cxn ang="0">
                  <a:pos x="524" y="2686"/>
                </a:cxn>
                <a:cxn ang="0">
                  <a:pos x="636" y="2518"/>
                </a:cxn>
                <a:cxn ang="0">
                  <a:pos x="1299" y="2652"/>
                </a:cxn>
                <a:cxn ang="0">
                  <a:pos x="1477" y="2747"/>
                </a:cxn>
                <a:cxn ang="0">
                  <a:pos x="1684" y="2714"/>
                </a:cxn>
                <a:cxn ang="0">
                  <a:pos x="1823" y="2569"/>
                </a:cxn>
              </a:cxnLst>
              <a:rect l="0" t="0" r="r" b="b"/>
              <a:pathLst>
                <a:path w="3072" h="2753">
                  <a:moveTo>
                    <a:pt x="2436" y="2345"/>
                  </a:moveTo>
                  <a:lnTo>
                    <a:pt x="1840" y="2345"/>
                  </a:lnTo>
                  <a:lnTo>
                    <a:pt x="1823" y="2295"/>
                  </a:lnTo>
                  <a:lnTo>
                    <a:pt x="1795" y="2250"/>
                  </a:lnTo>
                  <a:lnTo>
                    <a:pt x="1767" y="2206"/>
                  </a:lnTo>
                  <a:lnTo>
                    <a:pt x="1728" y="2172"/>
                  </a:lnTo>
                  <a:lnTo>
                    <a:pt x="1684" y="2144"/>
                  </a:lnTo>
                  <a:lnTo>
                    <a:pt x="1639" y="2122"/>
                  </a:lnTo>
                  <a:lnTo>
                    <a:pt x="1589" y="2111"/>
                  </a:lnTo>
                  <a:lnTo>
                    <a:pt x="1533" y="2105"/>
                  </a:lnTo>
                  <a:lnTo>
                    <a:pt x="1477" y="2111"/>
                  </a:lnTo>
                  <a:lnTo>
                    <a:pt x="1427" y="2122"/>
                  </a:lnTo>
                  <a:lnTo>
                    <a:pt x="1377" y="2144"/>
                  </a:lnTo>
                  <a:lnTo>
                    <a:pt x="1338" y="2172"/>
                  </a:lnTo>
                  <a:lnTo>
                    <a:pt x="1299" y="2206"/>
                  </a:lnTo>
                  <a:lnTo>
                    <a:pt x="1266" y="2250"/>
                  </a:lnTo>
                  <a:lnTo>
                    <a:pt x="1238" y="2295"/>
                  </a:lnTo>
                  <a:lnTo>
                    <a:pt x="1221" y="2345"/>
                  </a:lnTo>
                  <a:lnTo>
                    <a:pt x="636" y="2345"/>
                  </a:lnTo>
                  <a:lnTo>
                    <a:pt x="619" y="2306"/>
                  </a:lnTo>
                  <a:lnTo>
                    <a:pt x="602" y="2267"/>
                  </a:lnTo>
                  <a:lnTo>
                    <a:pt x="580" y="2234"/>
                  </a:lnTo>
                  <a:lnTo>
                    <a:pt x="552" y="2200"/>
                  </a:lnTo>
                  <a:lnTo>
                    <a:pt x="847" y="1698"/>
                  </a:lnTo>
                  <a:lnTo>
                    <a:pt x="870" y="1703"/>
                  </a:lnTo>
                  <a:lnTo>
                    <a:pt x="892" y="1709"/>
                  </a:lnTo>
                  <a:lnTo>
                    <a:pt x="909" y="1714"/>
                  </a:lnTo>
                  <a:lnTo>
                    <a:pt x="931" y="1714"/>
                  </a:lnTo>
                  <a:lnTo>
                    <a:pt x="998" y="1709"/>
                  </a:lnTo>
                  <a:lnTo>
                    <a:pt x="1059" y="1686"/>
                  </a:lnTo>
                  <a:lnTo>
                    <a:pt x="1109" y="1659"/>
                  </a:lnTo>
                  <a:lnTo>
                    <a:pt x="1160" y="1619"/>
                  </a:lnTo>
                  <a:lnTo>
                    <a:pt x="1199" y="1569"/>
                  </a:lnTo>
                  <a:lnTo>
                    <a:pt x="1227" y="1519"/>
                  </a:lnTo>
                  <a:lnTo>
                    <a:pt x="1249" y="1457"/>
                  </a:lnTo>
                  <a:lnTo>
                    <a:pt x="1254" y="1390"/>
                  </a:lnTo>
                  <a:lnTo>
                    <a:pt x="1249" y="1323"/>
                  </a:lnTo>
                  <a:lnTo>
                    <a:pt x="1227" y="1262"/>
                  </a:lnTo>
                  <a:lnTo>
                    <a:pt x="1199" y="1206"/>
                  </a:lnTo>
                  <a:lnTo>
                    <a:pt x="1160" y="1156"/>
                  </a:lnTo>
                  <a:lnTo>
                    <a:pt x="1455" y="642"/>
                  </a:lnTo>
                  <a:lnTo>
                    <a:pt x="1472" y="648"/>
                  </a:lnTo>
                  <a:lnTo>
                    <a:pt x="1494" y="648"/>
                  </a:lnTo>
                  <a:lnTo>
                    <a:pt x="1511" y="653"/>
                  </a:lnTo>
                  <a:lnTo>
                    <a:pt x="1533" y="653"/>
                  </a:lnTo>
                  <a:lnTo>
                    <a:pt x="1556" y="653"/>
                  </a:lnTo>
                  <a:lnTo>
                    <a:pt x="1578" y="648"/>
                  </a:lnTo>
                  <a:lnTo>
                    <a:pt x="1595" y="648"/>
                  </a:lnTo>
                  <a:lnTo>
                    <a:pt x="1617" y="642"/>
                  </a:lnTo>
                  <a:lnTo>
                    <a:pt x="1912" y="1162"/>
                  </a:lnTo>
                  <a:lnTo>
                    <a:pt x="1873" y="1212"/>
                  </a:lnTo>
                  <a:lnTo>
                    <a:pt x="1845" y="1268"/>
                  </a:lnTo>
                  <a:lnTo>
                    <a:pt x="1823" y="1323"/>
                  </a:lnTo>
                  <a:lnTo>
                    <a:pt x="1818" y="1390"/>
                  </a:lnTo>
                  <a:lnTo>
                    <a:pt x="1823" y="1457"/>
                  </a:lnTo>
                  <a:lnTo>
                    <a:pt x="1845" y="1519"/>
                  </a:lnTo>
                  <a:lnTo>
                    <a:pt x="1873" y="1569"/>
                  </a:lnTo>
                  <a:lnTo>
                    <a:pt x="1912" y="1619"/>
                  </a:lnTo>
                  <a:lnTo>
                    <a:pt x="1963" y="1659"/>
                  </a:lnTo>
                  <a:lnTo>
                    <a:pt x="2013" y="1686"/>
                  </a:lnTo>
                  <a:lnTo>
                    <a:pt x="2074" y="1709"/>
                  </a:lnTo>
                  <a:lnTo>
                    <a:pt x="2141" y="1714"/>
                  </a:lnTo>
                  <a:lnTo>
                    <a:pt x="2163" y="1714"/>
                  </a:lnTo>
                  <a:lnTo>
                    <a:pt x="2186" y="1709"/>
                  </a:lnTo>
                  <a:lnTo>
                    <a:pt x="2202" y="1709"/>
                  </a:lnTo>
                  <a:lnTo>
                    <a:pt x="2225" y="1703"/>
                  </a:lnTo>
                  <a:lnTo>
                    <a:pt x="2514" y="2206"/>
                  </a:lnTo>
                  <a:lnTo>
                    <a:pt x="2487" y="2234"/>
                  </a:lnTo>
                  <a:lnTo>
                    <a:pt x="2470" y="2267"/>
                  </a:lnTo>
                  <a:lnTo>
                    <a:pt x="2448" y="2306"/>
                  </a:lnTo>
                  <a:lnTo>
                    <a:pt x="2436" y="2345"/>
                  </a:lnTo>
                  <a:lnTo>
                    <a:pt x="2436" y="2518"/>
                  </a:lnTo>
                  <a:lnTo>
                    <a:pt x="2453" y="2569"/>
                  </a:lnTo>
                  <a:lnTo>
                    <a:pt x="2481" y="2613"/>
                  </a:lnTo>
                  <a:lnTo>
                    <a:pt x="2514" y="2652"/>
                  </a:lnTo>
                  <a:lnTo>
                    <a:pt x="2553" y="2686"/>
                  </a:lnTo>
                  <a:lnTo>
                    <a:pt x="2593" y="2714"/>
                  </a:lnTo>
                  <a:lnTo>
                    <a:pt x="2643" y="2736"/>
                  </a:lnTo>
                  <a:lnTo>
                    <a:pt x="2693" y="2747"/>
                  </a:lnTo>
                  <a:lnTo>
                    <a:pt x="2749" y="2753"/>
                  </a:lnTo>
                  <a:lnTo>
                    <a:pt x="2816" y="2747"/>
                  </a:lnTo>
                  <a:lnTo>
                    <a:pt x="2877" y="2725"/>
                  </a:lnTo>
                  <a:lnTo>
                    <a:pt x="2927" y="2697"/>
                  </a:lnTo>
                  <a:lnTo>
                    <a:pt x="2977" y="2658"/>
                  </a:lnTo>
                  <a:lnTo>
                    <a:pt x="3016" y="2608"/>
                  </a:lnTo>
                  <a:lnTo>
                    <a:pt x="3044" y="2558"/>
                  </a:lnTo>
                  <a:lnTo>
                    <a:pt x="3066" y="2496"/>
                  </a:lnTo>
                  <a:lnTo>
                    <a:pt x="3072" y="2429"/>
                  </a:lnTo>
                  <a:lnTo>
                    <a:pt x="3066" y="2362"/>
                  </a:lnTo>
                  <a:lnTo>
                    <a:pt x="3044" y="2301"/>
                  </a:lnTo>
                  <a:lnTo>
                    <a:pt x="3016" y="2250"/>
                  </a:lnTo>
                  <a:lnTo>
                    <a:pt x="2977" y="2200"/>
                  </a:lnTo>
                  <a:lnTo>
                    <a:pt x="2927" y="2161"/>
                  </a:lnTo>
                  <a:lnTo>
                    <a:pt x="2877" y="2133"/>
                  </a:lnTo>
                  <a:lnTo>
                    <a:pt x="2816" y="2111"/>
                  </a:lnTo>
                  <a:lnTo>
                    <a:pt x="2749" y="2105"/>
                  </a:lnTo>
                  <a:lnTo>
                    <a:pt x="2726" y="2105"/>
                  </a:lnTo>
                  <a:lnTo>
                    <a:pt x="2710" y="2111"/>
                  </a:lnTo>
                  <a:lnTo>
                    <a:pt x="2687" y="2111"/>
                  </a:lnTo>
                  <a:lnTo>
                    <a:pt x="2665" y="2116"/>
                  </a:lnTo>
                  <a:lnTo>
                    <a:pt x="2375" y="1614"/>
                  </a:lnTo>
                  <a:lnTo>
                    <a:pt x="2414" y="1569"/>
                  </a:lnTo>
                  <a:lnTo>
                    <a:pt x="2442" y="1513"/>
                  </a:lnTo>
                  <a:lnTo>
                    <a:pt x="2459" y="1457"/>
                  </a:lnTo>
                  <a:lnTo>
                    <a:pt x="2464" y="1390"/>
                  </a:lnTo>
                  <a:lnTo>
                    <a:pt x="2459" y="1323"/>
                  </a:lnTo>
                  <a:lnTo>
                    <a:pt x="2436" y="1262"/>
                  </a:lnTo>
                  <a:lnTo>
                    <a:pt x="2409" y="1212"/>
                  </a:lnTo>
                  <a:lnTo>
                    <a:pt x="2370" y="1162"/>
                  </a:lnTo>
                  <a:lnTo>
                    <a:pt x="2319" y="1122"/>
                  </a:lnTo>
                  <a:lnTo>
                    <a:pt x="2269" y="1094"/>
                  </a:lnTo>
                  <a:lnTo>
                    <a:pt x="2208" y="1072"/>
                  </a:lnTo>
                  <a:lnTo>
                    <a:pt x="2141" y="1067"/>
                  </a:lnTo>
                  <a:lnTo>
                    <a:pt x="2119" y="1067"/>
                  </a:lnTo>
                  <a:lnTo>
                    <a:pt x="2102" y="1067"/>
                  </a:lnTo>
                  <a:lnTo>
                    <a:pt x="2080" y="1072"/>
                  </a:lnTo>
                  <a:lnTo>
                    <a:pt x="2063" y="1078"/>
                  </a:lnTo>
                  <a:lnTo>
                    <a:pt x="1767" y="553"/>
                  </a:lnTo>
                  <a:lnTo>
                    <a:pt x="1801" y="508"/>
                  </a:lnTo>
                  <a:lnTo>
                    <a:pt x="1829" y="452"/>
                  </a:lnTo>
                  <a:lnTo>
                    <a:pt x="1845" y="391"/>
                  </a:lnTo>
                  <a:lnTo>
                    <a:pt x="1851" y="329"/>
                  </a:lnTo>
                  <a:lnTo>
                    <a:pt x="1845" y="262"/>
                  </a:lnTo>
                  <a:lnTo>
                    <a:pt x="1829" y="201"/>
                  </a:lnTo>
                  <a:lnTo>
                    <a:pt x="1795" y="145"/>
                  </a:lnTo>
                  <a:lnTo>
                    <a:pt x="1762" y="95"/>
                  </a:lnTo>
                  <a:lnTo>
                    <a:pt x="1712" y="56"/>
                  </a:lnTo>
                  <a:lnTo>
                    <a:pt x="1656" y="28"/>
                  </a:lnTo>
                  <a:lnTo>
                    <a:pt x="1600" y="6"/>
                  </a:lnTo>
                  <a:lnTo>
                    <a:pt x="1533" y="0"/>
                  </a:lnTo>
                  <a:lnTo>
                    <a:pt x="1466" y="6"/>
                  </a:lnTo>
                  <a:lnTo>
                    <a:pt x="1405" y="28"/>
                  </a:lnTo>
                  <a:lnTo>
                    <a:pt x="1355" y="56"/>
                  </a:lnTo>
                  <a:lnTo>
                    <a:pt x="1305" y="95"/>
                  </a:lnTo>
                  <a:lnTo>
                    <a:pt x="1266" y="145"/>
                  </a:lnTo>
                  <a:lnTo>
                    <a:pt x="1238" y="201"/>
                  </a:lnTo>
                  <a:lnTo>
                    <a:pt x="1215" y="262"/>
                  </a:lnTo>
                  <a:lnTo>
                    <a:pt x="1210" y="329"/>
                  </a:lnTo>
                  <a:lnTo>
                    <a:pt x="1215" y="391"/>
                  </a:lnTo>
                  <a:lnTo>
                    <a:pt x="1232" y="452"/>
                  </a:lnTo>
                  <a:lnTo>
                    <a:pt x="1266" y="508"/>
                  </a:lnTo>
                  <a:lnTo>
                    <a:pt x="1305" y="553"/>
                  </a:lnTo>
                  <a:lnTo>
                    <a:pt x="1004" y="1072"/>
                  </a:lnTo>
                  <a:lnTo>
                    <a:pt x="987" y="1067"/>
                  </a:lnTo>
                  <a:lnTo>
                    <a:pt x="970" y="1067"/>
                  </a:lnTo>
                  <a:lnTo>
                    <a:pt x="953" y="1067"/>
                  </a:lnTo>
                  <a:lnTo>
                    <a:pt x="931" y="1067"/>
                  </a:lnTo>
                  <a:lnTo>
                    <a:pt x="864" y="1072"/>
                  </a:lnTo>
                  <a:lnTo>
                    <a:pt x="803" y="1094"/>
                  </a:lnTo>
                  <a:lnTo>
                    <a:pt x="753" y="1122"/>
                  </a:lnTo>
                  <a:lnTo>
                    <a:pt x="702" y="1162"/>
                  </a:lnTo>
                  <a:lnTo>
                    <a:pt x="663" y="1212"/>
                  </a:lnTo>
                  <a:lnTo>
                    <a:pt x="636" y="1262"/>
                  </a:lnTo>
                  <a:lnTo>
                    <a:pt x="613" y="1323"/>
                  </a:lnTo>
                  <a:lnTo>
                    <a:pt x="608" y="1390"/>
                  </a:lnTo>
                  <a:lnTo>
                    <a:pt x="613" y="1452"/>
                  </a:lnTo>
                  <a:lnTo>
                    <a:pt x="630" y="1508"/>
                  </a:lnTo>
                  <a:lnTo>
                    <a:pt x="658" y="1564"/>
                  </a:lnTo>
                  <a:lnTo>
                    <a:pt x="697" y="1614"/>
                  </a:lnTo>
                  <a:lnTo>
                    <a:pt x="401" y="2116"/>
                  </a:lnTo>
                  <a:lnTo>
                    <a:pt x="385" y="2111"/>
                  </a:lnTo>
                  <a:lnTo>
                    <a:pt x="362" y="2111"/>
                  </a:lnTo>
                  <a:lnTo>
                    <a:pt x="346" y="2105"/>
                  </a:lnTo>
                  <a:lnTo>
                    <a:pt x="323" y="2105"/>
                  </a:lnTo>
                  <a:lnTo>
                    <a:pt x="256" y="2111"/>
                  </a:lnTo>
                  <a:lnTo>
                    <a:pt x="195" y="2133"/>
                  </a:lnTo>
                  <a:lnTo>
                    <a:pt x="145" y="2161"/>
                  </a:lnTo>
                  <a:lnTo>
                    <a:pt x="95" y="2200"/>
                  </a:lnTo>
                  <a:lnTo>
                    <a:pt x="56" y="2250"/>
                  </a:lnTo>
                  <a:lnTo>
                    <a:pt x="28" y="2301"/>
                  </a:lnTo>
                  <a:lnTo>
                    <a:pt x="6" y="2362"/>
                  </a:lnTo>
                  <a:lnTo>
                    <a:pt x="0" y="2429"/>
                  </a:lnTo>
                  <a:lnTo>
                    <a:pt x="6" y="2496"/>
                  </a:lnTo>
                  <a:lnTo>
                    <a:pt x="28" y="2558"/>
                  </a:lnTo>
                  <a:lnTo>
                    <a:pt x="56" y="2608"/>
                  </a:lnTo>
                  <a:lnTo>
                    <a:pt x="95" y="2658"/>
                  </a:lnTo>
                  <a:lnTo>
                    <a:pt x="145" y="2697"/>
                  </a:lnTo>
                  <a:lnTo>
                    <a:pt x="195" y="2725"/>
                  </a:lnTo>
                  <a:lnTo>
                    <a:pt x="256" y="2747"/>
                  </a:lnTo>
                  <a:lnTo>
                    <a:pt x="323" y="2753"/>
                  </a:lnTo>
                  <a:lnTo>
                    <a:pt x="379" y="2747"/>
                  </a:lnTo>
                  <a:lnTo>
                    <a:pt x="429" y="2736"/>
                  </a:lnTo>
                  <a:lnTo>
                    <a:pt x="479" y="2714"/>
                  </a:lnTo>
                  <a:lnTo>
                    <a:pt x="524" y="2686"/>
                  </a:lnTo>
                  <a:lnTo>
                    <a:pt x="558" y="2652"/>
                  </a:lnTo>
                  <a:lnTo>
                    <a:pt x="591" y="2613"/>
                  </a:lnTo>
                  <a:lnTo>
                    <a:pt x="619" y="2569"/>
                  </a:lnTo>
                  <a:lnTo>
                    <a:pt x="636" y="2518"/>
                  </a:lnTo>
                  <a:lnTo>
                    <a:pt x="1221" y="2518"/>
                  </a:lnTo>
                  <a:lnTo>
                    <a:pt x="1238" y="2569"/>
                  </a:lnTo>
                  <a:lnTo>
                    <a:pt x="1266" y="2613"/>
                  </a:lnTo>
                  <a:lnTo>
                    <a:pt x="1299" y="2652"/>
                  </a:lnTo>
                  <a:lnTo>
                    <a:pt x="1338" y="2686"/>
                  </a:lnTo>
                  <a:lnTo>
                    <a:pt x="1377" y="2714"/>
                  </a:lnTo>
                  <a:lnTo>
                    <a:pt x="1427" y="2736"/>
                  </a:lnTo>
                  <a:lnTo>
                    <a:pt x="1477" y="2747"/>
                  </a:lnTo>
                  <a:lnTo>
                    <a:pt x="1533" y="2753"/>
                  </a:lnTo>
                  <a:lnTo>
                    <a:pt x="1589" y="2747"/>
                  </a:lnTo>
                  <a:lnTo>
                    <a:pt x="1639" y="2736"/>
                  </a:lnTo>
                  <a:lnTo>
                    <a:pt x="1684" y="2714"/>
                  </a:lnTo>
                  <a:lnTo>
                    <a:pt x="1728" y="2686"/>
                  </a:lnTo>
                  <a:lnTo>
                    <a:pt x="1767" y="2652"/>
                  </a:lnTo>
                  <a:lnTo>
                    <a:pt x="1795" y="2613"/>
                  </a:lnTo>
                  <a:lnTo>
                    <a:pt x="1823" y="2569"/>
                  </a:lnTo>
                  <a:lnTo>
                    <a:pt x="1840" y="2518"/>
                  </a:lnTo>
                  <a:lnTo>
                    <a:pt x="2436" y="2518"/>
                  </a:lnTo>
                  <a:lnTo>
                    <a:pt x="2436" y="2345"/>
                  </a:lnTo>
                  <a:close/>
                </a:path>
              </a:pathLst>
            </a:custGeom>
            <a:solidFill>
              <a:srgbClr val="A2B1FA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3468" y="1734"/>
              <a:ext cx="676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latin typeface="Berlin Sans FB Demi" pitchFamily="34" charset="0"/>
                </a:rPr>
                <a:t>Chronic Disease Mgmt</a:t>
              </a: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4200" y="3089"/>
              <a:ext cx="79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Berlin Sans FB Demi" pitchFamily="34" charset="0"/>
                </a:rPr>
                <a:t>Engage Business Community</a:t>
              </a:r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1833" y="1791"/>
              <a:ext cx="84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Berlin Sans FB Demi" pitchFamily="34" charset="0"/>
                </a:rPr>
                <a:t>Cultural </a:t>
              </a:r>
              <a:r>
                <a:rPr lang="en-US" sz="1600">
                  <a:latin typeface="Berlin Sans FB Demi" pitchFamily="34" charset="0"/>
                  <a:cs typeface="Times New Roman" charset="0"/>
                </a:rPr>
                <a:t>Competency </a:t>
              </a: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1044" y="3089"/>
              <a:ext cx="845" cy="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Berlin Sans FB Demi" pitchFamily="34" charset="0"/>
                </a:rPr>
                <a:t>Expanded Health Care Delivery System</a:t>
              </a:r>
              <a:r>
                <a:rPr lang="en-US" sz="1400">
                  <a:latin typeface="Berlin Sans FB Demi" pitchFamily="34" charset="0"/>
                  <a:cs typeface="Times New Roman" charset="0"/>
                </a:rPr>
                <a:t> </a:t>
              </a: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3411" y="3276"/>
              <a:ext cx="6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889" y="3276"/>
              <a:ext cx="6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 rot="-3696431">
              <a:off x="1462" y="2671"/>
              <a:ext cx="65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 rot="-3696431">
              <a:off x="2282" y="1244"/>
              <a:ext cx="65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 rot="3539188">
              <a:off x="3837" y="2542"/>
              <a:ext cx="65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 rot="3539188">
              <a:off x="3061" y="1190"/>
              <a:ext cx="6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chemeClr val="accent2"/>
                  </a:solidFill>
                  <a:latin typeface="Berlin Sans FB Demi" pitchFamily="34" charset="0"/>
                </a:rPr>
                <a:t>HealthTrack</a:t>
              </a: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2548" y="1593"/>
              <a:ext cx="95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Berlin Sans FB Demi" pitchFamily="34" charset="0"/>
                </a:rPr>
                <a:t>Coordination</a:t>
              </a: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2578" y="384"/>
              <a:ext cx="845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Berlin Sans FB Demi" pitchFamily="34" charset="0"/>
                </a:rPr>
                <a:t>Benefit Management &amp; Tracking</a:t>
              </a:r>
              <a:endParaRPr lang="en-US" sz="1400">
                <a:latin typeface="Berlin Sans FB Demi" pitchFamily="34" charset="0"/>
                <a:cs typeface="Times New Roman" charset="0"/>
              </a:endParaRPr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649" y="2448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CATCH</a:t>
              </a:r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121" y="3433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CHC Physician</a:t>
              </a:r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697" y="3722"/>
              <a:ext cx="599" cy="5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Physician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Recruitment</a:t>
              </a:r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1609" y="3722"/>
              <a:ext cx="599" cy="5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Clinical Redesign</a:t>
              </a:r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2578" y="3216"/>
              <a:ext cx="845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Berlin Sans FB Demi" pitchFamily="34" charset="0"/>
                </a:rPr>
                <a:t>Continuum of Care</a:t>
              </a:r>
              <a:endParaRPr lang="en-US" sz="1400">
                <a:latin typeface="Berlin Sans FB Demi" pitchFamily="34" charset="0"/>
                <a:cs typeface="Times New Roman" charset="0"/>
              </a:endParaRPr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1015" y="1860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Workshops</a:t>
              </a: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2010" y="2688"/>
              <a:ext cx="9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Berlin Sans FB Demi" pitchFamily="34" charset="0"/>
                </a:rPr>
                <a:t>Sustainability</a:t>
              </a:r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3145" y="2688"/>
              <a:ext cx="9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Berlin Sans FB Demi" pitchFamily="34" charset="0"/>
                </a:rPr>
                <a:t>Collaboration</a:t>
              </a:r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2329" y="3721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Mini-Medical Record</a:t>
              </a:r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625" y="1344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Interpreter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Training</a:t>
              </a:r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4472" y="1680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ED Diversion</a:t>
              </a:r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4489" y="2304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Shared Care Protocol</a:t>
              </a:r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3769" y="536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Medicaid Tracking</a:t>
              </a:r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3489" y="0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Unified CICP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Application</a:t>
              </a:r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5113" y="2928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Healthy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Workforce</a:t>
              </a:r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3193" y="3721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Provider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Communication</a:t>
              </a:r>
            </a:p>
          </p:txBody>
        </p:sp>
        <p:sp>
          <p:nvSpPr>
            <p:cNvPr id="2088" name="Oval 40"/>
            <p:cNvSpPr>
              <a:spLocks noChangeArrowheads="1"/>
            </p:cNvSpPr>
            <p:nvPr/>
          </p:nvSpPr>
          <p:spPr bwMode="auto">
            <a:xfrm>
              <a:off x="1129" y="912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Brochures</a:t>
              </a:r>
            </a:p>
          </p:txBody>
        </p:sp>
        <p:sp>
          <p:nvSpPr>
            <p:cNvPr id="2089" name="AutoShape 41"/>
            <p:cNvSpPr>
              <a:spLocks noChangeArrowheads="1"/>
            </p:cNvSpPr>
            <p:nvPr/>
          </p:nvSpPr>
          <p:spPr bwMode="auto">
            <a:xfrm>
              <a:off x="4921" y="652"/>
              <a:ext cx="624" cy="336"/>
            </a:xfrm>
            <a:prstGeom prst="hexagon">
              <a:avLst>
                <a:gd name="adj" fmla="val 46429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Recidivist</a:t>
              </a:r>
            </a:p>
          </p:txBody>
        </p:sp>
        <p:sp>
          <p:nvSpPr>
            <p:cNvPr id="2090" name="AutoShape 42"/>
            <p:cNvSpPr>
              <a:spLocks noChangeArrowheads="1"/>
            </p:cNvSpPr>
            <p:nvPr/>
          </p:nvSpPr>
          <p:spPr bwMode="auto">
            <a:xfrm>
              <a:off x="4969" y="1036"/>
              <a:ext cx="624" cy="336"/>
            </a:xfrm>
            <a:prstGeom prst="hexagon">
              <a:avLst>
                <a:gd name="adj" fmla="val 46429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Homeless</a:t>
              </a:r>
            </a:p>
          </p:txBody>
        </p:sp>
        <p:cxnSp>
          <p:nvCxnSpPr>
            <p:cNvPr id="2091" name="AutoShape 43"/>
            <p:cNvCxnSpPr>
              <a:cxnSpLocks noChangeShapeType="1"/>
              <a:stCxn id="2070" idx="0"/>
              <a:endCxn id="2089" idx="1"/>
            </p:cNvCxnSpPr>
            <p:nvPr/>
          </p:nvCxnSpPr>
          <p:spPr bwMode="auto">
            <a:xfrm flipV="1">
              <a:off x="3027" y="820"/>
              <a:ext cx="1894" cy="7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092" name="AutoShape 44"/>
            <p:cNvCxnSpPr>
              <a:cxnSpLocks noChangeShapeType="1"/>
              <a:stCxn id="2070" idx="0"/>
              <a:endCxn id="2090" idx="1"/>
            </p:cNvCxnSpPr>
            <p:nvPr/>
          </p:nvCxnSpPr>
          <p:spPr bwMode="auto">
            <a:xfrm flipV="1">
              <a:off x="3027" y="1204"/>
              <a:ext cx="1942" cy="3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093" name="Oval 45"/>
            <p:cNvSpPr>
              <a:spLocks noChangeArrowheads="1"/>
            </p:cNvSpPr>
            <p:nvPr/>
          </p:nvSpPr>
          <p:spPr bwMode="auto">
            <a:xfrm>
              <a:off x="145" y="2832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Pharmacy</a:t>
              </a:r>
            </a:p>
          </p:txBody>
        </p:sp>
        <p:sp>
          <p:nvSpPr>
            <p:cNvPr id="2094" name="AutoShape 46"/>
            <p:cNvSpPr>
              <a:spLocks noChangeArrowheads="1"/>
            </p:cNvSpPr>
            <p:nvPr/>
          </p:nvSpPr>
          <p:spPr bwMode="auto">
            <a:xfrm>
              <a:off x="5017" y="1420"/>
              <a:ext cx="624" cy="336"/>
            </a:xfrm>
            <a:prstGeom prst="hexagon">
              <a:avLst>
                <a:gd name="adj" fmla="val 46429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School-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Based Health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Center</a:t>
              </a:r>
            </a:p>
          </p:txBody>
        </p:sp>
        <p:cxnSp>
          <p:nvCxnSpPr>
            <p:cNvPr id="2095" name="AutoShape 47"/>
            <p:cNvCxnSpPr>
              <a:cxnSpLocks noChangeShapeType="1"/>
              <a:stCxn id="2070" idx="0"/>
              <a:endCxn id="2094" idx="1"/>
            </p:cNvCxnSpPr>
            <p:nvPr/>
          </p:nvCxnSpPr>
          <p:spPr bwMode="auto">
            <a:xfrm flipV="1">
              <a:off x="3027" y="1588"/>
              <a:ext cx="1990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096" name="Text Box 48"/>
            <p:cNvSpPr txBox="1">
              <a:spLocks noChangeArrowheads="1"/>
            </p:cNvSpPr>
            <p:nvPr/>
          </p:nvSpPr>
          <p:spPr bwMode="auto">
            <a:xfrm>
              <a:off x="73" y="0"/>
              <a:ext cx="2361" cy="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Berlin Sans FB Demi" pitchFamily="34" charset="0"/>
                </a:rPr>
                <a:t>El Paso County</a:t>
              </a:r>
            </a:p>
            <a:p>
              <a:r>
                <a:rPr lang="en-US" sz="2000">
                  <a:latin typeface="Berlin Sans FB Demi" pitchFamily="34" charset="0"/>
                </a:rPr>
                <a:t>Community Health Partnership</a:t>
              </a:r>
            </a:p>
            <a:p>
              <a:r>
                <a:rPr lang="en-US" sz="2000">
                  <a:latin typeface="Berlin Sans FB Demi" pitchFamily="34" charset="0"/>
                </a:rPr>
                <a:t>HCAP Grant</a:t>
              </a:r>
              <a:endParaRPr lang="en-US" sz="1600" i="1">
                <a:latin typeface="Berlin Sans FB Demi" pitchFamily="34" charset="0"/>
              </a:endParaRPr>
            </a:p>
          </p:txBody>
        </p:sp>
        <p:sp>
          <p:nvSpPr>
            <p:cNvPr id="2097" name="Oval 49"/>
            <p:cNvSpPr>
              <a:spLocks noChangeArrowheads="1"/>
            </p:cNvSpPr>
            <p:nvPr/>
          </p:nvSpPr>
          <p:spPr bwMode="auto">
            <a:xfrm>
              <a:off x="1885" y="528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Timely A/R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Management</a:t>
              </a:r>
            </a:p>
          </p:txBody>
        </p:sp>
        <p:sp>
          <p:nvSpPr>
            <p:cNvPr id="2098" name="Oval 50"/>
            <p:cNvSpPr>
              <a:spLocks noChangeArrowheads="1"/>
            </p:cNvSpPr>
            <p:nvPr/>
          </p:nvSpPr>
          <p:spPr bwMode="auto">
            <a:xfrm>
              <a:off x="4969" y="3721"/>
              <a:ext cx="599" cy="5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000">
                  <a:latin typeface="Berlin Sans FB" pitchFamily="34" charset="0"/>
                </a:rPr>
                <a:t>Community </a:t>
              </a:r>
            </a:p>
            <a:p>
              <a:pPr algn="ctr"/>
              <a:r>
                <a:rPr lang="en-US" sz="1000">
                  <a:latin typeface="Berlin Sans FB" pitchFamily="34" charset="0"/>
                </a:rPr>
                <a:t>Education</a:t>
              </a:r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73" y="720"/>
              <a:ext cx="971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Berlin Sans FB Demi" pitchFamily="34" charset="0"/>
                </a:rPr>
                <a:t>The Goal:</a:t>
              </a:r>
            </a:p>
            <a:p>
              <a:r>
                <a:rPr lang="en-US" sz="1400" b="1" i="1">
                  <a:latin typeface="Berlin Sans FB Demi" pitchFamily="34" charset="0"/>
                </a:rPr>
                <a:t>100% Access and </a:t>
              </a:r>
            </a:p>
            <a:p>
              <a:r>
                <a:rPr lang="en-US" sz="1400" b="1" i="1">
                  <a:latin typeface="Berlin Sans FB Demi" pitchFamily="34" charset="0"/>
                </a:rPr>
                <a:t>0% Disparities</a:t>
              </a:r>
            </a:p>
          </p:txBody>
        </p: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>
              <a:off x="4201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2101" name="AutoShape 53"/>
            <p:cNvCxnSpPr>
              <a:cxnSpLocks noChangeShapeType="1"/>
              <a:stCxn id="2059" idx="25"/>
              <a:endCxn id="2083" idx="1"/>
            </p:cNvCxnSpPr>
            <p:nvPr/>
          </p:nvCxnSpPr>
          <p:spPr bwMode="auto">
            <a:xfrm>
              <a:off x="4203" y="2103"/>
              <a:ext cx="374" cy="2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2" name="AutoShape 54"/>
            <p:cNvCxnSpPr>
              <a:cxnSpLocks noChangeShapeType="1"/>
              <a:stCxn id="2059" idx="21"/>
              <a:endCxn id="2086" idx="2"/>
            </p:cNvCxnSpPr>
            <p:nvPr/>
          </p:nvCxnSpPr>
          <p:spPr bwMode="auto">
            <a:xfrm flipV="1">
              <a:off x="4990" y="3228"/>
              <a:ext cx="123" cy="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3" name="AutoShape 55"/>
            <p:cNvCxnSpPr>
              <a:cxnSpLocks noChangeShapeType="1"/>
              <a:stCxn id="2059" idx="20"/>
              <a:endCxn id="2098" idx="1"/>
            </p:cNvCxnSpPr>
            <p:nvPr/>
          </p:nvCxnSpPr>
          <p:spPr bwMode="auto">
            <a:xfrm>
              <a:off x="4868" y="3664"/>
              <a:ext cx="189" cy="1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4" name="AutoShape 56"/>
            <p:cNvCxnSpPr>
              <a:cxnSpLocks noChangeShapeType="1"/>
              <a:stCxn id="2059" idx="49"/>
              <a:endCxn id="2087" idx="1"/>
            </p:cNvCxnSpPr>
            <p:nvPr/>
          </p:nvCxnSpPr>
          <p:spPr bwMode="auto">
            <a:xfrm>
              <a:off x="3207" y="3736"/>
              <a:ext cx="74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5" name="AutoShape 57"/>
            <p:cNvCxnSpPr>
              <a:cxnSpLocks noChangeShapeType="1"/>
              <a:stCxn id="2059" idx="47"/>
              <a:endCxn id="2080" idx="0"/>
            </p:cNvCxnSpPr>
            <p:nvPr/>
          </p:nvCxnSpPr>
          <p:spPr bwMode="auto">
            <a:xfrm flipH="1">
              <a:off x="2629" y="3656"/>
              <a:ext cx="84" cy="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6" name="AutoShape 58"/>
            <p:cNvCxnSpPr>
              <a:cxnSpLocks noChangeShapeType="1"/>
              <a:stCxn id="2059" idx="45"/>
              <a:endCxn id="2075" idx="1"/>
            </p:cNvCxnSpPr>
            <p:nvPr/>
          </p:nvCxnSpPr>
          <p:spPr bwMode="auto">
            <a:xfrm flipH="1">
              <a:off x="1697" y="3700"/>
              <a:ext cx="20" cy="1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7" name="AutoShape 59"/>
            <p:cNvCxnSpPr>
              <a:cxnSpLocks noChangeShapeType="1"/>
              <a:stCxn id="2059" idx="43"/>
              <a:endCxn id="2074" idx="0"/>
            </p:cNvCxnSpPr>
            <p:nvPr/>
          </p:nvCxnSpPr>
          <p:spPr bwMode="auto">
            <a:xfrm flipH="1">
              <a:off x="997" y="3664"/>
              <a:ext cx="169" cy="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08" name="AutoShape 60"/>
            <p:cNvCxnSpPr>
              <a:cxnSpLocks noChangeShapeType="1"/>
              <a:stCxn id="2063" idx="1"/>
              <a:endCxn id="2073" idx="7"/>
            </p:cNvCxnSpPr>
            <p:nvPr/>
          </p:nvCxnSpPr>
          <p:spPr bwMode="auto">
            <a:xfrm flipH="1">
              <a:off x="632" y="3386"/>
              <a:ext cx="412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4153" y="3264"/>
              <a:ext cx="48" cy="213"/>
            </a:xfrm>
            <a:prstGeom prst="rect">
              <a:avLst/>
            </a:prstGeom>
            <a:solidFill>
              <a:srgbClr val="A2B1F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8864600" y="6634163"/>
            <a:ext cx="228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Baskerville Old Face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panese Waves">
  <a:themeElements>
    <a:clrScheme name="">
      <a:dk1>
        <a:srgbClr val="6F3525"/>
      </a:dk1>
      <a:lt1>
        <a:srgbClr val="CBDBDB"/>
      </a:lt1>
      <a:dk2>
        <a:srgbClr val="061C62"/>
      </a:dk2>
      <a:lt2>
        <a:srgbClr val="484719"/>
      </a:lt2>
      <a:accent1>
        <a:srgbClr val="C03E3E"/>
      </a:accent1>
      <a:accent2>
        <a:srgbClr val="5C6D90"/>
      </a:accent2>
      <a:accent3>
        <a:srgbClr val="E2EAEA"/>
      </a:accent3>
      <a:accent4>
        <a:srgbClr val="5E2C1E"/>
      </a:accent4>
      <a:accent5>
        <a:srgbClr val="DCAFAF"/>
      </a:accent5>
      <a:accent6>
        <a:srgbClr val="536282"/>
      </a:accent6>
      <a:hlink>
        <a:srgbClr val="365D96"/>
      </a:hlink>
      <a:folHlink>
        <a:srgbClr val="586840"/>
      </a:folHlink>
    </a:clrScheme>
    <a:fontScheme name="Japanese Waves">
      <a:majorFont>
        <a:latin typeface="Baskerville Old Face"/>
        <a:ea typeface=""/>
        <a:cs typeface=""/>
      </a:majorFont>
      <a:minorFont>
        <a:latin typeface="Baskerville Old 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Japanese Waves 1">
        <a:dk1>
          <a:srgbClr val="000000"/>
        </a:dk1>
        <a:lt1>
          <a:srgbClr val="DDDDDD"/>
        </a:lt1>
        <a:dk2>
          <a:srgbClr val="20326C"/>
        </a:dk2>
        <a:lt2>
          <a:srgbClr val="E3E2AA"/>
        </a:lt2>
        <a:accent1>
          <a:srgbClr val="B3A53D"/>
        </a:accent1>
        <a:accent2>
          <a:srgbClr val="4273B9"/>
        </a:accent2>
        <a:accent3>
          <a:srgbClr val="ABADBA"/>
        </a:accent3>
        <a:accent4>
          <a:srgbClr val="BDBDBD"/>
        </a:accent4>
        <a:accent5>
          <a:srgbClr val="D6CFAF"/>
        </a:accent5>
        <a:accent6>
          <a:srgbClr val="3B68A7"/>
        </a:accent6>
        <a:hlink>
          <a:srgbClr val="5B6C8D"/>
        </a:hlink>
        <a:folHlink>
          <a:srgbClr val="5880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panese Waves 2">
        <a:dk1>
          <a:srgbClr val="2D2525"/>
        </a:dk1>
        <a:lt1>
          <a:srgbClr val="A7B4B7"/>
        </a:lt1>
        <a:dk2>
          <a:srgbClr val="061C62"/>
        </a:dk2>
        <a:lt2>
          <a:srgbClr val="484719"/>
        </a:lt2>
        <a:accent1>
          <a:srgbClr val="D8D688"/>
        </a:accent1>
        <a:accent2>
          <a:srgbClr val="5C6D90"/>
        </a:accent2>
        <a:accent3>
          <a:srgbClr val="D0D6D8"/>
        </a:accent3>
        <a:accent4>
          <a:srgbClr val="251E1E"/>
        </a:accent4>
        <a:accent5>
          <a:srgbClr val="E9E8C3"/>
        </a:accent5>
        <a:accent6>
          <a:srgbClr val="536282"/>
        </a:accent6>
        <a:hlink>
          <a:srgbClr val="365D96"/>
        </a:hlink>
        <a:folHlink>
          <a:srgbClr val="5868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panese Wave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808080"/>
        </a:accent1>
        <a:accent2>
          <a:srgbClr val="29292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42424"/>
        </a:accent6>
        <a:hlink>
          <a:srgbClr val="4D4D4D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Designs\Japanese Waves.pot</Template>
  <TotalTime>3143</TotalTime>
  <Words>214</Words>
  <Application>Microsoft Office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Baskerville Old Face</vt:lpstr>
      <vt:lpstr>Wingdings</vt:lpstr>
      <vt:lpstr>Rockwell</vt:lpstr>
      <vt:lpstr>Berlin Sans FB Demi</vt:lpstr>
      <vt:lpstr>Berlin Sans FB</vt:lpstr>
      <vt:lpstr>Japanese Waves</vt:lpstr>
      <vt:lpstr>HealthTrack</vt:lpstr>
      <vt:lpstr>Our Situation</vt:lpstr>
      <vt:lpstr>Slide 3</vt:lpstr>
      <vt:lpstr>Slide 4</vt:lpstr>
    </vt:vector>
  </TitlesOfParts>
  <Company>Department of Health and Environment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Williamson</dc:creator>
  <cp:lastModifiedBy>goekend</cp:lastModifiedBy>
  <cp:revision>39</cp:revision>
  <dcterms:created xsi:type="dcterms:W3CDTF">2004-01-12T15:24:14Z</dcterms:created>
  <dcterms:modified xsi:type="dcterms:W3CDTF">2012-08-20T19:53:38Z</dcterms:modified>
</cp:coreProperties>
</file>