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4116" name="AutoShape 20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AutoShape 21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AutoShape 22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AutoShape 23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4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1154113" y="1211263"/>
            <a:ext cx="7772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71575" y="3124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dt" sz="quarter" idx="2"/>
          </p:nvPr>
        </p:nvSpPr>
        <p:spPr>
          <a:xfrm>
            <a:off x="11191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27" name="Rectangle 31"/>
          <p:cNvSpPr>
            <a:spLocks noGrp="1" noChangeArrowheads="1"/>
          </p:cNvSpPr>
          <p:nvPr>
            <p:ph type="ftr" sz="quarter" idx="3"/>
          </p:nvPr>
        </p:nvSpPr>
        <p:spPr>
          <a:xfrm>
            <a:off x="3557588" y="6318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28" name="Rectangle 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865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CD4C7E-90DF-4EAF-9C58-563773E46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 autoUpdateAnimBg="0"/>
      <p:bldP spid="4113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E9DF9-1E50-468F-8A4A-CFAFE1643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44463"/>
            <a:ext cx="1962150" cy="59515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44463"/>
            <a:ext cx="5734050" cy="5951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6BEBB-812E-496E-9D1C-E8EC83221C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04D62-250A-4534-87B4-B84EC3660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98251-BB1D-4EB9-96A6-8D8F5F5A5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145F6-F1BC-45AC-B1EB-4EE3E1B253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53409-1805-42AA-A22A-FF534AE5F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452B9-2167-45D4-A353-A312BB6C05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61880-75AC-4C17-B4F3-83801627E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BEE10-631B-4778-8133-80084DBD8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2B611-B38D-4D8E-9B1D-82183C841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AutoShape 18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AutoShape 19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AutoShape 20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44463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A8D603-6617-49A6-8D6D-48F8913CAB5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 autoUpdateAnimBg="0"/>
      <p:bldP spid="3086" grpId="0" animBg="1" autoUpdateAnimBg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2004 Hot Issues in Health Care Conference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114800"/>
          </a:xfrm>
        </p:spPr>
        <p:txBody>
          <a:bodyPr/>
          <a:lstStyle/>
          <a:p>
            <a:endParaRPr lang="en-US" sz="2800"/>
          </a:p>
          <a:p>
            <a:endParaRPr lang="en-US" sz="2800"/>
          </a:p>
          <a:p>
            <a:pPr>
              <a:buFontTx/>
              <a:buNone/>
            </a:pPr>
            <a:r>
              <a:rPr lang="en-US" sz="2800"/>
              <a:t>Colorado’s Regulatory Environment</a:t>
            </a:r>
          </a:p>
          <a:p>
            <a:pPr algn="ctr">
              <a:buFontTx/>
              <a:buNone/>
            </a:pPr>
            <a:r>
              <a:rPr lang="en-US" sz="2800"/>
              <a:t>An Introductory Overview</a:t>
            </a:r>
          </a:p>
          <a:p>
            <a:endParaRPr lang="en-US" sz="2800"/>
          </a:p>
          <a:p>
            <a:pPr algn="ctr">
              <a:buFontTx/>
              <a:buNone/>
            </a:pPr>
            <a:r>
              <a:rPr lang="en-US" sz="2800"/>
              <a:t>Susan Gambrill</a:t>
            </a:r>
          </a:p>
          <a:p>
            <a:pPr algn="ctr">
              <a:buFontTx/>
              <a:buNone/>
            </a:pPr>
            <a:r>
              <a:rPr lang="en-US" sz="2800"/>
              <a:t>Deputy Commissioner, Consumer Affairs</a:t>
            </a:r>
          </a:p>
          <a:p>
            <a:pPr algn="ctr">
              <a:buFontTx/>
              <a:buNone/>
            </a:pPr>
            <a:r>
              <a:rPr lang="en-US" sz="2800"/>
              <a:t>November 12, 2004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Multiple Jurisdictions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Federal Government</a:t>
            </a:r>
          </a:p>
          <a:p>
            <a:pPr lvl="1">
              <a:lnSpc>
                <a:spcPct val="90000"/>
              </a:lnSpc>
            </a:pPr>
            <a:r>
              <a:rPr lang="en-US"/>
              <a:t>Medicare</a:t>
            </a:r>
          </a:p>
          <a:p>
            <a:pPr lvl="1">
              <a:lnSpc>
                <a:spcPct val="90000"/>
              </a:lnSpc>
            </a:pPr>
            <a:r>
              <a:rPr lang="en-US"/>
              <a:t>FEHBP</a:t>
            </a:r>
          </a:p>
          <a:p>
            <a:pPr lvl="1">
              <a:lnSpc>
                <a:spcPct val="90000"/>
              </a:lnSpc>
            </a:pPr>
            <a:r>
              <a:rPr lang="en-US"/>
              <a:t>Single employer, self-funded plans</a:t>
            </a:r>
          </a:p>
          <a:p>
            <a:pPr>
              <a:lnSpc>
                <a:spcPct val="90000"/>
              </a:lnSpc>
            </a:pPr>
            <a:r>
              <a:rPr lang="en-US"/>
              <a:t>HCPF </a:t>
            </a:r>
          </a:p>
          <a:p>
            <a:pPr lvl="1">
              <a:lnSpc>
                <a:spcPct val="90000"/>
              </a:lnSpc>
            </a:pPr>
            <a:r>
              <a:rPr lang="en-US"/>
              <a:t>Medicaid</a:t>
            </a:r>
          </a:p>
          <a:p>
            <a:pPr lvl="1">
              <a:lnSpc>
                <a:spcPct val="90000"/>
              </a:lnSpc>
            </a:pPr>
            <a:r>
              <a:rPr lang="en-US"/>
              <a:t>Child Health Plan</a:t>
            </a:r>
          </a:p>
          <a:p>
            <a:pPr>
              <a:lnSpc>
                <a:spcPct val="90000"/>
              </a:lnSpc>
            </a:pPr>
            <a:r>
              <a:rPr lang="en-US"/>
              <a:t>DOI</a:t>
            </a:r>
          </a:p>
          <a:p>
            <a:pPr lvl="1">
              <a:lnSpc>
                <a:spcPct val="90000"/>
              </a:lnSpc>
            </a:pPr>
            <a:r>
              <a:rPr lang="en-US"/>
              <a:t>Fully-insured policies issued in Colorado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Complex and Confusing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876800"/>
          </a:xfrm>
        </p:spPr>
        <p:txBody>
          <a:bodyPr/>
          <a:lstStyle/>
          <a:p>
            <a:r>
              <a:rPr lang="en-US"/>
              <a:t>Different rules for different market segments</a:t>
            </a:r>
          </a:p>
          <a:p>
            <a:pPr lvl="1"/>
            <a:r>
              <a:rPr lang="en-US"/>
              <a:t>Underwriting</a:t>
            </a:r>
          </a:p>
          <a:p>
            <a:pPr lvl="1"/>
            <a:r>
              <a:rPr lang="en-US"/>
              <a:t>Rating</a:t>
            </a:r>
          </a:p>
          <a:p>
            <a:pPr lvl="1"/>
            <a:r>
              <a:rPr lang="en-US"/>
              <a:t>Benefit Mandates</a:t>
            </a:r>
          </a:p>
          <a:p>
            <a:r>
              <a:rPr lang="en-US"/>
              <a:t>Different carriers in different market segments</a:t>
            </a:r>
          </a:p>
          <a:p>
            <a:r>
              <a:rPr lang="en-US"/>
              <a:t>Different rules for different types of plans (HMO, indemnity, etc.)</a:t>
            </a:r>
          </a:p>
          <a:p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Variety of Regulated Topics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8153400" cy="4648200"/>
          </a:xfrm>
        </p:spPr>
        <p:txBody>
          <a:bodyPr/>
          <a:lstStyle/>
          <a:p>
            <a:r>
              <a:rPr lang="en-US" sz="2800"/>
              <a:t>Network Adequacy</a:t>
            </a:r>
          </a:p>
          <a:p>
            <a:r>
              <a:rPr lang="en-US" sz="2800"/>
              <a:t>Prompt Payment</a:t>
            </a:r>
          </a:p>
          <a:p>
            <a:r>
              <a:rPr lang="en-US" sz="2800"/>
              <a:t>Marketing practices/disclosures</a:t>
            </a:r>
          </a:p>
          <a:p>
            <a:r>
              <a:rPr lang="en-US" sz="2800"/>
              <a:t>Coverage options (Mandated benefits)</a:t>
            </a:r>
          </a:p>
          <a:p>
            <a:r>
              <a:rPr lang="en-US" sz="2800"/>
              <a:t>Rating requirements</a:t>
            </a:r>
          </a:p>
          <a:p>
            <a:r>
              <a:rPr lang="en-US" sz="2800"/>
              <a:t>Appeals processes</a:t>
            </a:r>
          </a:p>
          <a:p>
            <a:r>
              <a:rPr lang="en-US" sz="2800"/>
              <a:t>Renewability</a:t>
            </a:r>
          </a:p>
          <a:p>
            <a:r>
              <a:rPr lang="en-US" sz="2800"/>
              <a:t>Product specific (dental, LTC, etc)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Insurance Principles -Market Mismatch???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Broad spreading of risk  vs. voluntary market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Normal risk profile vs. adverse selection (guaranteed issue)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Unknown risk vs. anticipated costs (prevention, maternity, etc)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Cover Colorado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876800"/>
          </a:xfrm>
        </p:spPr>
        <p:txBody>
          <a:bodyPr/>
          <a:lstStyle/>
          <a:p>
            <a:r>
              <a:rPr lang="en-US"/>
              <a:t>State’s high risk pool</a:t>
            </a:r>
          </a:p>
          <a:p>
            <a:r>
              <a:rPr lang="en-US"/>
              <a:t>Safety net for those uninsurable in individual market</a:t>
            </a:r>
          </a:p>
          <a:p>
            <a:r>
              <a:rPr lang="en-US"/>
              <a:t>Growing in numbers</a:t>
            </a:r>
          </a:p>
          <a:p>
            <a:r>
              <a:rPr lang="en-US"/>
              <a:t>Premiums at 150% of market</a:t>
            </a:r>
          </a:p>
          <a:p>
            <a:r>
              <a:rPr lang="en-US"/>
              <a:t>Various funding sources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Trends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876800"/>
          </a:xfrm>
        </p:spPr>
        <p:txBody>
          <a:bodyPr/>
          <a:lstStyle/>
          <a:p>
            <a:r>
              <a:rPr lang="en-US"/>
              <a:t>Increasing costs/consumer cost sharing</a:t>
            </a:r>
          </a:p>
          <a:p>
            <a:r>
              <a:rPr lang="en-US"/>
              <a:t>Higher deductibles/limited benefits</a:t>
            </a:r>
          </a:p>
          <a:p>
            <a:r>
              <a:rPr lang="en-US"/>
              <a:t>Too good to be true “deals”</a:t>
            </a:r>
          </a:p>
          <a:p>
            <a:r>
              <a:rPr lang="en-US"/>
              <a:t>Greater chance of federal involvement</a:t>
            </a:r>
          </a:p>
          <a:p>
            <a:r>
              <a:rPr lang="en-US"/>
              <a:t>Healthy risks opting out of insured market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DOI Consumer Complaint Information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876800"/>
          </a:xfrm>
        </p:spPr>
        <p:txBody>
          <a:bodyPr/>
          <a:lstStyle/>
          <a:p>
            <a:r>
              <a:rPr lang="en-US" sz="2800"/>
              <a:t>Handled over 6000 health complaints last fiscal year</a:t>
            </a:r>
          </a:p>
          <a:p>
            <a:r>
              <a:rPr lang="en-US" sz="2800"/>
              <a:t>Recovered over $7.5 million for consumers</a:t>
            </a:r>
          </a:p>
          <a:p>
            <a:r>
              <a:rPr lang="en-US" sz="2800"/>
              <a:t>56% complaints re claim issues; 13% complaints re underwriting; 8% complaints re marketing; 23% complaints re policyholder services</a:t>
            </a:r>
          </a:p>
          <a:p>
            <a:r>
              <a:rPr lang="en-US" sz="2800"/>
              <a:t>Additional 50,000 telephone or e-mail inquiries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Division of Insurance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572000"/>
          </a:xfrm>
        </p:spPr>
        <p:txBody>
          <a:bodyPr/>
          <a:lstStyle/>
          <a:p>
            <a:endParaRPr lang="en-US"/>
          </a:p>
          <a:p>
            <a:r>
              <a:rPr lang="en-US"/>
              <a:t>Metro   	(303) 894-7499</a:t>
            </a:r>
          </a:p>
          <a:p>
            <a:r>
              <a:rPr lang="en-US"/>
              <a:t>Statewide	(800) 930-3745</a:t>
            </a:r>
          </a:p>
          <a:p>
            <a:endParaRPr lang="en-US"/>
          </a:p>
          <a:p>
            <a:r>
              <a:rPr lang="en-US"/>
              <a:t>Fax		(303) 894-7455</a:t>
            </a:r>
          </a:p>
          <a:p>
            <a:endParaRPr lang="en-US"/>
          </a:p>
          <a:p>
            <a:r>
              <a:rPr lang="en-US"/>
              <a:t>www.dora.state.co.us/insurance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680</TotalTime>
  <Words>255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Arial Black</vt:lpstr>
      <vt:lpstr>High Voltage</vt:lpstr>
      <vt:lpstr>2004 Hot Issues in Health Care Conference</vt:lpstr>
      <vt:lpstr>Multiple Jurisdictions</vt:lpstr>
      <vt:lpstr>Complex and Confusing</vt:lpstr>
      <vt:lpstr>Variety of Regulated Topics</vt:lpstr>
      <vt:lpstr>Insurance Principles -Market Mismatch???</vt:lpstr>
      <vt:lpstr>Cover Colorado</vt:lpstr>
      <vt:lpstr>Trends</vt:lpstr>
      <vt:lpstr>DOI Consumer Complaint Information</vt:lpstr>
      <vt:lpstr>Division of Insurance</vt:lpstr>
    </vt:vector>
  </TitlesOfParts>
  <Company>dora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Hot Issues in Health Care Conference</dc:title>
  <dc:creator>ICOSSG</dc:creator>
  <cp:lastModifiedBy>goekend</cp:lastModifiedBy>
  <cp:revision>3</cp:revision>
  <dcterms:created xsi:type="dcterms:W3CDTF">2004-10-13T19:50:59Z</dcterms:created>
  <dcterms:modified xsi:type="dcterms:W3CDTF">2012-08-20T19:56:37Z</dcterms:modified>
</cp:coreProperties>
</file>