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6"/>
  </p:handoutMasterIdLst>
  <p:sldIdLst>
    <p:sldId id="274" r:id="rId2"/>
    <p:sldId id="392" r:id="rId3"/>
    <p:sldId id="393" r:id="rId4"/>
    <p:sldId id="415" r:id="rId5"/>
    <p:sldId id="321" r:id="rId6"/>
    <p:sldId id="394" r:id="rId7"/>
    <p:sldId id="281" r:id="rId8"/>
    <p:sldId id="404" r:id="rId9"/>
    <p:sldId id="403" r:id="rId10"/>
    <p:sldId id="419" r:id="rId11"/>
    <p:sldId id="388" r:id="rId12"/>
    <p:sldId id="285" r:id="rId13"/>
    <p:sldId id="387" r:id="rId14"/>
    <p:sldId id="389" r:id="rId15"/>
    <p:sldId id="390" r:id="rId16"/>
    <p:sldId id="405" r:id="rId17"/>
    <p:sldId id="417" r:id="rId18"/>
    <p:sldId id="283" r:id="rId19"/>
    <p:sldId id="259" r:id="rId20"/>
    <p:sldId id="264" r:id="rId21"/>
    <p:sldId id="418" r:id="rId22"/>
    <p:sldId id="406" r:id="rId23"/>
    <p:sldId id="314" r:id="rId24"/>
    <p:sldId id="40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0B34AC-B05C-48E5-B9B6-655DE9AE54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3C59F-AE39-498D-92F0-9DAD17DD3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F97BF-41EE-497A-99F1-F7AF56811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767FF-C961-4052-9A3E-709ED4F5C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55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667AB4-4F81-483C-87AA-A12F1470B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55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C13D48-6FFB-4443-B294-14EEE1328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BB70A-1471-4FB2-8C30-519D10443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A74AA-3AFF-49EE-AEF4-3C00F35A30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F6696-205A-4EAC-9230-DEF7B1D6D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BB7B0-A5B4-4C10-99C9-3B09295FB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C667C-5891-43D3-A0C0-5C1765435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33FE3-7968-4A46-91E4-52151AC67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3366F-AE5F-4A2C-B68D-20D0B94BB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30F8D-1840-4874-83E3-F43807CC6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8A9DD2-D224-4776-B635-5E283235C1F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deptmedlo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752600" cy="1592263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848600" cy="2590800"/>
          </a:xfrm>
        </p:spPr>
        <p:txBody>
          <a:bodyPr/>
          <a:lstStyle/>
          <a:p>
            <a:r>
              <a:rPr lang="en-US" sz="4400">
                <a:latin typeface="Gill Sans MT" pitchFamily="34" charset="0"/>
              </a:rPr>
              <a:t>A BALANCED PORTFOLIO PERSPECTIVE FOR INVESTING IN POPULATION HEALTH</a:t>
            </a:r>
            <a:endParaRPr lang="en-US" sz="4400" b="1">
              <a:solidFill>
                <a:srgbClr val="3399FF"/>
              </a:solidFill>
              <a:latin typeface="Gill Sans MT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74676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latin typeface="Gill Sans MT" pitchFamily="34" charset="0"/>
              </a:rPr>
              <a:t>David Kindig MD, PhD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latin typeface="Gill Sans MT" pitchFamily="34" charset="0"/>
              </a:rPr>
              <a:t>Colorado Hot Issues in Health Care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latin typeface="Gill Sans MT" pitchFamily="34" charset="0"/>
              </a:rPr>
              <a:t>November 12-13,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2362200"/>
            <a:ext cx="4019550" cy="2868613"/>
          </a:xfrm>
        </p:spPr>
        <p:txBody>
          <a:bodyPr/>
          <a:lstStyle/>
          <a:p>
            <a:pPr algn="l">
              <a:lnSpc>
                <a:spcPct val="160000"/>
              </a:lnSpc>
            </a:pPr>
            <a:r>
              <a:rPr lang="en-US" sz="2800">
                <a:latin typeface="Gill Sans MT" pitchFamily="34" charset="0"/>
              </a:rPr>
              <a:t>90 million American adults may lack the needed literacy skills to effectively use the U.S. health system</a:t>
            </a:r>
            <a:endParaRPr lang="en-US">
              <a:latin typeface="Gill Sans MT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5343525"/>
            <a:ext cx="6305550" cy="952500"/>
          </a:xfrm>
        </p:spPr>
        <p:txBody>
          <a:bodyPr/>
          <a:lstStyle/>
          <a:p>
            <a:pPr marL="49213" indent="7938" algn="r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b="1"/>
              <a:t>   </a:t>
            </a:r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821113" y="2438400"/>
          <a:ext cx="5854700" cy="3429000"/>
        </p:xfrm>
        <a:graphic>
          <a:graphicData uri="http://schemas.openxmlformats.org/presentationml/2006/ole">
            <p:oleObj spid="_x0000_s188420" name="Chart" r:id="rId3" imgW="4895944" imgH="2876675" progId="Excel.Chart.8">
              <p:embed/>
            </p:oleObj>
          </a:graphicData>
        </a:graphic>
      </p:graphicFrame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4953000" y="2209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Gill Sans MT" pitchFamily="34" charset="0"/>
              </a:rPr>
              <a:t>Total US Population (2002)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1828800" y="682625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Helvetica" pitchFamily="34" charset="0"/>
              </a:rPr>
              <a:t>INSTITUTE OF MEDICINE 2004</a:t>
            </a:r>
          </a:p>
          <a:p>
            <a:pPr algn="ctr"/>
            <a:r>
              <a:rPr lang="en-US" sz="3200" b="1">
                <a:solidFill>
                  <a:schemeClr val="tx2"/>
                </a:solidFill>
                <a:latin typeface="Helvetica" pitchFamily="34" charset="0"/>
              </a:rPr>
              <a:t>HEALTH LITERACY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54626" name="Photo Editor Photo" r:id="rId3" imgW="11155332" imgH="867848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2" name="Object 2"/>
          <p:cNvGraphicFramePr>
            <a:graphicFrameLocks noChangeAspect="1"/>
          </p:cNvGraphicFramePr>
          <p:nvPr/>
        </p:nvGraphicFramePr>
        <p:xfrm>
          <a:off x="2057400" y="0"/>
          <a:ext cx="6248400" cy="6858000"/>
        </p:xfrm>
        <a:graphic>
          <a:graphicData uri="http://schemas.openxmlformats.org/presentationml/2006/ole">
            <p:oleObj spid="_x0000_s153602" name="Photo Editor Photo" r:id="rId3" imgW="8295238" imgH="9135750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0" y="0"/>
          <a:ext cx="8991600" cy="6810375"/>
        </p:xfrm>
        <a:graphic>
          <a:graphicData uri="http://schemas.openxmlformats.org/presentationml/2006/ole">
            <p:oleObj spid="_x0000_s155650" name="Photo Editor Photo" r:id="rId3" imgW="11304762" imgH="8561905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6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56674" name="Photo Editor Photo" r:id="rId3" imgW="11895238" imgH="839269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pitchFamily="34" charset="0"/>
              </a:rPr>
              <a:t>PAY FOR PERFORMANCE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590800"/>
            <a:ext cx="7772400" cy="3505200"/>
          </a:xfrm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en-US" sz="3600">
                <a:latin typeface="Gill Sans MT" pitchFamily="34" charset="0"/>
              </a:rPr>
              <a:t>Within medical care, we need to identify the most cost-effective investments and “pay for performance”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6553200" cy="1295400"/>
          </a:xfrm>
        </p:spPr>
        <p:txBody>
          <a:bodyPr/>
          <a:lstStyle/>
          <a:p>
            <a:r>
              <a:rPr lang="en-US" sz="3600">
                <a:latin typeface="Gill Sans MT" pitchFamily="34" charset="0"/>
              </a:rPr>
              <a:t>COLORADO HEALTH EXPENDITURES PER CAPITA (1998 CMS)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      </a:t>
            </a:r>
          </a:p>
          <a:p>
            <a:pPr>
              <a:buFontTx/>
              <a:buNone/>
            </a:pPr>
            <a:r>
              <a:rPr lang="en-US"/>
              <a:t>        </a:t>
            </a:r>
            <a:r>
              <a:rPr lang="en-US" sz="4000">
                <a:latin typeface="Gill Sans MT" pitchFamily="34" charset="0"/>
              </a:rPr>
              <a:t>Massachusetts       $4810</a:t>
            </a:r>
          </a:p>
          <a:p>
            <a:pPr>
              <a:buFontTx/>
              <a:buNone/>
            </a:pPr>
            <a:r>
              <a:rPr lang="en-US" sz="4000">
                <a:latin typeface="Gill Sans MT" pitchFamily="34" charset="0"/>
              </a:rPr>
              <a:t>      US Mean              $3759</a:t>
            </a:r>
          </a:p>
          <a:p>
            <a:pPr>
              <a:buFontTx/>
              <a:buNone/>
            </a:pPr>
            <a:r>
              <a:rPr lang="en-US" sz="4000">
                <a:latin typeface="Gill Sans MT" pitchFamily="34" charset="0"/>
              </a:rPr>
              <a:t>      Colorado             $3331</a:t>
            </a:r>
          </a:p>
          <a:p>
            <a:pPr>
              <a:buFontTx/>
              <a:buNone/>
            </a:pPr>
            <a:r>
              <a:rPr lang="en-US" sz="4000">
                <a:latin typeface="Gill Sans MT" pitchFamily="34" charset="0"/>
              </a:rPr>
              <a:t>      Utah                    $2731</a:t>
            </a:r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05000" y="6096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Gill Sans MT" pitchFamily="34" charset="0"/>
              </a:rPr>
              <a:t>New York Times Says……</a:t>
            </a:r>
          </a:p>
        </p:txBody>
      </p:sp>
      <p:pic>
        <p:nvPicPr>
          <p:cNvPr id="6147" name="Picture 3" descr="nyti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76485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6858000" cy="1143000"/>
          </a:xfrm>
        </p:spPr>
        <p:txBody>
          <a:bodyPr/>
          <a:lstStyle/>
          <a:p>
            <a:r>
              <a:rPr lang="en-US" sz="3600">
                <a:latin typeface="Gill Sans MT" pitchFamily="34" charset="0"/>
              </a:rPr>
              <a:t>COLORADO HEALTH 2004</a:t>
            </a:r>
            <a:br>
              <a:rPr lang="en-US" sz="3600">
                <a:latin typeface="Gill Sans MT" pitchFamily="34" charset="0"/>
              </a:rPr>
            </a:br>
            <a:r>
              <a:rPr lang="en-US" sz="3600">
                <a:latin typeface="Gill Sans MT" pitchFamily="34" charset="0"/>
              </a:rPr>
              <a:t>United Health Foundation Rankings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latin typeface="Gill Sans MT" pitchFamily="34" charset="0"/>
              </a:rPr>
              <a:t>Overall State Rank                                   13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latin typeface="Gill Sans MT" pitchFamily="34" charset="0"/>
              </a:rPr>
              <a:t>    </a:t>
            </a:r>
            <a:r>
              <a:rPr lang="en-US" sz="2400">
                <a:latin typeface="Gill Sans MT" pitchFamily="34" charset="0"/>
              </a:rPr>
              <a:t>(9</a:t>
            </a:r>
            <a:r>
              <a:rPr lang="en-US" sz="2400" baseline="30000">
                <a:latin typeface="Gill Sans MT" pitchFamily="34" charset="0"/>
              </a:rPr>
              <a:t>th</a:t>
            </a:r>
            <a:r>
              <a:rPr lang="en-US" sz="2400">
                <a:latin typeface="Gill Sans MT" pitchFamily="34" charset="0"/>
              </a:rPr>
              <a:t> in 2003)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Gill Sans MT" pitchFamily="34" charset="0"/>
              </a:rPr>
              <a:t>Total Outcomes                                        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latin typeface="Gill Sans MT" pitchFamily="34" charset="0"/>
              </a:rPr>
              <a:t>   </a:t>
            </a:r>
            <a:r>
              <a:rPr lang="en-US" sz="2400">
                <a:latin typeface="Gill Sans MT" pitchFamily="34" charset="0"/>
              </a:rPr>
              <a:t>(total mortality 10th, infant mortality 16th)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>
              <a:latin typeface="Gill Sans MT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Gill Sans MT" pitchFamily="34" charset="0"/>
              </a:rPr>
              <a:t>Total Risk Factors  (Determinants)           14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latin typeface="Gill Sans MT" pitchFamily="34" charset="0"/>
              </a:rPr>
              <a:t>    </a:t>
            </a:r>
            <a:r>
              <a:rPr lang="en-US" sz="2400">
                <a:latin typeface="Gill Sans MT" pitchFamily="34" charset="0"/>
              </a:rPr>
              <a:t>(smoking 6</a:t>
            </a:r>
            <a:r>
              <a:rPr lang="en-US" sz="2400" baseline="30000">
                <a:latin typeface="Gill Sans MT" pitchFamily="34" charset="0"/>
              </a:rPr>
              <a:t>th</a:t>
            </a:r>
            <a:r>
              <a:rPr lang="en-US" sz="2400">
                <a:latin typeface="Gill Sans MT" pitchFamily="34" charset="0"/>
              </a:rPr>
              <a:t>, obesity 1</a:t>
            </a:r>
            <a:r>
              <a:rPr lang="en-US" sz="2400" baseline="30000">
                <a:latin typeface="Gill Sans MT" pitchFamily="34" charset="0"/>
              </a:rPr>
              <a:t>st</a:t>
            </a:r>
            <a:r>
              <a:rPr lang="en-US" sz="2400">
                <a:latin typeface="Gill Sans MT" pitchFamily="34" charset="0"/>
              </a:rPr>
              <a:t>, health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Gill Sans MT" pitchFamily="34" charset="0"/>
              </a:rPr>
              <a:t>     insurance 36th, high school graduation 30th,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Gill Sans MT" pitchFamily="34" charset="0"/>
              </a:rPr>
              <a:t>     adequacy of prenatal care 48</a:t>
            </a:r>
            <a:r>
              <a:rPr lang="en-US" sz="2400" baseline="30000">
                <a:latin typeface="Gill Sans MT" pitchFamily="34" charset="0"/>
              </a:rPr>
              <a:t>th</a:t>
            </a:r>
            <a:r>
              <a:rPr lang="en-US" sz="2400">
                <a:latin typeface="Gill Sans MT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05000" y="6096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000">
              <a:solidFill>
                <a:schemeClr val="tx2"/>
              </a:solidFill>
            </a:endParaRPr>
          </a:p>
        </p:txBody>
      </p:sp>
      <p:pic>
        <p:nvPicPr>
          <p:cNvPr id="11267" name="Picture 3" descr="spe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7510463" cy="491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r>
              <a:rPr lang="en-US" sz="2000" i="1">
                <a:latin typeface="Gill Sans MT" pitchFamily="34" charset="0"/>
              </a:rPr>
              <a:t>THE NEW YORK TIMES</a:t>
            </a:r>
            <a:r>
              <a:rPr lang="en-US" sz="2000" b="1">
                <a:latin typeface="Gill Sans MT" pitchFamily="34" charset="0"/>
              </a:rPr>
              <a:t> NATIONAL</a:t>
            </a:r>
            <a:r>
              <a:rPr lang="en-US" sz="2000" i="1">
                <a:latin typeface="Gill Sans MT" pitchFamily="34" charset="0"/>
              </a:rPr>
              <a:t/>
            </a:r>
            <a:br>
              <a:rPr lang="en-US" sz="2000" i="1">
                <a:latin typeface="Gill Sans MT" pitchFamily="34" charset="0"/>
              </a:rPr>
            </a:br>
            <a:r>
              <a:rPr lang="en-US" sz="2000" i="1">
                <a:latin typeface="Gill Sans MT" pitchFamily="34" charset="0"/>
              </a:rPr>
              <a:t>FRIDAY, JULY 11, 2003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438400"/>
            <a:ext cx="6705600" cy="2362200"/>
          </a:xfrm>
        </p:spPr>
        <p:txBody>
          <a:bodyPr/>
          <a:lstStyle/>
          <a:p>
            <a:r>
              <a:rPr lang="en-US" sz="4800" b="1" i="1">
                <a:latin typeface="Gill Sans MT" pitchFamily="34" charset="0"/>
              </a:rPr>
              <a:t>Medicare to Pay Bonuses For Best of Hospital Care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209800" y="53340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Gill Sans MT" pitchFamily="34" charset="0"/>
              </a:rPr>
              <a:t>By ROBERT PEAR with MARY WILLIAMS WALSH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sz="4000">
                <a:latin typeface="Gill Sans MT" pitchFamily="34" charset="0"/>
              </a:rPr>
              <a:t>New public and private partnerships are needed to build a balanced portfolio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2"/>
          <p:cNvSpPr>
            <a:spLocks noChangeArrowheads="1"/>
          </p:cNvSpPr>
          <p:nvPr/>
        </p:nvSpPr>
        <p:spPr bwMode="auto">
          <a:xfrm>
            <a:off x="5638800" y="1066800"/>
            <a:ext cx="2922588" cy="3276600"/>
          </a:xfrm>
          <a:prstGeom prst="ellipse">
            <a:avLst/>
          </a:pr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 flipH="1">
            <a:off x="3886200" y="3200400"/>
            <a:ext cx="838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3657600" y="1066800"/>
            <a:ext cx="2922588" cy="32766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524000" y="1066800"/>
            <a:ext cx="2922588" cy="3276600"/>
          </a:xfrm>
          <a:prstGeom prst="ellipse">
            <a:avLst/>
          </a:pr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071813" y="2552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5638800" y="3200400"/>
            <a:ext cx="838200" cy="0"/>
          </a:xfrm>
          <a:prstGeom prst="line">
            <a:avLst/>
          </a:prstGeom>
          <a:noFill/>
          <a:ln w="76200">
            <a:solidFill>
              <a:srgbClr val="33CC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378075" y="0"/>
            <a:ext cx="5818188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Gill Sans MT" pitchFamily="34" charset="0"/>
              </a:rPr>
              <a:t>Health Outcomes “Trust”</a:t>
            </a:r>
            <a:endParaRPr lang="en-US" sz="2400">
              <a:solidFill>
                <a:schemeClr val="folHlink"/>
              </a:solidFill>
              <a:latin typeface="Gill Sans MT" pitchFamily="34" charset="0"/>
            </a:endParaRP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5181600" y="549275"/>
            <a:ext cx="0" cy="609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062163" y="1524000"/>
            <a:ext cx="13065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Medical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Care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Purchasers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(Public &amp;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Private)</a:t>
            </a:r>
            <a:endParaRPr lang="en-US" sz="2400">
              <a:latin typeface="Gill Sans MT" pitchFamily="34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7010400" y="1752600"/>
            <a:ext cx="989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Other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Sector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Agents</a:t>
            </a:r>
            <a:endParaRPr lang="en-US" sz="2400">
              <a:latin typeface="Gill Sans MT" pitchFamily="34" charset="0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1905000" y="4729163"/>
            <a:ext cx="2209800" cy="1920875"/>
          </a:xfrm>
          <a:prstGeom prst="rect">
            <a:avLst/>
          </a:prstGeom>
          <a:solidFill>
            <a:srgbClr val="00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endParaRPr lang="en-US">
              <a:latin typeface="Gill Sans MT" pitchFamily="34" charset="0"/>
            </a:endParaRPr>
          </a:p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Integrated</a:t>
            </a:r>
          </a:p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Delivery</a:t>
            </a:r>
          </a:p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System</a:t>
            </a:r>
          </a:p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endParaRPr lang="en-US" sz="2400">
              <a:latin typeface="Gill Sans MT" pitchFamily="34" charset="0"/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6172200" y="5005388"/>
            <a:ext cx="2209800" cy="1463675"/>
          </a:xfrm>
          <a:prstGeom prst="rect">
            <a:avLst/>
          </a:prstGeom>
          <a:solidFill>
            <a:srgbClr val="00FF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Schools</a:t>
            </a:r>
          </a:p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Social Services</a:t>
            </a:r>
          </a:p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Environment</a:t>
            </a:r>
          </a:p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>
                <a:latin typeface="Gill Sans MT" pitchFamily="34" charset="0"/>
              </a:rPr>
              <a:t>Public Health</a:t>
            </a:r>
            <a:endParaRPr lang="en-US" sz="2400">
              <a:latin typeface="Gill Sans MT" pitchFamily="34" charset="0"/>
            </a:endParaRPr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4038600" y="4953000"/>
            <a:ext cx="2057400" cy="1752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4343400" y="5562600"/>
            <a:ext cx="1371600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4343400" y="5867400"/>
            <a:ext cx="1371600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4343400" y="6096000"/>
            <a:ext cx="1371600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4343400" y="6400800"/>
            <a:ext cx="1371600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3048000" y="4267200"/>
            <a:ext cx="0" cy="609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5105400" y="4343400"/>
            <a:ext cx="0" cy="609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7162800" y="4343400"/>
            <a:ext cx="0" cy="609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7010400" cy="1143000"/>
          </a:xfrm>
        </p:spPr>
        <p:txBody>
          <a:bodyPr/>
          <a:lstStyle/>
          <a:p>
            <a:r>
              <a:rPr lang="en-US">
                <a:latin typeface="Gill Sans MT" pitchFamily="34" charset="0"/>
              </a:rPr>
              <a:t>CONCLUSION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    </a:t>
            </a:r>
            <a:r>
              <a:rPr lang="en-US">
                <a:latin typeface="Gill Sans MT" pitchFamily="34" charset="0"/>
              </a:rPr>
              <a:t>A balanced scorecard is needed to guide a balanced health investment  portfolio ...</a:t>
            </a:r>
            <a:r>
              <a:rPr lang="en-US" sz="2800">
                <a:latin typeface="Gill Sans MT" pitchFamily="34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>
              <a:latin typeface="Gill Sans MT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>
                <a:latin typeface="Gill Sans MT" pitchFamily="34" charset="0"/>
              </a:rPr>
              <a:t>   </a:t>
            </a:r>
            <a:r>
              <a:rPr lang="en-US">
                <a:latin typeface="Gill Sans MT" pitchFamily="34" charset="0"/>
              </a:rPr>
              <a:t>so both market forces and government can be more effective and deliver value … the best health outcomes for the dollars invested in the multiple determinants of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7010400" cy="1143000"/>
          </a:xfrm>
        </p:spPr>
        <p:txBody>
          <a:bodyPr/>
          <a:lstStyle/>
          <a:p>
            <a:r>
              <a:rPr lang="en-US">
                <a:latin typeface="Gill Sans MT" pitchFamily="34" charset="0"/>
              </a:rPr>
              <a:t>UNITED HEALTH 2004</a:t>
            </a:r>
            <a:br>
              <a:rPr lang="en-US">
                <a:latin typeface="Gill Sans MT" pitchFamily="34" charset="0"/>
              </a:rPr>
            </a:br>
            <a:r>
              <a:rPr lang="en-US">
                <a:latin typeface="Gill Sans MT" pitchFamily="34" charset="0"/>
              </a:rPr>
              <a:t>STATE RANKINGS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4582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</a:t>
            </a:r>
            <a:r>
              <a:rPr lang="en-US">
                <a:latin typeface="Gill Sans MT" pitchFamily="34" charset="0"/>
              </a:rPr>
              <a:t>Because Colorado’s overall risk factors are lower (14th) than overall outcomes (6</a:t>
            </a:r>
            <a:r>
              <a:rPr lang="en-US" baseline="30000">
                <a:latin typeface="Gill Sans MT" pitchFamily="34" charset="0"/>
              </a:rPr>
              <a:t>th</a:t>
            </a:r>
            <a:r>
              <a:rPr lang="en-US">
                <a:latin typeface="Gill Sans MT" pitchFamily="34" charset="0"/>
              </a:rPr>
              <a:t>)</a:t>
            </a:r>
          </a:p>
          <a:p>
            <a:pPr>
              <a:buFontTx/>
              <a:buNone/>
            </a:pPr>
            <a:r>
              <a:rPr lang="en-US">
                <a:latin typeface="Gill Sans MT" pitchFamily="34" charset="0"/>
              </a:rPr>
              <a:t>   “ the state’s relative healthiness may remain steady or decline in future years if the risk factors are not addressed”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Color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09600"/>
            <a:ext cx="5943600" cy="4114800"/>
          </a:xfrm>
          <a:prstGeom prst="rect">
            <a:avLst/>
          </a:prstGeom>
          <a:noFill/>
        </p:spPr>
      </p:pic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838200" y="50292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latin typeface="Gill Sans MT" pitchFamily="34" charset="0"/>
              </a:rPr>
              <a:t>Trend of overall state rank in </a:t>
            </a:r>
          </a:p>
          <a:p>
            <a:pPr algn="ctr"/>
            <a:r>
              <a:rPr lang="en-US" sz="2400">
                <a:latin typeface="Gill Sans MT" pitchFamily="34" charset="0"/>
              </a:rPr>
              <a:t>United Health Foundation’s </a:t>
            </a:r>
            <a:r>
              <a:rPr lang="en-US" sz="2400" i="1">
                <a:latin typeface="Gill Sans MT" pitchFamily="34" charset="0"/>
              </a:rPr>
              <a:t>State Health Rankings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6705600" cy="1066800"/>
          </a:xfrm>
        </p:spPr>
        <p:txBody>
          <a:bodyPr/>
          <a:lstStyle/>
          <a:p>
            <a:r>
              <a:rPr lang="en-US">
                <a:latin typeface="Gill Sans MT" pitchFamily="34" charset="0"/>
              </a:rPr>
              <a:t>PRESENTATION SUMMARY</a:t>
            </a: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467600" cy="4191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600">
                <a:latin typeface="Gill Sans MT" pitchFamily="34" charset="0"/>
              </a:rPr>
              <a:t>Improving health requires a balanced investment in all the determinants of health.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3600">
                <a:latin typeface="Gill Sans MT" pitchFamily="34" charset="0"/>
              </a:rPr>
              <a:t>  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3600">
                <a:latin typeface="Gill Sans MT" pitchFamily="34" charset="0"/>
              </a:rPr>
              <a:t>     MEDICAL CARE IS ONLY ONE DETERMINANT OF HEALTH</a:t>
            </a:r>
          </a:p>
          <a:p>
            <a:pPr marL="609600" indent="-609600">
              <a:lnSpc>
                <a:spcPct val="80000"/>
              </a:lnSpc>
            </a:pPr>
            <a:endParaRPr lang="en-US" sz="3600">
              <a:latin typeface="Gill Sans MT" pitchFamily="34" charset="0"/>
            </a:endParaRPr>
          </a:p>
          <a:p>
            <a:pPr marL="609600" indent="-609600">
              <a:lnSpc>
                <a:spcPct val="80000"/>
              </a:lnSpc>
            </a:pPr>
            <a:endParaRPr lang="en-US" sz="4400"/>
          </a:p>
          <a:p>
            <a:pPr marL="609600" indent="-609600">
              <a:lnSpc>
                <a:spcPct val="80000"/>
              </a:lnSpc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8077200" cy="1600200"/>
          </a:xfrm>
        </p:spPr>
        <p:txBody>
          <a:bodyPr/>
          <a:lstStyle/>
          <a:p>
            <a:pPr marL="762000" indent="-762000" algn="l">
              <a:buFontTx/>
              <a:buAutoNum type="arabicPeriod" startAt="2"/>
            </a:pPr>
            <a:r>
              <a:rPr lang="en-US" sz="3200">
                <a:latin typeface="Gill Sans MT" pitchFamily="34" charset="0"/>
              </a:rPr>
              <a:t>Within medical care, we need to identify the most cost-effective investments and “pay for performance</a:t>
            </a:r>
            <a:r>
              <a:rPr lang="en-US" sz="3200"/>
              <a:t>”</a:t>
            </a:r>
            <a:br>
              <a:rPr lang="en-US" sz="3200"/>
            </a:br>
            <a:endParaRPr lang="en-US" sz="320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8001000" cy="32004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endParaRPr lang="en-US" sz="360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3600"/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3600"/>
          </a:p>
          <a:p>
            <a:pPr marL="533400" indent="-533400">
              <a:lnSpc>
                <a:spcPct val="80000"/>
              </a:lnSpc>
              <a:buFontTx/>
              <a:buAutoNum type="arabicPeriod" startAt="3"/>
            </a:pPr>
            <a:r>
              <a:rPr lang="en-US">
                <a:latin typeface="Gill Sans MT" pitchFamily="34" charset="0"/>
              </a:rPr>
              <a:t>New public and private partnerships are needed to build a balanced portfolio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28800" y="1524000"/>
            <a:ext cx="1693863" cy="822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Social</a:t>
            </a:r>
          </a:p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Environment</a:t>
            </a:r>
            <a:endParaRPr lang="en-US" sz="100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038600" y="1508125"/>
            <a:ext cx="16764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Physical</a:t>
            </a:r>
          </a:p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Environment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400800" y="1508125"/>
            <a:ext cx="18288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Genetic</a:t>
            </a:r>
          </a:p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Endowment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" y="2727325"/>
            <a:ext cx="1752600" cy="144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Individual</a:t>
            </a:r>
          </a:p>
          <a:p>
            <a:pPr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Response</a:t>
            </a:r>
          </a:p>
          <a:p>
            <a:pPr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  <a:sym typeface="Symbol" pitchFamily="18" charset="2"/>
              </a:rPr>
              <a:t></a:t>
            </a:r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 Behavior</a:t>
            </a:r>
          </a:p>
          <a:p>
            <a:pPr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  <a:sym typeface="Symbol" pitchFamily="18" charset="2"/>
              </a:rPr>
              <a:t></a:t>
            </a:r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 Biology</a:t>
            </a:r>
            <a:endParaRPr lang="en-US" sz="1000">
              <a:solidFill>
                <a:schemeClr val="accent1"/>
              </a:solidFill>
              <a:latin typeface="Gill Sans MT" pitchFamily="34" charset="0"/>
            </a:endParaRPr>
          </a:p>
          <a:p>
            <a:pPr eaLnBrk="0" hangingPunct="0"/>
            <a:endParaRPr lang="en-US" sz="100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590800" y="3565525"/>
            <a:ext cx="16764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Health</a:t>
            </a:r>
          </a:p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&amp;</a:t>
            </a:r>
          </a:p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Function</a:t>
            </a:r>
            <a:endParaRPr lang="en-US" sz="100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76600" y="5470525"/>
            <a:ext cx="18288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Well-Being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248400" y="5470525"/>
            <a:ext cx="1706563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Prosperity </a:t>
            </a:r>
            <a:endParaRPr lang="en-US" sz="1000">
              <a:solidFill>
                <a:schemeClr val="accent1"/>
              </a:solidFill>
              <a:latin typeface="Gill Sans MT" pitchFamily="34" charset="0"/>
            </a:endParaRPr>
          </a:p>
          <a:p>
            <a:pPr algn="ctr" eaLnBrk="0" hangingPunct="0"/>
            <a:endParaRPr lang="en-US" sz="100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4267200" y="40989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219200" y="57753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1219200" y="41751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819400" y="23463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819400" y="2727325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181600" y="22701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2133600" y="326072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3429000" y="46323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800600" y="32607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6858000" y="5013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7696200" y="46323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7620000" y="22701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1676400" y="41751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1676400" y="45561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2819400" y="25749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2133600" y="31083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5105400" y="577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3429000" y="5013325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 flipV="1">
            <a:off x="5334000" y="46323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4572000" y="3413125"/>
            <a:ext cx="4267200" cy="1524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4724400" y="3565525"/>
            <a:ext cx="16764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solidFill>
                <a:schemeClr val="accent1"/>
              </a:solidFill>
            </a:endParaRPr>
          </a:p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Disease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7010400" y="3565525"/>
            <a:ext cx="16002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Health</a:t>
            </a:r>
          </a:p>
          <a:p>
            <a:pPr algn="ctr" eaLnBrk="0" hangingPunct="0"/>
            <a:r>
              <a:rPr lang="en-US">
                <a:solidFill>
                  <a:schemeClr val="accent1"/>
                </a:solidFill>
                <a:latin typeface="Gill Sans MT" pitchFamily="34" charset="0"/>
              </a:rPr>
              <a:t>Care</a:t>
            </a: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5181600" y="2651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V="1">
            <a:off x="8001000" y="27273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705600" cy="1143000"/>
          </a:xfrm>
        </p:spPr>
        <p:txBody>
          <a:bodyPr/>
          <a:lstStyle/>
          <a:p>
            <a:r>
              <a:rPr lang="en-US">
                <a:latin typeface="Gill Sans MT" pitchFamily="34" charset="0"/>
              </a:rPr>
              <a:t>EDUCATION AND HEALTH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43800" cy="411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>
                <a:latin typeface="Gill Sans MT" pitchFamily="34" charset="0"/>
              </a:rPr>
              <a:t>Good education policy is good health policy</a:t>
            </a:r>
          </a:p>
          <a:p>
            <a:pPr>
              <a:buFont typeface="Wingdings" pitchFamily="2" charset="2"/>
              <a:buChar char="§"/>
            </a:pPr>
            <a:endParaRPr lang="en-US" sz="3600">
              <a:latin typeface="Gill Sans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>
                <a:latin typeface="Gill Sans MT" pitchFamily="34" charset="0"/>
              </a:rPr>
              <a:t>Years of schooling is one of the strongest predictors of improved health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7162800" cy="1143000"/>
          </a:xfrm>
        </p:spPr>
        <p:txBody>
          <a:bodyPr/>
          <a:lstStyle/>
          <a:p>
            <a:r>
              <a:rPr lang="en-US">
                <a:latin typeface="Gill Sans MT" pitchFamily="34" charset="0"/>
              </a:rPr>
              <a:t>Mortality Rate and Years of Schooling</a:t>
            </a:r>
            <a:r>
              <a:rPr lang="en-US"/>
              <a:t/>
            </a:r>
            <a:br>
              <a:rPr lang="en-US"/>
            </a:br>
            <a:endParaRPr lang="en-US" sz="2400"/>
          </a:p>
        </p:txBody>
      </p:sp>
      <p:graphicFrame>
        <p:nvGraphicFramePr>
          <p:cNvPr id="171040" name="Group 32"/>
          <p:cNvGraphicFramePr>
            <a:graphicFrameLocks noGrp="1"/>
          </p:cNvGraphicFramePr>
          <p:nvPr>
            <p:ph type="tbl" idx="1"/>
          </p:nvPr>
        </p:nvGraphicFramePr>
        <p:xfrm>
          <a:off x="990600" y="1981200"/>
          <a:ext cx="7543800" cy="4114800"/>
        </p:xfrm>
        <a:graphic>
          <a:graphicData uri="http://schemas.openxmlformats.org/drawingml/2006/table">
            <a:tbl>
              <a:tblPr/>
              <a:tblGrid>
                <a:gridCol w="1885950"/>
                <a:gridCol w="1885950"/>
                <a:gridCol w="1885950"/>
                <a:gridCol w="188595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Less than 12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   13+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DIFF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1994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   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    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   340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1999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   585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    219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   364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vek">
  <a:themeElements>
    <a:clrScheme name="">
      <a:dk1>
        <a:srgbClr val="808080"/>
      </a:dk1>
      <a:lt1>
        <a:srgbClr val="FFFFFF"/>
      </a:lt1>
      <a:dk2>
        <a:srgbClr val="990000"/>
      </a:dk2>
      <a:lt2>
        <a:srgbClr val="FFFFFF"/>
      </a:lt2>
      <a:accent1>
        <a:srgbClr val="000000"/>
      </a:accent1>
      <a:accent2>
        <a:srgbClr val="CC3300"/>
      </a:accent2>
      <a:accent3>
        <a:srgbClr val="CAAAAA"/>
      </a:accent3>
      <a:accent4>
        <a:srgbClr val="DADADA"/>
      </a:accent4>
      <a:accent5>
        <a:srgbClr val="AAAAAA"/>
      </a:accent5>
      <a:accent6>
        <a:srgbClr val="B92D00"/>
      </a:accent6>
      <a:hlink>
        <a:srgbClr val="FF0000"/>
      </a:hlink>
      <a:folHlink>
        <a:srgbClr val="B2B2B2"/>
      </a:folHlink>
    </a:clrScheme>
    <a:fontScheme name="dave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ve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ve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ve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ve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ve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ve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ve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Data\Microsoft\Templates\davek.pot</Template>
  <TotalTime>1565</TotalTime>
  <Words>449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Times New Roman</vt:lpstr>
      <vt:lpstr>Gill Sans MT</vt:lpstr>
      <vt:lpstr>Arial</vt:lpstr>
      <vt:lpstr>Symbol</vt:lpstr>
      <vt:lpstr>Wingdings</vt:lpstr>
      <vt:lpstr>Times</vt:lpstr>
      <vt:lpstr>Helvetica</vt:lpstr>
      <vt:lpstr>davek</vt:lpstr>
      <vt:lpstr>Microsoft Photo Editor 3.0 Photo</vt:lpstr>
      <vt:lpstr>Microsoft Excel Chart</vt:lpstr>
      <vt:lpstr>A BALANCED PORTFOLIO PERSPECTIVE FOR INVESTING IN POPULATION HEALTH</vt:lpstr>
      <vt:lpstr>COLORADO HEALTH 2004 United Health Foundation Rankings</vt:lpstr>
      <vt:lpstr>UNITED HEALTH 2004 STATE RANKINGS</vt:lpstr>
      <vt:lpstr>Slide 4</vt:lpstr>
      <vt:lpstr>PRESENTATION SUMMARY</vt:lpstr>
      <vt:lpstr>Within medical care, we need to identify the most cost-effective investments and “pay for performance” </vt:lpstr>
      <vt:lpstr>Slide 7</vt:lpstr>
      <vt:lpstr>EDUCATION AND HEALTH</vt:lpstr>
      <vt:lpstr>Mortality Rate and Years of Schooling </vt:lpstr>
      <vt:lpstr>90 million American adults may lack the needed literacy skills to effectively use the U.S. health system</vt:lpstr>
      <vt:lpstr>Slide 11</vt:lpstr>
      <vt:lpstr>Slide 12</vt:lpstr>
      <vt:lpstr>Slide 13</vt:lpstr>
      <vt:lpstr>Slide 14</vt:lpstr>
      <vt:lpstr>Slide 15</vt:lpstr>
      <vt:lpstr>PAY FOR PERFORMANCE</vt:lpstr>
      <vt:lpstr>COLORADO HEALTH EXPENDITURES PER CAPITA (1998 CMS)</vt:lpstr>
      <vt:lpstr>Slide 18</vt:lpstr>
      <vt:lpstr>Slide 19</vt:lpstr>
      <vt:lpstr>Slide 20</vt:lpstr>
      <vt:lpstr>THE NEW YORK TIMES NATIONAL FRIDAY, JULY 11, 2003</vt:lpstr>
      <vt:lpstr>Slide 22</vt:lpstr>
      <vt:lpstr>Slide 23</vt:lpstr>
      <vt:lpstr>CONCLUSION</vt:lpstr>
    </vt:vector>
  </TitlesOfParts>
  <Company>UW Med School, Population Health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Dave’s Presentation: And Here’s the Title</dc:title>
  <dc:creator>Brent Nelson</dc:creator>
  <cp:lastModifiedBy>goekend</cp:lastModifiedBy>
  <cp:revision>48</cp:revision>
  <dcterms:created xsi:type="dcterms:W3CDTF">2002-10-11T17:37:59Z</dcterms:created>
  <dcterms:modified xsi:type="dcterms:W3CDTF">2012-08-20T20:00:18Z</dcterms:modified>
</cp:coreProperties>
</file>