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85" r:id="rId4"/>
    <p:sldId id="284" r:id="rId5"/>
    <p:sldId id="291" r:id="rId6"/>
    <p:sldId id="257" r:id="rId7"/>
    <p:sldId id="275" r:id="rId8"/>
    <p:sldId id="282" r:id="rId9"/>
    <p:sldId id="278" r:id="rId10"/>
    <p:sldId id="274" r:id="rId11"/>
    <p:sldId id="258" r:id="rId12"/>
    <p:sldId id="264" r:id="rId13"/>
    <p:sldId id="265" r:id="rId14"/>
    <p:sldId id="259" r:id="rId15"/>
    <p:sldId id="276" r:id="rId16"/>
    <p:sldId id="279" r:id="rId17"/>
    <p:sldId id="260" r:id="rId18"/>
    <p:sldId id="280" r:id="rId19"/>
    <p:sldId id="267" r:id="rId20"/>
    <p:sldId id="261" r:id="rId21"/>
    <p:sldId id="268" r:id="rId22"/>
    <p:sldId id="270" r:id="rId23"/>
    <p:sldId id="262" r:id="rId24"/>
    <p:sldId id="271" r:id="rId25"/>
    <p:sldId id="272" r:id="rId26"/>
    <p:sldId id="283" r:id="rId27"/>
    <p:sldId id="286" r:id="rId28"/>
    <p:sldId id="290" r:id="rId29"/>
    <p:sldId id="281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 Goeken" initials="DG" lastIdx="1" clrIdx="0">
    <p:extLst>
      <p:ext uri="{19B8F6BF-5375-455C-9EA6-DF929625EA0E}">
        <p15:presenceInfo xmlns:p15="http://schemas.microsoft.com/office/powerpoint/2012/main" userId="S-1-5-21-1202660629-1547161642-839522115-3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01A"/>
    <a:srgbClr val="3B6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4" autoAdjust="0"/>
    <p:restoredTop sz="94102" autoAdjust="0"/>
  </p:normalViewPr>
  <p:slideViewPr>
    <p:cSldViewPr>
      <p:cViewPr varScale="1">
        <p:scale>
          <a:sx n="109" d="100"/>
          <a:sy n="109" d="100"/>
        </p:scale>
        <p:origin x="80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78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Projected Job Growth, 2010-2020</c:v>
                </c:pt>
              </c:strCache>
            </c:strRef>
          </c:tx>
          <c:spPr>
            <a:solidFill>
              <a:srgbClr val="F6A01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Home &amp; Personal Care Aides</c:v>
                </c:pt>
                <c:pt idx="1">
                  <c:v>Physical Therapist Assistants/Aides</c:v>
                </c:pt>
                <c:pt idx="2">
                  <c:v>Medical Secretaries</c:v>
                </c:pt>
                <c:pt idx="3">
                  <c:v>EMTs/Paramedics</c:v>
                </c:pt>
                <c:pt idx="4">
                  <c:v>Medical Assistants</c:v>
                </c:pt>
                <c:pt idx="5">
                  <c:v>Dental Assistants</c:v>
                </c:pt>
                <c:pt idx="6">
                  <c:v>Registered Nurses</c:v>
                </c:pt>
                <c:pt idx="7">
                  <c:v>Pharmacists</c:v>
                </c:pt>
                <c:pt idx="8">
                  <c:v>Physicians and Surgeons</c:v>
                </c:pt>
                <c:pt idx="9">
                  <c:v>Fitness Instructors</c:v>
                </c:pt>
                <c:pt idx="10">
                  <c:v>Psychologists</c:v>
                </c:pt>
                <c:pt idx="11">
                  <c:v>Dentists</c:v>
                </c:pt>
                <c:pt idx="12">
                  <c:v>Nursing Aides/Orderlies/Attendants</c:v>
                </c:pt>
                <c:pt idx="13">
                  <c:v>Dieticians and Nutritionists</c:v>
                </c:pt>
                <c:pt idx="14">
                  <c:v>National Average, All Occupations 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0.7</c:v>
                </c:pt>
                <c:pt idx="1">
                  <c:v>0.45</c:v>
                </c:pt>
                <c:pt idx="2">
                  <c:v>0.41</c:v>
                </c:pt>
                <c:pt idx="3">
                  <c:v>0.33</c:v>
                </c:pt>
                <c:pt idx="4">
                  <c:v>0.31</c:v>
                </c:pt>
                <c:pt idx="5">
                  <c:v>0.31</c:v>
                </c:pt>
                <c:pt idx="6">
                  <c:v>0.26</c:v>
                </c:pt>
                <c:pt idx="7">
                  <c:v>0.25</c:v>
                </c:pt>
                <c:pt idx="8">
                  <c:v>0.24</c:v>
                </c:pt>
                <c:pt idx="9">
                  <c:v>0.24</c:v>
                </c:pt>
                <c:pt idx="10">
                  <c:v>0.22</c:v>
                </c:pt>
                <c:pt idx="11">
                  <c:v>0.21</c:v>
                </c:pt>
                <c:pt idx="12">
                  <c:v>0.2</c:v>
                </c:pt>
                <c:pt idx="13">
                  <c:v>0.2</c:v>
                </c:pt>
                <c:pt idx="14">
                  <c:v>0.14000000000000001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215298040"/>
        <c:axId val="215298432"/>
      </c:barChart>
      <c:catAx>
        <c:axId val="21529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298432"/>
        <c:crosses val="autoZero"/>
        <c:auto val="1"/>
        <c:lblAlgn val="ctr"/>
        <c:lblOffset val="0"/>
        <c:noMultiLvlLbl val="0"/>
      </c:catAx>
      <c:valAx>
        <c:axId val="21529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29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AE0743-E303-4EFB-9ADB-B43186F8161D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8D0B1D-4CD0-473D-9F16-CC663119D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97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FDD02-F323-4CF7-9082-FA0D17B4C386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E9BE8-0829-4EEC-9010-6A473A21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6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93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57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15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39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68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97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06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0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4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39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68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in supplier and digital health space.  We recognize</a:t>
            </a:r>
            <a:r>
              <a:rPr lang="en-US" baseline="0" dirty="0" smtClean="0"/>
              <a:t> there are efforts underway but wellness is especially fragmented.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48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97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29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39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6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7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report today –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CHI hired to provide content expertise and background research….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8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97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4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50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BE8-0829-4EEC-9010-6A473A2133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2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304800" y="-914400"/>
            <a:ext cx="6142161" cy="9049336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-9450" y="0"/>
            <a:ext cx="12201449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673600" y="533402"/>
            <a:ext cx="7112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010400" y="2286000"/>
            <a:ext cx="46736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7518400" y="4267200"/>
            <a:ext cx="4165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4165600" y="4648200"/>
            <a:ext cx="75184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 cstate="print"/>
          <a:srcRect r="-2174" b="25654"/>
          <a:stretch/>
        </p:blipFill>
        <p:spPr>
          <a:xfrm>
            <a:off x="8077200" y="5791200"/>
            <a:ext cx="35814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8518-35CE-4844-8359-39C72E58361E}" type="datetime1">
              <a:rPr lang="en-US" smtClean="0"/>
              <a:t>12/11/2013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12192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9042400" y="6276977"/>
            <a:ext cx="28448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5576711" y="4873625"/>
            <a:ext cx="5904088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172200"/>
            <a:ext cx="118872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12192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625600" y="228600"/>
            <a:ext cx="89408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609600" y="5029200"/>
            <a:ext cx="5791200" cy="1013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9042400" y="6127752"/>
            <a:ext cx="28448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5576711" y="4724400"/>
            <a:ext cx="5904088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-2174" b="25654"/>
          <a:stretch/>
        </p:blipFill>
        <p:spPr>
          <a:xfrm>
            <a:off x="533400" y="2590800"/>
            <a:ext cx="3581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17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1AE9-37C5-4667-AE47-78FB36563250}" type="datetime1">
              <a:rPr lang="en-US" smtClean="0"/>
              <a:t>12/11/2013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-190499" y="-221076"/>
            <a:ext cx="12382500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9634" y="-221075"/>
            <a:ext cx="6604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3251200" y="4876800"/>
            <a:ext cx="84328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5283200" y="4495800"/>
            <a:ext cx="64008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4470400" y="381000"/>
            <a:ext cx="72136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7010400" y="2057400"/>
            <a:ext cx="46736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6836229" y="5791200"/>
            <a:ext cx="4644572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E3A67-B408-41B6-826C-092D4A495AE8}" type="datetime1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07B5-AFDA-408E-AD81-9A79BBCA94C2}" type="datetime1">
              <a:rPr lang="en-US" smtClean="0"/>
              <a:t>12/11/2013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09600" y="0"/>
            <a:ext cx="109728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 smtClean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14600"/>
            <a:ext cx="5386917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301DF-AFF4-4664-9456-6DE75306F663}" type="datetime1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09601" y="1657350"/>
            <a:ext cx="4011084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66733" y="1676400"/>
            <a:ext cx="6815667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362200"/>
            <a:ext cx="38608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DD641-F90C-406A-9335-DB38D6C90776}" type="datetime1">
              <a:rPr lang="en-US" smtClean="0"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133600" y="1600200"/>
            <a:ext cx="79248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133600" y="5867400"/>
            <a:ext cx="78232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9042400" y="6356352"/>
            <a:ext cx="28448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800" y="5257800"/>
            <a:ext cx="59944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457200" y="304800"/>
            <a:ext cx="31496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2777-374A-4CF7-9685-E53EB4F540F8}" type="datetime1">
              <a:rPr lang="en-US" smtClean="0"/>
              <a:t>12/11/2013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9042400" y="6356352"/>
            <a:ext cx="28448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096000" y="5257800"/>
            <a:ext cx="57912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new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6400" y="367048"/>
            <a:ext cx="3352800" cy="252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9042400" y="6356352"/>
            <a:ext cx="28448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2400" y="533400"/>
            <a:ext cx="93472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-2174" b="25654"/>
          <a:stretch/>
        </p:blipFill>
        <p:spPr>
          <a:xfrm>
            <a:off x="457200" y="5776914"/>
            <a:ext cx="3581400" cy="762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128000" y="62555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28926DB6-13A7-45F8-B2E7-485C6E0B10AC}" type="datetime1">
              <a:rPr lang="en-US" smtClean="0"/>
              <a:t>12/11/2013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998721" y="62555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688320" y="62555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764" y="6019184"/>
            <a:ext cx="649272" cy="6528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  <p:sldLayoutId id="21474837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200" dirty="0"/>
              <a:t>Healthy Economy, Healthy Colorado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2600" y="2381696"/>
            <a:ext cx="3581400" cy="1047304"/>
          </a:xfrm>
        </p:spPr>
        <p:txBody>
          <a:bodyPr>
            <a:noAutofit/>
          </a:bodyPr>
          <a:lstStyle/>
          <a:p>
            <a:r>
              <a:rPr lang="en-US" sz="2800" dirty="0"/>
              <a:t>A Strategic Action Plan for Colorado’s Health and Wellness Industry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559800" y="4343400"/>
            <a:ext cx="3124200" cy="38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December 11, 2013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History Colorado Center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10896600" cy="48768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600" b="1" dirty="0"/>
              <a:t>Action Plan: </a:t>
            </a:r>
            <a:r>
              <a:rPr lang="en-US" sz="3600" dirty="0"/>
              <a:t>Created by industry leaders.</a:t>
            </a:r>
          </a:p>
          <a:p>
            <a:pPr>
              <a:spcAft>
                <a:spcPts val="2400"/>
              </a:spcAft>
            </a:pPr>
            <a:r>
              <a:rPr lang="en-US" sz="3600" b="1" dirty="0"/>
              <a:t>Research: </a:t>
            </a:r>
            <a:r>
              <a:rPr lang="en-US" sz="3600" dirty="0"/>
              <a:t>Conducted by the </a:t>
            </a:r>
            <a:br>
              <a:rPr lang="en-US" sz="3600" dirty="0"/>
            </a:br>
            <a:r>
              <a:rPr lang="en-US" sz="3600" dirty="0"/>
              <a:t>Colorado Health Institute.</a:t>
            </a:r>
          </a:p>
          <a:p>
            <a:pPr>
              <a:spcAft>
                <a:spcPts val="2400"/>
              </a:spcAft>
            </a:pPr>
            <a:r>
              <a:rPr lang="en-US" sz="3600" b="1" dirty="0"/>
              <a:t>Solid Start</a:t>
            </a:r>
            <a:r>
              <a:rPr lang="en-US" sz="3600" dirty="0"/>
              <a:t>: Many organizations, associations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and </a:t>
            </a:r>
            <a:r>
              <a:rPr lang="en-US" sz="3600" dirty="0"/>
              <a:t>initiatives already exist.</a:t>
            </a:r>
          </a:p>
          <a:p>
            <a:pPr>
              <a:spcAft>
                <a:spcPts val="2400"/>
              </a:spcAft>
            </a:pPr>
            <a:r>
              <a:rPr lang="en-US" sz="3600" b="1" dirty="0"/>
              <a:t>Goal: </a:t>
            </a:r>
            <a:r>
              <a:rPr lang="en-US" sz="3600" dirty="0"/>
              <a:t>Leverage what’s out there.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93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2400" y="0"/>
            <a:ext cx="123444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5528"/>
            <a:ext cx="9457764" cy="730827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8400" y="2975265"/>
            <a:ext cx="7315200" cy="2883091"/>
          </a:xfrm>
        </p:spPr>
        <p:txBody>
          <a:bodyPr/>
          <a:lstStyle/>
          <a:p>
            <a:pPr marL="109728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Position </a:t>
            </a:r>
            <a:r>
              <a:rPr lang="en-US" sz="3600" b="1" i="1" dirty="0">
                <a:solidFill>
                  <a:schemeClr val="bg1"/>
                </a:solidFill>
              </a:rPr>
              <a:t>Health and Wellness</a:t>
            </a:r>
            <a:r>
              <a:rPr lang="en-US" sz="3600" dirty="0">
                <a:solidFill>
                  <a:schemeClr val="bg1"/>
                </a:solidFill>
              </a:rPr>
              <a:t> as an export business by developing </a:t>
            </a:r>
            <a:r>
              <a:rPr lang="en-US" sz="3600" dirty="0" smtClean="0">
                <a:solidFill>
                  <a:schemeClr val="bg1"/>
                </a:solidFill>
              </a:rPr>
              <a:t>products </a:t>
            </a:r>
            <a:r>
              <a:rPr lang="en-US" sz="3600" dirty="0">
                <a:solidFill>
                  <a:schemeClr val="bg1"/>
                </a:solidFill>
              </a:rPr>
              <a:t>and services that can be marketed and sold in markets across the nation and internationally.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3800" y="1480319"/>
            <a:ext cx="47244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Focus Number 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58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135" y="1447800"/>
            <a:ext cx="2652665" cy="43308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What are </a:t>
            </a:r>
            <a:br>
              <a:rPr lang="en-US" dirty="0" smtClean="0"/>
            </a:br>
            <a:r>
              <a:rPr lang="en-US" dirty="0" smtClean="0"/>
              <a:t>the revenue streams that we can build </a:t>
            </a:r>
          </a:p>
          <a:p>
            <a:pPr marL="109728" indent="0">
              <a:buNone/>
            </a:pPr>
            <a:r>
              <a:rPr lang="en-US" dirty="0" smtClean="0"/>
              <a:t>to bring new dollars into the state?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Informed Our Thinking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86" y="1462314"/>
            <a:ext cx="5969262" cy="4411289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7999"/>
            <a:ext cx="1973584" cy="1014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044" y="3047999"/>
            <a:ext cx="1978539" cy="1014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66" y="76200"/>
            <a:ext cx="1166034" cy="1935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11" y="4953000"/>
            <a:ext cx="1153189" cy="1931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81" y="1624259"/>
            <a:ext cx="2118364" cy="41544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70" y="1624259"/>
            <a:ext cx="1929388" cy="430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2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15664 2.9629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14974 2.962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3.33333E-6 0.203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4.375E-6 -0.185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8294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18763 -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22294"/>
            <a:ext cx="9601200" cy="5383306"/>
          </a:xfrm>
        </p:spPr>
        <p:txBody>
          <a:bodyPr>
            <a:noAutofit/>
          </a:bodyPr>
          <a:lstStyle/>
          <a:p>
            <a:r>
              <a:rPr lang="en-US" sz="3000" b="1" dirty="0"/>
              <a:t>Invest in regional hubs and centers of excellence.</a:t>
            </a:r>
          </a:p>
          <a:p>
            <a:pPr lvl="1"/>
            <a:r>
              <a:rPr lang="en-US" sz="3000" dirty="0" smtClean="0"/>
              <a:t>Health care delivery systems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Wellness tourism</a:t>
            </a:r>
          </a:p>
          <a:p>
            <a:r>
              <a:rPr lang="en-US" sz="3000" b="1" dirty="0"/>
              <a:t>Target </a:t>
            </a:r>
            <a:r>
              <a:rPr lang="en-US" sz="3000" b="1" dirty="0" smtClean="0"/>
              <a:t>high-growth </a:t>
            </a:r>
            <a:r>
              <a:rPr lang="en-US" sz="3000" b="1" dirty="0"/>
              <a:t>companies.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Evaluate states with effective tax policies and incentives</a:t>
            </a:r>
          </a:p>
          <a:p>
            <a:r>
              <a:rPr lang="en-US" sz="3000" b="1" dirty="0"/>
              <a:t>Raise awareness </a:t>
            </a:r>
            <a:r>
              <a:rPr lang="en-US" sz="3000" b="1" dirty="0" smtClean="0"/>
              <a:t>of high-growth areas. </a:t>
            </a:r>
            <a:endParaRPr lang="en-US" sz="3000" b="1" dirty="0"/>
          </a:p>
          <a:p>
            <a:pPr lvl="2"/>
            <a:r>
              <a:rPr lang="en-US" sz="3000" dirty="0"/>
              <a:t>Digital health</a:t>
            </a:r>
          </a:p>
          <a:p>
            <a:pPr lvl="2"/>
            <a:r>
              <a:rPr lang="en-US" sz="3000" dirty="0"/>
              <a:t>Back </a:t>
            </a:r>
            <a:r>
              <a:rPr lang="en-US" sz="3000" dirty="0" smtClean="0"/>
              <a:t>office operations</a:t>
            </a:r>
            <a:endParaRPr lang="en-US" sz="3000" dirty="0"/>
          </a:p>
          <a:p>
            <a:pPr lvl="2"/>
            <a:r>
              <a:rPr lang="en-US" sz="3000" dirty="0"/>
              <a:t>Supply chain</a:t>
            </a:r>
          </a:p>
          <a:p>
            <a:pPr lvl="2"/>
            <a:r>
              <a:rPr lang="en-US" sz="3000" dirty="0"/>
              <a:t>Wellness programs for employers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Plan: 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25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2400" y="0"/>
            <a:ext cx="123444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5528"/>
            <a:ext cx="9457764" cy="7308272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733800" y="1480319"/>
            <a:ext cx="47244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0" kern="12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b="1" dirty="0"/>
              <a:t>Focus Number Two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81300" y="2835374"/>
            <a:ext cx="6629400" cy="356889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Leverage business opportunities created by a significant increase in the number of people with health insurance and a growing demand for wellness services.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4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491343"/>
            <a:ext cx="4495800" cy="4495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15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Informed Our Thinking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3470"/>
            <a:ext cx="7347811" cy="473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9677400" cy="5181600"/>
          </a:xfrm>
        </p:spPr>
        <p:txBody>
          <a:bodyPr>
            <a:noAutofit/>
          </a:bodyPr>
          <a:lstStyle/>
          <a:p>
            <a:r>
              <a:rPr lang="en-US" b="1" dirty="0" smtClean="0"/>
              <a:t>Strengthen current health and wellness companies.</a:t>
            </a:r>
          </a:p>
          <a:p>
            <a:pPr lvl="1"/>
            <a:r>
              <a:rPr lang="en-US" sz="3200" dirty="0"/>
              <a:t>Reduce uncertainty about reform.</a:t>
            </a:r>
          </a:p>
          <a:p>
            <a:pPr lvl="1">
              <a:spcAft>
                <a:spcPts val="2800"/>
              </a:spcAft>
            </a:pPr>
            <a:r>
              <a:rPr lang="en-US" sz="3200" dirty="0"/>
              <a:t>Actively look to reduce health care costs.</a:t>
            </a:r>
          </a:p>
          <a:p>
            <a:r>
              <a:rPr lang="en-US" b="1" dirty="0" smtClean="0"/>
              <a:t>Identify new businesses.</a:t>
            </a:r>
          </a:p>
          <a:p>
            <a:pPr lvl="1"/>
            <a:r>
              <a:rPr lang="en-US" sz="3200" dirty="0" smtClean="0"/>
              <a:t>Partner </a:t>
            </a:r>
            <a:r>
              <a:rPr lang="en-US" sz="3200" dirty="0"/>
              <a:t>with Colorado Business Intelligence Center.</a:t>
            </a:r>
          </a:p>
          <a:p>
            <a:pPr lvl="1"/>
            <a:r>
              <a:rPr lang="en-US" sz="3200" dirty="0"/>
              <a:t>Recruit fastest-growing health and wellness companies.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Plan: 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08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2400" y="0"/>
            <a:ext cx="123444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5528"/>
            <a:ext cx="9457764" cy="730827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81300" y="2822865"/>
            <a:ext cx="6629400" cy="356889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Establish collaborative workforce strategies and educational programs that reflect the current and future needs of health and wellness employers.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733800" y="1480319"/>
            <a:ext cx="47244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0" kern="12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b="1" dirty="0"/>
              <a:t>Focus Number Three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2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18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997324"/>
            <a:ext cx="8229600" cy="98387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Projected Job Growth Nationwide, 2010-2020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545521"/>
              </p:ext>
            </p:extLst>
          </p:nvPr>
        </p:nvGraphicFramePr>
        <p:xfrm>
          <a:off x="2014818" y="1789210"/>
          <a:ext cx="8119782" cy="476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124200" y="6489864"/>
            <a:ext cx="3581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Source: Bureau of Labor Statistics Occupational Handbook</a:t>
            </a:r>
            <a:endParaRPr lang="en-US" sz="1100" dirty="0">
              <a:solidFill>
                <a:srgbClr val="3B6E8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943600" y="1752600"/>
            <a:ext cx="0" cy="2749814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457200" y="-13447"/>
            <a:ext cx="97917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0" kern="12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What Informed Our Thinking</a:t>
            </a:r>
          </a:p>
        </p:txBody>
      </p:sp>
    </p:spTree>
    <p:extLst>
      <p:ext uri="{BB962C8B-B14F-4D97-AF65-F5344CB8AC3E}">
        <p14:creationId xmlns:p14="http://schemas.microsoft.com/office/powerpoint/2010/main" val="25132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6705600" cy="5181600"/>
          </a:xfrm>
        </p:spPr>
        <p:txBody>
          <a:bodyPr>
            <a:normAutofit/>
          </a:bodyPr>
          <a:lstStyle/>
          <a:p>
            <a:pPr>
              <a:spcAft>
                <a:spcPts val="2800"/>
              </a:spcAft>
            </a:pPr>
            <a:r>
              <a:rPr lang="en-US" b="1" dirty="0" smtClean="0"/>
              <a:t>Leverage</a:t>
            </a:r>
            <a:r>
              <a:rPr lang="en-US" dirty="0" smtClean="0"/>
              <a:t> ongoing educational efforts around science, technology, engineering and mathematics (STEM) and career ladders.</a:t>
            </a:r>
          </a:p>
          <a:p>
            <a:r>
              <a:rPr lang="en-US" b="1" dirty="0" smtClean="0"/>
              <a:t>Invest</a:t>
            </a:r>
            <a:r>
              <a:rPr lang="en-US" dirty="0" smtClean="0"/>
              <a:t> in new technologies and the companies that can bring them to market.</a:t>
            </a:r>
          </a:p>
          <a:p>
            <a:pPr lvl="1"/>
            <a:r>
              <a:rPr lang="en-US" sz="3200" dirty="0"/>
              <a:t>Telehealth, remote monitoring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Plan: Recommendations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30" y="1599902"/>
            <a:ext cx="3354947" cy="42552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2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0"/>
            <a:ext cx="123444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0" y="114300"/>
            <a:ext cx="11264521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2400" y="0"/>
            <a:ext cx="123444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5528"/>
            <a:ext cx="9457764" cy="730827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6100" y="2899065"/>
            <a:ext cx="6019800" cy="349269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Invest in creating high-paying, high-demand jobs, such as those in health care information technology.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733800" y="1480319"/>
            <a:ext cx="47244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0" kern="12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b="1" dirty="0"/>
              <a:t>Focus Number Four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52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9753600" cy="43308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baseline="30000" dirty="0"/>
              <a:t>Comparing Jobs and Wages, Health and Wellness Segments and All Industries, Colorado and the United States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Informed Our Thinking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" y="2362201"/>
            <a:ext cx="11791075" cy="31241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1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1"/>
            <a:ext cx="9372600" cy="433089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Increase</a:t>
            </a:r>
            <a:r>
              <a:rPr lang="en-US" sz="3600" dirty="0" smtClean="0"/>
              <a:t> attractiveness of Colorado. </a:t>
            </a:r>
          </a:p>
          <a:p>
            <a:pPr lvl="1"/>
            <a:r>
              <a:rPr lang="en-US" sz="3600" dirty="0"/>
              <a:t>Reduce health care costs for business.</a:t>
            </a:r>
          </a:p>
          <a:p>
            <a:pPr lvl="1"/>
            <a:r>
              <a:rPr lang="en-US" sz="3600" dirty="0"/>
              <a:t>Market lifestyle and brand at national forums.</a:t>
            </a:r>
          </a:p>
          <a:p>
            <a:pPr lvl="1">
              <a:spcAft>
                <a:spcPts val="2800"/>
              </a:spcAft>
            </a:pPr>
            <a:r>
              <a:rPr lang="en-US" sz="3600" dirty="0"/>
              <a:t>Host highly-visible conference in digital,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IT </a:t>
            </a:r>
            <a:r>
              <a:rPr lang="en-US" sz="3600" dirty="0"/>
              <a:t>or wellness app space.</a:t>
            </a:r>
          </a:p>
          <a:p>
            <a:r>
              <a:rPr lang="en-US" sz="3600" b="1" dirty="0" smtClean="0"/>
              <a:t>Leverage</a:t>
            </a:r>
            <a:r>
              <a:rPr lang="en-US" sz="3600" dirty="0" smtClean="0"/>
              <a:t> high-skilled workforce and other leading clusters.</a:t>
            </a:r>
          </a:p>
          <a:p>
            <a:pPr lvl="1"/>
            <a:r>
              <a:rPr lang="en-US" sz="3600" dirty="0"/>
              <a:t>Financial services and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Plan: 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33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2400" y="0"/>
            <a:ext cx="123444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5528"/>
            <a:ext cx="9457764" cy="730827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2911574"/>
            <a:ext cx="6248400" cy="433089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Build infrastructure and support for established companies and start-ups, especially in the wellness sector.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733800" y="1480319"/>
            <a:ext cx="47244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Focus Number Five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00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Informed Our Thinking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7315200" cy="50109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79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2600"/>
            <a:ext cx="3079376" cy="3581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Plan: Recommendations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7829" y="1600200"/>
            <a:ext cx="62484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F6A01A"/>
              </a:buClr>
              <a:buFont typeface="Arial" panose="020B0604020202020204" pitchFamily="34" charset="0"/>
              <a:buChar char="•"/>
            </a:pPr>
            <a:r>
              <a:rPr lang="en-US" sz="2500" b="1" dirty="0"/>
              <a:t>Accelerate</a:t>
            </a:r>
            <a:r>
              <a:rPr lang="en-US" sz="2500" dirty="0"/>
              <a:t> Colorado </a:t>
            </a:r>
            <a:r>
              <a:rPr lang="en-US" sz="2500" dirty="0" smtClean="0"/>
              <a:t>companies adopting wellness programs.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/>
              <a:t>Identify </a:t>
            </a:r>
            <a:r>
              <a:rPr lang="en-US" sz="2500" dirty="0"/>
              <a:t>evidence-based wellness practices.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/>
              <a:t>Quantify economic impact or practices.</a:t>
            </a:r>
          </a:p>
          <a:p>
            <a:pPr marL="914400" lvl="1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Disseminate information to employers.</a:t>
            </a:r>
          </a:p>
          <a:p>
            <a:pPr marL="342900" indent="-342900">
              <a:spcAft>
                <a:spcPts val="600"/>
              </a:spcAft>
              <a:buClr>
                <a:srgbClr val="F6A01A"/>
              </a:buClr>
              <a:buFont typeface="Arial" panose="020B0604020202020204" pitchFamily="34" charset="0"/>
              <a:buChar char="•"/>
            </a:pPr>
            <a:r>
              <a:rPr lang="en-US" sz="2500" b="1" dirty="0"/>
              <a:t>Grow and </a:t>
            </a:r>
            <a:r>
              <a:rPr lang="en-US" sz="2500" b="1" dirty="0" smtClean="0"/>
              <a:t>recruit </a:t>
            </a:r>
            <a:r>
              <a:rPr lang="en-US" sz="2500" dirty="0" smtClean="0"/>
              <a:t>wellness innovation.</a:t>
            </a:r>
            <a:endParaRPr lang="en-US" sz="2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Target and recruit wellness companies to locate in </a:t>
            </a:r>
            <a:r>
              <a:rPr lang="en-US" sz="2500" dirty="0" smtClean="0"/>
              <a:t>Colorado.</a:t>
            </a:r>
            <a:endParaRPr lang="en-US" sz="2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Build on forums for innovators in wellness space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00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85800"/>
            <a:ext cx="9829800" cy="5410200"/>
          </a:xfrm>
        </p:spPr>
        <p:txBody>
          <a:bodyPr>
            <a:noAutofit/>
          </a:bodyPr>
          <a:lstStyle/>
          <a:p>
            <a:pPr marL="109728" indent="0">
              <a:lnSpc>
                <a:spcPct val="120000"/>
              </a:lnSpc>
              <a:spcAft>
                <a:spcPts val="1200"/>
              </a:spcAft>
              <a:buNone/>
            </a:pPr>
            <a:endParaRPr lang="en-US" sz="28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dirty="0"/>
              <a:t>Colorado’s health and wellness industry is a </a:t>
            </a:r>
            <a:br>
              <a:rPr lang="en-US" sz="2800" dirty="0"/>
            </a:br>
            <a:r>
              <a:rPr lang="en-US" sz="2800" b="1" dirty="0"/>
              <a:t>powerful economic driver</a:t>
            </a:r>
            <a:r>
              <a:rPr lang="en-US" sz="2800" dirty="0"/>
              <a:t> for the state.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dirty="0"/>
              <a:t>Colorado has a </a:t>
            </a:r>
            <a:r>
              <a:rPr lang="en-US" sz="2800" b="1" dirty="0"/>
              <a:t>unique opportunity </a:t>
            </a:r>
            <a:r>
              <a:rPr lang="en-US" sz="2800" dirty="0"/>
              <a:t>to leverage the strength of this sector, becoming the premier national destination for prevention and wellness, high quality health care services and outdoor recreation.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dirty="0"/>
              <a:t>This strategic action plan reflects the thinking of industry leaders. It is a plan </a:t>
            </a:r>
            <a:r>
              <a:rPr lang="en-US" sz="2800" b="1" dirty="0"/>
              <a:t>by the industry </a:t>
            </a:r>
            <a:r>
              <a:rPr lang="en-US" sz="2800" b="1" dirty="0" smtClean="0"/>
              <a:t>and </a:t>
            </a:r>
            <a:r>
              <a:rPr lang="en-US" sz="2800" b="1" dirty="0"/>
              <a:t>for the industry</a:t>
            </a:r>
            <a:r>
              <a:rPr lang="en-US" sz="2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Takeaways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18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80772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0" dirty="0" smtClean="0">
                <a:solidFill>
                  <a:srgbClr val="F6A01A"/>
                </a:solidFill>
              </a:rPr>
              <a:t>Panel Discussion</a:t>
            </a:r>
            <a:r>
              <a:rPr lang="en-US" dirty="0" smtClean="0">
                <a:solidFill>
                  <a:srgbClr val="F6A01A"/>
                </a:solidFill>
              </a:rPr>
              <a:t/>
            </a:r>
            <a:br>
              <a:rPr lang="en-US" dirty="0" smtClean="0">
                <a:solidFill>
                  <a:srgbClr val="F6A01A"/>
                </a:solidFill>
              </a:rPr>
            </a:br>
            <a:r>
              <a:rPr lang="en-US" sz="3100" b="1" i="0" dirty="0" smtClean="0">
                <a:solidFill>
                  <a:schemeClr val="bg1">
                    <a:lumMod val="95000"/>
                  </a:schemeClr>
                </a:solidFill>
              </a:rPr>
              <a:t>Moderator: Tom Clark</a:t>
            </a:r>
            <a:br>
              <a:rPr lang="en-US" sz="3100" b="1" i="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200" i="0" dirty="0" smtClean="0">
                <a:solidFill>
                  <a:schemeClr val="bg1">
                    <a:lumMod val="95000"/>
                  </a:schemeClr>
                </a:solidFill>
              </a:rPr>
              <a:t>CEO, Metro Denver Economic Development Corporation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700" b="1" i="0" dirty="0" smtClean="0">
                <a:solidFill>
                  <a:srgbClr val="F6A01A"/>
                </a:solidFill>
              </a:rPr>
              <a:t>Panelists</a:t>
            </a:r>
            <a:r>
              <a:rPr lang="en-US" sz="2700" b="1" i="0" dirty="0">
                <a:solidFill>
                  <a:srgbClr val="F6A01A"/>
                </a:solidFill>
              </a:rPr>
              <a:t>: </a:t>
            </a:r>
            <a:r>
              <a:rPr lang="en-US" sz="2700" i="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700" i="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3622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6A01A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</a:rPr>
              <a:t>Jandel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 Allen-Davis, MD</a:t>
            </a:r>
            <a:br>
              <a:rPr lang="en-US" sz="2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Vice President, Government and External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Relations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Kaiser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Permanente Colorado 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F6A01A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Roger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Holstein</a:t>
            </a:r>
            <a:br>
              <a:rPr lang="en-US" sz="2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Chief Executive Officer,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Healthgrades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F6A01A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Aaron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Kennedy</a:t>
            </a:r>
            <a:br>
              <a:rPr lang="en-US" sz="2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Chief Marketing Officer, State of Colorado 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F6A01A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Lee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Newman, MD, MA, FCCP, FACOEM</a:t>
            </a:r>
            <a:br>
              <a:rPr lang="en-US" sz="2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Director of Environmental and Occupational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Health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Colorado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School of Public Health 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F6A01A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Scott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</a:rPr>
              <a:t>Rotermund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President,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WellTok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44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0"/>
            <a:ext cx="123444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0" y="114300"/>
            <a:ext cx="11264521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80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 txBox="1">
            <a:spLocks/>
          </p:cNvSpPr>
          <p:nvPr/>
        </p:nvSpPr>
        <p:spPr>
          <a:xfrm>
            <a:off x="-1828801" y="5709655"/>
            <a:ext cx="8382000" cy="8382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365760" indent="-256032" algn="ctr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90000"/>
              <a:defRPr/>
            </a:pPr>
            <a:endParaRPr lang="en-US" sz="1600" b="1" dirty="0"/>
          </a:p>
          <a:p>
            <a:pPr marL="365760" indent="-256032" algn="ctr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90000"/>
              <a:defRPr/>
            </a:pPr>
            <a:r>
              <a:rPr lang="en-US" sz="8000" b="1" dirty="0" smtClean="0"/>
              <a:t>Karla </a:t>
            </a:r>
            <a:r>
              <a:rPr lang="en-US" sz="8000" b="1" dirty="0" err="1" smtClean="0"/>
              <a:t>Tartz</a:t>
            </a:r>
            <a:endParaRPr lang="en-US" sz="8000" b="1" dirty="0" smtClean="0"/>
          </a:p>
          <a:p>
            <a:pPr marL="365760" indent="-256032" algn="ctr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90000"/>
              <a:defRPr/>
            </a:pPr>
            <a:r>
              <a:rPr lang="en-US" sz="8000" b="1" dirty="0" smtClean="0">
                <a:solidFill>
                  <a:srgbClr val="F6A01A"/>
                </a:solidFill>
              </a:rPr>
              <a:t>Karla.tartz@state.co.us </a:t>
            </a:r>
          </a:p>
          <a:p>
            <a:pPr marL="365760" indent="-256032" algn="ctr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90000"/>
              <a:defRPr/>
            </a:pP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868" y="4495800"/>
            <a:ext cx="2288661" cy="1325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40961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Michele </a:t>
            </a:r>
            <a:r>
              <a:rPr lang="en-US" sz="2000" b="1" dirty="0" smtClean="0"/>
              <a:t>Lueck</a:t>
            </a:r>
          </a:p>
          <a:p>
            <a:pPr algn="ctr"/>
            <a:r>
              <a:rPr lang="en-US" sz="2000" b="1" dirty="0" smtClean="0">
                <a:solidFill>
                  <a:srgbClr val="F6A01A"/>
                </a:solidFill>
              </a:rPr>
              <a:t>lueckm@coloradohealthinstitute.org </a:t>
            </a:r>
          </a:p>
          <a:p>
            <a:pPr algn="ctr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4325"/>
            <a:ext cx="6243055" cy="62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0" y="3733799"/>
            <a:ext cx="7747000" cy="2887663"/>
          </a:xfrm>
        </p:spPr>
        <p:txBody>
          <a:bodyPr>
            <a:normAutofit/>
          </a:bodyPr>
          <a:lstStyle/>
          <a:p>
            <a:r>
              <a:rPr lang="en-US" b="1" i="0" dirty="0" smtClean="0">
                <a:solidFill>
                  <a:srgbClr val="F6A01A"/>
                </a:solidFill>
              </a:rPr>
              <a:t>Remarks: Kenneth </a:t>
            </a:r>
            <a:r>
              <a:rPr lang="en-US" b="1" i="0" dirty="0" smtClean="0">
                <a:solidFill>
                  <a:srgbClr val="F6A01A"/>
                </a:solidFill>
              </a:rPr>
              <a:t>Lund</a:t>
            </a:r>
            <a:r>
              <a:rPr lang="en-US" dirty="0" smtClean="0">
                <a:solidFill>
                  <a:srgbClr val="F6A01A"/>
                </a:solidFill>
              </a:rPr>
              <a:t/>
            </a:r>
            <a:br>
              <a:rPr lang="en-US" dirty="0" smtClean="0">
                <a:solidFill>
                  <a:srgbClr val="F6A01A"/>
                </a:solidFill>
              </a:rPr>
            </a:br>
            <a:r>
              <a:rPr lang="en-US" sz="3100" dirty="0" smtClean="0"/>
              <a:t>Executive Director,</a:t>
            </a:r>
            <a:br>
              <a:rPr lang="en-US" sz="3100" dirty="0" smtClean="0"/>
            </a:br>
            <a:r>
              <a:rPr lang="en-US" sz="3100" dirty="0" smtClean="0"/>
              <a:t>Colorado Office of Economic Development </a:t>
            </a:r>
            <a:br>
              <a:rPr lang="en-US" sz="3100" dirty="0" smtClean="0"/>
            </a:br>
            <a:r>
              <a:rPr lang="en-US" sz="3100" dirty="0" smtClean="0"/>
              <a:t>and International Trade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04638" y="6256338"/>
            <a:ext cx="487362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9897" y="4011552"/>
            <a:ext cx="7734741" cy="2438400"/>
          </a:xfrm>
        </p:spPr>
        <p:txBody>
          <a:bodyPr>
            <a:normAutofit fontScale="90000"/>
          </a:bodyPr>
          <a:lstStyle/>
          <a:p>
            <a:r>
              <a:rPr lang="en-US" b="1" i="0" dirty="0" smtClean="0">
                <a:solidFill>
                  <a:srgbClr val="F6A01A"/>
                </a:solidFill>
              </a:rPr>
              <a:t>Remarks: Larry </a:t>
            </a:r>
            <a:r>
              <a:rPr lang="en-US" b="1" i="0" dirty="0" smtClean="0">
                <a:solidFill>
                  <a:srgbClr val="F6A01A"/>
                </a:solidFill>
              </a:rPr>
              <a:t>Wolk, MD, MSPH</a:t>
            </a:r>
            <a:br>
              <a:rPr lang="en-US" b="1" i="0" dirty="0" smtClean="0">
                <a:solidFill>
                  <a:srgbClr val="F6A01A"/>
                </a:solidFill>
              </a:rPr>
            </a:br>
            <a:r>
              <a:rPr lang="en-US" sz="3400" dirty="0" smtClean="0"/>
              <a:t>Executive Director,</a:t>
            </a:r>
            <a:br>
              <a:rPr lang="en-US" sz="3400" dirty="0" smtClean="0"/>
            </a:br>
            <a:r>
              <a:rPr lang="en-US" sz="3400" dirty="0" smtClean="0"/>
              <a:t>Colorado Department of Public Health </a:t>
            </a:r>
            <a:br>
              <a:rPr lang="en-US" sz="3400" dirty="0" smtClean="0"/>
            </a:br>
            <a:r>
              <a:rPr lang="en-US" sz="3400" dirty="0" smtClean="0"/>
              <a:t>and Environment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04638" y="6256338"/>
            <a:ext cx="487362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4114800"/>
            <a:ext cx="5994400" cy="2895600"/>
          </a:xfrm>
        </p:spPr>
        <p:txBody>
          <a:bodyPr>
            <a:normAutofit fontScale="90000"/>
          </a:bodyPr>
          <a:lstStyle/>
          <a:p>
            <a:r>
              <a:rPr lang="en-US" b="1" i="0" dirty="0" smtClean="0">
                <a:solidFill>
                  <a:srgbClr val="F6A01A"/>
                </a:solidFill>
              </a:rPr>
              <a:t>Presentation: Michele </a:t>
            </a:r>
            <a:r>
              <a:rPr lang="en-US" b="1" i="0" dirty="0" smtClean="0">
                <a:solidFill>
                  <a:srgbClr val="F6A01A"/>
                </a:solidFill>
              </a:rPr>
              <a:t>Lueck</a:t>
            </a:r>
            <a:r>
              <a:rPr lang="en-US" b="1" i="0" dirty="0">
                <a:solidFill>
                  <a:srgbClr val="F6A01A"/>
                </a:solidFill>
              </a:rPr>
              <a:t/>
            </a:r>
            <a:br>
              <a:rPr lang="en-US" b="1" i="0" dirty="0">
                <a:solidFill>
                  <a:srgbClr val="F6A01A"/>
                </a:solidFill>
              </a:rPr>
            </a:br>
            <a:r>
              <a:rPr lang="en-US" dirty="0" smtClean="0"/>
              <a:t>President and CEO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Colorado </a:t>
            </a:r>
            <a:r>
              <a:rPr lang="en-US" dirty="0" smtClean="0"/>
              <a:t>Health Institute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8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0075" y="1533827"/>
            <a:ext cx="8229600" cy="4330891"/>
          </a:xfrm>
        </p:spPr>
        <p:txBody>
          <a:bodyPr/>
          <a:lstStyle/>
          <a:p>
            <a:r>
              <a:rPr lang="en-US" sz="4400" dirty="0"/>
              <a:t>The Action Plan: </a:t>
            </a:r>
            <a:br>
              <a:rPr lang="en-US" sz="4400" dirty="0"/>
            </a:br>
            <a:r>
              <a:rPr lang="en-US" sz="4400" dirty="0"/>
              <a:t>Five Areas </a:t>
            </a:r>
            <a:br>
              <a:rPr lang="en-US" sz="4400" dirty="0"/>
            </a:br>
            <a:r>
              <a:rPr lang="en-US" sz="4400" dirty="0"/>
              <a:t>of Focus</a:t>
            </a:r>
          </a:p>
          <a:p>
            <a:pPr lvl="1"/>
            <a:r>
              <a:rPr lang="en-US" sz="3200" dirty="0"/>
              <a:t>What informed </a:t>
            </a:r>
            <a:br>
              <a:rPr lang="en-US" sz="3200" dirty="0"/>
            </a:br>
            <a:r>
              <a:rPr lang="en-US" sz="3200" dirty="0"/>
              <a:t>our thinking</a:t>
            </a:r>
          </a:p>
          <a:p>
            <a:pPr lvl="1"/>
            <a:r>
              <a:rPr lang="en-US" sz="3200" dirty="0"/>
              <a:t>How we will </a:t>
            </a:r>
            <a:br>
              <a:rPr lang="en-US" sz="3200" dirty="0"/>
            </a:br>
            <a:r>
              <a:rPr lang="en-US" sz="3200" dirty="0"/>
              <a:t>get there</a:t>
            </a:r>
          </a:p>
          <a:p>
            <a:pPr lvl="1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Statewide Project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520">
            <a:off x="5551423" y="427957"/>
            <a:ext cx="4483551" cy="5802242"/>
          </a:xfrm>
          <a:prstGeom prst="rect">
            <a:avLst/>
          </a:prstGeom>
          <a:effectLst>
            <a:outerShdw blurRad="279400" dist="279400" dir="6540000" algn="tl" rotWithShape="0">
              <a:prstClr val="black">
                <a:alpha val="29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69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7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Health and </a:t>
            </a:r>
            <a:r>
              <a:rPr lang="en-US" dirty="0" smtClean="0"/>
              <a:t>Wellness</a:t>
            </a:r>
            <a:endParaRPr lang="en-US" dirty="0"/>
          </a:p>
        </p:txBody>
      </p:sp>
      <p:sp>
        <p:nvSpPr>
          <p:cNvPr id="2" name="AutoShape 2" descr="data:image/jpeg;base64,/9j/4AAQSkZJRgABAQAAAQABAAD/2wCEAAkGBxQSERITEhQVFhIXFRQWFxYYFxYYGRoYFxgXFhUUFhkcHCggGholGxUUJDEhJSkrLi4uFx8zODMsNygtLi0BCgoKDg0OGxAQGzQkICQsLCwsLDQsLzQsLCwsLCwsLCwsLCwsLCwsLCwsLCwsLCwsLCwsLCwsLCwsLCwsLCwsLP/AABEIAOAA4QMBEQACEQEDEQH/xAAcAAEAAgMBAQEAAAAAAAAAAAAABQYDBAcCAQj/xABHEAABAwICBgcGAQkHAwUAAAABAAIDBBEFIQYSMUFRcQcTIjJhgZFCUnKhscFiFCMzQ4KSotHhFSSDssLS8BZTY1STlKPT/8QAGQEBAAMBAQAAAAAAAAAAAAAAAAECBAMF/8QANREAAgECAwMKBgIDAQEAAAAAAAECAxEEITESQVEUIjJhcYGRodHwBRNCUrHhwfEVIzNDYv/aAAwDAQACEQMRAD8A7igCAIAgBKAjq7HaeFjnvlZqt22cCb8AAbkpYhyRWoek+ic6x6xo46oI87G6mxXbROU2lVLILxya/g1ryeVrIk2TtI0sa0tNPE6U079RvEgO8mi/1U7Ic0lchNH+kGSsc4RxNjDfakabcrh21JRtvFOam7KL8f0Zcb01qKWaCIwtk6021mBwAzAz7R43RRvvIlUSdref6Jz+35W9+FpHFsn2Lfuosy+1Ezw6Swnvh8fxNuPVtx6pZkXXElaepZINZjmuHFpBHyUEmVAEAQBAEAQBAEAQBAEAQBAEAQBAY5p2sF3ua0cXEAfNLXIbS1NduKRO7jtf4AXfMCytsshTT0K3j/SLSUj3RvJ6wbW2OXPVBTZI+YtDjWk+n1TUud+cd1ZJ1Wi7W23dlCtr6ldoa+R8oab2cbHzVWXSRliw6TrnNF7AkJqLpHbOirRySKN8spLWvsGt47y7l/VAkdANKwixaCPEX+qFjxHQRNybFGB4MaPsjz1JTa0PpoYrg9Wy42HVb/JNA23qH0MZ2sb6BBc1ZMDiOwFvIn73U3K2RGVOjNjrROs/3mksd6jI+am/EjZ4GpFjs1K/UqbyM96wEjRxsMnjlnzTZT0KuTWpaaOrZKwPjcHMOwj6eB8FUunczoSEAQBAEAQBAEAQBAEAQBAeZXWBKEorVHgnXSGeY67tawa7NoA3W2K+1ZWRyUNp7UiwxQat7Gw4DYOSodMkR9To1SyPL5II3vO1zmgk81N2Q4q97FWxnorpppC+NxjB9m1wPhzFh4Jcrs8DxhHRTTwyte95eGm+rq6t+ZuckJ2WW2l0cpY3F7IWaxzuRrel72UXJ2USqEhAEAQBAEAQGvW0TJW6rxcbuIPEHcgsVCuwuejeZaZ1gT2h7D/B7fZd4hWvfU5uLWcSdwDSKOp7P6Ocd6J23m0+03xChqxaMkyaUFggCAIAgCAIAgCAIAgCA8vbcEIEaLCWOJAz9pv+pqBqxsxVTXG17Hgcj/XyQGdAEAQBAEAQBAEAQBAEAQHxzbixzHBAVXSDRYP/ADkNw9uY1TZ7TxYft6KyZSUb5mHBdLDG4Q1tmm9mz7GOPCT3HfLlvOPAhT3SLg1wIBBuDmCPqqnQ+oAgCAIAgCAIAgCAIAgPEkYdtCE3NaaiuOPgUIsapbJH3SQODu03+Y8ipIzMjMUt32Efib2h6bfkUsLm7T1LH9xwPI5jmNygkyoAgCAIAgCAIAgCAIAgIXSLBWzMJawGTK4NrOG8EbCbbCpTsQ4plNw+oqMPJ6gGSnB7dM42czi6EnZ8Jy+qtkznnHQ6DheIx1EYkiN2n1ad7XDc4cFVqx0TubagkIAgCAIAgCAIAgCAIAgCA15aNrt1j4Zf0QEdVYSdosSNhHZcOR/qpuV2TWFTPEba2sPdkGfk4Z+t0yGaNiPSFo/SsdH+IdtvqM/UJYnaRI0eIRS36qRj7bdVwNuYGxQE0zZQkIAgCAIAgCAIAgNDFaONzXPe25a0m4yOQvZAld2OVYjiEtA9tRA0tL3yRuIP5p5aGka7N7rOOeWw+K00YRm7SMtVygrx1LRonp82Y6k5AJ9q1rfFbLV8d2/iutXCWV4HKli3e1TxL2DfMbFhN59QBAEAQBAEAQBAEAQBAEAQHl7ARYgEeKAj6rCWkHUyPDd/RLkWRWq3C2tdrPjLHbnjs5+D25X81baIdNniDFKyN/YcyWKxylN333We3dt23TIqmyT/AOsGtb+che1/C41TycbD1UbJbbR8pNM43SFj2an+LCTyIDslbYla9siFUjtbLeZNMxaI+1b4gQPW1vmue0jqot6GzFUMd3XNdyIP0UkNNamVCAgCA8vkDdpA5lARlfieRbHmTlrHYPEDefkgTSNKbR2GqomwSg6ty5rh3mvu6zweOZ8iQrQm4O6KTgpRsco0g0aqMPkBdmy/Ymb3T4H3XeB8rr1qNaNRZeB5lWEoZS7mWvQnTTVHVy9wbRtLR7zBvbxbu3cDzxGG2+dHUvRxDp82Wn498PA6ZFIHAOaQWkAgg3BBzBB4LzGrOzPSTTV0elBIQBAEAQBAEAQBAEAQBAEAQAoDQmwiFxvqBp/D2fUDJLkNXNOvwPWjeInWcWuDdYXAJBseQNtylPiGuBwitp5IZXMlDmSgnWDr3vxvvB4717UZJq8dDysr2kszew7SCeG2q824Xy9NnyVZ4enU6SOkZyj0WWei0zjeR18TSR7Vhf55fMLDU+HS+iRpjiV9SLZhuMwyW6uUA8L6p8uPksboVKfSRpVVS0ZIT1Dg0nWda3vH+apKRKRzCk0sldiYi6yUsLg2zpHlvk0mylXsHY6Z1ZdsBJ8M1YqbUGFuPe7I+akWJiNgaABkAhJ4qqdkjHMkaHMcLOaRcEeIUptO6IaTVmcf040XbQSMlglGq53ZicT1jdtyPeZuucxcDO69XC1pVcmu/ceXiKMaej7Fv/onuijHnPMlK/MAGSPwFwHs5XcCP2lzx9JZVF2Mt8PqSTdKXajo6809MIAgCAIAgCAIAgCAIAgCAIAgCAIDWrqCKZupNGyRvB7Q4c896mMnF3TKyipKzVyn4t0ZU0lzA58LuHfZ6ON/Ry1U8ZOPSzM08JF9F2KXi2gFZBctYJmcYzc+bDZ1+V1thi6ctXYzSo1obr9np/ZWiHMcWnWa4bQbgjwIK0qzRy+ar2epJ4fjNQ0tayTIkCzjZnmCdWy4zw1KWbidY4iSyTLIcakpCJH0NDrH9bGGax5uaSVmjg6M+i2dZ4qpDVI2R0py/wDp4/33fyV/8dH7vI4/5Cp9vn+j47pTl3U8f7zv5Kf8dD7mR/kKn2rxPFR0iV1gRBE1ru6SyQ3ttsdexUrA0eL8V6Dlld7ku5+pHT6dVMw1XTmEnexrQ3zNtZvMFWWGpR0jf34EupWlrK3Z7uV6elmfKA4PklfsIvIX+IOZdku+3FR4JHLYcXxb8WdN6OdEZKYuqJxqyObqtZe5a0kElxGVzYZbvp5uLxEalox0RswmHlBuc9Xu6i9rCbggCAIAgCAIAgCAIAgCAIAgCAIAgCAID4SgITGn0EgtVOpnfG5msORvceS7041lnBPuM9WVB5VGu+xSMTwzBbnVqHsPCMvkH8TXfVboSxf2+PtGKawm6Xhd+pXqrD6C/YrJPOmJ+jm/RdlOvvivH+yIxo7pPw/owNoKPfWSf/FP/wCqnarfavH9F7UuPkbkGHYb7VbN5U7h/uVXPEborxKtUN8n4folI8Hwl4ANfP4a1mgcg6LJc5VMV9i995MY4ZfW+/8AohNIdHY4W9ZT1MVRFvAc0SNvs7N+0PEem9Wp1pN7M4tPsLOEVzoSTXaaGCYy+nc0gmwNxba07NZvkTcbCDYrrKKmrMq7rOJ2TRjSZlSGtcQJSLi2x4G0t4Eb27R4heXXw7p5rT8e+JroYhT5stfz74FhWY0hAEAQBAEAQBAEAQBAEAQBAEAQGniOKQ07daaRkY/EQCeQ2nyV4U5Tdoq5SdSEFeTsU/FOk6BlxBG+U+8ew353cfQLbD4fN9J28zFPHx+hX8l6+RB/9UYpV/oGajeLGWFvF7/tZd+T4al0nftf8IzuviqvRy7F/LITFKWe/wDeqtt/dMpkPoMlopyh/wCcfKxwnRm/+k799yDqGNBs0lw4kW+S7bT3nNUoJ5GEuHEJdnRRijIyInYCeQJVXJF0ejSvHsP/AHXfyUbceJPd5GNwtty5qUyG1vPjJBfcfC6nMpzHvJqM0bgNeKpjPvMcyRvOzgD81xaqrRpnaLpdfvtNTEKeEZwz9YPdfG5jh9QfIq0XJ9JW7yz2VozHRYg6O4bxBFiQWuGx7TuIVmk9Sko3WR07RXpBiexrKt2pKMte3YfwJtk08d30HmV8FJO9PNeZqo41W2auT47n6F4hma9ocxwc07CCCDyIWFpp2ZvTTV0e1BIQBAEAQBAEAQBAEAQBAReOaQQUjbzPAJ2MGb3cm/c5LrSoTqvmo41a8KS5z7t5zfHukieW7acCFnvZOkPnsb5eq9KlgYRznm/I8+eLqz6PNXmUuedz3Fz3Oc47XOJJPMlbVZKyM/y87vNm3hb3l2rDD1kvgwyO523c1SbileTsjpGL0SzLdSaHYlUAdfJ1TPdc+58mM7PqQsksVRh0Vf3xO6wtWXSdieoOjWFoHWzSP4hobG0+gLv4lnnj5vRWO8cFBau5N0mhlDHspmH47yf5yVwliastZHaOHpR0iS1PQRR5MjY0fhY0fQLk5N6s6qKWiNhVJCA+EIDXnw+J/fijd8TGn6hWUmtGQ4p6ojKnQ+iftpox8AMZ9WELpHE1Y6SZxlhqUtYog6/oxpX3MT5YjuzD2+ju1/Eu8cdUXSzOLwUPpbRT8e6P6qna57dWaNoJJZk4AbSWH7ErVTxkJZPI4yw9SGeq97ioiRalIo4KSJPB8cnpna0MjmcW7Wnm05FRUpwqq016nJQnSd6bt1bvA6forp9HUFsc4EUxyBv2HHgCe6fA+u5eXXwcqfOjmvx2m6hjI1HsTyl5Ps9C6LGbQgCAIAgCAIAgCAEoDnul/SAI9aKkILthl2gfANjuZy4XXo4fBX51TTgedXxjvsUtePDs4nMaiodI4ve4ueTcucSSeZK9JZKy0MsaaTu83xJHAtHaisP5mO7b2Mjuywc3bz4C58Fyq1oU+kztCnKfRR0XBOjSCOzqlxmd7ouyMeQOs7zNjwXnVMdN5RyNcMLFdLMudHRxxNDImMY0ey1oaPQLHKTk7t3NKioqyM6gkIAgCAIAgCAIAgCA+EID89aUYV+TVc8Iya151fgd2mfwkDyXtU3twUjzI8ybg934NbDsPlm1xEwvLG67g2xOre1w3a7MjZfapdVQaUi7jdXiYQVoTsZZ041EdU6O9MTLq0tQ784BaJ59oD2HfitsO/nt83F4VRXzIab1wNGExMr/ACqmu58f2dBXnHpBAEAQBAEAQBAc30/0oLjJTwm0cfZmcPaecupB4D2uVuN/SwmHStOXd6+h5uKruTdOGi19PXwOaEkniSbZbSTkAB9l6LZxjFQR0jRHo7uGy1o4FsH3lI/yjz4Lza+M+mn4+hrpYa+c/D1OkRRNY0NaA1oFgAAABwAGxee23mzalY9qAEAQBAEAQBAEAQBAEAQBAcq6W6D+9U7xtkjLPNjtvpIPRepgJXg1w/n+jzcWtmqnxX4/siOjqbqsSiHvCSI/ulw/iY1dcZDapN8CtCo1VS45Fs6Q9DBI11VTttKM5GAd8b3ge+Pnz25cLidl7EtN3V+jviaH/pDXeuP7OWRvIILSQQQQRkQRmCDxXqrgzzqqUo7SO7aG45+WUrJD+kb2JB+MWz5EEHz8F4eJo/KqNbtx62GrfNppvXeTqzmgIAgCAIAgInSvFDTUc8w7zW2b8biGMP7zgfJdaMNuoonKtPYg5I4tOP7nGb5umeXHiQMrr21nUfYeUrQgu1nQOjnRARNbVTt/OuzjYfYadjyPfPyHiSvOxeI2nsR039Zuw1H65a7uov6wGwIAgCAIAgCAIAgCAIAgCAIAgOX9JWKNfUMaMxTtdc8ZJNUhg5BoJ5r1cFTag29/4R5eLmpVUl9P5ZVdDQTX0ttvWg+WZPyuu+JdqMjnTX+6C96M70vDPYOJaZ4MIcQlYwWY4da0cA4EuHLWa7ysvbw1TapJvdkeRXhs1XFaPMluiKtLaiaL2Xx6/wC0xwH0efQLj8QjeCl129+BfAu1Rx4q/h/Z1deUeoEAQBAEAQFS6UmE4dIRufETy12j6kLThHaqu84Ylf633HJKKoBYYnWsSHNJ2Bw3HwIyK9i2dzzaq5uR3zCMSZURNkZsO0b2u3sd4j+uwrwqlN05bLPVpVFUjtI3FzOgQBAEAQBAEAQBAEAQBAEAQFV0x0uZStLI3AzkW4hniRvdwb62G3ZhsK6j2pafkx4nFKnzY5y/Hvgccq6kyOub7Sczckk3Lid7idpXr2tkjBCOyrs6F0TYHm+reMs44r//AGPH+W/xLzsfV0prtZpwUNqTqvsX8nS15p6RyLTuua+pqZRnqtbTMPFwu6UjlrEc17GFg1TS7/Q8mvJSqya3c318D10SUpdVySeyyEg83ubqj0a/0Vce/wDWl1+/yXwavVb4L8/0dbXknphAEAQBAEBrYnRNnhkhf3ZGOaeOYtceI2q0ZOLTREoqSaZ+fsXwySlmfDKLOadu5w9l7fAj+W0L3Kc1OKkjyc4ycJG3gWkU1K/WidwBacwQNxH/AC1zaympThUVpIqoypy2qbOlYJ0jU8thPeJ/Haw+e0f8zXm1cFOOcczdTxaeU1b8Fwp6hkjQ5jmuad7SCPULG4tOzNSaeaMqgkIAgCAIAgCAIAgPMkgaLuIA4k2CAr2K6bUcFwZNd3ux9r57PmtNPCVZ7rdpwniacd9+wouP9I80oLIB1LDvvd58/Z8vVb6WChDOWb8jFVxFSeUeavMpT3lxuSSTvK1nCMIwzJ3RHRmStlsLthaR1knD8LeLz8tp8eNevGjHr3ImEJYiVlpvf8LrO30lM2JjY42hrGgNaBuAXhyk5O7PYjFRVloQemGkbaWMta4dc4Zb9QHLrHD6DefAEjThsO6ju9PeRmxWJVJWWr8uv04nFq6q6xw3Nbk0E3y2kk73E5kr2VGx5d9lXZ2Ho5wQ01IHPFpZiJHA7Q23YaeQztuLivHxlXbqWWiyPVwlNxhd6vP0LUshqCAIAgCAIAgIXSfRqGuj1ZOy8X1JB3mn7t4j6HNdqNaVJ3RxrUI1VnruZx3SLRaooyesbeO+Urblh4X90+B8rr1aVeFTTXgefKM6XT047v0QoK7XF0zYo6ySM3ikcw8WuLfojjGWou45oumH41i7WBzPz7LXy6uX11DrLHOlhm7PJ96/J3jVrWus/B/g2R0k1UR1Z6ZoPAh8Z9HXVeQwecZfyWWKa1RuQ9KjPbp3jk9p+oC5vAS3MusVHgbsfSfSnbHMP2Wn/UqvA1OotymBmHSVRf8Al/c/qq8iqk8pgfHdJlGN0x5MH3cp5DV6iOUwNWbpSpx3YZjz1G/6irLAT3tFXi48CNqOlR5yipmj4nk/IAfVdY/D1vkc3jOCNCbTDE5v0bCxv4Ij/mdddFhaEdfyUeIqy0/BXsUfVOzqJHE8HvufS60QUF0UcJyk+kRVl0KoyU9O57gxjXPedjWguJ5AI2krvIhzV7LNl70b6OJJCH1Z6tm3qwQXn4iMmj1PJYa2OjHKnn1neng51M6mS4b+86bR0kcMYjja1kbRkBkBxP8AVeZKTk7vU9KMYwVoqyKjpVp7HCCynIfJs1trR8PvHx2c9i20MFKXOnkjDXxyXNp5vy9++o5VXVz5nFzySSSTc3zO8nef+bF6kYqKsjz7Z7UnmXDo80RM721EzfzDTdjT+scN/wAAPqcuKyYvE7C2I6/j9mnDUPmy25dFadf6Otrxz1wgCAIAgCAIAgCA+OaCCCLg5EFAVPGej2knu5jTC8747Bvmw9n0stMMVUj1maeEpvNZdnoU3EujKqZcwvjmHPq3eh7P8S1QxsX0lY4PDVFo7leqMBqYDd8E7CPaawuH7zcvmtMa9OW84OFSOsffcaFTWPdk+R77bA5zjbyJyXSNloVck9TDdWuTZBSLIITZBCLGaCbVN7NPxAFQ8yuhJRaSTM7hjZ4tY37qjoxeo+c46GR2JVtVk19RL4MDiP4clXZo0+CHzKk9Lv31G9QaBV0uZjEYO+VwB9Bd3qFzljKUd9zpHD1pbrdpa8K6L4m2NRK6Q+6wajeRObj5ELLPHyfRVjvHAr65X8i54ZhUNO3VgjZGN+qMz8R2nzWOdSU3eTubIU4QVoqxG4/pfTUlw5+vJ/225n9r3fr4LtRwlSpnouJnr4ynSy1fBHMNItNaiqu2/Vxe43/Ufa88vAL1KOGp0s1m+J5lStWr9LJcCtZk8SfUrRqU5sEdA0O6P3SFs1WC2Pa2I5Od8fut8Np8N/n4jGqPNp68fQ10MHKo9qrkuHr6HUY2BoAaAAAAABYADYANwXlN3PWStkj0gCAIAgCAIAgCAIDXkrom96Rg5uaPupSb0IbS1PLMShOyWM8ntP3Rxa1RClF6M2WuBzBuFBY+oDBU0ccmUkbHj8TWu+oUptaENJ6kbLonRO20sHlG1v0AXRVqi+pnP5NP7V4GnLoFQO/UW5SSj5B1lZYmqt5Dw9N7jXPRzQf9t4/xZP8Acrcrq8fJFeS0uHmz63o6oB+qeecsn+5Ryqrx8kTyalw836m1FoNQN2U7T8Tnu+rlV4iq/qJ5PT+0kKXAKWPuU8LTxEbL+trqjqTerZeNOEdEvAkQLbFQuY6iobG3We5rWje4gD1KmMXJ2SKykoq8nYqmMdIlLDcR3mf+HJvm4/YLbTwFSXSyMVT4hTWUOc/LxKFjmnVVUXaHdVGfZjyNvF20rfTwtKnuu+sxTrV6ursuC9SslaLtnNRhTRP4BohU1VixmpGf1j7tbbi0bXeWXis9XE06Wru+B0p0qtboqy4v+Dp+jWhdPSWdbrJh+scNh/A3Y35nxXl1sVOrlouB6VDCQpZ6vj6cCyrMaggCAIAgCAIAgPEsga0ucQGtBJJNgAMySdwsgOd4zp7LK8RULDd5sxxbd7vxNacmjI94E22htlsp4VbO3Udl5mWpiHtbFNXZ7Gh9XK3WrKh7ic+qDnFo8Cb28hl4qssTCGVOC7XmwsPKX/Sb7Fkj7DoVSgXdG4nxe/7EKOXV+PkiHgMP9vmyMxXRiJoPVx2O7tPOe7aVKx1dfV5Io/h2Hf0+bM9HofU9WJIZeplt3Wl7Wn9oG4Vo41SyqxT/ACVl8P2f+M3HqvkfML04qad74qpheYzZ7bASDZm07HbQbHbcHWsulTDQnDbovuKUsVVpz2K67zpNDWMmiZLG7Wje1r2uG9rhcFeeemZ0AQBAEBpVuLwQ/pZo2eBcL+Q2ldI0pz6KbOc61OHSkl3laxHpHpI7iPXlPgNVvqc/ktMMBVfSyMkviNJdC8u71KrinSTUPuImtiHLWd6nL0AWuGBpR6WZmli68+jzfN++4qVdiUsx1pZHPP4iT5clrioxVoqxndLad5u/aazWkkAC5OQAzJPADepLXjHIteB9H9VPYvAgj4vHa8o9v71llqYylDTN+953hh61T/5XXr4HQsD0IpaaztTrZB7clnWP4W90el/FefVxdSpley6jbSwdOGer4ssqymoIAgCAIAgCAIAgCAitKMPdUUssLDZz2kC+QJAJDXeBIAPNSnZ3IaujlGjeIfkVW01DXMc1picCMwCcnDjw5E2vdeniIuvTTpvrsefQl8mbU+w6dHpLHq61w5nvN7Q8wMx5rymmnZno3TzR4h0ko5DZs0ZdwDhf0SwM35ZTl1tZpI3b78lBJ6xDSCCButI4N4A948m7T9FMYSm7RVyJSjFXk7HKMTqpcQq5XU8RdJJqtA3NYAGgvdsAOrm7dsGtlf1adsLT5zz1sedNcpnzVlxOm4A4UcENJqTSviaGue2J2oXHNxDjkBcnK9wF5Sd8z0bWyN+pqpXkxxakbywOBfcltza+qBqk/tfRStcyDnWmdZiNG9gdVuex4Oq9rWszFtZpDRYHMeq9PDKjVXRzR59f5sH03Z9noVSXSCqd3qmc/wCI/wDmtapQX0rwRm5zz2n4s1ZMQldk+WR3xPcfqVaKjHRLwIlS2lm2+9mHWXTaZVYeC3C6gtzYkjhWB1FSfzML3j3rWb++bN+a5zqwh0mTFTn0I3/BdsH6L3GzqqUAe5FmfN5GXkPNY6mPS6C8TRDBSl05dy9S9YPo/T0o/MxNad7trzzcc/LYsNStOp0mbadCnT6KJNcjqEAQBAEAQBAEAQBAEAQHxzboCE0hwGGqaQ8APAycQDb/AJ4EJGcoO8XYiUFJWauc5oNC63rXMDqXqgTaVjp4pRn7vaady0LGTfSSfajhySK6N12Mmoej6oa/rG1WrJYjX1QXWNrjWuDbIeityinvpoj5E902ecQ0JqWtfIap732va+pewyBdcmyPFQjpTQ5NKWs2ckocblnqmQ6kTLuAPfkec8xcuzPkoli6rWTt2ExwtK+av2n6MoYIqSBrWNAJbe1g27rbTqj6BZHJ6s023I1sLZUkgyzl975NYyJnkO28jm5VutCbElUUutIx2qCRmHEnLJwtbf3lYgpPSfRTzfk8UEMkjgXPcWMdqgWAaC85X25X3LZhJqm22zPiIbaSKVBoViDzlSuHi58bfq661vFQ4nFYdk7h/RZUuzmlij8G60h8+6PmVyeNS0RdYd8Sfo+iynb+kmlefw6jB6WJ+ao8dPcieSx3ssOG6HUUFiyBpcPafd55jWvbyXCeIqS1ZeOHpx0ROgWXE7H1AEAQBAEAQBAEAQBAEAQBARuN45FSs1pXZm+qwZudbbYcNmZsMwrwpym8ispqOpUp9IKmc97qI/dZnIR+J5GXkAVZuEdM35FVtS1yJPReFuu8m7nFli5zi5xGsNriSVylJvU6JW0I3TTRyr/SYdP1ct+6XuY0jfkAWk8wufReZfUlNGoMRETPyqUGSw1soznzAF1a7IsiC6U6+vpqUzROGo0jrM2tyJDRsFzmR6qN9mNM0RfQhMyoZJKYII5AQLxsDSR+JxuSj1J3Fp05qpm6jYGk6wN3NB1hYjIEbEVmyrvYhtGZcQa+waQz/wAl9Unl9xbmuinHRlNl7i1YHpUyeV1PK10NU294327QHtRu2OFs/wCe1dJ07LaWa4kRnd2eTLCuRcIAgCAIAgCAIAgCAIAgCAIAgCAIAgMFfVthiklf3WMc93JoJP0UxTbsiG7K5yKlmfUyvqZc3nVI3hutrFrG+DGgebydua24m1OKpx7zLR57c2SbAb2WFmosmjPYLy7e233VXoWQxrHAxzG3u0kC4KzS2kzRCKaLLTTgtB8Au8Z5HGUbMpfTDMP7LqGkgXDduWx7T9lG1eSJ2eaymdAtWGRStve5F/8Am/ySauxHonRtIMaELgeqL7DjY/MK6Vyjdit1HScxh7VNL42c1SqaI2yBxrHW1zWT07ZI5YpbNeQAbavWOz1j3SGn9vxWzB9JwejRlxLtHaWqOt6PYj+UUsM1rF7ASNwdscB4XBXCrDYm48DtSqfMgpcSQXM6BAEAQBAEAQBAEAQBAEAQBAEAQBARGltK6WiqmMF3GJ9hxIF7edrea6UpKM03xKzV4tHGsFxoxFtwXR2LXMG0tJBD2fjaRs3jJenicP8AMV1qedQrbDs9C94cY5Wh8Tg9vEbR4OG1p8CvIlFxdmemmnmiew2O1zwVSTknTbM6PqnxOcxxfYlpLb5Ei4BsdihLMXaLr0XY9NUUcbpJC51rElrRmOQCWsS3chOnGue2isHZOe0HIbMzw8ESzF8iI6Ao26srjm7WHlySWpMdDqWklLrDWtuzRPOxVlKxDA27Zj1bTsFryP8ABjNp5mwG8rrCEpPIpKSisyCr6tthFAywtqNa3tWDiCW3HfkeQNYjLIAbLn2MNh/l86R5GMxO2tiJ2nRvDzT0sEJ7zGAO+I5ut5kryq09uo5Hp0Kfy6cYvciSXI7BAEAQBAEAQBAEAQBAEAQBAEAQBAEBzTTPo9cXOnowDclz4chmcyYycv2T5cFvw+L2Vsz8TDiMK29qHgc9ZLJDIbF8Urcj3mOHg4ZH1XoONOqs8zEqlSm7LItdDpPXRMu5glZ72qDl4lmSxzwVJvmysaoYuolzo36yvaZy/wBqMaxoEcgdrdojVO3K5IttXCWAqRzTudo4ynJ2JXQjFocPgbC8ve4XuWtFr33drYqPA1uovyukY9OKuHE4hCxz2O1g4F7WgZbiTILJyCss3YcspaGnoc1uFhzQTNI43Oo5haOWrrK8fh85Zt28Srx0I5JX8Cx12lda5l9QQs95xDXHzd/pAXengaSebu/fvUz1MbO10rIq8ZnqpCyMPke7aG3JPi9xzI8XGwW61OkrvIwfNqVnaKudM0J0GFMRPUWdP7LRm2Pxv7T/AB2DdxXmYnF/M5sdPyelhcHsPbnm/wAF3WE3hAEAQBAEAQBAEAQBAEAQBAEAQBAEAQBAR+LYJT1QtPEx9thIs4fC4Wc3yKtGco5xZWUIzVpIp9f0WwkkwTyRHg4CRo/yu9XFao42otczLLBQ1jkQVT0X1Y7k0D/i6xh9NV31XZY/ijk8DwZqno3r+EH/ALjv9ivy+PAryOfUe2dGlcdppxzkf9o05fHgQ8FPq99xI0XRhUDv1MbPga931LVV/EF9oXw9/db33E7Q9GtM03mfLMfxO1W+jc/muEsdVeSyOsPh1JO8rsttBQRQN1IY2Rt4NAHmbbT4rLKUpO7dzbGEYK0VY2VUsEAQBAEAQBAEAQBAEAQBAEAQBAEB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B6E8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6666"/>
          <a:stretch/>
        </p:blipFill>
        <p:spPr>
          <a:xfrm>
            <a:off x="3048000" y="1287464"/>
            <a:ext cx="5943600" cy="521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14400"/>
            <a:ext cx="10363200" cy="5791200"/>
          </a:xfrm>
        </p:spPr>
        <p:txBody>
          <a:bodyPr>
            <a:noAutofit/>
          </a:bodyPr>
          <a:lstStyle/>
          <a:p>
            <a:pPr marL="109728" indent="0">
              <a:spcAft>
                <a:spcPts val="1800"/>
              </a:spcAft>
              <a:buNone/>
            </a:pPr>
            <a:endParaRPr lang="en-US" dirty="0"/>
          </a:p>
          <a:p>
            <a:pPr>
              <a:spcAft>
                <a:spcPts val="1800"/>
              </a:spcAft>
            </a:pPr>
            <a:r>
              <a:rPr lang="en-US" dirty="0"/>
              <a:t>Colorado’s health and wellness industry is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powerful </a:t>
            </a:r>
            <a:r>
              <a:rPr lang="en-US" b="1" dirty="0"/>
              <a:t>economic driver </a:t>
            </a:r>
            <a:r>
              <a:rPr lang="en-US" dirty="0"/>
              <a:t>for the state.</a:t>
            </a:r>
          </a:p>
          <a:p>
            <a:pPr>
              <a:spcAft>
                <a:spcPts val="1800"/>
              </a:spcAft>
            </a:pPr>
            <a:r>
              <a:rPr lang="en-US" dirty="0"/>
              <a:t>Colorado has a </a:t>
            </a:r>
            <a:r>
              <a:rPr lang="en-US" b="1" dirty="0"/>
              <a:t>unique opportunity</a:t>
            </a:r>
            <a:r>
              <a:rPr lang="en-US" dirty="0"/>
              <a:t> to leverage the strength of this sector, becoming the premier national destination for prevention and wellness, high quality health care services and outdoor recreation. </a:t>
            </a:r>
          </a:p>
          <a:p>
            <a:pPr>
              <a:spcAft>
                <a:spcPts val="1800"/>
              </a:spcAft>
            </a:pPr>
            <a:r>
              <a:rPr lang="en-US" dirty="0"/>
              <a:t>This strategic action plan reflects the thinking of industry leaders. It is a plan </a:t>
            </a:r>
            <a:r>
              <a:rPr lang="en-US" b="1" dirty="0"/>
              <a:t>by the industry and for the industry. 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Takeaways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64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1269206"/>
            <a:ext cx="5562600" cy="65186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9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Vision: By the Industry, For the Industry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52800" y="2590800"/>
            <a:ext cx="8382000" cy="3416492"/>
          </a:xfrm>
        </p:spPr>
        <p:txBody>
          <a:bodyPr>
            <a:normAutofit/>
          </a:bodyPr>
          <a:lstStyle/>
          <a:p>
            <a:pPr marL="109728" lvl="1" indent="0">
              <a:spcBef>
                <a:spcPts val="400"/>
              </a:spcBef>
              <a:buClr>
                <a:schemeClr val="accent1"/>
              </a:buClr>
              <a:buNone/>
            </a:pPr>
            <a:r>
              <a:rPr lang="en-US" sz="4000" i="1" dirty="0"/>
              <a:t>Colorado’s health and wellness industry will drive economic growth, improve health outcomes and promote a stronger, more productive workforce.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06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F36F8E2-053B-4B13-8184-2D6F49F164D4}" vid="{0DA56788-D9F8-4642-8B1A-4408DBBCD8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CHI 2013 template</Template>
  <TotalTime>512</TotalTime>
  <Words>596</Words>
  <Application>Microsoft Office PowerPoint</Application>
  <PresentationFormat>Widescreen</PresentationFormat>
  <Paragraphs>150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Ebrima</vt:lpstr>
      <vt:lpstr>Wingdings 2</vt:lpstr>
      <vt:lpstr>CHI PP Template 2012</vt:lpstr>
      <vt:lpstr>Healthy Economy, Healthy Colorado</vt:lpstr>
      <vt:lpstr>PowerPoint Presentation</vt:lpstr>
      <vt:lpstr>Remarks: Kenneth Lund Executive Director, Colorado Office of Economic Development  and International Trade</vt:lpstr>
      <vt:lpstr>Remarks: Larry Wolk, MD, MSPH Executive Director, Colorado Department of Public Health  and Environment  </vt:lpstr>
      <vt:lpstr>Presentation: Michele Lueck President and CEO Colorado Health Institute  </vt:lpstr>
      <vt:lpstr>A Statewide Project</vt:lpstr>
      <vt:lpstr>Defining Health and Wellness</vt:lpstr>
      <vt:lpstr>Three Takeaways</vt:lpstr>
      <vt:lpstr>The Vision: By the Industry, For the Industry</vt:lpstr>
      <vt:lpstr>Setting the Stage</vt:lpstr>
      <vt:lpstr>Focus Number One</vt:lpstr>
      <vt:lpstr>What Informed Our Thinking</vt:lpstr>
      <vt:lpstr>Action Plan: Recommendations</vt:lpstr>
      <vt:lpstr>PowerPoint Presentation</vt:lpstr>
      <vt:lpstr>What Informed Our Thinking</vt:lpstr>
      <vt:lpstr>Action Plan: Recommendations</vt:lpstr>
      <vt:lpstr>PowerPoint Presentation</vt:lpstr>
      <vt:lpstr>Projected Job Growth Nationwide, 2010-2020</vt:lpstr>
      <vt:lpstr>Action Plan: Recommendations</vt:lpstr>
      <vt:lpstr>PowerPoint Presentation</vt:lpstr>
      <vt:lpstr>What Informed Our Thinking</vt:lpstr>
      <vt:lpstr>Action Plan: Recommendations</vt:lpstr>
      <vt:lpstr>Focus Number Five</vt:lpstr>
      <vt:lpstr>What Informed Our Thinking</vt:lpstr>
      <vt:lpstr>Action Plan: Recommendations</vt:lpstr>
      <vt:lpstr>Three Takeaways</vt:lpstr>
      <vt:lpstr>Panel Discussion Moderator: Tom Clark CEO, Metro Denver Economic Development Corporation  Panelists:  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Wellness Key Industry Report</dc:title>
  <dc:creator>Michele Lueck</dc:creator>
  <cp:lastModifiedBy>Deb Goeken</cp:lastModifiedBy>
  <cp:revision>37</cp:revision>
  <cp:lastPrinted>2013-12-10T22:45:32Z</cp:lastPrinted>
  <dcterms:created xsi:type="dcterms:W3CDTF">2013-11-29T14:50:14Z</dcterms:created>
  <dcterms:modified xsi:type="dcterms:W3CDTF">2013-12-11T20:31:29Z</dcterms:modified>
</cp:coreProperties>
</file>