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6" r:id="rId2"/>
    <p:sldId id="257" r:id="rId3"/>
    <p:sldId id="268" r:id="rId4"/>
    <p:sldId id="298" r:id="rId5"/>
    <p:sldId id="262" r:id="rId6"/>
    <p:sldId id="259" r:id="rId7"/>
    <p:sldId id="269" r:id="rId8"/>
    <p:sldId id="271" r:id="rId9"/>
    <p:sldId id="270" r:id="rId10"/>
    <p:sldId id="260" r:id="rId11"/>
    <p:sldId id="261" r:id="rId12"/>
    <p:sldId id="263" r:id="rId13"/>
    <p:sldId id="264" r:id="rId14"/>
    <p:sldId id="267" r:id="rId15"/>
    <p:sldId id="265" r:id="rId16"/>
    <p:sldId id="266" r:id="rId17"/>
    <p:sldId id="272" r:id="rId18"/>
    <p:sldId id="273" r:id="rId19"/>
    <p:sldId id="274" r:id="rId20"/>
    <p:sldId id="275" r:id="rId21"/>
    <p:sldId id="281" r:id="rId22"/>
    <p:sldId id="280" r:id="rId23"/>
    <p:sldId id="282" r:id="rId24"/>
    <p:sldId id="283" r:id="rId25"/>
    <p:sldId id="293" r:id="rId26"/>
    <p:sldId id="294" r:id="rId27"/>
    <p:sldId id="284" r:id="rId28"/>
    <p:sldId id="285" r:id="rId29"/>
    <p:sldId id="286" r:id="rId30"/>
    <p:sldId id="287" r:id="rId31"/>
    <p:sldId id="288" r:id="rId32"/>
    <p:sldId id="295" r:id="rId33"/>
    <p:sldId id="289" r:id="rId34"/>
    <p:sldId id="290" r:id="rId35"/>
    <p:sldId id="291" r:id="rId36"/>
    <p:sldId id="292" r:id="rId37"/>
    <p:sldId id="296" r:id="rId38"/>
    <p:sldId id="297" r:id="rId39"/>
    <p:sldId id="277" r:id="rId40"/>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77559" autoAdjust="0"/>
  </p:normalViewPr>
  <p:slideViewPr>
    <p:cSldViewPr>
      <p:cViewPr varScale="1">
        <p:scale>
          <a:sx n="109" d="100"/>
          <a:sy n="109" d="100"/>
        </p:scale>
        <p:origin x="-62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hiserver2\public\Projects\Data%20and%20Information%20Requests\Big%20Horn%202008\September%202008%20presentation\rural%20dentis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hiserver2\public\Projects\Safety%20Net%20Monitoring\School-based%20health%20centers\SBHC_Presl_graph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hiserver2\public\Projects\Safety%20Net%20Monitoring\School-based%20health%20centers\SBHC_Presl_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Sheet1!$B$3</c:f>
              <c:strCache>
                <c:ptCount val="1"/>
                <c:pt idx="0">
                  <c:v>25-34 years</c:v>
                </c:pt>
              </c:strCache>
            </c:strRef>
          </c:tx>
          <c:cat>
            <c:strRef>
              <c:f>Sheet1!$C$2:$D$2</c:f>
              <c:strCache>
                <c:ptCount val="2"/>
                <c:pt idx="0">
                  <c:v>Practicing in rural areas</c:v>
                </c:pt>
                <c:pt idx="1">
                  <c:v>Practicing in urban areas</c:v>
                </c:pt>
              </c:strCache>
            </c:strRef>
          </c:cat>
          <c:val>
            <c:numRef>
              <c:f>Sheet1!$C$3:$D$3</c:f>
              <c:numCache>
                <c:formatCode>0.0%</c:formatCode>
                <c:ptCount val="2"/>
                <c:pt idx="0">
                  <c:v>7.7000000000000124E-2</c:v>
                </c:pt>
                <c:pt idx="1">
                  <c:v>0.10299999999999998</c:v>
                </c:pt>
              </c:numCache>
            </c:numRef>
          </c:val>
        </c:ser>
        <c:ser>
          <c:idx val="1"/>
          <c:order val="1"/>
          <c:tx>
            <c:strRef>
              <c:f>Sheet1!$B$4</c:f>
              <c:strCache>
                <c:ptCount val="1"/>
                <c:pt idx="0">
                  <c:v>35-44 years</c:v>
                </c:pt>
              </c:strCache>
            </c:strRef>
          </c:tx>
          <c:cat>
            <c:strRef>
              <c:f>Sheet1!$C$2:$D$2</c:f>
              <c:strCache>
                <c:ptCount val="2"/>
                <c:pt idx="0">
                  <c:v>Practicing in rural areas</c:v>
                </c:pt>
                <c:pt idx="1">
                  <c:v>Practicing in urban areas</c:v>
                </c:pt>
              </c:strCache>
            </c:strRef>
          </c:cat>
          <c:val>
            <c:numRef>
              <c:f>Sheet1!$C$4:$D$4</c:f>
              <c:numCache>
                <c:formatCode>0.0%</c:formatCode>
                <c:ptCount val="2"/>
                <c:pt idx="0">
                  <c:v>0.16700000000000031</c:v>
                </c:pt>
                <c:pt idx="1">
                  <c:v>0.21300000000000024</c:v>
                </c:pt>
              </c:numCache>
            </c:numRef>
          </c:val>
        </c:ser>
        <c:ser>
          <c:idx val="2"/>
          <c:order val="2"/>
          <c:tx>
            <c:strRef>
              <c:f>Sheet1!$B$5</c:f>
              <c:strCache>
                <c:ptCount val="1"/>
                <c:pt idx="0">
                  <c:v>45-54 years</c:v>
                </c:pt>
              </c:strCache>
            </c:strRef>
          </c:tx>
          <c:cat>
            <c:strRef>
              <c:f>Sheet1!$C$2:$D$2</c:f>
              <c:strCache>
                <c:ptCount val="2"/>
                <c:pt idx="0">
                  <c:v>Practicing in rural areas</c:v>
                </c:pt>
                <c:pt idx="1">
                  <c:v>Practicing in urban areas</c:v>
                </c:pt>
              </c:strCache>
            </c:strRef>
          </c:cat>
          <c:val>
            <c:numRef>
              <c:f>Sheet1!$C$5:$D$5</c:f>
              <c:numCache>
                <c:formatCode>0.0%</c:formatCode>
                <c:ptCount val="2"/>
                <c:pt idx="0">
                  <c:v>0.28600000000000031</c:v>
                </c:pt>
                <c:pt idx="1">
                  <c:v>0.32400000000000057</c:v>
                </c:pt>
              </c:numCache>
            </c:numRef>
          </c:val>
        </c:ser>
        <c:ser>
          <c:idx val="3"/>
          <c:order val="3"/>
          <c:tx>
            <c:strRef>
              <c:f>Sheet1!$B$6</c:f>
              <c:strCache>
                <c:ptCount val="1"/>
                <c:pt idx="0">
                  <c:v>55-64 years</c:v>
                </c:pt>
              </c:strCache>
            </c:strRef>
          </c:tx>
          <c:cat>
            <c:strRef>
              <c:f>Sheet1!$C$2:$D$2</c:f>
              <c:strCache>
                <c:ptCount val="2"/>
                <c:pt idx="0">
                  <c:v>Practicing in rural areas</c:v>
                </c:pt>
                <c:pt idx="1">
                  <c:v>Practicing in urban areas</c:v>
                </c:pt>
              </c:strCache>
            </c:strRef>
          </c:cat>
          <c:val>
            <c:numRef>
              <c:f>Sheet1!$C$6:$D$6</c:f>
              <c:numCache>
                <c:formatCode>0.0%</c:formatCode>
                <c:ptCount val="2"/>
                <c:pt idx="0">
                  <c:v>0.36900000000000038</c:v>
                </c:pt>
                <c:pt idx="1">
                  <c:v>0.29200000000000031</c:v>
                </c:pt>
              </c:numCache>
            </c:numRef>
          </c:val>
        </c:ser>
        <c:ser>
          <c:idx val="4"/>
          <c:order val="4"/>
          <c:tx>
            <c:strRef>
              <c:f>Sheet1!$B$7</c:f>
              <c:strCache>
                <c:ptCount val="1"/>
                <c:pt idx="0">
                  <c:v>65-84 years</c:v>
                </c:pt>
              </c:strCache>
            </c:strRef>
          </c:tx>
          <c:cat>
            <c:strRef>
              <c:f>Sheet1!$C$2:$D$2</c:f>
              <c:strCache>
                <c:ptCount val="2"/>
                <c:pt idx="0">
                  <c:v>Practicing in rural areas</c:v>
                </c:pt>
                <c:pt idx="1">
                  <c:v>Practicing in urban areas</c:v>
                </c:pt>
              </c:strCache>
            </c:strRef>
          </c:cat>
          <c:val>
            <c:numRef>
              <c:f>Sheet1!$C$7:$D$7</c:f>
              <c:numCache>
                <c:formatCode>0.0%</c:formatCode>
                <c:ptCount val="2"/>
                <c:pt idx="0">
                  <c:v>0.10100000000000002</c:v>
                </c:pt>
                <c:pt idx="1">
                  <c:v>6.8000000000000033E-2</c:v>
                </c:pt>
              </c:numCache>
            </c:numRef>
          </c:val>
        </c:ser>
        <c:overlap val="100"/>
        <c:axId val="117851264"/>
        <c:axId val="117852800"/>
      </c:barChart>
      <c:catAx>
        <c:axId val="117851264"/>
        <c:scaling>
          <c:orientation val="minMax"/>
        </c:scaling>
        <c:axPos val="b"/>
        <c:tickLblPos val="nextTo"/>
        <c:crossAx val="117852800"/>
        <c:crosses val="autoZero"/>
        <c:auto val="1"/>
        <c:lblAlgn val="ctr"/>
        <c:lblOffset val="100"/>
      </c:catAx>
      <c:valAx>
        <c:axId val="117852800"/>
        <c:scaling>
          <c:orientation val="minMax"/>
        </c:scaling>
        <c:axPos val="l"/>
        <c:majorGridlines/>
        <c:numFmt formatCode="0%" sourceLinked="1"/>
        <c:tickLblPos val="nextTo"/>
        <c:crossAx val="117851264"/>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Number</a:t>
            </a:r>
            <a:r>
              <a:rPr lang="en-US" baseline="0" dirty="0"/>
              <a:t> of unduplicated SBHC users by insurance source, Colorado, 2006-07</a:t>
            </a:r>
            <a:endParaRPr lang="en-US" dirty="0"/>
          </a:p>
        </c:rich>
      </c:tx>
      <c:layout/>
    </c:title>
    <c:plotArea>
      <c:layout/>
      <c:pieChart>
        <c:varyColors val="1"/>
        <c:ser>
          <c:idx val="0"/>
          <c:order val="0"/>
          <c:dLbls>
            <c:dLbl>
              <c:idx val="1"/>
              <c:layout>
                <c:manualLayout>
                  <c:x val="5.5384615384615574E-2"/>
                  <c:y val="-6.4561403508772014E-2"/>
                </c:manualLayout>
              </c:layout>
              <c:dLblPos val="outEnd"/>
              <c:showCatName val="1"/>
              <c:showPercent val="1"/>
            </c:dLbl>
            <c:dLbl>
              <c:idx val="2"/>
              <c:layout>
                <c:manualLayout>
                  <c:x val="7.3386923649469513E-2"/>
                  <c:y val="-1.4294451147256007E-2"/>
                </c:manualLayout>
              </c:layout>
              <c:tx>
                <c:rich>
                  <a:bodyPr/>
                  <a:lstStyle/>
                  <a:p>
                    <a:r>
                      <a:rPr lang="en-US" dirty="0"/>
                      <a:t>CHAMPUS, TRICARE, or other govt
1%</a:t>
                    </a:r>
                  </a:p>
                </c:rich>
              </c:tx>
              <c:dLblPos val="outEnd"/>
              <c:showCatName val="1"/>
              <c:showPercent val="1"/>
            </c:dLbl>
            <c:dLbl>
              <c:idx val="3"/>
              <c:layout>
                <c:manualLayout>
                  <c:x val="2.4952089943980581E-2"/>
                  <c:y val="-2.1081706581013931E-7"/>
                </c:manualLayout>
              </c:layout>
              <c:dLblPos val="outEnd"/>
              <c:showCatName val="1"/>
              <c:showPercent val="1"/>
            </c:dLbl>
            <c:dLbl>
              <c:idx val="4"/>
              <c:layout/>
              <c:tx>
                <c:rich>
                  <a:bodyPr/>
                  <a:lstStyle/>
                  <a:p>
                    <a:r>
                      <a:rPr lang="en-US" dirty="0"/>
                      <a:t>Uninsured/</a:t>
                    </a:r>
                  </a:p>
                  <a:p>
                    <a:r>
                      <a:rPr lang="en-US" dirty="0"/>
                      <a:t>self-pay
45%</a:t>
                    </a:r>
                  </a:p>
                </c:rich>
              </c:tx>
              <c:dLblPos val="outEnd"/>
              <c:showCatName val="1"/>
              <c:showPercent val="1"/>
            </c:dLbl>
            <c:dLbl>
              <c:idx val="5"/>
              <c:layout>
                <c:manualLayout>
                  <c:x val="0"/>
                  <c:y val="1.9649122807017808E-2"/>
                </c:manualLayout>
              </c:layout>
              <c:dLblPos val="outEnd"/>
              <c:showCatName val="1"/>
              <c:showPercent val="1"/>
            </c:dLbl>
            <c:txPr>
              <a:bodyPr/>
              <a:lstStyle/>
              <a:p>
                <a:pPr>
                  <a:defRPr sz="1400"/>
                </a:pPr>
                <a:endParaRPr lang="en-US"/>
              </a:p>
            </c:txPr>
            <c:dLblPos val="outEnd"/>
            <c:showCatName val="1"/>
            <c:showPercent val="1"/>
          </c:dLbls>
          <c:cat>
            <c:strRef>
              <c:f>Users!$A$16:$A$21</c:f>
              <c:strCache>
                <c:ptCount val="6"/>
                <c:pt idx="0">
                  <c:v>Medicaid</c:v>
                </c:pt>
                <c:pt idx="1">
                  <c:v>CHP+</c:v>
                </c:pt>
                <c:pt idx="2">
                  <c:v>CHAMPUS, TRICARE, or other govt</c:v>
                </c:pt>
                <c:pt idx="3">
                  <c:v>Private insurance</c:v>
                </c:pt>
                <c:pt idx="4">
                  <c:v>Uninsured/self-pay</c:v>
                </c:pt>
                <c:pt idx="5">
                  <c:v>Unknown</c:v>
                </c:pt>
              </c:strCache>
            </c:strRef>
          </c:cat>
          <c:val>
            <c:numRef>
              <c:f>Users!$B$16:$B$21</c:f>
              <c:numCache>
                <c:formatCode>#,##0</c:formatCode>
                <c:ptCount val="6"/>
                <c:pt idx="0">
                  <c:v>6305</c:v>
                </c:pt>
                <c:pt idx="1">
                  <c:v>1231</c:v>
                </c:pt>
                <c:pt idx="2">
                  <c:v>142</c:v>
                </c:pt>
                <c:pt idx="3">
                  <c:v>2113</c:v>
                </c:pt>
                <c:pt idx="4">
                  <c:v>9058</c:v>
                </c:pt>
                <c:pt idx="5">
                  <c:v>1096</c:v>
                </c:pt>
              </c:numCache>
            </c:numRef>
          </c:val>
        </c:ser>
        <c:dLbls>
          <c:showVal val="1"/>
        </c:dLbls>
        <c:firstSliceAng val="0"/>
      </c:pieChart>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Revenue</a:t>
            </a:r>
            <a:r>
              <a:rPr lang="en-US" baseline="0" dirty="0"/>
              <a:t> of Colorado </a:t>
            </a:r>
            <a:r>
              <a:rPr lang="en-US" dirty="0"/>
              <a:t>SBHCs, 2006-07</a:t>
            </a:r>
          </a:p>
        </c:rich>
      </c:tx>
    </c:title>
    <c:plotArea>
      <c:layout/>
      <c:ofPieChart>
        <c:ofPieType val="pie"/>
        <c:varyColors val="1"/>
        <c:ser>
          <c:idx val="0"/>
          <c:order val="0"/>
          <c:dLbls>
            <c:dLbl>
              <c:idx val="0"/>
              <c:tx>
                <c:rich>
                  <a:bodyPr/>
                  <a:lstStyle/>
                  <a:p>
                    <a:r>
                      <a:rPr lang="en-US" dirty="0" smtClean="0"/>
                      <a:t>In-kind</a:t>
                    </a:r>
                    <a:r>
                      <a:rPr lang="en-US" dirty="0"/>
                      <a:t>
27%</a:t>
                    </a:r>
                  </a:p>
                </c:rich>
              </c:tx>
              <c:dLblPos val="outEnd"/>
              <c:showVal val="1"/>
              <c:showCatName val="1"/>
              <c:separator>
</c:separator>
            </c:dLbl>
            <c:dLbl>
              <c:idx val="5"/>
              <c:layout>
                <c:manualLayout>
                  <c:x val="0.10826210826210965"/>
                  <c:y val="-2.8455284552845541E-2"/>
                </c:manualLayout>
              </c:layout>
              <c:dLblPos val="outEnd"/>
              <c:showVal val="1"/>
              <c:showCatName val="1"/>
              <c:separator>
</c:separator>
            </c:dLbl>
            <c:dLbl>
              <c:idx val="6"/>
              <c:layout>
                <c:manualLayout>
                  <c:x val="-7.0275403608736936E-2"/>
                  <c:y val="6.097560975609756E-2"/>
                </c:manualLayout>
              </c:layout>
              <c:numFmt formatCode="0%" sourceLinked="0"/>
              <c:spPr/>
              <c:txPr>
                <a:bodyPr/>
                <a:lstStyle/>
                <a:p>
                  <a:pPr>
                    <a:defRPr sz="1200">
                      <a:solidFill>
                        <a:schemeClr val="bg1"/>
                      </a:solidFill>
                    </a:defRPr>
                  </a:pPr>
                  <a:endParaRPr lang="en-US"/>
                </a:p>
              </c:txPr>
              <c:dLblPos val="outEnd"/>
              <c:showVal val="1"/>
              <c:showCatName val="1"/>
              <c:separator>
</c:separator>
            </c:dLbl>
            <c:dLbl>
              <c:idx val="7"/>
              <c:delete val="1"/>
            </c:dLbl>
            <c:dLbl>
              <c:idx val="8"/>
              <c:layout>
                <c:manualLayout>
                  <c:x val="-1.5152708184204247E-3"/>
                  <c:y val="-1.4746254001634571E-2"/>
                </c:manualLayout>
              </c:layout>
              <c:tx>
                <c:rich>
                  <a:bodyPr/>
                  <a:lstStyle/>
                  <a:p>
                    <a:pPr>
                      <a:defRPr sz="1200"/>
                    </a:pPr>
                    <a:r>
                      <a:rPr lang="en-US" sz="1200" dirty="0"/>
                      <a:t>Private </a:t>
                    </a:r>
                    <a:endParaRPr lang="en-US" sz="1200" dirty="0" smtClean="0"/>
                  </a:p>
                  <a:p>
                    <a:pPr>
                      <a:defRPr sz="1200"/>
                    </a:pPr>
                    <a:r>
                      <a:rPr lang="en-US" sz="1200" dirty="0" smtClean="0"/>
                      <a:t>insurance</a:t>
                    </a:r>
                    <a:r>
                      <a:rPr lang="en-US" sz="1200" dirty="0"/>
                      <a:t>
0.3%</a:t>
                    </a:r>
                  </a:p>
                </c:rich>
              </c:tx>
              <c:numFmt formatCode="0.0%" sourceLinked="0"/>
              <c:spPr/>
              <c:dLblPos val="outEnd"/>
              <c:showVal val="1"/>
              <c:showCatName val="1"/>
              <c:separator>
</c:separator>
            </c:dLbl>
            <c:dLbl>
              <c:idx val="9"/>
              <c:layout>
                <c:manualLayout>
                  <c:x val="2.6590693257359941E-2"/>
                  <c:y val="3.6585365853658611E-2"/>
                </c:manualLayout>
              </c:layout>
              <c:dLblPos val="outEnd"/>
              <c:showVal val="1"/>
              <c:showCatName val="1"/>
              <c:separator>
</c:separator>
            </c:dLbl>
            <c:dLbl>
              <c:idx val="10"/>
              <c:layout>
                <c:manualLayout>
                  <c:x val="-5.6980056980056983E-3"/>
                  <c:y val="7.3170731707317069E-2"/>
                </c:manualLayout>
              </c:layout>
              <c:numFmt formatCode="0.0%" sourceLinked="0"/>
              <c:spPr/>
              <c:txPr>
                <a:bodyPr/>
                <a:lstStyle/>
                <a:p>
                  <a:pPr>
                    <a:defRPr sz="1200"/>
                  </a:pPr>
                  <a:endParaRPr lang="en-US"/>
                </a:p>
              </c:txPr>
              <c:dLblPos val="outEnd"/>
              <c:showVal val="1"/>
              <c:showCatName val="1"/>
              <c:separator>
</c:separator>
            </c:dLbl>
            <c:dLbl>
              <c:idx val="11"/>
              <c:layout>
                <c:manualLayout>
                  <c:x val="-9.8765432098767036E-2"/>
                  <c:y val="0"/>
                </c:manualLayout>
              </c:layout>
              <c:tx>
                <c:rich>
                  <a:bodyPr/>
                  <a:lstStyle/>
                  <a:p>
                    <a:r>
                      <a:rPr lang="en-US" sz="1200" dirty="0"/>
                      <a:t>Patient
22%</a:t>
                    </a:r>
                  </a:p>
                </c:rich>
              </c:tx>
              <c:dLblPos val="outEnd"/>
              <c:showVal val="1"/>
              <c:showCatName val="1"/>
              <c:separator>
</c:separator>
            </c:dLbl>
            <c:numFmt formatCode="0%" sourceLinked="0"/>
            <c:txPr>
              <a:bodyPr/>
              <a:lstStyle/>
              <a:p>
                <a:pPr>
                  <a:defRPr sz="1200"/>
                </a:pPr>
                <a:endParaRPr lang="en-US"/>
              </a:p>
            </c:txPr>
            <c:dLblPos val="outEnd"/>
            <c:showVal val="1"/>
            <c:showCatName val="1"/>
            <c:separator>
</c:separator>
            <c:showLeaderLines val="1"/>
          </c:dLbls>
          <c:cat>
            <c:strRef>
              <c:f>Revenues!$K$6:$K$16</c:f>
              <c:strCache>
                <c:ptCount val="11"/>
                <c:pt idx="0">
                  <c:v>In-kind</c:v>
                </c:pt>
                <c:pt idx="1">
                  <c:v>Federal</c:v>
                </c:pt>
                <c:pt idx="2">
                  <c:v>State</c:v>
                </c:pt>
                <c:pt idx="3">
                  <c:v>Local</c:v>
                </c:pt>
                <c:pt idx="4">
                  <c:v>Private</c:v>
                </c:pt>
                <c:pt idx="5">
                  <c:v>Medicaid</c:v>
                </c:pt>
                <c:pt idx="6">
                  <c:v>CHP+</c:v>
                </c:pt>
                <c:pt idx="7">
                  <c:v>CHAMPUS</c:v>
                </c:pt>
                <c:pt idx="8">
                  <c:v>Private insurance</c:v>
                </c:pt>
                <c:pt idx="9">
                  <c:v>Self-pay</c:v>
                </c:pt>
                <c:pt idx="10">
                  <c:v>Other patient revenue</c:v>
                </c:pt>
              </c:strCache>
            </c:strRef>
          </c:cat>
          <c:val>
            <c:numRef>
              <c:f>Revenues!$M$6:$M$16</c:f>
              <c:numCache>
                <c:formatCode>0%</c:formatCode>
                <c:ptCount val="11"/>
                <c:pt idx="0">
                  <c:v>0.27167677769509313</c:v>
                </c:pt>
                <c:pt idx="1">
                  <c:v>0.13238759304987283</c:v>
                </c:pt>
                <c:pt idx="2">
                  <c:v>0.10802836209692586</c:v>
                </c:pt>
                <c:pt idx="3">
                  <c:v>1.5147143792463827E-2</c:v>
                </c:pt>
                <c:pt idx="4">
                  <c:v>0.24981543622501531</c:v>
                </c:pt>
                <c:pt idx="5">
                  <c:v>0.1658805464340696</c:v>
                </c:pt>
                <c:pt idx="6">
                  <c:v>3.677383070866496E-2</c:v>
                </c:pt>
                <c:pt idx="7">
                  <c:v>2.2366370826075701E-4</c:v>
                </c:pt>
                <c:pt idx="8">
                  <c:v>3.1089804990525622E-3</c:v>
                </c:pt>
                <c:pt idx="9">
                  <c:v>1.4930074591571935E-2</c:v>
                </c:pt>
                <c:pt idx="10">
                  <c:v>2.0275911990144412E-3</c:v>
                </c:pt>
              </c:numCache>
            </c:numRef>
          </c:val>
        </c:ser>
        <c:dLbls>
          <c:showVal val="1"/>
        </c:dLbls>
        <c:gapWidth val="100"/>
        <c:splitType val="pos"/>
        <c:splitPos val="6"/>
        <c:secondPieSize val="75"/>
        <c:serLines/>
      </c:ofPieChart>
    </c:plotArea>
    <c:plotVisOnly val="1"/>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0.68182</cdr:x>
      <cdr:y>0.15153</cdr:y>
    </cdr:from>
    <cdr:to>
      <cdr:x>0.92727</cdr:x>
      <cdr:y>0.21887</cdr:y>
    </cdr:to>
    <cdr:sp macro="" textlink="">
      <cdr:nvSpPr>
        <cdr:cNvPr id="2" name="TextBox 1"/>
        <cdr:cNvSpPr txBox="1"/>
      </cdr:nvSpPr>
      <cdr:spPr>
        <a:xfrm xmlns:a="http://schemas.openxmlformats.org/drawingml/2006/main">
          <a:off x="5715000" y="685800"/>
          <a:ext cx="205740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dirty="0" smtClean="0"/>
            <a:t>Patient-related revenue</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3280" tIns="46640" rIns="93280" bIns="4664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3280" tIns="46640" rIns="93280" bIns="46640" rtlCol="0"/>
          <a:lstStyle>
            <a:lvl1pPr algn="r" fontAlgn="auto">
              <a:spcBef>
                <a:spcPts val="0"/>
              </a:spcBef>
              <a:spcAft>
                <a:spcPts val="0"/>
              </a:spcAft>
              <a:defRPr sz="1200" dirty="0" smtClean="0">
                <a:latin typeface="+mn-lt"/>
              </a:defRPr>
            </a:lvl1pPr>
          </a:lstStyle>
          <a:p>
            <a:pPr>
              <a:defRPr/>
            </a:pPr>
            <a:r>
              <a:rPr lang="en-US"/>
              <a:t>9/7/2008</a:t>
            </a:r>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3280" tIns="46640" rIns="93280" bIns="46640" rtlCol="0" anchor="b"/>
          <a:lstStyle>
            <a:lvl1pPr algn="l" fontAlgn="auto">
              <a:spcBef>
                <a:spcPts val="0"/>
              </a:spcBef>
              <a:spcAft>
                <a:spcPts val="0"/>
              </a:spcAft>
              <a:defRPr sz="1200" dirty="0">
                <a:latin typeface="+mn-lt"/>
              </a:defRPr>
            </a:lvl1pPr>
          </a:lstStyle>
          <a:p>
            <a:pPr>
              <a:defRPr/>
            </a:pPr>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3280" tIns="46640" rIns="93280" bIns="46640" rtlCol="0" anchor="b"/>
          <a:lstStyle>
            <a:lvl1pPr algn="r" fontAlgn="auto">
              <a:spcBef>
                <a:spcPts val="0"/>
              </a:spcBef>
              <a:spcAft>
                <a:spcPts val="0"/>
              </a:spcAft>
              <a:defRPr sz="1200" smtClean="0">
                <a:latin typeface="+mn-lt"/>
              </a:defRPr>
            </a:lvl1pPr>
          </a:lstStyle>
          <a:p>
            <a:pPr>
              <a:defRPr/>
            </a:pPr>
            <a:fld id="{B85F0F3A-FDD7-454F-8911-9371D49F2679}"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3280" tIns="46640" rIns="93280" bIns="4664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6688" y="0"/>
            <a:ext cx="3041650" cy="465138"/>
          </a:xfrm>
          <a:prstGeom prst="rect">
            <a:avLst/>
          </a:prstGeom>
        </p:spPr>
        <p:txBody>
          <a:bodyPr vert="horz" lIns="93280" tIns="46640" rIns="93280" bIns="46640" rtlCol="0"/>
          <a:lstStyle>
            <a:lvl1pPr algn="r" fontAlgn="auto">
              <a:spcBef>
                <a:spcPts val="0"/>
              </a:spcBef>
              <a:spcAft>
                <a:spcPts val="0"/>
              </a:spcAft>
              <a:defRPr sz="1200" dirty="0" smtClean="0">
                <a:latin typeface="+mn-lt"/>
              </a:defRPr>
            </a:lvl1pPr>
          </a:lstStyle>
          <a:p>
            <a:pPr>
              <a:defRPr/>
            </a:pPr>
            <a:r>
              <a:rPr lang="en-US"/>
              <a:t>9/7/2008</a:t>
            </a:r>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0" tIns="46640" rIns="93280" bIns="46640" rtlCol="0" anchor="ctr"/>
          <a:lstStyle/>
          <a:p>
            <a:pPr lvl="0"/>
            <a:endParaRPr lang="en-US" noProof="0" dirty="0"/>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3280" tIns="46640" rIns="93280" bIns="4664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9200"/>
            <a:ext cx="3041650" cy="465138"/>
          </a:xfrm>
          <a:prstGeom prst="rect">
            <a:avLst/>
          </a:prstGeom>
        </p:spPr>
        <p:txBody>
          <a:bodyPr vert="horz" lIns="93280" tIns="46640" rIns="93280" bIns="4664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3280" tIns="46640" rIns="93280" bIns="46640" rtlCol="0" anchor="b"/>
          <a:lstStyle>
            <a:lvl1pPr algn="r" fontAlgn="auto">
              <a:spcBef>
                <a:spcPts val="0"/>
              </a:spcBef>
              <a:spcAft>
                <a:spcPts val="0"/>
              </a:spcAft>
              <a:defRPr sz="1200" smtClean="0">
                <a:latin typeface="+mn-lt"/>
              </a:defRPr>
            </a:lvl1pPr>
          </a:lstStyle>
          <a:p>
            <a:pPr>
              <a:defRPr/>
            </a:pPr>
            <a:fld id="{ACCE89BF-4E78-4C39-8046-1F3F68C9A0B1}"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DB7AC0-326D-47AE-B48C-2E4C75415D13}" type="slidenum">
              <a:rPr lang="en-US"/>
              <a:pPr fontAlgn="base">
                <a:spcBef>
                  <a:spcPct val="0"/>
                </a:spcBef>
                <a:spcAft>
                  <a:spcPct val="0"/>
                </a:spcAft>
              </a:pPr>
              <a:t>1</a:t>
            </a:fld>
            <a:endParaRPr lang="en-US"/>
          </a:p>
        </p:txBody>
      </p:sp>
      <p:sp>
        <p:nvSpPr>
          <p:cNvPr id="4710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3C22F-E644-4C09-A24D-0D7CD0DDC11C}" type="slidenum">
              <a:rPr lang="en-US"/>
              <a:pPr fontAlgn="base">
                <a:spcBef>
                  <a:spcPct val="0"/>
                </a:spcBef>
                <a:spcAft>
                  <a:spcPct val="0"/>
                </a:spcAft>
              </a:pPr>
              <a:t>10</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7A85C8-9F2A-4640-ABA1-2273AA954CE2}" type="slidenum">
              <a:rPr lang="en-US"/>
              <a:pPr fontAlgn="base">
                <a:spcBef>
                  <a:spcPct val="0"/>
                </a:spcBef>
                <a:spcAft>
                  <a:spcPct val="0"/>
                </a:spcAft>
              </a:pPr>
              <a:t>11</a:t>
            </a:fld>
            <a:endParaRPr lang="en-U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656F3B-7BEB-48FA-8BDD-D4D72F43C4DD}" type="slidenum">
              <a:rPr lang="en-US"/>
              <a:pPr fontAlgn="base">
                <a:spcBef>
                  <a:spcPct val="0"/>
                </a:spcBef>
                <a:spcAft>
                  <a:spcPct val="0"/>
                </a:spcAft>
              </a:pPr>
              <a:t>12</a:t>
            </a:fld>
            <a:endParaRPr 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8BA21D-3D9B-4D79-9CE2-55DC768CCD50}" type="slidenum">
              <a:rPr lang="en-US"/>
              <a:pPr fontAlgn="base">
                <a:spcBef>
                  <a:spcPct val="0"/>
                </a:spcBef>
                <a:spcAft>
                  <a:spcPct val="0"/>
                </a:spcAft>
              </a:pPr>
              <a:t>13</a:t>
            </a:fld>
            <a:endParaRPr lang="en-US"/>
          </a:p>
        </p:txBody>
      </p:sp>
      <p:sp>
        <p:nvSpPr>
          <p:cNvPr id="593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65D134-6867-419C-BD2C-6B7DABD44FCE}" type="slidenum">
              <a:rPr lang="en-US"/>
              <a:pPr fontAlgn="base">
                <a:spcBef>
                  <a:spcPct val="0"/>
                </a:spcBef>
                <a:spcAft>
                  <a:spcPct val="0"/>
                </a:spcAft>
              </a:pPr>
              <a:t>14</a:t>
            </a:fld>
            <a:endParaRPr lang="en-US"/>
          </a:p>
        </p:txBody>
      </p:sp>
      <p:sp>
        <p:nvSpPr>
          <p:cNvPr id="6042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929309-8B0A-40A6-BD31-45F06D0F2FBC}" type="slidenum">
              <a:rPr lang="en-US"/>
              <a:pPr fontAlgn="base">
                <a:spcBef>
                  <a:spcPct val="0"/>
                </a:spcBef>
                <a:spcAft>
                  <a:spcPct val="0"/>
                </a:spcAft>
              </a:pPr>
              <a:t>15</a:t>
            </a:fld>
            <a:endParaRPr lang="en-U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30EFA8-C8C8-4EB1-BB80-030B1FE77CD8}" type="slidenum">
              <a:rPr lang="en-US"/>
              <a:pPr fontAlgn="base">
                <a:spcBef>
                  <a:spcPct val="0"/>
                </a:spcBef>
                <a:spcAft>
                  <a:spcPct val="0"/>
                </a:spcAft>
              </a:pPr>
              <a:t>16</a:t>
            </a:fld>
            <a:endParaRPr 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25E2BD-5768-48EA-A844-4CC6B788E7C5}" type="slidenum">
              <a:rPr lang="en-US"/>
              <a:pPr fontAlgn="base">
                <a:spcBef>
                  <a:spcPct val="0"/>
                </a:spcBef>
                <a:spcAft>
                  <a:spcPct val="0"/>
                </a:spcAft>
              </a:pPr>
              <a:t>17</a:t>
            </a:fld>
            <a:endParaRPr lang="en-US"/>
          </a:p>
        </p:txBody>
      </p:sp>
      <p:sp>
        <p:nvSpPr>
          <p:cNvPr id="6349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5679BB-2A31-47B6-9B77-7E90E5ACB8A0}" type="slidenum">
              <a:rPr lang="en-US"/>
              <a:pPr fontAlgn="base">
                <a:spcBef>
                  <a:spcPct val="0"/>
                </a:spcBef>
                <a:spcAft>
                  <a:spcPct val="0"/>
                </a:spcAft>
              </a:pPr>
              <a:t>18</a:t>
            </a:fld>
            <a:endParaRPr lang="en-US"/>
          </a:p>
        </p:txBody>
      </p:sp>
      <p:sp>
        <p:nvSpPr>
          <p:cNvPr id="6451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endParaRPr lang="en-US" dirty="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002983-039A-476D-92F9-88B9E54EA7D7}" type="slidenum">
              <a:rPr lang="en-US"/>
              <a:pPr fontAlgn="base">
                <a:spcBef>
                  <a:spcPct val="0"/>
                </a:spcBef>
                <a:spcAft>
                  <a:spcPct val="0"/>
                </a:spcAft>
              </a:pPr>
              <a:t>19</a:t>
            </a:fld>
            <a:endParaRPr lang="en-US"/>
          </a:p>
        </p:txBody>
      </p:sp>
      <p:sp>
        <p:nvSpPr>
          <p:cNvPr id="6554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818BA0-7B6B-47E0-B3ED-A38078713F8E}" type="slidenum">
              <a:rPr lang="en-US"/>
              <a:pPr fontAlgn="base">
                <a:spcBef>
                  <a:spcPct val="0"/>
                </a:spcBef>
                <a:spcAft>
                  <a:spcPct val="0"/>
                </a:spcAft>
              </a:pPr>
              <a:t>2</a:t>
            </a:fld>
            <a:endParaRPr lang="en-US"/>
          </a:p>
        </p:txBody>
      </p:sp>
      <p:sp>
        <p:nvSpPr>
          <p:cNvPr id="4813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1543EE-F54E-48BB-AD0C-BF95B661F57A}" type="slidenum">
              <a:rPr lang="en-US"/>
              <a:pPr fontAlgn="base">
                <a:spcBef>
                  <a:spcPct val="0"/>
                </a:spcBef>
                <a:spcAft>
                  <a:spcPct val="0"/>
                </a:spcAft>
              </a:pPr>
              <a:t>20</a:t>
            </a:fld>
            <a:endParaRPr lang="en-US"/>
          </a:p>
        </p:txBody>
      </p:sp>
      <p:sp>
        <p:nvSpPr>
          <p:cNvPr id="6656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1C60E8-E9AB-4FCE-A72F-40D6076C2CD1}" type="slidenum">
              <a:rPr lang="en-US"/>
              <a:pPr fontAlgn="base">
                <a:spcBef>
                  <a:spcPct val="0"/>
                </a:spcBef>
                <a:spcAft>
                  <a:spcPct val="0"/>
                </a:spcAft>
              </a:pPr>
              <a:t>21</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buFontTx/>
              <a:buChar char="•"/>
            </a:pPr>
            <a:endParaRPr lang="en-US" smtClean="0"/>
          </a:p>
        </p:txBody>
      </p:sp>
      <p:sp>
        <p:nvSpPr>
          <p:cNvPr id="6758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A0FC7B-FB6C-4053-8C22-95D12FD53A67}" type="slidenum">
              <a:rPr lang="en-US"/>
              <a:pPr fontAlgn="base">
                <a:spcBef>
                  <a:spcPct val="0"/>
                </a:spcBef>
                <a:spcAft>
                  <a:spcPct val="0"/>
                </a:spcAft>
              </a:pPr>
              <a:t>22</a:t>
            </a:fld>
            <a:endParaRPr lang="en-US"/>
          </a:p>
        </p:txBody>
      </p:sp>
      <p:sp>
        <p:nvSpPr>
          <p:cNvPr id="6861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F95BDC-F91D-445E-872A-048849B7E4D3}" type="slidenum">
              <a:rPr lang="en-US"/>
              <a:pPr fontAlgn="base">
                <a:spcBef>
                  <a:spcPct val="0"/>
                </a:spcBef>
                <a:spcAft>
                  <a:spcPct val="0"/>
                </a:spcAft>
              </a:pPr>
              <a:t>23</a:t>
            </a:fld>
            <a:endParaRPr lang="en-US"/>
          </a:p>
        </p:txBody>
      </p:sp>
      <p:sp>
        <p:nvSpPr>
          <p:cNvPr id="6963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87A489-F1D9-4C34-9B9F-6254D9570232}" type="slidenum">
              <a:rPr lang="en-US"/>
              <a:pPr fontAlgn="base">
                <a:spcBef>
                  <a:spcPct val="0"/>
                </a:spcBef>
                <a:spcAft>
                  <a:spcPct val="0"/>
                </a:spcAft>
              </a:pPr>
              <a:t>24</a:t>
            </a:fld>
            <a:endParaRPr lang="en-US"/>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6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0634E9-590D-412E-A6A2-C5C54DC31661}" type="slidenum">
              <a:rPr lang="en-US"/>
              <a:pPr fontAlgn="base">
                <a:spcBef>
                  <a:spcPct val="0"/>
                </a:spcBef>
                <a:spcAft>
                  <a:spcPct val="0"/>
                </a:spcAft>
              </a:pPr>
              <a:t>25</a:t>
            </a:fld>
            <a:endParaRPr lang="en-US"/>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68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BAF8EA-A9C0-4942-B6CA-3250AB04E1A8}" type="slidenum">
              <a:rPr lang="en-US"/>
              <a:pPr fontAlgn="base">
                <a:spcBef>
                  <a:spcPct val="0"/>
                </a:spcBef>
                <a:spcAft>
                  <a:spcPct val="0"/>
                </a:spcAft>
              </a:pPr>
              <a:t>26</a:t>
            </a:fld>
            <a:endParaRPr lang="en-US"/>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a:ln/>
        </p:spPr>
        <p:txBody>
          <a:bodyPr>
            <a:normAutofit lnSpcReduction="10000"/>
          </a:bodyPr>
          <a:lstStyle/>
          <a:p>
            <a:pPr fontAlgn="auto">
              <a:spcBef>
                <a:spcPts val="0"/>
              </a:spcBef>
              <a:spcAft>
                <a:spcPts val="0"/>
              </a:spcAft>
              <a:defRPr/>
            </a:pPr>
            <a:r>
              <a:rPr lang="en-US" dirty="0" smtClean="0"/>
              <a:t>One thing that we have learned is that it is difficult to define what vulnerability is.  </a:t>
            </a:r>
          </a:p>
          <a:p>
            <a:pPr fontAlgn="auto">
              <a:spcBef>
                <a:spcPts val="0"/>
              </a:spcBef>
              <a:spcAft>
                <a:spcPts val="0"/>
              </a:spcAft>
              <a:defRPr/>
            </a:pPr>
            <a:endParaRPr lang="en-US" dirty="0" smtClean="0"/>
          </a:p>
          <a:p>
            <a:pPr fontAlgn="auto">
              <a:spcBef>
                <a:spcPts val="0"/>
              </a:spcBef>
              <a:spcAft>
                <a:spcPts val="0"/>
              </a:spcAft>
              <a:defRPr/>
            </a:pPr>
            <a:r>
              <a:rPr lang="en-US" dirty="0" smtClean="0"/>
              <a:t>We have used a multidimensional definition.  </a:t>
            </a:r>
          </a:p>
          <a:p>
            <a:pPr fontAlgn="auto">
              <a:spcBef>
                <a:spcPts val="0"/>
              </a:spcBef>
              <a:spcAft>
                <a:spcPts val="0"/>
              </a:spcAft>
              <a:defRPr/>
            </a:pPr>
            <a:endParaRPr lang="en-US" dirty="0" smtClean="0"/>
          </a:p>
          <a:p>
            <a:pPr fontAlgn="auto">
              <a:spcBef>
                <a:spcPts val="0"/>
              </a:spcBef>
              <a:spcAft>
                <a:spcPts val="0"/>
              </a:spcAft>
              <a:defRPr/>
            </a:pPr>
            <a:r>
              <a:rPr lang="en-US" dirty="0" smtClean="0"/>
              <a:t>Low income.  - We use the threshold of those individuals with family incomes less than 300% of FPL.  </a:t>
            </a:r>
          </a:p>
          <a:p>
            <a:pPr fontAlgn="auto">
              <a:spcBef>
                <a:spcPts val="0"/>
              </a:spcBef>
              <a:spcAft>
                <a:spcPts val="0"/>
              </a:spcAft>
              <a:defRPr/>
            </a:pPr>
            <a:endParaRPr lang="en-US" dirty="0" smtClean="0"/>
          </a:p>
          <a:p>
            <a:pPr fontAlgn="auto">
              <a:spcBef>
                <a:spcPts val="0"/>
              </a:spcBef>
              <a:spcAft>
                <a:spcPts val="0"/>
              </a:spcAft>
              <a:defRPr/>
            </a:pPr>
            <a:r>
              <a:rPr lang="en-US" dirty="0" smtClean="0"/>
              <a:t>In 2008, 300% of FPL is $31,200 for single person and $63,600 for a family of 4.</a:t>
            </a:r>
          </a:p>
          <a:p>
            <a:pPr marL="1604871" lvl="3" indent="-228343" fontAlgn="auto">
              <a:spcBef>
                <a:spcPts val="0"/>
              </a:spcBef>
              <a:spcAft>
                <a:spcPts val="0"/>
              </a:spcAft>
              <a:buFont typeface="Courier New" pitchFamily="49" charset="0"/>
              <a:buChar char="­"/>
              <a:defRPr/>
            </a:pPr>
            <a:r>
              <a:rPr lang="en-US" dirty="0" smtClean="0"/>
              <a:t>Established 300% based on literature that suggests that about 300% FPL is the point at which health insurance becomes unaffordable for many people.</a:t>
            </a:r>
          </a:p>
          <a:p>
            <a:pPr marL="1604871" lvl="3" indent="-228343" fontAlgn="auto">
              <a:spcBef>
                <a:spcPts val="0"/>
              </a:spcBef>
              <a:spcAft>
                <a:spcPts val="0"/>
              </a:spcAft>
              <a:buFont typeface="Courier New" pitchFamily="49" charset="0"/>
              <a:buChar char="­"/>
              <a:defRPr/>
            </a:pPr>
            <a:endParaRPr lang="en-US" dirty="0" smtClean="0"/>
          </a:p>
          <a:p>
            <a:pPr marL="1604871" lvl="3" indent="-228343" fontAlgn="auto">
              <a:spcBef>
                <a:spcPts val="0"/>
              </a:spcBef>
              <a:spcAft>
                <a:spcPts val="0"/>
              </a:spcAft>
              <a:buFont typeface="Courier New" pitchFamily="49" charset="0"/>
              <a:buChar char="­"/>
              <a:defRPr/>
            </a:pPr>
            <a:endParaRPr lang="en-US" dirty="0" smtClean="0"/>
          </a:p>
          <a:p>
            <a:pPr marL="464781" lvl="1" fontAlgn="auto">
              <a:spcBef>
                <a:spcPts val="0"/>
              </a:spcBef>
              <a:spcAft>
                <a:spcPts val="0"/>
              </a:spcAft>
              <a:buFont typeface="Courier New" pitchFamily="49" charset="0"/>
              <a:buChar char="­"/>
              <a:defRPr/>
            </a:pPr>
            <a:r>
              <a:rPr lang="en-US" dirty="0" smtClean="0"/>
              <a:t>Vulnerability is also a matter of degree</a:t>
            </a:r>
          </a:p>
          <a:p>
            <a:pPr lvl="2" fontAlgn="auto">
              <a:spcBef>
                <a:spcPts val="0"/>
              </a:spcBef>
              <a:spcAft>
                <a:spcPts val="0"/>
              </a:spcAft>
              <a:defRPr/>
            </a:pPr>
            <a:r>
              <a:rPr lang="en-US" dirty="0" smtClean="0"/>
              <a:t>At one level we are all vulnerable, but clearly some of us are more vulnerable than others.</a:t>
            </a:r>
          </a:p>
          <a:p>
            <a:pPr lvl="2" fontAlgn="auto">
              <a:spcBef>
                <a:spcPts val="0"/>
              </a:spcBef>
              <a:spcAft>
                <a:spcPts val="0"/>
              </a:spcAft>
              <a:defRPr/>
            </a:pPr>
            <a:r>
              <a:rPr lang="en-US" dirty="0" smtClean="0"/>
              <a:t>To illustrate this, I’ve included a few graphs on the next few slides.</a:t>
            </a:r>
          </a:p>
          <a:p>
            <a:pPr fontAlgn="auto">
              <a:spcBef>
                <a:spcPts val="0"/>
              </a:spcBef>
              <a:spcAft>
                <a:spcPts val="0"/>
              </a:spcAft>
              <a:defRPr/>
            </a:pPr>
            <a:endParaRPr lang="en-US" dirty="0" smtClean="0"/>
          </a:p>
          <a:p>
            <a:pPr fontAlgn="auto">
              <a:spcBef>
                <a:spcPts val="0"/>
              </a:spcBef>
              <a:spcAft>
                <a:spcPts val="0"/>
              </a:spcAft>
              <a:defRPr/>
            </a:pPr>
            <a:r>
              <a:rPr lang="en-US" dirty="0" smtClean="0"/>
              <a:t>Immigration?</a:t>
            </a:r>
          </a:p>
          <a:p>
            <a:pPr fontAlgn="auto">
              <a:spcBef>
                <a:spcPts val="0"/>
              </a:spcBef>
              <a:spcAft>
                <a:spcPts val="0"/>
              </a:spcAft>
              <a:buFontTx/>
              <a:buChar char="•"/>
              <a:defRPr/>
            </a:pPr>
            <a:r>
              <a:rPr lang="en-US" dirty="0" smtClean="0"/>
              <a:t> We are not focusing in on immigration status as a dimension of vulnerability, although documentation status is likely to represent a barrier to receiving health care. Many immigrants, whether they are here legally or not, would likely fall under low income, uninsured, or having cultural or language barriers. </a:t>
            </a:r>
          </a:p>
          <a:p>
            <a:pPr fontAlgn="auto">
              <a:spcBef>
                <a:spcPts val="0"/>
              </a:spcBef>
              <a:spcAft>
                <a:spcPts val="0"/>
              </a:spcAft>
              <a:defRPr/>
            </a:pPr>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B9AAFA-3402-4A80-83FA-DFB0341F7F67}" type="slidenum">
              <a:rPr lang="en-US"/>
              <a:pPr fontAlgn="base">
                <a:spcBef>
                  <a:spcPct val="0"/>
                </a:spcBef>
                <a:spcAft>
                  <a:spcPct val="0"/>
                </a:spcAft>
              </a:pPr>
              <a:t>27</a:t>
            </a:fld>
            <a:endParaRPr lang="en-US"/>
          </a:p>
        </p:txBody>
      </p:sp>
      <p:sp>
        <p:nvSpPr>
          <p:cNvPr id="7373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E9A4B5-7E8E-4D0D-8CA9-72975467CA09}" type="slidenum">
              <a:rPr lang="en-US"/>
              <a:pPr fontAlgn="base">
                <a:spcBef>
                  <a:spcPct val="0"/>
                </a:spcBef>
                <a:spcAft>
                  <a:spcPct val="0"/>
                </a:spcAft>
              </a:pPr>
              <a:t>28</a:t>
            </a:fld>
            <a:endParaRPr lang="en-US"/>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38D4B5-1201-48B5-BBF6-A4E24F89EC12}" type="slidenum">
              <a:rPr lang="en-US"/>
              <a:pPr fontAlgn="base">
                <a:spcBef>
                  <a:spcPct val="0"/>
                </a:spcBef>
                <a:spcAft>
                  <a:spcPct val="0"/>
                </a:spcAft>
              </a:pPr>
              <a:t>29</a:t>
            </a:fld>
            <a:endParaRPr lang="en-US"/>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Another dimension of vulnerability is health insurance status.  </a:t>
            </a:r>
          </a:p>
          <a:p>
            <a:pPr>
              <a:spcBef>
                <a:spcPct val="0"/>
              </a:spcBef>
            </a:pPr>
            <a:endParaRPr lang="en-US" smtClean="0"/>
          </a:p>
          <a:p>
            <a:pPr>
              <a:spcBef>
                <a:spcPct val="0"/>
              </a:spcBef>
            </a:pPr>
            <a:r>
              <a:rPr lang="en-US" smtClean="0"/>
              <a:t>New Census numbers: Upwards of 800,000 people are uninsured in CO (about 16.7% of CO’s population). CHI is going to be issuing a brief soon about the number of uninsured in the state.</a:t>
            </a:r>
          </a:p>
          <a:p>
            <a:pPr>
              <a:spcBef>
                <a:spcPct val="0"/>
              </a:spcBef>
            </a:pPr>
            <a:endParaRPr lang="en-US" smtClean="0"/>
          </a:p>
          <a:p>
            <a:pPr>
              <a:spcBef>
                <a:spcPct val="0"/>
              </a:spcBef>
            </a:pPr>
            <a:r>
              <a:rPr lang="en-US" smtClean="0"/>
              <a:t>9% of the state is on Medicaid.  Definitely better than being uninsured, but do to provider participation issues, Medicaid enrollment does not guarantee access.  </a:t>
            </a:r>
          </a:p>
          <a:p>
            <a:pPr>
              <a:spcBef>
                <a:spcPct val="0"/>
              </a:spcBef>
            </a:pPr>
            <a:endParaRPr lang="en-US" smtClean="0"/>
          </a:p>
          <a:p>
            <a:pPr>
              <a:spcBef>
                <a:spcPct val="0"/>
              </a:spcBef>
            </a:pPr>
            <a:endParaRPr lang="en-US" smtClean="0"/>
          </a:p>
          <a:p>
            <a:pPr>
              <a:spcBef>
                <a:spcPct val="0"/>
              </a:spcBef>
            </a:pPr>
            <a:r>
              <a:rPr lang="en-US" b="1" smtClean="0"/>
              <a:t>Medicaid caseload is increasing</a:t>
            </a:r>
          </a:p>
          <a:p>
            <a:pPr>
              <a:spcBef>
                <a:spcPct val="0"/>
              </a:spcBef>
            </a:pPr>
            <a:endParaRPr lang="en-US" smtClean="0"/>
          </a:p>
          <a:p>
            <a:pPr>
              <a:spcBef>
                <a:spcPct val="0"/>
              </a:spcBef>
            </a:pPr>
            <a:r>
              <a:rPr lang="en-US" smtClean="0"/>
              <a:t>Current Medicaid caseload: ~400,000 (400k/4,766k = 8.4%)</a:t>
            </a:r>
          </a:p>
          <a:p>
            <a:pPr>
              <a:spcBef>
                <a:spcPct val="0"/>
              </a:spcBef>
            </a:pPr>
            <a:r>
              <a:rPr lang="en-US" smtClean="0"/>
              <a:t>CHP+ caseload: 59,769 (as of May 08) (59k/4,766k = 1.3%) – </a:t>
            </a:r>
            <a:r>
              <a:rPr lang="en-US" b="1" smtClean="0"/>
              <a:t>Rework with Amy’s JBC tables</a:t>
            </a:r>
          </a:p>
          <a:p>
            <a:pPr>
              <a:spcBef>
                <a:spcPct val="0"/>
              </a:spcBef>
            </a:pPr>
            <a:endParaRPr lang="en-US" smtClean="0"/>
          </a:p>
          <a:p>
            <a:pPr>
              <a:spcBef>
                <a:spcPct val="0"/>
              </a:spcBef>
            </a:pPr>
            <a:r>
              <a:rPr lang="en-US" smtClean="0"/>
              <a:t>Since 2000, it has gone up. Since 2004-05, it has gone down slightly and is now picking up. This may be due to the economy softening a bit and an administration that is investing a lot of resources into outreach and enrollment. </a:t>
            </a:r>
          </a:p>
        </p:txBody>
      </p:sp>
      <p:sp>
        <p:nvSpPr>
          <p:cNvPr id="7578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CA81F6-54A2-480D-A64F-0BB0A2F74DD6}" type="slidenum">
              <a:rPr lang="en-US"/>
              <a:pPr fontAlgn="base">
                <a:spcBef>
                  <a:spcPct val="0"/>
                </a:spcBef>
                <a:spcAft>
                  <a:spcPct val="0"/>
                </a:spcAft>
              </a:pPr>
              <a:t>3</a:t>
            </a:fld>
            <a:endParaRPr lang="en-US"/>
          </a:p>
        </p:txBody>
      </p:sp>
      <p:sp>
        <p:nvSpPr>
          <p:cNvPr id="4915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76617A-AC48-40BC-B616-AE4F87CDB76E}" type="slidenum">
              <a:rPr lang="en-US"/>
              <a:pPr fontAlgn="base">
                <a:spcBef>
                  <a:spcPct val="0"/>
                </a:spcBef>
                <a:spcAft>
                  <a:spcPct val="0"/>
                </a:spcAft>
              </a:pPr>
              <a:t>30</a:t>
            </a:fld>
            <a:endParaRPr 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68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E14DAC-2E5C-4A94-8706-469CD569A4ED}" type="slidenum">
              <a:rPr lang="en-US"/>
              <a:pPr fontAlgn="base">
                <a:spcBef>
                  <a:spcPct val="0"/>
                </a:spcBef>
                <a:spcAft>
                  <a:spcPct val="0"/>
                </a:spcAft>
              </a:pPr>
              <a:t>31</a:t>
            </a:fld>
            <a:endParaRPr lang="en-US"/>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7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BABFFB-6B01-4AF1-8B32-79B3DC32E0EA}" type="slidenum">
              <a:rPr lang="en-US"/>
              <a:pPr fontAlgn="base">
                <a:spcBef>
                  <a:spcPct val="0"/>
                </a:spcBef>
                <a:spcAft>
                  <a:spcPct val="0"/>
                </a:spcAft>
              </a:pPr>
              <a:t>32</a:t>
            </a:fld>
            <a:endParaRPr 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885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537383-00AC-4523-BCF4-B933C744EA00}" type="slidenum">
              <a:rPr lang="en-US"/>
              <a:pPr fontAlgn="base">
                <a:spcBef>
                  <a:spcPct val="0"/>
                </a:spcBef>
                <a:spcAft>
                  <a:spcPct val="0"/>
                </a:spcAft>
              </a:pPr>
              <a:t>33</a:t>
            </a:fld>
            <a:endParaRPr lang="en-US"/>
          </a:p>
        </p:txBody>
      </p:sp>
      <p:sp>
        <p:nvSpPr>
          <p:cNvPr id="798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C38F1B-2432-453C-A9EE-69DE4169B0B3}" type="slidenum">
              <a:rPr lang="en-US"/>
              <a:pPr fontAlgn="base">
                <a:spcBef>
                  <a:spcPct val="0"/>
                </a:spcBef>
                <a:spcAft>
                  <a:spcPct val="0"/>
                </a:spcAft>
              </a:pPr>
              <a:t>34</a:t>
            </a:fld>
            <a:endParaRPr lang="en-US"/>
          </a:p>
        </p:txBody>
      </p:sp>
      <p:sp>
        <p:nvSpPr>
          <p:cNvPr id="809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8836AE-EA8E-4D4F-A43A-A6CF602B2B71}" type="slidenum">
              <a:rPr lang="en-US"/>
              <a:pPr fontAlgn="base">
                <a:spcBef>
                  <a:spcPct val="0"/>
                </a:spcBef>
                <a:spcAft>
                  <a:spcPct val="0"/>
                </a:spcAft>
              </a:pPr>
              <a:t>35</a:t>
            </a:fld>
            <a:endParaRPr lang="en-US"/>
          </a:p>
        </p:txBody>
      </p:sp>
      <p:sp>
        <p:nvSpPr>
          <p:cNvPr id="819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1A7A2B-0777-44C1-AE9C-5F270106BD8E}" type="slidenum">
              <a:rPr lang="en-US"/>
              <a:pPr fontAlgn="base">
                <a:spcBef>
                  <a:spcPct val="0"/>
                </a:spcBef>
                <a:spcAft>
                  <a:spcPct val="0"/>
                </a:spcAft>
              </a:pPr>
              <a:t>36</a:t>
            </a:fld>
            <a:endParaRPr lang="en-US"/>
          </a:p>
        </p:txBody>
      </p:sp>
      <p:sp>
        <p:nvSpPr>
          <p:cNvPr id="8294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085B38-3B53-4807-8504-BBDEAE1854DE}" type="slidenum">
              <a:rPr lang="en-US"/>
              <a:pPr fontAlgn="base">
                <a:spcBef>
                  <a:spcPct val="0"/>
                </a:spcBef>
                <a:spcAft>
                  <a:spcPct val="0"/>
                </a:spcAft>
              </a:pPr>
              <a:t>37</a:t>
            </a:fld>
            <a:endParaRPr lang="en-US"/>
          </a:p>
        </p:txBody>
      </p:sp>
      <p:sp>
        <p:nvSpPr>
          <p:cNvPr id="8397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70E98E-8F0A-422B-BE97-D279F07BE3E8}" type="slidenum">
              <a:rPr lang="en-US"/>
              <a:pPr fontAlgn="base">
                <a:spcBef>
                  <a:spcPct val="0"/>
                </a:spcBef>
                <a:spcAft>
                  <a:spcPct val="0"/>
                </a:spcAft>
              </a:pPr>
              <a:t>38</a:t>
            </a:fld>
            <a:endParaRPr lang="en-US"/>
          </a:p>
        </p:txBody>
      </p:sp>
      <p:sp>
        <p:nvSpPr>
          <p:cNvPr id="849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80"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
        <p:nvSpPr>
          <p:cNvPr id="5018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1036F2-9643-4328-AA01-548F110A9124}"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E08ECC-D359-4C29-AD10-7108E4284EE1}" type="slidenum">
              <a:rPr lang="en-US"/>
              <a:pPr fontAlgn="base">
                <a:spcBef>
                  <a:spcPct val="0"/>
                </a:spcBef>
                <a:spcAft>
                  <a:spcPct val="0"/>
                </a:spcAft>
              </a:pPr>
              <a:t>5</a:t>
            </a:fld>
            <a:endParaRPr lang="en-U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DFDC08-439C-4EC2-979A-36728ED44D17}" type="slidenum">
              <a:rPr lang="en-US"/>
              <a:pPr fontAlgn="base">
                <a:spcBef>
                  <a:spcPct val="0"/>
                </a:spcBef>
                <a:spcAft>
                  <a:spcPct val="0"/>
                </a:spcAft>
              </a:pPr>
              <a:t>6</a:t>
            </a:fld>
            <a:endParaRPr lang="en-US"/>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687149-4F77-4BB5-A603-A3710797C24D}" type="slidenum">
              <a:rPr lang="en-US"/>
              <a:pPr fontAlgn="base">
                <a:spcBef>
                  <a:spcPct val="0"/>
                </a:spcBef>
                <a:spcAft>
                  <a:spcPct val="0"/>
                </a:spcAft>
              </a:pPr>
              <a:t>7</a:t>
            </a:fld>
            <a:endParaRPr lang="en-US"/>
          </a:p>
        </p:txBody>
      </p:sp>
      <p:sp>
        <p:nvSpPr>
          <p:cNvPr id="5325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107C7A-EB78-4529-A685-A28F45B5F1EA}" type="slidenum">
              <a:rPr lang="en-US"/>
              <a:pPr fontAlgn="base">
                <a:spcBef>
                  <a:spcPct val="0"/>
                </a:spcBef>
                <a:spcAft>
                  <a:spcPct val="0"/>
                </a:spcAft>
              </a:pPr>
              <a:t>8</a:t>
            </a:fld>
            <a:endParaRPr lang="en-US"/>
          </a:p>
        </p:txBody>
      </p:sp>
      <p:sp>
        <p:nvSpPr>
          <p:cNvPr id="542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425A2F-BB18-4BDD-891F-8321D145A9DF}" type="slidenum">
              <a:rPr lang="en-US"/>
              <a:pPr fontAlgn="base">
                <a:spcBef>
                  <a:spcPct val="0"/>
                </a:spcBef>
                <a:spcAft>
                  <a:spcPct val="0"/>
                </a:spcAft>
              </a:pPr>
              <a:t>9</a:t>
            </a:fld>
            <a:endParaRPr lang="en-US"/>
          </a:p>
        </p:txBody>
      </p:sp>
      <p:sp>
        <p:nvSpPr>
          <p:cNvPr id="553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9/7/2008</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6172200" y="4953000"/>
            <a:ext cx="2514600" cy="1181100"/>
          </a:xfrm>
          <a:prstGeom prst="rect">
            <a:avLst/>
          </a:prstGeom>
          <a:noFill/>
        </p:spPr>
        <p:txBody>
          <a:bodyPr>
            <a:spAutoFit/>
          </a:bodyPr>
          <a:lstStyle/>
          <a:p>
            <a:pPr eaLnBrk="0" fontAlgn="auto" hangingPunct="0">
              <a:lnSpc>
                <a:spcPct val="120000"/>
              </a:lnSpc>
              <a:spcBef>
                <a:spcPts val="0"/>
              </a:spcBef>
              <a:spcAft>
                <a:spcPts val="0"/>
              </a:spcAft>
              <a:defRPr/>
            </a:pPr>
            <a:r>
              <a:rPr lang="en-US" altLang="en-US" sz="1200" dirty="0">
                <a:solidFill>
                  <a:schemeClr val="bg1"/>
                </a:solidFill>
                <a:latin typeface="+mn-lt"/>
              </a:rPr>
              <a:t>A Presentation of the </a:t>
            </a:r>
          </a:p>
          <a:p>
            <a:pPr eaLnBrk="0" fontAlgn="auto" hangingPunct="0">
              <a:lnSpc>
                <a:spcPct val="120000"/>
              </a:lnSpc>
              <a:spcBef>
                <a:spcPts val="0"/>
              </a:spcBef>
              <a:spcAft>
                <a:spcPts val="0"/>
              </a:spcAft>
              <a:defRPr/>
            </a:pPr>
            <a:r>
              <a:rPr lang="en-US" altLang="en-US" sz="1200" dirty="0">
                <a:solidFill>
                  <a:schemeClr val="bg1"/>
                </a:solidFill>
                <a:latin typeface="+mn-lt"/>
              </a:rPr>
              <a:t>Colorado Health Institute</a:t>
            </a:r>
          </a:p>
          <a:p>
            <a:pPr eaLnBrk="0" fontAlgn="auto" hangingPunct="0">
              <a:lnSpc>
                <a:spcPct val="120000"/>
              </a:lnSpc>
              <a:spcBef>
                <a:spcPts val="0"/>
              </a:spcBef>
              <a:spcAft>
                <a:spcPts val="0"/>
              </a:spcAft>
              <a:defRPr/>
            </a:pPr>
            <a:r>
              <a:rPr lang="en-US" altLang="en-US" sz="1200" dirty="0">
                <a:solidFill>
                  <a:schemeClr val="bg1"/>
                </a:solidFill>
                <a:latin typeface="+mn-lt"/>
              </a:rPr>
              <a:t>1576 Sherman Street, Suite 300</a:t>
            </a:r>
          </a:p>
          <a:p>
            <a:pPr eaLnBrk="0" fontAlgn="auto" hangingPunct="0">
              <a:lnSpc>
                <a:spcPct val="120000"/>
              </a:lnSpc>
              <a:spcBef>
                <a:spcPts val="0"/>
              </a:spcBef>
              <a:spcAft>
                <a:spcPts val="0"/>
              </a:spcAft>
              <a:defRPr/>
            </a:pPr>
            <a:r>
              <a:rPr lang="en-US" altLang="en-US" sz="1200" dirty="0">
                <a:solidFill>
                  <a:schemeClr val="bg1"/>
                </a:solidFill>
                <a:latin typeface="+mn-lt"/>
              </a:rPr>
              <a:t>Denver, Colorado 80203-1728</a:t>
            </a:r>
          </a:p>
          <a:p>
            <a:pPr eaLnBrk="0" fontAlgn="auto" hangingPunct="0">
              <a:lnSpc>
                <a:spcPct val="120000"/>
              </a:lnSpc>
              <a:spcBef>
                <a:spcPts val="0"/>
              </a:spcBef>
              <a:spcAft>
                <a:spcPts val="0"/>
              </a:spcAft>
              <a:defRPr/>
            </a:pPr>
            <a:r>
              <a:rPr lang="en-US" altLang="en-US" sz="1200" dirty="0">
                <a:solidFill>
                  <a:schemeClr val="bg1"/>
                </a:solidFill>
                <a:latin typeface="+mn-lt"/>
              </a:rPr>
              <a:t>www.coloradohealthinstitute.org</a:t>
            </a:r>
          </a:p>
        </p:txBody>
      </p:sp>
      <p:sp>
        <p:nvSpPr>
          <p:cNvPr id="2" name="Title 1"/>
          <p:cNvSpPr>
            <a:spLocks noGrp="1"/>
          </p:cNvSpPr>
          <p:nvPr>
            <p:ph type="ctrTitle"/>
          </p:nvPr>
        </p:nvSpPr>
        <p:spPr>
          <a:xfrm>
            <a:off x="685800" y="1524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47800" y="2286000"/>
            <a:ext cx="6400800" cy="1752600"/>
          </a:xfrm>
        </p:spPr>
        <p:txBody>
          <a:bodyPr anchor="ctr"/>
          <a:lstStyle>
            <a:lvl1pPr marL="0" indent="0" algn="ctr">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D12E8E-D532-4D82-AAFF-FC2D42A8C49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C84ED-7CAE-47BB-B0AC-D3CD3ED03DC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dirty="0"/>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dirty="0"/>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C4528F9A-396A-4DAB-93E2-3C0BA8665A0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0DA2D6-1010-4D95-ACE3-C4E370EC565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2514600"/>
            <a:ext cx="7391400" cy="1524000"/>
          </a:xfrm>
        </p:spPr>
        <p:txBody>
          <a:bodyPr anchor="t"/>
          <a:lstStyle>
            <a:lvl1pPr algn="l">
              <a:defRPr sz="4000" b="1" cap="all"/>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6D4C57D-E60D-48B5-8D2D-6CFFAAF371E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30019E-CF32-40AC-B985-E0538E5F6DF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161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76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161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E091F1-C6E8-4DE5-864E-68DBBF90B7C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6CD9548-3F61-4B86-B682-938549765B9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514600"/>
            <a:ext cx="3008313" cy="3611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440A3A-F0C3-443C-A7F4-54D8CC19D99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D5DE14-5AA7-4C5E-B161-7138030CB99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219200" y="274638"/>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bwMode="white">
          <a:xfrm>
            <a:off x="8382000" y="6264275"/>
            <a:ext cx="609600" cy="365125"/>
          </a:xfrm>
          <a:prstGeom prst="rect">
            <a:avLst/>
          </a:prstGeom>
        </p:spPr>
        <p:txBody>
          <a:bodyPr vert="horz" lIns="91440" tIns="45720" rIns="91440" bIns="45720" rtlCol="0" anchor="ctr"/>
          <a:lstStyle>
            <a:lvl1pPr algn="ctr" fontAlgn="auto">
              <a:spcBef>
                <a:spcPts val="0"/>
              </a:spcBef>
              <a:spcAft>
                <a:spcPts val="0"/>
              </a:spcAft>
              <a:defRPr sz="1400" b="1" smtClean="0">
                <a:solidFill>
                  <a:schemeClr val="bg1"/>
                </a:solidFill>
                <a:latin typeface="+mn-lt"/>
              </a:defRPr>
            </a:lvl1pPr>
          </a:lstStyle>
          <a:p>
            <a:pPr>
              <a:defRPr/>
            </a:pPr>
            <a:fld id="{CC05A5AB-B665-41BB-B9B5-78D0EF19A0C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65" r:id="rId2"/>
    <p:sldLayoutId id="2147483674" r:id="rId3"/>
    <p:sldLayoutId id="2147483666" r:id="rId4"/>
    <p:sldLayoutId id="2147483667" r:id="rId5"/>
    <p:sldLayoutId id="2147483668" r:id="rId6"/>
    <p:sldLayoutId id="2147483675" r:id="rId7"/>
    <p:sldLayoutId id="2147483669" r:id="rId8"/>
    <p:sldLayoutId id="2147483670" r:id="rId9"/>
    <p:sldLayoutId id="2147483671" r:id="rId10"/>
    <p:sldLayoutId id="2147483672" r:id="rId11"/>
    <p:sldLayoutId id="2147483676" r:id="rId12"/>
  </p:sldLayoutIdLst>
  <p:hf hdr="0" ftr="0" dt="0"/>
  <p:txStyles>
    <p:titleStyle>
      <a:lvl1pPr algn="ctr" rtl="0" fontAlgn="base">
        <a:spcBef>
          <a:spcPct val="0"/>
        </a:spcBef>
        <a:spcAft>
          <a:spcPct val="0"/>
        </a:spcAft>
        <a:defRPr sz="4400" kern="1200">
          <a:solidFill>
            <a:schemeClr val="accent1"/>
          </a:solidFill>
          <a:latin typeface="+mj-lt"/>
          <a:ea typeface="+mj-ea"/>
          <a:cs typeface="+mj-cs"/>
        </a:defRPr>
      </a:lvl1pPr>
      <a:lvl2pPr algn="ctr" rtl="0" fontAlgn="base">
        <a:spcBef>
          <a:spcPct val="0"/>
        </a:spcBef>
        <a:spcAft>
          <a:spcPct val="0"/>
        </a:spcAft>
        <a:defRPr sz="4400">
          <a:solidFill>
            <a:schemeClr val="accent1"/>
          </a:solidFill>
          <a:latin typeface="Gill Sans MT" pitchFamily="34" charset="0"/>
        </a:defRPr>
      </a:lvl2pPr>
      <a:lvl3pPr algn="ctr" rtl="0" fontAlgn="base">
        <a:spcBef>
          <a:spcPct val="0"/>
        </a:spcBef>
        <a:spcAft>
          <a:spcPct val="0"/>
        </a:spcAft>
        <a:defRPr sz="4400">
          <a:solidFill>
            <a:schemeClr val="accent1"/>
          </a:solidFill>
          <a:latin typeface="Gill Sans MT" pitchFamily="34" charset="0"/>
        </a:defRPr>
      </a:lvl3pPr>
      <a:lvl4pPr algn="ctr" rtl="0" fontAlgn="base">
        <a:spcBef>
          <a:spcPct val="0"/>
        </a:spcBef>
        <a:spcAft>
          <a:spcPct val="0"/>
        </a:spcAft>
        <a:defRPr sz="4400">
          <a:solidFill>
            <a:schemeClr val="accent1"/>
          </a:solidFill>
          <a:latin typeface="Gill Sans MT" pitchFamily="34" charset="0"/>
        </a:defRPr>
      </a:lvl4pPr>
      <a:lvl5pPr algn="ctr" rtl="0" fontAlgn="base">
        <a:spcBef>
          <a:spcPct val="0"/>
        </a:spcBef>
        <a:spcAft>
          <a:spcPct val="0"/>
        </a:spcAft>
        <a:defRPr sz="4400">
          <a:solidFill>
            <a:schemeClr val="accent1"/>
          </a:solidFill>
          <a:latin typeface="Gill Sans MT" pitchFamily="34" charset="0"/>
        </a:defRPr>
      </a:lvl5pPr>
      <a:lvl6pPr marL="457200" algn="ctr" rtl="0" fontAlgn="base">
        <a:spcBef>
          <a:spcPct val="0"/>
        </a:spcBef>
        <a:spcAft>
          <a:spcPct val="0"/>
        </a:spcAft>
        <a:defRPr sz="4400">
          <a:solidFill>
            <a:schemeClr val="accent1"/>
          </a:solidFill>
          <a:latin typeface="Gill Sans MT" pitchFamily="34" charset="0"/>
        </a:defRPr>
      </a:lvl6pPr>
      <a:lvl7pPr marL="914400" algn="ctr" rtl="0" fontAlgn="base">
        <a:spcBef>
          <a:spcPct val="0"/>
        </a:spcBef>
        <a:spcAft>
          <a:spcPct val="0"/>
        </a:spcAft>
        <a:defRPr sz="4400">
          <a:solidFill>
            <a:schemeClr val="accent1"/>
          </a:solidFill>
          <a:latin typeface="Gill Sans MT" pitchFamily="34" charset="0"/>
        </a:defRPr>
      </a:lvl7pPr>
      <a:lvl8pPr marL="1371600" algn="ctr" rtl="0" fontAlgn="base">
        <a:spcBef>
          <a:spcPct val="0"/>
        </a:spcBef>
        <a:spcAft>
          <a:spcPct val="0"/>
        </a:spcAft>
        <a:defRPr sz="4400">
          <a:solidFill>
            <a:schemeClr val="accent1"/>
          </a:solidFill>
          <a:latin typeface="Gill Sans MT" pitchFamily="34" charset="0"/>
        </a:defRPr>
      </a:lvl8pPr>
      <a:lvl9pPr marL="1828800" algn="ctr" rtl="0" fontAlgn="base">
        <a:spcBef>
          <a:spcPct val="0"/>
        </a:spcBef>
        <a:spcAft>
          <a:spcPct val="0"/>
        </a:spcAft>
        <a:defRPr sz="4400">
          <a:solidFill>
            <a:schemeClr val="accent1"/>
          </a:solidFill>
          <a:latin typeface="Gill Sans MT"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oloradohealthinstitute.org/documents/sn/rhc_report.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oloradohealthinstitute.org/documents/sn/rhc_report.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coloradohealthinstitute.org/safetynet/index.asp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oloradohealthinstitute.org/documents/sn/swcolorado/swreport.ht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2" Type="http://schemas.openxmlformats.org/officeDocument/2006/relationships/hyperlink" Target="mailto:downsa@coloradohealthinstitut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smtClean="0"/>
              <a:t>The Health Professions Database and </a:t>
            </a:r>
          </a:p>
          <a:p>
            <a:pPr fontAlgn="auto">
              <a:spcAft>
                <a:spcPts val="0"/>
              </a:spcAft>
              <a:buFont typeface="Arial" pitchFamily="34" charset="0"/>
              <a:buNone/>
              <a:defRPr/>
            </a:pPr>
            <a:r>
              <a:rPr lang="en-US" dirty="0" smtClean="0"/>
              <a:t>Safety Net Indicators and Monitoring Project</a:t>
            </a:r>
            <a:endParaRPr lang="en-US" dirty="0"/>
          </a:p>
        </p:txBody>
      </p:sp>
      <p:sp>
        <p:nvSpPr>
          <p:cNvPr id="7171" name="TextBox 3"/>
          <p:cNvSpPr txBox="1">
            <a:spLocks noChangeArrowheads="1"/>
          </p:cNvSpPr>
          <p:nvPr/>
        </p:nvSpPr>
        <p:spPr bwMode="auto">
          <a:xfrm>
            <a:off x="762000" y="5105400"/>
            <a:ext cx="1752600" cy="307975"/>
          </a:xfrm>
          <a:prstGeom prst="rect">
            <a:avLst/>
          </a:prstGeom>
          <a:noFill/>
          <a:ln w="9525">
            <a:noFill/>
            <a:miter lim="800000"/>
            <a:headEnd/>
            <a:tailEnd/>
          </a:ln>
        </p:spPr>
        <p:txBody>
          <a:bodyPr>
            <a:spAutoFit/>
          </a:bodyPr>
          <a:lstStyle/>
          <a:p>
            <a:r>
              <a:rPr lang="en-US" sz="1400">
                <a:solidFill>
                  <a:schemeClr val="bg1"/>
                </a:solidFill>
                <a:latin typeface="Gill Sans MT" pitchFamily="34" charset="0"/>
              </a:rPr>
              <a:t>September 7, 2008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Policy options - RNs</a:t>
            </a:r>
          </a:p>
        </p:txBody>
      </p:sp>
      <p:sp>
        <p:nvSpPr>
          <p:cNvPr id="16387" name="Rectangle 3"/>
          <p:cNvSpPr>
            <a:spLocks noGrp="1" noChangeArrowheads="1"/>
          </p:cNvSpPr>
          <p:nvPr>
            <p:ph type="body" idx="1"/>
          </p:nvPr>
        </p:nvSpPr>
        <p:spPr/>
        <p:txBody>
          <a:bodyPr/>
          <a:lstStyle/>
          <a:p>
            <a:r>
              <a:rPr lang="en-US" sz="2800" smtClean="0"/>
              <a:t>Increase number of faculty to expand RN training capacity </a:t>
            </a:r>
          </a:p>
          <a:p>
            <a:r>
              <a:rPr lang="en-US" sz="2800" smtClean="0"/>
              <a:t>Focus on 2-year training programs</a:t>
            </a:r>
          </a:p>
          <a:p>
            <a:r>
              <a:rPr lang="en-US" sz="2800" smtClean="0"/>
              <a:t>Grow your own programs in rural areas</a:t>
            </a:r>
          </a:p>
          <a:p>
            <a:r>
              <a:rPr lang="en-US" sz="2800" smtClean="0"/>
              <a:t>Distance learning for students in remote areas</a:t>
            </a:r>
          </a:p>
          <a:p>
            <a:r>
              <a:rPr lang="en-US" sz="2800" smtClean="0"/>
              <a:t>Expand loan repayment programs</a:t>
            </a:r>
          </a:p>
          <a:p>
            <a:r>
              <a:rPr lang="en-US" sz="2800" smtClean="0"/>
              <a:t>Review scope of practice issues for expanded roles in primary care</a:t>
            </a:r>
          </a:p>
        </p:txBody>
      </p:sp>
      <p:sp>
        <p:nvSpPr>
          <p:cNvPr id="16388"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E57C41AC-7E31-49B7-A194-2D7614C7481C}" type="slidenum">
              <a:rPr lang="en-US"/>
              <a:pPr fontAlgn="base">
                <a:spcBef>
                  <a:spcPct val="0"/>
                </a:spcBef>
                <a:spcAft>
                  <a:spcPct val="0"/>
                </a:spcAft>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Policy options continued</a:t>
            </a:r>
          </a:p>
        </p:txBody>
      </p:sp>
      <p:sp>
        <p:nvSpPr>
          <p:cNvPr id="17411" name="Rectangle 3"/>
          <p:cNvSpPr>
            <a:spLocks noGrp="1" noChangeArrowheads="1"/>
          </p:cNvSpPr>
          <p:nvPr>
            <p:ph type="body" idx="1"/>
          </p:nvPr>
        </p:nvSpPr>
        <p:spPr/>
        <p:txBody>
          <a:bodyPr/>
          <a:lstStyle/>
          <a:p>
            <a:r>
              <a:rPr lang="en-US" smtClean="0"/>
              <a:t>Flexible work/study programs</a:t>
            </a:r>
          </a:p>
          <a:p>
            <a:r>
              <a:rPr lang="en-US" smtClean="0"/>
              <a:t>Expand career ladder from CNA to LPN to RN programs</a:t>
            </a:r>
          </a:p>
          <a:p>
            <a:r>
              <a:rPr lang="en-US" smtClean="0"/>
              <a:t>Targeted outreach to middle and high school students to stimulate interest in nursing careers</a:t>
            </a:r>
          </a:p>
        </p:txBody>
      </p:sp>
      <p:sp>
        <p:nvSpPr>
          <p:cNvPr id="17412"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12C09260-49FA-402B-8B0B-2836532D52A9}" type="slidenum">
              <a:rPr lang="en-US"/>
              <a:pPr fontAlgn="base">
                <a:spcBef>
                  <a:spcPct val="0"/>
                </a:spcBef>
                <a:spcAft>
                  <a:spcPct val="0"/>
                </a:spcAft>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rtlCol="0">
            <a:normAutofit fontScale="90000"/>
          </a:bodyPr>
          <a:lstStyle/>
          <a:p>
            <a:pPr fontAlgn="auto">
              <a:spcAft>
                <a:spcPts val="0"/>
              </a:spcAft>
              <a:defRPr/>
            </a:pPr>
            <a:r>
              <a:rPr lang="en-US" sz="3200" dirty="0"/>
              <a:t>CHI Survey: Physician respondents growing up in rural areas twice as likely to practice in a rural community</a:t>
            </a:r>
          </a:p>
        </p:txBody>
      </p:sp>
      <p:pic>
        <p:nvPicPr>
          <p:cNvPr id="18435" name="Picture 4" descr="Graph2_WhereMDsGrewUp"/>
          <p:cNvPicPr>
            <a:picLocks noGrp="1" noChangeAspect="1" noChangeArrowheads="1"/>
          </p:cNvPicPr>
          <p:nvPr>
            <p:ph idx="1"/>
          </p:nvPr>
        </p:nvPicPr>
        <p:blipFill>
          <a:blip r:embed="rId3" cstate="print"/>
          <a:srcRect/>
          <a:stretch>
            <a:fillRect/>
          </a:stretch>
        </p:blipFill>
        <p:spPr>
          <a:xfrm>
            <a:off x="2024063" y="1993900"/>
            <a:ext cx="5095875" cy="3736975"/>
          </a:xfrm>
        </p:spPr>
      </p:pic>
      <p:sp>
        <p:nvSpPr>
          <p:cNvPr id="18436"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6E45E287-ED2E-4923-9EEC-87EE149DDF46}" type="slidenum">
              <a:rPr lang="en-US"/>
              <a:pPr fontAlgn="base">
                <a:spcBef>
                  <a:spcPct val="0"/>
                </a:spcBef>
                <a:spcAft>
                  <a:spcPct val="0"/>
                </a:spcAft>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DOs more likely to practice in rural areas than MDs</a:t>
            </a:r>
            <a:endParaRPr lang="en-US" dirty="0"/>
          </a:p>
        </p:txBody>
      </p:sp>
      <p:pic>
        <p:nvPicPr>
          <p:cNvPr id="19459" name="Picture 5" descr="Graph3_PracticeLocationbydegree.png"/>
          <p:cNvPicPr>
            <a:picLocks noChangeAspect="1"/>
          </p:cNvPicPr>
          <p:nvPr/>
        </p:nvPicPr>
        <p:blipFill>
          <a:blip r:embed="rId3" cstate="print"/>
          <a:srcRect/>
          <a:stretch>
            <a:fillRect/>
          </a:stretch>
        </p:blipFill>
        <p:spPr bwMode="auto">
          <a:xfrm>
            <a:off x="2057400" y="1905000"/>
            <a:ext cx="5095875" cy="3651250"/>
          </a:xfrm>
          <a:prstGeom prst="rect">
            <a:avLst/>
          </a:prstGeom>
          <a:noFill/>
          <a:ln w="9525">
            <a:noFill/>
            <a:miter lim="800000"/>
            <a:headEnd/>
            <a:tailEnd/>
          </a:ln>
        </p:spPr>
      </p:pic>
      <p:sp>
        <p:nvSpPr>
          <p:cNvPr id="19460"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27D87AC1-6540-4E43-B990-7C99052F5BF9}" type="slidenum">
              <a:rPr lang="en-US"/>
              <a:pPr fontAlgn="base">
                <a:spcBef>
                  <a:spcPct val="0"/>
                </a:spcBef>
                <a:spcAft>
                  <a:spcPct val="0"/>
                </a:spcAft>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Physicians who grew up rural more likely to practice primary care</a:t>
            </a:r>
            <a:endParaRPr lang="en-US" dirty="0"/>
          </a:p>
        </p:txBody>
      </p:sp>
      <p:pic>
        <p:nvPicPr>
          <p:cNvPr id="20483" name="Picture 2" descr="P:\Projects\Health Professions Database\ProfessionSpecific\Physicians\Technical paper drafts\PhysicianTechGraphs\revised graphs\Graph8_PCPvSPbyGrewUp.png"/>
          <p:cNvPicPr>
            <a:picLocks noChangeAspect="1" noChangeArrowheads="1"/>
          </p:cNvPicPr>
          <p:nvPr/>
        </p:nvPicPr>
        <p:blipFill>
          <a:blip r:embed="rId3" cstate="print"/>
          <a:srcRect/>
          <a:stretch>
            <a:fillRect/>
          </a:stretch>
        </p:blipFill>
        <p:spPr bwMode="auto">
          <a:xfrm>
            <a:off x="1447800" y="1905000"/>
            <a:ext cx="5922963" cy="4413250"/>
          </a:xfrm>
          <a:prstGeom prst="rect">
            <a:avLst/>
          </a:prstGeom>
          <a:noFill/>
          <a:ln w="9525">
            <a:noFill/>
            <a:miter lim="800000"/>
            <a:headEnd/>
            <a:tailEnd/>
          </a:ln>
        </p:spPr>
      </p:pic>
      <p:sp>
        <p:nvSpPr>
          <p:cNvPr id="20484"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AF8B270B-FDB0-4CCA-960C-A24666FF2A58}" type="slidenum">
              <a:rPr lang="en-US"/>
              <a:pPr fontAlgn="base">
                <a:spcBef>
                  <a:spcPct val="0"/>
                </a:spcBef>
                <a:spcAft>
                  <a:spcPct val="0"/>
                </a:spcAft>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Policy options - Physicians </a:t>
            </a:r>
          </a:p>
        </p:txBody>
      </p:sp>
      <p:sp>
        <p:nvSpPr>
          <p:cNvPr id="21507" name="Rectangle 3"/>
          <p:cNvSpPr>
            <a:spLocks noGrp="1" noChangeArrowheads="1"/>
          </p:cNvSpPr>
          <p:nvPr>
            <p:ph type="body" idx="1"/>
          </p:nvPr>
        </p:nvSpPr>
        <p:spPr/>
        <p:txBody>
          <a:bodyPr/>
          <a:lstStyle/>
          <a:p>
            <a:pPr>
              <a:lnSpc>
                <a:spcPct val="80000"/>
              </a:lnSpc>
            </a:pPr>
            <a:r>
              <a:rPr lang="en-US" sz="2400" smtClean="0"/>
              <a:t>Expand loan re-payment opportunities for physicians committing to work in an underserved area (average debt of medical school graduates is $130,000)</a:t>
            </a:r>
          </a:p>
          <a:p>
            <a:pPr>
              <a:lnSpc>
                <a:spcPct val="80000"/>
              </a:lnSpc>
            </a:pPr>
            <a:r>
              <a:rPr lang="en-US" sz="2400" smtClean="0"/>
              <a:t>“Grow Your Own” programs in rural areas</a:t>
            </a:r>
          </a:p>
          <a:p>
            <a:pPr>
              <a:lnSpc>
                <a:spcPct val="80000"/>
              </a:lnSpc>
            </a:pPr>
            <a:r>
              <a:rPr lang="en-US" sz="2400" smtClean="0"/>
              <a:t>Greater emphasis on DO programs likely to lead to more primary care physicians</a:t>
            </a:r>
          </a:p>
          <a:p>
            <a:pPr>
              <a:lnSpc>
                <a:spcPct val="80000"/>
              </a:lnSpc>
            </a:pPr>
            <a:r>
              <a:rPr lang="en-US" sz="2400" smtClean="0"/>
              <a:t>Expand telemedicine options </a:t>
            </a:r>
          </a:p>
          <a:p>
            <a:pPr>
              <a:lnSpc>
                <a:spcPct val="80000"/>
              </a:lnSpc>
            </a:pPr>
            <a:r>
              <a:rPr lang="en-US" sz="2400" smtClean="0"/>
              <a:t>Encourage technology-driven training to increase productivity of existing medical staff</a:t>
            </a:r>
          </a:p>
          <a:p>
            <a:pPr>
              <a:lnSpc>
                <a:spcPct val="80000"/>
              </a:lnSpc>
            </a:pPr>
            <a:r>
              <a:rPr lang="en-US" sz="2400" smtClean="0"/>
              <a:t>Examine scope of practice issues to increase primary care capacity </a:t>
            </a:r>
          </a:p>
        </p:txBody>
      </p:sp>
      <p:sp>
        <p:nvSpPr>
          <p:cNvPr id="21508"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0BBA8E8D-88B1-4FAE-9D99-3DB5D4628650}" type="slidenum">
              <a:rPr lang="en-US"/>
              <a:pPr fontAlgn="base">
                <a:spcBef>
                  <a:spcPct val="0"/>
                </a:spcBef>
                <a:spcAft>
                  <a:spcPct val="0"/>
                </a:spcAft>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Policy options continued</a:t>
            </a:r>
          </a:p>
        </p:txBody>
      </p:sp>
      <p:sp>
        <p:nvSpPr>
          <p:cNvPr id="22531" name="Rectangle 3"/>
          <p:cNvSpPr>
            <a:spLocks noGrp="1" noChangeArrowheads="1"/>
          </p:cNvSpPr>
          <p:nvPr>
            <p:ph type="body" idx="1"/>
          </p:nvPr>
        </p:nvSpPr>
        <p:spPr/>
        <p:txBody>
          <a:bodyPr/>
          <a:lstStyle/>
          <a:p>
            <a:r>
              <a:rPr lang="en-US" smtClean="0"/>
              <a:t>Expand enrollment capacity in medical schools</a:t>
            </a:r>
          </a:p>
          <a:p>
            <a:r>
              <a:rPr lang="en-US" smtClean="0"/>
              <a:t>Outreach to middle and high school  students</a:t>
            </a:r>
          </a:p>
        </p:txBody>
      </p:sp>
      <p:sp>
        <p:nvSpPr>
          <p:cNvPr id="22532"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D4A7C2F3-CFE5-4110-828C-6A51C02F6E10}" type="slidenum">
              <a:rPr lang="en-US"/>
              <a:pPr fontAlgn="base">
                <a:spcBef>
                  <a:spcPct val="0"/>
                </a:spcBef>
                <a:spcAft>
                  <a:spcPct val="0"/>
                </a:spcAft>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The aging dental workforce is more acute in rural areas</a:t>
            </a:r>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3556"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8335FDBD-F757-43C8-AA9F-0BDFB205DA4A}" type="slidenum">
              <a:rPr lang="en-US"/>
              <a:pPr fontAlgn="base">
                <a:spcBef>
                  <a:spcPct val="0"/>
                </a:spcBef>
                <a:spcAft>
                  <a:spcPct val="0"/>
                </a:spcAft>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Dentists’ income levels in urban versus rural settings</a:t>
            </a:r>
            <a:endParaRPr lang="en-US" dirty="0"/>
          </a:p>
        </p:txBody>
      </p:sp>
      <p:graphicFrame>
        <p:nvGraphicFramePr>
          <p:cNvPr id="6" name="Table 5"/>
          <p:cNvGraphicFramePr>
            <a:graphicFrameLocks noGrp="1"/>
          </p:cNvGraphicFramePr>
          <p:nvPr/>
        </p:nvGraphicFramePr>
        <p:xfrm>
          <a:off x="914400" y="1905000"/>
          <a:ext cx="6858000" cy="3337560"/>
        </p:xfrm>
        <a:graphic>
          <a:graphicData uri="http://schemas.openxmlformats.org/drawingml/2006/table">
            <a:tbl>
              <a:tblPr firstRow="1" bandRow="1">
                <a:tableStyleId>{BC89EF96-8CEA-46FF-86C4-4CE0E7609802}</a:tableStyleId>
              </a:tblPr>
              <a:tblGrid>
                <a:gridCol w="2286000"/>
                <a:gridCol w="2286000"/>
                <a:gridCol w="2286000"/>
              </a:tblGrid>
              <a:tr h="370840">
                <a:tc>
                  <a:txBody>
                    <a:bodyPr/>
                    <a:lstStyle/>
                    <a:p>
                      <a:r>
                        <a:rPr lang="en-US" b="0" dirty="0" smtClean="0">
                          <a:solidFill>
                            <a:schemeClr val="bg1"/>
                          </a:solidFill>
                        </a:rPr>
                        <a:t>Income Level</a:t>
                      </a:r>
                      <a:endParaRPr lang="en-US" b="0" dirty="0">
                        <a:solidFill>
                          <a:schemeClr val="bg1"/>
                        </a:solidFill>
                      </a:endParaRPr>
                    </a:p>
                  </a:txBody>
                  <a:tcPr>
                    <a:solidFill>
                      <a:schemeClr val="accent1"/>
                    </a:solidFill>
                  </a:tcPr>
                </a:tc>
                <a:tc>
                  <a:txBody>
                    <a:bodyPr/>
                    <a:lstStyle/>
                    <a:p>
                      <a:pPr algn="ctr"/>
                      <a:r>
                        <a:rPr lang="en-US" b="0" dirty="0" smtClean="0">
                          <a:solidFill>
                            <a:schemeClr val="bg1"/>
                          </a:solidFill>
                        </a:rPr>
                        <a:t>Rural Practice Setting</a:t>
                      </a:r>
                      <a:endParaRPr lang="en-US" b="0" dirty="0">
                        <a:solidFill>
                          <a:schemeClr val="bg1"/>
                        </a:solidFill>
                      </a:endParaRPr>
                    </a:p>
                  </a:txBody>
                  <a:tcPr>
                    <a:solidFill>
                      <a:schemeClr val="accent1"/>
                    </a:solidFill>
                  </a:tcPr>
                </a:tc>
                <a:tc>
                  <a:txBody>
                    <a:bodyPr/>
                    <a:lstStyle/>
                    <a:p>
                      <a:pPr algn="ctr"/>
                      <a:r>
                        <a:rPr lang="en-US" b="0" dirty="0" smtClean="0">
                          <a:solidFill>
                            <a:schemeClr val="bg1"/>
                          </a:solidFill>
                        </a:rPr>
                        <a:t>Urban Practice</a:t>
                      </a:r>
                      <a:r>
                        <a:rPr lang="en-US" b="0" baseline="0" dirty="0" smtClean="0">
                          <a:solidFill>
                            <a:schemeClr val="bg1"/>
                          </a:solidFill>
                        </a:rPr>
                        <a:t> Setting</a:t>
                      </a:r>
                      <a:endParaRPr lang="en-US" b="0" dirty="0">
                        <a:solidFill>
                          <a:schemeClr val="bg1"/>
                        </a:solidFill>
                      </a:endParaRPr>
                    </a:p>
                  </a:txBody>
                  <a:tcPr>
                    <a:solidFill>
                      <a:schemeClr val="accent1"/>
                    </a:solidFill>
                  </a:tcPr>
                </a:tc>
              </a:tr>
              <a:tr h="370840">
                <a:tc>
                  <a:txBody>
                    <a:bodyPr/>
                    <a:lstStyle/>
                    <a:p>
                      <a:r>
                        <a:rPr lang="en-US" dirty="0" smtClean="0"/>
                        <a:t>Less than $50,000</a:t>
                      </a:r>
                      <a:endParaRPr lang="en-US" dirty="0"/>
                    </a:p>
                  </a:txBody>
                  <a:tcPr/>
                </a:tc>
                <a:tc>
                  <a:txBody>
                    <a:bodyPr/>
                    <a:lstStyle/>
                    <a:p>
                      <a:pPr algn="ctr"/>
                      <a:r>
                        <a:rPr lang="en-US" dirty="0" smtClean="0"/>
                        <a:t>6.7%</a:t>
                      </a:r>
                      <a:endParaRPr lang="en-US" dirty="0"/>
                    </a:p>
                  </a:txBody>
                  <a:tcPr/>
                </a:tc>
                <a:tc>
                  <a:txBody>
                    <a:bodyPr/>
                    <a:lstStyle/>
                    <a:p>
                      <a:pPr algn="ctr"/>
                      <a:r>
                        <a:rPr lang="en-US" dirty="0" smtClean="0"/>
                        <a:t>5.1%</a:t>
                      </a:r>
                    </a:p>
                  </a:txBody>
                  <a:tcPr/>
                </a:tc>
              </a:tr>
              <a:tr h="370840">
                <a:tc>
                  <a:txBody>
                    <a:bodyPr/>
                    <a:lstStyle/>
                    <a:p>
                      <a:r>
                        <a:rPr lang="en-US" dirty="0" smtClean="0"/>
                        <a:t>$50,000-$99,000</a:t>
                      </a:r>
                      <a:endParaRPr lang="en-US" dirty="0"/>
                    </a:p>
                  </a:txBody>
                  <a:tcPr/>
                </a:tc>
                <a:tc>
                  <a:txBody>
                    <a:bodyPr/>
                    <a:lstStyle/>
                    <a:p>
                      <a:pPr algn="ctr"/>
                      <a:r>
                        <a:rPr lang="en-US" dirty="0" smtClean="0"/>
                        <a:t>20.3%</a:t>
                      </a:r>
                      <a:endParaRPr lang="en-US" dirty="0"/>
                    </a:p>
                  </a:txBody>
                  <a:tcPr/>
                </a:tc>
                <a:tc>
                  <a:txBody>
                    <a:bodyPr/>
                    <a:lstStyle/>
                    <a:p>
                      <a:pPr algn="ctr"/>
                      <a:r>
                        <a:rPr lang="en-US" dirty="0" smtClean="0"/>
                        <a:t>16.6%</a:t>
                      </a:r>
                      <a:endParaRPr lang="en-US" dirty="0"/>
                    </a:p>
                  </a:txBody>
                  <a:tcPr/>
                </a:tc>
              </a:tr>
              <a:tr h="370840">
                <a:tc>
                  <a:txBody>
                    <a:bodyPr/>
                    <a:lstStyle/>
                    <a:p>
                      <a:r>
                        <a:rPr lang="en-US" dirty="0" smtClean="0"/>
                        <a:t>$100,000-$149,000</a:t>
                      </a:r>
                      <a:endParaRPr lang="en-US" dirty="0"/>
                    </a:p>
                  </a:txBody>
                  <a:tcPr/>
                </a:tc>
                <a:tc>
                  <a:txBody>
                    <a:bodyPr/>
                    <a:lstStyle/>
                    <a:p>
                      <a:pPr algn="ctr"/>
                      <a:r>
                        <a:rPr lang="en-US" dirty="0" smtClean="0"/>
                        <a:t>24%</a:t>
                      </a:r>
                      <a:endParaRPr lang="en-US" dirty="0"/>
                    </a:p>
                  </a:txBody>
                  <a:tcPr/>
                </a:tc>
                <a:tc>
                  <a:txBody>
                    <a:bodyPr/>
                    <a:lstStyle/>
                    <a:p>
                      <a:pPr algn="ctr"/>
                      <a:r>
                        <a:rPr lang="en-US" dirty="0" smtClean="0"/>
                        <a:t>23.6%</a:t>
                      </a:r>
                      <a:endParaRPr lang="en-US" dirty="0"/>
                    </a:p>
                  </a:txBody>
                  <a:tcPr/>
                </a:tc>
              </a:tr>
              <a:tr h="370840">
                <a:tc>
                  <a:txBody>
                    <a:bodyPr/>
                    <a:lstStyle/>
                    <a:p>
                      <a:r>
                        <a:rPr lang="en-US" dirty="0" smtClean="0"/>
                        <a:t>$150,000-$199,000</a:t>
                      </a:r>
                      <a:endParaRPr lang="en-US" dirty="0"/>
                    </a:p>
                  </a:txBody>
                  <a:tcPr/>
                </a:tc>
                <a:tc>
                  <a:txBody>
                    <a:bodyPr/>
                    <a:lstStyle/>
                    <a:p>
                      <a:pPr algn="ctr"/>
                      <a:r>
                        <a:rPr lang="en-US" dirty="0" smtClean="0"/>
                        <a:t>22.1%</a:t>
                      </a:r>
                      <a:endParaRPr lang="en-US" dirty="0"/>
                    </a:p>
                  </a:txBody>
                  <a:tcPr/>
                </a:tc>
                <a:tc>
                  <a:txBody>
                    <a:bodyPr/>
                    <a:lstStyle/>
                    <a:p>
                      <a:pPr algn="ctr"/>
                      <a:r>
                        <a:rPr lang="en-US" dirty="0" smtClean="0"/>
                        <a:t>17.1%</a:t>
                      </a:r>
                      <a:endParaRPr lang="en-US" dirty="0"/>
                    </a:p>
                  </a:txBody>
                  <a:tcPr/>
                </a:tc>
              </a:tr>
              <a:tr h="370840">
                <a:tc>
                  <a:txBody>
                    <a:bodyPr/>
                    <a:lstStyle/>
                    <a:p>
                      <a:r>
                        <a:rPr lang="en-US" dirty="0" smtClean="0"/>
                        <a:t>$200,000-$249,000</a:t>
                      </a:r>
                      <a:endParaRPr lang="en-US" dirty="0"/>
                    </a:p>
                  </a:txBody>
                  <a:tcPr/>
                </a:tc>
                <a:tc>
                  <a:txBody>
                    <a:bodyPr/>
                    <a:lstStyle/>
                    <a:p>
                      <a:pPr algn="ctr"/>
                      <a:r>
                        <a:rPr lang="en-US" dirty="0" smtClean="0"/>
                        <a:t>10.8%</a:t>
                      </a:r>
                      <a:endParaRPr lang="en-US" dirty="0"/>
                    </a:p>
                  </a:txBody>
                  <a:tcPr/>
                </a:tc>
                <a:tc>
                  <a:txBody>
                    <a:bodyPr/>
                    <a:lstStyle/>
                    <a:p>
                      <a:pPr algn="ctr"/>
                      <a:r>
                        <a:rPr lang="en-US" dirty="0" smtClean="0"/>
                        <a:t>13.2%</a:t>
                      </a:r>
                      <a:endParaRPr lang="en-US" dirty="0"/>
                    </a:p>
                  </a:txBody>
                  <a:tcPr/>
                </a:tc>
              </a:tr>
              <a:tr h="370840">
                <a:tc>
                  <a:txBody>
                    <a:bodyPr/>
                    <a:lstStyle/>
                    <a:p>
                      <a:r>
                        <a:rPr lang="en-US" dirty="0" smtClean="0"/>
                        <a:t>$250,000-$299,000</a:t>
                      </a:r>
                      <a:endParaRPr lang="en-US" dirty="0"/>
                    </a:p>
                  </a:txBody>
                  <a:tcPr/>
                </a:tc>
                <a:tc>
                  <a:txBody>
                    <a:bodyPr/>
                    <a:lstStyle/>
                    <a:p>
                      <a:pPr algn="ctr"/>
                      <a:r>
                        <a:rPr lang="en-US" dirty="0" smtClean="0"/>
                        <a:t>4.4%</a:t>
                      </a:r>
                      <a:endParaRPr lang="en-US" dirty="0"/>
                    </a:p>
                  </a:txBody>
                  <a:tcPr/>
                </a:tc>
                <a:tc>
                  <a:txBody>
                    <a:bodyPr/>
                    <a:lstStyle/>
                    <a:p>
                      <a:pPr algn="ctr"/>
                      <a:r>
                        <a:rPr lang="en-US" dirty="0" smtClean="0"/>
                        <a:t>7.4%</a:t>
                      </a:r>
                      <a:endParaRPr lang="en-US" dirty="0"/>
                    </a:p>
                  </a:txBody>
                  <a:tcPr/>
                </a:tc>
              </a:tr>
              <a:tr h="370840">
                <a:tc>
                  <a:txBody>
                    <a:bodyPr/>
                    <a:lstStyle/>
                    <a:p>
                      <a:r>
                        <a:rPr lang="en-US" dirty="0" smtClean="0"/>
                        <a:t>$300,000-$349,000</a:t>
                      </a:r>
                      <a:endParaRPr lang="en-US" dirty="0"/>
                    </a:p>
                  </a:txBody>
                  <a:tcPr/>
                </a:tc>
                <a:tc>
                  <a:txBody>
                    <a:bodyPr/>
                    <a:lstStyle/>
                    <a:p>
                      <a:pPr algn="ctr"/>
                      <a:r>
                        <a:rPr lang="en-US" dirty="0" smtClean="0"/>
                        <a:t>3.8%</a:t>
                      </a:r>
                      <a:endParaRPr lang="en-US" dirty="0"/>
                    </a:p>
                  </a:txBody>
                  <a:tcPr/>
                </a:tc>
                <a:tc>
                  <a:txBody>
                    <a:bodyPr/>
                    <a:lstStyle/>
                    <a:p>
                      <a:pPr algn="ctr"/>
                      <a:r>
                        <a:rPr lang="en-US" dirty="0" smtClean="0"/>
                        <a:t>5.9%</a:t>
                      </a:r>
                      <a:endParaRPr lang="en-US" dirty="0"/>
                    </a:p>
                  </a:txBody>
                  <a:tcPr/>
                </a:tc>
              </a:tr>
              <a:tr h="370840">
                <a:tc>
                  <a:txBody>
                    <a:bodyPr/>
                    <a:lstStyle/>
                    <a:p>
                      <a:r>
                        <a:rPr lang="en-US" dirty="0" smtClean="0"/>
                        <a:t>$350,000 or more</a:t>
                      </a:r>
                      <a:endParaRPr lang="en-US" dirty="0"/>
                    </a:p>
                  </a:txBody>
                  <a:tcPr/>
                </a:tc>
                <a:tc>
                  <a:txBody>
                    <a:bodyPr/>
                    <a:lstStyle/>
                    <a:p>
                      <a:pPr algn="ctr"/>
                      <a:r>
                        <a:rPr lang="en-US" dirty="0" smtClean="0"/>
                        <a:t>7.6%</a:t>
                      </a:r>
                      <a:endParaRPr lang="en-US" dirty="0"/>
                    </a:p>
                  </a:txBody>
                  <a:tcPr/>
                </a:tc>
                <a:tc>
                  <a:txBody>
                    <a:bodyPr/>
                    <a:lstStyle/>
                    <a:p>
                      <a:pPr algn="ctr"/>
                      <a:r>
                        <a:rPr lang="en-US" dirty="0" smtClean="0"/>
                        <a:t>10.8%</a:t>
                      </a:r>
                      <a:endParaRPr lang="en-US" dirty="0"/>
                    </a:p>
                  </a:txBody>
                  <a:tcPr/>
                </a:tc>
              </a:tr>
            </a:tbl>
          </a:graphicData>
        </a:graphic>
      </p:graphicFrame>
      <p:sp>
        <p:nvSpPr>
          <p:cNvPr id="24621"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14F31CFC-3F5A-4167-B0B7-9DC6311EC18B}" type="slidenum">
              <a:rPr lang="en-US"/>
              <a:pPr fontAlgn="base">
                <a:spcBef>
                  <a:spcPct val="0"/>
                </a:spcBef>
                <a:spcAft>
                  <a:spcPct val="0"/>
                </a:spcAft>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Other workforce projects</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None/>
              <a:defRPr/>
            </a:pPr>
            <a:r>
              <a:rPr lang="en-US" dirty="0" smtClean="0"/>
              <a:t>Health Workforce Website</a:t>
            </a:r>
          </a:p>
          <a:p>
            <a:pPr fontAlgn="auto">
              <a:spcAft>
                <a:spcPts val="0"/>
              </a:spcAft>
              <a:buFont typeface="Arial" pitchFamily="34" charset="0"/>
              <a:buNone/>
              <a:defRPr/>
            </a:pPr>
            <a:r>
              <a:rPr lang="en-US" sz="2100" dirty="0" smtClean="0">
                <a:hlinkClick r:id="rId3"/>
              </a:rPr>
              <a:t>http://www.coloradohealthinstitute.org/workforce/index.aspx</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Rural Health Clinics:  An Assessment of Data and Capacity</a:t>
            </a:r>
          </a:p>
          <a:p>
            <a:pPr fontAlgn="auto">
              <a:spcAft>
                <a:spcPts val="0"/>
              </a:spcAft>
              <a:buFont typeface="Arial" pitchFamily="34" charset="0"/>
              <a:buNone/>
              <a:defRPr/>
            </a:pPr>
            <a:r>
              <a:rPr lang="en-US" sz="2000" dirty="0" smtClean="0">
                <a:hlinkClick r:id="rId3"/>
              </a:rPr>
              <a:t>http://www.coloradohealthinstitute.org/documents/sn/rhc_report.pdf</a:t>
            </a:r>
            <a:endParaRPr lang="en-US" sz="2000"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Health Professions Workforce Inventory </a:t>
            </a:r>
          </a:p>
          <a:p>
            <a:pPr fontAlgn="auto">
              <a:spcAft>
                <a:spcPts val="0"/>
              </a:spcAft>
              <a:buFont typeface="Arial" pitchFamily="34" charset="0"/>
              <a:buNone/>
              <a:defRPr/>
            </a:pPr>
            <a:r>
              <a:rPr lang="en-US" sz="2000" dirty="0" smtClean="0">
                <a:hlinkClick r:id="rId3"/>
              </a:rPr>
              <a:t>http://www.coloradohealthinstitute.org/resourceHotissues/hotissuesViewItemFull.aspx?theItemID=45</a:t>
            </a:r>
          </a:p>
        </p:txBody>
      </p:sp>
      <p:sp>
        <p:nvSpPr>
          <p:cNvPr id="25604"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A5B606E4-2A70-4060-8FF6-B2C18C3ACEE9}" type="slidenum">
              <a:rPr lang="en-US"/>
              <a:pPr fontAlgn="base">
                <a:spcBef>
                  <a:spcPct val="0"/>
                </a:spcBef>
                <a:spcAft>
                  <a:spcPct val="0"/>
                </a:spcAft>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CHI has surveyed 8 health professions</a:t>
            </a:r>
            <a:endParaRPr lang="en-US" dirty="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Physicians</a:t>
            </a:r>
          </a:p>
          <a:p>
            <a:pPr fontAlgn="auto">
              <a:spcAft>
                <a:spcPts val="0"/>
              </a:spcAft>
              <a:buFont typeface="Arial" pitchFamily="34" charset="0"/>
              <a:buChar char="•"/>
              <a:defRPr/>
            </a:pPr>
            <a:r>
              <a:rPr lang="en-US" dirty="0" smtClean="0"/>
              <a:t>Registered nurses</a:t>
            </a:r>
          </a:p>
          <a:p>
            <a:pPr fontAlgn="auto">
              <a:spcAft>
                <a:spcPts val="0"/>
              </a:spcAft>
              <a:buFont typeface="Arial" pitchFamily="34" charset="0"/>
              <a:buChar char="•"/>
              <a:defRPr/>
            </a:pPr>
            <a:r>
              <a:rPr lang="en-US" dirty="0" smtClean="0"/>
              <a:t>Pharmacists</a:t>
            </a:r>
          </a:p>
          <a:p>
            <a:pPr fontAlgn="auto">
              <a:spcAft>
                <a:spcPts val="0"/>
              </a:spcAft>
              <a:buFont typeface="Arial" pitchFamily="34" charset="0"/>
              <a:buChar char="•"/>
              <a:defRPr/>
            </a:pPr>
            <a:r>
              <a:rPr lang="en-US" dirty="0" smtClean="0"/>
              <a:t>Certified nurse aides</a:t>
            </a:r>
          </a:p>
          <a:p>
            <a:pPr fontAlgn="auto">
              <a:spcAft>
                <a:spcPts val="0"/>
              </a:spcAft>
              <a:buFont typeface="Arial" pitchFamily="34" charset="0"/>
              <a:buChar char="•"/>
              <a:defRPr/>
            </a:pPr>
            <a:r>
              <a:rPr lang="en-US" dirty="0" smtClean="0"/>
              <a:t>Dentists</a:t>
            </a:r>
          </a:p>
          <a:p>
            <a:pPr fontAlgn="auto">
              <a:spcAft>
                <a:spcPts val="0"/>
              </a:spcAft>
              <a:buFont typeface="Arial" pitchFamily="34" charset="0"/>
              <a:buChar char="•"/>
              <a:defRPr/>
            </a:pPr>
            <a:r>
              <a:rPr lang="en-US" dirty="0" smtClean="0"/>
              <a:t>Dental hygienists</a:t>
            </a:r>
          </a:p>
          <a:p>
            <a:pPr fontAlgn="auto">
              <a:spcAft>
                <a:spcPts val="0"/>
              </a:spcAft>
              <a:buFont typeface="Arial" pitchFamily="34" charset="0"/>
              <a:buChar char="•"/>
              <a:defRPr/>
            </a:pPr>
            <a:r>
              <a:rPr lang="en-US" dirty="0" smtClean="0"/>
              <a:t>Licensed practical nurses</a:t>
            </a:r>
          </a:p>
          <a:p>
            <a:pPr fontAlgn="auto">
              <a:spcAft>
                <a:spcPts val="0"/>
              </a:spcAft>
              <a:buFont typeface="Arial" pitchFamily="34" charset="0"/>
              <a:buChar char="•"/>
              <a:defRPr/>
            </a:pPr>
            <a:r>
              <a:rPr lang="en-US" dirty="0" smtClean="0"/>
              <a:t>Rural dentists</a:t>
            </a:r>
          </a:p>
          <a:p>
            <a:pPr fontAlgn="auto">
              <a:spcAft>
                <a:spcPts val="0"/>
              </a:spcAft>
              <a:buFont typeface="Arial" pitchFamily="34" charset="0"/>
              <a:buNone/>
              <a:defRPr/>
            </a:pPr>
            <a:endParaRPr lang="en-US" dirty="0"/>
          </a:p>
        </p:txBody>
      </p:sp>
      <p:sp>
        <p:nvSpPr>
          <p:cNvPr id="8196"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AB2921D5-B27D-43C6-8D53-23BFDC75F402}" type="slidenum">
              <a:rPr lang="en-US"/>
              <a:pPr fontAlgn="base">
                <a:spcBef>
                  <a:spcPct val="0"/>
                </a:spcBef>
                <a:spcAft>
                  <a:spcPct val="0"/>
                </a:spcAft>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Ongoing workforce projects</a:t>
            </a:r>
          </a:p>
        </p:txBody>
      </p:sp>
      <p:sp>
        <p:nvSpPr>
          <p:cNvPr id="26627" name="Content Placeholder 2"/>
          <p:cNvSpPr>
            <a:spLocks noGrp="1"/>
          </p:cNvSpPr>
          <p:nvPr>
            <p:ph idx="1"/>
          </p:nvPr>
        </p:nvSpPr>
        <p:spPr/>
        <p:txBody>
          <a:bodyPr/>
          <a:lstStyle/>
          <a:p>
            <a:r>
              <a:rPr lang="en-US" smtClean="0"/>
              <a:t>Collaborative scopes of care</a:t>
            </a:r>
          </a:p>
          <a:p>
            <a:pPr>
              <a:buFont typeface="Arial" charset="0"/>
              <a:buNone/>
            </a:pPr>
            <a:r>
              <a:rPr lang="en-US" sz="2000" smtClean="0">
                <a:hlinkClick r:id="rId3"/>
              </a:rPr>
              <a:t>http://www.coloradohealthinstitute.org/resourceHotissues/hotissuesViewItemFull.aspx?theItemID=43</a:t>
            </a:r>
          </a:p>
          <a:p>
            <a:r>
              <a:rPr lang="en-US" smtClean="0"/>
              <a:t>Supply and demand study of physicians and nurses</a:t>
            </a:r>
          </a:p>
          <a:p>
            <a:r>
              <a:rPr lang="en-US" smtClean="0"/>
              <a:t>Nurse Faculty Study: Surveys of nurse faculty, educational programs and clinical sites</a:t>
            </a:r>
          </a:p>
          <a:p>
            <a:r>
              <a:rPr lang="en-US" smtClean="0"/>
              <a:t>Survey findings report on rural dentists  </a:t>
            </a:r>
          </a:p>
        </p:txBody>
      </p:sp>
      <p:sp>
        <p:nvSpPr>
          <p:cNvPr id="26628"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59260BF2-4A3F-4AA0-94A8-CBAB107421CC}" type="slidenum">
              <a:rPr lang="en-US"/>
              <a:pPr fontAlgn="base">
                <a:spcBef>
                  <a:spcPct val="0"/>
                </a:spcBef>
                <a:spcAft>
                  <a:spcPct val="0"/>
                </a:spcAft>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274638"/>
            <a:ext cx="7543800" cy="1143000"/>
          </a:xfrm>
        </p:spPr>
        <p:txBody>
          <a:bodyPr rtlCol="0">
            <a:normAutofit fontScale="90000"/>
          </a:bodyPr>
          <a:lstStyle/>
          <a:p>
            <a:pPr fontAlgn="auto">
              <a:spcAft>
                <a:spcPts val="0"/>
              </a:spcAft>
              <a:defRPr/>
            </a:pPr>
            <a:r>
              <a:rPr lang="en-US" sz="3500" dirty="0" smtClean="0"/>
              <a:t>The Safety Net Monitoring System:</a:t>
            </a:r>
            <a:br>
              <a:rPr lang="en-US" sz="3500" dirty="0" smtClean="0"/>
            </a:br>
            <a:r>
              <a:rPr lang="en-US" sz="3500" dirty="0" smtClean="0"/>
              <a:t>                Development</a:t>
            </a:r>
          </a:p>
        </p:txBody>
      </p:sp>
      <p:sp>
        <p:nvSpPr>
          <p:cNvPr id="27651" name="Rectangle 3"/>
          <p:cNvSpPr>
            <a:spLocks noGrp="1" noChangeArrowheads="1"/>
          </p:cNvSpPr>
          <p:nvPr>
            <p:ph idx="1"/>
          </p:nvPr>
        </p:nvSpPr>
        <p:spPr>
          <a:xfrm>
            <a:off x="457200" y="1752600"/>
            <a:ext cx="8229600" cy="4572000"/>
          </a:xfrm>
        </p:spPr>
        <p:txBody>
          <a:bodyPr/>
          <a:lstStyle/>
          <a:p>
            <a:pPr>
              <a:spcAft>
                <a:spcPts val="950"/>
              </a:spcAft>
            </a:pPr>
            <a:r>
              <a:rPr lang="en-US" sz="2800" smtClean="0"/>
              <a:t>Multi-year effort</a:t>
            </a:r>
          </a:p>
          <a:p>
            <a:pPr>
              <a:spcAft>
                <a:spcPts val="950"/>
              </a:spcAft>
            </a:pPr>
            <a:r>
              <a:rPr lang="en-US" sz="2800" smtClean="0"/>
              <a:t>Initial funding provided by The Colorado Health Foundation</a:t>
            </a:r>
          </a:p>
          <a:p>
            <a:pPr>
              <a:spcAft>
                <a:spcPts val="950"/>
              </a:spcAft>
            </a:pPr>
            <a:r>
              <a:rPr lang="en-US" sz="2800" smtClean="0"/>
              <a:t>Focus on basic physical, mental, and dental health care services </a:t>
            </a:r>
          </a:p>
          <a:p>
            <a:pPr>
              <a:spcAft>
                <a:spcPts val="950"/>
              </a:spcAft>
            </a:pPr>
            <a:r>
              <a:rPr lang="en-US" sz="2800" smtClean="0"/>
              <a:t>Diverse communications portfolio including Web site, symposia, publications</a:t>
            </a:r>
          </a:p>
        </p:txBody>
      </p:sp>
      <p:sp>
        <p:nvSpPr>
          <p:cNvPr id="27652"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C803AFB3-5B4D-4EF7-A69D-FC420BEFC6E1}" type="slidenum">
              <a:rPr lang="en-US"/>
              <a:pPr fontAlgn="base">
                <a:spcBef>
                  <a:spcPct val="0"/>
                </a:spcBef>
                <a:spcAft>
                  <a:spcPct val="0"/>
                </a:spcAft>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rtlCol="0">
            <a:normAutofit fontScale="90000"/>
          </a:bodyPr>
          <a:lstStyle/>
          <a:p>
            <a:pPr fontAlgn="auto">
              <a:spcAft>
                <a:spcPts val="0"/>
              </a:spcAft>
              <a:defRPr/>
            </a:pPr>
            <a:r>
              <a:rPr lang="en-US" sz="3500" dirty="0" smtClean="0"/>
              <a:t>The Safety Net Monitoring System:</a:t>
            </a:r>
            <a:br>
              <a:rPr lang="en-US" sz="3500" dirty="0" smtClean="0"/>
            </a:br>
            <a:r>
              <a:rPr lang="en-US" sz="3500" dirty="0" smtClean="0"/>
              <a:t>Value and Objectives</a:t>
            </a:r>
            <a:endParaRPr lang="en-US" dirty="0" smtClean="0"/>
          </a:p>
        </p:txBody>
      </p:sp>
      <p:sp>
        <p:nvSpPr>
          <p:cNvPr id="28675" name="Content Placeholder 2"/>
          <p:cNvSpPr>
            <a:spLocks noGrp="1"/>
          </p:cNvSpPr>
          <p:nvPr>
            <p:ph idx="1"/>
          </p:nvPr>
        </p:nvSpPr>
        <p:spPr>
          <a:xfrm>
            <a:off x="0" y="1905000"/>
            <a:ext cx="8915400" cy="3886200"/>
          </a:xfrm>
        </p:spPr>
        <p:txBody>
          <a:bodyPr/>
          <a:lstStyle/>
          <a:p>
            <a:pPr lvl="1">
              <a:lnSpc>
                <a:spcPct val="80000"/>
              </a:lnSpc>
              <a:spcAft>
                <a:spcPts val="988"/>
              </a:spcAft>
              <a:buFontTx/>
              <a:buNone/>
            </a:pPr>
            <a:r>
              <a:rPr lang="en-US" sz="2700" smtClean="0"/>
              <a:t>Build data-driven reporting system of statewide value</a:t>
            </a:r>
          </a:p>
          <a:p>
            <a:pPr lvl="1">
              <a:lnSpc>
                <a:spcPct val="80000"/>
              </a:lnSpc>
              <a:spcAft>
                <a:spcPts val="988"/>
              </a:spcAft>
              <a:buFontTx/>
              <a:buNone/>
            </a:pPr>
            <a:r>
              <a:rPr lang="en-US" sz="2700" smtClean="0"/>
              <a:t>Identify, describe and monitor the ability of Colorado’s safety net providers to meet the primary health care needs of vulnerable populations</a:t>
            </a:r>
          </a:p>
          <a:p>
            <a:pPr lvl="1">
              <a:lnSpc>
                <a:spcPct val="80000"/>
              </a:lnSpc>
              <a:spcAft>
                <a:spcPts val="988"/>
              </a:spcAft>
              <a:buFontTx/>
              <a:buNone/>
            </a:pPr>
            <a:r>
              <a:rPr lang="en-US" sz="2700" smtClean="0"/>
              <a:t>Determine what variations exist among Colorado communities in the organization and financing of safety net services </a:t>
            </a:r>
          </a:p>
          <a:p>
            <a:pPr lvl="1">
              <a:lnSpc>
                <a:spcPct val="80000"/>
              </a:lnSpc>
              <a:spcAft>
                <a:spcPts val="988"/>
              </a:spcAft>
              <a:buFontTx/>
              <a:buNone/>
            </a:pPr>
            <a:r>
              <a:rPr lang="en-US" sz="2700" smtClean="0"/>
              <a:t>Inform policymakers about the changing dynamics of Colorado’s safety net system</a:t>
            </a:r>
            <a:endParaRPr lang="en-US" smtClean="0"/>
          </a:p>
        </p:txBody>
      </p:sp>
      <p:sp>
        <p:nvSpPr>
          <p:cNvPr id="28676"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9BD9CCFC-EFAB-4835-8B4B-B782C8F03F6D}" type="slidenum">
              <a:rPr lang="en-US"/>
              <a:pPr fontAlgn="base">
                <a:spcBef>
                  <a:spcPct val="0"/>
                </a:spcBef>
                <a:spcAft>
                  <a:spcPct val="0"/>
                </a:spcAft>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Defining the safety net</a:t>
            </a:r>
          </a:p>
        </p:txBody>
      </p:sp>
      <p:sp>
        <p:nvSpPr>
          <p:cNvPr id="29699" name="Rectangle 3"/>
          <p:cNvSpPr>
            <a:spLocks noGrp="1" noChangeArrowheads="1"/>
          </p:cNvSpPr>
          <p:nvPr>
            <p:ph idx="1"/>
          </p:nvPr>
        </p:nvSpPr>
        <p:spPr>
          <a:xfrm>
            <a:off x="457200" y="1600200"/>
            <a:ext cx="8534400" cy="4876800"/>
          </a:xfrm>
        </p:spPr>
        <p:txBody>
          <a:bodyPr/>
          <a:lstStyle/>
          <a:p>
            <a:pPr>
              <a:lnSpc>
                <a:spcPct val="90000"/>
              </a:lnSpc>
              <a:buFont typeface="Wingdings" pitchFamily="2" charset="2"/>
              <a:buNone/>
            </a:pPr>
            <a:r>
              <a:rPr lang="en-US" sz="2400" smtClean="0"/>
              <a:t>Providers of primary physical, mental, and dental health care:</a:t>
            </a:r>
          </a:p>
          <a:p>
            <a:pPr lvl="1">
              <a:lnSpc>
                <a:spcPct val="90000"/>
              </a:lnSpc>
            </a:pPr>
            <a:r>
              <a:rPr lang="en-US" sz="2000" smtClean="0"/>
              <a:t>Community and public hospital emergency departments</a:t>
            </a:r>
          </a:p>
          <a:p>
            <a:pPr lvl="1">
              <a:lnSpc>
                <a:spcPct val="90000"/>
              </a:lnSpc>
            </a:pPr>
            <a:r>
              <a:rPr lang="en-US" sz="2000" smtClean="0"/>
              <a:t>Local health departments</a:t>
            </a:r>
          </a:p>
          <a:p>
            <a:pPr lvl="1">
              <a:lnSpc>
                <a:spcPct val="90000"/>
              </a:lnSpc>
            </a:pPr>
            <a:r>
              <a:rPr lang="en-US" sz="2000" smtClean="0"/>
              <a:t>Non-federally qualified clinics and family practice residency programs</a:t>
            </a:r>
          </a:p>
          <a:p>
            <a:pPr lvl="1">
              <a:lnSpc>
                <a:spcPct val="90000"/>
              </a:lnSpc>
            </a:pPr>
            <a:r>
              <a:rPr lang="en-US" sz="2000" smtClean="0"/>
              <a:t>Rural health clinics</a:t>
            </a:r>
          </a:p>
          <a:p>
            <a:pPr lvl="1">
              <a:lnSpc>
                <a:spcPct val="90000"/>
              </a:lnSpc>
            </a:pPr>
            <a:r>
              <a:rPr lang="en-US" sz="2000" smtClean="0"/>
              <a:t>School-based health centers</a:t>
            </a:r>
          </a:p>
          <a:p>
            <a:pPr lvl="1">
              <a:lnSpc>
                <a:spcPct val="90000"/>
              </a:lnSpc>
            </a:pPr>
            <a:r>
              <a:rPr lang="en-US" sz="2000" smtClean="0"/>
              <a:t>Community health centers</a:t>
            </a:r>
          </a:p>
          <a:p>
            <a:pPr lvl="1">
              <a:lnSpc>
                <a:spcPct val="90000"/>
              </a:lnSpc>
            </a:pPr>
            <a:r>
              <a:rPr lang="en-US" sz="2000" smtClean="0"/>
              <a:t>Low-income dental clinics and public oral health programs</a:t>
            </a:r>
          </a:p>
          <a:p>
            <a:pPr lvl="1">
              <a:lnSpc>
                <a:spcPct val="90000"/>
              </a:lnSpc>
            </a:pPr>
            <a:r>
              <a:rPr lang="en-US" sz="2000" smtClean="0"/>
              <a:t>Community mental health centers</a:t>
            </a:r>
          </a:p>
          <a:p>
            <a:pPr lvl="1">
              <a:lnSpc>
                <a:spcPct val="90000"/>
              </a:lnSpc>
            </a:pPr>
            <a:r>
              <a:rPr lang="en-US" sz="2000" smtClean="0"/>
              <a:t>Migrant health centers</a:t>
            </a:r>
          </a:p>
        </p:txBody>
      </p:sp>
      <p:sp>
        <p:nvSpPr>
          <p:cNvPr id="29700"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6C7FF8CE-9558-4901-A097-9AE38DFF7920}" type="slidenum">
              <a:rPr lang="en-US"/>
              <a:pPr fontAlgn="base">
                <a:spcBef>
                  <a:spcPct val="0"/>
                </a:spcBef>
                <a:spcAft>
                  <a:spcPct val="0"/>
                </a:spcAft>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042207_SafetyNetProviders_All"/>
          <p:cNvPicPr>
            <a:picLocks noGrp="1" noChangeAspect="1" noChangeArrowheads="1"/>
          </p:cNvPicPr>
          <p:nvPr>
            <p:ph idx="4294967295"/>
          </p:nvPr>
        </p:nvPicPr>
        <p:blipFill>
          <a:blip r:embed="rId3" cstate="print"/>
          <a:srcRect/>
          <a:stretch>
            <a:fillRect/>
          </a:stretch>
        </p:blipFill>
        <p:spPr>
          <a:xfrm>
            <a:off x="258763" y="74613"/>
            <a:ext cx="8885237" cy="6707187"/>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ph idx="4294967295"/>
          </p:nvPr>
        </p:nvGraphicFramePr>
        <p:xfrm>
          <a:off x="0" y="0"/>
          <a:ext cx="9144000" cy="6829425"/>
        </p:xfrm>
        <a:graphic>
          <a:graphicData uri="http://schemas.openxmlformats.org/presentationml/2006/ole">
            <p:oleObj spid="_x0000_s1026" name="Photo Editor Photo" r:id="rId4" imgW="9047619" imgH="6990476" progId="">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rtlCol="0">
            <a:normAutofit fontScale="90000"/>
          </a:bodyPr>
          <a:lstStyle/>
          <a:p>
            <a:pPr fontAlgn="auto">
              <a:spcAft>
                <a:spcPts val="0"/>
              </a:spcAft>
              <a:defRPr/>
            </a:pPr>
            <a:r>
              <a:rPr lang="en-US" sz="3600" dirty="0"/>
              <a:t>Over 500,000 Coloradans use safety net clinics</a:t>
            </a:r>
          </a:p>
        </p:txBody>
      </p:sp>
      <p:sp>
        <p:nvSpPr>
          <p:cNvPr id="31747" name="Text Box 3"/>
          <p:cNvSpPr txBox="1">
            <a:spLocks noChangeArrowheads="1"/>
          </p:cNvSpPr>
          <p:nvPr/>
        </p:nvSpPr>
        <p:spPr bwMode="auto">
          <a:xfrm>
            <a:off x="2362200" y="1828800"/>
            <a:ext cx="3997325" cy="457200"/>
          </a:xfrm>
          <a:prstGeom prst="rect">
            <a:avLst/>
          </a:prstGeom>
          <a:noFill/>
          <a:ln w="9525" algn="ctr">
            <a:noFill/>
            <a:miter lim="800000"/>
            <a:headEnd/>
            <a:tailEnd/>
          </a:ln>
        </p:spPr>
        <p:txBody>
          <a:bodyPr wrap="none">
            <a:spAutoFit/>
          </a:bodyPr>
          <a:lstStyle/>
          <a:p>
            <a:r>
              <a:rPr lang="en-US" sz="2400">
                <a:latin typeface="Gill Sans MT" pitchFamily="34" charset="0"/>
              </a:rPr>
              <a:t>Safety net clinic users, 2005</a:t>
            </a:r>
          </a:p>
        </p:txBody>
      </p:sp>
      <p:pic>
        <p:nvPicPr>
          <p:cNvPr id="31748" name="Picture 4" descr="SNusers_pie"/>
          <p:cNvPicPr>
            <a:picLocks noGrp="1" noChangeAspect="1" noChangeArrowheads="1"/>
          </p:cNvPicPr>
          <p:nvPr>
            <p:ph idx="1"/>
          </p:nvPr>
        </p:nvPicPr>
        <p:blipFill>
          <a:blip r:embed="rId3" cstate="print"/>
          <a:srcRect/>
          <a:stretch>
            <a:fillRect/>
          </a:stretch>
        </p:blipFill>
        <p:spPr>
          <a:xfrm>
            <a:off x="1600200" y="2514600"/>
            <a:ext cx="4679950" cy="3400425"/>
          </a:xfrm>
        </p:spPr>
      </p:pic>
      <p:sp>
        <p:nvSpPr>
          <p:cNvPr id="31749" name="Text Box 5"/>
          <p:cNvSpPr txBox="1">
            <a:spLocks noChangeArrowheads="1"/>
          </p:cNvSpPr>
          <p:nvPr/>
        </p:nvSpPr>
        <p:spPr bwMode="auto">
          <a:xfrm>
            <a:off x="304800" y="6324600"/>
            <a:ext cx="7848600" cy="304800"/>
          </a:xfrm>
          <a:prstGeom prst="rect">
            <a:avLst/>
          </a:prstGeom>
          <a:noFill/>
          <a:ln w="9525" algn="ctr">
            <a:noFill/>
            <a:miter lim="800000"/>
            <a:headEnd/>
            <a:tailEnd/>
          </a:ln>
        </p:spPr>
        <p:txBody>
          <a:bodyPr>
            <a:spAutoFit/>
          </a:bodyPr>
          <a:lstStyle/>
          <a:p>
            <a:pPr>
              <a:spcBef>
                <a:spcPct val="50000"/>
              </a:spcBef>
            </a:pPr>
            <a:r>
              <a:rPr lang="en-US">
                <a:latin typeface="Gill Sans MT" pitchFamily="34" charset="0"/>
              </a:rPr>
              <a:t>Source: Colorado Health Institute, Safety Net Indicators and Monitoring System</a:t>
            </a:r>
          </a:p>
        </p:txBody>
      </p:sp>
      <p:sp>
        <p:nvSpPr>
          <p:cNvPr id="31750" name="Slide Number Placeholder 5"/>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0FE6645C-B276-4E21-A1F0-24EDD74BCD64}" type="slidenum">
              <a:rPr lang="en-US"/>
              <a:pPr fontAlgn="base">
                <a:spcBef>
                  <a:spcPct val="0"/>
                </a:spcBef>
                <a:spcAft>
                  <a:spcPct val="0"/>
                </a:spcAft>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600" smtClean="0"/>
              <a:t>Dimensions of vulnerability</a:t>
            </a:r>
          </a:p>
        </p:txBody>
      </p:sp>
      <p:sp>
        <p:nvSpPr>
          <p:cNvPr id="32771" name="Rectangle 3"/>
          <p:cNvSpPr>
            <a:spLocks noGrp="1" noChangeArrowheads="1"/>
          </p:cNvSpPr>
          <p:nvPr>
            <p:ph idx="1"/>
          </p:nvPr>
        </p:nvSpPr>
        <p:spPr>
          <a:xfrm>
            <a:off x="381000" y="1828800"/>
            <a:ext cx="8763000" cy="4525963"/>
          </a:xfrm>
        </p:spPr>
        <p:txBody>
          <a:bodyPr/>
          <a:lstStyle/>
          <a:p>
            <a:pPr>
              <a:lnSpc>
                <a:spcPct val="90000"/>
              </a:lnSpc>
              <a:spcAft>
                <a:spcPts val="950"/>
              </a:spcAft>
            </a:pPr>
            <a:r>
              <a:rPr lang="en-US" sz="2700" smtClean="0"/>
              <a:t>Low income—less than 300% of the federal poverty level (FPL)</a:t>
            </a:r>
          </a:p>
          <a:p>
            <a:pPr>
              <a:lnSpc>
                <a:spcPct val="90000"/>
              </a:lnSpc>
              <a:spcAft>
                <a:spcPts val="950"/>
              </a:spcAft>
            </a:pPr>
            <a:r>
              <a:rPr lang="en-US" sz="2700" smtClean="0"/>
              <a:t>No or insufficient health insurance</a:t>
            </a:r>
          </a:p>
          <a:p>
            <a:pPr>
              <a:lnSpc>
                <a:spcPct val="90000"/>
              </a:lnSpc>
              <a:spcAft>
                <a:spcPts val="950"/>
              </a:spcAft>
            </a:pPr>
            <a:r>
              <a:rPr lang="en-US" sz="2700" smtClean="0"/>
              <a:t>Enrollment in publicly financed health care programs</a:t>
            </a:r>
          </a:p>
          <a:p>
            <a:pPr>
              <a:lnSpc>
                <a:spcPct val="90000"/>
              </a:lnSpc>
              <a:spcAft>
                <a:spcPts val="950"/>
              </a:spcAft>
            </a:pPr>
            <a:r>
              <a:rPr lang="en-US" sz="2700" smtClean="0"/>
              <a:t>Geographic isolation</a:t>
            </a:r>
          </a:p>
          <a:p>
            <a:pPr>
              <a:lnSpc>
                <a:spcPct val="90000"/>
              </a:lnSpc>
              <a:spcAft>
                <a:spcPts val="950"/>
              </a:spcAft>
            </a:pPr>
            <a:r>
              <a:rPr lang="en-US" sz="2700" smtClean="0"/>
              <a:t>No regular source of primary care</a:t>
            </a:r>
          </a:p>
          <a:p>
            <a:pPr>
              <a:lnSpc>
                <a:spcPct val="90000"/>
              </a:lnSpc>
              <a:spcAft>
                <a:spcPts val="950"/>
              </a:spcAft>
            </a:pPr>
            <a:r>
              <a:rPr lang="en-US" sz="2700" smtClean="0"/>
              <a:t>Cultural, language or other social barriers</a:t>
            </a:r>
          </a:p>
          <a:p>
            <a:pPr>
              <a:lnSpc>
                <a:spcPct val="90000"/>
              </a:lnSpc>
            </a:pPr>
            <a:endParaRPr lang="en-US" sz="2700" smtClean="0"/>
          </a:p>
        </p:txBody>
      </p:sp>
      <p:sp>
        <p:nvSpPr>
          <p:cNvPr id="32772"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7D671167-9AD0-47BC-BE61-581C812B8C68}" type="slidenum">
              <a:rPr lang="en-US"/>
              <a:pPr fontAlgn="base">
                <a:spcBef>
                  <a:spcPct val="0"/>
                </a:spcBef>
                <a:spcAft>
                  <a:spcPct val="0"/>
                </a:spcAft>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rtlCol="0">
            <a:normAutofit fontScale="90000"/>
          </a:bodyPr>
          <a:lstStyle/>
          <a:p>
            <a:pPr fontAlgn="auto">
              <a:spcAft>
                <a:spcPts val="0"/>
              </a:spcAft>
              <a:defRPr/>
            </a:pPr>
            <a:r>
              <a:rPr lang="en-US" sz="3600" dirty="0" smtClean="0"/>
              <a:t>43% of Coloradans are below 300% of FPL, 2003-05</a:t>
            </a:r>
          </a:p>
        </p:txBody>
      </p:sp>
      <p:pic>
        <p:nvPicPr>
          <p:cNvPr id="33795" name="Picture 3" descr="PopbyPoverty_inverted"/>
          <p:cNvPicPr>
            <a:picLocks noGrp="1" noChangeAspect="1" noChangeArrowheads="1"/>
          </p:cNvPicPr>
          <p:nvPr>
            <p:ph idx="1"/>
          </p:nvPr>
        </p:nvPicPr>
        <p:blipFill>
          <a:blip r:embed="rId3" cstate="print"/>
          <a:srcRect/>
          <a:stretch>
            <a:fillRect/>
          </a:stretch>
        </p:blipFill>
        <p:spPr>
          <a:xfrm>
            <a:off x="1274763" y="2967038"/>
            <a:ext cx="6594475" cy="1792287"/>
          </a:xfrm>
        </p:spPr>
      </p:pic>
      <p:sp>
        <p:nvSpPr>
          <p:cNvPr id="33796" name="Text Box 4"/>
          <p:cNvSpPr txBox="1">
            <a:spLocks noChangeArrowheads="1"/>
          </p:cNvSpPr>
          <p:nvPr/>
        </p:nvSpPr>
        <p:spPr bwMode="auto">
          <a:xfrm>
            <a:off x="533400" y="6019800"/>
            <a:ext cx="5867400" cy="304800"/>
          </a:xfrm>
          <a:prstGeom prst="rect">
            <a:avLst/>
          </a:prstGeom>
          <a:noFill/>
          <a:ln w="9525" algn="ctr">
            <a:noFill/>
            <a:miter lim="800000"/>
            <a:headEnd/>
            <a:tailEnd/>
          </a:ln>
        </p:spPr>
        <p:txBody>
          <a:bodyPr>
            <a:spAutoFit/>
          </a:bodyPr>
          <a:lstStyle/>
          <a:p>
            <a:pPr>
              <a:spcBef>
                <a:spcPct val="50000"/>
              </a:spcBef>
            </a:pPr>
            <a:endParaRPr lang="en-US">
              <a:latin typeface="Gill Sans MT" pitchFamily="34" charset="0"/>
            </a:endParaRPr>
          </a:p>
        </p:txBody>
      </p:sp>
      <p:sp>
        <p:nvSpPr>
          <p:cNvPr id="33797" name="Text Box 5"/>
          <p:cNvSpPr txBox="1">
            <a:spLocks noChangeArrowheads="1"/>
          </p:cNvSpPr>
          <p:nvPr/>
        </p:nvSpPr>
        <p:spPr bwMode="auto">
          <a:xfrm>
            <a:off x="381000" y="6019800"/>
            <a:ext cx="5715000" cy="274638"/>
          </a:xfrm>
          <a:prstGeom prst="rect">
            <a:avLst/>
          </a:prstGeom>
          <a:noFill/>
          <a:ln w="9525" algn="ctr">
            <a:noFill/>
            <a:miter lim="800000"/>
            <a:headEnd/>
            <a:tailEnd/>
          </a:ln>
        </p:spPr>
        <p:txBody>
          <a:bodyPr>
            <a:spAutoFit/>
          </a:bodyPr>
          <a:lstStyle/>
          <a:p>
            <a:pPr>
              <a:spcBef>
                <a:spcPct val="50000"/>
              </a:spcBef>
            </a:pPr>
            <a:r>
              <a:rPr lang="en-US" sz="1200" i="1">
                <a:latin typeface="Gill Sans MT" pitchFamily="34" charset="0"/>
              </a:rPr>
              <a:t>Source: U.S. Bureau of the Census, Current Population Survey</a:t>
            </a:r>
            <a:endParaRPr lang="en-US" sz="1200">
              <a:latin typeface="Gill Sans MT" pitchFamily="34" charset="0"/>
            </a:endParaRPr>
          </a:p>
        </p:txBody>
      </p:sp>
      <p:sp>
        <p:nvSpPr>
          <p:cNvPr id="33798" name="Slide Number Placeholder 5"/>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8BD2970F-E53A-4F3B-85EB-7AB7FB9AABD3}" type="slidenum">
              <a:rPr lang="en-US"/>
              <a:pPr fontAlgn="base">
                <a:spcBef>
                  <a:spcPct val="0"/>
                </a:spcBef>
                <a:spcAft>
                  <a:spcPct val="0"/>
                </a:spcAft>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66800" y="274638"/>
            <a:ext cx="8077200" cy="1143000"/>
          </a:xfrm>
        </p:spPr>
        <p:txBody>
          <a:bodyPr rtlCol="0">
            <a:normAutofit fontScale="90000"/>
          </a:bodyPr>
          <a:lstStyle/>
          <a:p>
            <a:pPr fontAlgn="auto">
              <a:spcAft>
                <a:spcPts val="0"/>
              </a:spcAft>
              <a:defRPr/>
            </a:pPr>
            <a:r>
              <a:rPr lang="en-US" sz="3600" dirty="0" smtClean="0"/>
              <a:t>36% of Coloradans are </a:t>
            </a:r>
            <a:br>
              <a:rPr lang="en-US" sz="3600" dirty="0" smtClean="0"/>
            </a:br>
            <a:r>
              <a:rPr lang="en-US" sz="3600" dirty="0" smtClean="0"/>
              <a:t>uninsured or publicly insured, 2003-05</a:t>
            </a:r>
          </a:p>
        </p:txBody>
      </p:sp>
      <p:pic>
        <p:nvPicPr>
          <p:cNvPr id="34819" name="Picture 5" descr="19_insuranceCoverage_inverted"/>
          <p:cNvPicPr>
            <a:picLocks noGrp="1" noChangeAspect="1" noChangeArrowheads="1"/>
          </p:cNvPicPr>
          <p:nvPr>
            <p:ph idx="1"/>
          </p:nvPr>
        </p:nvPicPr>
        <p:blipFill>
          <a:blip r:embed="rId3" cstate="print"/>
          <a:srcRect/>
          <a:stretch>
            <a:fillRect/>
          </a:stretch>
        </p:blipFill>
        <p:spPr>
          <a:xfrm>
            <a:off x="1023938" y="2930525"/>
            <a:ext cx="7096125" cy="1865313"/>
          </a:xfrm>
        </p:spPr>
      </p:pic>
      <p:sp>
        <p:nvSpPr>
          <p:cNvPr id="34820" name="Text Box 4"/>
          <p:cNvSpPr txBox="1">
            <a:spLocks noChangeArrowheads="1"/>
          </p:cNvSpPr>
          <p:nvPr/>
        </p:nvSpPr>
        <p:spPr bwMode="auto">
          <a:xfrm>
            <a:off x="381000" y="6019800"/>
            <a:ext cx="7696200" cy="731838"/>
          </a:xfrm>
          <a:prstGeom prst="rect">
            <a:avLst/>
          </a:prstGeom>
          <a:noFill/>
          <a:ln w="9525" algn="ctr">
            <a:noFill/>
            <a:miter lim="800000"/>
            <a:headEnd/>
            <a:tailEnd/>
          </a:ln>
        </p:spPr>
        <p:txBody>
          <a:bodyPr>
            <a:spAutoFit/>
          </a:bodyPr>
          <a:lstStyle/>
          <a:p>
            <a:pPr>
              <a:spcBef>
                <a:spcPct val="50000"/>
              </a:spcBef>
            </a:pPr>
            <a:r>
              <a:rPr lang="en-US" sz="1200" i="1">
                <a:latin typeface="Gill Sans MT" pitchFamily="34" charset="0"/>
              </a:rPr>
              <a:t>Sources: Colorado Dept. of Health Care Policy and Financing; U.S. Bureau of the Census, Current Population Survey</a:t>
            </a:r>
          </a:p>
          <a:p>
            <a:pPr>
              <a:spcBef>
                <a:spcPct val="50000"/>
              </a:spcBef>
            </a:pPr>
            <a:endParaRPr lang="en-US" sz="1200">
              <a:latin typeface="Gill Sans MT" pitchFamily="34" charset="0"/>
            </a:endParaRPr>
          </a:p>
        </p:txBody>
      </p:sp>
      <p:sp>
        <p:nvSpPr>
          <p:cNvPr id="34821" name="Slide Number Placeholder 4"/>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928B209F-371F-46AF-9845-0AFBC45E788B}" type="slidenum">
              <a:rPr lang="en-US"/>
              <a:pPr fontAlgn="base">
                <a:spcBef>
                  <a:spcPct val="0"/>
                </a:spcBef>
                <a:spcAft>
                  <a:spcPct val="0"/>
                </a:spcAft>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Future surveys include:</a:t>
            </a:r>
          </a:p>
        </p:txBody>
      </p:sp>
      <p:sp>
        <p:nvSpPr>
          <p:cNvPr id="9219" name="Content Placeholder 2"/>
          <p:cNvSpPr>
            <a:spLocks noGrp="1"/>
          </p:cNvSpPr>
          <p:nvPr>
            <p:ph idx="1"/>
          </p:nvPr>
        </p:nvSpPr>
        <p:spPr/>
        <p:txBody>
          <a:bodyPr/>
          <a:lstStyle/>
          <a:p>
            <a:pPr>
              <a:buFont typeface="Arial" charset="0"/>
              <a:buNone/>
            </a:pPr>
            <a:r>
              <a:rPr lang="en-US" smtClean="0"/>
              <a:t>2008</a:t>
            </a:r>
          </a:p>
          <a:p>
            <a:r>
              <a:rPr lang="en-US" smtClean="0"/>
              <a:t>Registered nurses</a:t>
            </a:r>
          </a:p>
          <a:p>
            <a:r>
              <a:rPr lang="en-US" smtClean="0"/>
              <a:t>Nurse faculty members</a:t>
            </a:r>
          </a:p>
          <a:p>
            <a:pPr>
              <a:buFont typeface="Arial" charset="0"/>
              <a:buNone/>
            </a:pPr>
            <a:endParaRPr lang="en-US" smtClean="0"/>
          </a:p>
          <a:p>
            <a:pPr>
              <a:buFont typeface="Arial" charset="0"/>
              <a:buNone/>
            </a:pPr>
            <a:r>
              <a:rPr lang="en-US" smtClean="0"/>
              <a:t>2009</a:t>
            </a:r>
          </a:p>
          <a:p>
            <a:r>
              <a:rPr lang="en-US" smtClean="0"/>
              <a:t>Rural physicians</a:t>
            </a:r>
          </a:p>
          <a:p>
            <a:r>
              <a:rPr lang="en-US" smtClean="0"/>
              <a:t>Urban dentists</a:t>
            </a:r>
          </a:p>
        </p:txBody>
      </p:sp>
      <p:sp>
        <p:nvSpPr>
          <p:cNvPr id="9220"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FA31007C-2F2A-436C-8BFF-0976C50A936B}" type="slidenum">
              <a:rPr lang="en-US"/>
              <a:pPr fontAlgn="base">
                <a:spcBef>
                  <a:spcPct val="0"/>
                </a:spcBef>
                <a:spcAft>
                  <a:spcPct val="0"/>
                </a:spcAft>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normAutofit fontScale="90000"/>
          </a:bodyPr>
          <a:lstStyle/>
          <a:p>
            <a:pPr fontAlgn="auto">
              <a:spcAft>
                <a:spcPts val="0"/>
              </a:spcAft>
              <a:defRPr/>
            </a:pPr>
            <a:r>
              <a:rPr lang="en-US" sz="3600" dirty="0" smtClean="0"/>
              <a:t>15% of Coloradans live </a:t>
            </a:r>
            <a:br>
              <a:rPr lang="en-US" sz="3600" dirty="0" smtClean="0"/>
            </a:br>
            <a:r>
              <a:rPr lang="en-US" sz="3600" dirty="0" smtClean="0"/>
              <a:t>in rural areas, 2005</a:t>
            </a:r>
          </a:p>
        </p:txBody>
      </p:sp>
      <p:pic>
        <p:nvPicPr>
          <p:cNvPr id="35843" name="Picture 3" descr="Geographic_Isolation2005_inverted"/>
          <p:cNvPicPr>
            <a:picLocks noGrp="1" noChangeAspect="1" noChangeArrowheads="1"/>
          </p:cNvPicPr>
          <p:nvPr>
            <p:ph idx="1"/>
          </p:nvPr>
        </p:nvPicPr>
        <p:blipFill>
          <a:blip r:embed="rId3" cstate="print"/>
          <a:srcRect/>
          <a:stretch>
            <a:fillRect/>
          </a:stretch>
        </p:blipFill>
        <p:spPr>
          <a:xfrm>
            <a:off x="1179513" y="2967038"/>
            <a:ext cx="6784975" cy="1792287"/>
          </a:xfrm>
        </p:spPr>
      </p:pic>
      <p:sp>
        <p:nvSpPr>
          <p:cNvPr id="35844" name="Text Box 4"/>
          <p:cNvSpPr txBox="1">
            <a:spLocks noChangeArrowheads="1"/>
          </p:cNvSpPr>
          <p:nvPr/>
        </p:nvSpPr>
        <p:spPr bwMode="auto">
          <a:xfrm>
            <a:off x="457200" y="5562600"/>
            <a:ext cx="7467600" cy="274638"/>
          </a:xfrm>
          <a:prstGeom prst="rect">
            <a:avLst/>
          </a:prstGeom>
          <a:noFill/>
          <a:ln w="9525" algn="ctr">
            <a:noFill/>
            <a:miter lim="800000"/>
            <a:headEnd/>
            <a:tailEnd/>
          </a:ln>
        </p:spPr>
        <p:txBody>
          <a:bodyPr>
            <a:spAutoFit/>
          </a:bodyPr>
          <a:lstStyle/>
          <a:p>
            <a:pPr>
              <a:spcBef>
                <a:spcPct val="50000"/>
              </a:spcBef>
            </a:pPr>
            <a:r>
              <a:rPr lang="en-US" sz="1200" i="1">
                <a:latin typeface="Gill Sans MT" pitchFamily="34" charset="0"/>
              </a:rPr>
              <a:t>Sources: RUCA: University of Washington, Rural Health Research Center; 2005 Population: Claritas</a:t>
            </a:r>
          </a:p>
        </p:txBody>
      </p:sp>
      <p:sp>
        <p:nvSpPr>
          <p:cNvPr id="35845" name="Slide Number Placeholder 4"/>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063976B4-91FF-40EC-8A99-ECA4350D1CDE}" type="slidenum">
              <a:rPr lang="en-US"/>
              <a:pPr fontAlgn="base">
                <a:spcBef>
                  <a:spcPct val="0"/>
                </a:spcBef>
                <a:spcAft>
                  <a:spcPct val="0"/>
                </a:spcAft>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fontScale="90000"/>
          </a:bodyPr>
          <a:lstStyle/>
          <a:p>
            <a:pPr fontAlgn="auto">
              <a:spcAft>
                <a:spcPts val="0"/>
              </a:spcAft>
              <a:defRPr/>
            </a:pPr>
            <a:r>
              <a:rPr lang="en-US" sz="3600" dirty="0" smtClean="0"/>
              <a:t>Vulnerable populations: </a:t>
            </a:r>
            <a:br>
              <a:rPr lang="en-US" sz="3600" dirty="0" smtClean="0"/>
            </a:br>
            <a:r>
              <a:rPr lang="en-US" sz="3600" dirty="0" smtClean="0"/>
              <a:t>A multi-dimensional view</a:t>
            </a:r>
          </a:p>
        </p:txBody>
      </p:sp>
      <p:grpSp>
        <p:nvGrpSpPr>
          <p:cNvPr id="36867" name="Group 3"/>
          <p:cNvGrpSpPr>
            <a:grpSpLocks/>
          </p:cNvGrpSpPr>
          <p:nvPr/>
        </p:nvGrpSpPr>
        <p:grpSpPr bwMode="auto">
          <a:xfrm>
            <a:off x="669925" y="1524000"/>
            <a:ext cx="7280275" cy="1435100"/>
            <a:chOff x="422" y="960"/>
            <a:chExt cx="4586" cy="904"/>
          </a:xfrm>
        </p:grpSpPr>
        <p:pic>
          <p:nvPicPr>
            <p:cNvPr id="36876" name="Picture 4" descr="7_PopbyPoverty_inverted"/>
            <p:cNvPicPr>
              <a:picLocks noChangeAspect="1" noChangeArrowheads="1"/>
            </p:cNvPicPr>
            <p:nvPr/>
          </p:nvPicPr>
          <p:blipFill>
            <a:blip r:embed="rId3" cstate="print"/>
            <a:srcRect/>
            <a:stretch>
              <a:fillRect/>
            </a:stretch>
          </p:blipFill>
          <p:spPr bwMode="auto">
            <a:xfrm>
              <a:off x="1680" y="960"/>
              <a:ext cx="3328" cy="904"/>
            </a:xfrm>
            <a:prstGeom prst="rect">
              <a:avLst/>
            </a:prstGeom>
            <a:noFill/>
            <a:ln w="9525">
              <a:noFill/>
              <a:miter lim="800000"/>
              <a:headEnd/>
              <a:tailEnd/>
            </a:ln>
          </p:spPr>
        </p:pic>
        <p:sp>
          <p:nvSpPr>
            <p:cNvPr id="36877" name="Text Box 5"/>
            <p:cNvSpPr txBox="1">
              <a:spLocks noChangeArrowheads="1"/>
            </p:cNvSpPr>
            <p:nvPr/>
          </p:nvSpPr>
          <p:spPr bwMode="auto">
            <a:xfrm>
              <a:off x="422" y="1316"/>
              <a:ext cx="712" cy="192"/>
            </a:xfrm>
            <a:prstGeom prst="rect">
              <a:avLst/>
            </a:prstGeom>
            <a:noFill/>
            <a:ln w="9525" algn="ctr">
              <a:noFill/>
              <a:miter lim="800000"/>
              <a:headEnd/>
              <a:tailEnd/>
            </a:ln>
          </p:spPr>
          <p:txBody>
            <a:bodyPr wrap="none">
              <a:spAutoFit/>
            </a:bodyPr>
            <a:lstStyle/>
            <a:p>
              <a:r>
                <a:rPr lang="en-US">
                  <a:latin typeface="Gill Sans MT" pitchFamily="34" charset="0"/>
                </a:rPr>
                <a:t>Low income</a:t>
              </a:r>
            </a:p>
          </p:txBody>
        </p:sp>
      </p:grpSp>
      <p:grpSp>
        <p:nvGrpSpPr>
          <p:cNvPr id="36868" name="Group 6"/>
          <p:cNvGrpSpPr>
            <a:grpSpLocks/>
          </p:cNvGrpSpPr>
          <p:nvPr/>
        </p:nvGrpSpPr>
        <p:grpSpPr bwMode="auto">
          <a:xfrm>
            <a:off x="669925" y="4648200"/>
            <a:ext cx="7426325" cy="1433513"/>
            <a:chOff x="422" y="2928"/>
            <a:chExt cx="4678" cy="903"/>
          </a:xfrm>
        </p:grpSpPr>
        <p:pic>
          <p:nvPicPr>
            <p:cNvPr id="36874" name="Picture 7" descr="23_Geographic_Isolation2005_inverted"/>
            <p:cNvPicPr>
              <a:picLocks noChangeAspect="1" noChangeArrowheads="1"/>
            </p:cNvPicPr>
            <p:nvPr/>
          </p:nvPicPr>
          <p:blipFill>
            <a:blip r:embed="rId4" cstate="print"/>
            <a:srcRect/>
            <a:stretch>
              <a:fillRect/>
            </a:stretch>
          </p:blipFill>
          <p:spPr bwMode="auto">
            <a:xfrm>
              <a:off x="1680" y="2928"/>
              <a:ext cx="3420" cy="903"/>
            </a:xfrm>
            <a:prstGeom prst="rect">
              <a:avLst/>
            </a:prstGeom>
            <a:noFill/>
            <a:ln w="9525">
              <a:noFill/>
              <a:miter lim="800000"/>
              <a:headEnd/>
              <a:tailEnd/>
            </a:ln>
          </p:spPr>
        </p:pic>
        <p:sp>
          <p:nvSpPr>
            <p:cNvPr id="36875" name="Text Box 8"/>
            <p:cNvSpPr txBox="1">
              <a:spLocks noChangeArrowheads="1"/>
            </p:cNvSpPr>
            <p:nvPr/>
          </p:nvSpPr>
          <p:spPr bwMode="auto">
            <a:xfrm>
              <a:off x="422" y="3283"/>
              <a:ext cx="1134" cy="192"/>
            </a:xfrm>
            <a:prstGeom prst="rect">
              <a:avLst/>
            </a:prstGeom>
            <a:noFill/>
            <a:ln w="9525" algn="ctr">
              <a:noFill/>
              <a:miter lim="800000"/>
              <a:headEnd/>
              <a:tailEnd/>
            </a:ln>
          </p:spPr>
          <p:txBody>
            <a:bodyPr wrap="none">
              <a:spAutoFit/>
            </a:bodyPr>
            <a:lstStyle/>
            <a:p>
              <a:r>
                <a:rPr lang="en-US">
                  <a:latin typeface="Gill Sans MT" pitchFamily="34" charset="0"/>
                </a:rPr>
                <a:t>Geographic isolation</a:t>
              </a:r>
            </a:p>
          </p:txBody>
        </p:sp>
      </p:grpSp>
      <p:grpSp>
        <p:nvGrpSpPr>
          <p:cNvPr id="36869" name="Group 9"/>
          <p:cNvGrpSpPr>
            <a:grpSpLocks/>
          </p:cNvGrpSpPr>
          <p:nvPr/>
        </p:nvGrpSpPr>
        <p:grpSpPr bwMode="auto">
          <a:xfrm>
            <a:off x="669925" y="3081338"/>
            <a:ext cx="7664450" cy="1490662"/>
            <a:chOff x="422" y="1941"/>
            <a:chExt cx="4828" cy="939"/>
          </a:xfrm>
        </p:grpSpPr>
        <p:sp>
          <p:nvSpPr>
            <p:cNvPr id="36872" name="Text Box 10"/>
            <p:cNvSpPr txBox="1">
              <a:spLocks noChangeArrowheads="1"/>
            </p:cNvSpPr>
            <p:nvPr/>
          </p:nvSpPr>
          <p:spPr bwMode="auto">
            <a:xfrm>
              <a:off x="422" y="2293"/>
              <a:ext cx="1096" cy="192"/>
            </a:xfrm>
            <a:prstGeom prst="rect">
              <a:avLst/>
            </a:prstGeom>
            <a:noFill/>
            <a:ln w="9525" algn="ctr">
              <a:noFill/>
              <a:miter lim="800000"/>
              <a:headEnd/>
              <a:tailEnd/>
            </a:ln>
          </p:spPr>
          <p:txBody>
            <a:bodyPr wrap="none">
              <a:spAutoFit/>
            </a:bodyPr>
            <a:lstStyle/>
            <a:p>
              <a:r>
                <a:rPr lang="en-US">
                  <a:latin typeface="Gill Sans MT" pitchFamily="34" charset="0"/>
                </a:rPr>
                <a:t>Insurance coverage</a:t>
              </a:r>
            </a:p>
          </p:txBody>
        </p:sp>
        <p:pic>
          <p:nvPicPr>
            <p:cNvPr id="36873" name="Picture 11" descr="19_insuranceCoverage_inverted"/>
            <p:cNvPicPr>
              <a:picLocks noChangeAspect="1" noChangeArrowheads="1"/>
            </p:cNvPicPr>
            <p:nvPr/>
          </p:nvPicPr>
          <p:blipFill>
            <a:blip r:embed="rId5" cstate="print"/>
            <a:srcRect/>
            <a:stretch>
              <a:fillRect/>
            </a:stretch>
          </p:blipFill>
          <p:spPr bwMode="auto">
            <a:xfrm>
              <a:off x="1680" y="1941"/>
              <a:ext cx="3570" cy="939"/>
            </a:xfrm>
            <a:prstGeom prst="rect">
              <a:avLst/>
            </a:prstGeom>
            <a:noFill/>
            <a:ln w="9525">
              <a:noFill/>
              <a:miter lim="800000"/>
              <a:headEnd/>
              <a:tailEnd/>
            </a:ln>
          </p:spPr>
        </p:pic>
      </p:grpSp>
      <p:sp>
        <p:nvSpPr>
          <p:cNvPr id="36870" name="Text Box 4"/>
          <p:cNvSpPr txBox="1">
            <a:spLocks noChangeArrowheads="1"/>
          </p:cNvSpPr>
          <p:nvPr/>
        </p:nvSpPr>
        <p:spPr bwMode="auto">
          <a:xfrm>
            <a:off x="304800" y="6248400"/>
            <a:ext cx="7696200" cy="461963"/>
          </a:xfrm>
          <a:prstGeom prst="rect">
            <a:avLst/>
          </a:prstGeom>
          <a:noFill/>
          <a:ln w="9525" algn="ctr">
            <a:noFill/>
            <a:miter lim="800000"/>
            <a:headEnd/>
            <a:tailEnd/>
          </a:ln>
        </p:spPr>
        <p:txBody>
          <a:bodyPr>
            <a:spAutoFit/>
          </a:bodyPr>
          <a:lstStyle/>
          <a:p>
            <a:pPr>
              <a:spcBef>
                <a:spcPct val="50000"/>
              </a:spcBef>
            </a:pPr>
            <a:r>
              <a:rPr lang="en-US" sz="1200" i="1">
                <a:latin typeface="Gill Sans MT" pitchFamily="34" charset="0"/>
              </a:rPr>
              <a:t>Sources: Colorado Dept. of Health Care Policy and Financing; U.S. Bureau of the Census, Current Population Survey; RUCA: University of Washington, Rural Health Research Center; 2005 Population: Claritas</a:t>
            </a:r>
            <a:endParaRPr lang="en-US" sz="1200">
              <a:latin typeface="Gill Sans MT" pitchFamily="34" charset="0"/>
            </a:endParaRPr>
          </a:p>
        </p:txBody>
      </p:sp>
      <p:sp>
        <p:nvSpPr>
          <p:cNvPr id="36871" name="Slide Number Placeholder 12"/>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ADF2C364-A44F-44FB-B3F4-F8999F28862C}" type="slidenum">
              <a:rPr lang="en-US"/>
              <a:pPr fontAlgn="base">
                <a:spcBef>
                  <a:spcPct val="0"/>
                </a:spcBef>
                <a:spcAft>
                  <a:spcPct val="0"/>
                </a:spcAft>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3200" smtClean="0"/>
              <a:t>Does the safety net have the capacity to care for vulnerable populations?</a:t>
            </a:r>
          </a:p>
        </p:txBody>
      </p:sp>
      <p:pic>
        <p:nvPicPr>
          <p:cNvPr id="37891" name="Picture 6" descr="VulnerablePop2000-05_A"/>
          <p:cNvPicPr>
            <a:picLocks noGrp="1" noChangeAspect="1" noChangeArrowheads="1"/>
          </p:cNvPicPr>
          <p:nvPr>
            <p:ph idx="1"/>
          </p:nvPr>
        </p:nvPicPr>
        <p:blipFill>
          <a:blip r:embed="rId3" cstate="print"/>
          <a:srcRect/>
          <a:stretch>
            <a:fillRect/>
          </a:stretch>
        </p:blipFill>
        <p:spPr>
          <a:xfrm>
            <a:off x="1490663" y="2560638"/>
            <a:ext cx="6162675" cy="2603500"/>
          </a:xfrm>
        </p:spPr>
      </p:pic>
      <p:sp>
        <p:nvSpPr>
          <p:cNvPr id="37892" name="Text Box 7"/>
          <p:cNvSpPr txBox="1">
            <a:spLocks noChangeArrowheads="1"/>
          </p:cNvSpPr>
          <p:nvPr/>
        </p:nvSpPr>
        <p:spPr bwMode="auto">
          <a:xfrm>
            <a:off x="1066800" y="1828800"/>
            <a:ext cx="7315200" cy="581025"/>
          </a:xfrm>
          <a:prstGeom prst="rect">
            <a:avLst/>
          </a:prstGeom>
          <a:noFill/>
          <a:ln w="9525" algn="ctr">
            <a:noFill/>
            <a:miter lim="800000"/>
            <a:headEnd/>
            <a:tailEnd/>
          </a:ln>
        </p:spPr>
        <p:txBody>
          <a:bodyPr>
            <a:spAutoFit/>
          </a:bodyPr>
          <a:lstStyle/>
          <a:p>
            <a:pPr>
              <a:spcBef>
                <a:spcPct val="50000"/>
              </a:spcBef>
            </a:pPr>
            <a:r>
              <a:rPr lang="en-US" sz="1600">
                <a:latin typeface="Gill Sans MT" pitchFamily="34" charset="0"/>
              </a:rPr>
              <a:t>Uninsured population and uninsured patients seen at Community Health Centers, 2000, 2005</a:t>
            </a:r>
          </a:p>
        </p:txBody>
      </p:sp>
      <p:sp>
        <p:nvSpPr>
          <p:cNvPr id="37893" name="Slide Number Placeholder 4"/>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EF2A6386-1587-45E0-9D48-1B3D80E89BAD}" type="slidenum">
              <a:rPr lang="en-US"/>
              <a:pPr fontAlgn="base">
                <a:spcBef>
                  <a:spcPct val="0"/>
                </a:spcBef>
                <a:spcAft>
                  <a:spcPct val="0"/>
                </a:spcAft>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295400" y="381000"/>
            <a:ext cx="7848600" cy="990600"/>
          </a:xfrm>
        </p:spPr>
        <p:txBody>
          <a:bodyPr/>
          <a:lstStyle/>
          <a:p>
            <a:r>
              <a:rPr lang="en-US" sz="2800" smtClean="0"/>
              <a:t>Estimates of access, users, and visits to school-based health centers</a:t>
            </a:r>
          </a:p>
        </p:txBody>
      </p:sp>
      <p:sp>
        <p:nvSpPr>
          <p:cNvPr id="3" name="Content Placeholder 2"/>
          <p:cNvSpPr>
            <a:spLocks noGrp="1"/>
          </p:cNvSpPr>
          <p:nvPr>
            <p:ph idx="1"/>
          </p:nvPr>
        </p:nvSpPr>
        <p:spPr>
          <a:xfrm>
            <a:off x="457200" y="1600200"/>
            <a:ext cx="8229600" cy="4800600"/>
          </a:xfrm>
        </p:spPr>
        <p:txBody>
          <a:bodyPr rtlCol="0">
            <a:normAutofit fontScale="92500" lnSpcReduction="10000"/>
          </a:bodyPr>
          <a:lstStyle/>
          <a:p>
            <a:pPr fontAlgn="auto">
              <a:lnSpc>
                <a:spcPct val="90000"/>
              </a:lnSpc>
              <a:spcAft>
                <a:spcPts val="0"/>
              </a:spcAft>
              <a:buFont typeface="Arial" charset="0"/>
              <a:buNone/>
              <a:defRPr/>
            </a:pPr>
            <a:r>
              <a:rPr lang="en-US" sz="2800" dirty="0" smtClean="0"/>
              <a:t>For the 2006-07 school-year:</a:t>
            </a:r>
          </a:p>
          <a:p>
            <a:pPr fontAlgn="auto">
              <a:lnSpc>
                <a:spcPct val="90000"/>
              </a:lnSpc>
              <a:spcAft>
                <a:spcPts val="0"/>
              </a:spcAft>
              <a:buFont typeface="Arial" pitchFamily="34" charset="0"/>
              <a:buChar char="•"/>
              <a:defRPr/>
            </a:pPr>
            <a:r>
              <a:rPr lang="en-US" sz="2800" dirty="0" smtClean="0"/>
              <a:t>193,153 students had access to a SBHC (n = 38)*</a:t>
            </a:r>
          </a:p>
          <a:p>
            <a:pPr fontAlgn="auto">
              <a:lnSpc>
                <a:spcPct val="90000"/>
              </a:lnSpc>
              <a:spcAft>
                <a:spcPts val="0"/>
              </a:spcAft>
              <a:buFont typeface="Arial" pitchFamily="34" charset="0"/>
              <a:buChar char="•"/>
              <a:defRPr/>
            </a:pPr>
            <a:r>
              <a:rPr lang="en-US" sz="2800" dirty="0" smtClean="0"/>
              <a:t>  20,964 students used SBHC services (n = 37)</a:t>
            </a:r>
          </a:p>
          <a:p>
            <a:pPr fontAlgn="auto">
              <a:lnSpc>
                <a:spcPct val="90000"/>
              </a:lnSpc>
              <a:spcAft>
                <a:spcPts val="0"/>
              </a:spcAft>
              <a:buFont typeface="Arial" pitchFamily="34" charset="0"/>
              <a:buChar char="•"/>
              <a:defRPr/>
            </a:pPr>
            <a:r>
              <a:rPr lang="en-US" sz="2800" dirty="0" smtClean="0"/>
              <a:t>  66,708 visits were made to SBHCs (n = 38)</a:t>
            </a:r>
          </a:p>
          <a:p>
            <a:pPr fontAlgn="auto">
              <a:lnSpc>
                <a:spcPct val="90000"/>
              </a:lnSpc>
              <a:spcAft>
                <a:spcPts val="0"/>
              </a:spcAft>
              <a:buFont typeface="Arial" pitchFamily="34" charset="0"/>
              <a:buChar char="•"/>
              <a:defRPr/>
            </a:pPr>
            <a:r>
              <a:rPr lang="en-US" sz="2800" dirty="0" smtClean="0"/>
              <a:t>  30,442 immunizations were provided (n = 31)**</a:t>
            </a:r>
            <a:endParaRPr lang="en-US" dirty="0" smtClean="0"/>
          </a:p>
          <a:p>
            <a:pPr fontAlgn="auto">
              <a:lnSpc>
                <a:spcPct val="90000"/>
              </a:lnSpc>
              <a:spcAft>
                <a:spcPts val="0"/>
              </a:spcAft>
              <a:buFont typeface="Arial" charset="0"/>
              <a:buNone/>
              <a:defRPr/>
            </a:pPr>
            <a:endParaRPr lang="en-US" sz="1400" dirty="0" smtClean="0"/>
          </a:p>
          <a:p>
            <a:pPr fontAlgn="auto">
              <a:lnSpc>
                <a:spcPct val="90000"/>
              </a:lnSpc>
              <a:spcAft>
                <a:spcPts val="0"/>
              </a:spcAft>
              <a:buFont typeface="Arial" charset="0"/>
              <a:buNone/>
              <a:defRPr/>
            </a:pPr>
            <a:r>
              <a:rPr lang="en-US" sz="1600" dirty="0" smtClean="0"/>
              <a:t>Notes:</a:t>
            </a:r>
          </a:p>
          <a:p>
            <a:pPr fontAlgn="auto">
              <a:lnSpc>
                <a:spcPct val="90000"/>
              </a:lnSpc>
              <a:spcAft>
                <a:spcPts val="0"/>
              </a:spcAft>
              <a:buFont typeface="Arial" charset="0"/>
              <a:buNone/>
              <a:defRPr/>
            </a:pPr>
            <a:r>
              <a:rPr lang="en-US" sz="1600" dirty="0" smtClean="0"/>
              <a:t>* To determine the number of students who had </a:t>
            </a:r>
            <a:r>
              <a:rPr lang="en-US" sz="1600" u="sng" dirty="0" smtClean="0"/>
              <a:t>access</a:t>
            </a:r>
            <a:r>
              <a:rPr lang="en-US" sz="1600" dirty="0" smtClean="0"/>
              <a:t> to a SBHC, CHI analyzed responses to a survey item in which respondents were asked to identify eligibility requirements to receive services at their SBHC. 2006-07 school enrollment, feeder school enrollment, or school district enrollment was counted, depending on the eligibility requirements and the availability of SBHC services in each school district.  School district enrollment was counted when a respondent indicated that </a:t>
            </a:r>
            <a:r>
              <a:rPr lang="en-US" sz="1600" u="sng" dirty="0" smtClean="0"/>
              <a:t>all</a:t>
            </a:r>
            <a:r>
              <a:rPr lang="en-US" sz="1600" dirty="0" smtClean="0"/>
              <a:t> children (birth to age 21) were eligible to for SBHC services.</a:t>
            </a:r>
          </a:p>
          <a:p>
            <a:pPr fontAlgn="auto">
              <a:lnSpc>
                <a:spcPct val="90000"/>
              </a:lnSpc>
              <a:spcAft>
                <a:spcPts val="0"/>
              </a:spcAft>
              <a:buFont typeface="Arial" charset="0"/>
              <a:buNone/>
              <a:defRPr/>
            </a:pPr>
            <a:r>
              <a:rPr lang="en-US" sz="1600" dirty="0" smtClean="0"/>
              <a:t>** Respondents were asked to count each injection as one immunization.</a:t>
            </a:r>
          </a:p>
          <a:p>
            <a:pPr marL="0" indent="0" fontAlgn="auto">
              <a:lnSpc>
                <a:spcPct val="90000"/>
              </a:lnSpc>
              <a:spcAft>
                <a:spcPts val="0"/>
              </a:spcAft>
              <a:buFont typeface="Arial" charset="0"/>
              <a:buNone/>
              <a:defRPr/>
            </a:pPr>
            <a:r>
              <a:rPr lang="en-US" sz="1600" dirty="0" smtClean="0"/>
              <a:t>These totals may differ from totals reported in subsequent slides because not all SBHCs were able to report the same level of detail (e.g., unduplicated users by insurance source). Three respondents reported data for CY2007;  all others provided 2006-07.</a:t>
            </a:r>
          </a:p>
        </p:txBody>
      </p:sp>
      <p:sp>
        <p:nvSpPr>
          <p:cNvPr id="38916" name="TextBox 4"/>
          <p:cNvSpPr txBox="1">
            <a:spLocks noChangeArrowheads="1"/>
          </p:cNvSpPr>
          <p:nvPr/>
        </p:nvSpPr>
        <p:spPr bwMode="auto">
          <a:xfrm>
            <a:off x="0" y="6172200"/>
            <a:ext cx="8382000" cy="646113"/>
          </a:xfrm>
          <a:prstGeom prst="rect">
            <a:avLst/>
          </a:prstGeom>
          <a:noFill/>
          <a:ln w="9525">
            <a:noFill/>
            <a:miter lim="800000"/>
            <a:headEnd/>
            <a:tailEnd/>
          </a:ln>
        </p:spPr>
        <p:txBody>
          <a:bodyPr>
            <a:spAutoFit/>
          </a:bodyPr>
          <a:lstStyle/>
          <a:p>
            <a:r>
              <a:rPr lang="en-US">
                <a:latin typeface="Gill Sans MT" pitchFamily="34" charset="0"/>
              </a:rPr>
              <a:t>Source: CHI analysis of data from 2008 CASBHC and CHI Survey of School-Based Health Centers.</a:t>
            </a:r>
          </a:p>
        </p:txBody>
      </p:sp>
      <p:sp>
        <p:nvSpPr>
          <p:cNvPr id="38917" name="Slide Number Placeholder 4"/>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21A24686-00BD-4210-A533-99E15AE535DE}" type="slidenum">
              <a:rPr lang="en-US"/>
              <a:pPr fontAlgn="base">
                <a:spcBef>
                  <a:spcPct val="0"/>
                </a:spcBef>
                <a:spcAft>
                  <a:spcPct val="0"/>
                </a:spcAft>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43000" y="152400"/>
            <a:ext cx="8001000" cy="1143000"/>
          </a:xfrm>
        </p:spPr>
        <p:txBody>
          <a:bodyPr rtlCol="0">
            <a:normAutofit fontScale="90000"/>
          </a:bodyPr>
          <a:lstStyle/>
          <a:p>
            <a:pPr fontAlgn="auto">
              <a:spcAft>
                <a:spcPts val="0"/>
              </a:spcAft>
              <a:defRPr/>
            </a:pPr>
            <a:r>
              <a:rPr lang="en-US" sz="3600" dirty="0" smtClean="0"/>
              <a:t>What was the health insurance status of students who visited SBHCs?</a:t>
            </a:r>
          </a:p>
        </p:txBody>
      </p:sp>
      <p:sp>
        <p:nvSpPr>
          <p:cNvPr id="39939" name="TextBox 4"/>
          <p:cNvSpPr txBox="1">
            <a:spLocks noChangeArrowheads="1"/>
          </p:cNvSpPr>
          <p:nvPr/>
        </p:nvSpPr>
        <p:spPr bwMode="auto">
          <a:xfrm>
            <a:off x="152400" y="6245225"/>
            <a:ext cx="8229600" cy="307975"/>
          </a:xfrm>
          <a:prstGeom prst="rect">
            <a:avLst/>
          </a:prstGeom>
          <a:noFill/>
          <a:ln w="9525">
            <a:noFill/>
            <a:miter lim="800000"/>
            <a:headEnd/>
            <a:tailEnd/>
          </a:ln>
        </p:spPr>
        <p:txBody>
          <a:bodyPr>
            <a:spAutoFit/>
          </a:bodyPr>
          <a:lstStyle/>
          <a:p>
            <a:r>
              <a:rPr lang="en-US">
                <a:latin typeface="Gill Sans MT" pitchFamily="34" charset="0"/>
              </a:rPr>
              <a:t>Source: CHI analysis of data from 2008 CASBHC and CHI Survey of School-Based Health Centers.</a:t>
            </a:r>
          </a:p>
        </p:txBody>
      </p:sp>
      <p:graphicFrame>
        <p:nvGraphicFramePr>
          <p:cNvPr id="9" name="Table 8"/>
          <p:cNvGraphicFramePr>
            <a:graphicFrameLocks noGrp="1"/>
          </p:cNvGraphicFramePr>
          <p:nvPr/>
        </p:nvGraphicFramePr>
        <p:xfrm>
          <a:off x="5334000" y="1752600"/>
          <a:ext cx="3549650" cy="2438400"/>
        </p:xfrm>
        <a:graphic>
          <a:graphicData uri="http://schemas.openxmlformats.org/drawingml/2006/table">
            <a:tbl>
              <a:tblPr/>
              <a:tblGrid>
                <a:gridCol w="2370008"/>
                <a:gridCol w="632717"/>
                <a:gridCol w="546925"/>
              </a:tblGrid>
              <a:tr h="304800">
                <a:tc>
                  <a:txBody>
                    <a:bodyPr/>
                    <a:lstStyle/>
                    <a:p>
                      <a:pPr algn="ctr" fontAlgn="b"/>
                      <a:r>
                        <a:rPr lang="en-US" sz="1200" b="0" i="0" u="none" strike="noStrike" dirty="0">
                          <a:solidFill>
                            <a:srgbClr val="FFFFFF"/>
                          </a:solidFill>
                          <a:latin typeface="Gill Sans MT"/>
                        </a:rPr>
                        <a:t>Insurance source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95"/>
                    </a:solidFill>
                  </a:tcPr>
                </a:tc>
                <a:tc>
                  <a:txBody>
                    <a:bodyPr/>
                    <a:lstStyle/>
                    <a:p>
                      <a:pPr algn="ctr" fontAlgn="b"/>
                      <a:r>
                        <a:rPr lang="en-US" sz="1200" b="0" i="0" u="none" strike="noStrike" dirty="0">
                          <a:solidFill>
                            <a:srgbClr val="FFFFFF"/>
                          </a:solidFill>
                          <a:latin typeface="Gill Sans MT"/>
                        </a:rPr>
                        <a:t>Number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95"/>
                    </a:solidFill>
                  </a:tcPr>
                </a:tc>
                <a:tc>
                  <a:txBody>
                    <a:bodyPr/>
                    <a:lstStyle/>
                    <a:p>
                      <a:pPr algn="ctr" fontAlgn="b"/>
                      <a:r>
                        <a:rPr lang="en-US" sz="1200" b="0" i="0" u="none" strike="noStrike" dirty="0">
                          <a:solidFill>
                            <a:srgbClr val="FFFFFF"/>
                          </a:solidFill>
                          <a:latin typeface="Gill Sans MT"/>
                        </a:rPr>
                        <a:t>Percent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95"/>
                    </a:solidFill>
                  </a:tcPr>
                </a:tc>
              </a:tr>
              <a:tr h="304800">
                <a:tc>
                  <a:txBody>
                    <a:bodyPr/>
                    <a:lstStyle/>
                    <a:p>
                      <a:pPr algn="l" fontAlgn="b"/>
                      <a:r>
                        <a:rPr lang="en-US" sz="1200" b="0" i="0" u="none" strike="noStrike" dirty="0">
                          <a:solidFill>
                            <a:srgbClr val="000000"/>
                          </a:solidFill>
                          <a:latin typeface="Gill Sans MT"/>
                        </a:rPr>
                        <a:t>Medicaid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Gill Sans MT"/>
                        </a:rPr>
                        <a:t>6,305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Gill Sans MT"/>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b"/>
                      <a:r>
                        <a:rPr lang="en-US" sz="1200" b="0" i="0" u="none" strike="noStrike" dirty="0">
                          <a:solidFill>
                            <a:srgbClr val="000000"/>
                          </a:solidFill>
                          <a:latin typeface="Gill Sans MT"/>
                        </a:rPr>
                        <a:t>CHP+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Gill Sans MT"/>
                        </a:rPr>
                        <a:t>1,231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Gill Sans MT"/>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b"/>
                      <a:r>
                        <a:rPr lang="en-US" sz="1200" b="0" i="0" u="none" strike="noStrike" dirty="0">
                          <a:solidFill>
                            <a:srgbClr val="000000"/>
                          </a:solidFill>
                          <a:latin typeface="Gill Sans MT"/>
                        </a:rPr>
                        <a:t>CHAMPUS, TRICARE, or other govt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Gill Sans MT"/>
                        </a:rPr>
                        <a:t>142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Gill Sans M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b"/>
                      <a:r>
                        <a:rPr lang="en-US" sz="1200" b="0" i="0" u="none" strike="noStrike" dirty="0">
                          <a:solidFill>
                            <a:srgbClr val="000000"/>
                          </a:solidFill>
                          <a:latin typeface="Gill Sans MT"/>
                        </a:rPr>
                        <a:t>Private insurance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Gill Sans MT"/>
                        </a:rPr>
                        <a:t>2,113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Gill Sans MT"/>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b"/>
                      <a:r>
                        <a:rPr lang="en-US" sz="1200" b="0" i="0" u="none" strike="noStrike" dirty="0">
                          <a:solidFill>
                            <a:srgbClr val="000000"/>
                          </a:solidFill>
                          <a:latin typeface="Gill Sans MT"/>
                        </a:rPr>
                        <a:t>Uninsured/self-pay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Gill Sans MT"/>
                        </a:rPr>
                        <a:t>9,058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Gill Sans MT"/>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b"/>
                      <a:r>
                        <a:rPr lang="en-US" sz="1200" b="0" i="0" u="none" strike="noStrike" dirty="0">
                          <a:solidFill>
                            <a:srgbClr val="000000"/>
                          </a:solidFill>
                          <a:latin typeface="Gill Sans MT"/>
                        </a:rPr>
                        <a:t>Unknown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Gill Sans MT"/>
                        </a:rPr>
                        <a:t>1,096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Gill Sans MT"/>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b"/>
                      <a:r>
                        <a:rPr lang="en-US" sz="1200" b="1" i="0" u="none" strike="noStrike" dirty="0" smtClean="0">
                          <a:solidFill>
                            <a:srgbClr val="000000"/>
                          </a:solidFill>
                          <a:latin typeface="Gill Sans MT"/>
                        </a:rPr>
                        <a:t>Total</a:t>
                      </a:r>
                      <a:endParaRPr lang="en-US" sz="1200" b="1" i="0" u="none" strike="noStrike" dirty="0">
                        <a:solidFill>
                          <a:srgbClr val="000000"/>
                        </a:solidFill>
                        <a:latin typeface="Gill Sans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latin typeface="Gill Sans MT"/>
                        </a:rPr>
                        <a:t>19,945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latin typeface="Gill Sans MT"/>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9978" name="TextBox 10"/>
          <p:cNvSpPr txBox="1">
            <a:spLocks noChangeArrowheads="1"/>
          </p:cNvSpPr>
          <p:nvPr/>
        </p:nvSpPr>
        <p:spPr bwMode="auto">
          <a:xfrm>
            <a:off x="152400" y="5864225"/>
            <a:ext cx="3657600" cy="381000"/>
          </a:xfrm>
          <a:prstGeom prst="rect">
            <a:avLst/>
          </a:prstGeom>
          <a:noFill/>
          <a:ln w="9525">
            <a:noFill/>
            <a:miter lim="800000"/>
            <a:headEnd/>
            <a:tailEnd/>
          </a:ln>
        </p:spPr>
        <p:txBody>
          <a:bodyPr>
            <a:spAutoFit/>
          </a:bodyPr>
          <a:lstStyle/>
          <a:p>
            <a:r>
              <a:rPr lang="en-US">
                <a:latin typeface="Gill Sans MT" pitchFamily="34" charset="0"/>
              </a:rPr>
              <a:t>Number of SBHCs reporting = 32</a:t>
            </a:r>
          </a:p>
        </p:txBody>
      </p:sp>
      <p:graphicFrame>
        <p:nvGraphicFramePr>
          <p:cNvPr id="8" name="Chart 7"/>
          <p:cNvGraphicFramePr/>
          <p:nvPr/>
        </p:nvGraphicFramePr>
        <p:xfrm>
          <a:off x="0" y="1447800"/>
          <a:ext cx="6010275" cy="4505325"/>
        </p:xfrm>
        <a:graphic>
          <a:graphicData uri="http://schemas.openxmlformats.org/drawingml/2006/chart">
            <c:chart xmlns:c="http://schemas.openxmlformats.org/drawingml/2006/chart" xmlns:r="http://schemas.openxmlformats.org/officeDocument/2006/relationships" r:id="rId3"/>
          </a:graphicData>
        </a:graphic>
      </p:graphicFrame>
      <p:sp>
        <p:nvSpPr>
          <p:cNvPr id="39980" name="Slide Number Placeholder 6"/>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C9D3EAE4-0229-4B55-AD3B-E61A076F297A}" type="slidenum">
              <a:rPr lang="en-US"/>
              <a:pPr fontAlgn="base">
                <a:spcBef>
                  <a:spcPct val="0"/>
                </a:spcBef>
                <a:spcAft>
                  <a:spcPct val="0"/>
                </a:spcAft>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marL="742950" indent="-742950"/>
            <a:r>
              <a:rPr lang="en-US" smtClean="0"/>
              <a:t>SBHC revenue sources</a:t>
            </a:r>
          </a:p>
        </p:txBody>
      </p:sp>
      <p:graphicFrame>
        <p:nvGraphicFramePr>
          <p:cNvPr id="6" name="Content Placeholder 5"/>
          <p:cNvGraphicFramePr>
            <a:graphicFrameLocks noGrp="1"/>
          </p:cNvGraphicFramePr>
          <p:nvPr>
            <p:ph idx="1"/>
          </p:nvPr>
        </p:nvGraphicFramePr>
        <p:xfrm>
          <a:off x="228600" y="1676400"/>
          <a:ext cx="83820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0964" name="TextBox 4"/>
          <p:cNvSpPr txBox="1">
            <a:spLocks noChangeArrowheads="1"/>
          </p:cNvSpPr>
          <p:nvPr/>
        </p:nvSpPr>
        <p:spPr bwMode="auto">
          <a:xfrm>
            <a:off x="152400" y="6248400"/>
            <a:ext cx="8229600" cy="307975"/>
          </a:xfrm>
          <a:prstGeom prst="rect">
            <a:avLst/>
          </a:prstGeom>
          <a:noFill/>
          <a:ln w="9525">
            <a:noFill/>
            <a:miter lim="800000"/>
            <a:headEnd/>
            <a:tailEnd/>
          </a:ln>
        </p:spPr>
        <p:txBody>
          <a:bodyPr>
            <a:spAutoFit/>
          </a:bodyPr>
          <a:lstStyle/>
          <a:p>
            <a:r>
              <a:rPr lang="en-US">
                <a:latin typeface="Gill Sans MT" pitchFamily="34" charset="0"/>
              </a:rPr>
              <a:t>Source: CHI analysis of data from 2008 CASBHC and CHI Survey of School-Based Health Centers.</a:t>
            </a:r>
          </a:p>
        </p:txBody>
      </p:sp>
      <p:sp>
        <p:nvSpPr>
          <p:cNvPr id="40965" name="TextBox 6"/>
          <p:cNvSpPr txBox="1">
            <a:spLocks noChangeArrowheads="1"/>
          </p:cNvSpPr>
          <p:nvPr/>
        </p:nvSpPr>
        <p:spPr bwMode="auto">
          <a:xfrm>
            <a:off x="3124200" y="5867400"/>
            <a:ext cx="6019800" cy="336550"/>
          </a:xfrm>
          <a:prstGeom prst="rect">
            <a:avLst/>
          </a:prstGeom>
          <a:noFill/>
          <a:ln w="9525">
            <a:noFill/>
            <a:miter lim="800000"/>
            <a:headEnd/>
            <a:tailEnd/>
          </a:ln>
        </p:spPr>
        <p:txBody>
          <a:bodyPr>
            <a:spAutoFit/>
          </a:bodyPr>
          <a:lstStyle/>
          <a:p>
            <a:r>
              <a:rPr lang="en-US" sz="1600">
                <a:latin typeface="Gill Sans MT" pitchFamily="34" charset="0"/>
              </a:rPr>
              <a:t>Number of SBHCs reporting = 37 (cash); 36 (in-kind)</a:t>
            </a:r>
          </a:p>
        </p:txBody>
      </p:sp>
      <p:sp>
        <p:nvSpPr>
          <p:cNvPr id="40966" name="TextBox 7"/>
          <p:cNvSpPr txBox="1">
            <a:spLocks noChangeArrowheads="1"/>
          </p:cNvSpPr>
          <p:nvPr/>
        </p:nvSpPr>
        <p:spPr bwMode="auto">
          <a:xfrm>
            <a:off x="3124200" y="5562600"/>
            <a:ext cx="4648200" cy="336550"/>
          </a:xfrm>
          <a:prstGeom prst="rect">
            <a:avLst/>
          </a:prstGeom>
          <a:noFill/>
          <a:ln w="9525">
            <a:noFill/>
            <a:miter lim="800000"/>
            <a:headEnd/>
            <a:tailEnd/>
          </a:ln>
        </p:spPr>
        <p:txBody>
          <a:bodyPr>
            <a:spAutoFit/>
          </a:bodyPr>
          <a:lstStyle/>
          <a:p>
            <a:r>
              <a:rPr lang="en-US" sz="1600">
                <a:latin typeface="Gill Sans MT" pitchFamily="34" charset="0"/>
              </a:rPr>
              <a:t>Total Revenue = $9,098,481</a:t>
            </a:r>
          </a:p>
        </p:txBody>
      </p:sp>
      <p:sp>
        <p:nvSpPr>
          <p:cNvPr id="40967" name="Slide Number Placeholder 6"/>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E2987F32-923A-40A4-BDDA-7E38A09E738E}" type="slidenum">
              <a:rPr lang="en-US"/>
              <a:pPr fontAlgn="base">
                <a:spcBef>
                  <a:spcPct val="0"/>
                </a:spcBef>
                <a:spcAft>
                  <a:spcPct val="0"/>
                </a:spcAft>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What’s next?</a:t>
            </a:r>
          </a:p>
        </p:txBody>
      </p:sp>
      <p:sp>
        <p:nvSpPr>
          <p:cNvPr id="41987" name="Rectangle 3"/>
          <p:cNvSpPr>
            <a:spLocks noGrp="1" noChangeArrowheads="1"/>
          </p:cNvSpPr>
          <p:nvPr>
            <p:ph idx="1"/>
          </p:nvPr>
        </p:nvSpPr>
        <p:spPr>
          <a:xfrm>
            <a:off x="304800" y="1600200"/>
            <a:ext cx="8610600" cy="4525963"/>
          </a:xfrm>
        </p:spPr>
        <p:txBody>
          <a:bodyPr/>
          <a:lstStyle/>
          <a:p>
            <a:r>
              <a:rPr lang="en-US" smtClean="0"/>
              <a:t>Continued data collection from safety net providers</a:t>
            </a:r>
          </a:p>
          <a:p>
            <a:r>
              <a:rPr lang="en-US" smtClean="0"/>
              <a:t>Analysis of survey data</a:t>
            </a:r>
          </a:p>
          <a:p>
            <a:r>
              <a:rPr lang="en-US" smtClean="0"/>
              <a:t>Development of materials and publications</a:t>
            </a:r>
          </a:p>
          <a:p>
            <a:r>
              <a:rPr lang="en-US" smtClean="0"/>
              <a:t>Continued enhancement of safety net Web site: </a:t>
            </a:r>
            <a:r>
              <a:rPr lang="en-US" sz="1800" smtClean="0">
                <a:hlinkClick r:id="rId3"/>
              </a:rPr>
              <a:t>http://www.coloradohealthinstitute.org/safetynet/index.aspx</a:t>
            </a:r>
            <a:r>
              <a:rPr lang="en-US" smtClean="0"/>
              <a:t> </a:t>
            </a:r>
          </a:p>
        </p:txBody>
      </p:sp>
      <p:sp>
        <p:nvSpPr>
          <p:cNvPr id="41988"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09A43B8B-71E1-4D3C-8745-BA4CC7B3847B}" type="slidenum">
              <a:rPr lang="en-US"/>
              <a:pPr fontAlgn="base">
                <a:spcBef>
                  <a:spcPct val="0"/>
                </a:spcBef>
                <a:spcAft>
                  <a:spcPct val="0"/>
                </a:spcAft>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Other rural safety net projects</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Community case studies </a:t>
            </a:r>
          </a:p>
          <a:p>
            <a:pPr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dirty="0" smtClean="0"/>
              <a:t>Southwest Colorado Health and Demographic Profile</a:t>
            </a:r>
          </a:p>
          <a:p>
            <a:pPr fontAlgn="auto">
              <a:spcAft>
                <a:spcPts val="0"/>
              </a:spcAft>
              <a:buFont typeface="Arial" pitchFamily="34" charset="0"/>
              <a:buNone/>
              <a:defRPr/>
            </a:pPr>
            <a:r>
              <a:rPr lang="en-US" sz="2000" dirty="0" smtClean="0">
                <a:hlinkClick r:id="rId3"/>
              </a:rPr>
              <a:t>http://www.coloradohealthinstitute.org/documents/sn/swcolorado/swreport.htm</a:t>
            </a:r>
            <a:endParaRPr lang="en-US" sz="2000" dirty="0" smtClean="0"/>
          </a:p>
          <a:p>
            <a:pPr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dirty="0" smtClean="0"/>
              <a:t>Northwest Colorado Health and Demographic Profile (underway) </a:t>
            </a:r>
          </a:p>
          <a:p>
            <a:pPr fontAlgn="auto">
              <a:spcAft>
                <a:spcPts val="0"/>
              </a:spcAft>
              <a:buFont typeface="Arial" pitchFamily="34" charset="0"/>
              <a:buNone/>
              <a:defRPr/>
            </a:pPr>
            <a:endParaRPr lang="en-US" dirty="0"/>
          </a:p>
        </p:txBody>
      </p:sp>
      <p:sp>
        <p:nvSpPr>
          <p:cNvPr id="43012"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219E48C7-DF1E-4137-8DBB-9387FE5CB28D}" type="slidenum">
              <a:rPr lang="en-US"/>
              <a:pPr fontAlgn="base">
                <a:spcBef>
                  <a:spcPct val="0"/>
                </a:spcBef>
                <a:spcAft>
                  <a:spcPct val="0"/>
                </a:spcAft>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082007_CO_SWColorado_Map9.jpg"/>
          <p:cNvPicPr>
            <a:picLocks noChangeAspect="1"/>
          </p:cNvPicPr>
          <p:nvPr/>
        </p:nvPicPr>
        <p:blipFill>
          <a:blip r:embed="rId3" cstate="print"/>
          <a:srcRect/>
          <a:stretch>
            <a:fillRect/>
          </a:stretch>
        </p:blipFill>
        <p:spPr bwMode="auto">
          <a:xfrm>
            <a:off x="4419600" y="1435100"/>
            <a:ext cx="4191000" cy="5422900"/>
          </a:xfrm>
          <a:prstGeom prst="rect">
            <a:avLst/>
          </a:prstGeom>
          <a:noFill/>
          <a:ln w="9525">
            <a:noFill/>
            <a:miter lim="800000"/>
            <a:headEnd/>
            <a:tailEnd/>
          </a:ln>
        </p:spPr>
      </p:pic>
      <p:pic>
        <p:nvPicPr>
          <p:cNvPr id="44035" name="Picture 4" descr="082007_CO_SWColorado_Map2.jpg"/>
          <p:cNvPicPr>
            <a:picLocks noChangeAspect="1"/>
          </p:cNvPicPr>
          <p:nvPr/>
        </p:nvPicPr>
        <p:blipFill>
          <a:blip r:embed="rId4" cstate="print"/>
          <a:srcRect/>
          <a:stretch>
            <a:fillRect/>
          </a:stretch>
        </p:blipFill>
        <p:spPr bwMode="auto">
          <a:xfrm>
            <a:off x="152400" y="1447800"/>
            <a:ext cx="4179888" cy="5410200"/>
          </a:xfrm>
          <a:prstGeom prst="rect">
            <a:avLst/>
          </a:prstGeom>
          <a:noFill/>
          <a:ln w="9525">
            <a:noFill/>
            <a:miter lim="800000"/>
            <a:headEnd/>
            <a:tailEnd/>
          </a:ln>
        </p:spPr>
      </p:pic>
      <p:sp>
        <p:nvSpPr>
          <p:cNvPr id="17413" name="Title 5"/>
          <p:cNvSpPr>
            <a:spLocks noGrp="1"/>
          </p:cNvSpPr>
          <p:nvPr>
            <p:ph type="title" idx="4294967295"/>
          </p:nvPr>
        </p:nvSpPr>
        <p:spPr/>
        <p:txBody>
          <a:bodyPr rtlCol="0">
            <a:normAutofit fontScale="90000"/>
          </a:bodyPr>
          <a:lstStyle/>
          <a:p>
            <a:pPr fontAlgn="auto">
              <a:spcAft>
                <a:spcPts val="0"/>
              </a:spcAft>
              <a:defRPr/>
            </a:pPr>
            <a:r>
              <a:rPr lang="en-US" dirty="0" smtClean="0"/>
              <a:t>The safety net in Southwest CO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Questions? </a:t>
            </a:r>
          </a:p>
        </p:txBody>
      </p:sp>
      <p:sp>
        <p:nvSpPr>
          <p:cNvPr id="45059" name="Content Placeholder 2"/>
          <p:cNvSpPr>
            <a:spLocks noGrp="1"/>
          </p:cNvSpPr>
          <p:nvPr>
            <p:ph idx="1"/>
          </p:nvPr>
        </p:nvSpPr>
        <p:spPr/>
        <p:txBody>
          <a:bodyPr/>
          <a:lstStyle/>
          <a:p>
            <a:pPr>
              <a:buFont typeface="Arial" charset="0"/>
              <a:buNone/>
            </a:pPr>
            <a:r>
              <a:rPr lang="en-US" smtClean="0"/>
              <a:t>Amy Downs</a:t>
            </a:r>
          </a:p>
          <a:p>
            <a:pPr>
              <a:buFont typeface="Arial" charset="0"/>
              <a:buNone/>
            </a:pPr>
            <a:endParaRPr lang="en-US" smtClean="0"/>
          </a:p>
          <a:p>
            <a:pPr>
              <a:buFont typeface="Arial" charset="0"/>
              <a:buNone/>
            </a:pPr>
            <a:r>
              <a:rPr lang="en-US" smtClean="0"/>
              <a:t>Director for Policy and Research </a:t>
            </a:r>
          </a:p>
          <a:p>
            <a:pPr>
              <a:buFont typeface="Arial" charset="0"/>
              <a:buNone/>
            </a:pPr>
            <a:r>
              <a:rPr lang="en-US" smtClean="0"/>
              <a:t>Colorado Health Institute</a:t>
            </a:r>
          </a:p>
          <a:p>
            <a:pPr>
              <a:buFont typeface="Arial" charset="0"/>
              <a:buNone/>
            </a:pPr>
            <a:r>
              <a:rPr lang="en-US" smtClean="0">
                <a:hlinkClick r:id="rId2"/>
              </a:rPr>
              <a:t>downsa@coloradohealthinstitute.org</a:t>
            </a:r>
            <a:endParaRPr lang="en-US" smtClean="0"/>
          </a:p>
          <a:p>
            <a:pPr>
              <a:buFont typeface="Arial" charset="0"/>
              <a:buNone/>
            </a:pPr>
            <a:r>
              <a:rPr lang="en-US" smtClean="0"/>
              <a:t>303.831.4200 x221</a:t>
            </a:r>
          </a:p>
        </p:txBody>
      </p:sp>
      <p:sp>
        <p:nvSpPr>
          <p:cNvPr id="45060"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272B88DB-CAC3-43A3-9319-C1F388B360D5}" type="slidenum">
              <a:rPr lang="en-US"/>
              <a:pPr fontAlgn="base">
                <a:spcBef>
                  <a:spcPct val="0"/>
                </a:spcBef>
                <a:spcAft>
                  <a:spcPct val="0"/>
                </a:spcAft>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Colorado health professionals by practice location, 2005-07</a:t>
            </a:r>
            <a:endParaRPr lang="en-US" dirty="0"/>
          </a:p>
        </p:txBody>
      </p:sp>
      <p:sp>
        <p:nvSpPr>
          <p:cNvPr id="10243"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03563E45-F88B-4974-9377-350BA8B4E4B4}" type="slidenum">
              <a:rPr lang="en-US"/>
              <a:pPr fontAlgn="base">
                <a:spcBef>
                  <a:spcPct val="0"/>
                </a:spcBef>
                <a:spcAft>
                  <a:spcPct val="0"/>
                </a:spcAft>
              </a:pPr>
              <a:t>4</a:t>
            </a:fld>
            <a:endParaRPr lang="en-US"/>
          </a:p>
        </p:txBody>
      </p:sp>
      <p:grpSp>
        <p:nvGrpSpPr>
          <p:cNvPr id="10244" name="Group 6"/>
          <p:cNvGrpSpPr>
            <a:grpSpLocks/>
          </p:cNvGrpSpPr>
          <p:nvPr/>
        </p:nvGrpSpPr>
        <p:grpSpPr bwMode="auto">
          <a:xfrm>
            <a:off x="1447800" y="1981200"/>
            <a:ext cx="5410200" cy="3200400"/>
            <a:chOff x="1219200" y="1981200"/>
            <a:chExt cx="5410200" cy="3200400"/>
          </a:xfrm>
        </p:grpSpPr>
        <p:pic>
          <p:nvPicPr>
            <p:cNvPr id="10245" name="Picture 2" descr="http://www.coloradohealthinstitute.org/resourceHealthStats/images/8-11-08_RuralUrbanNEW.gif"/>
            <p:cNvPicPr>
              <a:picLocks noChangeAspect="1" noChangeArrowheads="1"/>
            </p:cNvPicPr>
            <p:nvPr/>
          </p:nvPicPr>
          <p:blipFill>
            <a:blip r:embed="rId3" cstate="print"/>
            <a:srcRect t="6593" b="51649"/>
            <a:stretch>
              <a:fillRect/>
            </a:stretch>
          </p:blipFill>
          <p:spPr bwMode="auto">
            <a:xfrm>
              <a:off x="1219200" y="2286000"/>
              <a:ext cx="5410200" cy="2895600"/>
            </a:xfrm>
            <a:prstGeom prst="rect">
              <a:avLst/>
            </a:prstGeom>
            <a:noFill/>
            <a:ln w="9525">
              <a:noFill/>
              <a:miter lim="800000"/>
              <a:headEnd/>
              <a:tailEnd/>
            </a:ln>
          </p:spPr>
        </p:pic>
        <p:sp>
          <p:nvSpPr>
            <p:cNvPr id="6" name="Rectangle 5"/>
            <p:cNvSpPr/>
            <p:nvPr/>
          </p:nvSpPr>
          <p:spPr>
            <a:xfrm>
              <a:off x="1447800" y="1981200"/>
              <a:ext cx="1066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Colorado RN shortage  </a:t>
            </a:r>
          </a:p>
        </p:txBody>
      </p:sp>
      <p:sp>
        <p:nvSpPr>
          <p:cNvPr id="11267" name="Rectangle 3"/>
          <p:cNvSpPr>
            <a:spLocks noGrp="1" noChangeArrowheads="1"/>
          </p:cNvSpPr>
          <p:nvPr>
            <p:ph type="body" idx="1"/>
          </p:nvPr>
        </p:nvSpPr>
        <p:spPr/>
        <p:txBody>
          <a:bodyPr/>
          <a:lstStyle/>
          <a:p>
            <a:r>
              <a:rPr lang="en-US" smtClean="0"/>
              <a:t>Between 1991-92 and 1999-00, 26% fewer RN degrees awarded per 100,000 Coloradans</a:t>
            </a:r>
          </a:p>
          <a:p>
            <a:r>
              <a:rPr lang="en-US" smtClean="0"/>
              <a:t>By 2020, RN shortage of 31% (32,300) projected in Colorado</a:t>
            </a:r>
          </a:p>
        </p:txBody>
      </p:sp>
      <p:sp>
        <p:nvSpPr>
          <p:cNvPr id="11268"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8AD34A9A-0F69-4341-B1FC-C14FB5BBACCA}" type="slidenum">
              <a:rPr lang="en-US"/>
              <a:pPr fontAlgn="base">
                <a:spcBef>
                  <a:spcPct val="0"/>
                </a:spcBef>
                <a:spcAft>
                  <a:spcPct val="0"/>
                </a:spcAft>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5"/>
          <p:cNvSpPr>
            <a:spLocks noGrp="1" noChangeArrowheads="1"/>
          </p:cNvSpPr>
          <p:nvPr>
            <p:ph type="title"/>
          </p:nvPr>
        </p:nvSpPr>
        <p:spPr/>
        <p:txBody>
          <a:bodyPr rtlCol="0">
            <a:normAutofit fontScale="90000"/>
          </a:bodyPr>
          <a:lstStyle/>
          <a:p>
            <a:pPr fontAlgn="auto">
              <a:spcAft>
                <a:spcPts val="0"/>
              </a:spcAft>
              <a:defRPr/>
            </a:pPr>
            <a:r>
              <a:rPr lang="en-US" sz="3200" dirty="0"/>
              <a:t>CHI survey: RN respondents growing up in rural areas twice as likely to practice in a rural community</a:t>
            </a:r>
          </a:p>
        </p:txBody>
      </p:sp>
      <p:pic>
        <p:nvPicPr>
          <p:cNvPr id="12291" name="Picture 4" descr="Graph4_GrewUpUPDATED"/>
          <p:cNvPicPr>
            <a:picLocks noGrp="1" noChangeAspect="1" noChangeArrowheads="1"/>
          </p:cNvPicPr>
          <p:nvPr>
            <p:ph idx="1"/>
          </p:nvPr>
        </p:nvPicPr>
        <p:blipFill>
          <a:blip r:embed="rId3" cstate="print"/>
          <a:srcRect/>
          <a:stretch>
            <a:fillRect/>
          </a:stretch>
        </p:blipFill>
        <p:spPr>
          <a:xfrm>
            <a:off x="1520825" y="2317750"/>
            <a:ext cx="6102350" cy="3090863"/>
          </a:xfrm>
        </p:spPr>
      </p:pic>
      <p:sp>
        <p:nvSpPr>
          <p:cNvPr id="12292"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BE54BDC9-8C56-44D7-A7E6-06BC1C9F3AD7}" type="slidenum">
              <a:rPr lang="en-US"/>
              <a:pPr fontAlgn="base">
                <a:spcBef>
                  <a:spcPct val="0"/>
                </a:spcBef>
                <a:spcAft>
                  <a:spcPct val="0"/>
                </a:spcAft>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Highest nursing degree, urban and rural RN respondents</a:t>
            </a:r>
            <a:endParaRPr lang="en-US" dirty="0"/>
          </a:p>
        </p:txBody>
      </p:sp>
      <p:pic>
        <p:nvPicPr>
          <p:cNvPr id="13315" name="Picture 2" descr="P:\Projects\Health Professions Database\ProfessionSpecific\Nursing\SAS output for brief\graphs for report\updated graphs for report\Graph5_HighestEdUPDATED.png"/>
          <p:cNvPicPr>
            <a:picLocks noGrp="1" noChangeAspect="1" noChangeArrowheads="1"/>
          </p:cNvPicPr>
          <p:nvPr>
            <p:ph idx="1"/>
          </p:nvPr>
        </p:nvPicPr>
        <p:blipFill>
          <a:blip r:embed="rId3" cstate="print"/>
          <a:srcRect/>
          <a:stretch>
            <a:fillRect/>
          </a:stretch>
        </p:blipFill>
        <p:spPr>
          <a:xfrm>
            <a:off x="762000" y="1981200"/>
            <a:ext cx="7708900" cy="3581400"/>
          </a:xfrm>
        </p:spPr>
      </p:pic>
      <p:sp>
        <p:nvSpPr>
          <p:cNvPr id="13316"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479EE992-DA0B-490C-ACF4-CC2644298028}" type="slidenum">
              <a:rPr lang="en-US"/>
              <a:pPr fontAlgn="base">
                <a:spcBef>
                  <a:spcPct val="0"/>
                </a:spcBef>
                <a:spcAft>
                  <a:spcPct val="0"/>
                </a:spcAft>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3200" smtClean="0"/>
              <a:t>Salaries of rural and urban RN respondents based on highest educational degree</a:t>
            </a:r>
          </a:p>
        </p:txBody>
      </p:sp>
      <p:pic>
        <p:nvPicPr>
          <p:cNvPr id="14339" name="Picture 2" descr="P:\Projects\Health Professions Database\ProfessionSpecific\Nursing\SAS output for brief\graphs for report\updated graphs for report\Graph6B_salariesEdUPDATED.png"/>
          <p:cNvPicPr>
            <a:picLocks noGrp="1" noChangeAspect="1" noChangeArrowheads="1"/>
          </p:cNvPicPr>
          <p:nvPr>
            <p:ph idx="1"/>
          </p:nvPr>
        </p:nvPicPr>
        <p:blipFill>
          <a:blip r:embed="rId3" cstate="print"/>
          <a:srcRect/>
          <a:stretch>
            <a:fillRect/>
          </a:stretch>
        </p:blipFill>
        <p:spPr>
          <a:xfrm>
            <a:off x="457200" y="2281238"/>
            <a:ext cx="8229600" cy="3163887"/>
          </a:xfrm>
        </p:spPr>
      </p:pic>
      <p:sp>
        <p:nvSpPr>
          <p:cNvPr id="14340"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332BF38D-710E-4101-90AD-5DB30AC3EC00}" type="slidenum">
              <a:rPr lang="en-US"/>
              <a:pPr fontAlgn="base">
                <a:spcBef>
                  <a:spcPct val="0"/>
                </a:spcBef>
                <a:spcAft>
                  <a:spcPct val="0"/>
                </a:spcAft>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3200" smtClean="0"/>
              <a:t>Salaries of rural and urban RN respondents based on hours worked every 2 weeks</a:t>
            </a:r>
          </a:p>
        </p:txBody>
      </p:sp>
      <p:pic>
        <p:nvPicPr>
          <p:cNvPr id="15363" name="Picture 2" descr="P:\Projects\Health Professions Database\ProfessionSpecific\Nursing\SAS output for brief\graphs for report\updated graphs for report\Graph6A_salariesHoursUPDATED.png"/>
          <p:cNvPicPr>
            <a:picLocks noGrp="1" noChangeAspect="1" noChangeArrowheads="1"/>
          </p:cNvPicPr>
          <p:nvPr>
            <p:ph idx="1"/>
          </p:nvPr>
        </p:nvPicPr>
        <p:blipFill>
          <a:blip r:embed="rId3" cstate="print"/>
          <a:srcRect/>
          <a:stretch>
            <a:fillRect/>
          </a:stretch>
        </p:blipFill>
        <p:spPr>
          <a:xfrm>
            <a:off x="457200" y="2281238"/>
            <a:ext cx="8229600" cy="3163887"/>
          </a:xfrm>
        </p:spPr>
      </p:pic>
      <p:sp>
        <p:nvSpPr>
          <p:cNvPr id="15364"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128692DB-8085-4097-B655-29AFFADEE4B1}" type="slidenum">
              <a:rPr lang="en-US"/>
              <a:pPr fontAlgn="base">
                <a:spcBef>
                  <a:spcPct val="0"/>
                </a:spcBef>
                <a:spcAft>
                  <a:spcPct val="0"/>
                </a:spcAft>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07_CHI_template">
  <a:themeElements>
    <a:clrScheme name="CHI_Colors">
      <a:dk1>
        <a:srgbClr val="000000"/>
      </a:dk1>
      <a:lt1>
        <a:srgbClr val="FFFFFF"/>
      </a:lt1>
      <a:dk2>
        <a:srgbClr val="AFAFAF"/>
      </a:dk2>
      <a:lt2>
        <a:srgbClr val="EAEAEA"/>
      </a:lt2>
      <a:accent1>
        <a:srgbClr val="005595"/>
      </a:accent1>
      <a:accent2>
        <a:srgbClr val="C74746"/>
      </a:accent2>
      <a:accent3>
        <a:srgbClr val="A3AD36"/>
      </a:accent3>
      <a:accent4>
        <a:srgbClr val="FF6600"/>
      </a:accent4>
      <a:accent5>
        <a:srgbClr val="FFC000"/>
      </a:accent5>
      <a:accent6>
        <a:srgbClr val="EBE229"/>
      </a:accent6>
      <a:hlink>
        <a:srgbClr val="005595"/>
      </a:hlink>
      <a:folHlink>
        <a:srgbClr val="7030A0"/>
      </a:folHlink>
    </a:clrScheme>
    <a:fontScheme name="CHI">
      <a:majorFont>
        <a:latin typeface="Gill Sans MT"/>
        <a:ea typeface=""/>
        <a:cs typeface=""/>
      </a:majorFont>
      <a:minorFont>
        <a:latin typeface="Gill Sans MT"/>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2007_CHI_template</Template>
  <TotalTime>243</TotalTime>
  <Words>1802</Words>
  <Application>Microsoft Office PowerPoint</Application>
  <PresentationFormat>On-screen Show (4:3)</PresentationFormat>
  <Paragraphs>356</Paragraphs>
  <Slides>39</Slides>
  <Notes>38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Gill Sans MT</vt:lpstr>
      <vt:lpstr>Arial</vt:lpstr>
      <vt:lpstr>Calibri</vt:lpstr>
      <vt:lpstr>Wingdings</vt:lpstr>
      <vt:lpstr>Courier New</vt:lpstr>
      <vt:lpstr>2007_CHI_template</vt:lpstr>
      <vt:lpstr>Photo Editor Photo</vt:lpstr>
      <vt:lpstr>Slide 1</vt:lpstr>
      <vt:lpstr>CHI has surveyed 8 health professions</vt:lpstr>
      <vt:lpstr>Future surveys include:</vt:lpstr>
      <vt:lpstr>Colorado health professionals by practice location, 2005-07</vt:lpstr>
      <vt:lpstr>Colorado RN shortage  </vt:lpstr>
      <vt:lpstr>CHI survey: RN respondents growing up in rural areas twice as likely to practice in a rural community</vt:lpstr>
      <vt:lpstr>Highest nursing degree, urban and rural RN respondents</vt:lpstr>
      <vt:lpstr>Salaries of rural and urban RN respondents based on highest educational degree</vt:lpstr>
      <vt:lpstr>Salaries of rural and urban RN respondents based on hours worked every 2 weeks</vt:lpstr>
      <vt:lpstr>Policy options - RNs</vt:lpstr>
      <vt:lpstr>Policy options continued</vt:lpstr>
      <vt:lpstr>CHI Survey: Physician respondents growing up in rural areas twice as likely to practice in a rural community</vt:lpstr>
      <vt:lpstr>DOs more likely to practice in rural areas than MDs</vt:lpstr>
      <vt:lpstr>Physicians who grew up rural more likely to practice primary care</vt:lpstr>
      <vt:lpstr>Policy options - Physicians </vt:lpstr>
      <vt:lpstr>Policy options continued</vt:lpstr>
      <vt:lpstr>The aging dental workforce is more acute in rural areas</vt:lpstr>
      <vt:lpstr>Dentists’ income levels in urban versus rural settings</vt:lpstr>
      <vt:lpstr>Other workforce projects</vt:lpstr>
      <vt:lpstr>Ongoing workforce projects</vt:lpstr>
      <vt:lpstr>The Safety Net Monitoring System:                 Development</vt:lpstr>
      <vt:lpstr>The Safety Net Monitoring System: Value and Objectives</vt:lpstr>
      <vt:lpstr>Defining the safety net</vt:lpstr>
      <vt:lpstr>Slide 24</vt:lpstr>
      <vt:lpstr>Slide 25</vt:lpstr>
      <vt:lpstr>Over 500,000 Coloradans use safety net clinics</vt:lpstr>
      <vt:lpstr>Dimensions of vulnerability</vt:lpstr>
      <vt:lpstr>43% of Coloradans are below 300% of FPL, 2003-05</vt:lpstr>
      <vt:lpstr>36% of Coloradans are  uninsured or publicly insured, 2003-05</vt:lpstr>
      <vt:lpstr>15% of Coloradans live  in rural areas, 2005</vt:lpstr>
      <vt:lpstr>Vulnerable populations:  A multi-dimensional view</vt:lpstr>
      <vt:lpstr>Does the safety net have the capacity to care for vulnerable populations?</vt:lpstr>
      <vt:lpstr>Estimates of access, users, and visits to school-based health centers</vt:lpstr>
      <vt:lpstr>What was the health insurance status of students who visited SBHCs?</vt:lpstr>
      <vt:lpstr>SBHC revenue sources</vt:lpstr>
      <vt:lpstr>What’s next?</vt:lpstr>
      <vt:lpstr>Other rural safety net projects</vt:lpstr>
      <vt:lpstr>The safety net in Southwest CO</vt:lpstr>
      <vt:lpstr>Questions? </vt:lpstr>
    </vt:vector>
  </TitlesOfParts>
  <Company>CHI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 Downs</dc:creator>
  <cp:lastModifiedBy>goekend</cp:lastModifiedBy>
  <cp:revision>36</cp:revision>
  <dcterms:created xsi:type="dcterms:W3CDTF">2008-09-05T15:14:29Z</dcterms:created>
  <dcterms:modified xsi:type="dcterms:W3CDTF">2012-08-24T20:24:35Z</dcterms:modified>
</cp:coreProperties>
</file>