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45"/>
  </p:notesMasterIdLst>
  <p:handoutMasterIdLst>
    <p:handoutMasterId r:id="rId46"/>
  </p:handoutMasterIdLst>
  <p:sldIdLst>
    <p:sldId id="400" r:id="rId2"/>
    <p:sldId id="464" r:id="rId3"/>
    <p:sldId id="512" r:id="rId4"/>
    <p:sldId id="470" r:id="rId5"/>
    <p:sldId id="465" r:id="rId6"/>
    <p:sldId id="463" r:id="rId7"/>
    <p:sldId id="466" r:id="rId8"/>
    <p:sldId id="467" r:id="rId9"/>
    <p:sldId id="515" r:id="rId10"/>
    <p:sldId id="489" r:id="rId11"/>
    <p:sldId id="524" r:id="rId12"/>
    <p:sldId id="559" r:id="rId13"/>
    <p:sldId id="525" r:id="rId14"/>
    <p:sldId id="526" r:id="rId15"/>
    <p:sldId id="527" r:id="rId16"/>
    <p:sldId id="528" r:id="rId17"/>
    <p:sldId id="529" r:id="rId18"/>
    <p:sldId id="530" r:id="rId19"/>
    <p:sldId id="531" r:id="rId20"/>
    <p:sldId id="532" r:id="rId21"/>
    <p:sldId id="541" r:id="rId22"/>
    <p:sldId id="542" r:id="rId23"/>
    <p:sldId id="543" r:id="rId24"/>
    <p:sldId id="533" r:id="rId25"/>
    <p:sldId id="534" r:id="rId26"/>
    <p:sldId id="535" r:id="rId27"/>
    <p:sldId id="536" r:id="rId28"/>
    <p:sldId id="540" r:id="rId29"/>
    <p:sldId id="545" r:id="rId30"/>
    <p:sldId id="544" r:id="rId31"/>
    <p:sldId id="546" r:id="rId32"/>
    <p:sldId id="547" r:id="rId33"/>
    <p:sldId id="551" r:id="rId34"/>
    <p:sldId id="548" r:id="rId35"/>
    <p:sldId id="552" r:id="rId36"/>
    <p:sldId id="555" r:id="rId37"/>
    <p:sldId id="556" r:id="rId38"/>
    <p:sldId id="557" r:id="rId39"/>
    <p:sldId id="522" r:id="rId40"/>
    <p:sldId id="558" r:id="rId41"/>
    <p:sldId id="513" r:id="rId42"/>
    <p:sldId id="403" r:id="rId43"/>
    <p:sldId id="523"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Johnson" initials="EJ" lastIdx="6" clrIdx="6">
    <p:extLst>
      <p:ext uri="{19B8F6BF-5375-455C-9EA6-DF929625EA0E}">
        <p15:presenceInfo xmlns:p15="http://schemas.microsoft.com/office/powerpoint/2012/main" userId="S-1-5-21-1202660629-1547161642-839522115-3723" providerId="AD"/>
      </p:ext>
    </p:extLst>
  </p:cmAuthor>
  <p:cmAuthor id="1" name="Sara Schmitt" initials="SS" lastIdx="13" clrIdx="0">
    <p:extLst>
      <p:ext uri="{19B8F6BF-5375-455C-9EA6-DF929625EA0E}">
        <p15:presenceInfo xmlns:p15="http://schemas.microsoft.com/office/powerpoint/2012/main" userId="S-1-5-21-1202660629-1547161642-839522115-3661" providerId="AD"/>
      </p:ext>
    </p:extLst>
  </p:cmAuthor>
  <p:cmAuthor id="2" name="Jeff Bontrager" initials="JB" lastIdx="8" clrIdx="1">
    <p:extLst>
      <p:ext uri="{19B8F6BF-5375-455C-9EA6-DF929625EA0E}">
        <p15:presenceInfo xmlns:p15="http://schemas.microsoft.com/office/powerpoint/2012/main" userId="S-1-5-21-1202660629-1547161642-839522115-2135" providerId="AD"/>
      </p:ext>
    </p:extLst>
  </p:cmAuthor>
  <p:cmAuthor id="3" name="Deb Goeken" initials="DG" lastIdx="8" clrIdx="2">
    <p:extLst>
      <p:ext uri="{19B8F6BF-5375-455C-9EA6-DF929625EA0E}">
        <p15:presenceInfo xmlns:p15="http://schemas.microsoft.com/office/powerpoint/2012/main" userId="S-1-5-21-1202660629-1547161642-839522115-3637" providerId="AD"/>
      </p:ext>
    </p:extLst>
  </p:cmAuthor>
  <p:cmAuthor id="4" name="Amy Downs" initials="AD" lastIdx="9" clrIdx="3">
    <p:extLst>
      <p:ext uri="{19B8F6BF-5375-455C-9EA6-DF929625EA0E}">
        <p15:presenceInfo xmlns:p15="http://schemas.microsoft.com/office/powerpoint/2012/main" userId="S-1-5-21-1202660629-1547161642-839522115-2137" providerId="AD"/>
      </p:ext>
    </p:extLst>
  </p:cmAuthor>
  <p:cmAuthor id="5" name="Michele Lueck" initials="ML" lastIdx="9" clrIdx="4">
    <p:extLst>
      <p:ext uri="{19B8F6BF-5375-455C-9EA6-DF929625EA0E}">
        <p15:presenceInfo xmlns:p15="http://schemas.microsoft.com/office/powerpoint/2012/main" userId="S-1-5-21-1202660629-1547161642-839522115-2252" providerId="AD"/>
      </p:ext>
    </p:extLst>
  </p:cmAuthor>
  <p:cmAuthor id="6" name="Jessica Fern" initials="JF" lastIdx="14" clrIdx="5">
    <p:extLst>
      <p:ext uri="{19B8F6BF-5375-455C-9EA6-DF929625EA0E}">
        <p15:presenceInfo xmlns:p15="http://schemas.microsoft.com/office/powerpoint/2012/main" userId="S-1-5-21-1202660629-1547161642-839522115-3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01A"/>
    <a:srgbClr val="3B6E8F"/>
    <a:srgbClr val="393A3B"/>
    <a:srgbClr val="FFCC66"/>
    <a:srgbClr val="00CC99"/>
    <a:srgbClr val="B7B26B"/>
    <a:srgbClr val="8EA9C1"/>
    <a:srgbClr val="000000"/>
    <a:srgbClr val="560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26932" autoAdjust="0"/>
  </p:normalViewPr>
  <p:slideViewPr>
    <p:cSldViewPr>
      <p:cViewPr varScale="1">
        <p:scale>
          <a:sx n="30" d="100"/>
          <a:sy n="30" d="100"/>
        </p:scale>
        <p:origin x="359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5774"/>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sz="quarter" idx="1"/>
          </p:nvPr>
        </p:nvSpPr>
        <p:spPr>
          <a:xfrm>
            <a:off x="3970439" y="1"/>
            <a:ext cx="3038372" cy="465774"/>
          </a:xfrm>
          <a:prstGeom prst="rect">
            <a:avLst/>
          </a:prstGeom>
        </p:spPr>
        <p:txBody>
          <a:bodyPr vert="horz" lIns="91630" tIns="45815" rIns="91630" bIns="45815" rtlCol="0"/>
          <a:lstStyle>
            <a:lvl1pPr algn="r">
              <a:defRPr sz="1200"/>
            </a:lvl1pPr>
          </a:lstStyle>
          <a:p>
            <a:fld id="{1ED0BB7B-3661-4458-9A02-2B44D1F367AF}" type="datetimeFigureOut">
              <a:rPr lang="en-US" smtClean="0"/>
              <a:t>12/12/2016</a:t>
            </a:fld>
            <a:endParaRPr lang="en-US"/>
          </a:p>
        </p:txBody>
      </p:sp>
      <p:sp>
        <p:nvSpPr>
          <p:cNvPr id="4" name="Footer Placeholder 3"/>
          <p:cNvSpPr>
            <a:spLocks noGrp="1"/>
          </p:cNvSpPr>
          <p:nvPr>
            <p:ph type="ftr" sz="quarter" idx="2"/>
          </p:nvPr>
        </p:nvSpPr>
        <p:spPr>
          <a:xfrm>
            <a:off x="1" y="8830629"/>
            <a:ext cx="3038372" cy="465773"/>
          </a:xfrm>
          <a:prstGeom prst="rect">
            <a:avLst/>
          </a:prstGeom>
        </p:spPr>
        <p:txBody>
          <a:bodyPr vert="horz" lIns="91630" tIns="45815" rIns="91630" bIns="45815" rtlCol="0" anchor="b"/>
          <a:lstStyle>
            <a:lvl1pPr algn="l">
              <a:defRPr sz="1200"/>
            </a:lvl1pPr>
          </a:lstStyle>
          <a:p>
            <a:endParaRPr lang="en-US"/>
          </a:p>
        </p:txBody>
      </p:sp>
      <p:sp>
        <p:nvSpPr>
          <p:cNvPr id="5" name="Slide Number Placeholder 4"/>
          <p:cNvSpPr>
            <a:spLocks noGrp="1"/>
          </p:cNvSpPr>
          <p:nvPr>
            <p:ph type="sldNum" sz="quarter" idx="3"/>
          </p:nvPr>
        </p:nvSpPr>
        <p:spPr>
          <a:xfrm>
            <a:off x="3970439" y="8830629"/>
            <a:ext cx="3038372" cy="465773"/>
          </a:xfrm>
          <a:prstGeom prst="rect">
            <a:avLst/>
          </a:prstGeom>
        </p:spPr>
        <p:txBody>
          <a:bodyPr vert="horz" lIns="91630" tIns="45815" rIns="91630" bIns="45815" rtlCol="0" anchor="b"/>
          <a:lstStyle>
            <a:lvl1pPr algn="r">
              <a:defRPr sz="1200"/>
            </a:lvl1pPr>
          </a:lstStyle>
          <a:p>
            <a:fld id="{07E143BF-2F8E-4D68-A840-6793CCCCE1A6}" type="slidenum">
              <a:rPr lang="en-US" smtClean="0"/>
              <a:t>‹#›</a:t>
            </a:fld>
            <a:endParaRPr lang="en-US"/>
          </a:p>
        </p:txBody>
      </p:sp>
    </p:spTree>
    <p:extLst>
      <p:ext uri="{BB962C8B-B14F-4D97-AF65-F5344CB8AC3E}">
        <p14:creationId xmlns:p14="http://schemas.microsoft.com/office/powerpoint/2010/main" val="130988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7840" cy="466434"/>
          </a:xfrm>
          <a:prstGeom prst="rect">
            <a:avLst/>
          </a:prstGeom>
        </p:spPr>
        <p:txBody>
          <a:bodyPr vert="horz" lIns="93152" tIns="46576" rIns="93152" bIns="46576" rtlCol="0"/>
          <a:lstStyle>
            <a:lvl1pPr algn="l">
              <a:defRPr sz="1200"/>
            </a:lvl1pPr>
          </a:lstStyle>
          <a:p>
            <a:endParaRPr lang="en-US"/>
          </a:p>
        </p:txBody>
      </p:sp>
      <p:sp>
        <p:nvSpPr>
          <p:cNvPr id="3" name="Date Placeholder 2"/>
          <p:cNvSpPr>
            <a:spLocks noGrp="1"/>
          </p:cNvSpPr>
          <p:nvPr>
            <p:ph type="dt" idx="1"/>
          </p:nvPr>
        </p:nvSpPr>
        <p:spPr>
          <a:xfrm>
            <a:off x="3970940" y="4"/>
            <a:ext cx="3037840" cy="466434"/>
          </a:xfrm>
          <a:prstGeom prst="rect">
            <a:avLst/>
          </a:prstGeom>
        </p:spPr>
        <p:txBody>
          <a:bodyPr vert="horz" lIns="93152" tIns="46576" rIns="93152" bIns="46576" rtlCol="0"/>
          <a:lstStyle>
            <a:lvl1pPr algn="r">
              <a:defRPr sz="1200"/>
            </a:lvl1pPr>
          </a:lstStyle>
          <a:p>
            <a:fld id="{ABC3A329-A45C-4C16-AA6D-BDE83A14CE0A}" type="datetimeFigureOut">
              <a:rPr lang="en-US" smtClean="0"/>
              <a:t>12/12/2016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2" tIns="46576" rIns="93152" bIns="46576"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2" tIns="46576" rIns="93152"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52" tIns="46576" rIns="93152"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2" tIns="46576" rIns="93152" bIns="46576" rtlCol="0" anchor="b"/>
          <a:lstStyle>
            <a:lvl1pPr algn="r">
              <a:defRPr sz="1200"/>
            </a:lvl1pPr>
          </a:lstStyle>
          <a:p>
            <a:fld id="{A0E07142-2995-4123-A1DC-B76154994379}" type="slidenum">
              <a:rPr lang="en-US" smtClean="0"/>
              <a:t>‹#›</a:t>
            </a:fld>
            <a:endParaRPr lang="en-US"/>
          </a:p>
        </p:txBody>
      </p:sp>
    </p:spTree>
    <p:extLst>
      <p:ext uri="{BB962C8B-B14F-4D97-AF65-F5344CB8AC3E}">
        <p14:creationId xmlns:p14="http://schemas.microsoft.com/office/powerpoint/2010/main" val="377451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a:t>
            </a:fld>
            <a:endParaRPr lang="en-US"/>
          </a:p>
        </p:txBody>
      </p:sp>
    </p:spTree>
    <p:extLst>
      <p:ext uri="{BB962C8B-B14F-4D97-AF65-F5344CB8AC3E}">
        <p14:creationId xmlns:p14="http://schemas.microsoft.com/office/powerpoint/2010/main" val="86705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Which brings</a:t>
            </a:r>
            <a:r>
              <a:rPr lang="en-US" sz="1200" b="0" kern="1200" baseline="0" dirty="0">
                <a:solidFill>
                  <a:schemeClr val="tx1"/>
                </a:solidFill>
                <a:effectLst/>
                <a:latin typeface="+mn-lt"/>
                <a:ea typeface="+mn-ea"/>
                <a:cs typeface="+mn-cs"/>
              </a:rPr>
              <a:t> us to our second point, and that’s that we don’t know what the future holds for Medicaid, but it’s a pretty safe bet that things will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How they’ll change is still unknown, and there are a number of different options for program design. The federal government could continue to have the same qualifications for Medicaid but add a work requirement</a:t>
            </a:r>
            <a:r>
              <a:rPr lang="en-US" sz="1200" b="0" kern="1200" baseline="0" dirty="0">
                <a:solidFill>
                  <a:schemeClr val="tx1"/>
                </a:solidFill>
                <a:effectLst/>
                <a:latin typeface="+mn-lt"/>
                <a:ea typeface="+mn-ea"/>
                <a:cs typeface="+mn-cs"/>
              </a:rPr>
              <a:t>. Or maybe they’ll roll out Medicaid like it currently exists in Indiana, where expansion happened in a radically different way.</a:t>
            </a: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We’re now going to take a look at how some of the more likely options would work at a federal and state level.</a:t>
            </a:r>
          </a:p>
        </p:txBody>
      </p:sp>
      <p:sp>
        <p:nvSpPr>
          <p:cNvPr id="4" name="Slide Number Placeholder 3"/>
          <p:cNvSpPr>
            <a:spLocks noGrp="1"/>
          </p:cNvSpPr>
          <p:nvPr>
            <p:ph type="sldNum" sz="quarter" idx="10"/>
          </p:nvPr>
        </p:nvSpPr>
        <p:spPr/>
        <p:txBody>
          <a:bodyPr/>
          <a:lstStyle/>
          <a:p>
            <a:fld id="{A0E07142-2995-4123-A1DC-B76154994379}" type="slidenum">
              <a:rPr lang="en-US" smtClean="0"/>
              <a:t>10</a:t>
            </a:fld>
            <a:endParaRPr lang="en-US"/>
          </a:p>
        </p:txBody>
      </p:sp>
    </p:spTree>
    <p:extLst>
      <p:ext uri="{BB962C8B-B14F-4D97-AF65-F5344CB8AC3E}">
        <p14:creationId xmlns:p14="http://schemas.microsoft.com/office/powerpoint/2010/main" val="212613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Before</a:t>
            </a:r>
            <a:r>
              <a:rPr lang="en-US" sz="1200" b="0" kern="1200" baseline="0" dirty="0">
                <a:solidFill>
                  <a:schemeClr val="tx1"/>
                </a:solidFill>
                <a:effectLst/>
                <a:latin typeface="+mn-lt"/>
                <a:ea typeface="+mn-ea"/>
                <a:cs typeface="+mn-cs"/>
              </a:rPr>
              <a:t> we get into it, it will be helpful to again review our c</a:t>
            </a:r>
            <a:r>
              <a:rPr lang="en-US" sz="1200" b="0" kern="1200" dirty="0">
                <a:solidFill>
                  <a:schemeClr val="tx1"/>
                </a:solidFill>
                <a:effectLst/>
                <a:latin typeface="+mn-lt"/>
                <a:ea typeface="+mn-ea"/>
                <a:cs typeface="+mn-cs"/>
              </a:rPr>
              <a:t>urrent system</a:t>
            </a:r>
            <a:r>
              <a:rPr lang="en-US" sz="1200" b="0" kern="1200" baseline="0" dirty="0">
                <a:solidFill>
                  <a:schemeClr val="tx1"/>
                </a:solidFill>
                <a:effectLst/>
                <a:latin typeface="+mn-lt"/>
                <a:ea typeface="+mn-ea"/>
                <a:cs typeface="+mn-cs"/>
              </a:rPr>
              <a:t> and how that works.</a:t>
            </a:r>
          </a:p>
        </p:txBody>
      </p:sp>
      <p:sp>
        <p:nvSpPr>
          <p:cNvPr id="4" name="Slide Number Placeholder 3"/>
          <p:cNvSpPr>
            <a:spLocks noGrp="1"/>
          </p:cNvSpPr>
          <p:nvPr>
            <p:ph type="sldNum" sz="quarter" idx="10"/>
          </p:nvPr>
        </p:nvSpPr>
        <p:spPr/>
        <p:txBody>
          <a:bodyPr/>
          <a:lstStyle/>
          <a:p>
            <a:fld id="{A0E07142-2995-4123-A1DC-B76154994379}" type="slidenum">
              <a:rPr lang="en-US" smtClean="0"/>
              <a:t>11</a:t>
            </a:fld>
            <a:endParaRPr lang="en-US"/>
          </a:p>
        </p:txBody>
      </p:sp>
    </p:spTree>
    <p:extLst>
      <p:ext uri="{BB962C8B-B14F-4D97-AF65-F5344CB8AC3E}">
        <p14:creationId xmlns:p14="http://schemas.microsoft.com/office/powerpoint/2010/main" val="320112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 Colorado, Medicaid covers different populations: here, we show that for kids, adults, seniors and people with disabilities.</a:t>
            </a:r>
          </a:p>
        </p:txBody>
      </p:sp>
      <p:sp>
        <p:nvSpPr>
          <p:cNvPr id="4" name="Slide Number Placeholder 3"/>
          <p:cNvSpPr>
            <a:spLocks noGrp="1"/>
          </p:cNvSpPr>
          <p:nvPr>
            <p:ph type="sldNum" sz="quarter" idx="10"/>
          </p:nvPr>
        </p:nvSpPr>
        <p:spPr/>
        <p:txBody>
          <a:bodyPr/>
          <a:lstStyle/>
          <a:p>
            <a:fld id="{A0E07142-2995-4123-A1DC-B76154994379}" type="slidenum">
              <a:rPr lang="en-US" smtClean="0"/>
              <a:t>12</a:t>
            </a:fld>
            <a:endParaRPr lang="en-US"/>
          </a:p>
        </p:txBody>
      </p:sp>
    </p:spTree>
    <p:extLst>
      <p:ext uri="{BB962C8B-B14F-4D97-AF65-F5344CB8AC3E}">
        <p14:creationId xmlns:p14="http://schemas.microsoft.com/office/powerpoint/2010/main" val="142487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Colorado spends state money to</a:t>
            </a:r>
            <a:r>
              <a:rPr lang="en-US" sz="1200" b="0" kern="1200" baseline="0" dirty="0">
                <a:solidFill>
                  <a:schemeClr val="tx1"/>
                </a:solidFill>
                <a:effectLst/>
                <a:latin typeface="+mn-lt"/>
                <a:ea typeface="+mn-ea"/>
                <a:cs typeface="+mn-cs"/>
              </a:rPr>
              <a:t> cover</a:t>
            </a:r>
            <a:r>
              <a:rPr lang="en-US" sz="1200" b="0"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each of these groups. </a:t>
            </a:r>
          </a:p>
        </p:txBody>
      </p:sp>
      <p:sp>
        <p:nvSpPr>
          <p:cNvPr id="4" name="Slide Number Placeholder 3"/>
          <p:cNvSpPr>
            <a:spLocks noGrp="1"/>
          </p:cNvSpPr>
          <p:nvPr>
            <p:ph type="sldNum" sz="quarter" idx="10"/>
          </p:nvPr>
        </p:nvSpPr>
        <p:spPr/>
        <p:txBody>
          <a:bodyPr/>
          <a:lstStyle/>
          <a:p>
            <a:fld id="{A0E07142-2995-4123-A1DC-B76154994379}" type="slidenum">
              <a:rPr lang="en-US" smtClean="0"/>
              <a:t>13</a:t>
            </a:fld>
            <a:endParaRPr lang="en-US"/>
          </a:p>
        </p:txBody>
      </p:sp>
    </p:spTree>
    <p:extLst>
      <p:ext uri="{BB962C8B-B14F-4D97-AF65-F5344CB8AC3E}">
        <p14:creationId xmlns:p14="http://schemas.microsoft.com/office/powerpoint/2010/main" val="38129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also get federal</a:t>
            </a:r>
            <a:r>
              <a:rPr lang="en-US" sz="1200" b="0" kern="1200" baseline="0" dirty="0">
                <a:solidFill>
                  <a:schemeClr val="tx1"/>
                </a:solidFill>
                <a:effectLst/>
                <a:latin typeface="+mn-lt"/>
                <a:ea typeface="+mn-ea"/>
                <a:cs typeface="+mn-cs"/>
              </a:rPr>
              <a:t> matching funds for each group – not always at the same rate, but a match nonetheless.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Most groups are matched one-to-one</a:t>
            </a:r>
            <a:r>
              <a:rPr lang="en-US" sz="1200" b="0" kern="1200" baseline="0" dirty="0">
                <a:solidFill>
                  <a:schemeClr val="tx1"/>
                </a:solidFill>
                <a:effectLst/>
                <a:latin typeface="+mn-lt"/>
                <a:ea typeface="+mn-ea"/>
                <a:cs typeface="+mn-cs"/>
              </a:rPr>
              <a:t>, but for the Medicaid expansion population it’s one-to-nine (or at least will be in 2020). In other words, we get nine federal dollars for every state dollar we spend on expansion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This match applies for every dollar Colorado spends.</a:t>
            </a:r>
          </a:p>
        </p:txBody>
      </p:sp>
      <p:sp>
        <p:nvSpPr>
          <p:cNvPr id="4" name="Slide Number Placeholder 3"/>
          <p:cNvSpPr>
            <a:spLocks noGrp="1"/>
          </p:cNvSpPr>
          <p:nvPr>
            <p:ph type="sldNum" sz="quarter" idx="10"/>
          </p:nvPr>
        </p:nvSpPr>
        <p:spPr/>
        <p:txBody>
          <a:bodyPr/>
          <a:lstStyle/>
          <a:p>
            <a:fld id="{A0E07142-2995-4123-A1DC-B76154994379}" type="slidenum">
              <a:rPr lang="en-US" smtClean="0"/>
              <a:t>14</a:t>
            </a:fld>
            <a:endParaRPr lang="en-US"/>
          </a:p>
        </p:txBody>
      </p:sp>
    </p:spTree>
    <p:extLst>
      <p:ext uri="{BB962C8B-B14F-4D97-AF65-F5344CB8AC3E}">
        <p14:creationId xmlns:p14="http://schemas.microsoft.com/office/powerpoint/2010/main" val="311545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For example, an extra Colorado dollar spent on kids…</a:t>
            </a:r>
          </a:p>
        </p:txBody>
      </p:sp>
      <p:sp>
        <p:nvSpPr>
          <p:cNvPr id="4" name="Slide Number Placeholder 3"/>
          <p:cNvSpPr>
            <a:spLocks noGrp="1"/>
          </p:cNvSpPr>
          <p:nvPr>
            <p:ph type="sldNum" sz="quarter" idx="10"/>
          </p:nvPr>
        </p:nvSpPr>
        <p:spPr/>
        <p:txBody>
          <a:bodyPr/>
          <a:lstStyle/>
          <a:p>
            <a:fld id="{A0E07142-2995-4123-A1DC-B76154994379}" type="slidenum">
              <a:rPr lang="en-US" smtClean="0"/>
              <a:t>15</a:t>
            </a:fld>
            <a:endParaRPr lang="en-US"/>
          </a:p>
        </p:txBody>
      </p:sp>
    </p:spTree>
    <p:extLst>
      <p:ext uri="{BB962C8B-B14F-4D97-AF65-F5344CB8AC3E}">
        <p14:creationId xmlns:p14="http://schemas.microsoft.com/office/powerpoint/2010/main" val="1754150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…means an extra federal dollar for kids.</a:t>
            </a:r>
          </a:p>
        </p:txBody>
      </p:sp>
      <p:sp>
        <p:nvSpPr>
          <p:cNvPr id="4" name="Slide Number Placeholder 3"/>
          <p:cNvSpPr>
            <a:spLocks noGrp="1"/>
          </p:cNvSpPr>
          <p:nvPr>
            <p:ph type="sldNum" sz="quarter" idx="10"/>
          </p:nvPr>
        </p:nvSpPr>
        <p:spPr/>
        <p:txBody>
          <a:bodyPr/>
          <a:lstStyle/>
          <a:p>
            <a:fld id="{A0E07142-2995-4123-A1DC-B76154994379}" type="slidenum">
              <a:rPr lang="en-US" smtClean="0"/>
              <a:t>16</a:t>
            </a:fld>
            <a:endParaRPr lang="en-US"/>
          </a:p>
        </p:txBody>
      </p:sp>
    </p:spTree>
    <p:extLst>
      <p:ext uri="{BB962C8B-B14F-4D97-AF65-F5344CB8AC3E}">
        <p14:creationId xmlns:p14="http://schemas.microsoft.com/office/powerpoint/2010/main" val="28089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Likewise,</a:t>
            </a:r>
            <a:r>
              <a:rPr lang="en-US" sz="1200" b="0" kern="1200" baseline="0" dirty="0">
                <a:solidFill>
                  <a:schemeClr val="tx1"/>
                </a:solidFill>
                <a:effectLst/>
                <a:latin typeface="+mn-lt"/>
                <a:ea typeface="+mn-ea"/>
                <a:cs typeface="+mn-cs"/>
              </a:rPr>
              <a:t> a</a:t>
            </a:r>
            <a:r>
              <a:rPr lang="en-US" sz="1200" b="0" kern="1200" dirty="0">
                <a:solidFill>
                  <a:schemeClr val="tx1"/>
                </a:solidFill>
                <a:effectLst/>
                <a:latin typeface="+mn-lt"/>
                <a:ea typeface="+mn-ea"/>
                <a:cs typeface="+mn-cs"/>
              </a:rPr>
              <a:t>n extra Colorado</a:t>
            </a:r>
            <a:r>
              <a:rPr lang="en-US" sz="1200" b="0" kern="1200" baseline="0" dirty="0">
                <a:solidFill>
                  <a:schemeClr val="tx1"/>
                </a:solidFill>
                <a:effectLst/>
                <a:latin typeface="+mn-lt"/>
                <a:ea typeface="+mn-ea"/>
                <a:cs typeface="+mn-cs"/>
              </a:rPr>
              <a:t> dollar spent on adults without dependent children…</a:t>
            </a:r>
          </a:p>
        </p:txBody>
      </p:sp>
      <p:sp>
        <p:nvSpPr>
          <p:cNvPr id="4" name="Slide Number Placeholder 3"/>
          <p:cNvSpPr>
            <a:spLocks noGrp="1"/>
          </p:cNvSpPr>
          <p:nvPr>
            <p:ph type="sldNum" sz="quarter" idx="10"/>
          </p:nvPr>
        </p:nvSpPr>
        <p:spPr/>
        <p:txBody>
          <a:bodyPr/>
          <a:lstStyle/>
          <a:p>
            <a:fld id="{A0E07142-2995-4123-A1DC-B76154994379}" type="slidenum">
              <a:rPr lang="en-US" smtClean="0"/>
              <a:t>17</a:t>
            </a:fld>
            <a:endParaRPr lang="en-US"/>
          </a:p>
        </p:txBody>
      </p:sp>
    </p:spTree>
    <p:extLst>
      <p:ext uri="{BB962C8B-B14F-4D97-AF65-F5344CB8AC3E}">
        <p14:creationId xmlns:p14="http://schemas.microsoft.com/office/powerpoint/2010/main" val="303614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…means an extra nine federal dollars for adults without dependent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Proponents of this system say that it ensures spending is sufficient to cover all populations, even when there’s a sudden increased need for Medicaid – for example, if an economic recession results in higher enrollment, or an outbreak or natural disaster requires additional 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concern among some fiscal conservatives is that it incentivizes the state to over-spend since they’re only risking fifty cents of every dollar they put into the program (and only saving fifty cents of every dollar they would cut).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Two often-cited changes are those in Paul Ryan’s outline for a Republican health care plan,</a:t>
            </a:r>
            <a:r>
              <a:rPr lang="en-US" sz="1200" b="0" kern="1200" baseline="0" dirty="0">
                <a:solidFill>
                  <a:schemeClr val="tx1"/>
                </a:solidFill>
                <a:effectLst/>
                <a:latin typeface="+mn-lt"/>
                <a:ea typeface="+mn-ea"/>
                <a:cs typeface="+mn-cs"/>
              </a:rPr>
              <a:t> which would have states move </a:t>
            </a:r>
            <a:r>
              <a:rPr lang="en-US" sz="1200" b="0" kern="1200" dirty="0">
                <a:solidFill>
                  <a:schemeClr val="tx1"/>
                </a:solidFill>
                <a:effectLst/>
                <a:latin typeface="+mn-lt"/>
                <a:ea typeface="+mn-ea"/>
                <a:cs typeface="+mn-cs"/>
              </a:rPr>
              <a:t>away from this current system and choose between a per capita allotment system or a block grant.</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18</a:t>
            </a:fld>
            <a:endParaRPr lang="en-US"/>
          </a:p>
        </p:txBody>
      </p:sp>
    </p:spTree>
    <p:extLst>
      <p:ext uri="{BB962C8B-B14F-4D97-AF65-F5344CB8AC3E}">
        <p14:creationId xmlns:p14="http://schemas.microsoft.com/office/powerpoint/2010/main" val="252184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Here’s how per capita allotment works.</a:t>
            </a:r>
            <a:r>
              <a:rPr lang="en-US" sz="1200" b="0" kern="1200" baseline="0" dirty="0">
                <a:solidFill>
                  <a:schemeClr val="tx1"/>
                </a:solidFill>
                <a:effectLst/>
                <a:latin typeface="+mn-lt"/>
                <a:ea typeface="+mn-ea"/>
                <a:cs typeface="+mn-cs"/>
              </a:rPr>
              <a:t> Let’s start with the same populations.</a:t>
            </a:r>
          </a:p>
        </p:txBody>
      </p:sp>
      <p:sp>
        <p:nvSpPr>
          <p:cNvPr id="4" name="Slide Number Placeholder 3"/>
          <p:cNvSpPr>
            <a:spLocks noGrp="1"/>
          </p:cNvSpPr>
          <p:nvPr>
            <p:ph type="sldNum" sz="quarter" idx="10"/>
          </p:nvPr>
        </p:nvSpPr>
        <p:spPr/>
        <p:txBody>
          <a:bodyPr/>
          <a:lstStyle/>
          <a:p>
            <a:fld id="{A0E07142-2995-4123-A1DC-B76154994379}" type="slidenum">
              <a:rPr lang="en-US" smtClean="0"/>
              <a:t>19</a:t>
            </a:fld>
            <a:endParaRPr lang="en-US"/>
          </a:p>
        </p:txBody>
      </p:sp>
    </p:spTree>
    <p:extLst>
      <p:ext uri="{BB962C8B-B14F-4D97-AF65-F5344CB8AC3E}">
        <p14:creationId xmlns:p14="http://schemas.microsoft.com/office/powerpoint/2010/main" val="392391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Emily’s slides will discuss Medicaid expansion</a:t>
            </a:r>
            <a:r>
              <a:rPr lang="en-US" baseline="0" dirty="0"/>
              <a:t> and its future in terms of the state and its budget.</a:t>
            </a:r>
          </a:p>
          <a:p>
            <a:endParaRPr lang="en-US" baseline="0" dirty="0"/>
          </a:p>
          <a:p>
            <a:r>
              <a:rPr lang="en-US" baseline="0" dirty="0"/>
              <a:t>Ross’s presentation examined the impact at a local level from his perspective leading a group of rural community health centers.</a:t>
            </a:r>
            <a:endParaRPr lang="en-US" dirty="0"/>
          </a:p>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a:t>
            </a:fld>
            <a:endParaRPr lang="en-US"/>
          </a:p>
        </p:txBody>
      </p:sp>
    </p:spTree>
    <p:extLst>
      <p:ext uri="{BB962C8B-B14F-4D97-AF65-F5344CB8AC3E}">
        <p14:creationId xmlns:p14="http://schemas.microsoft.com/office/powerpoint/2010/main" val="2340844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Under per capita allotment, the federal government would pay a fixed amount of money per enrollee for these groups based on historical spending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 this example, let’s say kids usually cost $1,000 per year and seniors cost $3,000 per year. Colorado would get that amount of money per enrollee.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amount of money keeps up with the </a:t>
            </a:r>
            <a:r>
              <a:rPr lang="en-US" sz="1200" b="0" kern="1200" baseline="0" dirty="0">
                <a:solidFill>
                  <a:schemeClr val="tx1"/>
                </a:solidFill>
                <a:effectLst/>
                <a:latin typeface="+mn-lt"/>
                <a:ea typeface="+mn-ea"/>
                <a:cs typeface="+mn-cs"/>
              </a:rPr>
              <a:t>number of enrollees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20</a:t>
            </a:fld>
            <a:endParaRPr lang="en-US"/>
          </a:p>
        </p:txBody>
      </p:sp>
    </p:spTree>
    <p:extLst>
      <p:ext uri="{BB962C8B-B14F-4D97-AF65-F5344CB8AC3E}">
        <p14:creationId xmlns:p14="http://schemas.microsoft.com/office/powerpoint/2010/main" val="336524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So if you enroll another person…</a:t>
            </a:r>
          </a:p>
        </p:txBody>
      </p:sp>
      <p:sp>
        <p:nvSpPr>
          <p:cNvPr id="4" name="Slide Number Placeholder 3"/>
          <p:cNvSpPr>
            <a:spLocks noGrp="1"/>
          </p:cNvSpPr>
          <p:nvPr>
            <p:ph type="sldNum" sz="quarter" idx="10"/>
          </p:nvPr>
        </p:nvSpPr>
        <p:spPr/>
        <p:txBody>
          <a:bodyPr/>
          <a:lstStyle/>
          <a:p>
            <a:fld id="{A0E07142-2995-4123-A1DC-B76154994379}" type="slidenum">
              <a:rPr lang="en-US" smtClean="0"/>
              <a:t>21</a:t>
            </a:fld>
            <a:endParaRPr lang="en-US"/>
          </a:p>
        </p:txBody>
      </p:sp>
    </p:spTree>
    <p:extLst>
      <p:ext uri="{BB962C8B-B14F-4D97-AF65-F5344CB8AC3E}">
        <p14:creationId xmlns:p14="http://schemas.microsoft.com/office/powerpoint/2010/main" val="128471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 get additional federal money to cover them.</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22</a:t>
            </a:fld>
            <a:endParaRPr lang="en-US"/>
          </a:p>
        </p:txBody>
      </p:sp>
    </p:spTree>
    <p:extLst>
      <p:ext uri="{BB962C8B-B14F-4D97-AF65-F5344CB8AC3E}">
        <p14:creationId xmlns:p14="http://schemas.microsoft.com/office/powerpoint/2010/main" val="383118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Colorado would then decide how much </a:t>
            </a:r>
            <a:r>
              <a:rPr lang="en-US" sz="1200" b="0" i="1" kern="1200" baseline="0" dirty="0">
                <a:solidFill>
                  <a:schemeClr val="tx1"/>
                </a:solidFill>
                <a:effectLst/>
                <a:latin typeface="+mn-lt"/>
                <a:ea typeface="+mn-ea"/>
                <a:cs typeface="+mn-cs"/>
              </a:rPr>
              <a:t>we</a:t>
            </a:r>
            <a:r>
              <a:rPr lang="en-US" sz="1200" b="0" i="0" kern="1200" baseline="0" dirty="0">
                <a:solidFill>
                  <a:schemeClr val="tx1"/>
                </a:solidFill>
                <a:effectLst/>
                <a:latin typeface="+mn-lt"/>
                <a:ea typeface="+mn-ea"/>
                <a:cs typeface="+mn-cs"/>
              </a:rPr>
              <a:t> want to spend on any given population.</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23</a:t>
            </a:fld>
            <a:endParaRPr lang="en-US"/>
          </a:p>
        </p:txBody>
      </p:sp>
    </p:spTree>
    <p:extLst>
      <p:ext uri="{BB962C8B-B14F-4D97-AF65-F5344CB8AC3E}">
        <p14:creationId xmlns:p14="http://schemas.microsoft.com/office/powerpoint/2010/main" val="12102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Maybe we spend as much as the federal government does.</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24</a:t>
            </a:fld>
            <a:endParaRPr lang="en-US"/>
          </a:p>
        </p:txBody>
      </p:sp>
    </p:spTree>
    <p:extLst>
      <p:ext uri="{BB962C8B-B14F-4D97-AF65-F5344CB8AC3E}">
        <p14:creationId xmlns:p14="http://schemas.microsoft.com/office/powerpoint/2010/main" val="364561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Maybe we spend more on some groups and less on others.</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25</a:t>
            </a:fld>
            <a:endParaRPr lang="en-US"/>
          </a:p>
        </p:txBody>
      </p:sp>
    </p:spTree>
    <p:extLst>
      <p:ext uri="{BB962C8B-B14F-4D97-AF65-F5344CB8AC3E}">
        <p14:creationId xmlns:p14="http://schemas.microsoft.com/office/powerpoint/2010/main" val="354755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Maybe we spend</a:t>
            </a:r>
            <a:r>
              <a:rPr lang="en-US" sz="1200" b="0" kern="1200" baseline="0" dirty="0">
                <a:solidFill>
                  <a:schemeClr val="tx1"/>
                </a:solidFill>
                <a:effectLst/>
                <a:latin typeface="+mn-lt"/>
                <a:ea typeface="+mn-ea"/>
                <a:cs typeface="+mn-cs"/>
              </a:rPr>
              <a:t> more on everyone.</a:t>
            </a:r>
          </a:p>
        </p:txBody>
      </p:sp>
      <p:sp>
        <p:nvSpPr>
          <p:cNvPr id="4" name="Slide Number Placeholder 3"/>
          <p:cNvSpPr>
            <a:spLocks noGrp="1"/>
          </p:cNvSpPr>
          <p:nvPr>
            <p:ph type="sldNum" sz="quarter" idx="10"/>
          </p:nvPr>
        </p:nvSpPr>
        <p:spPr/>
        <p:txBody>
          <a:bodyPr/>
          <a:lstStyle/>
          <a:p>
            <a:fld id="{A0E07142-2995-4123-A1DC-B76154994379}" type="slidenum">
              <a:rPr lang="en-US" smtClean="0"/>
              <a:t>26</a:t>
            </a:fld>
            <a:endParaRPr lang="en-US"/>
          </a:p>
        </p:txBody>
      </p:sp>
    </p:spTree>
    <p:extLst>
      <p:ext uri="{BB962C8B-B14F-4D97-AF65-F5344CB8AC3E}">
        <p14:creationId xmlns:p14="http://schemas.microsoft.com/office/powerpoint/2010/main" val="72068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Maybe</a:t>
            </a:r>
            <a:r>
              <a:rPr lang="en-US" sz="1200" b="0" kern="1200" baseline="0" dirty="0">
                <a:solidFill>
                  <a:schemeClr val="tx1"/>
                </a:solidFill>
                <a:effectLst/>
                <a:latin typeface="+mn-lt"/>
                <a:ea typeface="+mn-ea"/>
                <a:cs typeface="+mn-cs"/>
              </a:rPr>
              <a:t> we spend less on everyone. The amount the federal government gives us per person doesn’t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point is, the federal government isn’t reacting to what the state does anymore. More of the control goes to the state, and the theory is that this will make the state spend less moving forward since it will be saving (or spending) its own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This is similar to how Oregon currently runs its Medicaid program, which is often referred to as a block grant. But block grants are a little different.</a:t>
            </a:r>
          </a:p>
        </p:txBody>
      </p:sp>
      <p:sp>
        <p:nvSpPr>
          <p:cNvPr id="4" name="Slide Number Placeholder 3"/>
          <p:cNvSpPr>
            <a:spLocks noGrp="1"/>
          </p:cNvSpPr>
          <p:nvPr>
            <p:ph type="sldNum" sz="quarter" idx="10"/>
          </p:nvPr>
        </p:nvSpPr>
        <p:spPr/>
        <p:txBody>
          <a:bodyPr/>
          <a:lstStyle/>
          <a:p>
            <a:fld id="{A0E07142-2995-4123-A1DC-B76154994379}" type="slidenum">
              <a:rPr lang="en-US" smtClean="0"/>
              <a:t>27</a:t>
            </a:fld>
            <a:endParaRPr lang="en-US"/>
          </a:p>
        </p:txBody>
      </p:sp>
    </p:spTree>
    <p:extLst>
      <p:ext uri="{BB962C8B-B14F-4D97-AF65-F5344CB8AC3E}">
        <p14:creationId xmlns:p14="http://schemas.microsoft.com/office/powerpoint/2010/main" val="197507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We’ve been hearing a lot about block grants recently</a:t>
            </a:r>
            <a:r>
              <a:rPr lang="en-US" sz="1200" b="0" kern="1200" baseline="0" dirty="0">
                <a:solidFill>
                  <a:schemeClr val="tx1"/>
                </a:solidFill>
                <a:effectLst/>
                <a:latin typeface="+mn-lt"/>
                <a:ea typeface="+mn-ea"/>
                <a:cs typeface="+mn-cs"/>
              </a:rPr>
              <a:t>. This was one of the specific changes mentioned by Donald Trump on the campaign train. Again, it’s the other option in Paul Ryan’s Republican health care plan. It’s also in Tom Price’s original ACA appeal bill – the Tom Price who will now be heading up Health and Human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28</a:t>
            </a:fld>
            <a:endParaRPr lang="en-US"/>
          </a:p>
        </p:txBody>
      </p:sp>
    </p:spTree>
    <p:extLst>
      <p:ext uri="{BB962C8B-B14F-4D97-AF65-F5344CB8AC3E}">
        <p14:creationId xmlns:p14="http://schemas.microsoft.com/office/powerpoint/2010/main" val="778368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Under a block grant, the state gets a set amount</a:t>
            </a:r>
            <a:r>
              <a:rPr lang="en-US" sz="1200" b="0" kern="1200" baseline="0" dirty="0">
                <a:solidFill>
                  <a:schemeClr val="tx1"/>
                </a:solidFill>
                <a:effectLst/>
                <a:latin typeface="+mn-lt"/>
                <a:ea typeface="+mn-ea"/>
                <a:cs typeface="+mn-cs"/>
              </a:rPr>
              <a:t> of federal money.</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29</a:t>
            </a:fld>
            <a:endParaRPr lang="en-US"/>
          </a:p>
        </p:txBody>
      </p:sp>
    </p:spTree>
    <p:extLst>
      <p:ext uri="{BB962C8B-B14F-4D97-AF65-F5344CB8AC3E}">
        <p14:creationId xmlns:p14="http://schemas.microsoft.com/office/powerpoint/2010/main" val="257040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lvl="0"/>
            <a:r>
              <a:rPr lang="en-US" sz="1200" b="0" kern="1200" baseline="0" dirty="0">
                <a:solidFill>
                  <a:schemeClr val="tx1"/>
                </a:solidFill>
                <a:effectLst/>
                <a:latin typeface="+mn-lt"/>
                <a:ea typeface="+mn-ea"/>
                <a:cs typeface="+mn-cs"/>
              </a:rPr>
              <a:t>There are really three things we hope will stick with you when you leave this room.</a:t>
            </a: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The first is that Medicaid expansion thus far has been much larger than anyone predicted when Colorado decided to expand. And in fact, the majority of people who have gained insurance since the Affordable Care Act (ACA)’s main provisions were implemented in 2014 got it through Medicaid. Medicaid accounted for almost the entire decline in Colorado’s uninsured rate.</a:t>
            </a: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The second is that we don’t yet know what the program will look like going forward. Trump’s election almost certainly means there will be changes, but we’ll still learning what those are, though we’ll look at a few scenarios later on.</a:t>
            </a: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Finally, know that whatever changes do happen, their effects won’t be contained to Capitol Hill in Denver. Impacts will be felt on a local level, and those can’t be ignored.</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a:t>
            </a:fld>
            <a:endParaRPr lang="en-US"/>
          </a:p>
        </p:txBody>
      </p:sp>
    </p:spTree>
    <p:extLst>
      <p:ext uri="{BB962C8B-B14F-4D97-AF65-F5344CB8AC3E}">
        <p14:creationId xmlns:p14="http://schemas.microsoft.com/office/powerpoint/2010/main" val="503351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Then, no matter what happens with enrollment…</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30</a:t>
            </a:fld>
            <a:endParaRPr lang="en-US"/>
          </a:p>
        </p:txBody>
      </p:sp>
    </p:spTree>
    <p:extLst>
      <p:ext uri="{BB962C8B-B14F-4D97-AF65-F5344CB8AC3E}">
        <p14:creationId xmlns:p14="http://schemas.microsoft.com/office/powerpoint/2010/main" val="2172741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…if it shrinks…</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31</a:t>
            </a:fld>
            <a:endParaRPr lang="en-US"/>
          </a:p>
        </p:txBody>
      </p:sp>
    </p:spTree>
    <p:extLst>
      <p:ext uri="{BB962C8B-B14F-4D97-AF65-F5344CB8AC3E}">
        <p14:creationId xmlns:p14="http://schemas.microsoft.com/office/powerpoint/2010/main" val="229533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 if it grows…</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32</a:t>
            </a:fld>
            <a:endParaRPr lang="en-US"/>
          </a:p>
        </p:txBody>
      </p:sp>
    </p:spTree>
    <p:extLst>
      <p:ext uri="{BB962C8B-B14F-4D97-AF65-F5344CB8AC3E}">
        <p14:creationId xmlns:p14="http://schemas.microsoft.com/office/powerpoint/2010/main" val="2373168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federal</a:t>
            </a:r>
            <a:r>
              <a:rPr lang="en-US" sz="1200" b="0" kern="1200" baseline="0" dirty="0">
                <a:solidFill>
                  <a:schemeClr val="tx1"/>
                </a:solidFill>
                <a:effectLst/>
                <a:latin typeface="+mn-lt"/>
                <a:ea typeface="+mn-ea"/>
                <a:cs typeface="+mn-cs"/>
              </a:rPr>
              <a:t> money stays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With some exceptions to covering some services for the elderly and disabled populations, it’s up to states to decide how to administer these federal dollars.</a:t>
            </a:r>
          </a:p>
        </p:txBody>
      </p:sp>
      <p:sp>
        <p:nvSpPr>
          <p:cNvPr id="4" name="Slide Number Placeholder 3"/>
          <p:cNvSpPr>
            <a:spLocks noGrp="1"/>
          </p:cNvSpPr>
          <p:nvPr>
            <p:ph type="sldNum" sz="quarter" idx="10"/>
          </p:nvPr>
        </p:nvSpPr>
        <p:spPr/>
        <p:txBody>
          <a:bodyPr/>
          <a:lstStyle/>
          <a:p>
            <a:fld id="{A0E07142-2995-4123-A1DC-B76154994379}" type="slidenum">
              <a:rPr lang="en-US" smtClean="0"/>
              <a:t>33</a:t>
            </a:fld>
            <a:endParaRPr lang="en-US"/>
          </a:p>
        </p:txBody>
      </p:sp>
    </p:spTree>
    <p:extLst>
      <p:ext uri="{BB962C8B-B14F-4D97-AF65-F5344CB8AC3E}">
        <p14:creationId xmlns:p14="http://schemas.microsoft.com/office/powerpoint/2010/main" val="72415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For example, states could choose to end coverage to</a:t>
            </a:r>
            <a:r>
              <a:rPr lang="en-US" sz="1200" b="0" kern="1200" baseline="0" dirty="0">
                <a:solidFill>
                  <a:schemeClr val="tx1"/>
                </a:solidFill>
                <a:effectLst/>
                <a:latin typeface="+mn-lt"/>
                <a:ea typeface="+mn-ea"/>
                <a:cs typeface="+mn-cs"/>
              </a:rPr>
              <a:t> adults without dependent children and put the money they save back into their state budget.</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34</a:t>
            </a:fld>
            <a:endParaRPr lang="en-US"/>
          </a:p>
        </p:txBody>
      </p:sp>
    </p:spTree>
    <p:extLst>
      <p:ext uri="{BB962C8B-B14F-4D97-AF65-F5344CB8AC3E}">
        <p14:creationId xmlns:p14="http://schemas.microsoft.com/office/powerpoint/2010/main" val="3016444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 maybe use some of the extra money to cover kids at a higher FPL.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Whatever they do and however many people they cover, that federal money stays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Every year, this pot of federal money would only change to keep up with inflation and population growth – or at least that’s the sort of idea that a plan like this has. We have to wait and see what the final bill says to get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Block grants are very similar to per capita allotment in that they put more spending decisions on the state while giving the federal government more control over how much they spend. But there’s a key difference – under block grants, who you enroll and how many people you enroll in your state won’t affect how much federal money you 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There are some concerns that this could incentivize states to limit enrollment and/or benefits. Other critics also say that if the amount a state gets is based on their historical spending patterns, this disadvantages poor states who have not historically been able to spend as much on Medicaid. It takes policy decisions that were meant as state policy decisions and gives them a permanent federal consequence.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But we don’t yet know exactly how the amount of a block grant would be determined. And the extent to which a Medicaid block would come with certain requirements or restrictions is unknown. Paul Ryan’s plan gives states a lot of leeway. In the ideal Ryan world, there would be almost total state freedom to administer Medicaid in any way the state saw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But any changes to Medicaid will happen through the federal legislature, hopefully as a bipartisan effort. So they may include some requirements like having to cover all kids at a certain FPL.</a:t>
            </a:r>
          </a:p>
        </p:txBody>
      </p:sp>
      <p:sp>
        <p:nvSpPr>
          <p:cNvPr id="4" name="Slide Number Placeholder 3"/>
          <p:cNvSpPr>
            <a:spLocks noGrp="1"/>
          </p:cNvSpPr>
          <p:nvPr>
            <p:ph type="sldNum" sz="quarter" idx="10"/>
          </p:nvPr>
        </p:nvSpPr>
        <p:spPr/>
        <p:txBody>
          <a:bodyPr/>
          <a:lstStyle/>
          <a:p>
            <a:fld id="{A0E07142-2995-4123-A1DC-B76154994379}" type="slidenum">
              <a:rPr lang="en-US" smtClean="0"/>
              <a:t>35</a:t>
            </a:fld>
            <a:endParaRPr lang="en-US"/>
          </a:p>
        </p:txBody>
      </p:sp>
    </p:spTree>
    <p:extLst>
      <p:ext uri="{BB962C8B-B14F-4D97-AF65-F5344CB8AC3E}">
        <p14:creationId xmlns:p14="http://schemas.microsoft.com/office/powerpoint/2010/main" val="357714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Again,</a:t>
            </a:r>
            <a:r>
              <a:rPr lang="en-US" sz="1200" b="0" kern="1200" baseline="0" dirty="0">
                <a:solidFill>
                  <a:schemeClr val="tx1"/>
                </a:solidFill>
                <a:effectLst/>
                <a:latin typeface="+mn-lt"/>
                <a:ea typeface="+mn-ea"/>
                <a:cs typeface="+mn-cs"/>
              </a:rPr>
              <a:t> it’s important to stress the key difference that separates block grants from our current system and per capita allotment.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Under both per capita allotment and the current system…</a:t>
            </a:r>
          </a:p>
        </p:txBody>
      </p:sp>
      <p:sp>
        <p:nvSpPr>
          <p:cNvPr id="4" name="Slide Number Placeholder 3"/>
          <p:cNvSpPr>
            <a:spLocks noGrp="1"/>
          </p:cNvSpPr>
          <p:nvPr>
            <p:ph type="sldNum" sz="quarter" idx="10"/>
          </p:nvPr>
        </p:nvSpPr>
        <p:spPr/>
        <p:txBody>
          <a:bodyPr/>
          <a:lstStyle/>
          <a:p>
            <a:fld id="{A0E07142-2995-4123-A1DC-B76154994379}" type="slidenum">
              <a:rPr lang="en-US" smtClean="0"/>
              <a:t>36</a:t>
            </a:fld>
            <a:endParaRPr lang="en-US"/>
          </a:p>
        </p:txBody>
      </p:sp>
    </p:spTree>
    <p:extLst>
      <p:ext uri="{BB962C8B-B14F-4D97-AF65-F5344CB8AC3E}">
        <p14:creationId xmlns:p14="http://schemas.microsoft.com/office/powerpoint/2010/main" val="932886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…if you get more enrollees…</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37</a:t>
            </a:fld>
            <a:endParaRPr lang="en-US"/>
          </a:p>
        </p:txBody>
      </p:sp>
    </p:spTree>
    <p:extLst>
      <p:ext uri="{BB962C8B-B14F-4D97-AF65-F5344CB8AC3E}">
        <p14:creationId xmlns:p14="http://schemas.microsoft.com/office/powerpoint/2010/main" val="3541926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 get more federal money</a:t>
            </a:r>
            <a:r>
              <a:rPr lang="en-US" sz="1200" b="0" kern="1200" baseline="0" dirty="0">
                <a:solidFill>
                  <a:schemeClr val="tx1"/>
                </a:solidFill>
                <a:effectLst/>
                <a:latin typeface="+mn-lt"/>
                <a:ea typeface="+mn-ea"/>
                <a:cs typeface="+mn-cs"/>
              </a:rPr>
              <a:t> to pay for them.</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This is not the case with block grants. Under a block, the federal money you get doesn’t change no matter what.</a:t>
            </a:r>
          </a:p>
        </p:txBody>
      </p:sp>
      <p:sp>
        <p:nvSpPr>
          <p:cNvPr id="4" name="Slide Number Placeholder 3"/>
          <p:cNvSpPr>
            <a:spLocks noGrp="1"/>
          </p:cNvSpPr>
          <p:nvPr>
            <p:ph type="sldNum" sz="quarter" idx="10"/>
          </p:nvPr>
        </p:nvSpPr>
        <p:spPr/>
        <p:txBody>
          <a:bodyPr/>
          <a:lstStyle/>
          <a:p>
            <a:fld id="{A0E07142-2995-4123-A1DC-B76154994379}" type="slidenum">
              <a:rPr lang="en-US" smtClean="0"/>
              <a:t>38</a:t>
            </a:fld>
            <a:endParaRPr lang="en-US"/>
          </a:p>
        </p:txBody>
      </p:sp>
    </p:spTree>
    <p:extLst>
      <p:ext uri="{BB962C8B-B14F-4D97-AF65-F5344CB8AC3E}">
        <p14:creationId xmlns:p14="http://schemas.microsoft.com/office/powerpoint/2010/main" val="3633102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Those two options look at how federal funding will change, but there could also be changes in how states choose to (or are told to) administer Medicaid.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Colorado could be looking at a Medicaid plan</a:t>
            </a:r>
            <a:r>
              <a:rPr lang="en-US" sz="1200" b="0" kern="1200" baseline="0" dirty="0">
                <a:solidFill>
                  <a:schemeClr val="tx1"/>
                </a:solidFill>
                <a:effectLst/>
                <a:latin typeface="+mn-lt"/>
                <a:ea typeface="+mn-ea"/>
                <a:cs typeface="+mn-cs"/>
              </a:rPr>
              <a:t> similar to what </a:t>
            </a:r>
            <a:r>
              <a:rPr lang="en-US" sz="1200" b="0" kern="1200" dirty="0">
                <a:solidFill>
                  <a:schemeClr val="tx1"/>
                </a:solidFill>
                <a:effectLst/>
                <a:latin typeface="+mn-lt"/>
                <a:ea typeface="+mn-ea"/>
                <a:cs typeface="+mn-cs"/>
              </a:rPr>
              <a:t>Indiana has,</a:t>
            </a:r>
            <a:r>
              <a:rPr lang="en-US" sz="1200" b="0" kern="1200" baseline="0" dirty="0">
                <a:solidFill>
                  <a:schemeClr val="tx1"/>
                </a:solidFill>
                <a:effectLst/>
                <a:latin typeface="+mn-lt"/>
                <a:ea typeface="+mn-ea"/>
                <a:cs typeface="+mn-cs"/>
              </a:rPr>
              <a:t> which is very different from what you find in most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I’m specifically calling out Indiana’s program because:</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200" baseline="0" dirty="0">
                <a:solidFill>
                  <a:schemeClr val="tx1"/>
                </a:solidFill>
                <a:effectLst/>
                <a:latin typeface="+mn-lt"/>
                <a:ea typeface="+mn-ea"/>
                <a:cs typeface="+mn-cs"/>
              </a:rPr>
              <a:t>It’s probably the most radical departure from traditional Medicaid,</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200" baseline="0" dirty="0">
                <a:solidFill>
                  <a:schemeClr val="tx1"/>
                </a:solidFill>
                <a:effectLst/>
                <a:latin typeface="+mn-lt"/>
                <a:ea typeface="+mn-ea"/>
                <a:cs typeface="+mn-cs"/>
              </a:rPr>
              <a:t>Mike Pence, the Vice President-Elect, was governor of Indiana when the plan was developed and introduced, and</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200" baseline="0" dirty="0">
                <a:solidFill>
                  <a:schemeClr val="tx1"/>
                </a:solidFill>
                <a:effectLst/>
                <a:latin typeface="+mn-lt"/>
                <a:ea typeface="+mn-ea"/>
                <a:cs typeface="+mn-cs"/>
              </a:rPr>
              <a:t>Seema </a:t>
            </a:r>
            <a:r>
              <a:rPr lang="en-US" sz="1200" b="0" kern="1200" baseline="0" dirty="0" err="1">
                <a:solidFill>
                  <a:schemeClr val="tx1"/>
                </a:solidFill>
                <a:effectLst/>
                <a:latin typeface="+mn-lt"/>
                <a:ea typeface="+mn-ea"/>
                <a:cs typeface="+mn-cs"/>
              </a:rPr>
              <a:t>Verma</a:t>
            </a:r>
            <a:r>
              <a:rPr lang="en-US" sz="1200" b="0" kern="1200" baseline="0" dirty="0">
                <a:solidFill>
                  <a:schemeClr val="tx1"/>
                </a:solidFill>
                <a:effectLst/>
                <a:latin typeface="+mn-lt"/>
                <a:ea typeface="+mn-ea"/>
                <a:cs typeface="+mn-cs"/>
              </a:rPr>
              <a:t>, Trump’s pick to head up the Centers for Medicare and Medicaid Services, helped craft the Indiana plan and may bring many of those ideas and philosophies to a federal Medicaid overhaul.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Indiana did expand Medicaid under the ACA, but not the way most states did. They had to apply for a special federal waiver in order to rework the program so dramatically.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Indiana replaced traditional Medicaid with a more market-based approach. Market-based approaches try to create an environment organized so that traditional supply and demand economics can take 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 Indiana, Medicaid enrollees are put into a high ($2,500) deductible health plan run by a managed care organization in the state. They are also given a $2,500 health savings account (HAS) – the idea is that they can use this HSA to pay for services until that deductible is met, and then the health plan kicks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Here’s where thing start to look really different. Enrollees must make monthly contributions to these HSAs, similar to how you would pay premiums if you have private insurance. Money in the HSA that isn’t spent in a given year can be rolled over to the next year, lowering these monthly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idea is that this gives enrollees an incentive to make decisions based on cost and value, which will lower prices and place an emphasis on personal responsibility. Many conservatives feel that </a:t>
            </a:r>
            <a:r>
              <a:rPr lang="en-US" baseline="0" dirty="0"/>
              <a:t>having skin in the game is one of the tickets to reducing health care 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many liberals think it goes too far in making low-income beneficiaries pay and worry this might limit access to needed dare. They say that health care </a:t>
            </a:r>
            <a:r>
              <a:rPr lang="en-US" i="0" baseline="0" dirty="0"/>
              <a:t>isn’t a traditional consumer good and doesn’t follow traditional supply-and-demand laws of economics. For example, many patients have a hard time distinguishing between medically necessary and medically unnecessary care, and are therefore not typical consumers.</a:t>
            </a:r>
          </a:p>
        </p:txBody>
      </p:sp>
      <p:sp>
        <p:nvSpPr>
          <p:cNvPr id="4" name="Slide Number Placeholder 3"/>
          <p:cNvSpPr>
            <a:spLocks noGrp="1"/>
          </p:cNvSpPr>
          <p:nvPr>
            <p:ph type="sldNum" sz="quarter" idx="10"/>
          </p:nvPr>
        </p:nvSpPr>
        <p:spPr/>
        <p:txBody>
          <a:bodyPr/>
          <a:lstStyle/>
          <a:p>
            <a:fld id="{A0E07142-2995-4123-A1DC-B76154994379}" type="slidenum">
              <a:rPr lang="en-US" smtClean="0"/>
              <a:t>39</a:t>
            </a:fld>
            <a:endParaRPr lang="en-US"/>
          </a:p>
        </p:txBody>
      </p:sp>
    </p:spTree>
    <p:extLst>
      <p:ext uri="{BB962C8B-B14F-4D97-AF65-F5344CB8AC3E}">
        <p14:creationId xmlns:p14="http://schemas.microsoft.com/office/powerpoint/2010/main" val="293850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to make sure everyone’s on the same page, we wanted to offer a quick reminder of what expansion entailed. </a:t>
            </a:r>
          </a:p>
          <a:p>
            <a:endParaRPr lang="en-US" baseline="0" dirty="0"/>
          </a:p>
          <a:p>
            <a:r>
              <a:rPr lang="en-US" baseline="0" dirty="0"/>
              <a:t>This is a picture of John Hickenlooper signing Medicaid expansion into law in May 2013.</a:t>
            </a:r>
          </a:p>
          <a:p>
            <a:endParaRPr lang="en-US" baseline="0" dirty="0"/>
          </a:p>
          <a:p>
            <a:r>
              <a:rPr lang="en-US" baseline="0" dirty="0"/>
              <a:t>States could choose whether to expand Medicaid under the ACA. Colorado did, like most states with Democratic governors, though the expansion was voted on and passed by the legislature. Hickenlooper cited economic stimulations, cost savings and benefits to enrollees as his reasoning.</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4</a:t>
            </a:fld>
            <a:endParaRPr lang="en-US"/>
          </a:p>
        </p:txBody>
      </p:sp>
    </p:spTree>
    <p:extLst>
      <p:ext uri="{BB962C8B-B14F-4D97-AF65-F5344CB8AC3E}">
        <p14:creationId xmlns:p14="http://schemas.microsoft.com/office/powerpoint/2010/main" val="155633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Those are</a:t>
            </a:r>
            <a:r>
              <a:rPr lang="en-US" sz="1200" b="0" kern="1200" baseline="0" dirty="0">
                <a:solidFill>
                  <a:schemeClr val="tx1"/>
                </a:solidFill>
                <a:effectLst/>
                <a:latin typeface="+mn-lt"/>
                <a:ea typeface="+mn-ea"/>
                <a:cs typeface="+mn-cs"/>
              </a:rPr>
              <a:t> the political philosophies on either side of the issue, but you’re probably wondering about the </a:t>
            </a:r>
            <a:r>
              <a:rPr lang="en-US" sz="1200" b="0" kern="1200" dirty="0">
                <a:solidFill>
                  <a:schemeClr val="tx1"/>
                </a:solidFill>
                <a:effectLst/>
                <a:latin typeface="+mn-lt"/>
                <a:ea typeface="+mn-ea"/>
                <a:cs typeface="+mn-cs"/>
              </a:rPr>
              <a:t>evidence from Indiana’s program so far</a:t>
            </a:r>
            <a:r>
              <a:rPr lang="en-US"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bad news is that there’s not much data to use in an evaluation right now. Indiana’s Medicaid plan is still pretty new – it’s only a little more than halfway through a three-year demonstration period. And the state missed a deadline to provide preliminary data to the federal government for an evaluation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So unfortunately, we’ll all just have to stay tuned for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(At this point, the presentation goes to Ross to speak about the local impact).</a:t>
            </a:r>
          </a:p>
        </p:txBody>
      </p:sp>
      <p:sp>
        <p:nvSpPr>
          <p:cNvPr id="4" name="Slide Number Placeholder 3"/>
          <p:cNvSpPr>
            <a:spLocks noGrp="1"/>
          </p:cNvSpPr>
          <p:nvPr>
            <p:ph type="sldNum" sz="quarter" idx="10"/>
          </p:nvPr>
        </p:nvSpPr>
        <p:spPr/>
        <p:txBody>
          <a:bodyPr/>
          <a:lstStyle/>
          <a:p>
            <a:fld id="{A0E07142-2995-4123-A1DC-B76154994379}" type="slidenum">
              <a:rPr lang="en-US" smtClean="0"/>
              <a:t>40</a:t>
            </a:fld>
            <a:endParaRPr lang="en-US"/>
          </a:p>
        </p:txBody>
      </p:sp>
    </p:spTree>
    <p:extLst>
      <p:ext uri="{BB962C8B-B14F-4D97-AF65-F5344CB8AC3E}">
        <p14:creationId xmlns:p14="http://schemas.microsoft.com/office/powerpoint/2010/main" val="2881402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We just hear</a:t>
            </a:r>
            <a:r>
              <a:rPr lang="en-US" sz="1200" b="0" kern="1200" baseline="0" dirty="0">
                <a:solidFill>
                  <a:schemeClr val="tx1"/>
                </a:solidFill>
                <a:effectLst/>
                <a:latin typeface="+mn-lt"/>
                <a:ea typeface="+mn-ea"/>
                <a:cs typeface="+mn-cs"/>
              </a:rPr>
              <a:t> a lot of information, but as a reminder, these are the three major takeaways from today.</a:t>
            </a:r>
          </a:p>
        </p:txBody>
      </p:sp>
      <p:sp>
        <p:nvSpPr>
          <p:cNvPr id="4" name="Slide Number Placeholder 3"/>
          <p:cNvSpPr>
            <a:spLocks noGrp="1"/>
          </p:cNvSpPr>
          <p:nvPr>
            <p:ph type="sldNum" sz="quarter" idx="10"/>
          </p:nvPr>
        </p:nvSpPr>
        <p:spPr/>
        <p:txBody>
          <a:bodyPr/>
          <a:lstStyle/>
          <a:p>
            <a:fld id="{A0E07142-2995-4123-A1DC-B76154994379}" type="slidenum">
              <a:rPr lang="en-US" smtClean="0"/>
              <a:t>41</a:t>
            </a:fld>
            <a:endParaRPr lang="en-US"/>
          </a:p>
        </p:txBody>
      </p:sp>
    </p:spTree>
    <p:extLst>
      <p:ext uri="{BB962C8B-B14F-4D97-AF65-F5344CB8AC3E}">
        <p14:creationId xmlns:p14="http://schemas.microsoft.com/office/powerpoint/2010/main" val="187834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42</a:t>
            </a:fld>
            <a:endParaRPr lang="en-US"/>
          </a:p>
        </p:txBody>
      </p:sp>
    </p:spTree>
    <p:extLst>
      <p:ext uri="{BB962C8B-B14F-4D97-AF65-F5344CB8AC3E}">
        <p14:creationId xmlns:p14="http://schemas.microsoft.com/office/powerpoint/2010/main" val="4085678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43</a:t>
            </a:fld>
            <a:endParaRPr lang="en-US"/>
          </a:p>
        </p:txBody>
      </p:sp>
    </p:spTree>
    <p:extLst>
      <p:ext uri="{BB962C8B-B14F-4D97-AF65-F5344CB8AC3E}">
        <p14:creationId xmlns:p14="http://schemas.microsoft.com/office/powerpoint/2010/main" val="9063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Here’s a quick look at who eligibility</a:t>
            </a:r>
            <a:r>
              <a:rPr lang="en-US" baseline="0" dirty="0"/>
              <a:t> was expanded to. Depending on who you are – e.g., if you’re a child, a pregnant woman, etc.– Medicaid covers you at different income levels. </a:t>
            </a:r>
          </a:p>
          <a:p>
            <a:endParaRPr lang="en-US" baseline="0" dirty="0"/>
          </a:p>
          <a:p>
            <a:r>
              <a:rPr lang="en-US" baseline="0" dirty="0"/>
              <a:t>Traditionally, the dark purple box was the group covered. It included kids up to 147 percent of the federal poverty level (FPL), adults up to 200 percent of the FPL and parents up to 100 percent of the FPL.</a:t>
            </a:r>
          </a:p>
          <a:p>
            <a:endParaRPr lang="en-US" baseline="0" dirty="0"/>
          </a:p>
          <a:p>
            <a:r>
              <a:rPr lang="en-US" baseline="0" dirty="0"/>
              <a:t>Medicaid expansion increased those levels so that parents and adults without dependent children are covered up to 138 percent FPL. If you look at the group in the yellow box, that’s the expansion population – it was really targeting adults.</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5</a:t>
            </a:fld>
            <a:endParaRPr lang="en-US"/>
          </a:p>
        </p:txBody>
      </p:sp>
    </p:spTree>
    <p:extLst>
      <p:ext uri="{BB962C8B-B14F-4D97-AF65-F5344CB8AC3E}">
        <p14:creationId xmlns:p14="http://schemas.microsoft.com/office/powerpoint/2010/main" val="25326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baseline="0" dirty="0"/>
              <a:t>But back to our first point, which is the sheer size of Medicaid expansion. As you may remember, in 2015 CHI found the uninsurance rate was at an all-time low. </a:t>
            </a:r>
          </a:p>
          <a:p>
            <a:endParaRPr lang="en-US" baseline="0" dirty="0"/>
          </a:p>
          <a:p>
            <a:r>
              <a:rPr lang="en-US" baseline="0" dirty="0"/>
              <a:t>This was big news! And it was almost entirely due to Medicaid expansion. The decline in the uninsured population was smaller than the increase in the Medicaid-enrolled population.</a:t>
            </a:r>
          </a:p>
        </p:txBody>
      </p:sp>
      <p:sp>
        <p:nvSpPr>
          <p:cNvPr id="4" name="Slide Number Placeholder 3"/>
          <p:cNvSpPr>
            <a:spLocks noGrp="1"/>
          </p:cNvSpPr>
          <p:nvPr>
            <p:ph type="sldNum" sz="quarter" idx="10"/>
          </p:nvPr>
        </p:nvSpPr>
        <p:spPr/>
        <p:txBody>
          <a:bodyPr/>
          <a:lstStyle/>
          <a:p>
            <a:fld id="{A0E07142-2995-4123-A1DC-B76154994379}" type="slidenum">
              <a:rPr lang="en-US" smtClean="0"/>
              <a:t>6</a:t>
            </a:fld>
            <a:endParaRPr lang="en-US"/>
          </a:p>
        </p:txBody>
      </p:sp>
    </p:spTree>
    <p:extLst>
      <p:ext uri="{BB962C8B-B14F-4D97-AF65-F5344CB8AC3E}">
        <p14:creationId xmlns:p14="http://schemas.microsoft.com/office/powerpoint/2010/main" val="72368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In the first year and a half,</a:t>
            </a:r>
            <a:r>
              <a:rPr lang="en-US" baseline="0" dirty="0"/>
              <a:t> expansion was wildly successful, enrolling nearly 300,000 Coloradoans. That means Medicaid now covers 1.3 million people in the state.</a:t>
            </a:r>
          </a:p>
          <a:p>
            <a:endParaRPr lang="en-US" baseline="0" dirty="0"/>
          </a:p>
          <a:p>
            <a:r>
              <a:rPr lang="en-US" baseline="0" dirty="0"/>
              <a:t>A good chunk (12 percent) of these 300,000 were “welcome mat” enrollees, meaning they were eligible before expansion but had not enrolled. However, their enrollment is attributable to expansion – whether it’s because of the increased media coverage of the ACA or newly-eligible parents who enrolled their children at the same time as themselves.</a:t>
            </a:r>
          </a:p>
          <a:p>
            <a:endParaRPr lang="en-US" baseline="0" dirty="0"/>
          </a:p>
          <a:p>
            <a:r>
              <a:rPr lang="en-US" baseline="0" dirty="0"/>
              <a:t>Most (88 percent) were newly-eligible . . . in other words, people who fit into that yellow box on the previous slide.</a:t>
            </a:r>
          </a:p>
          <a:p>
            <a:endParaRPr lang="en-US" baseline="0" dirty="0"/>
          </a:p>
          <a:p>
            <a:r>
              <a:rPr lang="en-US" baseline="0" dirty="0"/>
              <a:t>Specifically, most were n</a:t>
            </a:r>
            <a:r>
              <a:rPr lang="en-US" dirty="0"/>
              <a:t>ewly-eligible low-income adults without dependent children. They accounted for 77 percent of the expansion enrollees</a:t>
            </a:r>
          </a:p>
          <a:p>
            <a:endParaRPr lang="en-US" baseline="0" dirty="0"/>
          </a:p>
          <a:p>
            <a:r>
              <a:rPr lang="en-US" baseline="0" dirty="0"/>
              <a:t>But of course, nothing’s free. Now we turn to costs.</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7</a:t>
            </a:fld>
            <a:endParaRPr lang="en-US"/>
          </a:p>
        </p:txBody>
      </p:sp>
    </p:spTree>
    <p:extLst>
      <p:ext uri="{BB962C8B-B14F-4D97-AF65-F5344CB8AC3E}">
        <p14:creationId xmlns:p14="http://schemas.microsoft.com/office/powerpoint/2010/main" val="42312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While Colorado</a:t>
            </a:r>
            <a:r>
              <a:rPr lang="en-US" baseline="0" dirty="0"/>
              <a:t> has, so far, paid nothing for the expansion to </a:t>
            </a:r>
            <a:r>
              <a:rPr lang="en-US" i="1" baseline="0" dirty="0"/>
              <a:t>newly-eligible</a:t>
            </a:r>
            <a:r>
              <a:rPr lang="en-US" baseline="0" dirty="0"/>
              <a:t> population, we include welcome mat when we talk about the total costs. Half of the cost of welcome mat enrollees is covered by the state, just like traditional Medicaid populations -- so Colorado did pay a little bit of the cost of expansion.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Overall, </a:t>
            </a:r>
            <a:r>
              <a:rPr lang="en-US" dirty="0"/>
              <a:t>expansion costs added up to nearly $1.6 billion during the first two years — 29 percent more than the $1.2 billion forecasted by the fiscal note for the authorizing legislation.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costs were much bigger than expected, but the federal government paid for the vast majorit</a:t>
            </a:r>
            <a:r>
              <a:rPr lang="en-US" baseline="0" dirty="0"/>
              <a:t>y (97 percent) of them.</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8</a:t>
            </a:fld>
            <a:endParaRPr lang="en-US"/>
          </a:p>
        </p:txBody>
      </p:sp>
    </p:spTree>
    <p:extLst>
      <p:ext uri="{BB962C8B-B14F-4D97-AF65-F5344CB8AC3E}">
        <p14:creationId xmlns:p14="http://schemas.microsoft.com/office/powerpoint/2010/main" val="177223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However, costs to the state are expected to go up next</a:t>
            </a:r>
            <a:r>
              <a:rPr lang="en-US" baseline="0" dirty="0"/>
              <a:t> month </a:t>
            </a:r>
            <a:r>
              <a:rPr lang="en-US" dirty="0"/>
              <a:t>as we take</a:t>
            </a:r>
            <a:r>
              <a:rPr lang="en-US" baseline="0" dirty="0"/>
              <a:t> on some of the expansion spending.</a:t>
            </a:r>
          </a:p>
          <a:p>
            <a:endParaRPr lang="en-US" baseline="0" dirty="0"/>
          </a:p>
          <a:p>
            <a:r>
              <a:rPr lang="en-US" baseline="0" dirty="0"/>
              <a:t>By 2020, we’ll be taking on ten percent of the cost, and we’ll keep on covering ten percent from then on. That will cost us $222 million a year. This is a lot more than anyone predicted it would be, but it’s still a small percentage of our state budget.</a:t>
            </a:r>
          </a:p>
          <a:p>
            <a:endParaRPr lang="en-US" baseline="0" dirty="0"/>
          </a:p>
          <a:p>
            <a:r>
              <a:rPr lang="en-US" baseline="0" dirty="0"/>
              <a:t>Now, it’s worth stopping here to say that this graph was made before November 8 of this year. The projections you see are based on a world where Medicaid expansion continues on its current path, but that world may not exist under a Trump presidency.</a:t>
            </a:r>
          </a:p>
        </p:txBody>
      </p:sp>
      <p:sp>
        <p:nvSpPr>
          <p:cNvPr id="4" name="Slide Number Placeholder 3"/>
          <p:cNvSpPr>
            <a:spLocks noGrp="1"/>
          </p:cNvSpPr>
          <p:nvPr>
            <p:ph type="sldNum" sz="quarter" idx="10"/>
          </p:nvPr>
        </p:nvSpPr>
        <p:spPr/>
        <p:txBody>
          <a:bodyPr/>
          <a:lstStyle/>
          <a:p>
            <a:fld id="{A0E07142-2995-4123-A1DC-B76154994379}" type="slidenum">
              <a:rPr lang="en-US" smtClean="0"/>
              <a:t>9</a:t>
            </a:fld>
            <a:endParaRPr lang="en-US"/>
          </a:p>
        </p:txBody>
      </p:sp>
    </p:spTree>
    <p:extLst>
      <p:ext uri="{BB962C8B-B14F-4D97-AF65-F5344CB8AC3E}">
        <p14:creationId xmlns:p14="http://schemas.microsoft.com/office/powerpoint/2010/main" val="102707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5BBC35B-A44B-4119-B8DA-DE9E3DFADA20}"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227859" cy="7086600"/>
          </a:xfrm>
          <a:prstGeom prst="rect">
            <a:avLst/>
          </a:prstGeom>
        </p:spPr>
      </p:pic>
    </p:spTree>
    <p:extLst>
      <p:ext uri="{BB962C8B-B14F-4D97-AF65-F5344CB8AC3E}">
        <p14:creationId xmlns:p14="http://schemas.microsoft.com/office/powerpoint/2010/main" val="411373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7" name="Rectangle 6"/>
          <p:cNvSpPr/>
          <p:nvPr userDrawn="1"/>
        </p:nvSpPr>
        <p:spPr>
          <a:xfrm>
            <a:off x="-190499" y="-221076"/>
            <a:ext cx="12382500" cy="70790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73" y="-356166"/>
            <a:ext cx="12447973" cy="7214166"/>
          </a:xfrm>
          <a:prstGeom prst="rect">
            <a:avLst/>
          </a:prstGeom>
        </p:spPr>
      </p:pic>
      <p:sp>
        <p:nvSpPr>
          <p:cNvPr id="6" name="Rectangle 5"/>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Text Placeholder 34"/>
          <p:cNvSpPr>
            <a:spLocks noGrp="1"/>
          </p:cNvSpPr>
          <p:nvPr>
            <p:ph type="body" sz="quarter" idx="13" hasCustomPrompt="1"/>
          </p:nvPr>
        </p:nvSpPr>
        <p:spPr>
          <a:xfrm>
            <a:off x="3251200" y="2969712"/>
            <a:ext cx="8432800" cy="533400"/>
          </a:xfrm>
        </p:spPr>
        <p:txBody>
          <a:bodyPr>
            <a:normAutofit/>
          </a:bodyPr>
          <a:lstStyle>
            <a:lvl1pPr algn="r">
              <a:buFontTx/>
              <a:buNone/>
              <a:defRPr sz="2800" b="1" baseline="0">
                <a:solidFill>
                  <a:schemeClr val="tx2"/>
                </a:solidFill>
              </a:defRPr>
            </a:lvl1pPr>
          </a:lstStyle>
          <a:p>
            <a:pPr lvl="0"/>
            <a:r>
              <a:rPr lang="en-US" dirty="0"/>
              <a:t>Click to change Event Name</a:t>
            </a:r>
          </a:p>
        </p:txBody>
      </p:sp>
      <p:sp>
        <p:nvSpPr>
          <p:cNvPr id="37" name="Text Placeholder 36"/>
          <p:cNvSpPr>
            <a:spLocks noGrp="1"/>
          </p:cNvSpPr>
          <p:nvPr>
            <p:ph type="body" sz="quarter" idx="14" hasCustomPrompt="1"/>
          </p:nvPr>
        </p:nvSpPr>
        <p:spPr>
          <a:xfrm>
            <a:off x="5283200" y="3615324"/>
            <a:ext cx="6400800" cy="381000"/>
          </a:xfrm>
        </p:spPr>
        <p:txBody>
          <a:bodyPr>
            <a:normAutofit/>
          </a:bodyPr>
          <a:lstStyle>
            <a:lvl1pPr algn="r">
              <a:buFontTx/>
              <a:buNone/>
              <a:defRPr sz="2000"/>
            </a:lvl1pPr>
          </a:lstStyle>
          <a:p>
            <a:pPr lvl="0"/>
            <a:r>
              <a:rPr lang="en-US" dirty="0"/>
              <a:t>Date ##, ####</a:t>
            </a:r>
          </a:p>
        </p:txBody>
      </p:sp>
      <p:sp>
        <p:nvSpPr>
          <p:cNvPr id="39" name="Text Placeholder 38"/>
          <p:cNvSpPr>
            <a:spLocks noGrp="1"/>
          </p:cNvSpPr>
          <p:nvPr>
            <p:ph type="body" sz="quarter" idx="15" hasCustomPrompt="1"/>
          </p:nvPr>
        </p:nvSpPr>
        <p:spPr>
          <a:xfrm>
            <a:off x="812800" y="228600"/>
            <a:ext cx="10871200" cy="1676400"/>
          </a:xfrm>
        </p:spPr>
        <p:txBody>
          <a:bodyPr>
            <a:noAutofit/>
          </a:bodyPr>
          <a:lstStyle>
            <a:lvl1pPr algn="r">
              <a:buFontTx/>
              <a:buNone/>
              <a:defRPr sz="6000" b="1"/>
            </a:lvl1pPr>
          </a:lstStyle>
          <a:p>
            <a:pPr lvl="0"/>
            <a:r>
              <a:rPr lang="en-US" dirty="0"/>
              <a:t>Click to Edit Master Slide Title</a:t>
            </a:r>
          </a:p>
        </p:txBody>
      </p:sp>
      <p:sp>
        <p:nvSpPr>
          <p:cNvPr id="41" name="Text Placeholder 40"/>
          <p:cNvSpPr>
            <a:spLocks noGrp="1"/>
          </p:cNvSpPr>
          <p:nvPr>
            <p:ph type="body" sz="quarter" idx="16" hasCustomPrompt="1"/>
          </p:nvPr>
        </p:nvSpPr>
        <p:spPr>
          <a:xfrm>
            <a:off x="812800" y="2057400"/>
            <a:ext cx="10871200" cy="609600"/>
          </a:xfrm>
        </p:spPr>
        <p:txBody>
          <a:bodyPr/>
          <a:lstStyle>
            <a:lvl1pPr algn="r">
              <a:buFontTx/>
              <a:buNone/>
              <a:defRPr i="1"/>
            </a:lvl1pPr>
          </a:lstStyle>
          <a:p>
            <a:pPr lvl="0"/>
            <a:r>
              <a:rPr lang="en-US" dirty="0"/>
              <a:t>Click to change Title of Subhead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972800" cy="4330891"/>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a:latin typeface="+mj-lt"/>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hasCustomPrompt="1"/>
          </p:nvPr>
        </p:nvSpPr>
        <p:spPr>
          <a:xfrm>
            <a:off x="609600" y="0"/>
            <a:ext cx="10972800" cy="1143000"/>
          </a:xfrm>
        </p:spPr>
        <p:txBody>
          <a:bodyPr rtlCol="0"/>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6" name="Title 1"/>
          <p:cNvSpPr txBox="1">
            <a:spLocks/>
          </p:cNvSpPr>
          <p:nvPr userDrawn="1"/>
        </p:nvSpPr>
        <p:spPr>
          <a:xfrm>
            <a:off x="609600" y="0"/>
            <a:ext cx="10972800" cy="1265238"/>
          </a:xfrm>
          <a:prstGeom prst="rect">
            <a:avLst/>
          </a:prstGeom>
        </p:spPr>
        <p:txBody>
          <a:bodyPr vert="horz" anchor="t">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dirty="0">
                <a:solidFill>
                  <a:schemeClr val="bg1"/>
                </a:solidFill>
                <a:latin typeface="+mj-lt"/>
              </a:rPr>
              <a:t>Click to edit </a:t>
            </a:r>
            <a:br>
              <a:rPr kumimoji="0" lang="en-US" sz="3200" dirty="0">
                <a:solidFill>
                  <a:schemeClr val="bg1"/>
                </a:solidFill>
                <a:latin typeface="+mj-lt"/>
              </a:rPr>
            </a:br>
            <a:r>
              <a:rPr kumimoji="0" lang="en-US" sz="3200" dirty="0">
                <a:solidFill>
                  <a:schemeClr val="bg1"/>
                </a:solidFill>
                <a:latin typeface="+mj-lt"/>
              </a:rPr>
              <a:t>master title style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 Placeholder 2"/>
          <p:cNvSpPr>
            <a:spLocks noGrp="1"/>
          </p:cNvSpPr>
          <p:nvPr>
            <p:ph type="body" idx="1"/>
          </p:nvPr>
        </p:nvSpPr>
        <p:spPr>
          <a:xfrm>
            <a:off x="609600" y="17224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09600" y="2514600"/>
            <a:ext cx="5386917"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193368" y="17224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6193368" y="2514600"/>
            <a:ext cx="5389033"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0"/>
            <a:ext cx="10972800" cy="1143000"/>
          </a:xfrm>
        </p:spPr>
        <p:txBody>
          <a:bodyPr rtlCol="0">
            <a:noAutofit/>
          </a:bodyPr>
          <a:lstStyle>
            <a:lvl1pPr>
              <a:defRPr sz="3200">
                <a:solidFill>
                  <a:schemeClr val="tx1"/>
                </a:solidFill>
              </a:defRPr>
            </a:lvl1pPr>
            <a:extLst/>
          </a:lstStyle>
          <a:p>
            <a:r>
              <a:rPr kumimoji="0" lang="en-US" dirty="0"/>
              <a:t>Click to edit </a:t>
            </a:r>
            <a:br>
              <a:rPr kumimoji="0" lang="en-US" dirty="0"/>
            </a:br>
            <a:r>
              <a:rPr kumimoji="0" lang="en-US" dirty="0"/>
              <a:t>master title style</a:t>
            </a:r>
          </a:p>
        </p:txBody>
      </p:sp>
      <p:sp>
        <p:nvSpPr>
          <p:cNvPr id="9" name="Title 1"/>
          <p:cNvSpPr txBox="1">
            <a:spLocks/>
          </p:cNvSpPr>
          <p:nvPr userDrawn="1"/>
        </p:nvSpPr>
        <p:spPr>
          <a:xfrm>
            <a:off x="609601" y="1657350"/>
            <a:ext cx="4011084" cy="704850"/>
          </a:xfrm>
          <a:prstGeom prst="rect">
            <a:avLst/>
          </a:prstGeom>
        </p:spPr>
        <p:txBody>
          <a:bodyPr vert="horz" anchor="t">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
        <p:nvSpPr>
          <p:cNvPr id="10" name="Content Placeholder 2"/>
          <p:cNvSpPr>
            <a:spLocks noGrp="1"/>
          </p:cNvSpPr>
          <p:nvPr>
            <p:ph idx="1"/>
          </p:nvPr>
        </p:nvSpPr>
        <p:spPr>
          <a:xfrm>
            <a:off x="4766733" y="1676400"/>
            <a:ext cx="6815667" cy="4343400"/>
          </a:xfrm>
        </p:spPr>
        <p:txBody>
          <a:bodyPr/>
          <a:lstStyle>
            <a:lvl1pPr>
              <a:buClr>
                <a:schemeClr val="accent2"/>
              </a:buClr>
              <a:buFont typeface="Arial" pitchFamily="34" charset="0"/>
              <a:buChar cha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3" hasCustomPrompt="1"/>
          </p:nvPr>
        </p:nvSpPr>
        <p:spPr>
          <a:xfrm>
            <a:off x="609600" y="2362200"/>
            <a:ext cx="3860800" cy="3657600"/>
          </a:xfrm>
        </p:spPr>
        <p:txBody>
          <a:bodyPr>
            <a:normAutofit/>
          </a:bodyPr>
          <a:lstStyle>
            <a:lvl1pPr marL="0">
              <a:buFontTx/>
              <a:buNone/>
              <a:defRPr sz="1400" baseline="0">
                <a:solidFill>
                  <a:schemeClr val="accent2"/>
                </a:solidFill>
              </a:defRPr>
            </a:lvl1pPr>
            <a:lvl2pPr>
              <a:buFontTx/>
              <a:buNone/>
              <a:defRPr sz="1400">
                <a:solidFill>
                  <a:schemeClr val="accent2"/>
                </a:solidFill>
              </a:defRPr>
            </a:lvl2pPr>
            <a:lvl3pPr>
              <a:buFontTx/>
              <a:buNone/>
              <a:defRPr sz="1400">
                <a:solidFill>
                  <a:schemeClr val="accent2"/>
                </a:solidFill>
              </a:defRPr>
            </a:lvl3pPr>
            <a:lvl4pPr>
              <a:buFontTx/>
              <a:buNone/>
              <a:defRPr sz="1400">
                <a:solidFill>
                  <a:schemeClr val="accent2"/>
                </a:solidFill>
              </a:defRPr>
            </a:lvl4pPr>
            <a:lvl5pPr>
              <a:buFontTx/>
              <a:buNone/>
              <a:defRPr sz="1400">
                <a:solidFill>
                  <a:schemeClr val="accent2"/>
                </a:solidFill>
              </a:defRPr>
            </a:lvl5pPr>
          </a:lstStyle>
          <a:p>
            <a:pPr lvl="0"/>
            <a:r>
              <a:rPr lang="en-US" dirty="0"/>
              <a:t>Click to edit master text</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133600" y="1600200"/>
            <a:ext cx="7924800" cy="4114800"/>
          </a:xfrm>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7" name="Title 7"/>
          <p:cNvSpPr>
            <a:spLocks noGrp="1"/>
          </p:cNvSpPr>
          <p:nvPr>
            <p:ph type="title" hasCustomPrompt="1"/>
          </p:nvPr>
        </p:nvSpPr>
        <p:spPr>
          <a:xfrm>
            <a:off x="609600" y="0"/>
            <a:ext cx="10972800" cy="1143000"/>
          </a:xfrm>
        </p:spPr>
        <p:txBody>
          <a:bodyPr rtlCol="0">
            <a:noAutofit/>
          </a:bodyPr>
          <a:lstStyle>
            <a:lvl1pPr>
              <a:defRPr sz="3200">
                <a:solidFill>
                  <a:schemeClr val="bg1"/>
                </a:solidFill>
              </a:defRPr>
            </a:lvl1pPr>
            <a:extLst/>
          </a:lstStyle>
          <a:p>
            <a:r>
              <a:rPr kumimoji="0" lang="en-US" dirty="0"/>
              <a:t>Click to edit </a:t>
            </a:r>
            <a:br>
              <a:rPr kumimoji="0" lang="en-US" dirty="0"/>
            </a:br>
            <a:r>
              <a:rPr kumimoji="0" lang="en-US" dirty="0"/>
              <a:t>master title style</a:t>
            </a:r>
          </a:p>
        </p:txBody>
      </p:sp>
      <p:sp>
        <p:nvSpPr>
          <p:cNvPr id="9" name="Text Placeholder 8"/>
          <p:cNvSpPr>
            <a:spLocks noGrp="1"/>
          </p:cNvSpPr>
          <p:nvPr>
            <p:ph type="body" sz="quarter" idx="14" hasCustomPrompt="1"/>
          </p:nvPr>
        </p:nvSpPr>
        <p:spPr>
          <a:xfrm>
            <a:off x="2133600" y="5867400"/>
            <a:ext cx="7823200" cy="304800"/>
          </a:xfrm>
        </p:spPr>
        <p:txBody>
          <a:bodyPr>
            <a:noAutofit/>
          </a:bodyPr>
          <a:lstStyle>
            <a:lvl1pPr>
              <a:buFontTx/>
              <a:buNone/>
              <a:defRPr sz="1800" baseline="0">
                <a:solidFill>
                  <a:srgbClr val="3B6E8F"/>
                </a:solidFill>
              </a:defRPr>
            </a:lvl1pPr>
          </a:lstStyle>
          <a:p>
            <a:pPr lvl="0"/>
            <a:r>
              <a:rPr lang="en-US" dirty="0"/>
              <a:t>Caption text in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Caption">
    <p:spTree>
      <p:nvGrpSpPr>
        <p:cNvPr id="1" name=""/>
        <p:cNvGrpSpPr/>
        <p:nvPr/>
      </p:nvGrpSpPr>
      <p:grpSpPr>
        <a:xfrm>
          <a:off x="0" y="0"/>
          <a:ext cx="0" cy="0"/>
          <a:chOff x="0" y="0"/>
          <a:chExt cx="0" cy="0"/>
        </a:xfrm>
      </p:grpSpPr>
      <p:sp>
        <p:nvSpPr>
          <p:cNvPr id="2" name="Rectangle 1"/>
          <p:cNvSpPr/>
          <p:nvPr userDrawn="1"/>
        </p:nvSpPr>
        <p:spPr>
          <a:xfrm>
            <a:off x="-101600" y="-304800"/>
            <a:ext cx="1239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p:nvPr>
        </p:nvSpPr>
        <p:spPr>
          <a:xfrm>
            <a:off x="2133600" y="1600200"/>
            <a:ext cx="7924800" cy="4114800"/>
          </a:xfrm>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7" name="Title 7"/>
          <p:cNvSpPr>
            <a:spLocks noGrp="1"/>
          </p:cNvSpPr>
          <p:nvPr>
            <p:ph type="title" hasCustomPrompt="1"/>
          </p:nvPr>
        </p:nvSpPr>
        <p:spPr>
          <a:xfrm>
            <a:off x="609600" y="0"/>
            <a:ext cx="10972800" cy="1143000"/>
          </a:xfrm>
        </p:spPr>
        <p:txBody>
          <a:bodyPr rtlCol="0">
            <a:noAutofit/>
          </a:bodyPr>
          <a:lstStyle>
            <a:lvl1pPr>
              <a:defRPr sz="3200">
                <a:solidFill>
                  <a:srgbClr val="3B6E8F"/>
                </a:solidFill>
              </a:defRPr>
            </a:lvl1pPr>
            <a:extLst/>
          </a:lstStyle>
          <a:p>
            <a:r>
              <a:rPr kumimoji="0" lang="en-US" dirty="0"/>
              <a:t>Click to edit </a:t>
            </a:r>
            <a:br>
              <a:rPr kumimoji="0" lang="en-US" dirty="0"/>
            </a:br>
            <a:r>
              <a:rPr kumimoji="0" lang="en-US" dirty="0"/>
              <a:t>master title style</a:t>
            </a:r>
          </a:p>
        </p:txBody>
      </p:sp>
      <p:sp>
        <p:nvSpPr>
          <p:cNvPr id="9" name="Text Placeholder 8"/>
          <p:cNvSpPr>
            <a:spLocks noGrp="1"/>
          </p:cNvSpPr>
          <p:nvPr>
            <p:ph type="body" sz="quarter" idx="14" hasCustomPrompt="1"/>
          </p:nvPr>
        </p:nvSpPr>
        <p:spPr>
          <a:xfrm>
            <a:off x="2133600" y="5867400"/>
            <a:ext cx="7823200" cy="304800"/>
          </a:xfrm>
        </p:spPr>
        <p:txBody>
          <a:bodyPr>
            <a:noAutofit/>
          </a:bodyPr>
          <a:lstStyle>
            <a:lvl1pPr>
              <a:buFontTx/>
              <a:buNone/>
              <a:defRPr sz="1800" baseline="0">
                <a:solidFill>
                  <a:srgbClr val="3B6E8F"/>
                </a:solidFill>
              </a:defRPr>
            </a:lvl1pPr>
          </a:lstStyle>
          <a:p>
            <a:pPr lvl="0"/>
            <a:r>
              <a:rPr lang="en-US" dirty="0"/>
              <a:t>Caption text in here</a:t>
            </a:r>
          </a:p>
        </p:txBody>
      </p:sp>
    </p:spTree>
    <p:extLst>
      <p:ext uri="{BB962C8B-B14F-4D97-AF65-F5344CB8AC3E}">
        <p14:creationId xmlns:p14="http://schemas.microsoft.com/office/powerpoint/2010/main" val="23368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941"/>
          <a:stretch/>
        </p:blipFill>
        <p:spPr>
          <a:xfrm>
            <a:off x="0" y="0"/>
            <a:ext cx="12192000" cy="6858000"/>
          </a:xfrm>
          <a:prstGeom prst="rect">
            <a:avLst/>
          </a:prstGeom>
        </p:spPr>
      </p:pic>
      <p:sp>
        <p:nvSpPr>
          <p:cNvPr id="3" name="Picture Placeholder 2"/>
          <p:cNvSpPr>
            <a:spLocks noGrp="1"/>
          </p:cNvSpPr>
          <p:nvPr>
            <p:ph type="pic" idx="1"/>
          </p:nvPr>
        </p:nvSpPr>
        <p:spPr>
          <a:xfrm>
            <a:off x="1219200" y="838200"/>
            <a:ext cx="9753600" cy="4724400"/>
          </a:xfrm>
          <a:prstGeom prst="rect">
            <a:avLst/>
          </a:prstGeom>
          <a:noFill/>
          <a:ln w="57150">
            <a:solidFill>
              <a:schemeClr val="bg2"/>
            </a:solidFill>
          </a:ln>
          <a:effectLst/>
        </p:spPr>
        <p:txBody>
          <a:bodyPr/>
          <a:lstStyle>
            <a:lvl1pPr marL="0" indent="0">
              <a:buNone/>
              <a:defRPr sz="3200">
                <a:solidFill>
                  <a:schemeClr val="tx1"/>
                </a:solidFill>
              </a:defRPr>
            </a:lvl1pPr>
            <a:extLst/>
          </a:lstStyle>
          <a:p>
            <a:r>
              <a:rPr kumimoji="0" lang="en-US"/>
              <a:t>Click icon to add picture</a:t>
            </a:r>
            <a:endParaRPr kumimoji="0" lang="en-US" dirty="0"/>
          </a:p>
        </p:txBody>
      </p:sp>
      <p:sp>
        <p:nvSpPr>
          <p:cNvPr id="10" name="Text Placeholder 9"/>
          <p:cNvSpPr>
            <a:spLocks noGrp="1"/>
          </p:cNvSpPr>
          <p:nvPr>
            <p:ph type="body" sz="quarter" idx="14" hasCustomPrompt="1"/>
          </p:nvPr>
        </p:nvSpPr>
        <p:spPr>
          <a:xfrm>
            <a:off x="0" y="5791200"/>
            <a:ext cx="12192000" cy="457200"/>
          </a:xfrm>
        </p:spPr>
        <p:txBody>
          <a:bodyPr>
            <a:normAutofit/>
          </a:bodyPr>
          <a:lstStyle>
            <a:lvl1pPr marL="109728" indent="0" algn="ctr">
              <a:buFontTx/>
              <a:buNone/>
              <a:defRPr sz="2000" baseline="0"/>
            </a:lvl1pPr>
            <a:lvl2pPr algn="ctr">
              <a:defRPr/>
            </a:lvl2pPr>
            <a:lvl3pPr algn="ctr">
              <a:defRPr/>
            </a:lvl3pPr>
            <a:lvl4pPr algn="ctr">
              <a:defRPr/>
            </a:lvl4pPr>
            <a:lvl5pPr algn="ctr">
              <a:defRPr/>
            </a:lvl5pPr>
          </a:lstStyle>
          <a:p>
            <a:pPr lvl="0"/>
            <a:r>
              <a:rPr lang="en-US" dirty="0"/>
              <a:t>Name ###     720.382.####     #####@coloradohealthinstitute.org</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700"/>
            <a:ext cx="12293600" cy="7124700"/>
          </a:xfrm>
          <a:prstGeom prst="rect">
            <a:avLst/>
          </a:prstGeom>
        </p:spPr>
      </p:pic>
      <p:sp>
        <p:nvSpPr>
          <p:cNvPr id="9" name="Title 3"/>
          <p:cNvSpPr txBox="1">
            <a:spLocks/>
          </p:cNvSpPr>
          <p:nvPr userDrawn="1"/>
        </p:nvSpPr>
        <p:spPr>
          <a:xfrm>
            <a:off x="5576711" y="4873625"/>
            <a:ext cx="5904088" cy="1371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bg1"/>
                </a:solidFill>
                <a:latin typeface="Ebrima"/>
                <a:ea typeface="+mj-ea"/>
                <a:cs typeface="Ebrima"/>
              </a:defRPr>
            </a:lvl1pPr>
          </a:lstStyle>
          <a:p>
            <a:pPr algn="r"/>
            <a:r>
              <a:rPr lang="en-US" sz="3600" dirty="0">
                <a:latin typeface="Ebrima" pitchFamily="2" charset="0"/>
                <a:ea typeface="Ebrima" pitchFamily="2" charset="0"/>
                <a:cs typeface="Ebrima" pitchFamily="2" charset="0"/>
              </a:rPr>
              <a:t>Click to change chapter title</a:t>
            </a:r>
          </a:p>
        </p:txBody>
      </p:sp>
      <p:sp>
        <p:nvSpPr>
          <p:cNvPr id="14" name="Picture Placeholder 2"/>
          <p:cNvSpPr>
            <a:spLocks noGrp="1"/>
          </p:cNvSpPr>
          <p:nvPr>
            <p:ph type="pic" idx="1"/>
          </p:nvPr>
        </p:nvSpPr>
        <p:spPr>
          <a:xfrm>
            <a:off x="1219200" y="838200"/>
            <a:ext cx="9753600" cy="4724400"/>
          </a:xfrm>
          <a:prstGeom prst="rect">
            <a:avLst/>
          </a:prstGeom>
          <a:noFill/>
          <a:ln w="57150">
            <a:solidFill>
              <a:srgbClr val="F6A01A"/>
            </a:solidFill>
          </a:ln>
          <a:effectLst/>
        </p:spPr>
        <p:txBody>
          <a:bodyPr/>
          <a:lstStyle>
            <a:lvl1pPr marL="0" indent="0">
              <a:buNone/>
              <a:defRPr sz="3200">
                <a:solidFill>
                  <a:schemeClr val="tx1"/>
                </a:solidFill>
              </a:defRPr>
            </a:lvl1pPr>
            <a:extLst/>
          </a:lstStyle>
          <a:p>
            <a:r>
              <a:rPr kumimoji="0" lang="en-US"/>
              <a:t>Click icon to add picture</a:t>
            </a:r>
            <a:endParaRPr kumimoji="0" lang="en-US" dirty="0"/>
          </a:p>
        </p:txBody>
      </p:sp>
      <p:sp>
        <p:nvSpPr>
          <p:cNvPr id="11" name="Text Placeholder 10"/>
          <p:cNvSpPr>
            <a:spLocks noGrp="1"/>
          </p:cNvSpPr>
          <p:nvPr>
            <p:ph type="body" sz="quarter" idx="10" hasCustomPrompt="1"/>
          </p:nvPr>
        </p:nvSpPr>
        <p:spPr>
          <a:xfrm>
            <a:off x="0" y="5791200"/>
            <a:ext cx="12192000" cy="457200"/>
          </a:xfrm>
        </p:spPr>
        <p:txBody>
          <a:bodyPr>
            <a:noAutofit/>
          </a:bodyPr>
          <a:lstStyle>
            <a:lvl1pPr marL="109728" indent="0" algn="ctr">
              <a:buFontTx/>
              <a:buNone/>
              <a:defRPr sz="2100" baseline="0"/>
            </a:lvl1pPr>
            <a:lvl2pPr marL="393192" indent="0">
              <a:buFontTx/>
              <a:buNone/>
              <a:defRPr sz="2100"/>
            </a:lvl2pPr>
            <a:lvl3pPr marL="630936" indent="0">
              <a:buFontTx/>
              <a:buNone/>
              <a:defRPr sz="2100"/>
            </a:lvl3pPr>
            <a:lvl4pPr marL="914400" indent="0">
              <a:buFontTx/>
              <a:buNone/>
              <a:defRPr sz="2100"/>
            </a:lvl4pPr>
            <a:lvl5pPr marL="1143000" indent="0">
              <a:buFontTx/>
              <a:buNone/>
              <a:defRPr sz="2100"/>
            </a:lvl5pPr>
          </a:lstStyle>
          <a:p>
            <a:pPr lvl="0"/>
            <a:r>
              <a:rPr lang="en-US" dirty="0"/>
              <a:t>Name     720.382.####     #####@coloradohealthinstitute.org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Slide Number Placeholder 17"/>
          <p:cNvSpPr>
            <a:spLocks noGrp="1"/>
          </p:cNvSpPr>
          <p:nvPr>
            <p:ph type="sldNum" sz="quarter" idx="4"/>
          </p:nvPr>
        </p:nvSpPr>
        <p:spPr>
          <a:xfrm>
            <a:off x="11191359" y="6416676"/>
            <a:ext cx="487680" cy="365125"/>
          </a:xfrm>
          <a:prstGeom prst="rect">
            <a:avLst/>
          </a:prstGeom>
        </p:spPr>
        <p:txBody>
          <a:bodyPr vert="horz" anchor="b"/>
          <a:lstStyle>
            <a:lvl1pPr algn="r" eaLnBrk="1" latinLnBrk="0" hangingPunct="1">
              <a:defRPr kumimoji="0" sz="1000" b="0">
                <a:solidFill>
                  <a:schemeClr val="tx1"/>
                </a:solidFill>
                <a:latin typeface="+mj-lt"/>
              </a:defRPr>
            </a:lvl1pPr>
            <a:extLst/>
          </a:lstStyle>
          <a:p>
            <a:fld id="{D5BBC35B-A44B-4119-B8DA-DE9E3DFADA20}" type="slidenum">
              <a:rPr lang="en-US" smtClean="0"/>
              <a:pPr/>
              <a:t>‹#›</a:t>
            </a:fld>
            <a:endParaRPr lang="en-US" dirty="0"/>
          </a:p>
        </p:txBody>
      </p:sp>
      <p:sp>
        <p:nvSpPr>
          <p:cNvPr id="9" name="Title Placeholder 8"/>
          <p:cNvSpPr>
            <a:spLocks noGrp="1"/>
          </p:cNvSpPr>
          <p:nvPr>
            <p:ph type="title"/>
          </p:nvPr>
        </p:nvSpPr>
        <p:spPr>
          <a:xfrm>
            <a:off x="609600" y="0"/>
            <a:ext cx="10972800" cy="1143000"/>
          </a:xfrm>
          <a:prstGeom prst="rect">
            <a:avLst/>
          </a:prstGeom>
        </p:spPr>
        <p:txBody>
          <a:bodyPr vert="horz" anchor="ctr">
            <a:normAutofit/>
          </a:bodyPr>
          <a:lstStyle/>
          <a:p>
            <a:r>
              <a:rPr kumimoji="0" lang="en-US"/>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30" r:id="rId2"/>
    <p:sldLayoutId id="2147483722" r:id="rId3"/>
    <p:sldLayoutId id="2147483733" r:id="rId4"/>
    <p:sldLayoutId id="2147483734" r:id="rId5"/>
    <p:sldLayoutId id="2147483735" r:id="rId6"/>
    <p:sldLayoutId id="2147483736" r:id="rId7"/>
    <p:sldLayoutId id="2147483729" r:id="rId8"/>
    <p:sldLayoutId id="2147483732" r:id="rId9"/>
    <p:sldLayoutId id="2147483737" r:id="rId10"/>
  </p:sldLayoutIdLst>
  <p:hf hdr="0" ftr="0" dt="0"/>
  <p:txStyles>
    <p:title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http://www.mountainfamily.org/" TargetMode="External"/><Relationship Id="rId5" Type="http://schemas.openxmlformats.org/officeDocument/2006/relationships/hyperlink" Target="mailto:rbrooks@mountainfamilyhealth.org" TargetMode="External"/><Relationship Id="rId4" Type="http://schemas.openxmlformats.org/officeDocument/2006/relationships/hyperlink" Target="mailto:johnsone@coloradohealthinstitute.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7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90600"/>
            <a:ext cx="7772400" cy="5158138"/>
          </a:xfrm>
          <a:prstGeom prst="rect">
            <a:avLst/>
          </a:prstGeom>
        </p:spPr>
      </p:pic>
      <p:sp>
        <p:nvSpPr>
          <p:cNvPr id="8" name="Title 3"/>
          <p:cNvSpPr txBox="1">
            <a:spLocks/>
          </p:cNvSpPr>
          <p:nvPr/>
        </p:nvSpPr>
        <p:spPr>
          <a:xfrm>
            <a:off x="0" y="0"/>
            <a:ext cx="12192000" cy="1143000"/>
          </a:xfrm>
          <a:prstGeom prst="rect">
            <a:avLst/>
          </a:prstGeom>
        </p:spPr>
        <p:txBody>
          <a:bodyPr vert="horz" rtlCol="0" anchor="ctr">
            <a:normAutofit/>
          </a:bodyPr>
          <a:lst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a:lstStyle>
          <a:p>
            <a:pPr algn="ctr"/>
            <a:r>
              <a:rPr lang="en-US" sz="4400" b="1" dirty="0">
                <a:solidFill>
                  <a:schemeClr val="bg2">
                    <a:lumMod val="75000"/>
                  </a:schemeClr>
                </a:solidFill>
              </a:rPr>
              <a:t>Medicaid’s Future Still Shaping Up</a:t>
            </a:r>
          </a:p>
        </p:txBody>
      </p:sp>
    </p:spTree>
    <p:extLst>
      <p:ext uri="{BB962C8B-B14F-4D97-AF65-F5344CB8AC3E}">
        <p14:creationId xmlns:p14="http://schemas.microsoft.com/office/powerpoint/2010/main" val="332182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spTree>
    <p:extLst>
      <p:ext uri="{BB962C8B-B14F-4D97-AF65-F5344CB8AC3E}">
        <p14:creationId xmlns:p14="http://schemas.microsoft.com/office/powerpoint/2010/main" val="326763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297586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195224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1551100"/>
            <a:ext cx="663209" cy="96173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498" y="2743200"/>
            <a:ext cx="357503" cy="51842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9526" y="2756331"/>
            <a:ext cx="357503" cy="51842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769" y="2752645"/>
            <a:ext cx="357503" cy="51842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97" y="2754488"/>
            <a:ext cx="357503" cy="5184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826" y="2759421"/>
            <a:ext cx="357503" cy="5184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0854" y="2761264"/>
            <a:ext cx="357503" cy="5184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097" y="2757578"/>
            <a:ext cx="357503" cy="5184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125" y="2759421"/>
            <a:ext cx="357503" cy="5184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508" y="2752644"/>
            <a:ext cx="357503" cy="518421"/>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222" y="4019381"/>
            <a:ext cx="663209" cy="961730"/>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59" y="4019381"/>
            <a:ext cx="663209" cy="961730"/>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901" y="3996521"/>
            <a:ext cx="663209" cy="961730"/>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5256861"/>
            <a:ext cx="663209" cy="96173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5256861"/>
            <a:ext cx="663209" cy="96173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121463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1551100"/>
            <a:ext cx="663209" cy="96173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498" y="2743200"/>
            <a:ext cx="357503" cy="51842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9526" y="2756331"/>
            <a:ext cx="357503" cy="51842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769" y="2752645"/>
            <a:ext cx="357503" cy="51842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97" y="2754488"/>
            <a:ext cx="357503" cy="5184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826" y="2759421"/>
            <a:ext cx="357503" cy="5184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0854" y="2761264"/>
            <a:ext cx="357503" cy="5184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097" y="2757578"/>
            <a:ext cx="357503" cy="5184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125" y="2759421"/>
            <a:ext cx="357503" cy="5184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508" y="2752644"/>
            <a:ext cx="357503" cy="518421"/>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222" y="4019381"/>
            <a:ext cx="663209" cy="961730"/>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59" y="4019381"/>
            <a:ext cx="663209" cy="961730"/>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901" y="3996521"/>
            <a:ext cx="663209" cy="961730"/>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5256861"/>
            <a:ext cx="663209" cy="96173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5256861"/>
            <a:ext cx="663209" cy="961730"/>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1516296"/>
            <a:ext cx="668984" cy="97010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253833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1551100"/>
            <a:ext cx="663209" cy="96173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498" y="2743200"/>
            <a:ext cx="357503" cy="51842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9526" y="2756331"/>
            <a:ext cx="357503" cy="51842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769" y="2752645"/>
            <a:ext cx="357503" cy="51842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97" y="2754488"/>
            <a:ext cx="357503" cy="5184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826" y="2759421"/>
            <a:ext cx="357503" cy="5184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0854" y="2761264"/>
            <a:ext cx="357503" cy="5184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097" y="2757578"/>
            <a:ext cx="357503" cy="5184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125" y="2759421"/>
            <a:ext cx="357503" cy="5184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508" y="2752644"/>
            <a:ext cx="357503" cy="518421"/>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222" y="4019381"/>
            <a:ext cx="663209" cy="961730"/>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59" y="4019381"/>
            <a:ext cx="663209" cy="961730"/>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901" y="3996521"/>
            <a:ext cx="663209" cy="961730"/>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5256861"/>
            <a:ext cx="663209" cy="96173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5256861"/>
            <a:ext cx="663209" cy="961730"/>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1516296"/>
            <a:ext cx="668984" cy="970104"/>
          </a:xfrm>
          <a:prstGeom prst="rect">
            <a:avLst/>
          </a:prstGeom>
        </p:spPr>
      </p:pic>
      <p:pic>
        <p:nvPicPr>
          <p:cNvPr id="109" name="Picture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1543880"/>
            <a:ext cx="663209" cy="96173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39157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1551100"/>
            <a:ext cx="663209" cy="96173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498" y="2743200"/>
            <a:ext cx="357503" cy="51842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9526" y="2756331"/>
            <a:ext cx="357503" cy="51842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769" y="2752645"/>
            <a:ext cx="357503" cy="51842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97" y="2754488"/>
            <a:ext cx="357503" cy="5184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826" y="2759421"/>
            <a:ext cx="357503" cy="5184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0854" y="2761264"/>
            <a:ext cx="357503" cy="5184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097" y="2757578"/>
            <a:ext cx="357503" cy="5184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125" y="2759421"/>
            <a:ext cx="357503" cy="5184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508" y="2752644"/>
            <a:ext cx="357503" cy="518421"/>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222" y="4019381"/>
            <a:ext cx="663209" cy="961730"/>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59" y="4019381"/>
            <a:ext cx="663209" cy="961730"/>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901" y="3996521"/>
            <a:ext cx="663209" cy="961730"/>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5256861"/>
            <a:ext cx="663209" cy="96173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5256861"/>
            <a:ext cx="663209" cy="961730"/>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1516296"/>
            <a:ext cx="668984" cy="970104"/>
          </a:xfrm>
          <a:prstGeom prst="rect">
            <a:avLst/>
          </a:prstGeom>
        </p:spPr>
      </p:pic>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841165"/>
            <a:ext cx="668984" cy="970104"/>
          </a:xfrm>
          <a:prstGeom prst="rect">
            <a:avLst/>
          </a:prstGeom>
        </p:spPr>
      </p:pic>
      <p:pic>
        <p:nvPicPr>
          <p:cNvPr id="109" name="Picture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1543880"/>
            <a:ext cx="663209" cy="96173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393463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New Options</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850" y="1511623"/>
            <a:ext cx="668984" cy="97010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5636" y="2819400"/>
            <a:ext cx="668984" cy="970104"/>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30" y="4041874"/>
            <a:ext cx="668984" cy="970104"/>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338" y="4026634"/>
            <a:ext cx="668984" cy="970104"/>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691" y="4043624"/>
            <a:ext cx="668984" cy="970104"/>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4330" y="5278296"/>
            <a:ext cx="668984" cy="970104"/>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8" y="5263056"/>
            <a:ext cx="668984" cy="97010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1551100"/>
            <a:ext cx="663209" cy="96173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498" y="2743200"/>
            <a:ext cx="357503" cy="51842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9526" y="2756331"/>
            <a:ext cx="357503" cy="51842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769" y="2752645"/>
            <a:ext cx="357503" cy="51842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97" y="2754488"/>
            <a:ext cx="357503" cy="5184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826" y="2759421"/>
            <a:ext cx="357503" cy="5184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0854" y="2761264"/>
            <a:ext cx="357503" cy="5184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097" y="2757578"/>
            <a:ext cx="357503" cy="5184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125" y="2759421"/>
            <a:ext cx="357503" cy="5184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508" y="2752644"/>
            <a:ext cx="357503" cy="518421"/>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222" y="4019381"/>
            <a:ext cx="663209" cy="961730"/>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59" y="4019381"/>
            <a:ext cx="663209" cy="961730"/>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901" y="3996521"/>
            <a:ext cx="663209" cy="961730"/>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760" y="5256861"/>
            <a:ext cx="663209" cy="96173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5256861"/>
            <a:ext cx="663209" cy="961730"/>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1516296"/>
            <a:ext cx="668984" cy="970104"/>
          </a:xfrm>
          <a:prstGeom prst="rect">
            <a:avLst/>
          </a:prstGeom>
        </p:spPr>
      </p:pic>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841165"/>
            <a:ext cx="668984" cy="970104"/>
          </a:xfrm>
          <a:prstGeom prst="rect">
            <a:avLst/>
          </a:prstGeom>
        </p:spPr>
      </p:pic>
      <p:pic>
        <p:nvPicPr>
          <p:cNvPr id="109" name="Picture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397" y="1543880"/>
            <a:ext cx="663209" cy="961730"/>
          </a:xfrm>
          <a:prstGeom prst="rect">
            <a:avLst/>
          </a:prstGeom>
        </p:spPr>
      </p:pic>
      <p:pic>
        <p:nvPicPr>
          <p:cNvPr id="127" name="Picture 1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147" y="3274971"/>
            <a:ext cx="357503" cy="518421"/>
          </a:xfrm>
          <a:prstGeom prst="rect">
            <a:avLst/>
          </a:prstGeom>
        </p:spPr>
      </p:pic>
      <p:pic>
        <p:nvPicPr>
          <p:cNvPr id="129" name="Picture 1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0175" y="3288102"/>
            <a:ext cx="357503" cy="518421"/>
          </a:xfrm>
          <a:prstGeom prst="rect">
            <a:avLst/>
          </a:prstGeom>
        </p:spPr>
      </p:pic>
      <p:pic>
        <p:nvPicPr>
          <p:cNvPr id="130" name="Picture 1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418" y="3284416"/>
            <a:ext cx="357503" cy="518421"/>
          </a:xfrm>
          <a:prstGeom prst="rect">
            <a:avLst/>
          </a:prstGeom>
        </p:spPr>
      </p:pic>
      <p:pic>
        <p:nvPicPr>
          <p:cNvPr id="131" name="Picture 1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9446" y="3286259"/>
            <a:ext cx="357503" cy="518421"/>
          </a:xfrm>
          <a:prstGeom prst="rect">
            <a:avLst/>
          </a:prstGeom>
        </p:spPr>
      </p:pic>
      <p:pic>
        <p:nvPicPr>
          <p:cNvPr id="132" name="Picture 1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475" y="3291192"/>
            <a:ext cx="357503" cy="518421"/>
          </a:xfrm>
          <a:prstGeom prst="rect">
            <a:avLst/>
          </a:prstGeom>
        </p:spPr>
      </p:pic>
      <p:pic>
        <p:nvPicPr>
          <p:cNvPr id="133" name="Picture 1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1503" y="3293035"/>
            <a:ext cx="357503" cy="518421"/>
          </a:xfrm>
          <a:prstGeom prst="rect">
            <a:avLst/>
          </a:prstGeom>
        </p:spPr>
      </p:pic>
      <p:pic>
        <p:nvPicPr>
          <p:cNvPr id="134" name="Pictur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746" y="3289349"/>
            <a:ext cx="357503" cy="518421"/>
          </a:xfrm>
          <a:prstGeom prst="rect">
            <a:avLst/>
          </a:prstGeom>
        </p:spPr>
      </p:pic>
      <p:pic>
        <p:nvPicPr>
          <p:cNvPr id="135" name="Picture 1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0774" y="3291192"/>
            <a:ext cx="357503" cy="518421"/>
          </a:xfrm>
          <a:prstGeom prst="rect">
            <a:avLst/>
          </a:prstGeom>
        </p:spPr>
      </p:pic>
      <p:pic>
        <p:nvPicPr>
          <p:cNvPr id="136" name="Picture 1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4157" y="3284415"/>
            <a:ext cx="357503" cy="51842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255030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316165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981200" y="0"/>
            <a:ext cx="8469967" cy="1143000"/>
          </a:xfrm>
        </p:spPr>
        <p:txBody>
          <a:bodyPr>
            <a:normAutofit/>
          </a:bodyPr>
          <a:lstStyle/>
          <a:p>
            <a:r>
              <a:rPr lang="en-US" sz="4400" b="1" dirty="0"/>
              <a:t>Introduction</a:t>
            </a:r>
          </a:p>
        </p:txBody>
      </p:sp>
      <p:sp>
        <p:nvSpPr>
          <p:cNvPr id="3" name="Content Placeholder 2"/>
          <p:cNvSpPr>
            <a:spLocks noGrp="1"/>
          </p:cNvSpPr>
          <p:nvPr>
            <p:ph idx="1"/>
          </p:nvPr>
        </p:nvSpPr>
        <p:spPr>
          <a:xfrm>
            <a:off x="0" y="1917509"/>
            <a:ext cx="12192000" cy="4330891"/>
          </a:xfrm>
        </p:spPr>
        <p:txBody>
          <a:bodyPr>
            <a:noAutofit/>
          </a:bodyPr>
          <a:lstStyle/>
          <a:p>
            <a:pPr marL="109728" indent="0" algn="ctr">
              <a:buNone/>
            </a:pPr>
            <a:r>
              <a:rPr lang="en-US" sz="4400" b="1" dirty="0">
                <a:solidFill>
                  <a:schemeClr val="bg2">
                    <a:lumMod val="75000"/>
                  </a:schemeClr>
                </a:solidFill>
              </a:rPr>
              <a:t>Emily Johnson</a:t>
            </a:r>
            <a:br>
              <a:rPr lang="en-US" sz="4000" dirty="0">
                <a:solidFill>
                  <a:schemeClr val="bg2">
                    <a:lumMod val="75000"/>
                  </a:schemeClr>
                </a:solidFill>
              </a:rPr>
            </a:br>
            <a:r>
              <a:rPr lang="en-US" sz="4000" dirty="0">
                <a:solidFill>
                  <a:schemeClr val="bg2">
                    <a:lumMod val="75000"/>
                  </a:schemeClr>
                </a:solidFill>
              </a:rPr>
              <a:t>Senior Policy and Statistical Analyst, </a:t>
            </a:r>
            <a:br>
              <a:rPr lang="en-US" sz="4000" dirty="0">
                <a:solidFill>
                  <a:schemeClr val="bg2">
                    <a:lumMod val="75000"/>
                  </a:schemeClr>
                </a:solidFill>
              </a:rPr>
            </a:br>
            <a:r>
              <a:rPr lang="en-US" sz="4000" dirty="0">
                <a:solidFill>
                  <a:schemeClr val="bg2">
                    <a:lumMod val="75000"/>
                  </a:schemeClr>
                </a:solidFill>
              </a:rPr>
              <a:t>Colorado Health Institute</a:t>
            </a:r>
          </a:p>
          <a:p>
            <a:pPr marL="109728" indent="0" algn="ctr">
              <a:buNone/>
            </a:pPr>
            <a:endParaRPr lang="en-US" sz="4000" b="1" dirty="0">
              <a:solidFill>
                <a:schemeClr val="bg2">
                  <a:lumMod val="75000"/>
                </a:schemeClr>
              </a:solidFill>
            </a:endParaRPr>
          </a:p>
          <a:p>
            <a:pPr marL="109728" indent="0" algn="ctr">
              <a:buNone/>
            </a:pPr>
            <a:r>
              <a:rPr lang="en-US" sz="4400" b="1" dirty="0">
                <a:solidFill>
                  <a:schemeClr val="bg2">
                    <a:lumMod val="75000"/>
                  </a:schemeClr>
                </a:solidFill>
              </a:rPr>
              <a:t>Ross Brooks</a:t>
            </a:r>
          </a:p>
          <a:p>
            <a:pPr marL="109728" indent="0" algn="ctr">
              <a:buNone/>
            </a:pPr>
            <a:r>
              <a:rPr lang="en-US" sz="4000" dirty="0">
                <a:solidFill>
                  <a:schemeClr val="bg2">
                    <a:lumMod val="75000"/>
                  </a:schemeClr>
                </a:solidFill>
              </a:rPr>
              <a:t>CEO, Mountain Family Health Centers</a:t>
            </a:r>
          </a:p>
          <a:p>
            <a:pPr marL="109728" indent="0" algn="ctr">
              <a:buNone/>
            </a:pPr>
            <a:endParaRPr lang="en-US" sz="3600" dirty="0">
              <a:solidFill>
                <a:schemeClr val="bg2">
                  <a:lumMod val="75000"/>
                </a:schemeClr>
              </a:solidFill>
            </a:endParaRPr>
          </a:p>
        </p:txBody>
      </p:sp>
      <p:sp>
        <p:nvSpPr>
          <p:cNvPr id="6" name="Title 1"/>
          <p:cNvSpPr txBox="1">
            <a:spLocks/>
          </p:cNvSpPr>
          <p:nvPr/>
        </p:nvSpPr>
        <p:spPr>
          <a:xfrm>
            <a:off x="0" y="228600"/>
            <a:ext cx="12192000" cy="1326515"/>
          </a:xfrm>
          <a:prstGeom prst="rect">
            <a:avLst/>
          </a:prstGeom>
        </p:spPr>
        <p:txBody>
          <a:bodyPr vert="horz" rtlCol="0" anchor="ctr">
            <a:normAutofit/>
          </a:bodyPr>
          <a:lst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a:lstStyle>
          <a:p>
            <a:pPr algn="ctr"/>
            <a:r>
              <a:rPr lang="en-US" sz="5400" b="1" dirty="0">
                <a:solidFill>
                  <a:schemeClr val="bg2">
                    <a:lumMod val="75000"/>
                  </a:schemeClr>
                </a:solidFill>
              </a:rPr>
              <a:t>Introductions</a:t>
            </a:r>
          </a:p>
        </p:txBody>
      </p:sp>
    </p:spTree>
    <p:extLst>
      <p:ext uri="{BB962C8B-B14F-4D97-AF65-F5344CB8AC3E}">
        <p14:creationId xmlns:p14="http://schemas.microsoft.com/office/powerpoint/2010/main" val="392110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137651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14" name="Picture 13"/>
          <p:cNvPicPr>
            <a:picLocks noChangeAspect="1"/>
          </p:cNvPicPr>
          <p:nvPr/>
        </p:nvPicPr>
        <p:blipFill>
          <a:blip r:embed="rId3"/>
          <a:stretch>
            <a:fillRect/>
          </a:stretch>
        </p:blipFill>
        <p:spPr>
          <a:xfrm>
            <a:off x="1237062" y="4019380"/>
            <a:ext cx="427092" cy="1034997"/>
          </a:xfrm>
          <a:prstGeom prst="rect">
            <a:avLst/>
          </a:prstGeom>
        </p:spPr>
      </p:pic>
    </p:spTree>
    <p:extLst>
      <p:ext uri="{BB962C8B-B14F-4D97-AF65-F5344CB8AC3E}">
        <p14:creationId xmlns:p14="http://schemas.microsoft.com/office/powerpoint/2010/main" val="72365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14" name="Picture 13"/>
          <p:cNvPicPr>
            <a:picLocks noChangeAspect="1"/>
          </p:cNvPicPr>
          <p:nvPr/>
        </p:nvPicPr>
        <p:blipFill>
          <a:blip r:embed="rId3"/>
          <a:stretch>
            <a:fillRect/>
          </a:stretch>
        </p:blipFill>
        <p:spPr>
          <a:xfrm>
            <a:off x="1237062" y="4019380"/>
            <a:ext cx="427092" cy="103499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3176" y="4044333"/>
            <a:ext cx="663209" cy="96173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1644" y="4044333"/>
            <a:ext cx="663209" cy="96173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7411" y="4044333"/>
            <a:ext cx="663209" cy="961730"/>
          </a:xfrm>
          <a:prstGeom prst="rect">
            <a:avLst/>
          </a:prstGeom>
        </p:spPr>
      </p:pic>
    </p:spTree>
    <p:extLst>
      <p:ext uri="{BB962C8B-B14F-4D97-AF65-F5344CB8AC3E}">
        <p14:creationId xmlns:p14="http://schemas.microsoft.com/office/powerpoint/2010/main" val="146088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spTree>
    <p:extLst>
      <p:ext uri="{BB962C8B-B14F-4D97-AF65-F5344CB8AC3E}">
        <p14:creationId xmlns:p14="http://schemas.microsoft.com/office/powerpoint/2010/main" val="364043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1544496"/>
            <a:ext cx="668984" cy="970104"/>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2746001"/>
            <a:ext cx="668984" cy="970104"/>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2746001"/>
            <a:ext cx="668984" cy="970104"/>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4044548"/>
            <a:ext cx="668984" cy="970104"/>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4044548"/>
            <a:ext cx="668984" cy="97010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4044548"/>
            <a:ext cx="668984" cy="970104"/>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5197195"/>
            <a:ext cx="668984" cy="970104"/>
          </a:xfrm>
          <a:prstGeom prst="rect">
            <a:avLst/>
          </a:prstGeom>
        </p:spPr>
      </p:pic>
    </p:spTree>
    <p:extLst>
      <p:ext uri="{BB962C8B-B14F-4D97-AF65-F5344CB8AC3E}">
        <p14:creationId xmlns:p14="http://schemas.microsoft.com/office/powerpoint/2010/main" val="89803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1544496"/>
            <a:ext cx="668984" cy="97010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1544496"/>
            <a:ext cx="668984" cy="97010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1544496"/>
            <a:ext cx="668984" cy="970104"/>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1544496"/>
            <a:ext cx="668984" cy="970104"/>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2746001"/>
            <a:ext cx="668984" cy="970104"/>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4044548"/>
            <a:ext cx="668984" cy="97010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4044548"/>
            <a:ext cx="668984" cy="970104"/>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5197195"/>
            <a:ext cx="668984" cy="970104"/>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5197195"/>
            <a:ext cx="668984" cy="970104"/>
          </a:xfrm>
          <a:prstGeom prst="rect">
            <a:avLst/>
          </a:prstGeom>
        </p:spPr>
      </p:pic>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5197195"/>
            <a:ext cx="668984" cy="970104"/>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5197195"/>
            <a:ext cx="668984" cy="970104"/>
          </a:xfrm>
          <a:prstGeom prst="rect">
            <a:avLst/>
          </a:prstGeom>
        </p:spPr>
      </p:pic>
    </p:spTree>
    <p:extLst>
      <p:ext uri="{BB962C8B-B14F-4D97-AF65-F5344CB8AC3E}">
        <p14:creationId xmlns:p14="http://schemas.microsoft.com/office/powerpoint/2010/main" val="2108749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9729" y="1544496"/>
            <a:ext cx="668984" cy="970104"/>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2141" y="1544496"/>
            <a:ext cx="668984" cy="970104"/>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1544496"/>
            <a:ext cx="668984" cy="97010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1544496"/>
            <a:ext cx="668984" cy="97010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1544496"/>
            <a:ext cx="668984" cy="970104"/>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1544496"/>
            <a:ext cx="668984" cy="970104"/>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9729" y="2746001"/>
            <a:ext cx="668984" cy="970104"/>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2141" y="2746001"/>
            <a:ext cx="668984" cy="970104"/>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2746001"/>
            <a:ext cx="668984" cy="970104"/>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2746001"/>
            <a:ext cx="668984" cy="970104"/>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2746001"/>
            <a:ext cx="668984" cy="970104"/>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2746001"/>
            <a:ext cx="668984" cy="970104"/>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9729" y="4044548"/>
            <a:ext cx="668984" cy="970104"/>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2141" y="4044548"/>
            <a:ext cx="668984" cy="970104"/>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4044548"/>
            <a:ext cx="668984" cy="970104"/>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4044548"/>
            <a:ext cx="668984" cy="970104"/>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4044548"/>
            <a:ext cx="668984" cy="97010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4044548"/>
            <a:ext cx="668984" cy="970104"/>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9729" y="5197195"/>
            <a:ext cx="668984" cy="970104"/>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2141" y="5197195"/>
            <a:ext cx="668984" cy="970104"/>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551" y="5197195"/>
            <a:ext cx="668984" cy="970104"/>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961" y="5197195"/>
            <a:ext cx="668984" cy="970104"/>
          </a:xfrm>
          <a:prstGeom prst="rect">
            <a:avLst/>
          </a:prstGeom>
        </p:spPr>
      </p:pic>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5197195"/>
            <a:ext cx="668984" cy="970104"/>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5197195"/>
            <a:ext cx="668984" cy="970104"/>
          </a:xfrm>
          <a:prstGeom prst="rect">
            <a:avLst/>
          </a:prstGeom>
        </p:spPr>
      </p:pic>
    </p:spTree>
    <p:extLst>
      <p:ext uri="{BB962C8B-B14F-4D97-AF65-F5344CB8AC3E}">
        <p14:creationId xmlns:p14="http://schemas.microsoft.com/office/powerpoint/2010/main" val="304044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Per Capita Allotment</a:t>
            </a:r>
          </a:p>
        </p:txBody>
      </p:sp>
      <p:pic>
        <p:nvPicPr>
          <p:cNvPr id="117" name="Picture 116"/>
          <p:cNvPicPr>
            <a:picLocks noChangeAspect="1"/>
          </p:cNvPicPr>
          <p:nvPr/>
        </p:nvPicPr>
        <p:blipFill>
          <a:blip r:embed="rId3"/>
          <a:stretch>
            <a:fillRect/>
          </a:stretch>
        </p:blipFill>
        <p:spPr>
          <a:xfrm>
            <a:off x="1838202" y="4019381"/>
            <a:ext cx="427092" cy="1034997"/>
          </a:xfrm>
          <a:prstGeom prst="rect">
            <a:avLst/>
          </a:prstGeom>
        </p:spPr>
      </p:pic>
      <p:pic>
        <p:nvPicPr>
          <p:cNvPr id="1024" name="Picture 1023"/>
          <p:cNvPicPr>
            <a:picLocks noChangeAspect="1"/>
          </p:cNvPicPr>
          <p:nvPr/>
        </p:nvPicPr>
        <p:blipFill>
          <a:blip r:embed="rId4"/>
          <a:stretch>
            <a:fillRect/>
          </a:stretch>
        </p:blipFill>
        <p:spPr>
          <a:xfrm>
            <a:off x="1838202" y="1448661"/>
            <a:ext cx="406198" cy="933248"/>
          </a:xfrm>
          <a:prstGeom prst="rect">
            <a:avLst/>
          </a:prstGeom>
        </p:spPr>
      </p:pic>
      <p:pic>
        <p:nvPicPr>
          <p:cNvPr id="1025" name="Picture 1024"/>
          <p:cNvPicPr>
            <a:picLocks noChangeAspect="1"/>
          </p:cNvPicPr>
          <p:nvPr/>
        </p:nvPicPr>
        <p:blipFill>
          <a:blip r:embed="rId5"/>
          <a:stretch>
            <a:fillRect/>
          </a:stretch>
        </p:blipFill>
        <p:spPr>
          <a:xfrm>
            <a:off x="1681798" y="2667000"/>
            <a:ext cx="749587" cy="10777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1552870"/>
            <a:ext cx="663209" cy="961730"/>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2724994"/>
            <a:ext cx="663209" cy="961730"/>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4044333"/>
            <a:ext cx="663209" cy="96173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859" y="4044333"/>
            <a:ext cx="663209" cy="961730"/>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4044333"/>
            <a:ext cx="663209" cy="961730"/>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391" y="5205569"/>
            <a:ext cx="663209" cy="961730"/>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626" y="2724994"/>
            <a:ext cx="663209" cy="9617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217" y="5278296"/>
            <a:ext cx="660028" cy="82465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1544496"/>
            <a:ext cx="668984" cy="970104"/>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2746001"/>
            <a:ext cx="668984" cy="970104"/>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9371" y="4044548"/>
            <a:ext cx="668984" cy="97010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4044548"/>
            <a:ext cx="668984" cy="970104"/>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781" y="5197195"/>
            <a:ext cx="668984" cy="970104"/>
          </a:xfrm>
          <a:prstGeom prst="rect">
            <a:avLst/>
          </a:prstGeom>
        </p:spPr>
      </p:pic>
    </p:spTree>
    <p:extLst>
      <p:ext uri="{BB962C8B-B14F-4D97-AF65-F5344CB8AC3E}">
        <p14:creationId xmlns:p14="http://schemas.microsoft.com/office/powerpoint/2010/main" val="55142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spTree>
    <p:extLst>
      <p:ext uri="{BB962C8B-B14F-4D97-AF65-F5344CB8AC3E}">
        <p14:creationId xmlns:p14="http://schemas.microsoft.com/office/powerpoint/2010/main" val="1638930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spTree>
    <p:extLst>
      <p:ext uri="{BB962C8B-B14F-4D97-AF65-F5344CB8AC3E}">
        <p14:creationId xmlns:p14="http://schemas.microsoft.com/office/powerpoint/2010/main" val="280556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981200" y="0"/>
            <a:ext cx="8469967" cy="1143000"/>
          </a:xfrm>
        </p:spPr>
        <p:txBody>
          <a:bodyPr>
            <a:normAutofit/>
          </a:bodyPr>
          <a:lstStyle/>
          <a:p>
            <a:r>
              <a:rPr lang="en-US" sz="4400" b="1" dirty="0"/>
              <a:t>The Bottom Line</a:t>
            </a:r>
          </a:p>
        </p:txBody>
      </p:sp>
      <p:sp>
        <p:nvSpPr>
          <p:cNvPr id="3" name="Content Placeholder 2"/>
          <p:cNvSpPr>
            <a:spLocks noGrp="1"/>
          </p:cNvSpPr>
          <p:nvPr>
            <p:ph idx="1"/>
          </p:nvPr>
        </p:nvSpPr>
        <p:spPr>
          <a:xfrm>
            <a:off x="1797944" y="1408176"/>
            <a:ext cx="9479656" cy="4916424"/>
          </a:xfrm>
        </p:spPr>
        <p:txBody>
          <a:bodyPr>
            <a:noAutofit/>
          </a:bodyPr>
          <a:lstStyle/>
          <a:p>
            <a:pPr marL="109728" indent="0">
              <a:spcAft>
                <a:spcPts val="3200"/>
              </a:spcAft>
              <a:buNone/>
            </a:pPr>
            <a:r>
              <a:rPr lang="en-US" sz="4000" dirty="0">
                <a:solidFill>
                  <a:schemeClr val="bg2">
                    <a:lumMod val="75000"/>
                  </a:schemeClr>
                </a:solidFill>
              </a:rPr>
              <a:t>Medicaid expansion was larger than expected, accounting for almost the entire decline in </a:t>
            </a:r>
            <a:r>
              <a:rPr lang="en-US" sz="4000" dirty="0" err="1">
                <a:solidFill>
                  <a:schemeClr val="bg2">
                    <a:lumMod val="75000"/>
                  </a:schemeClr>
                </a:solidFill>
              </a:rPr>
              <a:t>uninsurance</a:t>
            </a:r>
            <a:r>
              <a:rPr lang="en-US" sz="4000" dirty="0">
                <a:solidFill>
                  <a:schemeClr val="bg2">
                    <a:lumMod val="75000"/>
                  </a:schemeClr>
                </a:solidFill>
              </a:rPr>
              <a:t>.</a:t>
            </a:r>
          </a:p>
          <a:p>
            <a:pPr marL="109728" indent="0">
              <a:spcAft>
                <a:spcPts val="3200"/>
              </a:spcAft>
              <a:buNone/>
            </a:pPr>
            <a:r>
              <a:rPr lang="en-US" sz="4000" dirty="0">
                <a:solidFill>
                  <a:schemeClr val="bg2">
                    <a:lumMod val="75000"/>
                  </a:schemeClr>
                </a:solidFill>
              </a:rPr>
              <a:t>The program’s future is still shaping up.</a:t>
            </a:r>
          </a:p>
          <a:p>
            <a:pPr marL="109728" indent="0">
              <a:spcAft>
                <a:spcPts val="3200"/>
              </a:spcAft>
              <a:buNone/>
            </a:pPr>
            <a:r>
              <a:rPr lang="en-US" sz="4000" dirty="0">
                <a:solidFill>
                  <a:schemeClr val="bg2">
                    <a:lumMod val="75000"/>
                  </a:schemeClr>
                </a:solidFill>
              </a:rPr>
              <a:t>Changes will impact local communities and patients.</a:t>
            </a:r>
          </a:p>
        </p:txBody>
      </p:sp>
      <p:sp>
        <p:nvSpPr>
          <p:cNvPr id="6" name="Title 1"/>
          <p:cNvSpPr txBox="1">
            <a:spLocks/>
          </p:cNvSpPr>
          <p:nvPr/>
        </p:nvSpPr>
        <p:spPr>
          <a:xfrm>
            <a:off x="3965448" y="228600"/>
            <a:ext cx="4858512" cy="1326515"/>
          </a:xfrm>
          <a:prstGeom prst="rect">
            <a:avLst/>
          </a:prstGeom>
        </p:spPr>
        <p:txBody>
          <a:bodyPr vert="horz" rtlCol="0" anchor="ctr">
            <a:normAutofit fontScale="92500"/>
          </a:bodyPr>
          <a:lst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a:lstStyle>
          <a:p>
            <a:r>
              <a:rPr lang="en-US" sz="5400" b="1" dirty="0">
                <a:solidFill>
                  <a:schemeClr val="bg2">
                    <a:lumMod val="75000"/>
                  </a:schemeClr>
                </a:solidFill>
              </a:rPr>
              <a:t>Three Takeaways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6417"/>
          <a:stretch/>
        </p:blipFill>
        <p:spPr>
          <a:xfrm>
            <a:off x="2966484" y="177038"/>
            <a:ext cx="1298122" cy="11795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384" t="35832" r="-13384" b="40585"/>
          <a:stretch/>
        </p:blipFill>
        <p:spPr>
          <a:xfrm>
            <a:off x="673553" y="1356614"/>
            <a:ext cx="1298122" cy="117957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793" t="58135" r="-14793" b="18282"/>
          <a:stretch/>
        </p:blipFill>
        <p:spPr>
          <a:xfrm>
            <a:off x="683078" y="3573907"/>
            <a:ext cx="1298122" cy="117957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384" t="81901" r="-13384" b="-5484"/>
          <a:stretch/>
        </p:blipFill>
        <p:spPr>
          <a:xfrm>
            <a:off x="685800" y="4753483"/>
            <a:ext cx="1298122" cy="1179576"/>
          </a:xfrm>
          <a:prstGeom prst="rect">
            <a:avLst/>
          </a:prstGeom>
        </p:spPr>
      </p:pic>
    </p:spTree>
    <p:extLst>
      <p:ext uri="{BB962C8B-B14F-4D97-AF65-F5344CB8AC3E}">
        <p14:creationId xmlns:p14="http://schemas.microsoft.com/office/powerpoint/2010/main" val="33924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5"/>
            <a:stretch>
              <a:fillRect/>
            </a:stretch>
          </p:blipFill>
          <p:spPr>
            <a:xfrm>
              <a:off x="5873398" y="2776283"/>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90" name="Group 89"/>
          <p:cNvGrpSpPr/>
          <p:nvPr/>
        </p:nvGrpSpPr>
        <p:grpSpPr>
          <a:xfrm>
            <a:off x="6942492" y="1576184"/>
            <a:ext cx="749587" cy="4567908"/>
            <a:chOff x="5873398" y="1610604"/>
            <a:chExt cx="749587" cy="4567908"/>
          </a:xfrm>
        </p:grpSpPr>
        <p:pic>
          <p:nvPicPr>
            <p:cNvPr id="91" name="Picture 90"/>
            <p:cNvPicPr>
              <a:picLocks noChangeAspect="1"/>
            </p:cNvPicPr>
            <p:nvPr/>
          </p:nvPicPr>
          <p:blipFill>
            <a:blip r:embed="rId3"/>
            <a:stretch>
              <a:fillRect/>
            </a:stretch>
          </p:blipFill>
          <p:spPr>
            <a:xfrm>
              <a:off x="6034645" y="4086433"/>
              <a:ext cx="427092" cy="1034997"/>
            </a:xfrm>
            <a:prstGeom prst="rect">
              <a:avLst/>
            </a:prstGeom>
          </p:spPr>
        </p:pic>
        <p:pic>
          <p:nvPicPr>
            <p:cNvPr id="94" name="Picture 93"/>
            <p:cNvPicPr>
              <a:picLocks noChangeAspect="1"/>
            </p:cNvPicPr>
            <p:nvPr/>
          </p:nvPicPr>
          <p:blipFill>
            <a:blip r:embed="rId4"/>
            <a:stretch>
              <a:fillRect/>
            </a:stretch>
          </p:blipFill>
          <p:spPr>
            <a:xfrm>
              <a:off x="6045092" y="1610604"/>
              <a:ext cx="406198" cy="933248"/>
            </a:xfrm>
            <a:prstGeom prst="rect">
              <a:avLst/>
            </a:prstGeom>
          </p:spPr>
        </p:pic>
        <p:pic>
          <p:nvPicPr>
            <p:cNvPr id="95" name="Picture 94"/>
            <p:cNvPicPr>
              <a:picLocks noChangeAspect="1"/>
            </p:cNvPicPr>
            <p:nvPr/>
          </p:nvPicPr>
          <p:blipFill>
            <a:blip r:embed="rId5"/>
            <a:stretch>
              <a:fillRect/>
            </a:stretch>
          </p:blipFill>
          <p:spPr>
            <a:xfrm>
              <a:off x="5873398" y="2776283"/>
              <a:ext cx="749587" cy="1077719"/>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17584" y="1576184"/>
            <a:ext cx="749587" cy="4567908"/>
            <a:chOff x="5873398" y="1610604"/>
            <a:chExt cx="749587" cy="4567908"/>
          </a:xfrm>
        </p:grpSpPr>
        <p:pic>
          <p:nvPicPr>
            <p:cNvPr id="100" name="Picture 99"/>
            <p:cNvPicPr>
              <a:picLocks noChangeAspect="1"/>
            </p:cNvPicPr>
            <p:nvPr/>
          </p:nvPicPr>
          <p:blipFill>
            <a:blip r:embed="rId3"/>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4"/>
            <a:stretch>
              <a:fillRect/>
            </a:stretch>
          </p:blipFill>
          <p:spPr>
            <a:xfrm>
              <a:off x="6045092" y="1610604"/>
              <a:ext cx="406198" cy="933248"/>
            </a:xfrm>
            <a:prstGeom prst="rect">
              <a:avLst/>
            </a:prstGeom>
          </p:spPr>
        </p:pic>
        <p:pic>
          <p:nvPicPr>
            <p:cNvPr id="102" name="Picture 101"/>
            <p:cNvPicPr>
              <a:picLocks noChangeAspect="1"/>
            </p:cNvPicPr>
            <p:nvPr/>
          </p:nvPicPr>
          <p:blipFill>
            <a:blip r:embed="rId5"/>
            <a:stretch>
              <a:fillRect/>
            </a:stretch>
          </p:blipFill>
          <p:spPr>
            <a:xfrm>
              <a:off x="5873398" y="2776283"/>
              <a:ext cx="749587" cy="1077719"/>
            </a:xfrm>
            <a:prstGeom prst="rect">
              <a:avLst/>
            </a:prstGeom>
          </p:spPr>
        </p:pic>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092676" y="1576184"/>
            <a:ext cx="749587" cy="4567908"/>
            <a:chOff x="5873398" y="1610604"/>
            <a:chExt cx="749587" cy="4567908"/>
          </a:xfrm>
        </p:grpSpPr>
        <p:pic>
          <p:nvPicPr>
            <p:cNvPr id="105" name="Picture 104"/>
            <p:cNvPicPr>
              <a:picLocks noChangeAspect="1"/>
            </p:cNvPicPr>
            <p:nvPr/>
          </p:nvPicPr>
          <p:blipFill>
            <a:blip r:embed="rId3"/>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4"/>
            <a:stretch>
              <a:fillRect/>
            </a:stretch>
          </p:blipFill>
          <p:spPr>
            <a:xfrm>
              <a:off x="6045092" y="1610604"/>
              <a:ext cx="406198" cy="933248"/>
            </a:xfrm>
            <a:prstGeom prst="rect">
              <a:avLst/>
            </a:prstGeom>
          </p:spPr>
        </p:pic>
        <p:pic>
          <p:nvPicPr>
            <p:cNvPr id="108" name="Picture 107"/>
            <p:cNvPicPr>
              <a:picLocks noChangeAspect="1"/>
            </p:cNvPicPr>
            <p:nvPr/>
          </p:nvPicPr>
          <p:blipFill>
            <a:blip r:embed="rId5"/>
            <a:stretch>
              <a:fillRect/>
            </a:stretch>
          </p:blipFill>
          <p:spPr>
            <a:xfrm>
              <a:off x="5873398" y="2776283"/>
              <a:ext cx="749587" cy="1077719"/>
            </a:xfrm>
            <a:prstGeom prst="rect">
              <a:avLst/>
            </a:prstGeom>
          </p:spPr>
        </p:pic>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spTree>
    <p:extLst>
      <p:ext uri="{BB962C8B-B14F-4D97-AF65-F5344CB8AC3E}">
        <p14:creationId xmlns:p14="http://schemas.microsoft.com/office/powerpoint/2010/main" val="3214901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5"/>
            <a:stretch>
              <a:fillRect/>
            </a:stretch>
          </p:blipFill>
          <p:spPr>
            <a:xfrm>
              <a:off x="5873398" y="2776283"/>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spTree>
    <p:extLst>
      <p:ext uri="{BB962C8B-B14F-4D97-AF65-F5344CB8AC3E}">
        <p14:creationId xmlns:p14="http://schemas.microsoft.com/office/powerpoint/2010/main" val="215044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5"/>
            <a:stretch>
              <a:fillRect/>
            </a:stretch>
          </p:blipFill>
          <p:spPr>
            <a:xfrm>
              <a:off x="5873398" y="2776283"/>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90" name="Group 89"/>
          <p:cNvGrpSpPr/>
          <p:nvPr/>
        </p:nvGrpSpPr>
        <p:grpSpPr>
          <a:xfrm>
            <a:off x="6942492" y="1576184"/>
            <a:ext cx="749587" cy="4567908"/>
            <a:chOff x="5873398" y="1610604"/>
            <a:chExt cx="749587" cy="4567908"/>
          </a:xfrm>
        </p:grpSpPr>
        <p:pic>
          <p:nvPicPr>
            <p:cNvPr id="91" name="Picture 90"/>
            <p:cNvPicPr>
              <a:picLocks noChangeAspect="1"/>
            </p:cNvPicPr>
            <p:nvPr/>
          </p:nvPicPr>
          <p:blipFill>
            <a:blip r:embed="rId3"/>
            <a:stretch>
              <a:fillRect/>
            </a:stretch>
          </p:blipFill>
          <p:spPr>
            <a:xfrm>
              <a:off x="6034645" y="4086433"/>
              <a:ext cx="427092" cy="1034997"/>
            </a:xfrm>
            <a:prstGeom prst="rect">
              <a:avLst/>
            </a:prstGeom>
          </p:spPr>
        </p:pic>
        <p:pic>
          <p:nvPicPr>
            <p:cNvPr id="94" name="Picture 93"/>
            <p:cNvPicPr>
              <a:picLocks noChangeAspect="1"/>
            </p:cNvPicPr>
            <p:nvPr/>
          </p:nvPicPr>
          <p:blipFill>
            <a:blip r:embed="rId4"/>
            <a:stretch>
              <a:fillRect/>
            </a:stretch>
          </p:blipFill>
          <p:spPr>
            <a:xfrm>
              <a:off x="6045092" y="1610604"/>
              <a:ext cx="406198" cy="933248"/>
            </a:xfrm>
            <a:prstGeom prst="rect">
              <a:avLst/>
            </a:prstGeom>
          </p:spPr>
        </p:pic>
        <p:pic>
          <p:nvPicPr>
            <p:cNvPr id="95" name="Picture 94"/>
            <p:cNvPicPr>
              <a:picLocks noChangeAspect="1"/>
            </p:cNvPicPr>
            <p:nvPr/>
          </p:nvPicPr>
          <p:blipFill>
            <a:blip r:embed="rId5"/>
            <a:stretch>
              <a:fillRect/>
            </a:stretch>
          </p:blipFill>
          <p:spPr>
            <a:xfrm>
              <a:off x="5873398" y="2776283"/>
              <a:ext cx="749587" cy="1077719"/>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17584" y="1576184"/>
            <a:ext cx="749587" cy="4567908"/>
            <a:chOff x="5873398" y="1610604"/>
            <a:chExt cx="749587" cy="4567908"/>
          </a:xfrm>
        </p:grpSpPr>
        <p:pic>
          <p:nvPicPr>
            <p:cNvPr id="100" name="Picture 99"/>
            <p:cNvPicPr>
              <a:picLocks noChangeAspect="1"/>
            </p:cNvPicPr>
            <p:nvPr/>
          </p:nvPicPr>
          <p:blipFill>
            <a:blip r:embed="rId3"/>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4"/>
            <a:stretch>
              <a:fillRect/>
            </a:stretch>
          </p:blipFill>
          <p:spPr>
            <a:xfrm>
              <a:off x="6045092" y="1610604"/>
              <a:ext cx="406198" cy="933248"/>
            </a:xfrm>
            <a:prstGeom prst="rect">
              <a:avLst/>
            </a:prstGeom>
          </p:spPr>
        </p:pic>
        <p:pic>
          <p:nvPicPr>
            <p:cNvPr id="102" name="Picture 101"/>
            <p:cNvPicPr>
              <a:picLocks noChangeAspect="1"/>
            </p:cNvPicPr>
            <p:nvPr/>
          </p:nvPicPr>
          <p:blipFill>
            <a:blip r:embed="rId5"/>
            <a:stretch>
              <a:fillRect/>
            </a:stretch>
          </p:blipFill>
          <p:spPr>
            <a:xfrm>
              <a:off x="5873398" y="2776283"/>
              <a:ext cx="749587" cy="1077719"/>
            </a:xfrm>
            <a:prstGeom prst="rect">
              <a:avLst/>
            </a:prstGeom>
          </p:spPr>
        </p:pic>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092676" y="1576184"/>
            <a:ext cx="749587" cy="4567908"/>
            <a:chOff x="5873398" y="1610604"/>
            <a:chExt cx="749587" cy="4567908"/>
          </a:xfrm>
        </p:grpSpPr>
        <p:pic>
          <p:nvPicPr>
            <p:cNvPr id="105" name="Picture 104"/>
            <p:cNvPicPr>
              <a:picLocks noChangeAspect="1"/>
            </p:cNvPicPr>
            <p:nvPr/>
          </p:nvPicPr>
          <p:blipFill>
            <a:blip r:embed="rId3"/>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4"/>
            <a:stretch>
              <a:fillRect/>
            </a:stretch>
          </p:blipFill>
          <p:spPr>
            <a:xfrm>
              <a:off x="6045092" y="1610604"/>
              <a:ext cx="406198" cy="933248"/>
            </a:xfrm>
            <a:prstGeom prst="rect">
              <a:avLst/>
            </a:prstGeom>
          </p:spPr>
        </p:pic>
        <p:pic>
          <p:nvPicPr>
            <p:cNvPr id="108" name="Picture 107"/>
            <p:cNvPicPr>
              <a:picLocks noChangeAspect="1"/>
            </p:cNvPicPr>
            <p:nvPr/>
          </p:nvPicPr>
          <p:blipFill>
            <a:blip r:embed="rId5"/>
            <a:stretch>
              <a:fillRect/>
            </a:stretch>
          </p:blipFill>
          <p:spPr>
            <a:xfrm>
              <a:off x="5873398" y="2776283"/>
              <a:ext cx="749587" cy="1077719"/>
            </a:xfrm>
            <a:prstGeom prst="rect">
              <a:avLst/>
            </a:prstGeom>
          </p:spPr>
        </p:pic>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167770" y="1576184"/>
            <a:ext cx="749587" cy="4567908"/>
            <a:chOff x="5873398" y="1610604"/>
            <a:chExt cx="749587" cy="4567908"/>
          </a:xfrm>
        </p:grpSpPr>
        <p:pic>
          <p:nvPicPr>
            <p:cNvPr id="48" name="Picture 47"/>
            <p:cNvPicPr>
              <a:picLocks noChangeAspect="1"/>
            </p:cNvPicPr>
            <p:nvPr/>
          </p:nvPicPr>
          <p:blipFill>
            <a:blip r:embed="rId3"/>
            <a:stretch>
              <a:fillRect/>
            </a:stretch>
          </p:blipFill>
          <p:spPr>
            <a:xfrm>
              <a:off x="6034645" y="4086433"/>
              <a:ext cx="427092" cy="1034997"/>
            </a:xfrm>
            <a:prstGeom prst="rect">
              <a:avLst/>
            </a:prstGeom>
          </p:spPr>
        </p:pic>
        <p:pic>
          <p:nvPicPr>
            <p:cNvPr id="49" name="Picture 48"/>
            <p:cNvPicPr>
              <a:picLocks noChangeAspect="1"/>
            </p:cNvPicPr>
            <p:nvPr/>
          </p:nvPicPr>
          <p:blipFill>
            <a:blip r:embed="rId4"/>
            <a:stretch>
              <a:fillRect/>
            </a:stretch>
          </p:blipFill>
          <p:spPr>
            <a:xfrm>
              <a:off x="6045092" y="1610604"/>
              <a:ext cx="406198" cy="933248"/>
            </a:xfrm>
            <a:prstGeom prst="rect">
              <a:avLst/>
            </a:prstGeom>
          </p:spPr>
        </p:pic>
        <p:pic>
          <p:nvPicPr>
            <p:cNvPr id="50" name="Picture 49"/>
            <p:cNvPicPr>
              <a:picLocks noChangeAspect="1"/>
            </p:cNvPicPr>
            <p:nvPr/>
          </p:nvPicPr>
          <p:blipFill>
            <a:blip r:embed="rId5"/>
            <a:stretch>
              <a:fillRect/>
            </a:stretch>
          </p:blipFill>
          <p:spPr>
            <a:xfrm>
              <a:off x="5873398" y="2776283"/>
              <a:ext cx="749587" cy="107771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spTree>
    <p:extLst>
      <p:ext uri="{BB962C8B-B14F-4D97-AF65-F5344CB8AC3E}">
        <p14:creationId xmlns:p14="http://schemas.microsoft.com/office/powerpoint/2010/main" val="123156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5"/>
            <a:stretch>
              <a:fillRect/>
            </a:stretch>
          </p:blipFill>
          <p:spPr>
            <a:xfrm>
              <a:off x="5873398" y="2776283"/>
              <a:ext cx="749587" cy="10777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90" name="Group 89"/>
          <p:cNvGrpSpPr/>
          <p:nvPr/>
        </p:nvGrpSpPr>
        <p:grpSpPr>
          <a:xfrm>
            <a:off x="6942492" y="1576184"/>
            <a:ext cx="749587" cy="4567908"/>
            <a:chOff x="5873398" y="1610604"/>
            <a:chExt cx="749587" cy="4567908"/>
          </a:xfrm>
        </p:grpSpPr>
        <p:pic>
          <p:nvPicPr>
            <p:cNvPr id="91" name="Picture 90"/>
            <p:cNvPicPr>
              <a:picLocks noChangeAspect="1"/>
            </p:cNvPicPr>
            <p:nvPr/>
          </p:nvPicPr>
          <p:blipFill>
            <a:blip r:embed="rId3"/>
            <a:stretch>
              <a:fillRect/>
            </a:stretch>
          </p:blipFill>
          <p:spPr>
            <a:xfrm>
              <a:off x="6034645" y="4086433"/>
              <a:ext cx="427092" cy="1034997"/>
            </a:xfrm>
            <a:prstGeom prst="rect">
              <a:avLst/>
            </a:prstGeom>
          </p:spPr>
        </p:pic>
        <p:pic>
          <p:nvPicPr>
            <p:cNvPr id="94" name="Picture 93"/>
            <p:cNvPicPr>
              <a:picLocks noChangeAspect="1"/>
            </p:cNvPicPr>
            <p:nvPr/>
          </p:nvPicPr>
          <p:blipFill>
            <a:blip r:embed="rId4"/>
            <a:stretch>
              <a:fillRect/>
            </a:stretch>
          </p:blipFill>
          <p:spPr>
            <a:xfrm>
              <a:off x="6045092" y="1610604"/>
              <a:ext cx="406198" cy="933248"/>
            </a:xfrm>
            <a:prstGeom prst="rect">
              <a:avLst/>
            </a:prstGeom>
          </p:spPr>
        </p:pic>
        <p:pic>
          <p:nvPicPr>
            <p:cNvPr id="95" name="Picture 94"/>
            <p:cNvPicPr>
              <a:picLocks noChangeAspect="1"/>
            </p:cNvPicPr>
            <p:nvPr/>
          </p:nvPicPr>
          <p:blipFill>
            <a:blip r:embed="rId5"/>
            <a:stretch>
              <a:fillRect/>
            </a:stretch>
          </p:blipFill>
          <p:spPr>
            <a:xfrm>
              <a:off x="5873398" y="2776283"/>
              <a:ext cx="749587" cy="1077719"/>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17584" y="1576184"/>
            <a:ext cx="749587" cy="4567908"/>
            <a:chOff x="5873398" y="1610604"/>
            <a:chExt cx="749587" cy="4567908"/>
          </a:xfrm>
        </p:grpSpPr>
        <p:pic>
          <p:nvPicPr>
            <p:cNvPr id="100" name="Picture 99"/>
            <p:cNvPicPr>
              <a:picLocks noChangeAspect="1"/>
            </p:cNvPicPr>
            <p:nvPr/>
          </p:nvPicPr>
          <p:blipFill>
            <a:blip r:embed="rId3"/>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4"/>
            <a:stretch>
              <a:fillRect/>
            </a:stretch>
          </p:blipFill>
          <p:spPr>
            <a:xfrm>
              <a:off x="6045092" y="1610604"/>
              <a:ext cx="406198" cy="933248"/>
            </a:xfrm>
            <a:prstGeom prst="rect">
              <a:avLst/>
            </a:prstGeom>
          </p:spPr>
        </p:pic>
        <p:pic>
          <p:nvPicPr>
            <p:cNvPr id="102" name="Picture 101"/>
            <p:cNvPicPr>
              <a:picLocks noChangeAspect="1"/>
            </p:cNvPicPr>
            <p:nvPr/>
          </p:nvPicPr>
          <p:blipFill>
            <a:blip r:embed="rId5"/>
            <a:stretch>
              <a:fillRect/>
            </a:stretch>
          </p:blipFill>
          <p:spPr>
            <a:xfrm>
              <a:off x="5873398" y="2776283"/>
              <a:ext cx="749587" cy="1077719"/>
            </a:xfrm>
            <a:prstGeom prst="rect">
              <a:avLst/>
            </a:prstGeom>
          </p:spPr>
        </p:pic>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092676" y="1576184"/>
            <a:ext cx="749587" cy="4567908"/>
            <a:chOff x="5873398" y="1610604"/>
            <a:chExt cx="749587" cy="4567908"/>
          </a:xfrm>
        </p:grpSpPr>
        <p:pic>
          <p:nvPicPr>
            <p:cNvPr id="105" name="Picture 104"/>
            <p:cNvPicPr>
              <a:picLocks noChangeAspect="1"/>
            </p:cNvPicPr>
            <p:nvPr/>
          </p:nvPicPr>
          <p:blipFill>
            <a:blip r:embed="rId3"/>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4"/>
            <a:stretch>
              <a:fillRect/>
            </a:stretch>
          </p:blipFill>
          <p:spPr>
            <a:xfrm>
              <a:off x="6045092" y="1610604"/>
              <a:ext cx="406198" cy="933248"/>
            </a:xfrm>
            <a:prstGeom prst="rect">
              <a:avLst/>
            </a:prstGeom>
          </p:spPr>
        </p:pic>
        <p:pic>
          <p:nvPicPr>
            <p:cNvPr id="108" name="Picture 107"/>
            <p:cNvPicPr>
              <a:picLocks noChangeAspect="1"/>
            </p:cNvPicPr>
            <p:nvPr/>
          </p:nvPicPr>
          <p:blipFill>
            <a:blip r:embed="rId5"/>
            <a:stretch>
              <a:fillRect/>
            </a:stretch>
          </p:blipFill>
          <p:spPr>
            <a:xfrm>
              <a:off x="5873398" y="2776283"/>
              <a:ext cx="749587" cy="1077719"/>
            </a:xfrm>
            <a:prstGeom prst="rect">
              <a:avLst/>
            </a:prstGeom>
          </p:spPr>
        </p:pic>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167770" y="1576184"/>
            <a:ext cx="749587" cy="4567908"/>
            <a:chOff x="5873398" y="1610604"/>
            <a:chExt cx="749587" cy="4567908"/>
          </a:xfrm>
        </p:grpSpPr>
        <p:pic>
          <p:nvPicPr>
            <p:cNvPr id="48" name="Picture 47"/>
            <p:cNvPicPr>
              <a:picLocks noChangeAspect="1"/>
            </p:cNvPicPr>
            <p:nvPr/>
          </p:nvPicPr>
          <p:blipFill>
            <a:blip r:embed="rId3"/>
            <a:stretch>
              <a:fillRect/>
            </a:stretch>
          </p:blipFill>
          <p:spPr>
            <a:xfrm>
              <a:off x="6034645" y="4086433"/>
              <a:ext cx="427092" cy="1034997"/>
            </a:xfrm>
            <a:prstGeom prst="rect">
              <a:avLst/>
            </a:prstGeom>
          </p:spPr>
        </p:pic>
        <p:pic>
          <p:nvPicPr>
            <p:cNvPr id="49" name="Picture 48"/>
            <p:cNvPicPr>
              <a:picLocks noChangeAspect="1"/>
            </p:cNvPicPr>
            <p:nvPr/>
          </p:nvPicPr>
          <p:blipFill>
            <a:blip r:embed="rId4"/>
            <a:stretch>
              <a:fillRect/>
            </a:stretch>
          </p:blipFill>
          <p:spPr>
            <a:xfrm>
              <a:off x="6045092" y="1610604"/>
              <a:ext cx="406198" cy="933248"/>
            </a:xfrm>
            <a:prstGeom prst="rect">
              <a:avLst/>
            </a:prstGeom>
          </p:spPr>
        </p:pic>
        <p:pic>
          <p:nvPicPr>
            <p:cNvPr id="50" name="Picture 49"/>
            <p:cNvPicPr>
              <a:picLocks noChangeAspect="1"/>
            </p:cNvPicPr>
            <p:nvPr/>
          </p:nvPicPr>
          <p:blipFill>
            <a:blip r:embed="rId5"/>
            <a:stretch>
              <a:fillRect/>
            </a:stretch>
          </p:blipFill>
          <p:spPr>
            <a:xfrm>
              <a:off x="5873398" y="2776283"/>
              <a:ext cx="749587" cy="107771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sp>
        <p:nvSpPr>
          <p:cNvPr id="5" name="Rectangle: Rounded Corners 4"/>
          <p:cNvSpPr/>
          <p:nvPr/>
        </p:nvSpPr>
        <p:spPr>
          <a:xfrm>
            <a:off x="685800" y="1447800"/>
            <a:ext cx="4811313" cy="4924130"/>
          </a:xfrm>
          <a:prstGeom prst="roundRect">
            <a:avLst/>
          </a:prstGeom>
          <a:noFill/>
          <a:ln cmpd="sng">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235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912179" y="1576184"/>
            <a:ext cx="660028" cy="4567908"/>
            <a:chOff x="5918177" y="1610604"/>
            <a:chExt cx="660028"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90" name="Group 89"/>
          <p:cNvGrpSpPr/>
          <p:nvPr/>
        </p:nvGrpSpPr>
        <p:grpSpPr>
          <a:xfrm>
            <a:off x="6987271" y="1576184"/>
            <a:ext cx="660028" cy="4567908"/>
            <a:chOff x="5918177" y="1610604"/>
            <a:chExt cx="660028" cy="4567908"/>
          </a:xfrm>
        </p:grpSpPr>
        <p:pic>
          <p:nvPicPr>
            <p:cNvPr id="91" name="Picture 90"/>
            <p:cNvPicPr>
              <a:picLocks noChangeAspect="1"/>
            </p:cNvPicPr>
            <p:nvPr/>
          </p:nvPicPr>
          <p:blipFill>
            <a:blip r:embed="rId3"/>
            <a:stretch>
              <a:fillRect/>
            </a:stretch>
          </p:blipFill>
          <p:spPr>
            <a:xfrm>
              <a:off x="6034645" y="4086433"/>
              <a:ext cx="427092" cy="1034997"/>
            </a:xfrm>
            <a:prstGeom prst="rect">
              <a:avLst/>
            </a:prstGeom>
          </p:spPr>
        </p:pic>
        <p:pic>
          <p:nvPicPr>
            <p:cNvPr id="94" name="Picture 93"/>
            <p:cNvPicPr>
              <a:picLocks noChangeAspect="1"/>
            </p:cNvPicPr>
            <p:nvPr/>
          </p:nvPicPr>
          <p:blipFill>
            <a:blip r:embed="rId4"/>
            <a:stretch>
              <a:fillRect/>
            </a:stretch>
          </p:blipFill>
          <p:spPr>
            <a:xfrm>
              <a:off x="6045092" y="1610604"/>
              <a:ext cx="406198" cy="933248"/>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62363" y="1576184"/>
            <a:ext cx="660028" cy="4567908"/>
            <a:chOff x="5918177" y="1610604"/>
            <a:chExt cx="660028" cy="4567908"/>
          </a:xfrm>
        </p:grpSpPr>
        <p:pic>
          <p:nvPicPr>
            <p:cNvPr id="100" name="Picture 99"/>
            <p:cNvPicPr>
              <a:picLocks noChangeAspect="1"/>
            </p:cNvPicPr>
            <p:nvPr/>
          </p:nvPicPr>
          <p:blipFill>
            <a:blip r:embed="rId3"/>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4"/>
            <a:stretch>
              <a:fillRect/>
            </a:stretch>
          </p:blipFill>
          <p:spPr>
            <a:xfrm>
              <a:off x="6045092" y="1610604"/>
              <a:ext cx="406198" cy="933248"/>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137455" y="1576184"/>
            <a:ext cx="660028" cy="4567908"/>
            <a:chOff x="5918177" y="1610604"/>
            <a:chExt cx="660028" cy="4567908"/>
          </a:xfrm>
        </p:grpSpPr>
        <p:pic>
          <p:nvPicPr>
            <p:cNvPr id="105" name="Picture 104"/>
            <p:cNvPicPr>
              <a:picLocks noChangeAspect="1"/>
            </p:cNvPicPr>
            <p:nvPr/>
          </p:nvPicPr>
          <p:blipFill>
            <a:blip r:embed="rId3"/>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4"/>
            <a:stretch>
              <a:fillRect/>
            </a:stretch>
          </p:blipFill>
          <p:spPr>
            <a:xfrm>
              <a:off x="6045092" y="1610604"/>
              <a:ext cx="406198" cy="933248"/>
            </a:xfrm>
            <a:prstGeom prst="rect">
              <a:avLst/>
            </a:prstGeom>
          </p:spPr>
        </p:pic>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212549" y="1576184"/>
            <a:ext cx="660028" cy="4567908"/>
            <a:chOff x="5918177" y="1610604"/>
            <a:chExt cx="660028" cy="4567908"/>
          </a:xfrm>
        </p:grpSpPr>
        <p:pic>
          <p:nvPicPr>
            <p:cNvPr id="48" name="Picture 47"/>
            <p:cNvPicPr>
              <a:picLocks noChangeAspect="1"/>
            </p:cNvPicPr>
            <p:nvPr/>
          </p:nvPicPr>
          <p:blipFill>
            <a:blip r:embed="rId3"/>
            <a:stretch>
              <a:fillRect/>
            </a:stretch>
          </p:blipFill>
          <p:spPr>
            <a:xfrm>
              <a:off x="6034645" y="4086433"/>
              <a:ext cx="427092" cy="1034997"/>
            </a:xfrm>
            <a:prstGeom prst="rect">
              <a:avLst/>
            </a:prstGeom>
          </p:spPr>
        </p:pic>
        <p:pic>
          <p:nvPicPr>
            <p:cNvPr id="49" name="Picture 48"/>
            <p:cNvPicPr>
              <a:picLocks noChangeAspect="1"/>
            </p:cNvPicPr>
            <p:nvPr/>
          </p:nvPicPr>
          <p:blipFill>
            <a:blip r:embed="rId4"/>
            <a:stretch>
              <a:fillRect/>
            </a:stretch>
          </p:blipFill>
          <p:spPr>
            <a:xfrm>
              <a:off x="6045092" y="1610604"/>
              <a:ext cx="406198" cy="933248"/>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spTree>
    <p:extLst>
      <p:ext uri="{BB962C8B-B14F-4D97-AF65-F5344CB8AC3E}">
        <p14:creationId xmlns:p14="http://schemas.microsoft.com/office/powerpoint/2010/main" val="1734634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Block Grant</a:t>
            </a:r>
          </a:p>
        </p:txBody>
      </p:sp>
      <p:grpSp>
        <p:nvGrpSpPr>
          <p:cNvPr id="3" name="Group 2"/>
          <p:cNvGrpSpPr/>
          <p:nvPr/>
        </p:nvGrpSpPr>
        <p:grpSpPr>
          <a:xfrm>
            <a:off x="5912179" y="1576184"/>
            <a:ext cx="660028" cy="4567908"/>
            <a:chOff x="5918177" y="1610604"/>
            <a:chExt cx="660028" cy="4567908"/>
          </a:xfrm>
        </p:grpSpPr>
        <p:pic>
          <p:nvPicPr>
            <p:cNvPr id="117" name="Picture 116"/>
            <p:cNvPicPr>
              <a:picLocks noChangeAspect="1"/>
            </p:cNvPicPr>
            <p:nvPr/>
          </p:nvPicPr>
          <p:blipFill>
            <a:blip r:embed="rId3"/>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4"/>
            <a:stretch>
              <a:fillRect/>
            </a:stretch>
          </p:blipFill>
          <p:spPr>
            <a:xfrm>
              <a:off x="6045092" y="1610604"/>
              <a:ext cx="406198" cy="9332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90" name="Group 89"/>
          <p:cNvGrpSpPr/>
          <p:nvPr/>
        </p:nvGrpSpPr>
        <p:grpSpPr>
          <a:xfrm>
            <a:off x="6987271" y="1576184"/>
            <a:ext cx="660028" cy="4567908"/>
            <a:chOff x="5918177" y="1610604"/>
            <a:chExt cx="660028" cy="4567908"/>
          </a:xfrm>
        </p:grpSpPr>
        <p:pic>
          <p:nvPicPr>
            <p:cNvPr id="91" name="Picture 90"/>
            <p:cNvPicPr>
              <a:picLocks noChangeAspect="1"/>
            </p:cNvPicPr>
            <p:nvPr/>
          </p:nvPicPr>
          <p:blipFill>
            <a:blip r:embed="rId3"/>
            <a:stretch>
              <a:fillRect/>
            </a:stretch>
          </p:blipFill>
          <p:spPr>
            <a:xfrm>
              <a:off x="6034645" y="4086433"/>
              <a:ext cx="427092" cy="1034997"/>
            </a:xfrm>
            <a:prstGeom prst="rect">
              <a:avLst/>
            </a:prstGeom>
          </p:spPr>
        </p:pic>
        <p:pic>
          <p:nvPicPr>
            <p:cNvPr id="94" name="Picture 93"/>
            <p:cNvPicPr>
              <a:picLocks noChangeAspect="1"/>
            </p:cNvPicPr>
            <p:nvPr/>
          </p:nvPicPr>
          <p:blipFill>
            <a:blip r:embed="rId4"/>
            <a:stretch>
              <a:fillRect/>
            </a:stretch>
          </p:blipFill>
          <p:spPr>
            <a:xfrm>
              <a:off x="6045092" y="1610604"/>
              <a:ext cx="406198" cy="933248"/>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62363" y="1576184"/>
            <a:ext cx="660028" cy="4567908"/>
            <a:chOff x="5918177" y="1610604"/>
            <a:chExt cx="660028" cy="4567908"/>
          </a:xfrm>
        </p:grpSpPr>
        <p:pic>
          <p:nvPicPr>
            <p:cNvPr id="100" name="Picture 99"/>
            <p:cNvPicPr>
              <a:picLocks noChangeAspect="1"/>
            </p:cNvPicPr>
            <p:nvPr/>
          </p:nvPicPr>
          <p:blipFill>
            <a:blip r:embed="rId3"/>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4"/>
            <a:stretch>
              <a:fillRect/>
            </a:stretch>
          </p:blipFill>
          <p:spPr>
            <a:xfrm>
              <a:off x="6045092" y="1610604"/>
              <a:ext cx="406198" cy="933248"/>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137455" y="1576184"/>
            <a:ext cx="660028" cy="4567908"/>
            <a:chOff x="5918177" y="1610604"/>
            <a:chExt cx="660028" cy="4567908"/>
          </a:xfrm>
        </p:grpSpPr>
        <p:pic>
          <p:nvPicPr>
            <p:cNvPr id="105" name="Picture 104"/>
            <p:cNvPicPr>
              <a:picLocks noChangeAspect="1"/>
            </p:cNvPicPr>
            <p:nvPr/>
          </p:nvPicPr>
          <p:blipFill>
            <a:blip r:embed="rId3"/>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4"/>
            <a:stretch>
              <a:fillRect/>
            </a:stretch>
          </p:blipFill>
          <p:spPr>
            <a:xfrm>
              <a:off x="6045092" y="1610604"/>
              <a:ext cx="406198" cy="933248"/>
            </a:xfrm>
            <a:prstGeom prst="rect">
              <a:avLst/>
            </a:prstGeom>
          </p:spPr>
        </p:pic>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212549" y="1576184"/>
            <a:ext cx="660028" cy="4567908"/>
            <a:chOff x="5918177" y="1610604"/>
            <a:chExt cx="660028" cy="4567908"/>
          </a:xfrm>
        </p:grpSpPr>
        <p:pic>
          <p:nvPicPr>
            <p:cNvPr id="48" name="Picture 47"/>
            <p:cNvPicPr>
              <a:picLocks noChangeAspect="1"/>
            </p:cNvPicPr>
            <p:nvPr/>
          </p:nvPicPr>
          <p:blipFill>
            <a:blip r:embed="rId3"/>
            <a:stretch>
              <a:fillRect/>
            </a:stretch>
          </p:blipFill>
          <p:spPr>
            <a:xfrm>
              <a:off x="6034645" y="4086433"/>
              <a:ext cx="427092" cy="1034997"/>
            </a:xfrm>
            <a:prstGeom prst="rect">
              <a:avLst/>
            </a:prstGeom>
          </p:spPr>
        </p:pic>
        <p:pic>
          <p:nvPicPr>
            <p:cNvPr id="49" name="Picture 48"/>
            <p:cNvPicPr>
              <a:picLocks noChangeAspect="1"/>
            </p:cNvPicPr>
            <p:nvPr/>
          </p:nvPicPr>
          <p:blipFill>
            <a:blip r:embed="rId4"/>
            <a:stretch>
              <a:fillRect/>
            </a:stretch>
          </p:blipFill>
          <p:spPr>
            <a:xfrm>
              <a:off x="6045092" y="1610604"/>
              <a:ext cx="406198" cy="933248"/>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pic>
        <p:nvPicPr>
          <p:cNvPr id="50" name="Picture 49"/>
          <p:cNvPicPr>
            <a:picLocks noChangeAspect="1"/>
          </p:cNvPicPr>
          <p:nvPr/>
        </p:nvPicPr>
        <p:blipFill>
          <a:blip r:embed="rId4"/>
          <a:stretch>
            <a:fillRect/>
          </a:stretch>
        </p:blipFill>
        <p:spPr>
          <a:xfrm>
            <a:off x="6039094" y="2814098"/>
            <a:ext cx="406198" cy="933248"/>
          </a:xfrm>
          <a:prstGeom prst="rect">
            <a:avLst/>
          </a:prstGeom>
        </p:spPr>
      </p:pic>
      <p:pic>
        <p:nvPicPr>
          <p:cNvPr id="52" name="Picture 51"/>
          <p:cNvPicPr>
            <a:picLocks noChangeAspect="1"/>
          </p:cNvPicPr>
          <p:nvPr/>
        </p:nvPicPr>
        <p:blipFill>
          <a:blip r:embed="rId4"/>
          <a:stretch>
            <a:fillRect/>
          </a:stretch>
        </p:blipFill>
        <p:spPr>
          <a:xfrm>
            <a:off x="7114186" y="2814098"/>
            <a:ext cx="406198" cy="933248"/>
          </a:xfrm>
          <a:prstGeom prst="rect">
            <a:avLst/>
          </a:prstGeom>
        </p:spPr>
      </p:pic>
      <p:pic>
        <p:nvPicPr>
          <p:cNvPr id="53" name="Picture 52"/>
          <p:cNvPicPr>
            <a:picLocks noChangeAspect="1"/>
          </p:cNvPicPr>
          <p:nvPr/>
        </p:nvPicPr>
        <p:blipFill>
          <a:blip r:embed="rId4"/>
          <a:stretch>
            <a:fillRect/>
          </a:stretch>
        </p:blipFill>
        <p:spPr>
          <a:xfrm>
            <a:off x="8199725" y="2843030"/>
            <a:ext cx="406198" cy="933248"/>
          </a:xfrm>
          <a:prstGeom prst="rect">
            <a:avLst/>
          </a:prstGeom>
        </p:spPr>
      </p:pic>
    </p:spTree>
    <p:extLst>
      <p:ext uri="{BB962C8B-B14F-4D97-AF65-F5344CB8AC3E}">
        <p14:creationId xmlns:p14="http://schemas.microsoft.com/office/powerpoint/2010/main" val="268024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a:bodyPr>
          <a:lstStyle/>
          <a:p>
            <a:pPr algn="ctr"/>
            <a:r>
              <a:rPr lang="en-US" sz="4400" b="1" dirty="0">
                <a:solidFill>
                  <a:schemeClr val="bg2">
                    <a:lumMod val="75000"/>
                  </a:schemeClr>
                </a:solidFill>
              </a:rPr>
              <a:t>Medicaid Going Forward</a:t>
            </a:r>
            <a:endParaRPr lang="en-US" sz="3600" dirty="0">
              <a:solidFill>
                <a:schemeClr val="bg2">
                  <a:lumMod val="75000"/>
                </a:schemeClr>
              </a:solidFill>
            </a:endParaRPr>
          </a:p>
        </p:txBody>
      </p:sp>
      <p:grpSp>
        <p:nvGrpSpPr>
          <p:cNvPr id="5" name="Group 4"/>
          <p:cNvGrpSpPr/>
          <p:nvPr/>
        </p:nvGrpSpPr>
        <p:grpSpPr>
          <a:xfrm>
            <a:off x="6911794" y="1371600"/>
            <a:ext cx="663209" cy="4719546"/>
            <a:chOff x="1020288" y="1576184"/>
            <a:chExt cx="663209" cy="4719546"/>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1576184"/>
              <a:ext cx="663209" cy="961730"/>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2828789"/>
              <a:ext cx="663209" cy="961730"/>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4081394"/>
              <a:ext cx="663209" cy="961730"/>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5334000"/>
              <a:ext cx="663209" cy="961730"/>
            </a:xfrm>
            <a:prstGeom prst="rect">
              <a:avLst/>
            </a:prstGeom>
          </p:spPr>
        </p:pic>
      </p:grpSp>
      <p:grpSp>
        <p:nvGrpSpPr>
          <p:cNvPr id="90" name="Group 89"/>
          <p:cNvGrpSpPr/>
          <p:nvPr/>
        </p:nvGrpSpPr>
        <p:grpSpPr>
          <a:xfrm>
            <a:off x="1920002" y="1523238"/>
            <a:ext cx="749587" cy="4567908"/>
            <a:chOff x="5873398" y="1610604"/>
            <a:chExt cx="749587" cy="4567908"/>
          </a:xfrm>
        </p:grpSpPr>
        <p:pic>
          <p:nvPicPr>
            <p:cNvPr id="91" name="Picture 90"/>
            <p:cNvPicPr>
              <a:picLocks noChangeAspect="1"/>
            </p:cNvPicPr>
            <p:nvPr/>
          </p:nvPicPr>
          <p:blipFill>
            <a:blip r:embed="rId4"/>
            <a:stretch>
              <a:fillRect/>
            </a:stretch>
          </p:blipFill>
          <p:spPr>
            <a:xfrm>
              <a:off x="6034645" y="4086433"/>
              <a:ext cx="427092" cy="1034997"/>
            </a:xfrm>
            <a:prstGeom prst="rect">
              <a:avLst/>
            </a:prstGeom>
          </p:spPr>
        </p:pic>
        <p:pic>
          <p:nvPicPr>
            <p:cNvPr id="94" name="Picture 93"/>
            <p:cNvPicPr>
              <a:picLocks noChangeAspect="1"/>
            </p:cNvPicPr>
            <p:nvPr/>
          </p:nvPicPr>
          <p:blipFill>
            <a:blip r:embed="rId5"/>
            <a:stretch>
              <a:fillRect/>
            </a:stretch>
          </p:blipFill>
          <p:spPr>
            <a:xfrm>
              <a:off x="6045092" y="1610604"/>
              <a:ext cx="406198" cy="933248"/>
            </a:xfrm>
            <a:prstGeom prst="rect">
              <a:avLst/>
            </a:prstGeom>
          </p:spPr>
        </p:pic>
        <p:pic>
          <p:nvPicPr>
            <p:cNvPr id="95" name="Picture 94"/>
            <p:cNvPicPr>
              <a:picLocks noChangeAspect="1"/>
            </p:cNvPicPr>
            <p:nvPr/>
          </p:nvPicPr>
          <p:blipFill>
            <a:blip r:embed="rId6"/>
            <a:stretch>
              <a:fillRect/>
            </a:stretch>
          </p:blipFill>
          <p:spPr>
            <a:xfrm>
              <a:off x="5873398" y="2776283"/>
              <a:ext cx="749587" cy="1077719"/>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spTree>
    <p:extLst>
      <p:ext uri="{BB962C8B-B14F-4D97-AF65-F5344CB8AC3E}">
        <p14:creationId xmlns:p14="http://schemas.microsoft.com/office/powerpoint/2010/main" val="3226673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a:bodyPr>
          <a:lstStyle/>
          <a:p>
            <a:pPr algn="ctr"/>
            <a:r>
              <a:rPr lang="en-US" sz="4400" b="1" dirty="0">
                <a:solidFill>
                  <a:schemeClr val="bg2">
                    <a:lumMod val="75000"/>
                  </a:schemeClr>
                </a:solidFill>
              </a:rPr>
              <a:t>Medicaid Going Forward</a:t>
            </a:r>
            <a:endParaRPr lang="en-US" sz="3600" dirty="0">
              <a:solidFill>
                <a:schemeClr val="bg2">
                  <a:lumMod val="75000"/>
                </a:schemeClr>
              </a:solidFill>
            </a:endParaRPr>
          </a:p>
        </p:txBody>
      </p:sp>
      <p:grpSp>
        <p:nvGrpSpPr>
          <p:cNvPr id="5" name="Group 4"/>
          <p:cNvGrpSpPr/>
          <p:nvPr/>
        </p:nvGrpSpPr>
        <p:grpSpPr>
          <a:xfrm>
            <a:off x="6911794" y="1371600"/>
            <a:ext cx="663209" cy="4719546"/>
            <a:chOff x="1020288" y="1576184"/>
            <a:chExt cx="663209" cy="4719546"/>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1576184"/>
              <a:ext cx="663209" cy="961730"/>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2828789"/>
              <a:ext cx="663209" cy="961730"/>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4081394"/>
              <a:ext cx="663209" cy="961730"/>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88" y="5334000"/>
              <a:ext cx="663209" cy="961730"/>
            </a:xfrm>
            <a:prstGeom prst="rect">
              <a:avLst/>
            </a:prstGeom>
          </p:spPr>
        </p:pic>
      </p:grpSp>
      <p:grpSp>
        <p:nvGrpSpPr>
          <p:cNvPr id="6" name="Group 5"/>
          <p:cNvGrpSpPr/>
          <p:nvPr/>
        </p:nvGrpSpPr>
        <p:grpSpPr>
          <a:xfrm>
            <a:off x="930919" y="1495529"/>
            <a:ext cx="5049957" cy="4567908"/>
            <a:chOff x="5867400" y="1576184"/>
            <a:chExt cx="5049957" cy="4567908"/>
          </a:xfrm>
        </p:grpSpPr>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4"/>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5"/>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6"/>
              <a:stretch>
                <a:fillRect/>
              </a:stretch>
            </p:blipFill>
            <p:spPr>
              <a:xfrm>
                <a:off x="5873398" y="2776283"/>
                <a:ext cx="749587" cy="107771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0" name="Group 89"/>
            <p:cNvGrpSpPr/>
            <p:nvPr/>
          </p:nvGrpSpPr>
          <p:grpSpPr>
            <a:xfrm>
              <a:off x="6942492" y="1576184"/>
              <a:ext cx="749587" cy="4567908"/>
              <a:chOff x="5873398" y="1610604"/>
              <a:chExt cx="749587" cy="4567908"/>
            </a:xfrm>
          </p:grpSpPr>
          <p:pic>
            <p:nvPicPr>
              <p:cNvPr id="91" name="Picture 90"/>
              <p:cNvPicPr>
                <a:picLocks noChangeAspect="1"/>
              </p:cNvPicPr>
              <p:nvPr/>
            </p:nvPicPr>
            <p:blipFill>
              <a:blip r:embed="rId4"/>
              <a:stretch>
                <a:fillRect/>
              </a:stretch>
            </p:blipFill>
            <p:spPr>
              <a:xfrm>
                <a:off x="6034645" y="4086433"/>
                <a:ext cx="427092" cy="1034997"/>
              </a:xfrm>
              <a:prstGeom prst="rect">
                <a:avLst/>
              </a:prstGeom>
            </p:spPr>
          </p:pic>
          <p:pic>
            <p:nvPicPr>
              <p:cNvPr id="94" name="Picture 93"/>
              <p:cNvPicPr>
                <a:picLocks noChangeAspect="1"/>
              </p:cNvPicPr>
              <p:nvPr/>
            </p:nvPicPr>
            <p:blipFill>
              <a:blip r:embed="rId5"/>
              <a:stretch>
                <a:fillRect/>
              </a:stretch>
            </p:blipFill>
            <p:spPr>
              <a:xfrm>
                <a:off x="6045092" y="1610604"/>
                <a:ext cx="406198" cy="933248"/>
              </a:xfrm>
              <a:prstGeom prst="rect">
                <a:avLst/>
              </a:prstGeom>
            </p:spPr>
          </p:pic>
          <p:pic>
            <p:nvPicPr>
              <p:cNvPr id="95" name="Picture 94"/>
              <p:cNvPicPr>
                <a:picLocks noChangeAspect="1"/>
              </p:cNvPicPr>
              <p:nvPr/>
            </p:nvPicPr>
            <p:blipFill>
              <a:blip r:embed="rId6"/>
              <a:stretch>
                <a:fillRect/>
              </a:stretch>
            </p:blipFill>
            <p:spPr>
              <a:xfrm>
                <a:off x="5873398" y="2776283"/>
                <a:ext cx="749587" cy="1077719"/>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17584" y="1576184"/>
              <a:ext cx="749587" cy="4567908"/>
              <a:chOff x="5873398" y="1610604"/>
              <a:chExt cx="749587" cy="4567908"/>
            </a:xfrm>
          </p:grpSpPr>
          <p:pic>
            <p:nvPicPr>
              <p:cNvPr id="100" name="Picture 99"/>
              <p:cNvPicPr>
                <a:picLocks noChangeAspect="1"/>
              </p:cNvPicPr>
              <p:nvPr/>
            </p:nvPicPr>
            <p:blipFill>
              <a:blip r:embed="rId4"/>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5"/>
              <a:stretch>
                <a:fillRect/>
              </a:stretch>
            </p:blipFill>
            <p:spPr>
              <a:xfrm>
                <a:off x="6045092" y="1610604"/>
                <a:ext cx="406198" cy="933248"/>
              </a:xfrm>
              <a:prstGeom prst="rect">
                <a:avLst/>
              </a:prstGeom>
            </p:spPr>
          </p:pic>
          <p:pic>
            <p:nvPicPr>
              <p:cNvPr id="102" name="Picture 101"/>
              <p:cNvPicPr>
                <a:picLocks noChangeAspect="1"/>
              </p:cNvPicPr>
              <p:nvPr/>
            </p:nvPicPr>
            <p:blipFill>
              <a:blip r:embed="rId6"/>
              <a:stretch>
                <a:fillRect/>
              </a:stretch>
            </p:blipFill>
            <p:spPr>
              <a:xfrm>
                <a:off x="5873398" y="2776283"/>
                <a:ext cx="749587" cy="1077719"/>
              </a:xfrm>
              <a:prstGeom prst="rect">
                <a:avLst/>
              </a:prstGeom>
            </p:spPr>
          </p:pic>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092676" y="1576184"/>
              <a:ext cx="749587" cy="4567908"/>
              <a:chOff x="5873398" y="1610604"/>
              <a:chExt cx="749587" cy="4567908"/>
            </a:xfrm>
          </p:grpSpPr>
          <p:pic>
            <p:nvPicPr>
              <p:cNvPr id="105" name="Picture 104"/>
              <p:cNvPicPr>
                <a:picLocks noChangeAspect="1"/>
              </p:cNvPicPr>
              <p:nvPr/>
            </p:nvPicPr>
            <p:blipFill>
              <a:blip r:embed="rId4"/>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5"/>
              <a:stretch>
                <a:fillRect/>
              </a:stretch>
            </p:blipFill>
            <p:spPr>
              <a:xfrm>
                <a:off x="6045092" y="1610604"/>
                <a:ext cx="406198" cy="933248"/>
              </a:xfrm>
              <a:prstGeom prst="rect">
                <a:avLst/>
              </a:prstGeom>
            </p:spPr>
          </p:pic>
          <p:pic>
            <p:nvPicPr>
              <p:cNvPr id="108" name="Picture 107"/>
              <p:cNvPicPr>
                <a:picLocks noChangeAspect="1"/>
              </p:cNvPicPr>
              <p:nvPr/>
            </p:nvPicPr>
            <p:blipFill>
              <a:blip r:embed="rId6"/>
              <a:stretch>
                <a:fillRect/>
              </a:stretch>
            </p:blipFill>
            <p:spPr>
              <a:xfrm>
                <a:off x="5873398" y="2776283"/>
                <a:ext cx="749587" cy="1077719"/>
              </a:xfrm>
              <a:prstGeom prst="rect">
                <a:avLst/>
              </a:prstGeom>
            </p:spPr>
          </p:pic>
          <p:pic>
            <p:nvPicPr>
              <p:cNvPr id="110" name="Picture 1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167770" y="1576184"/>
              <a:ext cx="749587" cy="4567908"/>
              <a:chOff x="5873398" y="1610604"/>
              <a:chExt cx="749587" cy="4567908"/>
            </a:xfrm>
          </p:grpSpPr>
          <p:pic>
            <p:nvPicPr>
              <p:cNvPr id="48" name="Picture 47"/>
              <p:cNvPicPr>
                <a:picLocks noChangeAspect="1"/>
              </p:cNvPicPr>
              <p:nvPr/>
            </p:nvPicPr>
            <p:blipFill>
              <a:blip r:embed="rId4"/>
              <a:stretch>
                <a:fillRect/>
              </a:stretch>
            </p:blipFill>
            <p:spPr>
              <a:xfrm>
                <a:off x="6034645" y="4086433"/>
                <a:ext cx="427092" cy="1034997"/>
              </a:xfrm>
              <a:prstGeom prst="rect">
                <a:avLst/>
              </a:prstGeom>
            </p:spPr>
          </p:pic>
          <p:pic>
            <p:nvPicPr>
              <p:cNvPr id="49" name="Picture 48"/>
              <p:cNvPicPr>
                <a:picLocks noChangeAspect="1"/>
              </p:cNvPicPr>
              <p:nvPr/>
            </p:nvPicPr>
            <p:blipFill>
              <a:blip r:embed="rId5"/>
              <a:stretch>
                <a:fillRect/>
              </a:stretch>
            </p:blipFill>
            <p:spPr>
              <a:xfrm>
                <a:off x="6045092" y="1610604"/>
                <a:ext cx="406198" cy="933248"/>
              </a:xfrm>
              <a:prstGeom prst="rect">
                <a:avLst/>
              </a:prstGeom>
            </p:spPr>
          </p:pic>
          <p:pic>
            <p:nvPicPr>
              <p:cNvPr id="50" name="Picture 49"/>
              <p:cNvPicPr>
                <a:picLocks noChangeAspect="1"/>
              </p:cNvPicPr>
              <p:nvPr/>
            </p:nvPicPr>
            <p:blipFill>
              <a:blip r:embed="rId6"/>
              <a:stretch>
                <a:fillRect/>
              </a:stretch>
            </p:blipFill>
            <p:spPr>
              <a:xfrm>
                <a:off x="5873398" y="2776283"/>
                <a:ext cx="749587" cy="1077719"/>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spTree>
    <p:extLst>
      <p:ext uri="{BB962C8B-B14F-4D97-AF65-F5344CB8AC3E}">
        <p14:creationId xmlns:p14="http://schemas.microsoft.com/office/powerpoint/2010/main" val="395928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 y="0"/>
            <a:ext cx="12192000" cy="1371600"/>
          </a:xfrm>
        </p:spPr>
        <p:txBody>
          <a:bodyPr>
            <a:normAutofit/>
          </a:bodyPr>
          <a:lstStyle/>
          <a:p>
            <a:pPr algn="ctr"/>
            <a:r>
              <a:rPr lang="en-US" sz="4400" b="1" dirty="0">
                <a:solidFill>
                  <a:schemeClr val="bg2">
                    <a:lumMod val="75000"/>
                  </a:schemeClr>
                </a:solidFill>
              </a:rPr>
              <a:t>Medicaid Going Forward</a:t>
            </a:r>
            <a:endParaRPr lang="en-US" sz="3600" dirty="0">
              <a:solidFill>
                <a:schemeClr val="bg2">
                  <a:lumMod val="75000"/>
                </a:schemeClr>
              </a:solidFill>
            </a:endParaRPr>
          </a:p>
        </p:txBody>
      </p:sp>
      <p:grpSp>
        <p:nvGrpSpPr>
          <p:cNvPr id="5" name="Group 4"/>
          <p:cNvGrpSpPr/>
          <p:nvPr/>
        </p:nvGrpSpPr>
        <p:grpSpPr>
          <a:xfrm>
            <a:off x="6911794" y="1371600"/>
            <a:ext cx="4191252" cy="4719546"/>
            <a:chOff x="1020288" y="1576184"/>
            <a:chExt cx="4191252" cy="4719546"/>
          </a:xfrm>
        </p:grpSpPr>
        <p:grpSp>
          <p:nvGrpSpPr>
            <p:cNvPr id="2" name="Group 1"/>
            <p:cNvGrpSpPr/>
            <p:nvPr/>
          </p:nvGrpSpPr>
          <p:grpSpPr>
            <a:xfrm>
              <a:off x="1020288" y="1576184"/>
              <a:ext cx="4191252" cy="961730"/>
              <a:chOff x="478167" y="1611261"/>
              <a:chExt cx="4191252" cy="96173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2" name="Group 71"/>
            <p:cNvGrpSpPr/>
            <p:nvPr/>
          </p:nvGrpSpPr>
          <p:grpSpPr>
            <a:xfrm>
              <a:off x="1020288" y="2828789"/>
              <a:ext cx="4191252" cy="961730"/>
              <a:chOff x="478167" y="1611261"/>
              <a:chExt cx="4191252" cy="961730"/>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78" name="Group 77"/>
            <p:cNvGrpSpPr/>
            <p:nvPr/>
          </p:nvGrpSpPr>
          <p:grpSpPr>
            <a:xfrm>
              <a:off x="1020288" y="4081394"/>
              <a:ext cx="4191252" cy="961730"/>
              <a:chOff x="478167" y="1611261"/>
              <a:chExt cx="4191252" cy="961730"/>
            </a:xfrm>
          </p:grpSpPr>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nvGrpSpPr>
            <p:cNvPr id="84" name="Group 83"/>
            <p:cNvGrpSpPr/>
            <p:nvPr/>
          </p:nvGrpSpPr>
          <p:grpSpPr>
            <a:xfrm>
              <a:off x="1020288" y="5334000"/>
              <a:ext cx="4191252" cy="961730"/>
              <a:chOff x="478167" y="1611261"/>
              <a:chExt cx="4191252" cy="961730"/>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178" y="1611261"/>
                <a:ext cx="663209" cy="961730"/>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67" y="1611261"/>
                <a:ext cx="663209" cy="961730"/>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210" y="1611261"/>
                <a:ext cx="663209" cy="961730"/>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11261"/>
                <a:ext cx="663209" cy="961730"/>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189" y="1611261"/>
                <a:ext cx="663209" cy="961730"/>
              </a:xfrm>
              <a:prstGeom prst="rect">
                <a:avLst/>
              </a:prstGeom>
            </p:spPr>
          </p:pic>
        </p:grpSp>
      </p:grpSp>
      <p:grpSp>
        <p:nvGrpSpPr>
          <p:cNvPr id="6" name="Group 5"/>
          <p:cNvGrpSpPr/>
          <p:nvPr/>
        </p:nvGrpSpPr>
        <p:grpSpPr>
          <a:xfrm>
            <a:off x="784757" y="1489591"/>
            <a:ext cx="5049957" cy="4567908"/>
            <a:chOff x="5867400" y="1576184"/>
            <a:chExt cx="5049957" cy="4567908"/>
          </a:xfrm>
        </p:grpSpPr>
        <p:grpSp>
          <p:nvGrpSpPr>
            <p:cNvPr id="3" name="Group 2"/>
            <p:cNvGrpSpPr/>
            <p:nvPr/>
          </p:nvGrpSpPr>
          <p:grpSpPr>
            <a:xfrm>
              <a:off x="5867400" y="1576184"/>
              <a:ext cx="749587" cy="4567908"/>
              <a:chOff x="5873398" y="1610604"/>
              <a:chExt cx="749587" cy="4567908"/>
            </a:xfrm>
          </p:grpSpPr>
          <p:pic>
            <p:nvPicPr>
              <p:cNvPr id="117" name="Picture 116"/>
              <p:cNvPicPr>
                <a:picLocks noChangeAspect="1"/>
              </p:cNvPicPr>
              <p:nvPr/>
            </p:nvPicPr>
            <p:blipFill>
              <a:blip r:embed="rId4"/>
              <a:stretch>
                <a:fillRect/>
              </a:stretch>
            </p:blipFill>
            <p:spPr>
              <a:xfrm>
                <a:off x="6034645" y="4086433"/>
                <a:ext cx="427092" cy="1034997"/>
              </a:xfrm>
              <a:prstGeom prst="rect">
                <a:avLst/>
              </a:prstGeom>
            </p:spPr>
          </p:pic>
          <p:pic>
            <p:nvPicPr>
              <p:cNvPr id="1024" name="Picture 1023"/>
              <p:cNvPicPr>
                <a:picLocks noChangeAspect="1"/>
              </p:cNvPicPr>
              <p:nvPr/>
            </p:nvPicPr>
            <p:blipFill>
              <a:blip r:embed="rId5"/>
              <a:stretch>
                <a:fillRect/>
              </a:stretch>
            </p:blipFill>
            <p:spPr>
              <a:xfrm>
                <a:off x="6045092" y="1610604"/>
                <a:ext cx="406198" cy="933248"/>
              </a:xfrm>
              <a:prstGeom prst="rect">
                <a:avLst/>
              </a:prstGeom>
            </p:spPr>
          </p:pic>
          <p:pic>
            <p:nvPicPr>
              <p:cNvPr id="1025" name="Picture 1024"/>
              <p:cNvPicPr>
                <a:picLocks noChangeAspect="1"/>
              </p:cNvPicPr>
              <p:nvPr/>
            </p:nvPicPr>
            <p:blipFill>
              <a:blip r:embed="rId6"/>
              <a:stretch>
                <a:fillRect/>
              </a:stretch>
            </p:blipFill>
            <p:spPr>
              <a:xfrm>
                <a:off x="5873398" y="2776283"/>
                <a:ext cx="749587" cy="107771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0" name="Group 89"/>
            <p:cNvGrpSpPr/>
            <p:nvPr/>
          </p:nvGrpSpPr>
          <p:grpSpPr>
            <a:xfrm>
              <a:off x="6942492" y="1576184"/>
              <a:ext cx="749587" cy="4567908"/>
              <a:chOff x="5873398" y="1610604"/>
              <a:chExt cx="749587" cy="4567908"/>
            </a:xfrm>
          </p:grpSpPr>
          <p:pic>
            <p:nvPicPr>
              <p:cNvPr id="91" name="Picture 90"/>
              <p:cNvPicPr>
                <a:picLocks noChangeAspect="1"/>
              </p:cNvPicPr>
              <p:nvPr/>
            </p:nvPicPr>
            <p:blipFill>
              <a:blip r:embed="rId4"/>
              <a:stretch>
                <a:fillRect/>
              </a:stretch>
            </p:blipFill>
            <p:spPr>
              <a:xfrm>
                <a:off x="6034645" y="4086433"/>
                <a:ext cx="427092" cy="1034997"/>
              </a:xfrm>
              <a:prstGeom prst="rect">
                <a:avLst/>
              </a:prstGeom>
            </p:spPr>
          </p:pic>
          <p:pic>
            <p:nvPicPr>
              <p:cNvPr id="94" name="Picture 93"/>
              <p:cNvPicPr>
                <a:picLocks noChangeAspect="1"/>
              </p:cNvPicPr>
              <p:nvPr/>
            </p:nvPicPr>
            <p:blipFill>
              <a:blip r:embed="rId5"/>
              <a:stretch>
                <a:fillRect/>
              </a:stretch>
            </p:blipFill>
            <p:spPr>
              <a:xfrm>
                <a:off x="6045092" y="1610604"/>
                <a:ext cx="406198" cy="933248"/>
              </a:xfrm>
              <a:prstGeom prst="rect">
                <a:avLst/>
              </a:prstGeom>
            </p:spPr>
          </p:pic>
          <p:pic>
            <p:nvPicPr>
              <p:cNvPr id="95" name="Picture 94"/>
              <p:cNvPicPr>
                <a:picLocks noChangeAspect="1"/>
              </p:cNvPicPr>
              <p:nvPr/>
            </p:nvPicPr>
            <p:blipFill>
              <a:blip r:embed="rId6"/>
              <a:stretch>
                <a:fillRect/>
              </a:stretch>
            </p:blipFill>
            <p:spPr>
              <a:xfrm>
                <a:off x="5873398" y="2776283"/>
                <a:ext cx="749587" cy="1077719"/>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98" name="Group 97"/>
            <p:cNvGrpSpPr/>
            <p:nvPr/>
          </p:nvGrpSpPr>
          <p:grpSpPr>
            <a:xfrm>
              <a:off x="8017584" y="1576184"/>
              <a:ext cx="749587" cy="4567908"/>
              <a:chOff x="5873398" y="1610604"/>
              <a:chExt cx="749587" cy="4567908"/>
            </a:xfrm>
          </p:grpSpPr>
          <p:pic>
            <p:nvPicPr>
              <p:cNvPr id="100" name="Picture 99"/>
              <p:cNvPicPr>
                <a:picLocks noChangeAspect="1"/>
              </p:cNvPicPr>
              <p:nvPr/>
            </p:nvPicPr>
            <p:blipFill>
              <a:blip r:embed="rId4"/>
              <a:stretch>
                <a:fillRect/>
              </a:stretch>
            </p:blipFill>
            <p:spPr>
              <a:xfrm>
                <a:off x="6034645" y="4086433"/>
                <a:ext cx="427092" cy="1034997"/>
              </a:xfrm>
              <a:prstGeom prst="rect">
                <a:avLst/>
              </a:prstGeom>
            </p:spPr>
          </p:pic>
          <p:pic>
            <p:nvPicPr>
              <p:cNvPr id="101" name="Picture 100"/>
              <p:cNvPicPr>
                <a:picLocks noChangeAspect="1"/>
              </p:cNvPicPr>
              <p:nvPr/>
            </p:nvPicPr>
            <p:blipFill>
              <a:blip r:embed="rId5"/>
              <a:stretch>
                <a:fillRect/>
              </a:stretch>
            </p:blipFill>
            <p:spPr>
              <a:xfrm>
                <a:off x="6045092" y="1610604"/>
                <a:ext cx="406198" cy="933248"/>
              </a:xfrm>
              <a:prstGeom prst="rect">
                <a:avLst/>
              </a:prstGeom>
            </p:spPr>
          </p:pic>
          <p:pic>
            <p:nvPicPr>
              <p:cNvPr id="102" name="Picture 101"/>
              <p:cNvPicPr>
                <a:picLocks noChangeAspect="1"/>
              </p:cNvPicPr>
              <p:nvPr/>
            </p:nvPicPr>
            <p:blipFill>
              <a:blip r:embed="rId6"/>
              <a:stretch>
                <a:fillRect/>
              </a:stretch>
            </p:blipFill>
            <p:spPr>
              <a:xfrm>
                <a:off x="5873398" y="2776283"/>
                <a:ext cx="749587" cy="1077719"/>
              </a:xfrm>
              <a:prstGeom prst="rect">
                <a:avLst/>
              </a:prstGeom>
            </p:spPr>
          </p:pic>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104" name="Group 103"/>
            <p:cNvGrpSpPr/>
            <p:nvPr/>
          </p:nvGrpSpPr>
          <p:grpSpPr>
            <a:xfrm>
              <a:off x="9092676" y="1576184"/>
              <a:ext cx="749587" cy="4567908"/>
              <a:chOff x="5873398" y="1610604"/>
              <a:chExt cx="749587" cy="4567908"/>
            </a:xfrm>
          </p:grpSpPr>
          <p:pic>
            <p:nvPicPr>
              <p:cNvPr id="105" name="Picture 104"/>
              <p:cNvPicPr>
                <a:picLocks noChangeAspect="1"/>
              </p:cNvPicPr>
              <p:nvPr/>
            </p:nvPicPr>
            <p:blipFill>
              <a:blip r:embed="rId4"/>
              <a:stretch>
                <a:fillRect/>
              </a:stretch>
            </p:blipFill>
            <p:spPr>
              <a:xfrm>
                <a:off x="6034645" y="4086433"/>
                <a:ext cx="427092" cy="1034997"/>
              </a:xfrm>
              <a:prstGeom prst="rect">
                <a:avLst/>
              </a:prstGeom>
            </p:spPr>
          </p:pic>
          <p:pic>
            <p:nvPicPr>
              <p:cNvPr id="107" name="Picture 106"/>
              <p:cNvPicPr>
                <a:picLocks noChangeAspect="1"/>
              </p:cNvPicPr>
              <p:nvPr/>
            </p:nvPicPr>
            <p:blipFill>
              <a:blip r:embed="rId5"/>
              <a:stretch>
                <a:fillRect/>
              </a:stretch>
            </p:blipFill>
            <p:spPr>
              <a:xfrm>
                <a:off x="6045092" y="1610604"/>
                <a:ext cx="406198" cy="933248"/>
              </a:xfrm>
              <a:prstGeom prst="rect">
                <a:avLst/>
              </a:prstGeom>
            </p:spPr>
          </p:pic>
          <p:pic>
            <p:nvPicPr>
              <p:cNvPr id="108" name="Picture 107"/>
              <p:cNvPicPr>
                <a:picLocks noChangeAspect="1"/>
              </p:cNvPicPr>
              <p:nvPr/>
            </p:nvPicPr>
            <p:blipFill>
              <a:blip r:embed="rId6"/>
              <a:stretch>
                <a:fillRect/>
              </a:stretch>
            </p:blipFill>
            <p:spPr>
              <a:xfrm>
                <a:off x="5873398" y="2776283"/>
                <a:ext cx="749587" cy="1077719"/>
              </a:xfrm>
              <a:prstGeom prst="rect">
                <a:avLst/>
              </a:prstGeom>
            </p:spPr>
          </p:pic>
          <p:pic>
            <p:nvPicPr>
              <p:cNvPr id="110" name="Picture 1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nvGrpSpPr>
            <p:cNvPr id="47" name="Group 46"/>
            <p:cNvGrpSpPr/>
            <p:nvPr/>
          </p:nvGrpSpPr>
          <p:grpSpPr>
            <a:xfrm>
              <a:off x="10167770" y="1576184"/>
              <a:ext cx="749587" cy="4567908"/>
              <a:chOff x="5873398" y="1610604"/>
              <a:chExt cx="749587" cy="4567908"/>
            </a:xfrm>
          </p:grpSpPr>
          <p:pic>
            <p:nvPicPr>
              <p:cNvPr id="48" name="Picture 47"/>
              <p:cNvPicPr>
                <a:picLocks noChangeAspect="1"/>
              </p:cNvPicPr>
              <p:nvPr/>
            </p:nvPicPr>
            <p:blipFill>
              <a:blip r:embed="rId4"/>
              <a:stretch>
                <a:fillRect/>
              </a:stretch>
            </p:blipFill>
            <p:spPr>
              <a:xfrm>
                <a:off x="6034645" y="4086433"/>
                <a:ext cx="427092" cy="1034997"/>
              </a:xfrm>
              <a:prstGeom prst="rect">
                <a:avLst/>
              </a:prstGeom>
            </p:spPr>
          </p:pic>
          <p:pic>
            <p:nvPicPr>
              <p:cNvPr id="49" name="Picture 48"/>
              <p:cNvPicPr>
                <a:picLocks noChangeAspect="1"/>
              </p:cNvPicPr>
              <p:nvPr/>
            </p:nvPicPr>
            <p:blipFill>
              <a:blip r:embed="rId5"/>
              <a:stretch>
                <a:fillRect/>
              </a:stretch>
            </p:blipFill>
            <p:spPr>
              <a:xfrm>
                <a:off x="6045092" y="1610604"/>
                <a:ext cx="406198" cy="933248"/>
              </a:xfrm>
              <a:prstGeom prst="rect">
                <a:avLst/>
              </a:prstGeom>
            </p:spPr>
          </p:pic>
          <p:pic>
            <p:nvPicPr>
              <p:cNvPr id="50" name="Picture 49"/>
              <p:cNvPicPr>
                <a:picLocks noChangeAspect="1"/>
              </p:cNvPicPr>
              <p:nvPr/>
            </p:nvPicPr>
            <p:blipFill>
              <a:blip r:embed="rId6"/>
              <a:stretch>
                <a:fillRect/>
              </a:stretch>
            </p:blipFill>
            <p:spPr>
              <a:xfrm>
                <a:off x="5873398" y="2776283"/>
                <a:ext cx="749587" cy="1077719"/>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177" y="5353862"/>
                <a:ext cx="660028" cy="824650"/>
              </a:xfrm>
              <a:prstGeom prst="rect">
                <a:avLst/>
              </a:prstGeom>
            </p:spPr>
          </p:pic>
        </p:grpSp>
      </p:grpSp>
    </p:spTree>
    <p:extLst>
      <p:ext uri="{BB962C8B-B14F-4D97-AF65-F5344CB8AC3E}">
        <p14:creationId xmlns:p14="http://schemas.microsoft.com/office/powerpoint/2010/main" val="1013654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12191999"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Market-Based Approach</a:t>
            </a:r>
          </a:p>
        </p:txBody>
      </p:sp>
      <p:pic>
        <p:nvPicPr>
          <p:cNvPr id="1032" name="Picture 8" descr="Image result for seema ve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655541"/>
            <a:ext cx="3038389" cy="2278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lthy indiana p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232" y="1600200"/>
            <a:ext cx="5880568" cy="34426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ke pence white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44239"/>
            <a:ext cx="2723456" cy="209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ummitdaily.com/csp/mediapool/sites/dt.common.streams.StreamServer.cls?STREAMOID=6BXPfDo7PjzBsoLVvFGodM$daE2N3K4ZzOUsqbU5sYvPm13oaxpEBKGWJYG0FSH4WCsjLu883Ygn4B49Lvm9bPe2QeMKQdVeZmXF$9l$4uCZ8QDXhaHEp3rvzXRJFdy0KqPHLoMevcTLo3h8xh70Y6N_U_CryOsw6FTOdKL_jpQ-&amp;CONTENTTYPE=image/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4360200" cy="5928342"/>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11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12191999" cy="1371600"/>
          </a:xfrm>
        </p:spPr>
        <p:txBody>
          <a:bodyPr>
            <a:normAutofit fontScale="90000"/>
          </a:bodyPr>
          <a:lstStyle/>
          <a:p>
            <a:pPr algn="ctr"/>
            <a:r>
              <a:rPr lang="en-US" sz="4900" b="1" dirty="0">
                <a:solidFill>
                  <a:schemeClr val="bg2">
                    <a:lumMod val="75000"/>
                  </a:schemeClr>
                </a:solidFill>
              </a:rPr>
              <a:t>Medicaid Going Forward</a:t>
            </a:r>
            <a:br>
              <a:rPr lang="en-US" sz="4400" b="1" dirty="0">
                <a:solidFill>
                  <a:schemeClr val="bg2">
                    <a:lumMod val="75000"/>
                  </a:schemeClr>
                </a:solidFill>
              </a:rPr>
            </a:br>
            <a:r>
              <a:rPr lang="en-US" sz="4400" dirty="0">
                <a:solidFill>
                  <a:schemeClr val="bg2">
                    <a:lumMod val="75000"/>
                  </a:schemeClr>
                </a:solidFill>
              </a:rPr>
              <a:t>Market-Based Approach</a:t>
            </a:r>
          </a:p>
        </p:txBody>
      </p:sp>
      <p:pic>
        <p:nvPicPr>
          <p:cNvPr id="3"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1447800"/>
            <a:ext cx="60960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2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981200" y="0"/>
            <a:ext cx="8469967" cy="1143000"/>
          </a:xfrm>
        </p:spPr>
        <p:txBody>
          <a:bodyPr>
            <a:normAutofit/>
          </a:bodyPr>
          <a:lstStyle/>
          <a:p>
            <a:r>
              <a:rPr lang="en-US" sz="4400" b="1" dirty="0"/>
              <a:t>The Bottom Line</a:t>
            </a:r>
          </a:p>
        </p:txBody>
      </p:sp>
      <p:sp>
        <p:nvSpPr>
          <p:cNvPr id="3" name="Content Placeholder 2"/>
          <p:cNvSpPr>
            <a:spLocks noGrp="1"/>
          </p:cNvSpPr>
          <p:nvPr>
            <p:ph idx="1"/>
          </p:nvPr>
        </p:nvSpPr>
        <p:spPr>
          <a:xfrm>
            <a:off x="1797944" y="1408176"/>
            <a:ext cx="9479656" cy="4916424"/>
          </a:xfrm>
        </p:spPr>
        <p:txBody>
          <a:bodyPr>
            <a:noAutofit/>
          </a:bodyPr>
          <a:lstStyle/>
          <a:p>
            <a:pPr marL="109728" indent="0">
              <a:spcAft>
                <a:spcPts val="3200"/>
              </a:spcAft>
              <a:buNone/>
            </a:pPr>
            <a:r>
              <a:rPr lang="en-US" sz="4000" dirty="0">
                <a:solidFill>
                  <a:schemeClr val="bg2">
                    <a:lumMod val="75000"/>
                  </a:schemeClr>
                </a:solidFill>
              </a:rPr>
              <a:t>Medicaid expansion was larger than expected, accounting for almost the entire decline in </a:t>
            </a:r>
            <a:r>
              <a:rPr lang="en-US" sz="4000" dirty="0" err="1">
                <a:solidFill>
                  <a:schemeClr val="bg2">
                    <a:lumMod val="75000"/>
                  </a:schemeClr>
                </a:solidFill>
              </a:rPr>
              <a:t>uninsurance</a:t>
            </a:r>
            <a:r>
              <a:rPr lang="en-US" sz="4000" dirty="0">
                <a:solidFill>
                  <a:schemeClr val="bg2">
                    <a:lumMod val="75000"/>
                  </a:schemeClr>
                </a:solidFill>
              </a:rPr>
              <a:t>.</a:t>
            </a:r>
          </a:p>
          <a:p>
            <a:pPr marL="109728" indent="0">
              <a:spcAft>
                <a:spcPts val="3200"/>
              </a:spcAft>
              <a:buNone/>
            </a:pPr>
            <a:r>
              <a:rPr lang="en-US" sz="4000" dirty="0">
                <a:solidFill>
                  <a:schemeClr val="bg2">
                    <a:lumMod val="75000"/>
                  </a:schemeClr>
                </a:solidFill>
              </a:rPr>
              <a:t>The program’s future is still shaping up.</a:t>
            </a:r>
          </a:p>
          <a:p>
            <a:pPr marL="109728" indent="0">
              <a:spcAft>
                <a:spcPts val="3200"/>
              </a:spcAft>
              <a:buNone/>
            </a:pPr>
            <a:r>
              <a:rPr lang="en-US" sz="4000" dirty="0">
                <a:solidFill>
                  <a:schemeClr val="bg2">
                    <a:lumMod val="75000"/>
                  </a:schemeClr>
                </a:solidFill>
              </a:rPr>
              <a:t>Changes will impact local communities and patients.</a:t>
            </a:r>
          </a:p>
        </p:txBody>
      </p:sp>
      <p:sp>
        <p:nvSpPr>
          <p:cNvPr id="6" name="Title 1"/>
          <p:cNvSpPr txBox="1">
            <a:spLocks/>
          </p:cNvSpPr>
          <p:nvPr/>
        </p:nvSpPr>
        <p:spPr>
          <a:xfrm>
            <a:off x="3965448" y="228600"/>
            <a:ext cx="4858512" cy="1326515"/>
          </a:xfrm>
          <a:prstGeom prst="rect">
            <a:avLst/>
          </a:prstGeom>
        </p:spPr>
        <p:txBody>
          <a:bodyPr vert="horz" rtlCol="0" anchor="ctr">
            <a:normAutofit fontScale="92500"/>
          </a:bodyPr>
          <a:lst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a:lstStyle>
          <a:p>
            <a:r>
              <a:rPr lang="en-US" sz="5400" b="1" dirty="0">
                <a:solidFill>
                  <a:schemeClr val="bg2">
                    <a:lumMod val="75000"/>
                  </a:schemeClr>
                </a:solidFill>
              </a:rPr>
              <a:t>Three Takeaways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6417"/>
          <a:stretch/>
        </p:blipFill>
        <p:spPr>
          <a:xfrm>
            <a:off x="2966484" y="177038"/>
            <a:ext cx="1298122" cy="11795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384" t="35832" r="-13384" b="40585"/>
          <a:stretch/>
        </p:blipFill>
        <p:spPr>
          <a:xfrm>
            <a:off x="673553" y="1356614"/>
            <a:ext cx="1298122" cy="117957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793" t="58135" r="-14793" b="18282"/>
          <a:stretch/>
        </p:blipFill>
        <p:spPr>
          <a:xfrm>
            <a:off x="683078" y="3573907"/>
            <a:ext cx="1298122" cy="117957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384" t="81901" r="-13384" b="-5484"/>
          <a:stretch/>
        </p:blipFill>
        <p:spPr>
          <a:xfrm>
            <a:off x="683078" y="4753483"/>
            <a:ext cx="1298122" cy="1179576"/>
          </a:xfrm>
          <a:prstGeom prst="rect">
            <a:avLst/>
          </a:prstGeom>
        </p:spPr>
      </p:pic>
    </p:spTree>
    <p:extLst>
      <p:ext uri="{BB962C8B-B14F-4D97-AF65-F5344CB8AC3E}">
        <p14:creationId xmlns:p14="http://schemas.microsoft.com/office/powerpoint/2010/main" val="314259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8153400" y="4643497"/>
            <a:ext cx="4293080" cy="2308324"/>
          </a:xfrm>
          <a:prstGeom prst="rect">
            <a:avLst/>
          </a:prstGeom>
          <a:noFill/>
        </p:spPr>
        <p:txBody>
          <a:bodyPr wrap="square" rtlCol="0">
            <a:spAutoFit/>
          </a:bodyPr>
          <a:lstStyle/>
          <a:p>
            <a:pPr algn="ctr"/>
            <a:r>
              <a:rPr lang="en-US" sz="1600" b="1" dirty="0"/>
              <a:t>Emily Johnson</a:t>
            </a:r>
          </a:p>
          <a:p>
            <a:pPr algn="ctr"/>
            <a:r>
              <a:rPr lang="en-US" sz="1600" dirty="0">
                <a:hlinkClick r:id="rId4"/>
              </a:rPr>
              <a:t>johnsone@coloradohealthinstitute.org</a:t>
            </a:r>
            <a:endParaRPr lang="en-US" sz="1600" dirty="0"/>
          </a:p>
          <a:p>
            <a:pPr algn="ctr"/>
            <a:r>
              <a:rPr lang="en-US" sz="1600" dirty="0"/>
              <a:t>720.382.7099</a:t>
            </a:r>
          </a:p>
          <a:p>
            <a:pPr algn="ctr"/>
            <a:endParaRPr lang="en-US" sz="1600" b="1" dirty="0"/>
          </a:p>
          <a:p>
            <a:pPr algn="ctr"/>
            <a:r>
              <a:rPr lang="en-US" sz="1600" b="1" dirty="0"/>
              <a:t>Ross Brooks </a:t>
            </a:r>
          </a:p>
          <a:p>
            <a:pPr algn="ctr"/>
            <a:r>
              <a:rPr lang="en-US" sz="1600" dirty="0">
                <a:hlinkClick r:id="rId5"/>
              </a:rPr>
              <a:t>rbrooks@mountainfamilyhealth.org</a:t>
            </a:r>
            <a:r>
              <a:rPr lang="en-US" sz="1600" dirty="0"/>
              <a:t> 970.928.1609</a:t>
            </a:r>
          </a:p>
          <a:p>
            <a:pPr algn="ctr"/>
            <a:r>
              <a:rPr lang="en-US" sz="1600" dirty="0">
                <a:hlinkClick r:id="rId6"/>
              </a:rPr>
              <a:t>www.mountainfamily.org</a:t>
            </a:r>
            <a:r>
              <a:rPr lang="en-US" sz="1600" dirty="0"/>
              <a:t> </a:t>
            </a:r>
          </a:p>
          <a:p>
            <a:pPr algn="ctr"/>
            <a:endParaRPr lang="en-US" sz="1600" dirty="0"/>
          </a:p>
        </p:txBody>
      </p:sp>
    </p:spTree>
    <p:extLst>
      <p:ext uri="{BB962C8B-B14F-4D97-AF65-F5344CB8AC3E}">
        <p14:creationId xmlns:p14="http://schemas.microsoft.com/office/powerpoint/2010/main" val="3567871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302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8801" y="0"/>
            <a:ext cx="8622366" cy="1219200"/>
          </a:xfrm>
        </p:spPr>
        <p:txBody>
          <a:bodyPr>
            <a:normAutofit fontScale="90000"/>
          </a:bodyPr>
          <a:lstStyle/>
          <a:p>
            <a:r>
              <a:rPr lang="en-US" sz="4400" b="1" dirty="0">
                <a:solidFill>
                  <a:schemeClr val="bg2">
                    <a:lumMod val="75000"/>
                  </a:schemeClr>
                </a:solidFill>
              </a:rPr>
              <a:t>Medicaid and CHP+ Eligibility Changes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1111"/>
          <a:stretch/>
        </p:blipFill>
        <p:spPr>
          <a:xfrm>
            <a:off x="1676400" y="990600"/>
            <a:ext cx="6858000" cy="537109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1046" r="55709" b="8457"/>
          <a:stretch/>
        </p:blipFill>
        <p:spPr>
          <a:xfrm>
            <a:off x="7924800" y="4495800"/>
            <a:ext cx="3454570" cy="81284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6897" t="81352" r="8812" b="8151"/>
          <a:stretch/>
        </p:blipFill>
        <p:spPr>
          <a:xfrm>
            <a:off x="8153400" y="5069318"/>
            <a:ext cx="3130724" cy="736641"/>
          </a:xfrm>
          <a:prstGeom prst="rect">
            <a:avLst/>
          </a:prstGeom>
        </p:spPr>
      </p:pic>
    </p:spTree>
    <p:extLst>
      <p:ext uri="{BB962C8B-B14F-4D97-AF65-F5344CB8AC3E}">
        <p14:creationId xmlns:p14="http://schemas.microsoft.com/office/powerpoint/2010/main" val="259930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11822614" cy="4876772"/>
          </a:xfrm>
          <a:prstGeom prst="rect">
            <a:avLst/>
          </a:prstGeom>
        </p:spPr>
      </p:pic>
    </p:spTree>
    <p:extLst>
      <p:ext uri="{BB962C8B-B14F-4D97-AF65-F5344CB8AC3E}">
        <p14:creationId xmlns:p14="http://schemas.microsoft.com/office/powerpoint/2010/main" val="285044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61017" y="25591"/>
            <a:ext cx="8469967" cy="1143000"/>
          </a:xfrm>
        </p:spPr>
        <p:txBody>
          <a:bodyPr>
            <a:normAutofit fontScale="90000"/>
          </a:bodyPr>
          <a:lstStyle/>
          <a:p>
            <a:r>
              <a:rPr lang="en-US" sz="4900" b="1" dirty="0"/>
              <a:t>New People</a:t>
            </a:r>
            <a:br>
              <a:rPr lang="en-US" sz="4400" b="1" dirty="0"/>
            </a:br>
            <a:r>
              <a:rPr lang="en-US" sz="4400" dirty="0"/>
              <a:t>Who Got Coverage?</a:t>
            </a:r>
          </a:p>
        </p:txBody>
      </p:sp>
      <p:sp>
        <p:nvSpPr>
          <p:cNvPr id="8" name="TextBox 7"/>
          <p:cNvSpPr txBox="1"/>
          <p:nvPr/>
        </p:nvSpPr>
        <p:spPr>
          <a:xfrm>
            <a:off x="0" y="304703"/>
            <a:ext cx="12192000" cy="707886"/>
          </a:xfrm>
          <a:prstGeom prst="rect">
            <a:avLst/>
          </a:prstGeom>
          <a:noFill/>
        </p:spPr>
        <p:txBody>
          <a:bodyPr wrap="square" rtlCol="0">
            <a:spAutoFit/>
          </a:bodyPr>
          <a:lstStyle/>
          <a:p>
            <a:pPr algn="ctr"/>
            <a:r>
              <a:rPr lang="en-US" sz="4000" b="1" dirty="0">
                <a:solidFill>
                  <a:schemeClr val="bg2">
                    <a:lumMod val="75000"/>
                  </a:schemeClr>
                </a:solidFill>
              </a:rPr>
              <a:t>Medicaid Expansion Population as of June 30, 2015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11501059" cy="4038600"/>
          </a:xfrm>
          <a:prstGeom prst="rect">
            <a:avLst/>
          </a:prstGeom>
        </p:spPr>
      </p:pic>
    </p:spTree>
    <p:extLst>
      <p:ext uri="{BB962C8B-B14F-4D97-AF65-F5344CB8AC3E}">
        <p14:creationId xmlns:p14="http://schemas.microsoft.com/office/powerpoint/2010/main" val="5745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981200" y="0"/>
            <a:ext cx="8469967" cy="1143000"/>
          </a:xfrm>
        </p:spPr>
        <p:txBody>
          <a:bodyPr>
            <a:normAutofit fontScale="90000"/>
          </a:bodyPr>
          <a:lstStyle/>
          <a:p>
            <a:r>
              <a:rPr lang="en-US" sz="4900" b="1" dirty="0"/>
              <a:t>New Expenses</a:t>
            </a:r>
            <a:br>
              <a:rPr lang="en-US" sz="4400" b="1" dirty="0"/>
            </a:br>
            <a:r>
              <a:rPr lang="en-US" sz="4400" dirty="0"/>
              <a:t>What Did It Cost?</a:t>
            </a:r>
          </a:p>
        </p:txBody>
      </p:sp>
      <p:sp>
        <p:nvSpPr>
          <p:cNvPr id="8" name="TextBox 7"/>
          <p:cNvSpPr txBox="1"/>
          <p:nvPr/>
        </p:nvSpPr>
        <p:spPr>
          <a:xfrm>
            <a:off x="0" y="212973"/>
            <a:ext cx="12192000" cy="1323439"/>
          </a:xfrm>
          <a:prstGeom prst="rect">
            <a:avLst/>
          </a:prstGeom>
          <a:noFill/>
        </p:spPr>
        <p:txBody>
          <a:bodyPr wrap="square" rtlCol="0">
            <a:spAutoFit/>
          </a:bodyPr>
          <a:lstStyle/>
          <a:p>
            <a:pPr algn="ctr"/>
            <a:r>
              <a:rPr lang="en-US" sz="4000" b="1" dirty="0">
                <a:solidFill>
                  <a:schemeClr val="bg2">
                    <a:lumMod val="75000"/>
                  </a:schemeClr>
                </a:solidFill>
              </a:rPr>
              <a:t>Federal Government Paid 97 Percent</a:t>
            </a:r>
          </a:p>
          <a:p>
            <a:pPr algn="ctr"/>
            <a:r>
              <a:rPr lang="en-US" sz="4000" b="1" dirty="0">
                <a:solidFill>
                  <a:schemeClr val="bg2">
                    <a:lumMod val="75000"/>
                  </a:schemeClr>
                </a:solidFill>
              </a:rPr>
              <a:t> of Expansion Cost in FY 2014-15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355973"/>
            <a:ext cx="5638800" cy="4923584"/>
          </a:xfrm>
          <a:prstGeom prst="rect">
            <a:avLst/>
          </a:prstGeom>
        </p:spPr>
      </p:pic>
    </p:spTree>
    <p:extLst>
      <p:ext uri="{BB962C8B-B14F-4D97-AF65-F5344CB8AC3E}">
        <p14:creationId xmlns:p14="http://schemas.microsoft.com/office/powerpoint/2010/main" val="397782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095"/>
            <a:ext cx="10515600" cy="4314789"/>
          </a:xfrm>
          <a:prstGeom prst="rect">
            <a:avLst/>
          </a:prstGeom>
        </p:spPr>
      </p:pic>
      <p:sp>
        <p:nvSpPr>
          <p:cNvPr id="7" name="Title 3"/>
          <p:cNvSpPr>
            <a:spLocks noGrp="1"/>
          </p:cNvSpPr>
          <p:nvPr>
            <p:ph type="title"/>
          </p:nvPr>
        </p:nvSpPr>
        <p:spPr>
          <a:xfrm>
            <a:off x="0" y="0"/>
            <a:ext cx="12192000" cy="990600"/>
          </a:xfrm>
        </p:spPr>
        <p:txBody>
          <a:bodyPr>
            <a:normAutofit/>
          </a:bodyPr>
          <a:lstStyle/>
          <a:p>
            <a:pPr algn="ctr"/>
            <a:r>
              <a:rPr lang="en-US" sz="4400" b="1" dirty="0">
                <a:solidFill>
                  <a:schemeClr val="bg2">
                    <a:lumMod val="75000"/>
                  </a:schemeClr>
                </a:solidFill>
              </a:rPr>
              <a:t>New Expenses: What Did It Cost?</a:t>
            </a:r>
          </a:p>
        </p:txBody>
      </p:sp>
      <p:sp>
        <p:nvSpPr>
          <p:cNvPr id="8" name="TextBox 7"/>
          <p:cNvSpPr txBox="1"/>
          <p:nvPr/>
        </p:nvSpPr>
        <p:spPr>
          <a:xfrm>
            <a:off x="1041704" y="1295400"/>
            <a:ext cx="9982200" cy="584775"/>
          </a:xfrm>
          <a:prstGeom prst="rect">
            <a:avLst/>
          </a:prstGeom>
          <a:noFill/>
        </p:spPr>
        <p:txBody>
          <a:bodyPr wrap="square" rtlCol="0">
            <a:spAutoFit/>
          </a:bodyPr>
          <a:lstStyle/>
          <a:p>
            <a:pPr algn="ctr"/>
            <a:r>
              <a:rPr lang="en-US" sz="3200" b="1" dirty="0">
                <a:solidFill>
                  <a:schemeClr val="bg2">
                    <a:lumMod val="75000"/>
                  </a:schemeClr>
                </a:solidFill>
              </a:rPr>
              <a:t>Medicaid Expansion – Colorado’s State Financing by Year</a:t>
            </a:r>
          </a:p>
        </p:txBody>
      </p:sp>
      <p:sp>
        <p:nvSpPr>
          <p:cNvPr id="2" name="TextBox 1"/>
          <p:cNvSpPr txBox="1"/>
          <p:nvPr/>
        </p:nvSpPr>
        <p:spPr>
          <a:xfrm>
            <a:off x="6546273" y="2362200"/>
            <a:ext cx="692727" cy="1446550"/>
          </a:xfrm>
          <a:prstGeom prst="rect">
            <a:avLst/>
          </a:prstGeom>
          <a:noFill/>
        </p:spPr>
        <p:txBody>
          <a:bodyPr wrap="square" rtlCol="0">
            <a:spAutoFit/>
          </a:bodyPr>
          <a:lstStyle/>
          <a:p>
            <a:r>
              <a:rPr lang="en-US" sz="8800" b="1" dirty="0">
                <a:solidFill>
                  <a:srgbClr val="393A3B"/>
                </a:solidFill>
              </a:rPr>
              <a:t>?</a:t>
            </a:r>
          </a:p>
        </p:txBody>
      </p:sp>
      <p:sp>
        <p:nvSpPr>
          <p:cNvPr id="6" name="TextBox 5"/>
          <p:cNvSpPr txBox="1"/>
          <p:nvPr/>
        </p:nvSpPr>
        <p:spPr>
          <a:xfrm>
            <a:off x="7696200" y="2022953"/>
            <a:ext cx="692727" cy="1446550"/>
          </a:xfrm>
          <a:prstGeom prst="rect">
            <a:avLst/>
          </a:prstGeom>
          <a:noFill/>
        </p:spPr>
        <p:txBody>
          <a:bodyPr wrap="square" rtlCol="0">
            <a:spAutoFit/>
          </a:bodyPr>
          <a:lstStyle/>
          <a:p>
            <a:r>
              <a:rPr lang="en-US" sz="8800" b="1" dirty="0">
                <a:solidFill>
                  <a:srgbClr val="393A3B"/>
                </a:solidFill>
              </a:rPr>
              <a:t>?</a:t>
            </a:r>
          </a:p>
        </p:txBody>
      </p:sp>
      <p:sp>
        <p:nvSpPr>
          <p:cNvPr id="9" name="TextBox 8"/>
          <p:cNvSpPr txBox="1"/>
          <p:nvPr/>
        </p:nvSpPr>
        <p:spPr>
          <a:xfrm>
            <a:off x="8844591" y="1752600"/>
            <a:ext cx="692727" cy="1446550"/>
          </a:xfrm>
          <a:prstGeom prst="rect">
            <a:avLst/>
          </a:prstGeom>
          <a:noFill/>
        </p:spPr>
        <p:txBody>
          <a:bodyPr wrap="square" rtlCol="0">
            <a:spAutoFit/>
          </a:bodyPr>
          <a:lstStyle/>
          <a:p>
            <a:r>
              <a:rPr lang="en-US" sz="8800" b="1" dirty="0">
                <a:solidFill>
                  <a:srgbClr val="393A3B"/>
                </a:solidFill>
              </a:rPr>
              <a:t>?</a:t>
            </a:r>
          </a:p>
        </p:txBody>
      </p:sp>
      <p:sp>
        <p:nvSpPr>
          <p:cNvPr id="10" name="TextBox 9"/>
          <p:cNvSpPr txBox="1"/>
          <p:nvPr/>
        </p:nvSpPr>
        <p:spPr>
          <a:xfrm>
            <a:off x="9975273" y="1524000"/>
            <a:ext cx="692727" cy="1446550"/>
          </a:xfrm>
          <a:prstGeom prst="rect">
            <a:avLst/>
          </a:prstGeom>
          <a:noFill/>
        </p:spPr>
        <p:txBody>
          <a:bodyPr wrap="square" rtlCol="0">
            <a:spAutoFit/>
          </a:bodyPr>
          <a:lstStyle/>
          <a:p>
            <a:r>
              <a:rPr lang="en-US" sz="8800" b="1" dirty="0">
                <a:solidFill>
                  <a:srgbClr val="393A3B"/>
                </a:solidFill>
              </a:rPr>
              <a:t>?</a:t>
            </a:r>
          </a:p>
        </p:txBody>
      </p:sp>
    </p:spTree>
    <p:extLst>
      <p:ext uri="{BB962C8B-B14F-4D97-AF65-F5344CB8AC3E}">
        <p14:creationId xmlns:p14="http://schemas.microsoft.com/office/powerpoint/2010/main" val="16937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 PP Template 2012">
  <a:themeElements>
    <a:clrScheme name="CHI Custom">
      <a:dk1>
        <a:srgbClr val="3B6E8F"/>
      </a:dk1>
      <a:lt1>
        <a:srgbClr val="FFFFFF"/>
      </a:lt1>
      <a:dk2>
        <a:srgbClr val="F6A01A"/>
      </a:dk2>
      <a:lt2>
        <a:srgbClr val="717375"/>
      </a:lt2>
      <a:accent1>
        <a:srgbClr val="F6A01A"/>
      </a:accent1>
      <a:accent2>
        <a:srgbClr val="3B6E8F"/>
      </a:accent2>
      <a:accent3>
        <a:srgbClr val="717375"/>
      </a:accent3>
      <a:accent4>
        <a:srgbClr val="56004E"/>
      </a:accent4>
      <a:accent5>
        <a:srgbClr val="817C00"/>
      </a:accent5>
      <a:accent6>
        <a:srgbClr val="FFFFFF"/>
      </a:accent6>
      <a:hlink>
        <a:srgbClr val="F6A01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NGA TA day" id="{6D583B25-D15F-41CE-8EAC-9EBF0B5AB06B}" vid="{E8E089FE-5198-4995-B96D-25A23E4CF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NGA TA day</Template>
  <TotalTime>4245</TotalTime>
  <Words>2959</Words>
  <Application>Microsoft Office PowerPoint</Application>
  <PresentationFormat>Widescreen</PresentationFormat>
  <Paragraphs>248</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Ebrima</vt:lpstr>
      <vt:lpstr>Wingdings 2</vt:lpstr>
      <vt:lpstr>CHI PP Template 2012</vt:lpstr>
      <vt:lpstr>PowerPoint Presentation</vt:lpstr>
      <vt:lpstr>Introduction</vt:lpstr>
      <vt:lpstr>The Bottom Line</vt:lpstr>
      <vt:lpstr>PowerPoint Presentation</vt:lpstr>
      <vt:lpstr>Medicaid and CHP+ Eligibility Changes</vt:lpstr>
      <vt:lpstr>PowerPoint Presentation</vt:lpstr>
      <vt:lpstr>New People Who Got Coverage?</vt:lpstr>
      <vt:lpstr>New Expenses What Did It Cost?</vt:lpstr>
      <vt:lpstr>New Expenses: What Did It Cost?</vt:lpstr>
      <vt:lpstr>PowerPoint Presentation</vt:lpstr>
      <vt:lpstr>Medicaid Going Forward New Options</vt:lpstr>
      <vt:lpstr>Medicaid Going Forward New Options</vt:lpstr>
      <vt:lpstr>Medicaid Going Forward New Options</vt:lpstr>
      <vt:lpstr>Medicaid Going Forward New Options</vt:lpstr>
      <vt:lpstr>Medicaid Going Forward New Options</vt:lpstr>
      <vt:lpstr>Medicaid Going Forward New Options</vt:lpstr>
      <vt:lpstr>Medicaid Going Forward New Options</vt:lpstr>
      <vt:lpstr>Medicaid Going Forward New Options</vt:lpstr>
      <vt:lpstr>Medicaid Going Forward Per Capita Allotment</vt:lpstr>
      <vt:lpstr>Medicaid Going Forward Per Capita Allotment</vt:lpstr>
      <vt:lpstr>Medicaid Going Forward Per Capita Allotment</vt:lpstr>
      <vt:lpstr>Medicaid Going Forward Per Capita Allotment</vt:lpstr>
      <vt:lpstr>Medicaid Going Forward Per Capita Allotment</vt:lpstr>
      <vt:lpstr>Medicaid Going Forward Per Capita Allotment</vt:lpstr>
      <vt:lpstr>Medicaid Going Forward Per Capita Allotment</vt:lpstr>
      <vt:lpstr>Medicaid Going Forward Per Capita Allotment</vt:lpstr>
      <vt:lpstr>Medicaid Going Forward Per Capita Allotment</vt:lpstr>
      <vt:lpstr>Medicaid Going Forward Block Grant</vt:lpstr>
      <vt:lpstr>Medicaid Going Forward Block Grant</vt:lpstr>
      <vt:lpstr>Medicaid Going Forward Block Grant</vt:lpstr>
      <vt:lpstr>Medicaid Going Forward Block Grant</vt:lpstr>
      <vt:lpstr>Medicaid Going Forward Block Grant</vt:lpstr>
      <vt:lpstr>Medicaid Going Forward Block Grant</vt:lpstr>
      <vt:lpstr>Medicaid Going Forward Block Grant</vt:lpstr>
      <vt:lpstr>Medicaid Going Forward Block Grant</vt:lpstr>
      <vt:lpstr>Medicaid Going Forward</vt:lpstr>
      <vt:lpstr>Medicaid Going Forward</vt:lpstr>
      <vt:lpstr>Medicaid Going Forward</vt:lpstr>
      <vt:lpstr>Medicaid Going Forward Market-Based Approach</vt:lpstr>
      <vt:lpstr>Medicaid Going Forward Market-Based Approach</vt:lpstr>
      <vt:lpstr>The Bottom Line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Integration in Colorado</dc:title>
  <dc:creator>Anna Vigran</dc:creator>
  <cp:lastModifiedBy>Emily Johnson</cp:lastModifiedBy>
  <cp:revision>336</cp:revision>
  <cp:lastPrinted>2016-10-11T18:54:53Z</cp:lastPrinted>
  <dcterms:created xsi:type="dcterms:W3CDTF">2015-04-28T15:06:14Z</dcterms:created>
  <dcterms:modified xsi:type="dcterms:W3CDTF">2016-12-12T21:58:31Z</dcterms:modified>
</cp:coreProperties>
</file>