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4" r:id="rId2"/>
  </p:sldMasterIdLst>
  <p:notesMasterIdLst>
    <p:notesMasterId r:id="rId14"/>
  </p:notesMasterIdLst>
  <p:handoutMasterIdLst>
    <p:handoutMasterId r:id="rId15"/>
  </p:handoutMasterIdLst>
  <p:sldIdLst>
    <p:sldId id="328" r:id="rId3"/>
    <p:sldId id="355" r:id="rId4"/>
    <p:sldId id="352" r:id="rId5"/>
    <p:sldId id="354" r:id="rId6"/>
    <p:sldId id="351" r:id="rId7"/>
    <p:sldId id="346" r:id="rId8"/>
    <p:sldId id="349" r:id="rId9"/>
    <p:sldId id="348" r:id="rId10"/>
    <p:sldId id="350" r:id="rId11"/>
    <p:sldId id="356" r:id="rId12"/>
    <p:sldId id="357" r:id="rId1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5759">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359" autoAdjust="0"/>
    <p:restoredTop sz="52076" autoAdjust="0"/>
  </p:normalViewPr>
  <p:slideViewPr>
    <p:cSldViewPr snapToGrid="0" snapToObjects="1">
      <p:cViewPr varScale="1">
        <p:scale>
          <a:sx n="59" d="100"/>
          <a:sy n="59" d="100"/>
        </p:scale>
        <p:origin x="816" y="60"/>
      </p:cViewPr>
      <p:guideLst>
        <p:guide orient="horz" pos="4319"/>
        <p:guide pos="5759"/>
      </p:guideLst>
    </p:cSldViewPr>
  </p:slideViewPr>
  <p:notesTextViewPr>
    <p:cViewPr>
      <p:scale>
        <a:sx n="100" d="100"/>
        <a:sy n="100" d="100"/>
      </p:scale>
      <p:origin x="0" y="0"/>
    </p:cViewPr>
  </p:notesTextViewPr>
  <p:notesViewPr>
    <p:cSldViewPr snapToGrid="0" snapToObjects="1" showGuides="1">
      <p:cViewPr varScale="1">
        <p:scale>
          <a:sx n="82" d="100"/>
          <a:sy n="82" d="100"/>
        </p:scale>
        <p:origin x="-1890"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7377CFF-D471-9A4A-9882-83D4907562B4}" type="datetimeFigureOut">
              <a:rPr lang="en-US" smtClean="0"/>
              <a:t>10/31/2018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78FB3CE6-FE8D-3249-88BB-54CE4A06BE44}" type="slidenum">
              <a:rPr lang="en-US" smtClean="0"/>
              <a:t>‹#›</a:t>
            </a:fld>
            <a:endParaRPr lang="en-US"/>
          </a:p>
        </p:txBody>
      </p:sp>
    </p:spTree>
    <p:extLst>
      <p:ext uri="{BB962C8B-B14F-4D97-AF65-F5344CB8AC3E}">
        <p14:creationId xmlns:p14="http://schemas.microsoft.com/office/powerpoint/2010/main" val="24471060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2DA2E58-1749-41BD-B574-3CC13417BF36}" type="datetimeFigureOut">
              <a:rPr lang="en-US" smtClean="0"/>
              <a:t>10/31/2018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1AA9F6B-1887-49EF-BC3B-38CE41144A7D}" type="slidenum">
              <a:rPr lang="en-US" smtClean="0"/>
              <a:t>‹#›</a:t>
            </a:fld>
            <a:endParaRPr lang="en-US"/>
          </a:p>
        </p:txBody>
      </p:sp>
    </p:spTree>
    <p:extLst>
      <p:ext uri="{BB962C8B-B14F-4D97-AF65-F5344CB8AC3E}">
        <p14:creationId xmlns:p14="http://schemas.microsoft.com/office/powerpoint/2010/main" val="4777165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denvergov.org/content/denvergov/en/environmental-health/community-health/HeatVulnerability.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was asked to speak to you all today about how data can be used to tell a story. But we all know that data isn’t the</a:t>
            </a:r>
            <a:r>
              <a:rPr lang="en-US" baseline="0" dirty="0" smtClean="0"/>
              <a:t> greatest story teller. A story is only as good as the person telling the story after all, and data is not a great story teller. It can be one dimensional, flat, and maybe a bit boring. Apologies to those of you who love data! I love data too, but I have to be honest with you…I love people and their stories more. So how can we elevate data like this while also elevating the individual voices that can help us unlock what it means? That’s what I hope we can talk about today. </a:t>
            </a:r>
            <a:endParaRPr lang="en-US" dirty="0"/>
          </a:p>
        </p:txBody>
      </p:sp>
      <p:sp>
        <p:nvSpPr>
          <p:cNvPr id="4" name="Slide Number Placeholder 3"/>
          <p:cNvSpPr>
            <a:spLocks noGrp="1"/>
          </p:cNvSpPr>
          <p:nvPr>
            <p:ph type="sldNum" sz="quarter" idx="10"/>
          </p:nvPr>
        </p:nvSpPr>
        <p:spPr/>
        <p:txBody>
          <a:bodyPr/>
          <a:lstStyle/>
          <a:p>
            <a:fld id="{C7698E78-2379-4A5E-802E-999DBD6B8F75}" type="slidenum">
              <a:rPr lang="en-US" smtClean="0"/>
              <a:t>1</a:t>
            </a:fld>
            <a:endParaRPr lang="en-US"/>
          </a:p>
        </p:txBody>
      </p:sp>
    </p:spTree>
    <p:extLst>
      <p:ext uri="{BB962C8B-B14F-4D97-AF65-F5344CB8AC3E}">
        <p14:creationId xmlns:p14="http://schemas.microsoft.com/office/powerpoint/2010/main" val="2065793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 video was produced by Colorado Trust about the City’s of Denver’s </a:t>
            </a:r>
            <a:r>
              <a:rPr lang="en-US" sz="1200" b="0" i="0" u="none" strike="noStrike" kern="1200" dirty="0" smtClean="0">
                <a:solidFill>
                  <a:schemeClr val="tx1"/>
                </a:solidFill>
                <a:effectLst/>
                <a:latin typeface="+mn-lt"/>
                <a:ea typeface="+mn-ea"/>
                <a:cs typeface="+mn-cs"/>
                <a:hlinkClick r:id="rId3"/>
              </a:rPr>
              <a:t>Denver Heat Vulnerability Map</a:t>
            </a:r>
            <a:r>
              <a:rPr lang="en-US" sz="1200" b="0" i="0" kern="1200" dirty="0" smtClean="0">
                <a:solidFill>
                  <a:schemeClr val="tx1"/>
                </a:solidFill>
                <a:effectLst/>
                <a:latin typeface="+mn-lt"/>
                <a:ea typeface="+mn-ea"/>
                <a:cs typeface="+mn-cs"/>
              </a:rPr>
              <a:t>, published earlier this year by the city’s Department of Environmental Health (DEH). The video does a great job of showcasing</a:t>
            </a:r>
            <a:r>
              <a:rPr lang="en-US" sz="1200" b="0" i="0" kern="1200" baseline="0" dirty="0" smtClean="0">
                <a:solidFill>
                  <a:schemeClr val="tx1"/>
                </a:solidFill>
                <a:effectLst/>
                <a:latin typeface="+mn-lt"/>
                <a:ea typeface="+mn-ea"/>
                <a:cs typeface="+mn-cs"/>
              </a:rPr>
              <a:t> the on the ground story telling of artists like Santiago </a:t>
            </a:r>
            <a:r>
              <a:rPr lang="en-US" sz="1200" b="0" i="0" kern="1200" baseline="0" dirty="0" err="1" smtClean="0">
                <a:solidFill>
                  <a:schemeClr val="tx1"/>
                </a:solidFill>
                <a:effectLst/>
                <a:latin typeface="+mn-lt"/>
                <a:ea typeface="+mn-ea"/>
                <a:cs typeface="+mn-cs"/>
              </a:rPr>
              <a:t>Jarmillo</a:t>
            </a:r>
            <a:r>
              <a:rPr lang="en-US" sz="1200" b="0" i="0" kern="1200" baseline="0" dirty="0" smtClean="0">
                <a:solidFill>
                  <a:schemeClr val="tx1"/>
                </a:solidFill>
                <a:effectLst/>
                <a:latin typeface="+mn-lt"/>
                <a:ea typeface="+mn-ea"/>
                <a:cs typeface="+mn-cs"/>
              </a:rPr>
              <a:t>, I would like to share the last few minutes with you if I can!</a:t>
            </a:r>
            <a:endParaRPr lang="en-US" dirty="0"/>
          </a:p>
        </p:txBody>
      </p:sp>
      <p:sp>
        <p:nvSpPr>
          <p:cNvPr id="4" name="Slide Number Placeholder 3"/>
          <p:cNvSpPr>
            <a:spLocks noGrp="1"/>
          </p:cNvSpPr>
          <p:nvPr>
            <p:ph type="sldNum" sz="quarter" idx="10"/>
          </p:nvPr>
        </p:nvSpPr>
        <p:spPr/>
        <p:txBody>
          <a:bodyPr/>
          <a:lstStyle/>
          <a:p>
            <a:fld id="{A1AA9F6B-1887-49EF-BC3B-38CE41144A7D}" type="slidenum">
              <a:rPr lang="en-US" smtClean="0"/>
              <a:t>10</a:t>
            </a:fld>
            <a:endParaRPr lang="en-US"/>
          </a:p>
        </p:txBody>
      </p:sp>
    </p:spTree>
    <p:extLst>
      <p:ext uri="{BB962C8B-B14F-4D97-AF65-F5344CB8AC3E}">
        <p14:creationId xmlns:p14="http://schemas.microsoft.com/office/powerpoint/2010/main" val="2849027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I do not know</a:t>
            </a:r>
            <a:r>
              <a:rPr lang="en-US" baseline="0" dirty="0" smtClean="0"/>
              <a:t> the answer to the question of how we can use data to tell a story. That is why I shared these examples of using data to help us identify the populations we need to be listening to so that they can tell their own stories and help us put this work into a local context. </a:t>
            </a:r>
            <a:endParaRPr lang="en-US" dirty="0"/>
          </a:p>
        </p:txBody>
      </p:sp>
      <p:sp>
        <p:nvSpPr>
          <p:cNvPr id="4" name="Slide Number Placeholder 3"/>
          <p:cNvSpPr>
            <a:spLocks noGrp="1"/>
          </p:cNvSpPr>
          <p:nvPr>
            <p:ph type="sldNum" sz="quarter" idx="10"/>
          </p:nvPr>
        </p:nvSpPr>
        <p:spPr/>
        <p:txBody>
          <a:bodyPr/>
          <a:lstStyle/>
          <a:p>
            <a:fld id="{A1AA9F6B-1887-49EF-BC3B-38CE41144A7D}" type="slidenum">
              <a:rPr lang="en-US" smtClean="0"/>
              <a:t>11</a:t>
            </a:fld>
            <a:endParaRPr lang="en-US"/>
          </a:p>
        </p:txBody>
      </p:sp>
    </p:spTree>
    <p:extLst>
      <p:ext uri="{BB962C8B-B14F-4D97-AF65-F5344CB8AC3E}">
        <p14:creationId xmlns:p14="http://schemas.microsoft.com/office/powerpoint/2010/main" val="1336550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Trust</a:t>
            </a:r>
            <a:r>
              <a:rPr lang="en-US" baseline="0" dirty="0" smtClean="0"/>
              <a:t> for Public Land has been worked with the City and County of Denver and a dozen other partners to create a GIS decision support tool that will provide us with guidance on how and where to take strategic action on climate change through green infrastructure. Through our process with partners, many of whom are in the room, the tool was built around five goals: health equity, cooling the city (tree canopy), absorb and protect (GI for water quality), connect through (alternative </a:t>
            </a:r>
            <a:r>
              <a:rPr lang="en-US" baseline="0" dirty="0" err="1" smtClean="0"/>
              <a:t>transporttation</a:t>
            </a:r>
            <a:r>
              <a:rPr lang="en-US" baseline="0" dirty="0" smtClean="0"/>
              <a:t>), and climate equity (focusing on the people with the greatest need).</a:t>
            </a:r>
            <a:endParaRPr lang="en-US" dirty="0"/>
          </a:p>
        </p:txBody>
      </p:sp>
      <p:sp>
        <p:nvSpPr>
          <p:cNvPr id="4" name="Slide Number Placeholder 3"/>
          <p:cNvSpPr>
            <a:spLocks noGrp="1"/>
          </p:cNvSpPr>
          <p:nvPr>
            <p:ph type="sldNum" sz="quarter" idx="10"/>
          </p:nvPr>
        </p:nvSpPr>
        <p:spPr/>
        <p:txBody>
          <a:bodyPr/>
          <a:lstStyle/>
          <a:p>
            <a:fld id="{A1AA9F6B-1887-49EF-BC3B-38CE41144A7D}" type="slidenum">
              <a:rPr lang="en-US" smtClean="0"/>
              <a:t>2</a:t>
            </a:fld>
            <a:endParaRPr lang="en-US"/>
          </a:p>
        </p:txBody>
      </p:sp>
    </p:spTree>
    <p:extLst>
      <p:ext uri="{BB962C8B-B14F-4D97-AF65-F5344CB8AC3E}">
        <p14:creationId xmlns:p14="http://schemas.microsoft.com/office/powerpoint/2010/main" val="1124455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when I</a:t>
            </a:r>
            <a:r>
              <a:rPr lang="en-US" baseline="0" dirty="0" smtClean="0"/>
              <a:t> was asked to tell you about how this data tells us a story I asked if I could talk to you instead about how we have struggled to make this data live and breath.  How we are still trying to take this type of dense complex and powerful data and make it into something that the communities where we work can relate to and understand.  I do not mean to say that regular non-data people (and I include myself in this bucket) cannot understand data like this and understand what it is telling us. To the contrary, the people who live in the neighborhoods most impacted by the realities of climate change live it every day and feel it in powerful and very personal ways. I think the problem I have faced, and what I hope to get some thoughts from you today on, is how we can translate this type of data into visible and evocative solutions that address climate challenges in the communities that are impacted the most. So one thing a map like this might tell us, is where to look for the best stories.</a:t>
            </a:r>
            <a:endParaRPr lang="en-US" dirty="0"/>
          </a:p>
        </p:txBody>
      </p:sp>
      <p:sp>
        <p:nvSpPr>
          <p:cNvPr id="4" name="Slide Number Placeholder 3"/>
          <p:cNvSpPr>
            <a:spLocks noGrp="1"/>
          </p:cNvSpPr>
          <p:nvPr>
            <p:ph type="sldNum" sz="quarter" idx="10"/>
          </p:nvPr>
        </p:nvSpPr>
        <p:spPr/>
        <p:txBody>
          <a:bodyPr/>
          <a:lstStyle/>
          <a:p>
            <a:fld id="{A1AA9F6B-1887-49EF-BC3B-38CE41144A7D}" type="slidenum">
              <a:rPr lang="en-US" smtClean="0"/>
              <a:t>3</a:t>
            </a:fld>
            <a:endParaRPr lang="en-US"/>
          </a:p>
        </p:txBody>
      </p:sp>
    </p:spTree>
    <p:extLst>
      <p:ext uri="{BB962C8B-B14F-4D97-AF65-F5344CB8AC3E}">
        <p14:creationId xmlns:p14="http://schemas.microsoft.com/office/powerpoint/2010/main" val="1843477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Cool Connected Westwood (CCW) is a coalition of partners dedicated to working collaboratively with Westwood residents to realize community-prioritized changes to the places where people live, work, and play in Westwood. Partners have been meeting since 2015 to identify shared goals and better align organizational priorities to more strategically deliver on the community’s vision for a healthier, safer, and more connected Westwood. </a:t>
            </a:r>
            <a:endParaRPr lang="en-US" dirty="0"/>
          </a:p>
        </p:txBody>
      </p:sp>
      <p:sp>
        <p:nvSpPr>
          <p:cNvPr id="4" name="Slide Number Placeholder 3"/>
          <p:cNvSpPr>
            <a:spLocks noGrp="1"/>
          </p:cNvSpPr>
          <p:nvPr>
            <p:ph type="sldNum" sz="quarter" idx="10"/>
          </p:nvPr>
        </p:nvSpPr>
        <p:spPr/>
        <p:txBody>
          <a:bodyPr/>
          <a:lstStyle/>
          <a:p>
            <a:fld id="{A1AA9F6B-1887-49EF-BC3B-38CE41144A7D}" type="slidenum">
              <a:rPr lang="en-US" smtClean="0"/>
              <a:t>4</a:t>
            </a:fld>
            <a:endParaRPr lang="en-US"/>
          </a:p>
        </p:txBody>
      </p:sp>
    </p:spTree>
    <p:extLst>
      <p:ext uri="{BB962C8B-B14F-4D97-AF65-F5344CB8AC3E}">
        <p14:creationId xmlns:p14="http://schemas.microsoft.com/office/powerpoint/2010/main" val="2065900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Westwood is located in Southwest Denver. This neighborhood faces many</a:t>
            </a:r>
            <a:r>
              <a:rPr lang="en-US" sz="1200" b="0" i="0" u="none" strike="noStrike" kern="1200" baseline="0" dirty="0" smtClean="0">
                <a:solidFill>
                  <a:schemeClr val="tx1"/>
                </a:solidFill>
                <a:latin typeface="+mn-lt"/>
                <a:ea typeface="+mn-ea"/>
                <a:cs typeface="+mn-cs"/>
              </a:rPr>
              <a:t> economic and environmental challenges, including one of the city’s highest poverty rates, high population of kids under 19, historically limited access to parks and tree canopy cover, and it resides in two priority basins for water quality, meaning the water quality in Westwood is not good. This is one of the neighborhoods on the front lines of climate change. </a:t>
            </a:r>
          </a:p>
          <a:p>
            <a:endParaRPr lang="en-US" sz="1200" b="0" i="0" u="none" strike="noStrike"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Westwood Via Verde is a neighborhood greenway that will connect vital community resources such as parks, clinics, schools, and other services through a connected system of bike lanes, sidewalks, and park pathways in the Westwood neighborhood of Denver. The three mile loop will incorporate green infrastructure best practices to enhance water quality, decrease the urban heat island, encourage walking and biking, beautify the neighborhood, celebrate Westwood’s unique culture, and improve the health and safety of Westwood residents by making it easier and more enjoyable to spend time outside. </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1AA9F6B-1887-49EF-BC3B-38CE41144A7D}" type="slidenum">
              <a:rPr lang="en-US" smtClean="0"/>
              <a:t>5</a:t>
            </a:fld>
            <a:endParaRPr lang="en-US"/>
          </a:p>
        </p:txBody>
      </p:sp>
    </p:spTree>
    <p:extLst>
      <p:ext uri="{BB962C8B-B14F-4D97-AF65-F5344CB8AC3E}">
        <p14:creationId xmlns:p14="http://schemas.microsoft.com/office/powerpoint/2010/main" val="2773388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we want to tell a story we need to know the</a:t>
            </a:r>
            <a:r>
              <a:rPr lang="en-US" baseline="0" dirty="0" smtClean="0"/>
              <a:t> audience we are trying to connect to.</a:t>
            </a:r>
            <a:endParaRPr lang="en-US" dirty="0"/>
          </a:p>
        </p:txBody>
      </p:sp>
      <p:sp>
        <p:nvSpPr>
          <p:cNvPr id="4" name="Slide Number Placeholder 3"/>
          <p:cNvSpPr>
            <a:spLocks noGrp="1"/>
          </p:cNvSpPr>
          <p:nvPr>
            <p:ph type="sldNum" sz="quarter" idx="10"/>
          </p:nvPr>
        </p:nvSpPr>
        <p:spPr/>
        <p:txBody>
          <a:bodyPr/>
          <a:lstStyle/>
          <a:p>
            <a:fld id="{A1AA9F6B-1887-49EF-BC3B-38CE41144A7D}" type="slidenum">
              <a:rPr lang="en-US" smtClean="0"/>
              <a:t>6</a:t>
            </a:fld>
            <a:endParaRPr lang="en-US"/>
          </a:p>
        </p:txBody>
      </p:sp>
    </p:spTree>
    <p:extLst>
      <p:ext uri="{BB962C8B-B14F-4D97-AF65-F5344CB8AC3E}">
        <p14:creationId xmlns:p14="http://schemas.microsoft.com/office/powerpoint/2010/main" val="499128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worked with our community partners at Westwood </a:t>
            </a:r>
            <a:r>
              <a:rPr lang="en-US" sz="1200" kern="1200" dirty="0" err="1" smtClean="0">
                <a:solidFill>
                  <a:schemeClr val="tx1"/>
                </a:solidFill>
                <a:effectLst/>
                <a:latin typeface="+mn-lt"/>
                <a:ea typeface="+mn-ea"/>
                <a:cs typeface="+mn-cs"/>
              </a:rPr>
              <a:t>Unidos</a:t>
            </a:r>
            <a:r>
              <a:rPr lang="en-US" sz="1200" kern="1200" dirty="0" smtClean="0">
                <a:solidFill>
                  <a:schemeClr val="tx1"/>
                </a:solidFill>
                <a:effectLst/>
                <a:latin typeface="+mn-lt"/>
                <a:ea typeface="+mn-ea"/>
                <a:cs typeface="+mn-cs"/>
              </a:rPr>
              <a:t> to host three block parties across the neighborhood.  A local artist was engaged to work with the kids and inspire them to create art about the importance of trees in Westwood. These parties helped us spread the word throughout the community about climate justice issues in Westwood. We leveraged community impact fund dollars which funded these events to help us amplify the JPB tree planting project which resulted in the planting of 245 trees in Westwood. We also partnered with Walk to Connect to lead community walks of the Via Verde and get input on where the community felt safety issues were a problem and to identify locations for shade trees and community art.</a:t>
            </a:r>
          </a:p>
          <a:p>
            <a:endParaRPr lang="en-US" dirty="0"/>
          </a:p>
        </p:txBody>
      </p:sp>
      <p:sp>
        <p:nvSpPr>
          <p:cNvPr id="4" name="Slide Number Placeholder 3"/>
          <p:cNvSpPr>
            <a:spLocks noGrp="1"/>
          </p:cNvSpPr>
          <p:nvPr>
            <p:ph type="sldNum" sz="quarter" idx="10"/>
          </p:nvPr>
        </p:nvSpPr>
        <p:spPr/>
        <p:txBody>
          <a:bodyPr/>
          <a:lstStyle/>
          <a:p>
            <a:fld id="{A1AA9F6B-1887-49EF-BC3B-38CE41144A7D}" type="slidenum">
              <a:rPr lang="en-US" smtClean="0"/>
              <a:t>7</a:t>
            </a:fld>
            <a:endParaRPr lang="en-US"/>
          </a:p>
        </p:txBody>
      </p:sp>
    </p:spTree>
    <p:extLst>
      <p:ext uri="{BB962C8B-B14F-4D97-AF65-F5344CB8AC3E}">
        <p14:creationId xmlns:p14="http://schemas.microsoft.com/office/powerpoint/2010/main" val="3136148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Artist Santiago Jaramillo created a mural along the Via Verde route to draw attention to climate justice issues and the Via Verde project. Santiago is a third generation Westwood resident and self-taught artist. His art is inspired by his culture, neighborhood, life experience and expression of self. He has been painting for over thirty years and teaches both painting and traditional Mexican/Aztec dance to the next generation of artists in Westwood and Denver. The mural, entitled </a:t>
            </a:r>
            <a:r>
              <a:rPr lang="en-US" sz="1200" i="1" kern="1200" dirty="0" smtClean="0">
                <a:solidFill>
                  <a:schemeClr val="tx1"/>
                </a:solidFill>
                <a:effectLst/>
                <a:latin typeface="+mn-lt"/>
                <a:ea typeface="+mn-ea"/>
                <a:cs typeface="+mn-cs"/>
              </a:rPr>
              <a:t>The Via Verde: The Sacred Path to Change and Protection.</a:t>
            </a:r>
            <a:r>
              <a:rPr lang="en-US" sz="1200" kern="1200" dirty="0" smtClean="0">
                <a:solidFill>
                  <a:schemeClr val="tx1"/>
                </a:solidFill>
                <a:effectLst/>
                <a:latin typeface="+mn-lt"/>
                <a:ea typeface="+mn-ea"/>
                <a:cs typeface="+mn-cs"/>
              </a:rPr>
              <a:t> This Aztec and Mayan-inspired mural is symbolic of community, culture, Earth, and life. </a:t>
            </a:r>
            <a:r>
              <a:rPr lang="en-US" sz="1200" kern="1200" dirty="0" err="1" smtClean="0">
                <a:solidFill>
                  <a:schemeClr val="tx1"/>
                </a:solidFill>
                <a:effectLst/>
                <a:latin typeface="+mn-lt"/>
                <a:ea typeface="+mn-ea"/>
                <a:cs typeface="+mn-cs"/>
              </a:rPr>
              <a:t>Xiutecutli</a:t>
            </a:r>
            <a:r>
              <a:rPr lang="en-US" sz="1200" kern="1200" dirty="0" smtClean="0">
                <a:solidFill>
                  <a:schemeClr val="tx1"/>
                </a:solidFill>
                <a:effectLst/>
                <a:latin typeface="+mn-lt"/>
                <a:ea typeface="+mn-ea"/>
                <a:cs typeface="+mn-cs"/>
              </a:rPr>
              <a:t>, the Aztec symbol of fire on the right, meets </a:t>
            </a:r>
            <a:r>
              <a:rPr lang="en-US" sz="1200" kern="1200" dirty="0" err="1" smtClean="0">
                <a:solidFill>
                  <a:schemeClr val="tx1"/>
                </a:solidFill>
                <a:effectLst/>
                <a:latin typeface="+mn-lt"/>
                <a:ea typeface="+mn-ea"/>
                <a:cs typeface="+mn-cs"/>
              </a:rPr>
              <a:t>Chalchihuitlicue</a:t>
            </a:r>
            <a:r>
              <a:rPr lang="en-US" sz="1200" kern="1200" dirty="0" smtClean="0">
                <a:solidFill>
                  <a:schemeClr val="tx1"/>
                </a:solidFill>
                <a:effectLst/>
                <a:latin typeface="+mn-lt"/>
                <a:ea typeface="+mn-ea"/>
                <a:cs typeface="+mn-cs"/>
              </a:rPr>
              <a:t>, the Aztec goddess of birth and freshwater on the left. Where their symbols come together, we find the tree of life, the ancient sea, the sun, and a child—altogether representing struggle and the cycle of creation. Along both sides of the mural, Mayan warriors drop seeds into the ground, showing the importance of caring for the Earth and the vision for a resilient food system in the community. Footprints represent the Via Verde, an envisioned neighborhood greenway through Westwood, as well as the community retracing its footsteps back to its ancestral roots.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1AA9F6B-1887-49EF-BC3B-38CE41144A7D}" type="slidenum">
              <a:rPr lang="en-US" smtClean="0"/>
              <a:t>8</a:t>
            </a:fld>
            <a:endParaRPr lang="en-US"/>
          </a:p>
        </p:txBody>
      </p:sp>
    </p:spTree>
    <p:extLst>
      <p:ext uri="{BB962C8B-B14F-4D97-AF65-F5344CB8AC3E}">
        <p14:creationId xmlns:p14="http://schemas.microsoft.com/office/powerpoint/2010/main" val="1667936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worked with three local artist to create five climate action </a:t>
            </a:r>
            <a:r>
              <a:rPr lang="en-US" sz="1200" kern="1200" dirty="0" err="1" smtClean="0">
                <a:solidFill>
                  <a:schemeClr val="tx1"/>
                </a:solidFill>
                <a:effectLst/>
                <a:latin typeface="+mn-lt"/>
                <a:ea typeface="+mn-ea"/>
                <a:cs typeface="+mn-cs"/>
              </a:rPr>
              <a:t>paleta</a:t>
            </a:r>
            <a:r>
              <a:rPr lang="en-US" sz="1200" kern="1200" dirty="0" smtClean="0">
                <a:solidFill>
                  <a:schemeClr val="tx1"/>
                </a:solidFill>
                <a:effectLst/>
                <a:latin typeface="+mn-lt"/>
                <a:ea typeface="+mn-ea"/>
                <a:cs typeface="+mn-cs"/>
              </a:rPr>
              <a:t> carts. The carts each have a unique theme such as water quality, trees/air quality, culture, community, and food. Our partners at Groundwork Denver and Westwood </a:t>
            </a:r>
            <a:r>
              <a:rPr lang="en-US" sz="1200" kern="1200" dirty="0" err="1" smtClean="0">
                <a:solidFill>
                  <a:schemeClr val="tx1"/>
                </a:solidFill>
                <a:effectLst/>
                <a:latin typeface="+mn-lt"/>
                <a:ea typeface="+mn-ea"/>
                <a:cs typeface="+mn-cs"/>
              </a:rPr>
              <a:t>Unidos</a:t>
            </a:r>
            <a:r>
              <a:rPr lang="en-US" sz="1200" kern="1200" dirty="0" smtClean="0">
                <a:solidFill>
                  <a:schemeClr val="tx1"/>
                </a:solidFill>
                <a:effectLst/>
                <a:latin typeface="+mn-lt"/>
                <a:ea typeface="+mn-ea"/>
                <a:cs typeface="+mn-cs"/>
              </a:rPr>
              <a:t> used the carts to assist with outreach and engagement in the community around these issues. This year we partnered with the City’s Department of Public Health and Environment to install an air quality monitor in one of the carts. The cart is a prototype that the City hopes to deploy across Denver if they are successful with a Bloomberg Mayors challenge grant they have submitted.  </a:t>
            </a:r>
          </a:p>
          <a:p>
            <a:endParaRPr lang="en-US" dirty="0"/>
          </a:p>
        </p:txBody>
      </p:sp>
      <p:sp>
        <p:nvSpPr>
          <p:cNvPr id="4" name="Slide Number Placeholder 3"/>
          <p:cNvSpPr>
            <a:spLocks noGrp="1"/>
          </p:cNvSpPr>
          <p:nvPr>
            <p:ph type="sldNum" sz="quarter" idx="10"/>
          </p:nvPr>
        </p:nvSpPr>
        <p:spPr/>
        <p:txBody>
          <a:bodyPr/>
          <a:lstStyle/>
          <a:p>
            <a:fld id="{A1AA9F6B-1887-49EF-BC3B-38CE41144A7D}" type="slidenum">
              <a:rPr lang="en-US" smtClean="0"/>
              <a:t>9</a:t>
            </a:fld>
            <a:endParaRPr lang="en-US"/>
          </a:p>
        </p:txBody>
      </p:sp>
    </p:spTree>
    <p:extLst>
      <p:ext uri="{BB962C8B-B14F-4D97-AF65-F5344CB8AC3E}">
        <p14:creationId xmlns:p14="http://schemas.microsoft.com/office/powerpoint/2010/main" val="2305141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3128" y="384246"/>
            <a:ext cx="6604000" cy="4831221"/>
          </a:xfrm>
        </p:spPr>
        <p:txBody>
          <a:bodyPr anchor="ctr" anchorCtr="0">
            <a:noAutofit/>
          </a:bodyPr>
          <a:lstStyle>
            <a:lvl1pPr algn="l">
              <a:lnSpc>
                <a:spcPts val="9000"/>
              </a:lnSpc>
              <a:defRPr sz="8000"/>
            </a:lvl1pPr>
          </a:lstStyle>
          <a:p>
            <a:r>
              <a:rPr lang="en-US" dirty="0" smtClean="0"/>
              <a:t>Click to </a:t>
            </a:r>
            <a:br>
              <a:rPr lang="en-US" dirty="0" smtClean="0"/>
            </a:br>
            <a:r>
              <a:rPr lang="en-US" dirty="0" smtClean="0"/>
              <a:t>add</a:t>
            </a:r>
            <a:br>
              <a:rPr lang="en-US" dirty="0" smtClean="0"/>
            </a:br>
            <a:r>
              <a:rPr lang="en-US" dirty="0" smtClean="0"/>
              <a:t>Photo</a:t>
            </a:r>
            <a:endParaRPr lang="en-US" dirty="0"/>
          </a:p>
        </p:txBody>
      </p:sp>
      <p:sp>
        <p:nvSpPr>
          <p:cNvPr id="3" name="Subtitle 2"/>
          <p:cNvSpPr>
            <a:spLocks noGrp="1"/>
          </p:cNvSpPr>
          <p:nvPr>
            <p:ph type="subTitle" idx="1"/>
          </p:nvPr>
        </p:nvSpPr>
        <p:spPr>
          <a:xfrm>
            <a:off x="573128" y="5647909"/>
            <a:ext cx="6604000" cy="797249"/>
          </a:xfrm>
        </p:spPr>
        <p:txBody>
          <a:bodyPr anchor="b" anchorCtr="0">
            <a:normAutofit/>
          </a:bodyPr>
          <a:lstStyle>
            <a:lvl1pPr marL="0" indent="0" algn="l">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descr="TPL logo rgb hori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7877" y="5621857"/>
            <a:ext cx="1291167" cy="797249"/>
          </a:xfrm>
          <a:prstGeom prst="rect">
            <a:avLst/>
          </a:prstGeom>
        </p:spPr>
      </p:pic>
    </p:spTree>
    <p:extLst>
      <p:ext uri="{BB962C8B-B14F-4D97-AF65-F5344CB8AC3E}">
        <p14:creationId xmlns:p14="http://schemas.microsoft.com/office/powerpoint/2010/main" val="2600745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3AB0E7-2CCF-DC4A-B17C-C3D5A279CF2B}"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F371D-136A-2041-B160-2F14FC1B3D1D}" type="slidenum">
              <a:rPr lang="en-US" smtClean="0"/>
              <a:t>‹#›</a:t>
            </a:fld>
            <a:endParaRPr lang="en-US"/>
          </a:p>
        </p:txBody>
      </p:sp>
    </p:spTree>
    <p:extLst>
      <p:ext uri="{BB962C8B-B14F-4D97-AF65-F5344CB8AC3E}">
        <p14:creationId xmlns:p14="http://schemas.microsoft.com/office/powerpoint/2010/main" val="232927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3AB0E7-2CCF-DC4A-B17C-C3D5A279CF2B}"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F371D-136A-2041-B160-2F14FC1B3D1D}" type="slidenum">
              <a:rPr lang="en-US" smtClean="0"/>
              <a:t>‹#›</a:t>
            </a:fld>
            <a:endParaRPr lang="en-US"/>
          </a:p>
        </p:txBody>
      </p:sp>
    </p:spTree>
    <p:extLst>
      <p:ext uri="{BB962C8B-B14F-4D97-AF65-F5344CB8AC3E}">
        <p14:creationId xmlns:p14="http://schemas.microsoft.com/office/powerpoint/2010/main" val="2105170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3AB0E7-2CCF-DC4A-B17C-C3D5A279CF2B}"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F371D-136A-2041-B160-2F14FC1B3D1D}" type="slidenum">
              <a:rPr lang="en-US" smtClean="0"/>
              <a:t>‹#›</a:t>
            </a:fld>
            <a:endParaRPr lang="en-US"/>
          </a:p>
        </p:txBody>
      </p:sp>
    </p:spTree>
    <p:extLst>
      <p:ext uri="{BB962C8B-B14F-4D97-AF65-F5344CB8AC3E}">
        <p14:creationId xmlns:p14="http://schemas.microsoft.com/office/powerpoint/2010/main" val="1801609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3AB0E7-2CCF-DC4A-B17C-C3D5A279CF2B}" type="datetimeFigureOut">
              <a:rPr lang="en-US" smtClean="0"/>
              <a:t>10/31/2018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2F371D-136A-2041-B160-2F14FC1B3D1D}" type="slidenum">
              <a:rPr lang="en-US" smtClean="0"/>
              <a:t>‹#›</a:t>
            </a:fld>
            <a:endParaRPr lang="en-US"/>
          </a:p>
        </p:txBody>
      </p:sp>
    </p:spTree>
    <p:extLst>
      <p:ext uri="{BB962C8B-B14F-4D97-AF65-F5344CB8AC3E}">
        <p14:creationId xmlns:p14="http://schemas.microsoft.com/office/powerpoint/2010/main" val="138469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3AB0E7-2CCF-DC4A-B17C-C3D5A279CF2B}" type="datetimeFigureOut">
              <a:rPr lang="en-US" smtClean="0"/>
              <a:t>10/31/2018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2F371D-136A-2041-B160-2F14FC1B3D1D}" type="slidenum">
              <a:rPr lang="en-US" smtClean="0"/>
              <a:t>‹#›</a:t>
            </a:fld>
            <a:endParaRPr lang="en-US"/>
          </a:p>
        </p:txBody>
      </p:sp>
    </p:spTree>
    <p:extLst>
      <p:ext uri="{BB962C8B-B14F-4D97-AF65-F5344CB8AC3E}">
        <p14:creationId xmlns:p14="http://schemas.microsoft.com/office/powerpoint/2010/main" val="1525810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3AB0E7-2CCF-DC4A-B17C-C3D5A279CF2B}" type="datetimeFigureOut">
              <a:rPr lang="en-US" smtClean="0"/>
              <a:t>10/31/2018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2F371D-136A-2041-B160-2F14FC1B3D1D}" type="slidenum">
              <a:rPr lang="en-US" smtClean="0"/>
              <a:t>‹#›</a:t>
            </a:fld>
            <a:endParaRPr lang="en-US"/>
          </a:p>
        </p:txBody>
      </p:sp>
    </p:spTree>
    <p:extLst>
      <p:ext uri="{BB962C8B-B14F-4D97-AF65-F5344CB8AC3E}">
        <p14:creationId xmlns:p14="http://schemas.microsoft.com/office/powerpoint/2010/main" val="1202928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3AB0E7-2CCF-DC4A-B17C-C3D5A279CF2B}"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F371D-136A-2041-B160-2F14FC1B3D1D}" type="slidenum">
              <a:rPr lang="en-US" smtClean="0"/>
              <a:t>‹#›</a:t>
            </a:fld>
            <a:endParaRPr lang="en-US"/>
          </a:p>
        </p:txBody>
      </p:sp>
    </p:spTree>
    <p:extLst>
      <p:ext uri="{BB962C8B-B14F-4D97-AF65-F5344CB8AC3E}">
        <p14:creationId xmlns:p14="http://schemas.microsoft.com/office/powerpoint/2010/main" val="1213961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3AB0E7-2CCF-DC4A-B17C-C3D5A279CF2B}" type="datetimeFigureOut">
              <a:rPr lang="en-US" smtClean="0"/>
              <a:t>10/31/2018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F371D-136A-2041-B160-2F14FC1B3D1D}" type="slidenum">
              <a:rPr lang="en-US" smtClean="0"/>
              <a:t>‹#›</a:t>
            </a:fld>
            <a:endParaRPr lang="en-US"/>
          </a:p>
        </p:txBody>
      </p:sp>
    </p:spTree>
    <p:extLst>
      <p:ext uri="{BB962C8B-B14F-4D97-AF65-F5344CB8AC3E}">
        <p14:creationId xmlns:p14="http://schemas.microsoft.com/office/powerpoint/2010/main" val="1948250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3AB0E7-2CCF-DC4A-B17C-C3D5A279CF2B}"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F371D-136A-2041-B160-2F14FC1B3D1D}" type="slidenum">
              <a:rPr lang="en-US" smtClean="0"/>
              <a:t>‹#›</a:t>
            </a:fld>
            <a:endParaRPr lang="en-US"/>
          </a:p>
        </p:txBody>
      </p:sp>
    </p:spTree>
    <p:extLst>
      <p:ext uri="{BB962C8B-B14F-4D97-AF65-F5344CB8AC3E}">
        <p14:creationId xmlns:p14="http://schemas.microsoft.com/office/powerpoint/2010/main" val="1558853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3AB0E7-2CCF-DC4A-B17C-C3D5A279CF2B}"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F371D-136A-2041-B160-2F14FC1B3D1D}" type="slidenum">
              <a:rPr lang="en-US" smtClean="0"/>
              <a:t>‹#›</a:t>
            </a:fld>
            <a:endParaRPr lang="en-US"/>
          </a:p>
        </p:txBody>
      </p:sp>
    </p:spTree>
    <p:extLst>
      <p:ext uri="{BB962C8B-B14F-4D97-AF65-F5344CB8AC3E}">
        <p14:creationId xmlns:p14="http://schemas.microsoft.com/office/powerpoint/2010/main" val="344717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175" y="1498600"/>
            <a:ext cx="7507291" cy="5046139"/>
          </a:xfrm>
        </p:spPr>
        <p:txBody>
          <a:bodyPr/>
          <a:lstStyle>
            <a:lvl1pPr>
              <a:lnSpc>
                <a:spcPct val="100000"/>
              </a:lnSpc>
              <a:defRPr/>
            </a:lvl1pPr>
            <a:lvl2pPr>
              <a:lnSpc>
                <a:spcPct val="100000"/>
              </a:lnSpc>
              <a:defRPr sz="2000"/>
            </a:lvl2pPr>
            <a:lvl3pPr marL="1143000" indent="-228600">
              <a:lnSpc>
                <a:spcPct val="100000"/>
              </a:lnSpc>
              <a:buFont typeface="Wingdings" charset="2"/>
              <a:buChar char="§"/>
              <a:defRPr sz="1800"/>
            </a:lvl3pPr>
          </a:lstStyle>
          <a:p>
            <a:pPr lvl="0"/>
            <a:r>
              <a:rPr lang="en-US" smtClean="0"/>
              <a:t>Click to edit Master text styles</a:t>
            </a:r>
          </a:p>
          <a:p>
            <a:pPr lvl="1"/>
            <a:r>
              <a:rPr lang="en-US" smtClean="0"/>
              <a:t>Second level</a:t>
            </a:r>
          </a:p>
          <a:p>
            <a:pPr lvl="2"/>
            <a:r>
              <a:rPr lang="en-US" smtClean="0"/>
              <a:t>Third level</a:t>
            </a:r>
          </a:p>
        </p:txBody>
      </p:sp>
      <p:sp>
        <p:nvSpPr>
          <p:cNvPr id="19" name="Title 1"/>
          <p:cNvSpPr>
            <a:spLocks noGrp="1"/>
          </p:cNvSpPr>
          <p:nvPr>
            <p:ph type="title"/>
          </p:nvPr>
        </p:nvSpPr>
        <p:spPr>
          <a:xfrm>
            <a:off x="256642" y="322792"/>
            <a:ext cx="8569405" cy="998008"/>
          </a:xfrm>
        </p:spPr>
        <p:txBody>
          <a:bodyPr/>
          <a:lstStyle/>
          <a:p>
            <a:r>
              <a:rPr lang="en-US" smtClean="0"/>
              <a:t>Click to edit Master title style</a:t>
            </a:r>
            <a:endParaRPr lang="en-US" dirty="0"/>
          </a:p>
        </p:txBody>
      </p:sp>
      <p:cxnSp>
        <p:nvCxnSpPr>
          <p:cNvPr id="20" name="Straight Connector 19"/>
          <p:cNvCxnSpPr/>
          <p:nvPr userDrawn="1"/>
        </p:nvCxnSpPr>
        <p:spPr>
          <a:xfrm>
            <a:off x="349780" y="1295441"/>
            <a:ext cx="8464550" cy="0"/>
          </a:xfrm>
          <a:prstGeom prst="line">
            <a:avLst/>
          </a:prstGeom>
          <a:ln w="635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2" name="Picture 21" descr="TPL logo rgb hori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4165" y="6035363"/>
            <a:ext cx="824949" cy="509376"/>
          </a:xfrm>
          <a:prstGeom prst="rect">
            <a:avLst/>
          </a:prstGeom>
        </p:spPr>
      </p:pic>
      <p:sp>
        <p:nvSpPr>
          <p:cNvPr id="8" name="Date Placeholder 3"/>
          <p:cNvSpPr>
            <a:spLocks noGrp="1"/>
          </p:cNvSpPr>
          <p:nvPr>
            <p:ph type="dt" sz="half" idx="2"/>
          </p:nvPr>
        </p:nvSpPr>
        <p:spPr>
          <a:xfrm>
            <a:off x="220124" y="6612467"/>
            <a:ext cx="2133600" cy="248568"/>
          </a:xfrm>
          <a:prstGeom prst="rect">
            <a:avLst/>
          </a:prstGeom>
        </p:spPr>
        <p:txBody>
          <a:bodyPr vert="horz" lIns="91440" tIns="45720" rIns="91440" bIns="45720" rtlCol="0" anchor="ctr"/>
          <a:lstStyle>
            <a:lvl1pPr algn="l">
              <a:defRPr sz="800">
                <a:solidFill>
                  <a:schemeClr val="bg1">
                    <a:lumMod val="75000"/>
                  </a:schemeClr>
                </a:solidFill>
                <a:latin typeface="Arial"/>
                <a:cs typeface="Arial"/>
              </a:defRPr>
            </a:lvl1pPr>
          </a:lstStyle>
          <a:p>
            <a:fld id="{5F5E2BED-B4BB-1540-A23E-86519E621C87}" type="datetimeFigureOut">
              <a:rPr lang="en-US" smtClean="0"/>
              <a:pPr/>
              <a:t>10/31/2018</a:t>
            </a:fld>
            <a:endParaRPr lang="en-US" dirty="0"/>
          </a:p>
        </p:txBody>
      </p:sp>
      <p:sp>
        <p:nvSpPr>
          <p:cNvPr id="9" name="Slide Number Placeholder 5"/>
          <p:cNvSpPr>
            <a:spLocks noGrp="1"/>
          </p:cNvSpPr>
          <p:nvPr>
            <p:ph type="sldNum" sz="quarter" idx="4"/>
          </p:nvPr>
        </p:nvSpPr>
        <p:spPr>
          <a:xfrm>
            <a:off x="6756408" y="6612467"/>
            <a:ext cx="2133600" cy="248568"/>
          </a:xfrm>
          <a:prstGeom prst="rect">
            <a:avLst/>
          </a:prstGeom>
        </p:spPr>
        <p:txBody>
          <a:bodyPr vert="horz" lIns="91440" tIns="45720" rIns="91440" bIns="45720" rtlCol="0" anchor="ctr"/>
          <a:lstStyle>
            <a:lvl1pPr algn="r">
              <a:defRPr sz="800">
                <a:solidFill>
                  <a:schemeClr val="bg1">
                    <a:lumMod val="75000"/>
                  </a:schemeClr>
                </a:solidFill>
                <a:latin typeface="Arial"/>
                <a:cs typeface="Arial"/>
              </a:defRPr>
            </a:lvl1pPr>
          </a:lstStyle>
          <a:p>
            <a:fld id="{E746E2CA-8216-1A4D-ABF3-744C3B3BAA6D}" type="slidenum">
              <a:rPr lang="en-US" smtClean="0"/>
              <a:pPr/>
              <a:t>‹#›</a:t>
            </a:fld>
            <a:endParaRPr lang="en-US"/>
          </a:p>
        </p:txBody>
      </p:sp>
    </p:spTree>
    <p:extLst>
      <p:ext uri="{BB962C8B-B14F-4D97-AF65-F5344CB8AC3E}">
        <p14:creationId xmlns:p14="http://schemas.microsoft.com/office/powerpoint/2010/main" val="1639735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34963" y="314325"/>
            <a:ext cx="8470900" cy="5527676"/>
          </a:xfrm>
          <a:ln w="6350">
            <a:solidFill>
              <a:schemeClr val="bg1">
                <a:lumMod val="75000"/>
              </a:schemeClr>
            </a:solidFill>
          </a:ln>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pic>
        <p:nvPicPr>
          <p:cNvPr id="11" name="Picture 10" descr="TPL logo rgb hori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0914" y="6034299"/>
            <a:ext cx="824949" cy="509376"/>
          </a:xfrm>
          <a:prstGeom prst="rect">
            <a:avLst/>
          </a:prstGeom>
        </p:spPr>
      </p:pic>
      <p:sp>
        <p:nvSpPr>
          <p:cNvPr id="12" name="Title 1"/>
          <p:cNvSpPr>
            <a:spLocks noGrp="1"/>
          </p:cNvSpPr>
          <p:nvPr>
            <p:ph type="title"/>
          </p:nvPr>
        </p:nvSpPr>
        <p:spPr>
          <a:xfrm>
            <a:off x="253344" y="6043831"/>
            <a:ext cx="7595258" cy="509375"/>
          </a:xfrm>
        </p:spPr>
        <p:txBody>
          <a:bodyPr anchor="ctr" anchorCtr="0"/>
          <a:lstStyle>
            <a:lvl1pPr algn="l">
              <a:defRPr sz="2000" b="0" i="0"/>
            </a:lvl1pPr>
          </a:lstStyle>
          <a:p>
            <a:r>
              <a:rPr lang="en-US" smtClean="0"/>
              <a:t>Click to edit Master title style</a:t>
            </a:r>
            <a:endParaRPr lang="en-US" dirty="0"/>
          </a:p>
        </p:txBody>
      </p:sp>
    </p:spTree>
    <p:extLst>
      <p:ext uri="{BB962C8B-B14F-4D97-AF65-F5344CB8AC3E}">
        <p14:creationId xmlns:p14="http://schemas.microsoft.com/office/powerpoint/2010/main" val="2578918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descr="TPL logo rgb hori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0914" y="6034299"/>
            <a:ext cx="824949" cy="509376"/>
          </a:xfrm>
          <a:prstGeom prst="rect">
            <a:avLst/>
          </a:prstGeom>
        </p:spPr>
      </p:pic>
      <p:sp>
        <p:nvSpPr>
          <p:cNvPr id="6" name="Picture Placeholder 2"/>
          <p:cNvSpPr>
            <a:spLocks noGrp="1"/>
          </p:cNvSpPr>
          <p:nvPr>
            <p:ph type="pic" idx="1"/>
          </p:nvPr>
        </p:nvSpPr>
        <p:spPr>
          <a:xfrm>
            <a:off x="346482" y="313268"/>
            <a:ext cx="4140176" cy="5530087"/>
          </a:xfrm>
          <a:ln w="6350">
            <a:solidFill>
              <a:schemeClr val="bg1">
                <a:lumMod val="75000"/>
              </a:schemeClr>
            </a:solidFill>
          </a:ln>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pic>
        <p:nvPicPr>
          <p:cNvPr id="27" name="Picture 26" descr="TPL logo rgb hori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0914" y="6034299"/>
            <a:ext cx="824949" cy="509376"/>
          </a:xfrm>
          <a:prstGeom prst="rect">
            <a:avLst/>
          </a:prstGeom>
        </p:spPr>
      </p:pic>
      <p:sp>
        <p:nvSpPr>
          <p:cNvPr id="31" name="Picture Placeholder 2"/>
          <p:cNvSpPr>
            <a:spLocks noGrp="1"/>
          </p:cNvSpPr>
          <p:nvPr>
            <p:ph type="pic" idx="12"/>
          </p:nvPr>
        </p:nvSpPr>
        <p:spPr>
          <a:xfrm>
            <a:off x="4665687" y="313268"/>
            <a:ext cx="4140176" cy="5530087"/>
          </a:xfrm>
          <a:ln w="6350">
            <a:solidFill>
              <a:schemeClr val="bg1">
                <a:lumMod val="75000"/>
              </a:schemeClr>
            </a:solidFill>
          </a:ln>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0" name="Title 1"/>
          <p:cNvSpPr>
            <a:spLocks noGrp="1"/>
          </p:cNvSpPr>
          <p:nvPr>
            <p:ph type="title"/>
          </p:nvPr>
        </p:nvSpPr>
        <p:spPr>
          <a:xfrm>
            <a:off x="253344" y="6043831"/>
            <a:ext cx="7595258" cy="509375"/>
          </a:xfrm>
        </p:spPr>
        <p:txBody>
          <a:bodyPr anchor="ctr" anchorCtr="0"/>
          <a:lstStyle>
            <a:lvl1pPr algn="l">
              <a:defRPr sz="2000" b="0" i="0"/>
            </a:lvl1pPr>
          </a:lstStyle>
          <a:p>
            <a:r>
              <a:rPr lang="en-US" smtClean="0"/>
              <a:t>Click to edit Master title style</a:t>
            </a:r>
            <a:endParaRPr lang="en-US" dirty="0"/>
          </a:p>
        </p:txBody>
      </p:sp>
    </p:spTree>
    <p:extLst>
      <p:ext uri="{BB962C8B-B14F-4D97-AF65-F5344CB8AC3E}">
        <p14:creationId xmlns:p14="http://schemas.microsoft.com/office/powerpoint/2010/main" val="3829465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47129" y="1583267"/>
            <a:ext cx="3766989" cy="4952470"/>
          </a:xfrm>
          <a:ln w="6350">
            <a:solidFill>
              <a:schemeClr val="bg1">
                <a:lumMod val="75000"/>
              </a:schemeClr>
            </a:solidFill>
          </a:ln>
        </p:spPr>
        <p:txBody>
          <a:bodyPr>
            <a:normAutofit/>
          </a:bodyPr>
          <a:lstStyle>
            <a:lvl1pPr marL="0" indent="0">
              <a:buNone/>
              <a:defRPr sz="1800"/>
            </a:lvl1pPr>
          </a:lstStyle>
          <a:p>
            <a:r>
              <a:rPr lang="en-US" smtClean="0"/>
              <a:t>Drag picture to placeholder or click icon to add</a:t>
            </a:r>
            <a:endParaRPr lang="en-US" dirty="0"/>
          </a:p>
        </p:txBody>
      </p:sp>
      <p:sp>
        <p:nvSpPr>
          <p:cNvPr id="12" name="Text Placeholder 11"/>
          <p:cNvSpPr>
            <a:spLocks noGrp="1"/>
          </p:cNvSpPr>
          <p:nvPr>
            <p:ph type="body" sz="quarter" idx="14"/>
          </p:nvPr>
        </p:nvSpPr>
        <p:spPr>
          <a:xfrm>
            <a:off x="4317999" y="1507063"/>
            <a:ext cx="3453049" cy="5028530"/>
          </a:xfrm>
        </p:spPr>
        <p:txBody>
          <a:bodyPr/>
          <a:lstStyle>
            <a:lvl1pPr marL="0" indent="0">
              <a:lnSpc>
                <a:spcPct val="100000"/>
              </a:lnSpc>
              <a:buFontTx/>
              <a:buNone/>
              <a:defRPr sz="2000"/>
            </a:lvl1pPr>
            <a:lvl2pPr>
              <a:defRPr sz="1800"/>
            </a:lvl2pPr>
          </a:lstStyle>
          <a:p>
            <a:pPr lvl="0"/>
            <a:r>
              <a:rPr lang="en-US" smtClean="0"/>
              <a:t>Click to edit Master text styles</a:t>
            </a:r>
          </a:p>
        </p:txBody>
      </p:sp>
      <p:sp>
        <p:nvSpPr>
          <p:cNvPr id="39" name="Slide Number Placeholder 4"/>
          <p:cNvSpPr>
            <a:spLocks noGrp="1"/>
          </p:cNvSpPr>
          <p:nvPr>
            <p:ph type="sldNum" sz="quarter" idx="12"/>
          </p:nvPr>
        </p:nvSpPr>
        <p:spPr>
          <a:xfrm>
            <a:off x="6768651" y="6617026"/>
            <a:ext cx="2133600" cy="244009"/>
          </a:xfrm>
          <a:prstGeom prst="rect">
            <a:avLst/>
          </a:prstGeom>
        </p:spPr>
        <p:txBody>
          <a:bodyPr/>
          <a:lstStyle/>
          <a:p>
            <a:fld id="{E746E2CA-8216-1A4D-ABF3-744C3B3BAA6D}" type="slidenum">
              <a:rPr lang="en-US" smtClean="0"/>
              <a:t>‹#›</a:t>
            </a:fld>
            <a:endParaRPr lang="en-US"/>
          </a:p>
        </p:txBody>
      </p:sp>
      <p:pic>
        <p:nvPicPr>
          <p:cNvPr id="40" name="Picture 39" descr="TPL logo rgb hori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4165" y="6035363"/>
            <a:ext cx="824949" cy="509376"/>
          </a:xfrm>
          <a:prstGeom prst="rect">
            <a:avLst/>
          </a:prstGeom>
        </p:spPr>
      </p:pic>
      <p:sp>
        <p:nvSpPr>
          <p:cNvPr id="41" name="Date Placeholder 2"/>
          <p:cNvSpPr txBox="1">
            <a:spLocks/>
          </p:cNvSpPr>
          <p:nvPr userDrawn="1"/>
        </p:nvSpPr>
        <p:spPr>
          <a:xfrm>
            <a:off x="220124" y="6617026"/>
            <a:ext cx="2133600" cy="244009"/>
          </a:xfrm>
          <a:prstGeom prst="rect">
            <a:avLst/>
          </a:prstGeom>
        </p:spPr>
        <p:txBody>
          <a:bodyPr vert="horz" lIns="91440" tIns="45720" rIns="91440" bIns="45720" rtlCol="0" anchor="ctr"/>
          <a:lstStyle>
            <a:defPPr>
              <a:defRPr lang="en-US"/>
            </a:defPPr>
            <a:lvl1pPr marL="0" algn="l" defTabSz="457200" rtl="0" eaLnBrk="1" latinLnBrk="0" hangingPunct="1">
              <a:defRPr sz="800" kern="1200">
                <a:solidFill>
                  <a:schemeClr val="bg1">
                    <a:lumMod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F5E2BED-B4BB-1540-A23E-86519E621C87}" type="datetimeFigureOut">
              <a:rPr lang="en-US" smtClean="0"/>
              <a:pPr/>
              <a:t>10/31/2018</a:t>
            </a:fld>
            <a:endParaRPr lang="en-US" dirty="0"/>
          </a:p>
        </p:txBody>
      </p:sp>
      <p:sp>
        <p:nvSpPr>
          <p:cNvPr id="11" name="Title 1"/>
          <p:cNvSpPr>
            <a:spLocks noGrp="1"/>
          </p:cNvSpPr>
          <p:nvPr>
            <p:ph type="title"/>
          </p:nvPr>
        </p:nvSpPr>
        <p:spPr>
          <a:xfrm>
            <a:off x="248175" y="322792"/>
            <a:ext cx="8569405" cy="998008"/>
          </a:xfrm>
        </p:spPr>
        <p:txBody>
          <a:bodyPr/>
          <a:lstStyle/>
          <a:p>
            <a:r>
              <a:rPr lang="en-US" smtClean="0"/>
              <a:t>Click to edit Master title style</a:t>
            </a:r>
            <a:endParaRPr lang="en-US" dirty="0"/>
          </a:p>
        </p:txBody>
      </p:sp>
      <p:cxnSp>
        <p:nvCxnSpPr>
          <p:cNvPr id="13" name="Straight Connector 12"/>
          <p:cNvCxnSpPr/>
          <p:nvPr userDrawn="1"/>
        </p:nvCxnSpPr>
        <p:spPr>
          <a:xfrm>
            <a:off x="349780" y="1295441"/>
            <a:ext cx="8464550" cy="0"/>
          </a:xfrm>
          <a:prstGeom prst="line">
            <a:avLst/>
          </a:prstGeom>
          <a:ln w="635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7579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F5E2BED-B4BB-1540-A23E-86519E621C87}" type="datetimeFigureOut">
              <a:rPr lang="en-US" smtClean="0"/>
              <a:pPr/>
              <a:t>10/31/2018</a:t>
            </a:fld>
            <a:endParaRPr lang="en-US" dirty="0"/>
          </a:p>
        </p:txBody>
      </p:sp>
      <p:sp>
        <p:nvSpPr>
          <p:cNvPr id="4" name="Slide Number Placeholder 3"/>
          <p:cNvSpPr>
            <a:spLocks noGrp="1"/>
          </p:cNvSpPr>
          <p:nvPr>
            <p:ph type="sldNum" sz="quarter" idx="11"/>
          </p:nvPr>
        </p:nvSpPr>
        <p:spPr/>
        <p:txBody>
          <a:bodyPr/>
          <a:lstStyle/>
          <a:p>
            <a:fld id="{E746E2CA-8216-1A4D-ABF3-744C3B3BAA6D}" type="slidenum">
              <a:rPr lang="en-US" smtClean="0"/>
              <a:pPr/>
              <a:t>‹#›</a:t>
            </a:fld>
            <a:endParaRPr lang="en-US"/>
          </a:p>
        </p:txBody>
      </p:sp>
      <p:pic>
        <p:nvPicPr>
          <p:cNvPr id="7" name="Picture 6" descr="TPL logo rgb horiz.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80914" y="6034299"/>
            <a:ext cx="824949" cy="509376"/>
          </a:xfrm>
          <a:prstGeom prst="rect">
            <a:avLst/>
          </a:prstGeom>
        </p:spPr>
      </p:pic>
      <p:sp>
        <p:nvSpPr>
          <p:cNvPr id="8" name="Title 1"/>
          <p:cNvSpPr>
            <a:spLocks noGrp="1"/>
          </p:cNvSpPr>
          <p:nvPr>
            <p:ph type="title"/>
          </p:nvPr>
        </p:nvSpPr>
        <p:spPr>
          <a:xfrm>
            <a:off x="248175" y="322792"/>
            <a:ext cx="8569405" cy="998008"/>
          </a:xfrm>
        </p:spPr>
        <p:txBody>
          <a:bodyPr/>
          <a:lstStyle/>
          <a:p>
            <a:r>
              <a:rPr lang="en-US" smtClean="0"/>
              <a:t>Click to edit Master title style</a:t>
            </a:r>
            <a:endParaRPr lang="en-US" dirty="0"/>
          </a:p>
        </p:txBody>
      </p:sp>
      <p:cxnSp>
        <p:nvCxnSpPr>
          <p:cNvPr id="9" name="Straight Connector 8"/>
          <p:cNvCxnSpPr/>
          <p:nvPr userDrawn="1"/>
        </p:nvCxnSpPr>
        <p:spPr>
          <a:xfrm>
            <a:off x="349780" y="1295441"/>
            <a:ext cx="8464550" cy="0"/>
          </a:xfrm>
          <a:prstGeom prst="line">
            <a:avLst/>
          </a:prstGeom>
          <a:ln w="635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5673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50684" y="192117"/>
            <a:ext cx="7302945" cy="892100"/>
          </a:xfrm>
        </p:spPr>
        <p:txBody>
          <a:bodyPr/>
          <a:lstStyle/>
          <a:p>
            <a:r>
              <a:rPr lang="en-US" dirty="0" smtClean="0"/>
              <a:t>Click to edit title</a:t>
            </a:r>
            <a:endParaRPr lang="en-US" dirty="0"/>
          </a:p>
        </p:txBody>
      </p:sp>
      <p:sp>
        <p:nvSpPr>
          <p:cNvPr id="4" name="Content Placeholder 3"/>
          <p:cNvSpPr>
            <a:spLocks noGrp="1"/>
          </p:cNvSpPr>
          <p:nvPr>
            <p:ph sz="half" idx="2" hasCustomPrompt="1"/>
          </p:nvPr>
        </p:nvSpPr>
        <p:spPr>
          <a:xfrm>
            <a:off x="5211096" y="1409700"/>
            <a:ext cx="3461985" cy="4444999"/>
          </a:xfrm>
        </p:spPr>
        <p:txBody>
          <a:bodyPr tIns="0"/>
          <a:lstStyle>
            <a:lvl1pPr marL="45720" indent="0">
              <a:buFontTx/>
              <a:buNone/>
              <a:defRPr sz="2200"/>
            </a:lvl1pPr>
            <a:lvl2pPr marL="365760" indent="0">
              <a:buFontTx/>
              <a:buNone/>
              <a:defRPr sz="2000"/>
            </a:lvl2pPr>
            <a:lvl3pPr marL="640080" indent="0">
              <a:buFontTx/>
              <a:buNone/>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add text</a:t>
            </a:r>
          </a:p>
        </p:txBody>
      </p:sp>
      <p:sp>
        <p:nvSpPr>
          <p:cNvPr id="5" name="Date Placeholder 4"/>
          <p:cNvSpPr>
            <a:spLocks noGrp="1"/>
          </p:cNvSpPr>
          <p:nvPr>
            <p:ph type="dt" sz="half" idx="10"/>
          </p:nvPr>
        </p:nvSpPr>
        <p:spPr/>
        <p:txBody>
          <a:bodyPr/>
          <a:lstStyle/>
          <a:p>
            <a:fld id="{F1FB0836-A97A-0544-AB05-54A99A75ECEC}" type="datetimeFigureOut">
              <a:rPr lang="en-US" smtClean="0"/>
              <a:t>10/31/2018</a:t>
            </a:fld>
            <a:endParaRPr lang="en-US"/>
          </a:p>
        </p:txBody>
      </p:sp>
      <p:sp>
        <p:nvSpPr>
          <p:cNvPr id="7" name="Slide Number Placeholder 6"/>
          <p:cNvSpPr>
            <a:spLocks noGrp="1"/>
          </p:cNvSpPr>
          <p:nvPr>
            <p:ph type="sldNum" sz="quarter" idx="12"/>
          </p:nvPr>
        </p:nvSpPr>
        <p:spPr/>
        <p:txBody>
          <a:bodyPr/>
          <a:lstStyle/>
          <a:p>
            <a:fld id="{37C53A69-54C2-F44F-ACDD-15DD3D075EE5}" type="slidenum">
              <a:rPr lang="en-US" smtClean="0"/>
              <a:t>‹#›</a:t>
            </a:fld>
            <a:endParaRPr lang="en-US"/>
          </a:p>
        </p:txBody>
      </p:sp>
      <p:sp>
        <p:nvSpPr>
          <p:cNvPr id="9" name="Content Placeholder 3"/>
          <p:cNvSpPr>
            <a:spLocks noGrp="1"/>
          </p:cNvSpPr>
          <p:nvPr>
            <p:ph sz="half" idx="13" hasCustomPrompt="1"/>
          </p:nvPr>
        </p:nvSpPr>
        <p:spPr>
          <a:xfrm>
            <a:off x="1473594" y="1553637"/>
            <a:ext cx="3467116" cy="4360332"/>
          </a:xfrm>
          <a:ln w="88900">
            <a:solidFill>
              <a:schemeClr val="bg1"/>
            </a:solidFill>
            <a:miter lim="800000"/>
          </a:ln>
          <a:effectLst>
            <a:outerShdw blurRad="114300" dist="38100" dir="2700000" algn="tl" rotWithShape="0">
              <a:srgbClr val="000000">
                <a:alpha val="30000"/>
              </a:srgbClr>
            </a:outerShdw>
          </a:effectLst>
        </p:spPr>
        <p:txBody>
          <a:bodyPr tIns="0"/>
          <a:lstStyle>
            <a:lvl1pPr marL="45720" indent="0">
              <a:buFontTx/>
              <a:buNone/>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add image</a:t>
            </a:r>
          </a:p>
        </p:txBody>
      </p:sp>
    </p:spTree>
    <p:extLst>
      <p:ext uri="{BB962C8B-B14F-4D97-AF65-F5344CB8AC3E}">
        <p14:creationId xmlns:p14="http://schemas.microsoft.com/office/powerpoint/2010/main" val="20680353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Image with text/caption">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0" y="0"/>
            <a:ext cx="9144000" cy="5877367"/>
          </a:xfrm>
        </p:spPr>
        <p:txBody>
          <a:bodyPr>
            <a:normAutofit/>
          </a:bodyPr>
          <a:lstStyle>
            <a:lvl1pPr marL="45720" indent="0">
              <a:buFontTx/>
              <a:buNone/>
              <a:defRPr sz="2400">
                <a:solidFill>
                  <a:srgbClr val="55601C"/>
                </a:solidFill>
              </a:defRPr>
            </a:lvl1pPr>
          </a:lstStyle>
          <a:p>
            <a:r>
              <a:rPr lang="en-US" dirty="0" smtClean="0"/>
              <a:t>Click to add image</a:t>
            </a:r>
            <a:endParaRPr lang="en-US" dirty="0"/>
          </a:p>
        </p:txBody>
      </p:sp>
      <p:sp>
        <p:nvSpPr>
          <p:cNvPr id="7" name="Title 12"/>
          <p:cNvSpPr>
            <a:spLocks noGrp="1"/>
          </p:cNvSpPr>
          <p:nvPr>
            <p:ph type="title" hasCustomPrompt="1"/>
          </p:nvPr>
        </p:nvSpPr>
        <p:spPr>
          <a:xfrm>
            <a:off x="357742" y="5970117"/>
            <a:ext cx="8387713" cy="832182"/>
          </a:xfrm>
          <a:ln>
            <a:noFill/>
          </a:ln>
        </p:spPr>
        <p:txBody>
          <a:bodyPr/>
          <a:lstStyle>
            <a:lvl1pPr algn="l">
              <a:defRPr sz="2800" spc="0" baseline="0">
                <a:solidFill>
                  <a:srgbClr val="C75B12"/>
                </a:solidFill>
              </a:defRPr>
            </a:lvl1pPr>
          </a:lstStyle>
          <a:p>
            <a:r>
              <a:rPr lang="en-US" dirty="0" smtClean="0"/>
              <a:t>Click to enter title</a:t>
            </a:r>
            <a:endParaRPr lang="en-US" dirty="0"/>
          </a:p>
        </p:txBody>
      </p:sp>
      <p:sp>
        <p:nvSpPr>
          <p:cNvPr id="6" name="Rectangle 5"/>
          <p:cNvSpPr>
            <a:spLocks/>
          </p:cNvSpPr>
          <p:nvPr userDrawn="1"/>
        </p:nvSpPr>
        <p:spPr>
          <a:xfrm>
            <a:off x="-1" y="5952159"/>
            <a:ext cx="9144001" cy="45720"/>
          </a:xfrm>
          <a:prstGeom prst="rect">
            <a:avLst/>
          </a:prstGeom>
          <a:gradFill flip="none" rotWithShape="1">
            <a:gsLst>
              <a:gs pos="66000">
                <a:srgbClr val="EFE4DA"/>
              </a:gs>
              <a:gs pos="100000">
                <a:schemeClr val="bg1"/>
              </a:gs>
            </a:gsLst>
            <a:path path="circle">
              <a:fillToRect r="100000" b="100000"/>
            </a:path>
            <a:tileRect l="-100000" t="-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Tree>
    <p:extLst>
      <p:ext uri="{BB962C8B-B14F-4D97-AF65-F5344CB8AC3E}">
        <p14:creationId xmlns:p14="http://schemas.microsoft.com/office/powerpoint/2010/main" val="16494778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3AB0E7-2CCF-DC4A-B17C-C3D5A279CF2B}" type="datetimeFigureOut">
              <a:rPr lang="en-US" smtClean="0"/>
              <a:t>10/31/2018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F371D-136A-2041-B160-2F14FC1B3D1D}" type="slidenum">
              <a:rPr lang="en-US" smtClean="0"/>
              <a:t>‹#›</a:t>
            </a:fld>
            <a:endParaRPr lang="en-US"/>
          </a:p>
        </p:txBody>
      </p:sp>
    </p:spTree>
    <p:extLst>
      <p:ext uri="{BB962C8B-B14F-4D97-AF65-F5344CB8AC3E}">
        <p14:creationId xmlns:p14="http://schemas.microsoft.com/office/powerpoint/2010/main" val="124209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7757" y="323850"/>
            <a:ext cx="8505825" cy="109378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0823" y="1600200"/>
            <a:ext cx="8598962"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Date Placeholder 3"/>
          <p:cNvSpPr>
            <a:spLocks noGrp="1"/>
          </p:cNvSpPr>
          <p:nvPr>
            <p:ph type="dt" sz="half" idx="2"/>
          </p:nvPr>
        </p:nvSpPr>
        <p:spPr>
          <a:xfrm>
            <a:off x="220124" y="6612467"/>
            <a:ext cx="2133600" cy="248568"/>
          </a:xfrm>
          <a:prstGeom prst="rect">
            <a:avLst/>
          </a:prstGeom>
        </p:spPr>
        <p:txBody>
          <a:bodyPr vert="horz" lIns="91440" tIns="45720" rIns="91440" bIns="45720" rtlCol="0" anchor="ctr"/>
          <a:lstStyle>
            <a:lvl1pPr algn="l">
              <a:defRPr sz="800">
                <a:solidFill>
                  <a:schemeClr val="bg1">
                    <a:lumMod val="75000"/>
                  </a:schemeClr>
                </a:solidFill>
                <a:latin typeface="Arial"/>
                <a:cs typeface="Arial"/>
              </a:defRPr>
            </a:lvl1pPr>
          </a:lstStyle>
          <a:p>
            <a:fld id="{5F5E2BED-B4BB-1540-A23E-86519E621C87}" type="datetimeFigureOut">
              <a:rPr lang="en-US" smtClean="0"/>
              <a:pPr/>
              <a:t>10/31/2018</a:t>
            </a:fld>
            <a:endParaRPr lang="en-US" dirty="0"/>
          </a:p>
        </p:txBody>
      </p:sp>
      <p:sp>
        <p:nvSpPr>
          <p:cNvPr id="8" name="Slide Number Placeholder 5"/>
          <p:cNvSpPr>
            <a:spLocks noGrp="1"/>
          </p:cNvSpPr>
          <p:nvPr>
            <p:ph type="sldNum" sz="quarter" idx="4"/>
          </p:nvPr>
        </p:nvSpPr>
        <p:spPr>
          <a:xfrm>
            <a:off x="6756408" y="6612467"/>
            <a:ext cx="2133600" cy="248568"/>
          </a:xfrm>
          <a:prstGeom prst="rect">
            <a:avLst/>
          </a:prstGeom>
        </p:spPr>
        <p:txBody>
          <a:bodyPr vert="horz" lIns="91440" tIns="45720" rIns="91440" bIns="45720" rtlCol="0" anchor="ctr"/>
          <a:lstStyle>
            <a:lvl1pPr algn="r">
              <a:defRPr sz="800">
                <a:solidFill>
                  <a:schemeClr val="bg1">
                    <a:lumMod val="75000"/>
                  </a:schemeClr>
                </a:solidFill>
                <a:latin typeface="Arial"/>
                <a:cs typeface="Arial"/>
              </a:defRPr>
            </a:lvl1pPr>
          </a:lstStyle>
          <a:p>
            <a:fld id="{E746E2CA-8216-1A4D-ABF3-744C3B3BAA6D}" type="slidenum">
              <a:rPr lang="en-US" smtClean="0"/>
              <a:pPr/>
              <a:t>‹#›</a:t>
            </a:fld>
            <a:endParaRPr lang="en-US"/>
          </a:p>
        </p:txBody>
      </p:sp>
    </p:spTree>
    <p:extLst>
      <p:ext uri="{BB962C8B-B14F-4D97-AF65-F5344CB8AC3E}">
        <p14:creationId xmlns:p14="http://schemas.microsoft.com/office/powerpoint/2010/main" val="2464013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9" r:id="rId4"/>
    <p:sldLayoutId id="2147483658" r:id="rId5"/>
    <p:sldLayoutId id="2147483660" r:id="rId6"/>
    <p:sldLayoutId id="2147483662" r:id="rId7"/>
    <p:sldLayoutId id="2147483663" r:id="rId8"/>
  </p:sldLayoutIdLst>
  <p:txStyles>
    <p:titleStyle>
      <a:lvl1pPr algn="l" defTabSz="457200" rtl="0" eaLnBrk="1" latinLnBrk="0" hangingPunct="1">
        <a:spcBef>
          <a:spcPct val="0"/>
        </a:spcBef>
        <a:buNone/>
        <a:defRPr sz="3200" kern="1200">
          <a:solidFill>
            <a:srgbClr val="009FFF"/>
          </a:solidFill>
          <a:latin typeface="Book Antiqua"/>
          <a:ea typeface="+mj-ea"/>
          <a:cs typeface="Book Antiqua"/>
        </a:defRPr>
      </a:lvl1pPr>
    </p:titleStyle>
    <p:bodyStyle>
      <a:lvl1pPr marL="342900" indent="-342900" algn="l" defTabSz="457200" rtl="0" eaLnBrk="1" latinLnBrk="0" hangingPunct="1">
        <a:lnSpc>
          <a:spcPct val="100000"/>
        </a:lnSpc>
        <a:spcBef>
          <a:spcPts val="600"/>
        </a:spcBef>
        <a:buClr>
          <a:srgbClr val="009FFF"/>
        </a:buClr>
        <a:buFont typeface="Arial"/>
        <a:buChar char="•"/>
        <a:defRPr sz="2400" kern="1200">
          <a:solidFill>
            <a:schemeClr val="tx1"/>
          </a:solidFill>
          <a:latin typeface="Arial"/>
          <a:ea typeface="+mn-ea"/>
          <a:cs typeface="Arial"/>
        </a:defRPr>
      </a:lvl1pPr>
      <a:lvl2pPr marL="742950" indent="-285750" algn="l" defTabSz="457200" rtl="0" eaLnBrk="1" latinLnBrk="0" hangingPunct="1">
        <a:lnSpc>
          <a:spcPct val="100000"/>
        </a:lnSpc>
        <a:spcBef>
          <a:spcPts val="600"/>
        </a:spcBef>
        <a:buClr>
          <a:srgbClr val="009FFF"/>
        </a:buClr>
        <a:buFont typeface="Arial"/>
        <a:buChar char="–"/>
        <a:defRPr sz="2200" kern="1200">
          <a:solidFill>
            <a:schemeClr val="tx1"/>
          </a:solidFill>
          <a:latin typeface="Arial"/>
          <a:ea typeface="+mn-ea"/>
          <a:cs typeface="Arial"/>
        </a:defRPr>
      </a:lvl2pPr>
      <a:lvl3pPr marL="1143000" indent="-228600" algn="l" defTabSz="457200" rtl="0" eaLnBrk="1" latinLnBrk="0" hangingPunct="1">
        <a:lnSpc>
          <a:spcPct val="100000"/>
        </a:lnSpc>
        <a:spcBef>
          <a:spcPts val="600"/>
        </a:spcBef>
        <a:buClr>
          <a:srgbClr val="009FFF"/>
        </a:buClr>
        <a:buFont typeface="Arial"/>
        <a:buChar char="•"/>
        <a:defRPr sz="20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3AB0E7-2CCF-DC4A-B17C-C3D5A279CF2B}" type="datetimeFigureOut">
              <a:rPr lang="en-US" smtClean="0"/>
              <a:t>10/31/2018</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2F371D-136A-2041-B160-2F14FC1B3D1D}" type="slidenum">
              <a:rPr lang="en-US" smtClean="0"/>
              <a:t>‹#›</a:t>
            </a:fld>
            <a:endParaRPr lang="en-US"/>
          </a:p>
        </p:txBody>
      </p:sp>
    </p:spTree>
    <p:extLst>
      <p:ext uri="{BB962C8B-B14F-4D97-AF65-F5344CB8AC3E}">
        <p14:creationId xmlns:p14="http://schemas.microsoft.com/office/powerpoint/2010/main" val="198291919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6A3oMMpaUrM" TargetMode="Externa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g"/><Relationship Id="rId10" Type="http://schemas.openxmlformats.org/officeDocument/2006/relationships/image" Target="../media/image15.jpeg"/><Relationship Id="rId4" Type="http://schemas.openxmlformats.org/officeDocument/2006/relationships/image" Target="../media/image9.jp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73128" y="384246"/>
            <a:ext cx="8266072" cy="4831221"/>
          </a:xfrm>
        </p:spPr>
        <p:txBody>
          <a:bodyPr/>
          <a:lstStyle/>
          <a:p>
            <a:pPr>
              <a:lnSpc>
                <a:spcPct val="100000"/>
              </a:lnSpc>
            </a:pPr>
            <a:r>
              <a:rPr lang="en-US" sz="5400" b="1" dirty="0" smtClean="0"/>
              <a:t>Climate-Smart </a:t>
            </a:r>
            <a:r>
              <a:rPr lang="en-US" sz="5400" b="1" dirty="0" smtClean="0"/>
              <a:t>Denver</a:t>
            </a:r>
            <a:r>
              <a:rPr lang="en-US" sz="7200" b="1" i="1" dirty="0"/>
              <a:t/>
            </a:r>
            <a:br>
              <a:rPr lang="en-US" sz="7200" b="1" i="1" dirty="0"/>
            </a:br>
            <a:r>
              <a:rPr lang="en-US" sz="3200" b="1" i="1" dirty="0" smtClean="0"/>
              <a:t>Harnessing </a:t>
            </a:r>
            <a:r>
              <a:rPr lang="en-US" sz="3200" b="1" i="1" dirty="0" smtClean="0"/>
              <a:t>Art &amp; Culture for </a:t>
            </a:r>
            <a:r>
              <a:rPr lang="en-US" sz="3200" b="1" i="1" dirty="0" smtClean="0"/>
              <a:t>Data Driven  </a:t>
            </a:r>
            <a:r>
              <a:rPr lang="en-US" sz="3200" b="1" i="1" dirty="0" smtClean="0"/>
              <a:t>Climate Solutions</a:t>
            </a:r>
            <a:endParaRPr lang="en-US" sz="3200" dirty="0"/>
          </a:p>
        </p:txBody>
      </p:sp>
      <p:sp>
        <p:nvSpPr>
          <p:cNvPr id="2" name="TextBox 1"/>
          <p:cNvSpPr txBox="1"/>
          <p:nvPr/>
        </p:nvSpPr>
        <p:spPr>
          <a:xfrm>
            <a:off x="475013" y="5664529"/>
            <a:ext cx="5763116" cy="615553"/>
          </a:xfrm>
          <a:prstGeom prst="rect">
            <a:avLst/>
          </a:prstGeom>
          <a:noFill/>
        </p:spPr>
        <p:txBody>
          <a:bodyPr wrap="none" rtlCol="0">
            <a:spAutoFit/>
          </a:bodyPr>
          <a:lstStyle/>
          <a:p>
            <a:r>
              <a:rPr lang="en-US" b="1" dirty="0"/>
              <a:t>Denver Regional Health Equity and Climate Summit</a:t>
            </a:r>
            <a:endParaRPr lang="en-US" dirty="0"/>
          </a:p>
          <a:p>
            <a:r>
              <a:rPr lang="en-US" sz="1600" dirty="0" smtClean="0"/>
              <a:t>November 1</a:t>
            </a:r>
            <a:r>
              <a:rPr lang="en-US" sz="1600" dirty="0" smtClean="0"/>
              <a:t>, 2018</a:t>
            </a:r>
            <a:endParaRPr lang="en-US" sz="1600" dirty="0"/>
          </a:p>
        </p:txBody>
      </p:sp>
    </p:spTree>
    <p:extLst>
      <p:ext uri="{BB962C8B-B14F-4D97-AF65-F5344CB8AC3E}">
        <p14:creationId xmlns:p14="http://schemas.microsoft.com/office/powerpoint/2010/main" val="35217407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A3oMMpaUrM"/>
          <p:cNvPicPr>
            <a:picLocks noGrp="1" noRot="1" noChangeAspect="1"/>
          </p:cNvPicPr>
          <p:nvPr>
            <p:ph idx="1"/>
            <a:videoFile r:link="rId1"/>
          </p:nvPr>
        </p:nvPicPr>
        <p:blipFill>
          <a:blip r:embed="rId4"/>
          <a:stretch>
            <a:fillRect/>
          </a:stretch>
        </p:blipFill>
        <p:spPr>
          <a:xfrm>
            <a:off x="408214" y="1406677"/>
            <a:ext cx="8384955" cy="4716537"/>
          </a:xfrm>
          <a:prstGeom prst="rect">
            <a:avLst/>
          </a:prstGeom>
        </p:spPr>
      </p:pic>
      <p:sp>
        <p:nvSpPr>
          <p:cNvPr id="3" name="Title 2"/>
          <p:cNvSpPr>
            <a:spLocks noGrp="1"/>
          </p:cNvSpPr>
          <p:nvPr>
            <p:ph type="title"/>
          </p:nvPr>
        </p:nvSpPr>
        <p:spPr>
          <a:xfrm>
            <a:off x="256642" y="5888870"/>
            <a:ext cx="8569405" cy="998008"/>
          </a:xfrm>
        </p:spPr>
        <p:txBody>
          <a:bodyPr>
            <a:normAutofit/>
          </a:bodyPr>
          <a:lstStyle/>
          <a:p>
            <a:r>
              <a:rPr lang="en-US" sz="1400" dirty="0"/>
              <a:t>http://www.youtube.com/watch?v=6A3oMMpaUrM</a:t>
            </a:r>
          </a:p>
        </p:txBody>
      </p:sp>
      <p:sp>
        <p:nvSpPr>
          <p:cNvPr id="5" name="Title 3"/>
          <p:cNvSpPr txBox="1">
            <a:spLocks/>
          </p:cNvSpPr>
          <p:nvPr/>
        </p:nvSpPr>
        <p:spPr>
          <a:xfrm>
            <a:off x="256644" y="322794"/>
            <a:ext cx="9039756" cy="998008"/>
          </a:xfrm>
          <a:prstGeom prst="rect">
            <a:avLst/>
          </a:prstGeom>
        </p:spPr>
        <p:txBody>
          <a:bodyPr vert="horz" lIns="91440" tIns="45720" rIns="91440" bIns="45720" rtlCol="0" anchor="ctr">
            <a:normAutofit fontScale="90000" lnSpcReduction="10000"/>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4800" dirty="0" smtClean="0"/>
              <a:t>Colorado Trust Video:</a:t>
            </a:r>
            <a:br>
              <a:rPr lang="en-US" sz="4800" dirty="0" smtClean="0"/>
            </a:br>
            <a:endParaRPr lang="en-US" sz="2200" dirty="0"/>
          </a:p>
        </p:txBody>
      </p:sp>
    </p:spTree>
    <p:extLst>
      <p:ext uri="{BB962C8B-B14F-4D97-AF65-F5344CB8AC3E}">
        <p14:creationId xmlns:p14="http://schemas.microsoft.com/office/powerpoint/2010/main" val="22319388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How can we use art projects like the ones I have described in Westwood help drive policy?</a:t>
            </a:r>
          </a:p>
          <a:p>
            <a:r>
              <a:rPr lang="en-US" dirty="0" smtClean="0"/>
              <a:t>How can your organization partner with local artists to engage the community around climate justice issues?</a:t>
            </a:r>
          </a:p>
          <a:p>
            <a:r>
              <a:rPr lang="en-US" dirty="0" smtClean="0"/>
              <a:t>Where do these types of community driven projects overlap with other needed outreach in the area of access to health care or programs than connect people to needed resources to help address climate related illness or </a:t>
            </a:r>
            <a:r>
              <a:rPr lang="en-US" dirty="0" err="1" smtClean="0"/>
              <a:t>realted</a:t>
            </a:r>
            <a:r>
              <a:rPr lang="en-US" dirty="0" smtClean="0"/>
              <a:t> health risks?</a:t>
            </a:r>
          </a:p>
          <a:p>
            <a:r>
              <a:rPr lang="en-US" dirty="0" smtClean="0"/>
              <a:t>Ask yourself, who do you need to listen to and who should be at the table for this discussion? </a:t>
            </a:r>
            <a:endParaRPr lang="en-US" dirty="0"/>
          </a:p>
        </p:txBody>
      </p:sp>
      <p:sp>
        <p:nvSpPr>
          <p:cNvPr id="3" name="Title 2"/>
          <p:cNvSpPr>
            <a:spLocks noGrp="1"/>
          </p:cNvSpPr>
          <p:nvPr>
            <p:ph type="title"/>
          </p:nvPr>
        </p:nvSpPr>
        <p:spPr/>
        <p:txBody>
          <a:bodyPr>
            <a:normAutofit fontScale="90000"/>
          </a:bodyPr>
          <a:lstStyle/>
          <a:p>
            <a:r>
              <a:rPr lang="en-US" dirty="0" smtClean="0"/>
              <a:t>Some Questions for the data experts in the room….</a:t>
            </a:r>
            <a:endParaRPr lang="en-US" dirty="0"/>
          </a:p>
        </p:txBody>
      </p:sp>
    </p:spTree>
    <p:extLst>
      <p:ext uri="{BB962C8B-B14F-4D97-AF65-F5344CB8AC3E}">
        <p14:creationId xmlns:p14="http://schemas.microsoft.com/office/powerpoint/2010/main" val="14336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Climate Smart Denver Framework</a:t>
            </a:r>
            <a:endParaRPr lang="en-US" dirty="0"/>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433" t="15602" r="433" b="72229"/>
          <a:stretch/>
        </p:blipFill>
        <p:spPr>
          <a:xfrm>
            <a:off x="248175" y="1498599"/>
            <a:ext cx="8576328" cy="1391557"/>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698" y="3144242"/>
            <a:ext cx="2711529" cy="203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lizat\Desktop\MS 267K - La Cima\AFTER La Cima_9.29.14_MP 049.JPG"/>
          <p:cNvPicPr>
            <a:picLocks noChangeAspect="1" noChangeArrowheads="1"/>
          </p:cNvPicPr>
          <p:nvPr/>
        </p:nvPicPr>
        <p:blipFill>
          <a:blip r:embed="rId5" cstate="print">
            <a:extLst>
              <a:ext uri="{28A0092B-C50C-407E-A947-70E740481C1C}">
                <a14:useLocalDpi xmlns:a14="http://schemas.microsoft.com/office/drawing/2010/main" val="0"/>
              </a:ext>
            </a:extLst>
          </a:blip>
          <a:srcRect l="8974" t="549" r="3114" b="549"/>
          <a:stretch>
            <a:fillRect/>
          </a:stretch>
        </p:blipFill>
        <p:spPr bwMode="auto">
          <a:xfrm>
            <a:off x="5979616" y="3144242"/>
            <a:ext cx="2711529" cy="203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482320" y="5835587"/>
            <a:ext cx="8072421"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8" name="Title 2"/>
          <p:cNvSpPr txBox="1">
            <a:spLocks/>
          </p:cNvSpPr>
          <p:nvPr/>
        </p:nvSpPr>
        <p:spPr>
          <a:xfrm>
            <a:off x="344733" y="5036559"/>
            <a:ext cx="3185432" cy="95026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pPr algn="ctr"/>
            <a:r>
              <a:rPr lang="en-US" sz="1400" dirty="0" smtClean="0"/>
              <a:t>Coalition </a:t>
            </a:r>
            <a:r>
              <a:rPr lang="en-US" sz="1400" dirty="0" smtClean="0"/>
              <a:t>Building </a:t>
            </a:r>
          </a:p>
        </p:txBody>
      </p:sp>
      <p:pic>
        <p:nvPicPr>
          <p:cNvPr id="9" name="Picture 2" descr="C:\Users\lizat\Desktop\MS 267K - La Cima\AFTER La Cima_9.29.14_MP 049.JPG"/>
          <p:cNvPicPr>
            <a:picLocks noChangeAspect="1" noChangeArrowheads="1"/>
          </p:cNvPicPr>
          <p:nvPr/>
        </p:nvPicPr>
        <p:blipFill>
          <a:blip r:embed="rId5" cstate="print">
            <a:extLst>
              <a:ext uri="{28A0092B-C50C-407E-A947-70E740481C1C}">
                <a14:useLocalDpi xmlns:a14="http://schemas.microsoft.com/office/drawing/2010/main" val="0"/>
              </a:ext>
            </a:extLst>
          </a:blip>
          <a:srcRect l="8974" t="549" r="3114" b="549"/>
          <a:stretch>
            <a:fillRect/>
          </a:stretch>
        </p:blipFill>
        <p:spPr bwMode="auto">
          <a:xfrm>
            <a:off x="3502678" y="3451264"/>
            <a:ext cx="2302164" cy="1726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2"/>
          <p:cNvSpPr txBox="1">
            <a:spLocks/>
          </p:cNvSpPr>
          <p:nvPr/>
        </p:nvSpPr>
        <p:spPr>
          <a:xfrm>
            <a:off x="3465700" y="5014624"/>
            <a:ext cx="3245342" cy="95026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1400" dirty="0" smtClean="0"/>
              <a:t>Policy and Decision Making </a:t>
            </a:r>
            <a:endParaRPr lang="en-US" sz="1400" dirty="0"/>
          </a:p>
        </p:txBody>
      </p:sp>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682" y="3451267"/>
            <a:ext cx="2302159" cy="172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619" t="13609" r="37385" b="6351"/>
          <a:stretch/>
        </p:blipFill>
        <p:spPr bwMode="auto">
          <a:xfrm>
            <a:off x="3229722" y="3144220"/>
            <a:ext cx="2711523" cy="2033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2"/>
          <p:cNvSpPr txBox="1">
            <a:spLocks/>
          </p:cNvSpPr>
          <p:nvPr/>
        </p:nvSpPr>
        <p:spPr>
          <a:xfrm>
            <a:off x="6573729" y="4989326"/>
            <a:ext cx="3245342" cy="95026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rgbClr val="009FFF"/>
                </a:solidFill>
                <a:latin typeface="Book Antiqua"/>
                <a:ea typeface="+mj-ea"/>
                <a:cs typeface="Book Antiqua"/>
              </a:defRPr>
            </a:lvl1pPr>
          </a:lstStyle>
          <a:p>
            <a:r>
              <a:rPr lang="en-US" sz="1400" dirty="0" smtClean="0"/>
              <a:t>Implementation</a:t>
            </a:r>
            <a:r>
              <a:rPr lang="en-US" sz="1400" dirty="0" smtClean="0"/>
              <a:t> </a:t>
            </a:r>
            <a:endParaRPr lang="en-US" sz="1400" dirty="0"/>
          </a:p>
        </p:txBody>
      </p:sp>
    </p:spTree>
    <p:extLst>
      <p:ext uri="{BB962C8B-B14F-4D97-AF65-F5344CB8AC3E}">
        <p14:creationId xmlns:p14="http://schemas.microsoft.com/office/powerpoint/2010/main" val="21973813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9607" b="727"/>
          <a:stretch/>
        </p:blipFill>
        <p:spPr>
          <a:xfrm>
            <a:off x="256642" y="1387933"/>
            <a:ext cx="8712240" cy="5372096"/>
          </a:xfrm>
        </p:spPr>
      </p:pic>
      <p:sp>
        <p:nvSpPr>
          <p:cNvPr id="3" name="Title 2"/>
          <p:cNvSpPr>
            <a:spLocks noGrp="1"/>
          </p:cNvSpPr>
          <p:nvPr>
            <p:ph type="title"/>
          </p:nvPr>
        </p:nvSpPr>
        <p:spPr/>
        <p:txBody>
          <a:bodyPr>
            <a:normAutofit/>
          </a:bodyPr>
          <a:lstStyle/>
          <a:p>
            <a:r>
              <a:rPr lang="en-US" dirty="0" smtClean="0"/>
              <a:t>How do we tell this story?</a:t>
            </a:r>
            <a:endParaRPr lang="en-US" dirty="0"/>
          </a:p>
        </p:txBody>
      </p:sp>
    </p:spTree>
    <p:extLst>
      <p:ext uri="{BB962C8B-B14F-4D97-AF65-F5344CB8AC3E}">
        <p14:creationId xmlns:p14="http://schemas.microsoft.com/office/powerpoint/2010/main" val="33258792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439" t="34337" b="3982"/>
          <a:stretch/>
        </p:blipFill>
        <p:spPr>
          <a:xfrm>
            <a:off x="295897" y="1458432"/>
            <a:ext cx="8345948" cy="3265967"/>
          </a:xfrm>
        </p:spPr>
      </p:pic>
      <p:sp>
        <p:nvSpPr>
          <p:cNvPr id="3" name="Title 2"/>
          <p:cNvSpPr>
            <a:spLocks noGrp="1"/>
          </p:cNvSpPr>
          <p:nvPr>
            <p:ph type="title"/>
          </p:nvPr>
        </p:nvSpPr>
        <p:spPr/>
        <p:txBody>
          <a:bodyPr>
            <a:normAutofit/>
          </a:bodyPr>
          <a:lstStyle/>
          <a:p>
            <a:r>
              <a:rPr lang="en-US" dirty="0" smtClean="0"/>
              <a:t>Cool Connected Westwood</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1" y="5029200"/>
            <a:ext cx="1282550" cy="163525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1722" y="6174715"/>
            <a:ext cx="3738203" cy="59606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200" y="5729160"/>
            <a:ext cx="2057400" cy="44304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24800" y="5113779"/>
            <a:ext cx="905258" cy="1466091"/>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1722" y="4742121"/>
            <a:ext cx="1353642" cy="801356"/>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9596" b="17700"/>
          <a:stretch/>
        </p:blipFill>
        <p:spPr>
          <a:xfrm>
            <a:off x="5638800" y="5749991"/>
            <a:ext cx="1524000" cy="1108009"/>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2000" y="5082277"/>
            <a:ext cx="1166123" cy="1166123"/>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44927" y="5257800"/>
            <a:ext cx="803673" cy="1071564"/>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56034" y="4912290"/>
            <a:ext cx="1768366" cy="545993"/>
          </a:xfrm>
          <a:prstGeom prst="rect">
            <a:avLst/>
          </a:prstGeom>
        </p:spPr>
      </p:pic>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t="12447" b="11150"/>
          <a:stretch/>
        </p:blipFill>
        <p:spPr>
          <a:xfrm>
            <a:off x="5562600" y="4742121"/>
            <a:ext cx="1366836" cy="1044315"/>
          </a:xfrm>
          <a:prstGeom prst="rect">
            <a:avLst/>
          </a:prstGeom>
        </p:spPr>
      </p:pic>
    </p:spTree>
    <p:extLst>
      <p:ext uri="{BB962C8B-B14F-4D97-AF65-F5344CB8AC3E}">
        <p14:creationId xmlns:p14="http://schemas.microsoft.com/office/powerpoint/2010/main" val="1309500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2400" b="1" dirty="0" smtClean="0">
                <a:latin typeface="Book Antiqua" panose="02040602050305030304" pitchFamily="18" charset="0"/>
              </a:rPr>
              <a:t>Westwood Via Verde</a:t>
            </a:r>
            <a:endParaRPr lang="en-US" sz="2400" b="1" dirty="0">
              <a:latin typeface="Book Antiqua" panose="02040602050305030304" pitchFamily="18"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4" t="15953" r="-184" b="16666"/>
          <a:stretch/>
        </p:blipFill>
        <p:spPr>
          <a:xfrm>
            <a:off x="0" y="767443"/>
            <a:ext cx="8875059" cy="4620986"/>
          </a:xfrm>
          <a:prstGeom prst="rect">
            <a:avLst/>
          </a:prstGeom>
        </p:spPr>
      </p:pic>
    </p:spTree>
    <p:extLst>
      <p:ext uri="{BB962C8B-B14F-4D97-AF65-F5344CB8AC3E}">
        <p14:creationId xmlns:p14="http://schemas.microsoft.com/office/powerpoint/2010/main" val="32616804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endParaRPr lang="en-US" sz="2400" b="1" dirty="0">
              <a:latin typeface="Book Antiqua" panose="02040602050305030304"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7160" r="9071" b="9071"/>
          <a:stretch/>
        </p:blipFill>
        <p:spPr>
          <a:xfrm>
            <a:off x="5154195" y="391884"/>
            <a:ext cx="3594267" cy="24834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128" y="3014898"/>
            <a:ext cx="3769636" cy="251309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419" y="323228"/>
            <a:ext cx="4572000" cy="2571750"/>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19688"/>
          <a:stretch/>
        </p:blipFill>
        <p:spPr>
          <a:xfrm>
            <a:off x="4506685" y="3020786"/>
            <a:ext cx="4258105" cy="2564825"/>
          </a:xfrm>
          <a:prstGeom prst="rect">
            <a:avLst/>
          </a:prstGeom>
        </p:spPr>
      </p:pic>
    </p:spTree>
    <p:extLst>
      <p:ext uri="{BB962C8B-B14F-4D97-AF65-F5344CB8AC3E}">
        <p14:creationId xmlns:p14="http://schemas.microsoft.com/office/powerpoint/2010/main" val="2281702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452" y="152400"/>
            <a:ext cx="9039756" cy="998008"/>
          </a:xfrm>
        </p:spPr>
        <p:txBody>
          <a:bodyPr>
            <a:normAutofit/>
          </a:bodyPr>
          <a:lstStyle/>
          <a:p>
            <a:r>
              <a:rPr lang="en-US" sz="2800" dirty="0" smtClean="0"/>
              <a:t>Block Parties with artists to promote Via Verde and tree planting in Westwood</a:t>
            </a:r>
            <a:endParaRPr lang="en-US" sz="28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4232" t="7029"/>
          <a:stretch/>
        </p:blipFill>
        <p:spPr>
          <a:xfrm>
            <a:off x="246684" y="1583870"/>
            <a:ext cx="4218214" cy="5274129"/>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4167" r="12500"/>
          <a:stretch/>
        </p:blipFill>
        <p:spPr>
          <a:xfrm>
            <a:off x="4656329" y="2008412"/>
            <a:ext cx="4305907" cy="2906487"/>
          </a:xfrm>
          <a:prstGeom prst="rect">
            <a:avLst/>
          </a:prstGeom>
        </p:spPr>
      </p:pic>
    </p:spTree>
    <p:extLst>
      <p:ext uri="{BB962C8B-B14F-4D97-AF65-F5344CB8AC3E}">
        <p14:creationId xmlns:p14="http://schemas.microsoft.com/office/powerpoint/2010/main" val="33752843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256644" y="322794"/>
            <a:ext cx="9039756" cy="998008"/>
          </a:xfrm>
        </p:spPr>
        <p:txBody>
          <a:bodyPr>
            <a:normAutofit/>
          </a:bodyPr>
          <a:lstStyle/>
          <a:p>
            <a:r>
              <a:rPr lang="en-US" sz="4800" dirty="0" smtClean="0"/>
              <a:t>Via Verde </a:t>
            </a:r>
            <a:r>
              <a:rPr lang="en-US" sz="4800" dirty="0" smtClean="0"/>
              <a:t>Mural Project</a:t>
            </a:r>
            <a:endParaRPr lang="en-US" sz="48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737" r="2262"/>
          <a:stretch/>
        </p:blipFill>
        <p:spPr>
          <a:xfrm>
            <a:off x="222627" y="1402247"/>
            <a:ext cx="8686801" cy="375208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83" y="4657633"/>
            <a:ext cx="3048000" cy="2033016"/>
          </a:xfrm>
          <a:prstGeom prst="rect">
            <a:avLst/>
          </a:prstGeom>
          <a:ln w="57150">
            <a:solidFill>
              <a:schemeClr val="tx1"/>
            </a:solidFill>
          </a:ln>
        </p:spPr>
      </p:pic>
    </p:spTree>
    <p:extLst>
      <p:ext uri="{BB962C8B-B14F-4D97-AF65-F5344CB8AC3E}">
        <p14:creationId xmlns:p14="http://schemas.microsoft.com/office/powerpoint/2010/main" val="10787952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6644" y="322794"/>
            <a:ext cx="9039756" cy="998008"/>
          </a:xfrm>
        </p:spPr>
        <p:txBody>
          <a:bodyPr>
            <a:normAutofit fontScale="90000"/>
          </a:bodyPr>
          <a:lstStyle/>
          <a:p>
            <a:r>
              <a:rPr lang="en-US" sz="4800" dirty="0" smtClean="0"/>
              <a:t>Climate Action </a:t>
            </a:r>
            <a:r>
              <a:rPr lang="en-US" sz="4800" dirty="0" err="1" smtClean="0"/>
              <a:t>Paleta</a:t>
            </a:r>
            <a:r>
              <a:rPr lang="en-US" sz="4800" dirty="0" smtClean="0"/>
              <a:t> Carts</a:t>
            </a:r>
            <a:br>
              <a:rPr lang="en-US" sz="4800" dirty="0" smtClean="0"/>
            </a:br>
            <a:endParaRPr lang="en-US" sz="2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87137"/>
            <a:ext cx="5225143" cy="389926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0660" y="1334678"/>
            <a:ext cx="3200400" cy="2133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8022" y="3536768"/>
            <a:ext cx="3209109" cy="2406832"/>
          </a:xfrm>
          <a:prstGeom prst="rect">
            <a:avLst/>
          </a:prstGeom>
        </p:spPr>
      </p:pic>
    </p:spTree>
    <p:extLst>
      <p:ext uri="{BB962C8B-B14F-4D97-AF65-F5344CB8AC3E}">
        <p14:creationId xmlns:p14="http://schemas.microsoft.com/office/powerpoint/2010/main" val="3627800714"/>
      </p:ext>
    </p:extLst>
  </p:cSld>
  <p:clrMapOvr>
    <a:masterClrMapping/>
  </p:clrMapOvr>
  <p:timing>
    <p:tnLst>
      <p:par>
        <p:cTn id="1" dur="indefinite" restart="never" nodeType="tmRoot"/>
      </p:par>
    </p:tnLst>
  </p:timing>
</p:sld>
</file>

<file path=ppt/theme/theme1.xml><?xml version="1.0" encoding="utf-8"?>
<a:theme xmlns:a="http://schemas.openxmlformats.org/drawingml/2006/main" name="TPL Powerpoint Template 2015">
  <a:themeElements>
    <a:clrScheme name="Custom 27">
      <a:dk1>
        <a:sysClr val="windowText" lastClr="000000"/>
      </a:dk1>
      <a:lt1>
        <a:sysClr val="window" lastClr="FFFFFF"/>
      </a:lt1>
      <a:dk2>
        <a:srgbClr val="009FDA"/>
      </a:dk2>
      <a:lt2>
        <a:srgbClr val="BED600"/>
      </a:lt2>
      <a:accent1>
        <a:srgbClr val="009FDA"/>
      </a:accent1>
      <a:accent2>
        <a:srgbClr val="FF7900"/>
      </a:accent2>
      <a:accent3>
        <a:srgbClr val="BED600"/>
      </a:accent3>
      <a:accent4>
        <a:srgbClr val="34B233"/>
      </a:accent4>
      <a:accent5>
        <a:srgbClr val="BED600"/>
      </a:accent5>
      <a:accent6>
        <a:srgbClr val="B2541A"/>
      </a:accent6>
      <a:hlink>
        <a:srgbClr val="009FDA"/>
      </a:hlink>
      <a:folHlink>
        <a:srgbClr val="A44DC4"/>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TPL Powerpoint Template 2015.potx</Template>
  <TotalTime>2863</TotalTime>
  <Words>1439</Words>
  <Application>Microsoft Office PowerPoint</Application>
  <PresentationFormat>On-screen Show (4:3)</PresentationFormat>
  <Paragraphs>45</Paragraphs>
  <Slides>11</Slides>
  <Notes>11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Book Antiqua</vt:lpstr>
      <vt:lpstr>Calibri</vt:lpstr>
      <vt:lpstr>Calibri Light</vt:lpstr>
      <vt:lpstr>Wingdings</vt:lpstr>
      <vt:lpstr>TPL Powerpoint Template 2015</vt:lpstr>
      <vt:lpstr>Custom Design</vt:lpstr>
      <vt:lpstr>Climate-Smart Denver Harnessing Art &amp; Culture for Data Driven  Climate Solutions</vt:lpstr>
      <vt:lpstr>Climate Smart Denver Framework</vt:lpstr>
      <vt:lpstr>How do we tell this story?</vt:lpstr>
      <vt:lpstr>Cool Connected Westwood</vt:lpstr>
      <vt:lpstr>PowerPoint Presentation</vt:lpstr>
      <vt:lpstr>PowerPoint Presentation</vt:lpstr>
      <vt:lpstr>Block Parties with artists to promote Via Verde and tree planting in Westwood</vt:lpstr>
      <vt:lpstr>Via Verde Mural Project</vt:lpstr>
      <vt:lpstr>Climate Action Paleta Carts </vt:lpstr>
      <vt:lpstr>http://www.youtube.com/watch?v=6A3oMMpaUrM</vt:lpstr>
      <vt:lpstr>Some Questions for the data experts in the room….</vt:lpstr>
    </vt:vector>
  </TitlesOfParts>
  <Company>The Trust For Public 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Helene Sherlock</dc:creator>
  <cp:lastModifiedBy>Emily Patterson</cp:lastModifiedBy>
  <cp:revision>244</cp:revision>
  <cp:lastPrinted>2016-06-02T15:14:12Z</cp:lastPrinted>
  <dcterms:created xsi:type="dcterms:W3CDTF">2015-08-17T20:48:12Z</dcterms:created>
  <dcterms:modified xsi:type="dcterms:W3CDTF">2018-10-31T22:00:35Z</dcterms:modified>
</cp:coreProperties>
</file>