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8" r:id="rId3"/>
    <p:sldId id="337" r:id="rId4"/>
    <p:sldId id="318" r:id="rId5"/>
    <p:sldId id="341" r:id="rId6"/>
    <p:sldId id="312" r:id="rId7"/>
    <p:sldId id="319" r:id="rId8"/>
    <p:sldId id="321" r:id="rId9"/>
    <p:sldId id="339" r:id="rId10"/>
    <p:sldId id="349" r:id="rId11"/>
    <p:sldId id="326" r:id="rId12"/>
    <p:sldId id="334" r:id="rId13"/>
    <p:sldId id="325" r:id="rId14"/>
    <p:sldId id="315" r:id="rId15"/>
    <p:sldId id="323" r:id="rId16"/>
    <p:sldId id="342" r:id="rId17"/>
    <p:sldId id="347" r:id="rId18"/>
    <p:sldId id="346" r:id="rId19"/>
    <p:sldId id="343" r:id="rId20"/>
    <p:sldId id="332" r:id="rId21"/>
    <p:sldId id="263" r:id="rId22"/>
    <p:sldId id="316" r:id="rId23"/>
    <p:sldId id="345" r:id="rId24"/>
    <p:sldId id="25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ekend" initials="d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E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33" autoAdjust="0"/>
    <p:restoredTop sz="86970" autoAdjust="0"/>
  </p:normalViewPr>
  <p:slideViewPr>
    <p:cSldViewPr>
      <p:cViewPr>
        <p:scale>
          <a:sx n="77" d="100"/>
          <a:sy n="77" d="100"/>
        </p:scale>
        <p:origin x="-169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79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887C3-A154-4877-AE9A-76C77244946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A62F30-E735-4249-80AD-2F0C766A8654}">
      <dgm:prSet phldrT="[Text]" custT="1"/>
      <dgm:spPr/>
      <dgm:t>
        <a:bodyPr/>
        <a:lstStyle/>
        <a:p>
          <a:r>
            <a:rPr lang="en-US" sz="2400" b="1" dirty="0" smtClean="0"/>
            <a:t>Year 1</a:t>
          </a:r>
          <a:endParaRPr lang="en-US" sz="2400" b="1" dirty="0"/>
        </a:p>
      </dgm:t>
    </dgm:pt>
    <dgm:pt modelId="{E1FC0B37-8138-4E42-8CA8-F250AF3989C3}" type="parTrans" cxnId="{BE310AB0-9DE5-4049-B000-679B1130118C}">
      <dgm:prSet/>
      <dgm:spPr/>
      <dgm:t>
        <a:bodyPr/>
        <a:lstStyle/>
        <a:p>
          <a:endParaRPr lang="en-US"/>
        </a:p>
      </dgm:t>
    </dgm:pt>
    <dgm:pt modelId="{3FDE5341-0219-4805-9771-EFD8FF72C0F2}" type="sibTrans" cxnId="{BE310AB0-9DE5-4049-B000-679B1130118C}">
      <dgm:prSet/>
      <dgm:spPr/>
      <dgm:t>
        <a:bodyPr/>
        <a:lstStyle/>
        <a:p>
          <a:endParaRPr lang="en-US"/>
        </a:p>
      </dgm:t>
    </dgm:pt>
    <dgm:pt modelId="{0E61FDEB-BA08-42EC-83FE-8E8F9A53BB40}">
      <dgm:prSet phldrT="[Text]" custT="1"/>
      <dgm:spPr/>
      <dgm:t>
        <a:bodyPr/>
        <a:lstStyle/>
        <a:p>
          <a:r>
            <a:rPr lang="en-US" sz="2400" b="1" dirty="0" smtClean="0"/>
            <a:t>Year 2</a:t>
          </a:r>
          <a:endParaRPr lang="en-US" sz="2400" b="1" dirty="0"/>
        </a:p>
      </dgm:t>
    </dgm:pt>
    <dgm:pt modelId="{15E3715D-08A1-42EF-9F95-F5EA435F88F3}" type="parTrans" cxnId="{2C325FC3-356A-4FB8-892D-A3F3E61315EB}">
      <dgm:prSet/>
      <dgm:spPr/>
      <dgm:t>
        <a:bodyPr/>
        <a:lstStyle/>
        <a:p>
          <a:endParaRPr lang="en-US"/>
        </a:p>
      </dgm:t>
    </dgm:pt>
    <dgm:pt modelId="{6E05AF75-7172-4EFD-BF77-3B226EACF9F0}" type="sibTrans" cxnId="{2C325FC3-356A-4FB8-892D-A3F3E61315EB}">
      <dgm:prSet/>
      <dgm:spPr/>
      <dgm:t>
        <a:bodyPr/>
        <a:lstStyle/>
        <a:p>
          <a:endParaRPr lang="en-US"/>
        </a:p>
      </dgm:t>
    </dgm:pt>
    <dgm:pt modelId="{1671ABE3-EA90-4C68-9209-EFD4D174E65E}">
      <dgm:prSet phldrT="[Text]" custT="1"/>
      <dgm:spPr/>
      <dgm:t>
        <a:bodyPr/>
        <a:lstStyle/>
        <a:p>
          <a:r>
            <a:rPr lang="en-US" sz="2400" b="1" dirty="0" smtClean="0"/>
            <a:t>Year 3</a:t>
          </a:r>
          <a:endParaRPr lang="en-US" sz="2400" b="1" dirty="0"/>
        </a:p>
      </dgm:t>
    </dgm:pt>
    <dgm:pt modelId="{577AD934-4F34-4D49-AF93-7E1D1926C660}" type="parTrans" cxnId="{09B67D21-BA8B-4C8C-9361-9D8FBDD69775}">
      <dgm:prSet/>
      <dgm:spPr/>
      <dgm:t>
        <a:bodyPr/>
        <a:lstStyle/>
        <a:p>
          <a:endParaRPr lang="en-US"/>
        </a:p>
      </dgm:t>
    </dgm:pt>
    <dgm:pt modelId="{F6A47430-5F5D-4A41-8D2D-7AC585A66396}" type="sibTrans" cxnId="{09B67D21-BA8B-4C8C-9361-9D8FBDD69775}">
      <dgm:prSet/>
      <dgm:spPr/>
      <dgm:t>
        <a:bodyPr/>
        <a:lstStyle/>
        <a:p>
          <a:endParaRPr lang="en-US"/>
        </a:p>
      </dgm:t>
    </dgm:pt>
    <dgm:pt modelId="{95537568-E813-4389-93E2-F8EF5A347078}" type="pres">
      <dgm:prSet presAssocID="{4D6887C3-A154-4877-AE9A-76C77244946D}" presName="CompostProcess" presStyleCnt="0">
        <dgm:presLayoutVars>
          <dgm:dir/>
          <dgm:resizeHandles val="exact"/>
        </dgm:presLayoutVars>
      </dgm:prSet>
      <dgm:spPr/>
    </dgm:pt>
    <dgm:pt modelId="{E26029C6-2A79-4DEC-BF05-7E386C1BB563}" type="pres">
      <dgm:prSet presAssocID="{4D6887C3-A154-4877-AE9A-76C77244946D}" presName="arrow" presStyleLbl="bgShp" presStyleIdx="0" presStyleCnt="1"/>
      <dgm:spPr/>
    </dgm:pt>
    <dgm:pt modelId="{CFD55539-A568-4335-88A0-069BABF04BF7}" type="pres">
      <dgm:prSet presAssocID="{4D6887C3-A154-4877-AE9A-76C77244946D}" presName="linearProcess" presStyleCnt="0"/>
      <dgm:spPr/>
    </dgm:pt>
    <dgm:pt modelId="{FD7BB375-AB87-4C5C-83CA-D8DF4CBCE3E6}" type="pres">
      <dgm:prSet presAssocID="{59A62F30-E735-4249-80AD-2F0C766A865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F90C1-5656-4100-AF31-59B4CA75216E}" type="pres">
      <dgm:prSet presAssocID="{3FDE5341-0219-4805-9771-EFD8FF72C0F2}" presName="sibTrans" presStyleCnt="0"/>
      <dgm:spPr/>
    </dgm:pt>
    <dgm:pt modelId="{5C55D171-E83D-4D12-856E-7588B0903D6C}" type="pres">
      <dgm:prSet presAssocID="{0E61FDEB-BA08-42EC-83FE-8E8F9A53BB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0927F-E585-41D1-87B5-58A8C7506C9E}" type="pres">
      <dgm:prSet presAssocID="{6E05AF75-7172-4EFD-BF77-3B226EACF9F0}" presName="sibTrans" presStyleCnt="0"/>
      <dgm:spPr/>
    </dgm:pt>
    <dgm:pt modelId="{A07C8D12-7165-40C0-A876-828CAC4B80B8}" type="pres">
      <dgm:prSet presAssocID="{1671ABE3-EA90-4C68-9209-EFD4D174E65E}" presName="textNode" presStyleLbl="node1" presStyleIdx="2" presStyleCnt="3" custLinFactNeighborY="-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25FC3-356A-4FB8-892D-A3F3E61315EB}" srcId="{4D6887C3-A154-4877-AE9A-76C77244946D}" destId="{0E61FDEB-BA08-42EC-83FE-8E8F9A53BB40}" srcOrd="1" destOrd="0" parTransId="{15E3715D-08A1-42EF-9F95-F5EA435F88F3}" sibTransId="{6E05AF75-7172-4EFD-BF77-3B226EACF9F0}"/>
    <dgm:cxn modelId="{BE310AB0-9DE5-4049-B000-679B1130118C}" srcId="{4D6887C3-A154-4877-AE9A-76C77244946D}" destId="{59A62F30-E735-4249-80AD-2F0C766A8654}" srcOrd="0" destOrd="0" parTransId="{E1FC0B37-8138-4E42-8CA8-F250AF3989C3}" sibTransId="{3FDE5341-0219-4805-9771-EFD8FF72C0F2}"/>
    <dgm:cxn modelId="{50CFBBE9-700C-4066-9EB7-0A84BE60B01E}" type="presOf" srcId="{4D6887C3-A154-4877-AE9A-76C77244946D}" destId="{95537568-E813-4389-93E2-F8EF5A347078}" srcOrd="0" destOrd="0" presId="urn:microsoft.com/office/officeart/2005/8/layout/hProcess9"/>
    <dgm:cxn modelId="{D2636FC9-97B6-4632-8DE0-9534E4621A31}" type="presOf" srcId="{0E61FDEB-BA08-42EC-83FE-8E8F9A53BB40}" destId="{5C55D171-E83D-4D12-856E-7588B0903D6C}" srcOrd="0" destOrd="0" presId="urn:microsoft.com/office/officeart/2005/8/layout/hProcess9"/>
    <dgm:cxn modelId="{09B67D21-BA8B-4C8C-9361-9D8FBDD69775}" srcId="{4D6887C3-A154-4877-AE9A-76C77244946D}" destId="{1671ABE3-EA90-4C68-9209-EFD4D174E65E}" srcOrd="2" destOrd="0" parTransId="{577AD934-4F34-4D49-AF93-7E1D1926C660}" sibTransId="{F6A47430-5F5D-4A41-8D2D-7AC585A66396}"/>
    <dgm:cxn modelId="{C0A4E299-B14D-4711-90AE-F697D1B48DAE}" type="presOf" srcId="{59A62F30-E735-4249-80AD-2F0C766A8654}" destId="{FD7BB375-AB87-4C5C-83CA-D8DF4CBCE3E6}" srcOrd="0" destOrd="0" presId="urn:microsoft.com/office/officeart/2005/8/layout/hProcess9"/>
    <dgm:cxn modelId="{2E28E1CC-8CF4-4308-8F10-3F9D58FB4724}" type="presOf" srcId="{1671ABE3-EA90-4C68-9209-EFD4D174E65E}" destId="{A07C8D12-7165-40C0-A876-828CAC4B80B8}" srcOrd="0" destOrd="0" presId="urn:microsoft.com/office/officeart/2005/8/layout/hProcess9"/>
    <dgm:cxn modelId="{342A452D-96E1-46BB-B8D5-D232838A5EB1}" type="presParOf" srcId="{95537568-E813-4389-93E2-F8EF5A347078}" destId="{E26029C6-2A79-4DEC-BF05-7E386C1BB563}" srcOrd="0" destOrd="0" presId="urn:microsoft.com/office/officeart/2005/8/layout/hProcess9"/>
    <dgm:cxn modelId="{5A0DBDDD-B32B-4A3C-BBB7-276040F32E0A}" type="presParOf" srcId="{95537568-E813-4389-93E2-F8EF5A347078}" destId="{CFD55539-A568-4335-88A0-069BABF04BF7}" srcOrd="1" destOrd="0" presId="urn:microsoft.com/office/officeart/2005/8/layout/hProcess9"/>
    <dgm:cxn modelId="{141E4B04-64F3-4C26-ACB7-EE053CE4B72A}" type="presParOf" srcId="{CFD55539-A568-4335-88A0-069BABF04BF7}" destId="{FD7BB375-AB87-4C5C-83CA-D8DF4CBCE3E6}" srcOrd="0" destOrd="0" presId="urn:microsoft.com/office/officeart/2005/8/layout/hProcess9"/>
    <dgm:cxn modelId="{A2C437AD-A5FD-48AE-830D-B795D0D7D0A4}" type="presParOf" srcId="{CFD55539-A568-4335-88A0-069BABF04BF7}" destId="{405F90C1-5656-4100-AF31-59B4CA75216E}" srcOrd="1" destOrd="0" presId="urn:microsoft.com/office/officeart/2005/8/layout/hProcess9"/>
    <dgm:cxn modelId="{2436B619-6A6C-442D-B0C9-5E0ACE7D815E}" type="presParOf" srcId="{CFD55539-A568-4335-88A0-069BABF04BF7}" destId="{5C55D171-E83D-4D12-856E-7588B0903D6C}" srcOrd="2" destOrd="0" presId="urn:microsoft.com/office/officeart/2005/8/layout/hProcess9"/>
    <dgm:cxn modelId="{48A83923-8BC6-4E8A-9FD0-7AE5B34B770D}" type="presParOf" srcId="{CFD55539-A568-4335-88A0-069BABF04BF7}" destId="{73B0927F-E585-41D1-87B5-58A8C7506C9E}" srcOrd="3" destOrd="0" presId="urn:microsoft.com/office/officeart/2005/8/layout/hProcess9"/>
    <dgm:cxn modelId="{D63FC025-AEF9-4878-A7AA-5D81C7C0D469}" type="presParOf" srcId="{CFD55539-A568-4335-88A0-069BABF04BF7}" destId="{A07C8D12-7165-40C0-A876-828CAC4B80B8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B4EEA-5AD0-432E-8648-0015FFEC92F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B38E3B-DEE9-43F2-B709-69494D42CDC7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E16640D7-68D7-4F0C-8E64-A46F7890FE52}" type="parTrans" cxnId="{2CCD9C39-A25A-4FAA-930D-BA341465DDAD}">
      <dgm:prSet/>
      <dgm:spPr/>
      <dgm:t>
        <a:bodyPr/>
        <a:lstStyle/>
        <a:p>
          <a:endParaRPr lang="en-US"/>
        </a:p>
      </dgm:t>
    </dgm:pt>
    <dgm:pt modelId="{F6556242-D923-4BDC-9BD0-36463EEE50A7}" type="sibTrans" cxnId="{2CCD9C39-A25A-4FAA-930D-BA341465DDAD}">
      <dgm:prSet/>
      <dgm:spPr/>
      <dgm:t>
        <a:bodyPr/>
        <a:lstStyle/>
        <a:p>
          <a:endParaRPr lang="en-US"/>
        </a:p>
      </dgm:t>
    </dgm:pt>
    <dgm:pt modelId="{43AD5C57-2A24-40C7-9095-8BF503873637}">
      <dgm:prSet phldrT="[Text]"/>
      <dgm:spPr/>
      <dgm:t>
        <a:bodyPr/>
        <a:lstStyle/>
        <a:p>
          <a:r>
            <a:rPr lang="en-US" dirty="0" smtClean="0"/>
            <a:t>ACO shares 60% of savings or loss above benchmark </a:t>
          </a:r>
          <a:endParaRPr lang="en-US" dirty="0"/>
        </a:p>
      </dgm:t>
    </dgm:pt>
    <dgm:pt modelId="{572587C3-34AA-4CAD-BB01-AE4EE79154ED}" type="parTrans" cxnId="{BA3085A2-61AC-4F2B-B3AC-0DC6AD963086}">
      <dgm:prSet/>
      <dgm:spPr/>
      <dgm:t>
        <a:bodyPr/>
        <a:lstStyle/>
        <a:p>
          <a:endParaRPr lang="en-US"/>
        </a:p>
      </dgm:t>
    </dgm:pt>
    <dgm:pt modelId="{27280ECB-4491-4094-AC47-A841F3F74ECC}" type="sibTrans" cxnId="{BA3085A2-61AC-4F2B-B3AC-0DC6AD963086}">
      <dgm:prSet/>
      <dgm:spPr/>
      <dgm:t>
        <a:bodyPr/>
        <a:lstStyle/>
        <a:p>
          <a:endParaRPr lang="en-US"/>
        </a:p>
      </dgm:t>
    </dgm:pt>
    <dgm:pt modelId="{4E488CD4-E951-4100-8503-10547542F067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C32A6C3F-1F1B-43CE-B2E0-34BF516CC22F}" type="parTrans" cxnId="{F8BFB8A3-95AC-4E9C-B5C2-C4B093A3231A}">
      <dgm:prSet/>
      <dgm:spPr/>
      <dgm:t>
        <a:bodyPr/>
        <a:lstStyle/>
        <a:p>
          <a:endParaRPr lang="en-US"/>
        </a:p>
      </dgm:t>
    </dgm:pt>
    <dgm:pt modelId="{FC709D9B-A2CC-4299-8254-D9C5D7415E5D}" type="sibTrans" cxnId="{F8BFB8A3-95AC-4E9C-B5C2-C4B093A3231A}">
      <dgm:prSet/>
      <dgm:spPr/>
      <dgm:t>
        <a:bodyPr/>
        <a:lstStyle/>
        <a:p>
          <a:endParaRPr lang="en-US"/>
        </a:p>
      </dgm:t>
    </dgm:pt>
    <dgm:pt modelId="{821A11DE-FD7A-4DCF-A71E-0941F7DA70BA}">
      <dgm:prSet phldrT="[Text]"/>
      <dgm:spPr/>
      <dgm:t>
        <a:bodyPr/>
        <a:lstStyle/>
        <a:p>
          <a:r>
            <a:rPr lang="en-US" dirty="0" smtClean="0"/>
            <a:t>ACO shares 70% </a:t>
          </a:r>
          <a:br>
            <a:rPr lang="en-US" dirty="0" smtClean="0"/>
          </a:br>
          <a:r>
            <a:rPr lang="en-US" dirty="0" smtClean="0"/>
            <a:t>of savings or loss above benchmark</a:t>
          </a:r>
          <a:endParaRPr lang="en-US" dirty="0"/>
        </a:p>
      </dgm:t>
    </dgm:pt>
    <dgm:pt modelId="{3AE9B934-9110-4E61-831A-66D42E955405}" type="parTrans" cxnId="{B7FF69C0-BC15-4DF5-AE3D-8D3E5F691DD4}">
      <dgm:prSet/>
      <dgm:spPr/>
      <dgm:t>
        <a:bodyPr/>
        <a:lstStyle/>
        <a:p>
          <a:endParaRPr lang="en-US"/>
        </a:p>
      </dgm:t>
    </dgm:pt>
    <dgm:pt modelId="{2F5A467F-DD15-4CEE-9E78-D28052E40FE1}" type="sibTrans" cxnId="{B7FF69C0-BC15-4DF5-AE3D-8D3E5F691DD4}">
      <dgm:prSet/>
      <dgm:spPr/>
      <dgm:t>
        <a:bodyPr/>
        <a:lstStyle/>
        <a:p>
          <a:endParaRPr lang="en-US"/>
        </a:p>
      </dgm:t>
    </dgm:pt>
    <dgm:pt modelId="{9AFF35FC-A3DC-4CA5-851D-6E5C17DDCD6D}">
      <dgm:prSet phldrT="[Text]"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A36B5400-E3DD-4605-91E1-CB0A79002F80}" type="parTrans" cxnId="{49B36C70-F850-415B-B628-71EAE53EC30A}">
      <dgm:prSet/>
      <dgm:spPr/>
      <dgm:t>
        <a:bodyPr/>
        <a:lstStyle/>
        <a:p>
          <a:endParaRPr lang="en-US"/>
        </a:p>
      </dgm:t>
    </dgm:pt>
    <dgm:pt modelId="{2FC456A6-D520-4636-966C-B4E27D935AAA}" type="sibTrans" cxnId="{49B36C70-F850-415B-B628-71EAE53EC30A}">
      <dgm:prSet/>
      <dgm:spPr/>
      <dgm:t>
        <a:bodyPr/>
        <a:lstStyle/>
        <a:p>
          <a:endParaRPr lang="en-US"/>
        </a:p>
      </dgm:t>
    </dgm:pt>
    <dgm:pt modelId="{C6B17394-3063-45B9-A363-FBA71659D900}">
      <dgm:prSet phldrT="[Text]"/>
      <dgm:spPr/>
      <dgm:t>
        <a:bodyPr/>
        <a:lstStyle/>
        <a:p>
          <a:r>
            <a:rPr lang="en-US" dirty="0" smtClean="0"/>
            <a:t>Eligible to move </a:t>
          </a:r>
          <a:br>
            <a:rPr lang="en-US" dirty="0" smtClean="0"/>
          </a:br>
          <a:r>
            <a:rPr lang="en-US" dirty="0" smtClean="0"/>
            <a:t>to a population-based payment</a:t>
          </a:r>
          <a:endParaRPr lang="en-US" dirty="0"/>
        </a:p>
      </dgm:t>
    </dgm:pt>
    <dgm:pt modelId="{8980A397-955F-4513-9C34-A67FF365702E}" type="parTrans" cxnId="{0429E682-AA0E-4CBA-A511-893020E0C0AC}">
      <dgm:prSet/>
      <dgm:spPr/>
      <dgm:t>
        <a:bodyPr/>
        <a:lstStyle/>
        <a:p>
          <a:endParaRPr lang="en-US"/>
        </a:p>
      </dgm:t>
    </dgm:pt>
    <dgm:pt modelId="{B0BB45CE-4138-4943-BC2A-238EF1453A1A}" type="sibTrans" cxnId="{0429E682-AA0E-4CBA-A511-893020E0C0AC}">
      <dgm:prSet/>
      <dgm:spPr/>
      <dgm:t>
        <a:bodyPr/>
        <a:lstStyle/>
        <a:p>
          <a:endParaRPr lang="en-US"/>
        </a:p>
      </dgm:t>
    </dgm:pt>
    <dgm:pt modelId="{006F14DB-8282-4692-BD18-2313B8051359}">
      <dgm:prSet/>
      <dgm:spPr/>
      <dgm:t>
        <a:bodyPr/>
        <a:lstStyle/>
        <a:p>
          <a:r>
            <a:rPr lang="en-US" dirty="0" smtClean="0"/>
            <a:t>Must report </a:t>
          </a:r>
          <a:br>
            <a:rPr lang="en-US" dirty="0" smtClean="0"/>
          </a:br>
          <a:r>
            <a:rPr lang="en-US" dirty="0" smtClean="0"/>
            <a:t>(not meet) 33 quality measures</a:t>
          </a:r>
        </a:p>
      </dgm:t>
    </dgm:pt>
    <dgm:pt modelId="{63406CB7-00B3-4EBB-B4E3-4D460B67C1B3}" type="parTrans" cxnId="{FE8C3CB8-9861-4EC4-AD65-6AC7AC0A5C71}">
      <dgm:prSet/>
      <dgm:spPr/>
      <dgm:t>
        <a:bodyPr/>
        <a:lstStyle/>
        <a:p>
          <a:endParaRPr lang="en-US"/>
        </a:p>
      </dgm:t>
    </dgm:pt>
    <dgm:pt modelId="{D636AAEB-41E0-42D2-83E0-300321776BA3}" type="sibTrans" cxnId="{FE8C3CB8-9861-4EC4-AD65-6AC7AC0A5C71}">
      <dgm:prSet/>
      <dgm:spPr/>
      <dgm:t>
        <a:bodyPr/>
        <a:lstStyle/>
        <a:p>
          <a:endParaRPr lang="en-US"/>
        </a:p>
      </dgm:t>
    </dgm:pt>
    <dgm:pt modelId="{D2580F99-4E30-43E0-A79B-8FC1CAE869CB}">
      <dgm:prSet/>
      <dgm:spPr/>
      <dgm:t>
        <a:bodyPr/>
        <a:lstStyle/>
        <a:p>
          <a:r>
            <a:rPr lang="en-US" dirty="0" smtClean="0"/>
            <a:t>Payment tied to meeting 25 of 33 quality measures</a:t>
          </a:r>
        </a:p>
      </dgm:t>
    </dgm:pt>
    <dgm:pt modelId="{4BCE5FFD-DE37-4C7B-A462-8B0FCFB1AE7A}" type="parTrans" cxnId="{233D0700-5627-483A-83DA-58DA27A18B5E}">
      <dgm:prSet/>
      <dgm:spPr/>
      <dgm:t>
        <a:bodyPr/>
        <a:lstStyle/>
        <a:p>
          <a:endParaRPr lang="en-US"/>
        </a:p>
      </dgm:t>
    </dgm:pt>
    <dgm:pt modelId="{B286FF07-1156-4A84-A025-2D1E0E808421}" type="sibTrans" cxnId="{233D0700-5627-483A-83DA-58DA27A18B5E}">
      <dgm:prSet/>
      <dgm:spPr/>
      <dgm:t>
        <a:bodyPr/>
        <a:lstStyle/>
        <a:p>
          <a:endParaRPr lang="en-US"/>
        </a:p>
      </dgm:t>
    </dgm:pt>
    <dgm:pt modelId="{9631C7CD-2068-405D-B8AA-59A54FDF383C}">
      <dgm:prSet/>
      <dgm:spPr/>
      <dgm:t>
        <a:bodyPr/>
        <a:lstStyle/>
        <a:p>
          <a:r>
            <a:rPr lang="en-US" dirty="0" smtClean="0"/>
            <a:t>Must engage </a:t>
          </a:r>
          <a:br>
            <a:rPr lang="en-US" dirty="0" smtClean="0"/>
          </a:br>
          <a:r>
            <a:rPr lang="en-US" dirty="0" smtClean="0"/>
            <a:t>ACO with non-Medicare payers</a:t>
          </a:r>
        </a:p>
      </dgm:t>
    </dgm:pt>
    <dgm:pt modelId="{70C03E4F-3564-43A2-B999-64F1E9DE1574}" type="parTrans" cxnId="{93AA0C32-3C9A-41D6-BEB6-67E28F03488A}">
      <dgm:prSet/>
      <dgm:spPr/>
      <dgm:t>
        <a:bodyPr/>
        <a:lstStyle/>
        <a:p>
          <a:endParaRPr lang="en-US"/>
        </a:p>
      </dgm:t>
    </dgm:pt>
    <dgm:pt modelId="{42672BCB-3A60-4F43-8173-5872320C6966}" type="sibTrans" cxnId="{93AA0C32-3C9A-41D6-BEB6-67E28F03488A}">
      <dgm:prSet/>
      <dgm:spPr/>
      <dgm:t>
        <a:bodyPr/>
        <a:lstStyle/>
        <a:p>
          <a:endParaRPr lang="en-US"/>
        </a:p>
      </dgm:t>
    </dgm:pt>
    <dgm:pt modelId="{9BFC654D-EB39-40D0-90A0-4FF816C77620}">
      <dgm:prSet phldrT="[Text]"/>
      <dgm:spPr/>
      <dgm:t>
        <a:bodyPr/>
        <a:lstStyle/>
        <a:p>
          <a:endParaRPr lang="en-US" dirty="0"/>
        </a:p>
      </dgm:t>
    </dgm:pt>
    <dgm:pt modelId="{52F6E7F9-4E9D-481A-B5B8-21EA67685BC3}" type="parTrans" cxnId="{A2AEC9C7-3982-44C5-8A1C-42303D2B74B0}">
      <dgm:prSet/>
      <dgm:spPr/>
      <dgm:t>
        <a:bodyPr/>
        <a:lstStyle/>
        <a:p>
          <a:endParaRPr lang="en-US"/>
        </a:p>
      </dgm:t>
    </dgm:pt>
    <dgm:pt modelId="{78EC87E0-675A-4E8B-95D2-9986B9669F4D}" type="sibTrans" cxnId="{A2AEC9C7-3982-44C5-8A1C-42303D2B74B0}">
      <dgm:prSet/>
      <dgm:spPr/>
      <dgm:t>
        <a:bodyPr/>
        <a:lstStyle/>
        <a:p>
          <a:endParaRPr lang="en-US"/>
        </a:p>
      </dgm:t>
    </dgm:pt>
    <dgm:pt modelId="{0876F7A9-210D-4446-945C-234CC9118BA5}">
      <dgm:prSet phldrT="[Text]"/>
      <dgm:spPr/>
      <dgm:t>
        <a:bodyPr/>
        <a:lstStyle/>
        <a:p>
          <a:endParaRPr lang="en-US" dirty="0"/>
        </a:p>
      </dgm:t>
    </dgm:pt>
    <dgm:pt modelId="{45C34CB7-995E-4CBA-902A-C756BB52111E}" type="parTrans" cxnId="{3472CC68-3600-40CB-A598-C6ED9B3C50C2}">
      <dgm:prSet/>
      <dgm:spPr/>
      <dgm:t>
        <a:bodyPr/>
        <a:lstStyle/>
        <a:p>
          <a:endParaRPr lang="en-US"/>
        </a:p>
      </dgm:t>
    </dgm:pt>
    <dgm:pt modelId="{57DBD21F-A395-4361-8BF4-35FDA952349F}" type="sibTrans" cxnId="{3472CC68-3600-40CB-A598-C6ED9B3C50C2}">
      <dgm:prSet/>
      <dgm:spPr/>
      <dgm:t>
        <a:bodyPr/>
        <a:lstStyle/>
        <a:p>
          <a:endParaRPr lang="en-US"/>
        </a:p>
      </dgm:t>
    </dgm:pt>
    <dgm:pt modelId="{88D3DFEE-8381-4D57-97BE-D1E4159ACDE4}">
      <dgm:prSet phldrT="[Text]"/>
      <dgm:spPr/>
      <dgm:t>
        <a:bodyPr/>
        <a:lstStyle/>
        <a:p>
          <a:endParaRPr lang="en-US" dirty="0"/>
        </a:p>
      </dgm:t>
    </dgm:pt>
    <dgm:pt modelId="{149167E3-F1AD-4229-B6F2-9D93AF984AF3}" type="parTrans" cxnId="{E1A746EE-82A0-42F5-9461-ED748BA7C024}">
      <dgm:prSet/>
      <dgm:spPr/>
      <dgm:t>
        <a:bodyPr/>
        <a:lstStyle/>
        <a:p>
          <a:endParaRPr lang="en-US"/>
        </a:p>
      </dgm:t>
    </dgm:pt>
    <dgm:pt modelId="{66225129-D04B-4919-B583-D0BF2F12A4BD}" type="sibTrans" cxnId="{E1A746EE-82A0-42F5-9461-ED748BA7C024}">
      <dgm:prSet/>
      <dgm:spPr/>
      <dgm:t>
        <a:bodyPr/>
        <a:lstStyle/>
        <a:p>
          <a:endParaRPr lang="en-US"/>
        </a:p>
      </dgm:t>
    </dgm:pt>
    <dgm:pt modelId="{67D74C8C-E56C-4568-92EF-385181B673C9}" type="pres">
      <dgm:prSet presAssocID="{166B4EEA-5AD0-432E-8648-0015FFEC92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F60A43-6B3B-4437-A038-4F38E1A58C16}" type="pres">
      <dgm:prSet presAssocID="{E6B38E3B-DEE9-43F2-B709-69494D42CDC7}" presName="composite" presStyleCnt="0"/>
      <dgm:spPr/>
      <dgm:t>
        <a:bodyPr/>
        <a:lstStyle/>
        <a:p>
          <a:endParaRPr lang="en-US"/>
        </a:p>
      </dgm:t>
    </dgm:pt>
    <dgm:pt modelId="{D2C07670-3476-4704-BE3D-8695BC493C05}" type="pres">
      <dgm:prSet presAssocID="{E6B38E3B-DEE9-43F2-B709-69494D42CD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B09E7-9990-4CE6-A9D2-F3C954CC165E}" type="pres">
      <dgm:prSet presAssocID="{E6B38E3B-DEE9-43F2-B709-69494D42CDC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72293-1BF6-4692-9F83-E5C575F4369C}" type="pres">
      <dgm:prSet presAssocID="{F6556242-D923-4BDC-9BD0-36463EEE50A7}" presName="space" presStyleCnt="0"/>
      <dgm:spPr/>
      <dgm:t>
        <a:bodyPr/>
        <a:lstStyle/>
        <a:p>
          <a:endParaRPr lang="en-US"/>
        </a:p>
      </dgm:t>
    </dgm:pt>
    <dgm:pt modelId="{5106C1FA-D42C-4860-A417-E3EFF3248FF3}" type="pres">
      <dgm:prSet presAssocID="{4E488CD4-E951-4100-8503-10547542F067}" presName="composite" presStyleCnt="0"/>
      <dgm:spPr/>
      <dgm:t>
        <a:bodyPr/>
        <a:lstStyle/>
        <a:p>
          <a:endParaRPr lang="en-US"/>
        </a:p>
      </dgm:t>
    </dgm:pt>
    <dgm:pt modelId="{281D8571-E647-46C6-8569-108F19A4643B}" type="pres">
      <dgm:prSet presAssocID="{4E488CD4-E951-4100-8503-10547542F0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3A9F8-10BA-4926-9554-41E8A056219A}" type="pres">
      <dgm:prSet presAssocID="{4E488CD4-E951-4100-8503-10547542F06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A25DE-4685-405B-8F8A-E043ABEC3DD6}" type="pres">
      <dgm:prSet presAssocID="{FC709D9B-A2CC-4299-8254-D9C5D7415E5D}" presName="space" presStyleCnt="0"/>
      <dgm:spPr/>
      <dgm:t>
        <a:bodyPr/>
        <a:lstStyle/>
        <a:p>
          <a:endParaRPr lang="en-US"/>
        </a:p>
      </dgm:t>
    </dgm:pt>
    <dgm:pt modelId="{1F114CFA-88DC-4175-877D-BC5CE05E16E3}" type="pres">
      <dgm:prSet presAssocID="{9AFF35FC-A3DC-4CA5-851D-6E5C17DDCD6D}" presName="composite" presStyleCnt="0"/>
      <dgm:spPr/>
      <dgm:t>
        <a:bodyPr/>
        <a:lstStyle/>
        <a:p>
          <a:endParaRPr lang="en-US"/>
        </a:p>
      </dgm:t>
    </dgm:pt>
    <dgm:pt modelId="{2BA3CB57-91D0-4F2B-BE50-A1674D54CEC4}" type="pres">
      <dgm:prSet presAssocID="{9AFF35FC-A3DC-4CA5-851D-6E5C17DDCD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AE5F5-D4D0-48D8-8C6A-FA6BF00CB797}" type="pres">
      <dgm:prSet presAssocID="{9AFF35FC-A3DC-4CA5-851D-6E5C17DDCD6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746EE-82A0-42F5-9461-ED748BA7C024}" srcId="{9AFF35FC-A3DC-4CA5-851D-6E5C17DDCD6D}" destId="{88D3DFEE-8381-4D57-97BE-D1E4159ACDE4}" srcOrd="1" destOrd="0" parTransId="{149167E3-F1AD-4229-B6F2-9D93AF984AF3}" sibTransId="{66225129-D04B-4919-B583-D0BF2F12A4BD}"/>
    <dgm:cxn modelId="{48A880A3-E0A5-4E7C-9C42-F213EF448940}" type="presOf" srcId="{D2580F99-4E30-43E0-A79B-8FC1CAE869CB}" destId="{FDA3A9F8-10BA-4926-9554-41E8A056219A}" srcOrd="0" destOrd="2" presId="urn:microsoft.com/office/officeart/2005/8/layout/hList1"/>
    <dgm:cxn modelId="{BA3085A2-61AC-4F2B-B3AC-0DC6AD963086}" srcId="{E6B38E3B-DEE9-43F2-B709-69494D42CDC7}" destId="{43AD5C57-2A24-40C7-9095-8BF503873637}" srcOrd="0" destOrd="0" parTransId="{572587C3-34AA-4CAD-BB01-AE4EE79154ED}" sibTransId="{27280ECB-4491-4094-AC47-A841F3F74ECC}"/>
    <dgm:cxn modelId="{773AD90A-B4FE-42E3-AE08-40EDA5F2C968}" type="presOf" srcId="{4E488CD4-E951-4100-8503-10547542F067}" destId="{281D8571-E647-46C6-8569-108F19A4643B}" srcOrd="0" destOrd="0" presId="urn:microsoft.com/office/officeart/2005/8/layout/hList1"/>
    <dgm:cxn modelId="{2156B46B-D056-4A80-A969-9CA78EE7E577}" type="presOf" srcId="{E6B38E3B-DEE9-43F2-B709-69494D42CDC7}" destId="{D2C07670-3476-4704-BE3D-8695BC493C05}" srcOrd="0" destOrd="0" presId="urn:microsoft.com/office/officeart/2005/8/layout/hList1"/>
    <dgm:cxn modelId="{233D0700-5627-483A-83DA-58DA27A18B5E}" srcId="{4E488CD4-E951-4100-8503-10547542F067}" destId="{D2580F99-4E30-43E0-A79B-8FC1CAE869CB}" srcOrd="2" destOrd="0" parTransId="{4BCE5FFD-DE37-4C7B-A462-8B0FCFB1AE7A}" sibTransId="{B286FF07-1156-4A84-A025-2D1E0E808421}"/>
    <dgm:cxn modelId="{93AA0C32-3C9A-41D6-BEB6-67E28F03488A}" srcId="{9AFF35FC-A3DC-4CA5-851D-6E5C17DDCD6D}" destId="{9631C7CD-2068-405D-B8AA-59A54FDF383C}" srcOrd="2" destOrd="0" parTransId="{70C03E4F-3564-43A2-B999-64F1E9DE1574}" sibTransId="{42672BCB-3A60-4F43-8173-5872320C6966}"/>
    <dgm:cxn modelId="{49B36C70-F850-415B-B628-71EAE53EC30A}" srcId="{166B4EEA-5AD0-432E-8648-0015FFEC92F5}" destId="{9AFF35FC-A3DC-4CA5-851D-6E5C17DDCD6D}" srcOrd="2" destOrd="0" parTransId="{A36B5400-E3DD-4605-91E1-CB0A79002F80}" sibTransId="{2FC456A6-D520-4636-966C-B4E27D935AAA}"/>
    <dgm:cxn modelId="{95591924-5EB0-4236-9B18-92FE9964EB82}" type="presOf" srcId="{9AFF35FC-A3DC-4CA5-851D-6E5C17DDCD6D}" destId="{2BA3CB57-91D0-4F2B-BE50-A1674D54CEC4}" srcOrd="0" destOrd="0" presId="urn:microsoft.com/office/officeart/2005/8/layout/hList1"/>
    <dgm:cxn modelId="{E5C09CE8-C6AC-4806-8CD6-C335B5EE334C}" type="presOf" srcId="{006F14DB-8282-4692-BD18-2313B8051359}" destId="{F20B09E7-9990-4CE6-A9D2-F3C954CC165E}" srcOrd="0" destOrd="2" presId="urn:microsoft.com/office/officeart/2005/8/layout/hList1"/>
    <dgm:cxn modelId="{D09D1C16-9414-4F26-B3DF-B0583CDF99BB}" type="presOf" srcId="{821A11DE-FD7A-4DCF-A71E-0941F7DA70BA}" destId="{FDA3A9F8-10BA-4926-9554-41E8A056219A}" srcOrd="0" destOrd="0" presId="urn:microsoft.com/office/officeart/2005/8/layout/hList1"/>
    <dgm:cxn modelId="{A2AEC9C7-3982-44C5-8A1C-42303D2B74B0}" srcId="{E6B38E3B-DEE9-43F2-B709-69494D42CDC7}" destId="{9BFC654D-EB39-40D0-90A0-4FF816C77620}" srcOrd="1" destOrd="0" parTransId="{52F6E7F9-4E9D-481A-B5B8-21EA67685BC3}" sibTransId="{78EC87E0-675A-4E8B-95D2-9986B9669F4D}"/>
    <dgm:cxn modelId="{F8BFB8A3-95AC-4E9C-B5C2-C4B093A3231A}" srcId="{166B4EEA-5AD0-432E-8648-0015FFEC92F5}" destId="{4E488CD4-E951-4100-8503-10547542F067}" srcOrd="1" destOrd="0" parTransId="{C32A6C3F-1F1B-43CE-B2E0-34BF516CC22F}" sibTransId="{FC709D9B-A2CC-4299-8254-D9C5D7415E5D}"/>
    <dgm:cxn modelId="{2CCD9C39-A25A-4FAA-930D-BA341465DDAD}" srcId="{166B4EEA-5AD0-432E-8648-0015FFEC92F5}" destId="{E6B38E3B-DEE9-43F2-B709-69494D42CDC7}" srcOrd="0" destOrd="0" parTransId="{E16640D7-68D7-4F0C-8E64-A46F7890FE52}" sibTransId="{F6556242-D923-4BDC-9BD0-36463EEE50A7}"/>
    <dgm:cxn modelId="{8A0B9E11-6BFF-4BD5-B9A2-B13DCF5FC2F3}" type="presOf" srcId="{9BFC654D-EB39-40D0-90A0-4FF816C77620}" destId="{F20B09E7-9990-4CE6-A9D2-F3C954CC165E}" srcOrd="0" destOrd="1" presId="urn:microsoft.com/office/officeart/2005/8/layout/hList1"/>
    <dgm:cxn modelId="{3472CC68-3600-40CB-A598-C6ED9B3C50C2}" srcId="{4E488CD4-E951-4100-8503-10547542F067}" destId="{0876F7A9-210D-4446-945C-234CC9118BA5}" srcOrd="1" destOrd="0" parTransId="{45C34CB7-995E-4CBA-902A-C756BB52111E}" sibTransId="{57DBD21F-A395-4361-8BF4-35FDA952349F}"/>
    <dgm:cxn modelId="{17A6B358-50EC-4A79-8E53-70DD0FAFD0B1}" type="presOf" srcId="{43AD5C57-2A24-40C7-9095-8BF503873637}" destId="{F20B09E7-9990-4CE6-A9D2-F3C954CC165E}" srcOrd="0" destOrd="0" presId="urn:microsoft.com/office/officeart/2005/8/layout/hList1"/>
    <dgm:cxn modelId="{B7FF69C0-BC15-4DF5-AE3D-8D3E5F691DD4}" srcId="{4E488CD4-E951-4100-8503-10547542F067}" destId="{821A11DE-FD7A-4DCF-A71E-0941F7DA70BA}" srcOrd="0" destOrd="0" parTransId="{3AE9B934-9110-4E61-831A-66D42E955405}" sibTransId="{2F5A467F-DD15-4CEE-9E78-D28052E40FE1}"/>
    <dgm:cxn modelId="{34CCD219-2F56-4C45-8ED9-DA34026DFE7A}" type="presOf" srcId="{0876F7A9-210D-4446-945C-234CC9118BA5}" destId="{FDA3A9F8-10BA-4926-9554-41E8A056219A}" srcOrd="0" destOrd="1" presId="urn:microsoft.com/office/officeart/2005/8/layout/hList1"/>
    <dgm:cxn modelId="{FE8C3CB8-9861-4EC4-AD65-6AC7AC0A5C71}" srcId="{E6B38E3B-DEE9-43F2-B709-69494D42CDC7}" destId="{006F14DB-8282-4692-BD18-2313B8051359}" srcOrd="2" destOrd="0" parTransId="{63406CB7-00B3-4EBB-B4E3-4D460B67C1B3}" sibTransId="{D636AAEB-41E0-42D2-83E0-300321776BA3}"/>
    <dgm:cxn modelId="{8C2152E7-7E2B-4E22-A983-4F3D1101DEA8}" type="presOf" srcId="{166B4EEA-5AD0-432E-8648-0015FFEC92F5}" destId="{67D74C8C-E56C-4568-92EF-385181B673C9}" srcOrd="0" destOrd="0" presId="urn:microsoft.com/office/officeart/2005/8/layout/hList1"/>
    <dgm:cxn modelId="{0429E682-AA0E-4CBA-A511-893020E0C0AC}" srcId="{9AFF35FC-A3DC-4CA5-851D-6E5C17DDCD6D}" destId="{C6B17394-3063-45B9-A363-FBA71659D900}" srcOrd="0" destOrd="0" parTransId="{8980A397-955F-4513-9C34-A67FF365702E}" sibTransId="{B0BB45CE-4138-4943-BC2A-238EF1453A1A}"/>
    <dgm:cxn modelId="{479D462F-70B9-4547-B6A8-32AA4BA73B3C}" type="presOf" srcId="{88D3DFEE-8381-4D57-97BE-D1E4159ACDE4}" destId="{F0AAE5F5-D4D0-48D8-8C6A-FA6BF00CB797}" srcOrd="0" destOrd="1" presId="urn:microsoft.com/office/officeart/2005/8/layout/hList1"/>
    <dgm:cxn modelId="{99C0202E-3787-4633-A093-E27A3E969F4F}" type="presOf" srcId="{C6B17394-3063-45B9-A363-FBA71659D900}" destId="{F0AAE5F5-D4D0-48D8-8C6A-FA6BF00CB797}" srcOrd="0" destOrd="0" presId="urn:microsoft.com/office/officeart/2005/8/layout/hList1"/>
    <dgm:cxn modelId="{C087540C-88A1-49C1-8BCF-BBA189DA200B}" type="presOf" srcId="{9631C7CD-2068-405D-B8AA-59A54FDF383C}" destId="{F0AAE5F5-D4D0-48D8-8C6A-FA6BF00CB797}" srcOrd="0" destOrd="2" presId="urn:microsoft.com/office/officeart/2005/8/layout/hList1"/>
    <dgm:cxn modelId="{130410BF-6017-4B6C-AC63-0AB8F0F08408}" type="presParOf" srcId="{67D74C8C-E56C-4568-92EF-385181B673C9}" destId="{6CF60A43-6B3B-4437-A038-4F38E1A58C16}" srcOrd="0" destOrd="0" presId="urn:microsoft.com/office/officeart/2005/8/layout/hList1"/>
    <dgm:cxn modelId="{752A5BAE-2FB7-4C19-B5F7-B8648E11AD93}" type="presParOf" srcId="{6CF60A43-6B3B-4437-A038-4F38E1A58C16}" destId="{D2C07670-3476-4704-BE3D-8695BC493C05}" srcOrd="0" destOrd="0" presId="urn:microsoft.com/office/officeart/2005/8/layout/hList1"/>
    <dgm:cxn modelId="{D6B30238-348F-4A0C-A169-66BF28D8772D}" type="presParOf" srcId="{6CF60A43-6B3B-4437-A038-4F38E1A58C16}" destId="{F20B09E7-9990-4CE6-A9D2-F3C954CC165E}" srcOrd="1" destOrd="0" presId="urn:microsoft.com/office/officeart/2005/8/layout/hList1"/>
    <dgm:cxn modelId="{48E22115-F635-47F6-A8EC-711DA1B6A8E3}" type="presParOf" srcId="{67D74C8C-E56C-4568-92EF-385181B673C9}" destId="{3A672293-1BF6-4692-9F83-E5C575F4369C}" srcOrd="1" destOrd="0" presId="urn:microsoft.com/office/officeart/2005/8/layout/hList1"/>
    <dgm:cxn modelId="{678F05F7-7ADB-4FDB-94D6-B384F3A9F887}" type="presParOf" srcId="{67D74C8C-E56C-4568-92EF-385181B673C9}" destId="{5106C1FA-D42C-4860-A417-E3EFF3248FF3}" srcOrd="2" destOrd="0" presId="urn:microsoft.com/office/officeart/2005/8/layout/hList1"/>
    <dgm:cxn modelId="{66E74193-63FB-4554-B7C0-72D21552CDCB}" type="presParOf" srcId="{5106C1FA-D42C-4860-A417-E3EFF3248FF3}" destId="{281D8571-E647-46C6-8569-108F19A4643B}" srcOrd="0" destOrd="0" presId="urn:microsoft.com/office/officeart/2005/8/layout/hList1"/>
    <dgm:cxn modelId="{68659A5F-3FDF-46A1-A831-D53CF5EC436A}" type="presParOf" srcId="{5106C1FA-D42C-4860-A417-E3EFF3248FF3}" destId="{FDA3A9F8-10BA-4926-9554-41E8A056219A}" srcOrd="1" destOrd="0" presId="urn:microsoft.com/office/officeart/2005/8/layout/hList1"/>
    <dgm:cxn modelId="{0533B3B8-5A7B-4D8F-88CD-B4AEF73A5C44}" type="presParOf" srcId="{67D74C8C-E56C-4568-92EF-385181B673C9}" destId="{EA2A25DE-4685-405B-8F8A-E043ABEC3DD6}" srcOrd="3" destOrd="0" presId="urn:microsoft.com/office/officeart/2005/8/layout/hList1"/>
    <dgm:cxn modelId="{B8E9BC73-D09F-42FB-8E8E-DD800D996E98}" type="presParOf" srcId="{67D74C8C-E56C-4568-92EF-385181B673C9}" destId="{1F114CFA-88DC-4175-877D-BC5CE05E16E3}" srcOrd="4" destOrd="0" presId="urn:microsoft.com/office/officeart/2005/8/layout/hList1"/>
    <dgm:cxn modelId="{73DE395E-7F30-4A85-BEEF-95A4133DAC2E}" type="presParOf" srcId="{1F114CFA-88DC-4175-877D-BC5CE05E16E3}" destId="{2BA3CB57-91D0-4F2B-BE50-A1674D54CEC4}" srcOrd="0" destOrd="0" presId="urn:microsoft.com/office/officeart/2005/8/layout/hList1"/>
    <dgm:cxn modelId="{FF7EED4F-49E0-4178-9060-3C30DB82EFEE}" type="presParOf" srcId="{1F114CFA-88DC-4175-877D-BC5CE05E16E3}" destId="{F0AAE5F5-D4D0-48D8-8C6A-FA6BF00CB797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6029C6-2A79-4DEC-BF05-7E386C1BB563}">
      <dsp:nvSpPr>
        <dsp:cNvPr id="0" name=""/>
        <dsp:cNvSpPr/>
      </dsp:nvSpPr>
      <dsp:spPr>
        <a:xfrm>
          <a:off x="622934" y="0"/>
          <a:ext cx="7059930" cy="25145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BB375-AB87-4C5C-83CA-D8DF4CBCE3E6}">
      <dsp:nvSpPr>
        <dsp:cNvPr id="0" name=""/>
        <dsp:cNvSpPr/>
      </dsp:nvSpPr>
      <dsp:spPr>
        <a:xfrm>
          <a:off x="0" y="754379"/>
          <a:ext cx="2491740" cy="100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Year 1</a:t>
          </a:r>
          <a:endParaRPr lang="en-US" sz="2400" b="1" kern="1200" dirty="0"/>
        </a:p>
      </dsp:txBody>
      <dsp:txXfrm>
        <a:off x="0" y="754379"/>
        <a:ext cx="2491740" cy="1005840"/>
      </dsp:txXfrm>
    </dsp:sp>
    <dsp:sp modelId="{5C55D171-E83D-4D12-856E-7588B0903D6C}">
      <dsp:nvSpPr>
        <dsp:cNvPr id="0" name=""/>
        <dsp:cNvSpPr/>
      </dsp:nvSpPr>
      <dsp:spPr>
        <a:xfrm>
          <a:off x="2907030" y="754379"/>
          <a:ext cx="2491740" cy="100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Year 2</a:t>
          </a:r>
          <a:endParaRPr lang="en-US" sz="2400" b="1" kern="1200" dirty="0"/>
        </a:p>
      </dsp:txBody>
      <dsp:txXfrm>
        <a:off x="2907030" y="754379"/>
        <a:ext cx="2491740" cy="1005840"/>
      </dsp:txXfrm>
    </dsp:sp>
    <dsp:sp modelId="{A07C8D12-7165-40C0-A876-828CAC4B80B8}">
      <dsp:nvSpPr>
        <dsp:cNvPr id="0" name=""/>
        <dsp:cNvSpPr/>
      </dsp:nvSpPr>
      <dsp:spPr>
        <a:xfrm>
          <a:off x="5814060" y="745065"/>
          <a:ext cx="2491740" cy="100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Year 3</a:t>
          </a:r>
          <a:endParaRPr lang="en-US" sz="2400" b="1" kern="1200" dirty="0"/>
        </a:p>
      </dsp:txBody>
      <dsp:txXfrm>
        <a:off x="5814060" y="745065"/>
        <a:ext cx="2491740" cy="1005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07670-3476-4704-BE3D-8695BC493C05}">
      <dsp:nvSpPr>
        <dsp:cNvPr id="0" name=""/>
        <dsp:cNvSpPr/>
      </dsp:nvSpPr>
      <dsp:spPr>
        <a:xfrm>
          <a:off x="2619" y="23115"/>
          <a:ext cx="2553890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2012</a:t>
          </a:r>
          <a:endParaRPr lang="en-US" sz="2200" kern="1200" dirty="0"/>
        </a:p>
      </dsp:txBody>
      <dsp:txXfrm>
        <a:off x="2619" y="23115"/>
        <a:ext cx="2553890" cy="633600"/>
      </dsp:txXfrm>
    </dsp:sp>
    <dsp:sp modelId="{F20B09E7-9990-4CE6-A9D2-F3C954CC165E}">
      <dsp:nvSpPr>
        <dsp:cNvPr id="0" name=""/>
        <dsp:cNvSpPr/>
      </dsp:nvSpPr>
      <dsp:spPr>
        <a:xfrm>
          <a:off x="2619" y="656715"/>
          <a:ext cx="2553890" cy="25967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ACO shares 60% of savings or loss above benchmark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Must report </a:t>
          </a:r>
          <a:br>
            <a:rPr lang="en-US" sz="2200" kern="1200" dirty="0" smtClean="0"/>
          </a:br>
          <a:r>
            <a:rPr lang="en-US" sz="2200" kern="1200" dirty="0" smtClean="0"/>
            <a:t>(not meet) 33 quality measures</a:t>
          </a:r>
        </a:p>
      </dsp:txBody>
      <dsp:txXfrm>
        <a:off x="2619" y="656715"/>
        <a:ext cx="2553890" cy="2596769"/>
      </dsp:txXfrm>
    </dsp:sp>
    <dsp:sp modelId="{281D8571-E647-46C6-8569-108F19A4643B}">
      <dsp:nvSpPr>
        <dsp:cNvPr id="0" name=""/>
        <dsp:cNvSpPr/>
      </dsp:nvSpPr>
      <dsp:spPr>
        <a:xfrm>
          <a:off x="2914054" y="23115"/>
          <a:ext cx="2553890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2013</a:t>
          </a:r>
          <a:endParaRPr lang="en-US" sz="2200" kern="1200" dirty="0"/>
        </a:p>
      </dsp:txBody>
      <dsp:txXfrm>
        <a:off x="2914054" y="23115"/>
        <a:ext cx="2553890" cy="633600"/>
      </dsp:txXfrm>
    </dsp:sp>
    <dsp:sp modelId="{FDA3A9F8-10BA-4926-9554-41E8A056219A}">
      <dsp:nvSpPr>
        <dsp:cNvPr id="0" name=""/>
        <dsp:cNvSpPr/>
      </dsp:nvSpPr>
      <dsp:spPr>
        <a:xfrm>
          <a:off x="2914054" y="656715"/>
          <a:ext cx="2553890" cy="25967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ACO shares 70% </a:t>
          </a:r>
          <a:br>
            <a:rPr lang="en-US" sz="2200" kern="1200" dirty="0" smtClean="0"/>
          </a:br>
          <a:r>
            <a:rPr lang="en-US" sz="2200" kern="1200" dirty="0" smtClean="0"/>
            <a:t>of savings or loss above benchmark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Payment tied to meeting 25 of 33 quality measures</a:t>
          </a:r>
        </a:p>
      </dsp:txBody>
      <dsp:txXfrm>
        <a:off x="2914054" y="656715"/>
        <a:ext cx="2553890" cy="2596769"/>
      </dsp:txXfrm>
    </dsp:sp>
    <dsp:sp modelId="{2BA3CB57-91D0-4F2B-BE50-A1674D54CEC4}">
      <dsp:nvSpPr>
        <dsp:cNvPr id="0" name=""/>
        <dsp:cNvSpPr/>
      </dsp:nvSpPr>
      <dsp:spPr>
        <a:xfrm>
          <a:off x="5825490" y="23115"/>
          <a:ext cx="2553890" cy="63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2014</a:t>
          </a:r>
          <a:endParaRPr lang="en-US" sz="2200" kern="1200" dirty="0"/>
        </a:p>
      </dsp:txBody>
      <dsp:txXfrm>
        <a:off x="5825490" y="23115"/>
        <a:ext cx="2553890" cy="633600"/>
      </dsp:txXfrm>
    </dsp:sp>
    <dsp:sp modelId="{F0AAE5F5-D4D0-48D8-8C6A-FA6BF00CB797}">
      <dsp:nvSpPr>
        <dsp:cNvPr id="0" name=""/>
        <dsp:cNvSpPr/>
      </dsp:nvSpPr>
      <dsp:spPr>
        <a:xfrm>
          <a:off x="5825490" y="656715"/>
          <a:ext cx="2553890" cy="25967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Eligible to move </a:t>
          </a:r>
          <a:br>
            <a:rPr lang="en-US" sz="2200" kern="1200" dirty="0" smtClean="0"/>
          </a:br>
          <a:r>
            <a:rPr lang="en-US" sz="2200" kern="1200" dirty="0" smtClean="0"/>
            <a:t>to a population-based payment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Must engage </a:t>
          </a:r>
          <a:br>
            <a:rPr lang="en-US" sz="2200" kern="1200" dirty="0" smtClean="0"/>
          </a:br>
          <a:r>
            <a:rPr lang="en-US" sz="2200" kern="1200" dirty="0" smtClean="0"/>
            <a:t>ACO with non-Medicare payers</a:t>
          </a:r>
        </a:p>
      </dsp:txBody>
      <dsp:txXfrm>
        <a:off x="5825490" y="656715"/>
        <a:ext cx="2553890" cy="259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2120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27487-1F14-4872-BC02-44CE07B10F62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3F543-2FF4-463B-B0EF-DE70A4142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053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100" i="1" dirty="0" smtClean="0"/>
          </a:p>
          <a:p>
            <a:pPr>
              <a:buFont typeface="Arial" charset="0"/>
              <a:buChar char="•"/>
            </a:pPr>
            <a:endParaRPr lang="en-US" sz="1100" dirty="0" smtClean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165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10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1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sz="11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1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5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sz="1100" i="1" baseline="0" dirty="0" smtClean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105400" y="5717540"/>
            <a:ext cx="3581400" cy="83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rcRect r="78125" b="30977"/>
          <a:stretch>
            <a:fillRect/>
          </a:stretch>
        </p:blipFill>
        <p:spPr>
          <a:xfrm>
            <a:off x="83058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33401"/>
            <a:ext cx="6096000" cy="2438399"/>
          </a:xfrm>
        </p:spPr>
        <p:txBody>
          <a:bodyPr>
            <a:normAutofit/>
          </a:bodyPr>
          <a:lstStyle/>
          <a:p>
            <a:r>
              <a:rPr lang="en-US" dirty="0" smtClean="0"/>
              <a:t>Delivering </a:t>
            </a:r>
            <a:br>
              <a:rPr lang="en-US" dirty="0" smtClean="0"/>
            </a:br>
            <a:r>
              <a:rPr lang="en-US" dirty="0" smtClean="0"/>
              <a:t>Health Care – </a:t>
            </a:r>
            <a:br>
              <a:rPr lang="en-US" dirty="0" smtClean="0"/>
            </a:br>
            <a:r>
              <a:rPr lang="en-US" dirty="0" smtClean="0"/>
              <a:t>and Savings?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38800" y="4419600"/>
            <a:ext cx="31242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March 1, 2012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00400" y="4724400"/>
            <a:ext cx="56388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2012 Health Policy Roundtables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7432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Cost Containment 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Through Accountable Care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Medicare covers almost 10% of Colorado’s population</a:t>
            </a:r>
          </a:p>
          <a:p>
            <a:r>
              <a:rPr lang="en-US" dirty="0" smtClean="0"/>
              <a:t>Opportunities to improve care and reduce costs</a:t>
            </a:r>
          </a:p>
          <a:p>
            <a:r>
              <a:rPr lang="en-US" dirty="0" smtClean="0"/>
              <a:t>Can we learn, apply and scale the results to other payers?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Why a State Legislator Should Care About Medicare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65109"/>
            <a:ext cx="8229600" cy="4483291"/>
          </a:xfrm>
        </p:spPr>
        <p:txBody>
          <a:bodyPr>
            <a:normAutofit fontScale="92500"/>
          </a:bodyPr>
          <a:lstStyle/>
          <a:p>
            <a:pPr marL="109728" indent="0">
              <a:spcAft>
                <a:spcPts val="900"/>
              </a:spcAft>
              <a:buNone/>
            </a:pPr>
            <a:r>
              <a:rPr lang="en-US" i="1" dirty="0" smtClean="0"/>
              <a:t>Physician Health Partners</a:t>
            </a:r>
            <a:r>
              <a:rPr lang="en-US" dirty="0" smtClean="0"/>
              <a:t> (Denver)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Provides care coordination and business process improvement services for physician practices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Established in 1996, a collaborative of 260 providers, serves 450,000 patients in metro area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One of 32 Medicare Pioneer ACOs in the U.S.</a:t>
            </a:r>
            <a:endParaRPr lang="en-US" sz="1000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Will serve up to 28,000 Medicare patients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Pioneer Accountable Care Organization (ACO)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5" y="1460309"/>
            <a:ext cx="1590675" cy="8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ACO Implementation</a:t>
            </a:r>
            <a:endParaRPr lang="en-US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381000" y="838200"/>
          <a:ext cx="8305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381000" y="2895600"/>
          <a:ext cx="8382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Accountable Care Collaborative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A Colorado-grown Medicaid cost containment strategy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One of a handful of states at the forefront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Began development in 2009, implemented </a:t>
            </a:r>
            <a:br>
              <a:rPr lang="en-US" dirty="0" smtClean="0"/>
            </a:br>
            <a:r>
              <a:rPr lang="en-US" dirty="0" smtClean="0"/>
              <a:t>in spring of 2011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ACC aligns with principles of accountable care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Seven regional ACOs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Colorado’s Accountable Care Collaborative (ACC)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ACC’s Seven RCCOs</a:t>
            </a:r>
            <a:endParaRPr lang="en-US" dirty="0"/>
          </a:p>
        </p:txBody>
      </p:sp>
      <p:pic>
        <p:nvPicPr>
          <p:cNvPr id="8" name="Content Placeholder 7" descr="RCCO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7554" y="1524000"/>
            <a:ext cx="8532204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Pillars of ACC</a:t>
            </a:r>
            <a:endParaRPr lang="en-US" dirty="0"/>
          </a:p>
        </p:txBody>
      </p:sp>
      <p:pic>
        <p:nvPicPr>
          <p:cNvPr id="7" name="Content Placeholder 6" descr="ACC flow ch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2593"/>
          <a:stretch>
            <a:fillRect/>
          </a:stretch>
        </p:blipFill>
        <p:spPr>
          <a:xfrm>
            <a:off x="1146664" y="1219200"/>
            <a:ext cx="6320936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1688909"/>
            <a:ext cx="3429000" cy="4330891"/>
          </a:xfrm>
        </p:spPr>
        <p:txBody>
          <a:bodyPr/>
          <a:lstStyle/>
          <a:p>
            <a:pPr marL="0">
              <a:buNone/>
            </a:pPr>
            <a:r>
              <a:rPr lang="en-US" dirty="0" smtClean="0"/>
              <a:t>A pregnant woman with mental health needs visited the emergency room </a:t>
            </a:r>
            <a:br>
              <a:rPr lang="en-US" dirty="0" smtClean="0"/>
            </a:br>
            <a:r>
              <a:rPr lang="en-US" dirty="0" smtClean="0"/>
              <a:t>28 times over </a:t>
            </a:r>
            <a:br>
              <a:rPr lang="en-US" dirty="0" smtClean="0"/>
            </a:br>
            <a:r>
              <a:rPr lang="en-US" dirty="0" smtClean="0"/>
              <a:t>6 months.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Enrollees </a:t>
            </a:r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B</a:t>
            </a:r>
            <a:r>
              <a:rPr lang="en-US" dirty="0" smtClean="0"/>
              <a:t>enefit</a:t>
            </a:r>
            <a:endParaRPr lang="en-US" dirty="0"/>
          </a:p>
        </p:txBody>
      </p:sp>
      <p:pic>
        <p:nvPicPr>
          <p:cNvPr id="5" name="Picture 4" descr="iStock_000001092387Small.jpg"/>
          <p:cNvPicPr>
            <a:picLocks noChangeAspect="1"/>
          </p:cNvPicPr>
          <p:nvPr/>
        </p:nvPicPr>
        <p:blipFill>
          <a:blip r:embed="rId3" cstate="print"/>
          <a:srcRect t="5510" b="4784"/>
          <a:stretch>
            <a:fillRect/>
          </a:stretch>
        </p:blipFill>
        <p:spPr>
          <a:xfrm>
            <a:off x="0" y="1143000"/>
            <a:ext cx="4343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ACC Implementation</a:t>
            </a:r>
            <a:endParaRPr lang="en-US" dirty="0"/>
          </a:p>
        </p:txBody>
      </p:sp>
      <p:pic>
        <p:nvPicPr>
          <p:cNvPr id="14" name="Picture 13" descr="ACC impl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340" y="1295400"/>
            <a:ext cx="7525069" cy="5410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and Common </a:t>
            </a:r>
            <a:r>
              <a:rPr lang="en-US" dirty="0"/>
              <a:t>T</a:t>
            </a:r>
            <a:r>
              <a:rPr lang="en-US" dirty="0" smtClean="0"/>
              <a:t>hreads </a:t>
            </a:r>
            <a:r>
              <a:rPr lang="en-US" dirty="0"/>
              <a:t>A</a:t>
            </a:r>
            <a:r>
              <a:rPr lang="en-US" dirty="0" smtClean="0"/>
              <a:t>cross </a:t>
            </a:r>
            <a:r>
              <a:rPr lang="en-US" dirty="0"/>
              <a:t>R</a:t>
            </a:r>
            <a:r>
              <a:rPr lang="en-US" dirty="0" smtClean="0"/>
              <a:t>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Led by “culture change”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RCCOs function as independent ACOs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The importance of relationships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Leveraging existing knowledge and expertise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Genesis of the RCCO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Community-driven approaches to care coordination</a:t>
            </a:r>
          </a:p>
          <a:p>
            <a:pPr>
              <a:spcAft>
                <a:spcPts val="9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2012 Health Policy Roundtables for Legislators</a:t>
            </a:r>
            <a:endParaRPr lang="en-US" dirty="0" smtClean="0">
              <a:solidFill>
                <a:srgbClr val="90648D"/>
              </a:solidFill>
            </a:endParaRPr>
          </a:p>
          <a:p>
            <a:pPr>
              <a:buNone/>
            </a:pPr>
            <a:endParaRPr lang="en-US" sz="1000" b="1" dirty="0" smtClean="0">
              <a:solidFill>
                <a:srgbClr val="90648D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February 2</a:t>
            </a:r>
            <a:r>
              <a:rPr lang="en-US" sz="2800" b="1" dirty="0" smtClean="0">
                <a:solidFill>
                  <a:srgbClr val="90648D"/>
                </a:solidFill>
              </a:rPr>
              <a:t>:  </a:t>
            </a:r>
            <a:r>
              <a:rPr lang="en-US" sz="2800" dirty="0" smtClean="0"/>
              <a:t>Essential Health Benefits</a:t>
            </a:r>
          </a:p>
          <a:p>
            <a:pPr>
              <a:buNone/>
            </a:pPr>
            <a:endParaRPr lang="en-US" sz="1000" b="1" dirty="0" smtClean="0">
              <a:solidFill>
                <a:srgbClr val="90648D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February 16:  </a:t>
            </a:r>
            <a:r>
              <a:rPr lang="en-US" sz="2800" dirty="0" smtClean="0"/>
              <a:t>Reining in Growth in Health Spending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March 1</a:t>
            </a:r>
            <a:r>
              <a:rPr lang="en-US" sz="2800" dirty="0" smtClean="0">
                <a:solidFill>
                  <a:schemeClr val="accent4"/>
                </a:solidFill>
              </a:rPr>
              <a:t>:  </a:t>
            </a:r>
            <a:r>
              <a:rPr lang="en-US" sz="2800" dirty="0" smtClean="0"/>
              <a:t>Cost Containment through Accountable Care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March 15:  </a:t>
            </a:r>
            <a:r>
              <a:rPr lang="en-US" sz="2800" dirty="0" smtClean="0"/>
              <a:t>The Boomer Challenge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029200"/>
          </a:xfrm>
        </p:spPr>
        <p:txBody>
          <a:bodyPr>
            <a:normAutofit fontScale="92500"/>
          </a:bodyPr>
          <a:lstStyle/>
          <a:p>
            <a:pPr marL="111125" indent="-1588">
              <a:spcAft>
                <a:spcPts val="900"/>
              </a:spcAft>
              <a:buNone/>
            </a:pPr>
            <a:r>
              <a:rPr lang="en-US" dirty="0" smtClean="0"/>
              <a:t>Provides layers of insight into cost drivers across organizational levels:</a:t>
            </a:r>
          </a:p>
          <a:p>
            <a:pPr>
              <a:spcAft>
                <a:spcPts val="900"/>
              </a:spcAft>
            </a:pPr>
            <a:r>
              <a:rPr lang="en-US" i="1" dirty="0" smtClean="0"/>
              <a:t>RCCO</a:t>
            </a:r>
            <a:r>
              <a:rPr lang="en-US" dirty="0" smtClean="0"/>
              <a:t> performance within region on emergency department use, hospital re-admissions and imaging</a:t>
            </a:r>
          </a:p>
          <a:p>
            <a:pPr>
              <a:spcAft>
                <a:spcPts val="900"/>
              </a:spcAft>
            </a:pPr>
            <a:r>
              <a:rPr lang="en-US" i="1" dirty="0" smtClean="0"/>
              <a:t>Practice/clinic</a:t>
            </a:r>
            <a:r>
              <a:rPr lang="en-US" dirty="0" smtClean="0"/>
              <a:t> comparisons using risk-adjusted data</a:t>
            </a:r>
          </a:p>
          <a:p>
            <a:pPr>
              <a:spcAft>
                <a:spcPts val="900"/>
              </a:spcAft>
            </a:pPr>
            <a:r>
              <a:rPr lang="en-US" i="1" dirty="0" smtClean="0"/>
              <a:t>Clinician</a:t>
            </a:r>
            <a:r>
              <a:rPr lang="en-US" dirty="0" smtClean="0"/>
              <a:t> data facilitates clinical practice improvement</a:t>
            </a:r>
          </a:p>
          <a:p>
            <a:pPr>
              <a:spcAft>
                <a:spcPts val="900"/>
              </a:spcAft>
            </a:pPr>
            <a:r>
              <a:rPr lang="en-US" i="1" dirty="0" smtClean="0"/>
              <a:t>Patient data</a:t>
            </a:r>
            <a:r>
              <a:rPr lang="en-US" dirty="0" smtClean="0"/>
              <a:t> identifies high-risk patients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SDAC: The Potential 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382000" cy="762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Moving Forward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Payment Reform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 dirty="0"/>
          </a:p>
        </p:txBody>
      </p:sp>
      <p:pic>
        <p:nvPicPr>
          <p:cNvPr id="6" name="Content Placeholder 5" descr="Continuum for Je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59539"/>
            <a:ext cx="8229600" cy="3364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“Culture change”</a:t>
            </a:r>
          </a:p>
          <a:p>
            <a:r>
              <a:rPr lang="en-US" dirty="0" smtClean="0"/>
              <a:t>Initial investment</a:t>
            </a:r>
          </a:p>
          <a:p>
            <a:r>
              <a:rPr lang="en-US" dirty="0" smtClean="0"/>
              <a:t>Attribution process </a:t>
            </a:r>
          </a:p>
          <a:p>
            <a:pPr lvl="1"/>
            <a:r>
              <a:rPr lang="en-US" dirty="0" smtClean="0"/>
              <a:t>Based on preserving choice of provider</a:t>
            </a:r>
          </a:p>
          <a:p>
            <a:pPr lvl="1"/>
            <a:r>
              <a:rPr lang="en-US" dirty="0" smtClean="0"/>
              <a:t>Not breaking any existing relationship with a PCP</a:t>
            </a:r>
          </a:p>
          <a:p>
            <a:r>
              <a:rPr lang="en-US" dirty="0" smtClean="0"/>
              <a:t>Real-time health information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Accountable Care: Challenges and Opportunities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Jeff Bontrager     </a:t>
            </a:r>
            <a:r>
              <a:rPr lang="en-US" dirty="0" smtClean="0"/>
              <a:t>720.382.7075     bontragerj@coloradohealthinstitute.org</a:t>
            </a:r>
            <a:endParaRPr lang="en-US" dirty="0"/>
          </a:p>
        </p:txBody>
      </p:sp>
      <p:pic>
        <p:nvPicPr>
          <p:cNvPr id="5" name="Picture 4" descr="blood draw.jpg"/>
          <p:cNvPicPr>
            <a:picLocks noChangeAspect="1"/>
          </p:cNvPicPr>
          <p:nvPr/>
        </p:nvPicPr>
        <p:blipFill>
          <a:blip r:embed="rId3" cstate="print"/>
          <a:srcRect b="15151"/>
          <a:stretch>
            <a:fillRect/>
          </a:stretch>
        </p:blipFill>
        <p:spPr>
          <a:xfrm>
            <a:off x="762000" y="381000"/>
            <a:ext cx="7543800" cy="42672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3600" y="472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/>
              <a:t>Salud Family Health Centers, Commerce City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27432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The driving cost of fragmented health care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Two new models of health care in Colorado: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Medicare Pioneer ACO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Medicaid  ACC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Discussion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5461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</a:t>
            </a:r>
            <a:r>
              <a:rPr lang="en-US" dirty="0"/>
              <a:t>D</a:t>
            </a:r>
            <a:r>
              <a:rPr lang="en-US" dirty="0" smtClean="0"/>
              <a:t>elivery </a:t>
            </a:r>
            <a:r>
              <a:rPr lang="en-US" dirty="0"/>
              <a:t>S</a:t>
            </a:r>
            <a:r>
              <a:rPr lang="en-US" dirty="0" smtClean="0"/>
              <a:t>ystem is Fragmented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400800"/>
            <a:ext cx="6854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 The Dartmouth Institute, “Reflections on Geographic Variations in U.S. Health Care”, 2010.</a:t>
            </a:r>
            <a:endParaRPr lang="en-US" sz="1400" dirty="0"/>
          </a:p>
        </p:txBody>
      </p:sp>
      <p:pic>
        <p:nvPicPr>
          <p:cNvPr id="8" name="Picture 7" descr="Services 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5427363" cy="4648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4038600" cy="4648200"/>
          </a:xfrm>
        </p:spPr>
        <p:txBody>
          <a:bodyPr>
            <a:normAutofit/>
          </a:bodyPr>
          <a:lstStyle/>
          <a:p>
            <a:pPr lvl="1">
              <a:spcAft>
                <a:spcPts val="900"/>
              </a:spcAft>
            </a:pPr>
            <a:r>
              <a:rPr lang="en-US" sz="2400" dirty="0" smtClean="0"/>
              <a:t>Primary care providers may be unaware their patient has been to the hospital.</a:t>
            </a:r>
          </a:p>
          <a:p>
            <a:pPr lvl="1">
              <a:spcAft>
                <a:spcPts val="900"/>
              </a:spcAft>
            </a:pPr>
            <a:r>
              <a:rPr lang="en-US" sz="2400" dirty="0" smtClean="0"/>
              <a:t>Patients may be subjected to </a:t>
            </a:r>
            <a:br>
              <a:rPr lang="en-US" sz="2400" dirty="0" smtClean="0"/>
            </a:br>
            <a:r>
              <a:rPr lang="en-US" sz="2400" dirty="0" smtClean="0"/>
              <a:t>unnecessary, </a:t>
            </a:r>
            <a:br>
              <a:rPr lang="en-US" sz="2400" dirty="0" smtClean="0"/>
            </a:br>
            <a:r>
              <a:rPr lang="en-US" sz="2400" dirty="0" smtClean="0"/>
              <a:t>repetitive tests.</a:t>
            </a:r>
          </a:p>
          <a:p>
            <a:pPr lvl="1">
              <a:spcAft>
                <a:spcPts val="900"/>
              </a:spcAft>
            </a:pPr>
            <a:r>
              <a:rPr lang="en-US" sz="2400" dirty="0" smtClean="0"/>
              <a:t>A Dartmouth Institute study suggests 30 percent of care is unnecessary.</a:t>
            </a:r>
            <a:r>
              <a:rPr lang="en-US" sz="1600" baseline="30000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029200"/>
            <a:ext cx="4495800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</a:t>
            </a:r>
            <a:br>
              <a:rPr lang="en-US" sz="4400" dirty="0" smtClean="0"/>
            </a:br>
            <a:r>
              <a:rPr lang="en-US" sz="4400" dirty="0" smtClean="0"/>
              <a:t>Accountable Care?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7315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Provider leadership</a:t>
            </a:r>
          </a:p>
          <a:p>
            <a:r>
              <a:rPr lang="en-US" dirty="0" smtClean="0"/>
              <a:t>Emphasis on primary care</a:t>
            </a:r>
          </a:p>
          <a:p>
            <a:r>
              <a:rPr lang="en-US" dirty="0" smtClean="0"/>
              <a:t>Active and proactive care coordination</a:t>
            </a:r>
          </a:p>
          <a:p>
            <a:r>
              <a:rPr lang="en-US" dirty="0" smtClean="0"/>
              <a:t>Electronic Health Records for care coordination and disease management</a:t>
            </a:r>
          </a:p>
          <a:p>
            <a:r>
              <a:rPr lang="en-US" dirty="0" smtClean="0"/>
              <a:t>Community-based collaboration</a:t>
            </a:r>
            <a:endParaRPr lang="en-US" b="1" dirty="0" smtClean="0"/>
          </a:p>
          <a:p>
            <a:r>
              <a:rPr lang="en-US" dirty="0" smtClean="0"/>
              <a:t>Payment reform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Accountable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5" name="TextBox 4"/>
          <p:cNvSpPr txBox="1"/>
          <p:nvPr/>
        </p:nvSpPr>
        <p:spPr>
          <a:xfrm flipV="1">
            <a:off x="6324600" y="2102584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latin typeface="Bodoni MT Condensed" pitchFamily="18" charset="0"/>
                <a:cs typeface="Arial" pitchFamily="34" charset="0"/>
              </a:rPr>
              <a:t>{</a:t>
            </a:r>
            <a:endParaRPr lang="en-US" sz="10000" dirty="0">
              <a:latin typeface="Bodoni MT Condensed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8803" y="2133600"/>
            <a:ext cx="1362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Centered Medical 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Accountable Care Works</a:t>
            </a:r>
            <a:endParaRPr lang="en-US" dirty="0"/>
          </a:p>
        </p:txBody>
      </p:sp>
      <p:pic>
        <p:nvPicPr>
          <p:cNvPr id="7" name="Picture 6" descr="ACO house 2.jpg"/>
          <p:cNvPicPr>
            <a:picLocks noChangeAspect="1"/>
          </p:cNvPicPr>
          <p:nvPr/>
        </p:nvPicPr>
        <p:blipFill>
          <a:blip r:embed="rId3" cstate="print"/>
          <a:srcRect t="12976" b="10163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Reform Under Accountable Care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8" name="Picture 7" descr="payment re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8984" y="1371600"/>
            <a:ext cx="6944416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7315200" cy="16764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Accountable Care in Colorado</a:t>
            </a:r>
            <a:br>
              <a:rPr lang="en-US" sz="4900" dirty="0" smtClean="0"/>
            </a:br>
            <a:r>
              <a:rPr lang="en-US" sz="3200" dirty="0" smtClean="0"/>
              <a:t>Medicare Pioneer ACO</a:t>
            </a:r>
            <a:br>
              <a:rPr lang="en-US" sz="3200" dirty="0" smtClean="0"/>
            </a:br>
            <a:r>
              <a:rPr lang="en-US" sz="3200" dirty="0" smtClean="0"/>
              <a:t>Medicaid ACC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5673</TotalTime>
  <Words>526</Words>
  <Application>Microsoft Office PowerPoint</Application>
  <PresentationFormat>On-screen Show (4:3)</PresentationFormat>
  <Paragraphs>150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CHI PP Template 2012</vt:lpstr>
      <vt:lpstr>Delivering  Health Care –  and Savings?</vt:lpstr>
      <vt:lpstr>Welcome!</vt:lpstr>
      <vt:lpstr>Today's Discussion </vt:lpstr>
      <vt:lpstr>The Current Delivery System is Fragmented</vt:lpstr>
      <vt:lpstr>What is  Accountable Care?</vt:lpstr>
      <vt:lpstr>Principles of Accountable Care</vt:lpstr>
      <vt:lpstr>How Accountable Care Works</vt:lpstr>
      <vt:lpstr>Payment Reform Under Accountable Care</vt:lpstr>
      <vt:lpstr>Accountable Care in Colorado Medicare Pioneer ACO Medicaid ACC</vt:lpstr>
      <vt:lpstr>Why a State Legislator Should Care About Medicare</vt:lpstr>
      <vt:lpstr>Medicare Pioneer Accountable Care Organization (ACO)</vt:lpstr>
      <vt:lpstr>Medicare ACO Implementation</vt:lpstr>
      <vt:lpstr>The Accountable Care Collaborative</vt:lpstr>
      <vt:lpstr>Colorado’s Accountable Care Collaborative (ACC)</vt:lpstr>
      <vt:lpstr>The ACC’s Seven RCCOs</vt:lpstr>
      <vt:lpstr>Three Pillars of ACC</vt:lpstr>
      <vt:lpstr>How Enrollees May Benefit</vt:lpstr>
      <vt:lpstr>Medicaid ACC Implementation</vt:lpstr>
      <vt:lpstr>Variation and Common Threads Across Regions</vt:lpstr>
      <vt:lpstr>SDAC: The Potential of Data</vt:lpstr>
      <vt:lpstr>Moving Forward</vt:lpstr>
      <vt:lpstr>Continued Payment Reform </vt:lpstr>
      <vt:lpstr>Accountable Care: Challenges and Opportunities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Reining in Growth of Health Spending</dc:title>
  <dc:creator>Amy Downs</dc:creator>
  <cp:lastModifiedBy>Tasia Sinn</cp:lastModifiedBy>
  <cp:revision>744</cp:revision>
  <dcterms:created xsi:type="dcterms:W3CDTF">2012-01-24T21:01:11Z</dcterms:created>
  <dcterms:modified xsi:type="dcterms:W3CDTF">2012-04-30T23:11:34Z</dcterms:modified>
</cp:coreProperties>
</file>