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56" r:id="rId2"/>
    <p:sldId id="348" r:id="rId3"/>
    <p:sldId id="337" r:id="rId4"/>
    <p:sldId id="318" r:id="rId5"/>
    <p:sldId id="341" r:id="rId6"/>
    <p:sldId id="312" r:id="rId7"/>
    <p:sldId id="319" r:id="rId8"/>
    <p:sldId id="321" r:id="rId9"/>
    <p:sldId id="339" r:id="rId10"/>
    <p:sldId id="349" r:id="rId11"/>
    <p:sldId id="326" r:id="rId12"/>
    <p:sldId id="334" r:id="rId13"/>
    <p:sldId id="325" r:id="rId14"/>
    <p:sldId id="315" r:id="rId15"/>
    <p:sldId id="323" r:id="rId16"/>
    <p:sldId id="342" r:id="rId17"/>
    <p:sldId id="347" r:id="rId18"/>
    <p:sldId id="346" r:id="rId19"/>
    <p:sldId id="343" r:id="rId20"/>
    <p:sldId id="332" r:id="rId21"/>
    <p:sldId id="263" r:id="rId22"/>
    <p:sldId id="316" r:id="rId23"/>
    <p:sldId id="345" r:id="rId24"/>
    <p:sldId id="25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ekend" initials="d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6E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85062" autoAdjust="0"/>
  </p:normalViewPr>
  <p:slideViewPr>
    <p:cSldViewPr>
      <p:cViewPr>
        <p:scale>
          <a:sx n="77" d="100"/>
          <a:sy n="77" d="100"/>
        </p:scale>
        <p:origin x="-906"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p:cViewPr varScale="1">
        <p:scale>
          <a:sx n="51" d="100"/>
          <a:sy n="51" d="100"/>
        </p:scale>
        <p:origin x="-1794"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887C3-A154-4877-AE9A-76C77244946D}" type="doc">
      <dgm:prSet loTypeId="urn:microsoft.com/office/officeart/2005/8/layout/hProcess9" loCatId="process" qsTypeId="urn:microsoft.com/office/officeart/2005/8/quickstyle/simple1" qsCatId="simple" csTypeId="urn:microsoft.com/office/officeart/2005/8/colors/accent1_2" csCatId="accent1" phldr="1"/>
      <dgm:spPr/>
    </dgm:pt>
    <dgm:pt modelId="{59A62F30-E735-4249-80AD-2F0C766A8654}">
      <dgm:prSet phldrT="[Text]" custT="1"/>
      <dgm:spPr/>
      <dgm:t>
        <a:bodyPr/>
        <a:lstStyle/>
        <a:p>
          <a:r>
            <a:rPr lang="en-US" sz="2400" b="1" dirty="0" smtClean="0"/>
            <a:t>Year 1</a:t>
          </a:r>
          <a:endParaRPr lang="en-US" sz="2400" b="1" dirty="0"/>
        </a:p>
      </dgm:t>
    </dgm:pt>
    <dgm:pt modelId="{E1FC0B37-8138-4E42-8CA8-F250AF3989C3}" type="parTrans" cxnId="{BE310AB0-9DE5-4049-B000-679B1130118C}">
      <dgm:prSet/>
      <dgm:spPr/>
      <dgm:t>
        <a:bodyPr/>
        <a:lstStyle/>
        <a:p>
          <a:endParaRPr lang="en-US"/>
        </a:p>
      </dgm:t>
    </dgm:pt>
    <dgm:pt modelId="{3FDE5341-0219-4805-9771-EFD8FF72C0F2}" type="sibTrans" cxnId="{BE310AB0-9DE5-4049-B000-679B1130118C}">
      <dgm:prSet/>
      <dgm:spPr/>
      <dgm:t>
        <a:bodyPr/>
        <a:lstStyle/>
        <a:p>
          <a:endParaRPr lang="en-US"/>
        </a:p>
      </dgm:t>
    </dgm:pt>
    <dgm:pt modelId="{0E61FDEB-BA08-42EC-83FE-8E8F9A53BB40}">
      <dgm:prSet phldrT="[Text]" custT="1"/>
      <dgm:spPr/>
      <dgm:t>
        <a:bodyPr/>
        <a:lstStyle/>
        <a:p>
          <a:r>
            <a:rPr lang="en-US" sz="2400" b="1" dirty="0" smtClean="0"/>
            <a:t>Year 2</a:t>
          </a:r>
          <a:endParaRPr lang="en-US" sz="2400" b="1" dirty="0"/>
        </a:p>
      </dgm:t>
    </dgm:pt>
    <dgm:pt modelId="{15E3715D-08A1-42EF-9F95-F5EA435F88F3}" type="parTrans" cxnId="{2C325FC3-356A-4FB8-892D-A3F3E61315EB}">
      <dgm:prSet/>
      <dgm:spPr/>
      <dgm:t>
        <a:bodyPr/>
        <a:lstStyle/>
        <a:p>
          <a:endParaRPr lang="en-US"/>
        </a:p>
      </dgm:t>
    </dgm:pt>
    <dgm:pt modelId="{6E05AF75-7172-4EFD-BF77-3B226EACF9F0}" type="sibTrans" cxnId="{2C325FC3-356A-4FB8-892D-A3F3E61315EB}">
      <dgm:prSet/>
      <dgm:spPr/>
      <dgm:t>
        <a:bodyPr/>
        <a:lstStyle/>
        <a:p>
          <a:endParaRPr lang="en-US"/>
        </a:p>
      </dgm:t>
    </dgm:pt>
    <dgm:pt modelId="{1671ABE3-EA90-4C68-9209-EFD4D174E65E}">
      <dgm:prSet phldrT="[Text]" custT="1"/>
      <dgm:spPr/>
      <dgm:t>
        <a:bodyPr/>
        <a:lstStyle/>
        <a:p>
          <a:r>
            <a:rPr lang="en-US" sz="2400" b="1" dirty="0" smtClean="0"/>
            <a:t>Year 3</a:t>
          </a:r>
          <a:endParaRPr lang="en-US" sz="2400" b="1" dirty="0"/>
        </a:p>
      </dgm:t>
    </dgm:pt>
    <dgm:pt modelId="{577AD934-4F34-4D49-AF93-7E1D1926C660}" type="parTrans" cxnId="{09B67D21-BA8B-4C8C-9361-9D8FBDD69775}">
      <dgm:prSet/>
      <dgm:spPr/>
      <dgm:t>
        <a:bodyPr/>
        <a:lstStyle/>
        <a:p>
          <a:endParaRPr lang="en-US"/>
        </a:p>
      </dgm:t>
    </dgm:pt>
    <dgm:pt modelId="{F6A47430-5F5D-4A41-8D2D-7AC585A66396}" type="sibTrans" cxnId="{09B67D21-BA8B-4C8C-9361-9D8FBDD69775}">
      <dgm:prSet/>
      <dgm:spPr/>
      <dgm:t>
        <a:bodyPr/>
        <a:lstStyle/>
        <a:p>
          <a:endParaRPr lang="en-US"/>
        </a:p>
      </dgm:t>
    </dgm:pt>
    <dgm:pt modelId="{95537568-E813-4389-93E2-F8EF5A347078}" type="pres">
      <dgm:prSet presAssocID="{4D6887C3-A154-4877-AE9A-76C77244946D}" presName="CompostProcess" presStyleCnt="0">
        <dgm:presLayoutVars>
          <dgm:dir/>
          <dgm:resizeHandles val="exact"/>
        </dgm:presLayoutVars>
      </dgm:prSet>
      <dgm:spPr/>
    </dgm:pt>
    <dgm:pt modelId="{E26029C6-2A79-4DEC-BF05-7E386C1BB563}" type="pres">
      <dgm:prSet presAssocID="{4D6887C3-A154-4877-AE9A-76C77244946D}" presName="arrow" presStyleLbl="bgShp" presStyleIdx="0" presStyleCnt="1"/>
      <dgm:spPr/>
    </dgm:pt>
    <dgm:pt modelId="{CFD55539-A568-4335-88A0-069BABF04BF7}" type="pres">
      <dgm:prSet presAssocID="{4D6887C3-A154-4877-AE9A-76C77244946D}" presName="linearProcess" presStyleCnt="0"/>
      <dgm:spPr/>
    </dgm:pt>
    <dgm:pt modelId="{FD7BB375-AB87-4C5C-83CA-D8DF4CBCE3E6}" type="pres">
      <dgm:prSet presAssocID="{59A62F30-E735-4249-80AD-2F0C766A8654}" presName="textNode" presStyleLbl="node1" presStyleIdx="0" presStyleCnt="3">
        <dgm:presLayoutVars>
          <dgm:bulletEnabled val="1"/>
        </dgm:presLayoutVars>
      </dgm:prSet>
      <dgm:spPr/>
      <dgm:t>
        <a:bodyPr/>
        <a:lstStyle/>
        <a:p>
          <a:endParaRPr lang="en-US"/>
        </a:p>
      </dgm:t>
    </dgm:pt>
    <dgm:pt modelId="{405F90C1-5656-4100-AF31-59B4CA75216E}" type="pres">
      <dgm:prSet presAssocID="{3FDE5341-0219-4805-9771-EFD8FF72C0F2}" presName="sibTrans" presStyleCnt="0"/>
      <dgm:spPr/>
    </dgm:pt>
    <dgm:pt modelId="{5C55D171-E83D-4D12-856E-7588B0903D6C}" type="pres">
      <dgm:prSet presAssocID="{0E61FDEB-BA08-42EC-83FE-8E8F9A53BB40}" presName="textNode" presStyleLbl="node1" presStyleIdx="1" presStyleCnt="3">
        <dgm:presLayoutVars>
          <dgm:bulletEnabled val="1"/>
        </dgm:presLayoutVars>
      </dgm:prSet>
      <dgm:spPr/>
      <dgm:t>
        <a:bodyPr/>
        <a:lstStyle/>
        <a:p>
          <a:endParaRPr lang="en-US"/>
        </a:p>
      </dgm:t>
    </dgm:pt>
    <dgm:pt modelId="{73B0927F-E585-41D1-87B5-58A8C7506C9E}" type="pres">
      <dgm:prSet presAssocID="{6E05AF75-7172-4EFD-BF77-3B226EACF9F0}" presName="sibTrans" presStyleCnt="0"/>
      <dgm:spPr/>
    </dgm:pt>
    <dgm:pt modelId="{A07C8D12-7165-40C0-A876-828CAC4B80B8}" type="pres">
      <dgm:prSet presAssocID="{1671ABE3-EA90-4C68-9209-EFD4D174E65E}" presName="textNode" presStyleLbl="node1" presStyleIdx="2" presStyleCnt="3" custLinFactNeighborY="-926">
        <dgm:presLayoutVars>
          <dgm:bulletEnabled val="1"/>
        </dgm:presLayoutVars>
      </dgm:prSet>
      <dgm:spPr/>
      <dgm:t>
        <a:bodyPr/>
        <a:lstStyle/>
        <a:p>
          <a:endParaRPr lang="en-US"/>
        </a:p>
      </dgm:t>
    </dgm:pt>
  </dgm:ptLst>
  <dgm:cxnLst>
    <dgm:cxn modelId="{2C325FC3-356A-4FB8-892D-A3F3E61315EB}" srcId="{4D6887C3-A154-4877-AE9A-76C77244946D}" destId="{0E61FDEB-BA08-42EC-83FE-8E8F9A53BB40}" srcOrd="1" destOrd="0" parTransId="{15E3715D-08A1-42EF-9F95-F5EA435F88F3}" sibTransId="{6E05AF75-7172-4EFD-BF77-3B226EACF9F0}"/>
    <dgm:cxn modelId="{BE310AB0-9DE5-4049-B000-679B1130118C}" srcId="{4D6887C3-A154-4877-AE9A-76C77244946D}" destId="{59A62F30-E735-4249-80AD-2F0C766A8654}" srcOrd="0" destOrd="0" parTransId="{E1FC0B37-8138-4E42-8CA8-F250AF3989C3}" sibTransId="{3FDE5341-0219-4805-9771-EFD8FF72C0F2}"/>
    <dgm:cxn modelId="{50CFBBE9-700C-4066-9EB7-0A84BE60B01E}" type="presOf" srcId="{4D6887C3-A154-4877-AE9A-76C77244946D}" destId="{95537568-E813-4389-93E2-F8EF5A347078}" srcOrd="0" destOrd="0" presId="urn:microsoft.com/office/officeart/2005/8/layout/hProcess9"/>
    <dgm:cxn modelId="{D2636FC9-97B6-4632-8DE0-9534E4621A31}" type="presOf" srcId="{0E61FDEB-BA08-42EC-83FE-8E8F9A53BB40}" destId="{5C55D171-E83D-4D12-856E-7588B0903D6C}" srcOrd="0" destOrd="0" presId="urn:microsoft.com/office/officeart/2005/8/layout/hProcess9"/>
    <dgm:cxn modelId="{09B67D21-BA8B-4C8C-9361-9D8FBDD69775}" srcId="{4D6887C3-A154-4877-AE9A-76C77244946D}" destId="{1671ABE3-EA90-4C68-9209-EFD4D174E65E}" srcOrd="2" destOrd="0" parTransId="{577AD934-4F34-4D49-AF93-7E1D1926C660}" sibTransId="{F6A47430-5F5D-4A41-8D2D-7AC585A66396}"/>
    <dgm:cxn modelId="{C0A4E299-B14D-4711-90AE-F697D1B48DAE}" type="presOf" srcId="{59A62F30-E735-4249-80AD-2F0C766A8654}" destId="{FD7BB375-AB87-4C5C-83CA-D8DF4CBCE3E6}" srcOrd="0" destOrd="0" presId="urn:microsoft.com/office/officeart/2005/8/layout/hProcess9"/>
    <dgm:cxn modelId="{2E28E1CC-8CF4-4308-8F10-3F9D58FB4724}" type="presOf" srcId="{1671ABE3-EA90-4C68-9209-EFD4D174E65E}" destId="{A07C8D12-7165-40C0-A876-828CAC4B80B8}" srcOrd="0" destOrd="0" presId="urn:microsoft.com/office/officeart/2005/8/layout/hProcess9"/>
    <dgm:cxn modelId="{342A452D-96E1-46BB-B8D5-D232838A5EB1}" type="presParOf" srcId="{95537568-E813-4389-93E2-F8EF5A347078}" destId="{E26029C6-2A79-4DEC-BF05-7E386C1BB563}" srcOrd="0" destOrd="0" presId="urn:microsoft.com/office/officeart/2005/8/layout/hProcess9"/>
    <dgm:cxn modelId="{5A0DBDDD-B32B-4A3C-BBB7-276040F32E0A}" type="presParOf" srcId="{95537568-E813-4389-93E2-F8EF5A347078}" destId="{CFD55539-A568-4335-88A0-069BABF04BF7}" srcOrd="1" destOrd="0" presId="urn:microsoft.com/office/officeart/2005/8/layout/hProcess9"/>
    <dgm:cxn modelId="{141E4B04-64F3-4C26-ACB7-EE053CE4B72A}" type="presParOf" srcId="{CFD55539-A568-4335-88A0-069BABF04BF7}" destId="{FD7BB375-AB87-4C5C-83CA-D8DF4CBCE3E6}" srcOrd="0" destOrd="0" presId="urn:microsoft.com/office/officeart/2005/8/layout/hProcess9"/>
    <dgm:cxn modelId="{A2C437AD-A5FD-48AE-830D-B795D0D7D0A4}" type="presParOf" srcId="{CFD55539-A568-4335-88A0-069BABF04BF7}" destId="{405F90C1-5656-4100-AF31-59B4CA75216E}" srcOrd="1" destOrd="0" presId="urn:microsoft.com/office/officeart/2005/8/layout/hProcess9"/>
    <dgm:cxn modelId="{2436B619-6A6C-442D-B0C9-5E0ACE7D815E}" type="presParOf" srcId="{CFD55539-A568-4335-88A0-069BABF04BF7}" destId="{5C55D171-E83D-4D12-856E-7588B0903D6C}" srcOrd="2" destOrd="0" presId="urn:microsoft.com/office/officeart/2005/8/layout/hProcess9"/>
    <dgm:cxn modelId="{48A83923-8BC6-4E8A-9FD0-7AE5B34B770D}" type="presParOf" srcId="{CFD55539-A568-4335-88A0-069BABF04BF7}" destId="{73B0927F-E585-41D1-87B5-58A8C7506C9E}" srcOrd="3" destOrd="0" presId="urn:microsoft.com/office/officeart/2005/8/layout/hProcess9"/>
    <dgm:cxn modelId="{D63FC025-AEF9-4878-A7AA-5D81C7C0D469}" type="presParOf" srcId="{CFD55539-A568-4335-88A0-069BABF04BF7}" destId="{A07C8D12-7165-40C0-A876-828CAC4B80B8}"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B4EEA-5AD0-432E-8648-0015FFEC92F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6B38E3B-DEE9-43F2-B709-69494D42CDC7}">
      <dgm:prSet phldrT="[Text]"/>
      <dgm:spPr/>
      <dgm:t>
        <a:bodyPr/>
        <a:lstStyle/>
        <a:p>
          <a:r>
            <a:rPr lang="en-US" dirty="0" smtClean="0"/>
            <a:t>2012</a:t>
          </a:r>
          <a:endParaRPr lang="en-US" dirty="0"/>
        </a:p>
      </dgm:t>
    </dgm:pt>
    <dgm:pt modelId="{E16640D7-68D7-4F0C-8E64-A46F7890FE52}" type="parTrans" cxnId="{2CCD9C39-A25A-4FAA-930D-BA341465DDAD}">
      <dgm:prSet/>
      <dgm:spPr/>
      <dgm:t>
        <a:bodyPr/>
        <a:lstStyle/>
        <a:p>
          <a:endParaRPr lang="en-US"/>
        </a:p>
      </dgm:t>
    </dgm:pt>
    <dgm:pt modelId="{F6556242-D923-4BDC-9BD0-36463EEE50A7}" type="sibTrans" cxnId="{2CCD9C39-A25A-4FAA-930D-BA341465DDAD}">
      <dgm:prSet/>
      <dgm:spPr/>
      <dgm:t>
        <a:bodyPr/>
        <a:lstStyle/>
        <a:p>
          <a:endParaRPr lang="en-US"/>
        </a:p>
      </dgm:t>
    </dgm:pt>
    <dgm:pt modelId="{43AD5C57-2A24-40C7-9095-8BF503873637}">
      <dgm:prSet phldrT="[Text]"/>
      <dgm:spPr/>
      <dgm:t>
        <a:bodyPr/>
        <a:lstStyle/>
        <a:p>
          <a:r>
            <a:rPr lang="en-US" dirty="0" smtClean="0"/>
            <a:t>ACO shares 60% of savings or loss above benchmark </a:t>
          </a:r>
          <a:endParaRPr lang="en-US" dirty="0"/>
        </a:p>
      </dgm:t>
    </dgm:pt>
    <dgm:pt modelId="{572587C3-34AA-4CAD-BB01-AE4EE79154ED}" type="parTrans" cxnId="{BA3085A2-61AC-4F2B-B3AC-0DC6AD963086}">
      <dgm:prSet/>
      <dgm:spPr/>
      <dgm:t>
        <a:bodyPr/>
        <a:lstStyle/>
        <a:p>
          <a:endParaRPr lang="en-US"/>
        </a:p>
      </dgm:t>
    </dgm:pt>
    <dgm:pt modelId="{27280ECB-4491-4094-AC47-A841F3F74ECC}" type="sibTrans" cxnId="{BA3085A2-61AC-4F2B-B3AC-0DC6AD963086}">
      <dgm:prSet/>
      <dgm:spPr/>
      <dgm:t>
        <a:bodyPr/>
        <a:lstStyle/>
        <a:p>
          <a:endParaRPr lang="en-US"/>
        </a:p>
      </dgm:t>
    </dgm:pt>
    <dgm:pt modelId="{4E488CD4-E951-4100-8503-10547542F067}">
      <dgm:prSet phldrT="[Text]"/>
      <dgm:spPr/>
      <dgm:t>
        <a:bodyPr/>
        <a:lstStyle/>
        <a:p>
          <a:r>
            <a:rPr lang="en-US" dirty="0" smtClean="0"/>
            <a:t>2013</a:t>
          </a:r>
          <a:endParaRPr lang="en-US" dirty="0"/>
        </a:p>
      </dgm:t>
    </dgm:pt>
    <dgm:pt modelId="{C32A6C3F-1F1B-43CE-B2E0-34BF516CC22F}" type="parTrans" cxnId="{F8BFB8A3-95AC-4E9C-B5C2-C4B093A3231A}">
      <dgm:prSet/>
      <dgm:spPr/>
      <dgm:t>
        <a:bodyPr/>
        <a:lstStyle/>
        <a:p>
          <a:endParaRPr lang="en-US"/>
        </a:p>
      </dgm:t>
    </dgm:pt>
    <dgm:pt modelId="{FC709D9B-A2CC-4299-8254-D9C5D7415E5D}" type="sibTrans" cxnId="{F8BFB8A3-95AC-4E9C-B5C2-C4B093A3231A}">
      <dgm:prSet/>
      <dgm:spPr/>
      <dgm:t>
        <a:bodyPr/>
        <a:lstStyle/>
        <a:p>
          <a:endParaRPr lang="en-US"/>
        </a:p>
      </dgm:t>
    </dgm:pt>
    <dgm:pt modelId="{821A11DE-FD7A-4DCF-A71E-0941F7DA70BA}">
      <dgm:prSet phldrT="[Text]"/>
      <dgm:spPr/>
      <dgm:t>
        <a:bodyPr/>
        <a:lstStyle/>
        <a:p>
          <a:r>
            <a:rPr lang="en-US" dirty="0" smtClean="0"/>
            <a:t>ACO shares 70% </a:t>
          </a:r>
          <a:br>
            <a:rPr lang="en-US" dirty="0" smtClean="0"/>
          </a:br>
          <a:r>
            <a:rPr lang="en-US" dirty="0" smtClean="0"/>
            <a:t>of savings or loss above benchmark</a:t>
          </a:r>
          <a:endParaRPr lang="en-US" dirty="0"/>
        </a:p>
      </dgm:t>
    </dgm:pt>
    <dgm:pt modelId="{3AE9B934-9110-4E61-831A-66D42E955405}" type="parTrans" cxnId="{B7FF69C0-BC15-4DF5-AE3D-8D3E5F691DD4}">
      <dgm:prSet/>
      <dgm:spPr/>
      <dgm:t>
        <a:bodyPr/>
        <a:lstStyle/>
        <a:p>
          <a:endParaRPr lang="en-US"/>
        </a:p>
      </dgm:t>
    </dgm:pt>
    <dgm:pt modelId="{2F5A467F-DD15-4CEE-9E78-D28052E40FE1}" type="sibTrans" cxnId="{B7FF69C0-BC15-4DF5-AE3D-8D3E5F691DD4}">
      <dgm:prSet/>
      <dgm:spPr/>
      <dgm:t>
        <a:bodyPr/>
        <a:lstStyle/>
        <a:p>
          <a:endParaRPr lang="en-US"/>
        </a:p>
      </dgm:t>
    </dgm:pt>
    <dgm:pt modelId="{9AFF35FC-A3DC-4CA5-851D-6E5C17DDCD6D}">
      <dgm:prSet phldrT="[Text]"/>
      <dgm:spPr/>
      <dgm:t>
        <a:bodyPr/>
        <a:lstStyle/>
        <a:p>
          <a:r>
            <a:rPr lang="en-US" dirty="0" smtClean="0"/>
            <a:t>2014</a:t>
          </a:r>
          <a:endParaRPr lang="en-US" dirty="0"/>
        </a:p>
      </dgm:t>
    </dgm:pt>
    <dgm:pt modelId="{A36B5400-E3DD-4605-91E1-CB0A79002F80}" type="parTrans" cxnId="{49B36C70-F850-415B-B628-71EAE53EC30A}">
      <dgm:prSet/>
      <dgm:spPr/>
      <dgm:t>
        <a:bodyPr/>
        <a:lstStyle/>
        <a:p>
          <a:endParaRPr lang="en-US"/>
        </a:p>
      </dgm:t>
    </dgm:pt>
    <dgm:pt modelId="{2FC456A6-D520-4636-966C-B4E27D935AAA}" type="sibTrans" cxnId="{49B36C70-F850-415B-B628-71EAE53EC30A}">
      <dgm:prSet/>
      <dgm:spPr/>
      <dgm:t>
        <a:bodyPr/>
        <a:lstStyle/>
        <a:p>
          <a:endParaRPr lang="en-US"/>
        </a:p>
      </dgm:t>
    </dgm:pt>
    <dgm:pt modelId="{C6B17394-3063-45B9-A363-FBA71659D900}">
      <dgm:prSet phldrT="[Text]"/>
      <dgm:spPr/>
      <dgm:t>
        <a:bodyPr/>
        <a:lstStyle/>
        <a:p>
          <a:r>
            <a:rPr lang="en-US" dirty="0" smtClean="0"/>
            <a:t>Eligible to move </a:t>
          </a:r>
          <a:br>
            <a:rPr lang="en-US" dirty="0" smtClean="0"/>
          </a:br>
          <a:r>
            <a:rPr lang="en-US" dirty="0" smtClean="0"/>
            <a:t>to a population-based payment</a:t>
          </a:r>
          <a:endParaRPr lang="en-US" dirty="0"/>
        </a:p>
      </dgm:t>
    </dgm:pt>
    <dgm:pt modelId="{8980A397-955F-4513-9C34-A67FF365702E}" type="parTrans" cxnId="{0429E682-AA0E-4CBA-A511-893020E0C0AC}">
      <dgm:prSet/>
      <dgm:spPr/>
      <dgm:t>
        <a:bodyPr/>
        <a:lstStyle/>
        <a:p>
          <a:endParaRPr lang="en-US"/>
        </a:p>
      </dgm:t>
    </dgm:pt>
    <dgm:pt modelId="{B0BB45CE-4138-4943-BC2A-238EF1453A1A}" type="sibTrans" cxnId="{0429E682-AA0E-4CBA-A511-893020E0C0AC}">
      <dgm:prSet/>
      <dgm:spPr/>
      <dgm:t>
        <a:bodyPr/>
        <a:lstStyle/>
        <a:p>
          <a:endParaRPr lang="en-US"/>
        </a:p>
      </dgm:t>
    </dgm:pt>
    <dgm:pt modelId="{006F14DB-8282-4692-BD18-2313B8051359}">
      <dgm:prSet/>
      <dgm:spPr/>
      <dgm:t>
        <a:bodyPr/>
        <a:lstStyle/>
        <a:p>
          <a:r>
            <a:rPr lang="en-US" dirty="0" smtClean="0"/>
            <a:t>Must report </a:t>
          </a:r>
          <a:br>
            <a:rPr lang="en-US" dirty="0" smtClean="0"/>
          </a:br>
          <a:r>
            <a:rPr lang="en-US" dirty="0" smtClean="0"/>
            <a:t>(not meet) 33 quality measures</a:t>
          </a:r>
        </a:p>
      </dgm:t>
    </dgm:pt>
    <dgm:pt modelId="{63406CB7-00B3-4EBB-B4E3-4D460B67C1B3}" type="parTrans" cxnId="{FE8C3CB8-9861-4EC4-AD65-6AC7AC0A5C71}">
      <dgm:prSet/>
      <dgm:spPr/>
      <dgm:t>
        <a:bodyPr/>
        <a:lstStyle/>
        <a:p>
          <a:endParaRPr lang="en-US"/>
        </a:p>
      </dgm:t>
    </dgm:pt>
    <dgm:pt modelId="{D636AAEB-41E0-42D2-83E0-300321776BA3}" type="sibTrans" cxnId="{FE8C3CB8-9861-4EC4-AD65-6AC7AC0A5C71}">
      <dgm:prSet/>
      <dgm:spPr/>
      <dgm:t>
        <a:bodyPr/>
        <a:lstStyle/>
        <a:p>
          <a:endParaRPr lang="en-US"/>
        </a:p>
      </dgm:t>
    </dgm:pt>
    <dgm:pt modelId="{D2580F99-4E30-43E0-A79B-8FC1CAE869CB}">
      <dgm:prSet/>
      <dgm:spPr/>
      <dgm:t>
        <a:bodyPr/>
        <a:lstStyle/>
        <a:p>
          <a:r>
            <a:rPr lang="en-US" dirty="0" smtClean="0"/>
            <a:t>Payment tied to meeting 25 of 33 quality measures</a:t>
          </a:r>
        </a:p>
      </dgm:t>
    </dgm:pt>
    <dgm:pt modelId="{4BCE5FFD-DE37-4C7B-A462-8B0FCFB1AE7A}" type="parTrans" cxnId="{233D0700-5627-483A-83DA-58DA27A18B5E}">
      <dgm:prSet/>
      <dgm:spPr/>
      <dgm:t>
        <a:bodyPr/>
        <a:lstStyle/>
        <a:p>
          <a:endParaRPr lang="en-US"/>
        </a:p>
      </dgm:t>
    </dgm:pt>
    <dgm:pt modelId="{B286FF07-1156-4A84-A025-2D1E0E808421}" type="sibTrans" cxnId="{233D0700-5627-483A-83DA-58DA27A18B5E}">
      <dgm:prSet/>
      <dgm:spPr/>
      <dgm:t>
        <a:bodyPr/>
        <a:lstStyle/>
        <a:p>
          <a:endParaRPr lang="en-US"/>
        </a:p>
      </dgm:t>
    </dgm:pt>
    <dgm:pt modelId="{9631C7CD-2068-405D-B8AA-59A54FDF383C}">
      <dgm:prSet/>
      <dgm:spPr/>
      <dgm:t>
        <a:bodyPr/>
        <a:lstStyle/>
        <a:p>
          <a:r>
            <a:rPr lang="en-US" dirty="0" smtClean="0"/>
            <a:t>Must engage </a:t>
          </a:r>
          <a:br>
            <a:rPr lang="en-US" dirty="0" smtClean="0"/>
          </a:br>
          <a:r>
            <a:rPr lang="en-US" dirty="0" smtClean="0"/>
            <a:t>ACO with non-Medicare payers</a:t>
          </a:r>
        </a:p>
      </dgm:t>
    </dgm:pt>
    <dgm:pt modelId="{70C03E4F-3564-43A2-B999-64F1E9DE1574}" type="parTrans" cxnId="{93AA0C32-3C9A-41D6-BEB6-67E28F03488A}">
      <dgm:prSet/>
      <dgm:spPr/>
      <dgm:t>
        <a:bodyPr/>
        <a:lstStyle/>
        <a:p>
          <a:endParaRPr lang="en-US"/>
        </a:p>
      </dgm:t>
    </dgm:pt>
    <dgm:pt modelId="{42672BCB-3A60-4F43-8173-5872320C6966}" type="sibTrans" cxnId="{93AA0C32-3C9A-41D6-BEB6-67E28F03488A}">
      <dgm:prSet/>
      <dgm:spPr/>
      <dgm:t>
        <a:bodyPr/>
        <a:lstStyle/>
        <a:p>
          <a:endParaRPr lang="en-US"/>
        </a:p>
      </dgm:t>
    </dgm:pt>
    <dgm:pt modelId="{9BFC654D-EB39-40D0-90A0-4FF816C77620}">
      <dgm:prSet phldrT="[Text]"/>
      <dgm:spPr/>
      <dgm:t>
        <a:bodyPr/>
        <a:lstStyle/>
        <a:p>
          <a:endParaRPr lang="en-US" dirty="0"/>
        </a:p>
      </dgm:t>
    </dgm:pt>
    <dgm:pt modelId="{52F6E7F9-4E9D-481A-B5B8-21EA67685BC3}" type="parTrans" cxnId="{A2AEC9C7-3982-44C5-8A1C-42303D2B74B0}">
      <dgm:prSet/>
      <dgm:spPr/>
      <dgm:t>
        <a:bodyPr/>
        <a:lstStyle/>
        <a:p>
          <a:endParaRPr lang="en-US"/>
        </a:p>
      </dgm:t>
    </dgm:pt>
    <dgm:pt modelId="{78EC87E0-675A-4E8B-95D2-9986B9669F4D}" type="sibTrans" cxnId="{A2AEC9C7-3982-44C5-8A1C-42303D2B74B0}">
      <dgm:prSet/>
      <dgm:spPr/>
      <dgm:t>
        <a:bodyPr/>
        <a:lstStyle/>
        <a:p>
          <a:endParaRPr lang="en-US"/>
        </a:p>
      </dgm:t>
    </dgm:pt>
    <dgm:pt modelId="{0876F7A9-210D-4446-945C-234CC9118BA5}">
      <dgm:prSet phldrT="[Text]"/>
      <dgm:spPr/>
      <dgm:t>
        <a:bodyPr/>
        <a:lstStyle/>
        <a:p>
          <a:endParaRPr lang="en-US" dirty="0"/>
        </a:p>
      </dgm:t>
    </dgm:pt>
    <dgm:pt modelId="{45C34CB7-995E-4CBA-902A-C756BB52111E}" type="parTrans" cxnId="{3472CC68-3600-40CB-A598-C6ED9B3C50C2}">
      <dgm:prSet/>
      <dgm:spPr/>
      <dgm:t>
        <a:bodyPr/>
        <a:lstStyle/>
        <a:p>
          <a:endParaRPr lang="en-US"/>
        </a:p>
      </dgm:t>
    </dgm:pt>
    <dgm:pt modelId="{57DBD21F-A395-4361-8BF4-35FDA952349F}" type="sibTrans" cxnId="{3472CC68-3600-40CB-A598-C6ED9B3C50C2}">
      <dgm:prSet/>
      <dgm:spPr/>
      <dgm:t>
        <a:bodyPr/>
        <a:lstStyle/>
        <a:p>
          <a:endParaRPr lang="en-US"/>
        </a:p>
      </dgm:t>
    </dgm:pt>
    <dgm:pt modelId="{88D3DFEE-8381-4D57-97BE-D1E4159ACDE4}">
      <dgm:prSet phldrT="[Text]"/>
      <dgm:spPr/>
      <dgm:t>
        <a:bodyPr/>
        <a:lstStyle/>
        <a:p>
          <a:endParaRPr lang="en-US" dirty="0"/>
        </a:p>
      </dgm:t>
    </dgm:pt>
    <dgm:pt modelId="{149167E3-F1AD-4229-B6F2-9D93AF984AF3}" type="parTrans" cxnId="{E1A746EE-82A0-42F5-9461-ED748BA7C024}">
      <dgm:prSet/>
      <dgm:spPr/>
      <dgm:t>
        <a:bodyPr/>
        <a:lstStyle/>
        <a:p>
          <a:endParaRPr lang="en-US"/>
        </a:p>
      </dgm:t>
    </dgm:pt>
    <dgm:pt modelId="{66225129-D04B-4919-B583-D0BF2F12A4BD}" type="sibTrans" cxnId="{E1A746EE-82A0-42F5-9461-ED748BA7C024}">
      <dgm:prSet/>
      <dgm:spPr/>
      <dgm:t>
        <a:bodyPr/>
        <a:lstStyle/>
        <a:p>
          <a:endParaRPr lang="en-US"/>
        </a:p>
      </dgm:t>
    </dgm:pt>
    <dgm:pt modelId="{67D74C8C-E56C-4568-92EF-385181B673C9}" type="pres">
      <dgm:prSet presAssocID="{166B4EEA-5AD0-432E-8648-0015FFEC92F5}" presName="Name0" presStyleCnt="0">
        <dgm:presLayoutVars>
          <dgm:dir/>
          <dgm:animLvl val="lvl"/>
          <dgm:resizeHandles val="exact"/>
        </dgm:presLayoutVars>
      </dgm:prSet>
      <dgm:spPr/>
      <dgm:t>
        <a:bodyPr/>
        <a:lstStyle/>
        <a:p>
          <a:endParaRPr lang="en-US"/>
        </a:p>
      </dgm:t>
    </dgm:pt>
    <dgm:pt modelId="{6CF60A43-6B3B-4437-A038-4F38E1A58C16}" type="pres">
      <dgm:prSet presAssocID="{E6B38E3B-DEE9-43F2-B709-69494D42CDC7}" presName="composite" presStyleCnt="0"/>
      <dgm:spPr/>
      <dgm:t>
        <a:bodyPr/>
        <a:lstStyle/>
        <a:p>
          <a:endParaRPr lang="en-US"/>
        </a:p>
      </dgm:t>
    </dgm:pt>
    <dgm:pt modelId="{D2C07670-3476-4704-BE3D-8695BC493C05}" type="pres">
      <dgm:prSet presAssocID="{E6B38E3B-DEE9-43F2-B709-69494D42CDC7}" presName="parTx" presStyleLbl="alignNode1" presStyleIdx="0" presStyleCnt="3">
        <dgm:presLayoutVars>
          <dgm:chMax val="0"/>
          <dgm:chPref val="0"/>
          <dgm:bulletEnabled val="1"/>
        </dgm:presLayoutVars>
      </dgm:prSet>
      <dgm:spPr/>
      <dgm:t>
        <a:bodyPr/>
        <a:lstStyle/>
        <a:p>
          <a:endParaRPr lang="en-US"/>
        </a:p>
      </dgm:t>
    </dgm:pt>
    <dgm:pt modelId="{F20B09E7-9990-4CE6-A9D2-F3C954CC165E}" type="pres">
      <dgm:prSet presAssocID="{E6B38E3B-DEE9-43F2-B709-69494D42CDC7}" presName="desTx" presStyleLbl="alignAccFollowNode1" presStyleIdx="0" presStyleCnt="3">
        <dgm:presLayoutVars>
          <dgm:bulletEnabled val="1"/>
        </dgm:presLayoutVars>
      </dgm:prSet>
      <dgm:spPr/>
      <dgm:t>
        <a:bodyPr/>
        <a:lstStyle/>
        <a:p>
          <a:endParaRPr lang="en-US"/>
        </a:p>
      </dgm:t>
    </dgm:pt>
    <dgm:pt modelId="{3A672293-1BF6-4692-9F83-E5C575F4369C}" type="pres">
      <dgm:prSet presAssocID="{F6556242-D923-4BDC-9BD0-36463EEE50A7}" presName="space" presStyleCnt="0"/>
      <dgm:spPr/>
      <dgm:t>
        <a:bodyPr/>
        <a:lstStyle/>
        <a:p>
          <a:endParaRPr lang="en-US"/>
        </a:p>
      </dgm:t>
    </dgm:pt>
    <dgm:pt modelId="{5106C1FA-D42C-4860-A417-E3EFF3248FF3}" type="pres">
      <dgm:prSet presAssocID="{4E488CD4-E951-4100-8503-10547542F067}" presName="composite" presStyleCnt="0"/>
      <dgm:spPr/>
      <dgm:t>
        <a:bodyPr/>
        <a:lstStyle/>
        <a:p>
          <a:endParaRPr lang="en-US"/>
        </a:p>
      </dgm:t>
    </dgm:pt>
    <dgm:pt modelId="{281D8571-E647-46C6-8569-108F19A4643B}" type="pres">
      <dgm:prSet presAssocID="{4E488CD4-E951-4100-8503-10547542F067}" presName="parTx" presStyleLbl="alignNode1" presStyleIdx="1" presStyleCnt="3">
        <dgm:presLayoutVars>
          <dgm:chMax val="0"/>
          <dgm:chPref val="0"/>
          <dgm:bulletEnabled val="1"/>
        </dgm:presLayoutVars>
      </dgm:prSet>
      <dgm:spPr/>
      <dgm:t>
        <a:bodyPr/>
        <a:lstStyle/>
        <a:p>
          <a:endParaRPr lang="en-US"/>
        </a:p>
      </dgm:t>
    </dgm:pt>
    <dgm:pt modelId="{FDA3A9F8-10BA-4926-9554-41E8A056219A}" type="pres">
      <dgm:prSet presAssocID="{4E488CD4-E951-4100-8503-10547542F067}" presName="desTx" presStyleLbl="alignAccFollowNode1" presStyleIdx="1" presStyleCnt="3">
        <dgm:presLayoutVars>
          <dgm:bulletEnabled val="1"/>
        </dgm:presLayoutVars>
      </dgm:prSet>
      <dgm:spPr/>
      <dgm:t>
        <a:bodyPr/>
        <a:lstStyle/>
        <a:p>
          <a:endParaRPr lang="en-US"/>
        </a:p>
      </dgm:t>
    </dgm:pt>
    <dgm:pt modelId="{EA2A25DE-4685-405B-8F8A-E043ABEC3DD6}" type="pres">
      <dgm:prSet presAssocID="{FC709D9B-A2CC-4299-8254-D9C5D7415E5D}" presName="space" presStyleCnt="0"/>
      <dgm:spPr/>
      <dgm:t>
        <a:bodyPr/>
        <a:lstStyle/>
        <a:p>
          <a:endParaRPr lang="en-US"/>
        </a:p>
      </dgm:t>
    </dgm:pt>
    <dgm:pt modelId="{1F114CFA-88DC-4175-877D-BC5CE05E16E3}" type="pres">
      <dgm:prSet presAssocID="{9AFF35FC-A3DC-4CA5-851D-6E5C17DDCD6D}" presName="composite" presStyleCnt="0"/>
      <dgm:spPr/>
      <dgm:t>
        <a:bodyPr/>
        <a:lstStyle/>
        <a:p>
          <a:endParaRPr lang="en-US"/>
        </a:p>
      </dgm:t>
    </dgm:pt>
    <dgm:pt modelId="{2BA3CB57-91D0-4F2B-BE50-A1674D54CEC4}" type="pres">
      <dgm:prSet presAssocID="{9AFF35FC-A3DC-4CA5-851D-6E5C17DDCD6D}" presName="parTx" presStyleLbl="alignNode1" presStyleIdx="2" presStyleCnt="3">
        <dgm:presLayoutVars>
          <dgm:chMax val="0"/>
          <dgm:chPref val="0"/>
          <dgm:bulletEnabled val="1"/>
        </dgm:presLayoutVars>
      </dgm:prSet>
      <dgm:spPr/>
      <dgm:t>
        <a:bodyPr/>
        <a:lstStyle/>
        <a:p>
          <a:endParaRPr lang="en-US"/>
        </a:p>
      </dgm:t>
    </dgm:pt>
    <dgm:pt modelId="{F0AAE5F5-D4D0-48D8-8C6A-FA6BF00CB797}" type="pres">
      <dgm:prSet presAssocID="{9AFF35FC-A3DC-4CA5-851D-6E5C17DDCD6D}" presName="desTx" presStyleLbl="alignAccFollowNode1" presStyleIdx="2" presStyleCnt="3">
        <dgm:presLayoutVars>
          <dgm:bulletEnabled val="1"/>
        </dgm:presLayoutVars>
      </dgm:prSet>
      <dgm:spPr/>
      <dgm:t>
        <a:bodyPr/>
        <a:lstStyle/>
        <a:p>
          <a:endParaRPr lang="en-US"/>
        </a:p>
      </dgm:t>
    </dgm:pt>
  </dgm:ptLst>
  <dgm:cxnLst>
    <dgm:cxn modelId="{E1A746EE-82A0-42F5-9461-ED748BA7C024}" srcId="{9AFF35FC-A3DC-4CA5-851D-6E5C17DDCD6D}" destId="{88D3DFEE-8381-4D57-97BE-D1E4159ACDE4}" srcOrd="1" destOrd="0" parTransId="{149167E3-F1AD-4229-B6F2-9D93AF984AF3}" sibTransId="{66225129-D04B-4919-B583-D0BF2F12A4BD}"/>
    <dgm:cxn modelId="{48A880A3-E0A5-4E7C-9C42-F213EF448940}" type="presOf" srcId="{D2580F99-4E30-43E0-A79B-8FC1CAE869CB}" destId="{FDA3A9F8-10BA-4926-9554-41E8A056219A}" srcOrd="0" destOrd="2" presId="urn:microsoft.com/office/officeart/2005/8/layout/hList1"/>
    <dgm:cxn modelId="{BA3085A2-61AC-4F2B-B3AC-0DC6AD963086}" srcId="{E6B38E3B-DEE9-43F2-B709-69494D42CDC7}" destId="{43AD5C57-2A24-40C7-9095-8BF503873637}" srcOrd="0" destOrd="0" parTransId="{572587C3-34AA-4CAD-BB01-AE4EE79154ED}" sibTransId="{27280ECB-4491-4094-AC47-A841F3F74ECC}"/>
    <dgm:cxn modelId="{773AD90A-B4FE-42E3-AE08-40EDA5F2C968}" type="presOf" srcId="{4E488CD4-E951-4100-8503-10547542F067}" destId="{281D8571-E647-46C6-8569-108F19A4643B}" srcOrd="0" destOrd="0" presId="urn:microsoft.com/office/officeart/2005/8/layout/hList1"/>
    <dgm:cxn modelId="{2156B46B-D056-4A80-A969-9CA78EE7E577}" type="presOf" srcId="{E6B38E3B-DEE9-43F2-B709-69494D42CDC7}" destId="{D2C07670-3476-4704-BE3D-8695BC493C05}" srcOrd="0" destOrd="0" presId="urn:microsoft.com/office/officeart/2005/8/layout/hList1"/>
    <dgm:cxn modelId="{233D0700-5627-483A-83DA-58DA27A18B5E}" srcId="{4E488CD4-E951-4100-8503-10547542F067}" destId="{D2580F99-4E30-43E0-A79B-8FC1CAE869CB}" srcOrd="2" destOrd="0" parTransId="{4BCE5FFD-DE37-4C7B-A462-8B0FCFB1AE7A}" sibTransId="{B286FF07-1156-4A84-A025-2D1E0E808421}"/>
    <dgm:cxn modelId="{93AA0C32-3C9A-41D6-BEB6-67E28F03488A}" srcId="{9AFF35FC-A3DC-4CA5-851D-6E5C17DDCD6D}" destId="{9631C7CD-2068-405D-B8AA-59A54FDF383C}" srcOrd="2" destOrd="0" parTransId="{70C03E4F-3564-43A2-B999-64F1E9DE1574}" sibTransId="{42672BCB-3A60-4F43-8173-5872320C6966}"/>
    <dgm:cxn modelId="{49B36C70-F850-415B-B628-71EAE53EC30A}" srcId="{166B4EEA-5AD0-432E-8648-0015FFEC92F5}" destId="{9AFF35FC-A3DC-4CA5-851D-6E5C17DDCD6D}" srcOrd="2" destOrd="0" parTransId="{A36B5400-E3DD-4605-91E1-CB0A79002F80}" sibTransId="{2FC456A6-D520-4636-966C-B4E27D935AAA}"/>
    <dgm:cxn modelId="{95591924-5EB0-4236-9B18-92FE9964EB82}" type="presOf" srcId="{9AFF35FC-A3DC-4CA5-851D-6E5C17DDCD6D}" destId="{2BA3CB57-91D0-4F2B-BE50-A1674D54CEC4}" srcOrd="0" destOrd="0" presId="urn:microsoft.com/office/officeart/2005/8/layout/hList1"/>
    <dgm:cxn modelId="{E5C09CE8-C6AC-4806-8CD6-C335B5EE334C}" type="presOf" srcId="{006F14DB-8282-4692-BD18-2313B8051359}" destId="{F20B09E7-9990-4CE6-A9D2-F3C954CC165E}" srcOrd="0" destOrd="2" presId="urn:microsoft.com/office/officeart/2005/8/layout/hList1"/>
    <dgm:cxn modelId="{D09D1C16-9414-4F26-B3DF-B0583CDF99BB}" type="presOf" srcId="{821A11DE-FD7A-4DCF-A71E-0941F7DA70BA}" destId="{FDA3A9F8-10BA-4926-9554-41E8A056219A}" srcOrd="0" destOrd="0" presId="urn:microsoft.com/office/officeart/2005/8/layout/hList1"/>
    <dgm:cxn modelId="{A2AEC9C7-3982-44C5-8A1C-42303D2B74B0}" srcId="{E6B38E3B-DEE9-43F2-B709-69494D42CDC7}" destId="{9BFC654D-EB39-40D0-90A0-4FF816C77620}" srcOrd="1" destOrd="0" parTransId="{52F6E7F9-4E9D-481A-B5B8-21EA67685BC3}" sibTransId="{78EC87E0-675A-4E8B-95D2-9986B9669F4D}"/>
    <dgm:cxn modelId="{F8BFB8A3-95AC-4E9C-B5C2-C4B093A3231A}" srcId="{166B4EEA-5AD0-432E-8648-0015FFEC92F5}" destId="{4E488CD4-E951-4100-8503-10547542F067}" srcOrd="1" destOrd="0" parTransId="{C32A6C3F-1F1B-43CE-B2E0-34BF516CC22F}" sibTransId="{FC709D9B-A2CC-4299-8254-D9C5D7415E5D}"/>
    <dgm:cxn modelId="{2CCD9C39-A25A-4FAA-930D-BA341465DDAD}" srcId="{166B4EEA-5AD0-432E-8648-0015FFEC92F5}" destId="{E6B38E3B-DEE9-43F2-B709-69494D42CDC7}" srcOrd="0" destOrd="0" parTransId="{E16640D7-68D7-4F0C-8E64-A46F7890FE52}" sibTransId="{F6556242-D923-4BDC-9BD0-36463EEE50A7}"/>
    <dgm:cxn modelId="{8A0B9E11-6BFF-4BD5-B9A2-B13DCF5FC2F3}" type="presOf" srcId="{9BFC654D-EB39-40D0-90A0-4FF816C77620}" destId="{F20B09E7-9990-4CE6-A9D2-F3C954CC165E}" srcOrd="0" destOrd="1" presId="urn:microsoft.com/office/officeart/2005/8/layout/hList1"/>
    <dgm:cxn modelId="{3472CC68-3600-40CB-A598-C6ED9B3C50C2}" srcId="{4E488CD4-E951-4100-8503-10547542F067}" destId="{0876F7A9-210D-4446-945C-234CC9118BA5}" srcOrd="1" destOrd="0" parTransId="{45C34CB7-995E-4CBA-902A-C756BB52111E}" sibTransId="{57DBD21F-A395-4361-8BF4-35FDA952349F}"/>
    <dgm:cxn modelId="{17A6B358-50EC-4A79-8E53-70DD0FAFD0B1}" type="presOf" srcId="{43AD5C57-2A24-40C7-9095-8BF503873637}" destId="{F20B09E7-9990-4CE6-A9D2-F3C954CC165E}" srcOrd="0" destOrd="0" presId="urn:microsoft.com/office/officeart/2005/8/layout/hList1"/>
    <dgm:cxn modelId="{B7FF69C0-BC15-4DF5-AE3D-8D3E5F691DD4}" srcId="{4E488CD4-E951-4100-8503-10547542F067}" destId="{821A11DE-FD7A-4DCF-A71E-0941F7DA70BA}" srcOrd="0" destOrd="0" parTransId="{3AE9B934-9110-4E61-831A-66D42E955405}" sibTransId="{2F5A467F-DD15-4CEE-9E78-D28052E40FE1}"/>
    <dgm:cxn modelId="{34CCD219-2F56-4C45-8ED9-DA34026DFE7A}" type="presOf" srcId="{0876F7A9-210D-4446-945C-234CC9118BA5}" destId="{FDA3A9F8-10BA-4926-9554-41E8A056219A}" srcOrd="0" destOrd="1" presId="urn:microsoft.com/office/officeart/2005/8/layout/hList1"/>
    <dgm:cxn modelId="{FE8C3CB8-9861-4EC4-AD65-6AC7AC0A5C71}" srcId="{E6B38E3B-DEE9-43F2-B709-69494D42CDC7}" destId="{006F14DB-8282-4692-BD18-2313B8051359}" srcOrd="2" destOrd="0" parTransId="{63406CB7-00B3-4EBB-B4E3-4D460B67C1B3}" sibTransId="{D636AAEB-41E0-42D2-83E0-300321776BA3}"/>
    <dgm:cxn modelId="{8C2152E7-7E2B-4E22-A983-4F3D1101DEA8}" type="presOf" srcId="{166B4EEA-5AD0-432E-8648-0015FFEC92F5}" destId="{67D74C8C-E56C-4568-92EF-385181B673C9}" srcOrd="0" destOrd="0" presId="urn:microsoft.com/office/officeart/2005/8/layout/hList1"/>
    <dgm:cxn modelId="{0429E682-AA0E-4CBA-A511-893020E0C0AC}" srcId="{9AFF35FC-A3DC-4CA5-851D-6E5C17DDCD6D}" destId="{C6B17394-3063-45B9-A363-FBA71659D900}" srcOrd="0" destOrd="0" parTransId="{8980A397-955F-4513-9C34-A67FF365702E}" sibTransId="{B0BB45CE-4138-4943-BC2A-238EF1453A1A}"/>
    <dgm:cxn modelId="{479D462F-70B9-4547-B6A8-32AA4BA73B3C}" type="presOf" srcId="{88D3DFEE-8381-4D57-97BE-D1E4159ACDE4}" destId="{F0AAE5F5-D4D0-48D8-8C6A-FA6BF00CB797}" srcOrd="0" destOrd="1" presId="urn:microsoft.com/office/officeart/2005/8/layout/hList1"/>
    <dgm:cxn modelId="{99C0202E-3787-4633-A093-E27A3E969F4F}" type="presOf" srcId="{C6B17394-3063-45B9-A363-FBA71659D900}" destId="{F0AAE5F5-D4D0-48D8-8C6A-FA6BF00CB797}" srcOrd="0" destOrd="0" presId="urn:microsoft.com/office/officeart/2005/8/layout/hList1"/>
    <dgm:cxn modelId="{C087540C-88A1-49C1-8BCF-BBA189DA200B}" type="presOf" srcId="{9631C7CD-2068-405D-B8AA-59A54FDF383C}" destId="{F0AAE5F5-D4D0-48D8-8C6A-FA6BF00CB797}" srcOrd="0" destOrd="2" presId="urn:microsoft.com/office/officeart/2005/8/layout/hList1"/>
    <dgm:cxn modelId="{130410BF-6017-4B6C-AC63-0AB8F0F08408}" type="presParOf" srcId="{67D74C8C-E56C-4568-92EF-385181B673C9}" destId="{6CF60A43-6B3B-4437-A038-4F38E1A58C16}" srcOrd="0" destOrd="0" presId="urn:microsoft.com/office/officeart/2005/8/layout/hList1"/>
    <dgm:cxn modelId="{752A5BAE-2FB7-4C19-B5F7-B8648E11AD93}" type="presParOf" srcId="{6CF60A43-6B3B-4437-A038-4F38E1A58C16}" destId="{D2C07670-3476-4704-BE3D-8695BC493C05}" srcOrd="0" destOrd="0" presId="urn:microsoft.com/office/officeart/2005/8/layout/hList1"/>
    <dgm:cxn modelId="{D6B30238-348F-4A0C-A169-66BF28D8772D}" type="presParOf" srcId="{6CF60A43-6B3B-4437-A038-4F38E1A58C16}" destId="{F20B09E7-9990-4CE6-A9D2-F3C954CC165E}" srcOrd="1" destOrd="0" presId="urn:microsoft.com/office/officeart/2005/8/layout/hList1"/>
    <dgm:cxn modelId="{48E22115-F635-47F6-A8EC-711DA1B6A8E3}" type="presParOf" srcId="{67D74C8C-E56C-4568-92EF-385181B673C9}" destId="{3A672293-1BF6-4692-9F83-E5C575F4369C}" srcOrd="1" destOrd="0" presId="urn:microsoft.com/office/officeart/2005/8/layout/hList1"/>
    <dgm:cxn modelId="{678F05F7-7ADB-4FDB-94D6-B384F3A9F887}" type="presParOf" srcId="{67D74C8C-E56C-4568-92EF-385181B673C9}" destId="{5106C1FA-D42C-4860-A417-E3EFF3248FF3}" srcOrd="2" destOrd="0" presId="urn:microsoft.com/office/officeart/2005/8/layout/hList1"/>
    <dgm:cxn modelId="{66E74193-63FB-4554-B7C0-72D21552CDCB}" type="presParOf" srcId="{5106C1FA-D42C-4860-A417-E3EFF3248FF3}" destId="{281D8571-E647-46C6-8569-108F19A4643B}" srcOrd="0" destOrd="0" presId="urn:microsoft.com/office/officeart/2005/8/layout/hList1"/>
    <dgm:cxn modelId="{68659A5F-3FDF-46A1-A831-D53CF5EC436A}" type="presParOf" srcId="{5106C1FA-D42C-4860-A417-E3EFF3248FF3}" destId="{FDA3A9F8-10BA-4926-9554-41E8A056219A}" srcOrd="1" destOrd="0" presId="urn:microsoft.com/office/officeart/2005/8/layout/hList1"/>
    <dgm:cxn modelId="{0533B3B8-5A7B-4D8F-88CD-B4AEF73A5C44}" type="presParOf" srcId="{67D74C8C-E56C-4568-92EF-385181B673C9}" destId="{EA2A25DE-4685-405B-8F8A-E043ABEC3DD6}" srcOrd="3" destOrd="0" presId="urn:microsoft.com/office/officeart/2005/8/layout/hList1"/>
    <dgm:cxn modelId="{B8E9BC73-D09F-42FB-8E8E-DD800D996E98}" type="presParOf" srcId="{67D74C8C-E56C-4568-92EF-385181B673C9}" destId="{1F114CFA-88DC-4175-877D-BC5CE05E16E3}" srcOrd="4" destOrd="0" presId="urn:microsoft.com/office/officeart/2005/8/layout/hList1"/>
    <dgm:cxn modelId="{73DE395E-7F30-4A85-BEEF-95A4133DAC2E}" type="presParOf" srcId="{1F114CFA-88DC-4175-877D-BC5CE05E16E3}" destId="{2BA3CB57-91D0-4F2B-BE50-A1674D54CEC4}" srcOrd="0" destOrd="0" presId="urn:microsoft.com/office/officeart/2005/8/layout/hList1"/>
    <dgm:cxn modelId="{FF7EED4F-49E0-4178-9060-3C30DB82EFEE}" type="presParOf" srcId="{1F114CFA-88DC-4175-877D-BC5CE05E16E3}" destId="{F0AAE5F5-D4D0-48D8-8C6A-FA6BF00CB797}"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6029C6-2A79-4DEC-BF05-7E386C1BB563}">
      <dsp:nvSpPr>
        <dsp:cNvPr id="0" name=""/>
        <dsp:cNvSpPr/>
      </dsp:nvSpPr>
      <dsp:spPr>
        <a:xfrm>
          <a:off x="622934" y="0"/>
          <a:ext cx="7059930" cy="25145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BB375-AB87-4C5C-83CA-D8DF4CBCE3E6}">
      <dsp:nvSpPr>
        <dsp:cNvPr id="0" name=""/>
        <dsp:cNvSpPr/>
      </dsp:nvSpPr>
      <dsp:spPr>
        <a:xfrm>
          <a:off x="0" y="754379"/>
          <a:ext cx="2491740" cy="1005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Year 1</a:t>
          </a:r>
          <a:endParaRPr lang="en-US" sz="2400" b="1" kern="1200" dirty="0"/>
        </a:p>
      </dsp:txBody>
      <dsp:txXfrm>
        <a:off x="0" y="754379"/>
        <a:ext cx="2491740" cy="1005840"/>
      </dsp:txXfrm>
    </dsp:sp>
    <dsp:sp modelId="{5C55D171-E83D-4D12-856E-7588B0903D6C}">
      <dsp:nvSpPr>
        <dsp:cNvPr id="0" name=""/>
        <dsp:cNvSpPr/>
      </dsp:nvSpPr>
      <dsp:spPr>
        <a:xfrm>
          <a:off x="2907030" y="754379"/>
          <a:ext cx="2491740" cy="1005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Year 2</a:t>
          </a:r>
          <a:endParaRPr lang="en-US" sz="2400" b="1" kern="1200" dirty="0"/>
        </a:p>
      </dsp:txBody>
      <dsp:txXfrm>
        <a:off x="2907030" y="754379"/>
        <a:ext cx="2491740" cy="1005840"/>
      </dsp:txXfrm>
    </dsp:sp>
    <dsp:sp modelId="{A07C8D12-7165-40C0-A876-828CAC4B80B8}">
      <dsp:nvSpPr>
        <dsp:cNvPr id="0" name=""/>
        <dsp:cNvSpPr/>
      </dsp:nvSpPr>
      <dsp:spPr>
        <a:xfrm>
          <a:off x="5814060" y="745065"/>
          <a:ext cx="2491740" cy="1005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Year 3</a:t>
          </a:r>
          <a:endParaRPr lang="en-US" sz="2400" b="1" kern="1200" dirty="0"/>
        </a:p>
      </dsp:txBody>
      <dsp:txXfrm>
        <a:off x="5814060" y="745065"/>
        <a:ext cx="2491740" cy="1005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C07670-3476-4704-BE3D-8695BC493C05}">
      <dsp:nvSpPr>
        <dsp:cNvPr id="0" name=""/>
        <dsp:cNvSpPr/>
      </dsp:nvSpPr>
      <dsp:spPr>
        <a:xfrm>
          <a:off x="2619" y="23115"/>
          <a:ext cx="2553890" cy="633600"/>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2012</a:t>
          </a:r>
          <a:endParaRPr lang="en-US" sz="2200" kern="1200" dirty="0"/>
        </a:p>
      </dsp:txBody>
      <dsp:txXfrm>
        <a:off x="2619" y="23115"/>
        <a:ext cx="2553890" cy="633600"/>
      </dsp:txXfrm>
    </dsp:sp>
    <dsp:sp modelId="{F20B09E7-9990-4CE6-A9D2-F3C954CC165E}">
      <dsp:nvSpPr>
        <dsp:cNvPr id="0" name=""/>
        <dsp:cNvSpPr/>
      </dsp:nvSpPr>
      <dsp:spPr>
        <a:xfrm>
          <a:off x="2619" y="656715"/>
          <a:ext cx="2553890" cy="2596769"/>
        </a:xfrm>
        <a:prstGeom prst="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ACO shares 60% of savings or loss above benchmark </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t>Must report </a:t>
          </a:r>
          <a:br>
            <a:rPr lang="en-US" sz="2200" kern="1200" dirty="0" smtClean="0"/>
          </a:br>
          <a:r>
            <a:rPr lang="en-US" sz="2200" kern="1200" dirty="0" smtClean="0"/>
            <a:t>(not meet) 33 quality measures</a:t>
          </a:r>
        </a:p>
      </dsp:txBody>
      <dsp:txXfrm>
        <a:off x="2619" y="656715"/>
        <a:ext cx="2553890" cy="2596769"/>
      </dsp:txXfrm>
    </dsp:sp>
    <dsp:sp modelId="{281D8571-E647-46C6-8569-108F19A4643B}">
      <dsp:nvSpPr>
        <dsp:cNvPr id="0" name=""/>
        <dsp:cNvSpPr/>
      </dsp:nvSpPr>
      <dsp:spPr>
        <a:xfrm>
          <a:off x="2914054" y="23115"/>
          <a:ext cx="2553890" cy="633600"/>
        </a:xfrm>
        <a:prstGeom prst="rect">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2013</a:t>
          </a:r>
          <a:endParaRPr lang="en-US" sz="2200" kern="1200" dirty="0"/>
        </a:p>
      </dsp:txBody>
      <dsp:txXfrm>
        <a:off x="2914054" y="23115"/>
        <a:ext cx="2553890" cy="633600"/>
      </dsp:txXfrm>
    </dsp:sp>
    <dsp:sp modelId="{FDA3A9F8-10BA-4926-9554-41E8A056219A}">
      <dsp:nvSpPr>
        <dsp:cNvPr id="0" name=""/>
        <dsp:cNvSpPr/>
      </dsp:nvSpPr>
      <dsp:spPr>
        <a:xfrm>
          <a:off x="2914054" y="656715"/>
          <a:ext cx="2553890" cy="2596769"/>
        </a:xfrm>
        <a:prstGeom prst="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ACO shares 70% </a:t>
          </a:r>
          <a:br>
            <a:rPr lang="en-US" sz="2200" kern="1200" dirty="0" smtClean="0"/>
          </a:br>
          <a:r>
            <a:rPr lang="en-US" sz="2200" kern="1200" dirty="0" smtClean="0"/>
            <a:t>of savings or loss above benchmark</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t>Payment tied to meeting 25 of 33 quality measures</a:t>
          </a:r>
        </a:p>
      </dsp:txBody>
      <dsp:txXfrm>
        <a:off x="2914054" y="656715"/>
        <a:ext cx="2553890" cy="2596769"/>
      </dsp:txXfrm>
    </dsp:sp>
    <dsp:sp modelId="{2BA3CB57-91D0-4F2B-BE50-A1674D54CEC4}">
      <dsp:nvSpPr>
        <dsp:cNvPr id="0" name=""/>
        <dsp:cNvSpPr/>
      </dsp:nvSpPr>
      <dsp:spPr>
        <a:xfrm>
          <a:off x="5825490" y="23115"/>
          <a:ext cx="2553890" cy="633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2014</a:t>
          </a:r>
          <a:endParaRPr lang="en-US" sz="2200" kern="1200" dirty="0"/>
        </a:p>
      </dsp:txBody>
      <dsp:txXfrm>
        <a:off x="5825490" y="23115"/>
        <a:ext cx="2553890" cy="633600"/>
      </dsp:txXfrm>
    </dsp:sp>
    <dsp:sp modelId="{F0AAE5F5-D4D0-48D8-8C6A-FA6BF00CB797}">
      <dsp:nvSpPr>
        <dsp:cNvPr id="0" name=""/>
        <dsp:cNvSpPr/>
      </dsp:nvSpPr>
      <dsp:spPr>
        <a:xfrm>
          <a:off x="5825490" y="656715"/>
          <a:ext cx="2553890" cy="2596769"/>
        </a:xfrm>
        <a:prstGeom prst="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Eligible to move </a:t>
          </a:r>
          <a:br>
            <a:rPr lang="en-US" sz="2200" kern="1200" dirty="0" smtClean="0"/>
          </a:br>
          <a:r>
            <a:rPr lang="en-US" sz="2200" kern="1200" dirty="0" smtClean="0"/>
            <a:t>to a population-based payment</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t>Must engage </a:t>
          </a:r>
          <a:br>
            <a:rPr lang="en-US" sz="2200" kern="1200" dirty="0" smtClean="0"/>
          </a:br>
          <a:r>
            <a:rPr lang="en-US" sz="2200" kern="1200" dirty="0" smtClean="0"/>
            <a:t>ACO with non-Medicare payers</a:t>
          </a:r>
        </a:p>
      </dsp:txBody>
      <dsp:txXfrm>
        <a:off x="5825490" y="656715"/>
        <a:ext cx="2553890" cy="25967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120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F27487-1F14-4872-BC02-44CE07B10F62}" type="datetimeFigureOut">
              <a:rPr lang="en-US" smtClean="0"/>
              <a:pPr/>
              <a:t>3/23/2012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43F543-2FF4-463B-B0EF-DE70A4142C16}" type="slidenum">
              <a:rPr lang="en-US" smtClean="0"/>
              <a:pPr/>
              <a:t>‹#›</a:t>
            </a:fld>
            <a:endParaRPr lang="en-US" dirty="0"/>
          </a:p>
        </p:txBody>
      </p:sp>
    </p:spTree>
    <p:extLst>
      <p:ext uri="{BB962C8B-B14F-4D97-AF65-F5344CB8AC3E}">
        <p14:creationId xmlns:p14="http://schemas.microsoft.com/office/powerpoint/2010/main" xmlns="" val="339053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100" dirty="0" smtClean="0"/>
              <a:t>Medicare </a:t>
            </a:r>
            <a:r>
              <a:rPr lang="en-US" sz="1100" dirty="0" smtClean="0"/>
              <a:t>covers </a:t>
            </a:r>
            <a:r>
              <a:rPr lang="en-US" sz="1100" b="1" dirty="0" smtClean="0"/>
              <a:t>10%</a:t>
            </a:r>
            <a:r>
              <a:rPr lang="en-US" sz="1100" dirty="0" smtClean="0"/>
              <a:t> of the population in Colorado, it is a good place to start for reforming the way we deliver health</a:t>
            </a:r>
          </a:p>
          <a:p>
            <a:pPr>
              <a:buFont typeface="Arial" pitchFamily="34" charset="0"/>
              <a:buChar char="•"/>
            </a:pPr>
            <a:r>
              <a:rPr lang="en-US" sz="1100" dirty="0" smtClean="0"/>
              <a:t>Because it covers the aged, </a:t>
            </a:r>
            <a:r>
              <a:rPr lang="en-US" sz="1100" b="1" dirty="0" smtClean="0"/>
              <a:t>expensive</a:t>
            </a:r>
            <a:r>
              <a:rPr lang="en-US" sz="1100" dirty="0" smtClean="0"/>
              <a:t> population with lots of opportunities to improve care and reduce costs</a:t>
            </a:r>
          </a:p>
          <a:p>
            <a:pPr>
              <a:buFont typeface="Arial" pitchFamily="34" charset="0"/>
              <a:buChar char="•"/>
            </a:pPr>
            <a:r>
              <a:rPr lang="en-US" sz="1100" dirty="0" smtClean="0"/>
              <a:t>Medicare is</a:t>
            </a:r>
            <a:r>
              <a:rPr lang="en-US" sz="1100" baseline="0" dirty="0" smtClean="0"/>
              <a:t> FFS model – because it’s so big, a lot of things in our HC system are based off of it.</a:t>
            </a:r>
            <a:endParaRPr lang="en-US" sz="1100" dirty="0" smtClean="0"/>
          </a:p>
          <a:p>
            <a:pPr>
              <a:buFont typeface="Arial" charset="0"/>
              <a:buChar char="•"/>
            </a:pPr>
            <a:endParaRPr lang="en-US" sz="110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100" i="1" dirty="0" smtClean="0"/>
              <a:t/>
            </a:r>
            <a:br>
              <a:rPr lang="en-US" sz="1100" i="1" dirty="0" smtClean="0"/>
            </a:br>
            <a:endParaRPr lang="en-US" sz="1100" i="1" dirty="0" smtClean="0"/>
          </a:p>
          <a:p>
            <a:pPr>
              <a:buFont typeface="Arial" charset="0"/>
              <a:buChar char="•"/>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b="0" i="0" u="none" strike="noStrike" kern="1200" baseline="0" dirty="0" smtClean="0">
                <a:solidFill>
                  <a:schemeClr val="tx1"/>
                </a:solidFill>
                <a:latin typeface="+mn-lt"/>
                <a:ea typeface="+mn-ea"/>
                <a:cs typeface="+mn-cs"/>
              </a:rPr>
              <a:t>The Center for Medicare and Medicaid Services (</a:t>
            </a:r>
            <a:r>
              <a:rPr lang="en-US" sz="1200" b="1" i="0" u="none" strike="noStrike" kern="1200" baseline="0" dirty="0" smtClean="0">
                <a:solidFill>
                  <a:schemeClr val="tx1"/>
                </a:solidFill>
                <a:latin typeface="+mn-lt"/>
                <a:ea typeface="+mn-ea"/>
                <a:cs typeface="+mn-cs"/>
              </a:rPr>
              <a:t>CMS</a:t>
            </a:r>
            <a:r>
              <a:rPr lang="en-US" sz="1200" b="0" i="0" u="none" strike="noStrike" kern="1200" baseline="0" dirty="0" smtClean="0">
                <a:solidFill>
                  <a:schemeClr val="tx1"/>
                </a:solidFill>
                <a:latin typeface="+mn-lt"/>
                <a:ea typeface="+mn-ea"/>
                <a:cs typeface="+mn-cs"/>
              </a:rPr>
              <a:t>) has an Innovation Center, and in May 2011 this Innovation Center announced that it would test a new </a:t>
            </a:r>
            <a:r>
              <a:rPr lang="en-US" sz="1200" b="1" i="0" u="none" strike="noStrike" kern="1200" baseline="0" dirty="0" smtClean="0">
                <a:solidFill>
                  <a:schemeClr val="tx1"/>
                </a:solidFill>
                <a:latin typeface="+mn-lt"/>
                <a:ea typeface="+mn-ea"/>
                <a:cs typeface="+mn-cs"/>
              </a:rPr>
              <a:t>Pioneer</a:t>
            </a:r>
            <a:r>
              <a:rPr lang="en-US" sz="1200" b="0" i="0" u="none" strike="noStrike" kern="1200" baseline="0" dirty="0" smtClean="0">
                <a:solidFill>
                  <a:schemeClr val="tx1"/>
                </a:solidFill>
                <a:latin typeface="+mn-lt"/>
                <a:ea typeface="+mn-ea"/>
                <a:cs typeface="+mn-cs"/>
              </a:rPr>
              <a:t> ACO model, targeted to organizations that already have a </a:t>
            </a:r>
            <a:r>
              <a:rPr lang="en-US" sz="1200" b="1" i="0" u="none" strike="noStrike" kern="1200" baseline="0" dirty="0" smtClean="0">
                <a:solidFill>
                  <a:schemeClr val="tx1"/>
                </a:solidFill>
                <a:latin typeface="+mn-lt"/>
                <a:ea typeface="+mn-ea"/>
                <a:cs typeface="+mn-cs"/>
              </a:rPr>
              <a:t>track record </a:t>
            </a:r>
            <a:r>
              <a:rPr lang="en-US" sz="1200" b="0" i="0" u="none" strike="noStrike" kern="1200" baseline="0" dirty="0" smtClean="0">
                <a:solidFill>
                  <a:schemeClr val="tx1"/>
                </a:solidFill>
                <a:latin typeface="+mn-lt"/>
                <a:ea typeface="+mn-ea"/>
                <a:cs typeface="+mn-cs"/>
              </a:rPr>
              <a:t>of managing financial risk and developing systems for being accountable for quality-related performance. </a:t>
            </a:r>
          </a:p>
          <a:p>
            <a:pPr>
              <a:buFont typeface="Arial" pitchFamily="34" charset="0"/>
              <a:buChar char="•"/>
            </a:pPr>
            <a:r>
              <a:rPr lang="en-US" sz="1200" b="0" i="0" u="none" strike="noStrike" kern="1200" baseline="0" dirty="0" smtClean="0">
                <a:solidFill>
                  <a:schemeClr val="tx1"/>
                </a:solidFill>
                <a:latin typeface="+mn-lt"/>
                <a:ea typeface="+mn-ea"/>
                <a:cs typeface="+mn-cs"/>
              </a:rPr>
              <a:t> These are called “</a:t>
            </a:r>
            <a:r>
              <a:rPr lang="en-US" sz="1200" b="1" i="0" u="none" strike="noStrike" kern="1200" baseline="0" dirty="0" smtClean="0">
                <a:solidFill>
                  <a:schemeClr val="tx1"/>
                </a:solidFill>
                <a:latin typeface="+mn-lt"/>
                <a:ea typeface="+mn-ea"/>
                <a:cs typeface="+mn-cs"/>
              </a:rPr>
              <a:t>Pioneer</a:t>
            </a:r>
            <a:r>
              <a:rPr lang="en-US" sz="1200" b="0" i="0" u="none" strike="noStrike" kern="1200" baseline="0" dirty="0" smtClean="0">
                <a:solidFill>
                  <a:schemeClr val="tx1"/>
                </a:solidFill>
                <a:latin typeface="+mn-lt"/>
                <a:ea typeface="+mn-ea"/>
                <a:cs typeface="+mn-cs"/>
              </a:rPr>
              <a:t>” because it is on the cutting edge for Medicare reform; </a:t>
            </a:r>
            <a:r>
              <a:rPr lang="en-US" sz="1200" b="1" i="0" u="none" strike="noStrike" kern="1200" baseline="0" dirty="0" smtClean="0">
                <a:solidFill>
                  <a:schemeClr val="tx1"/>
                </a:solidFill>
                <a:latin typeface="+mn-lt"/>
                <a:ea typeface="+mn-ea"/>
                <a:cs typeface="+mn-cs"/>
              </a:rPr>
              <a:t>leading the way </a:t>
            </a:r>
            <a:r>
              <a:rPr lang="en-US" sz="1200" b="0" i="0" u="none" strike="noStrike" kern="1200" baseline="0" dirty="0" smtClean="0">
                <a:solidFill>
                  <a:schemeClr val="tx1"/>
                </a:solidFill>
                <a:latin typeface="+mn-lt"/>
                <a:ea typeface="+mn-ea"/>
                <a:cs typeface="+mn-cs"/>
              </a:rPr>
              <a:t>for others because they have already </a:t>
            </a:r>
            <a:r>
              <a:rPr lang="en-US" sz="1200" b="1" i="0" u="none" strike="noStrike" kern="1200" baseline="0" dirty="0" smtClean="0">
                <a:solidFill>
                  <a:schemeClr val="tx1"/>
                </a:solidFill>
                <a:latin typeface="+mn-lt"/>
                <a:ea typeface="+mn-ea"/>
                <a:cs typeface="+mn-cs"/>
              </a:rPr>
              <a:t>embarked</a:t>
            </a:r>
            <a:r>
              <a:rPr lang="en-US" sz="1200" b="0" i="0" u="none" strike="noStrike" kern="1200" baseline="0" dirty="0" smtClean="0">
                <a:solidFill>
                  <a:schemeClr val="tx1"/>
                </a:solidFill>
                <a:latin typeface="+mn-lt"/>
                <a:ea typeface="+mn-ea"/>
                <a:cs typeface="+mn-cs"/>
              </a:rPr>
              <a:t> on organized care practices</a:t>
            </a:r>
          </a:p>
          <a:p>
            <a:pPr>
              <a:buFont typeface="Arial" pitchFamily="34" charset="0"/>
              <a:buChar char="•"/>
            </a:pPr>
            <a:r>
              <a:rPr lang="en-US" sz="1200" b="0" i="0" u="none" strike="noStrike" kern="1200" baseline="0" dirty="0" smtClean="0">
                <a:solidFill>
                  <a:schemeClr val="tx1"/>
                </a:solidFill>
                <a:latin typeface="+mn-lt"/>
                <a:ea typeface="+mn-ea"/>
                <a:cs typeface="+mn-cs"/>
              </a:rPr>
              <a:t>CMS </a:t>
            </a:r>
            <a:r>
              <a:rPr lang="en-US" baseline="0" dirty="0" smtClean="0"/>
              <a:t>selected </a:t>
            </a:r>
            <a:r>
              <a:rPr lang="en-US" b="1" baseline="0" dirty="0" smtClean="0"/>
              <a:t>32 Pioneer ACOs </a:t>
            </a:r>
            <a:r>
              <a:rPr lang="en-US" baseline="0" dirty="0" smtClean="0"/>
              <a:t>with a variety of organizational structures so that they could evaluate what organizations and approaches work best in reducing costs and improving quality.  </a:t>
            </a:r>
          </a:p>
          <a:p>
            <a:pPr>
              <a:buFont typeface="Arial" pitchFamily="34" charset="0"/>
              <a:buChar char="•"/>
            </a:pPr>
            <a:r>
              <a:rPr lang="en-US" baseline="0" dirty="0" smtClean="0"/>
              <a:t>In Colorado, our very own PHP was selected – this is a private care coordination company that for the </a:t>
            </a:r>
            <a:r>
              <a:rPr lang="en-US" b="1" baseline="0" dirty="0" smtClean="0"/>
              <a:t>past 15 years </a:t>
            </a:r>
            <a:r>
              <a:rPr lang="en-US" baseline="0" dirty="0" smtClean="0"/>
              <a:t>have been developing a care coordination model.</a:t>
            </a:r>
          </a:p>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Eventually, this will serve up to </a:t>
            </a:r>
            <a:r>
              <a:rPr lang="en-US" b="1" baseline="0" dirty="0" smtClean="0"/>
              <a:t>28k </a:t>
            </a:r>
            <a:r>
              <a:rPr lang="en-US" baseline="0" dirty="0" smtClean="0"/>
              <a:t>Medicare beneficiaries in CO; w</a:t>
            </a:r>
            <a:r>
              <a:rPr lang="en-US" sz="1100" b="0" kern="1200" baseline="0" dirty="0" smtClean="0">
                <a:solidFill>
                  <a:schemeClr val="tx1"/>
                </a:solidFill>
                <a:latin typeface="+mn-lt"/>
                <a:ea typeface="+mn-ea"/>
                <a:cs typeface="+mn-cs"/>
              </a:rPr>
              <a:t>ill serve </a:t>
            </a:r>
            <a:r>
              <a:rPr lang="en-US" sz="1100" b="1" kern="1200" baseline="0" dirty="0" smtClean="0">
                <a:solidFill>
                  <a:schemeClr val="tx1"/>
                </a:solidFill>
                <a:latin typeface="+mn-lt"/>
                <a:ea typeface="+mn-ea"/>
                <a:cs typeface="+mn-cs"/>
              </a:rPr>
              <a:t>860,000</a:t>
            </a:r>
            <a:r>
              <a:rPr lang="en-US" sz="1100" b="0" kern="1200" baseline="0" dirty="0" smtClean="0">
                <a:solidFill>
                  <a:schemeClr val="tx1"/>
                </a:solidFill>
                <a:latin typeface="+mn-lt"/>
                <a:ea typeface="+mn-ea"/>
                <a:cs typeface="+mn-cs"/>
              </a:rPr>
              <a:t> nationwide</a:t>
            </a:r>
          </a:p>
          <a:p>
            <a:pPr>
              <a:buFont typeface="Arial" pitchFamily="34" charset="0"/>
              <a:buChar char="•"/>
            </a:pPr>
            <a:endParaRPr lang="en-US" dirty="0" smtClean="0"/>
          </a:p>
          <a:p>
            <a:r>
              <a:rPr lang="en-US" sz="1200" b="0" i="1" u="none" strike="noStrike" kern="1200" baseline="0" dirty="0" smtClean="0">
                <a:solidFill>
                  <a:schemeClr val="tx1"/>
                </a:solidFill>
                <a:latin typeface="+mn-lt"/>
                <a:ea typeface="+mn-ea"/>
                <a:cs typeface="+mn-cs"/>
              </a:rPr>
              <a:t>Extra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The ACOs were selected in December 2011 and will begin actual implementation in APRIL 2012.</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A43F543-2FF4-463B-B0EF-DE70A4142C16}" type="slidenum">
              <a:rPr lang="en-US" smtClean="0"/>
              <a:pPr/>
              <a:t>11</a:t>
            </a:fld>
            <a:endParaRPr lang="en-US" dirty="0"/>
          </a:p>
        </p:txBody>
      </p:sp>
    </p:spTree>
    <p:extLst>
      <p:ext uri="{BB962C8B-B14F-4D97-AF65-F5344CB8AC3E}">
        <p14:creationId xmlns:p14="http://schemas.microsoft.com/office/powerpoint/2010/main" xmlns="" val="340165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100" b="1" dirty="0" smtClean="0"/>
              <a:t> How</a:t>
            </a:r>
            <a:r>
              <a:rPr lang="en-US" sz="1100" b="1" baseline="0" dirty="0" smtClean="0"/>
              <a:t> is this working?</a:t>
            </a:r>
          </a:p>
          <a:p>
            <a:pPr>
              <a:buFont typeface="Arial" pitchFamily="34" charset="0"/>
              <a:buChar char="•"/>
            </a:pPr>
            <a:r>
              <a:rPr lang="en-US" sz="1100" baseline="0" dirty="0" smtClean="0"/>
              <a:t> PHP is working with </a:t>
            </a:r>
            <a:r>
              <a:rPr lang="en-US" sz="1100" b="1" baseline="0" dirty="0" smtClean="0"/>
              <a:t>three physician practices </a:t>
            </a:r>
            <a:r>
              <a:rPr lang="en-US" sz="1100" baseline="0" dirty="0" smtClean="0"/>
              <a:t>in the Denver area</a:t>
            </a:r>
          </a:p>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a:t>
            </a:r>
            <a:r>
              <a:rPr lang="en-US" sz="1100" b="0" kern="1200" dirty="0" smtClean="0">
                <a:solidFill>
                  <a:schemeClr val="tx1"/>
                </a:solidFill>
                <a:latin typeface="+mn-lt"/>
                <a:ea typeface="+mn-ea"/>
                <a:cs typeface="+mn-cs"/>
              </a:rPr>
              <a:t>PHP will provide </a:t>
            </a:r>
            <a:r>
              <a:rPr lang="en-US" sz="1100" b="1" kern="1200" dirty="0" smtClean="0">
                <a:solidFill>
                  <a:schemeClr val="tx1"/>
                </a:solidFill>
                <a:latin typeface="+mn-lt"/>
                <a:ea typeface="+mn-ea"/>
                <a:cs typeface="+mn-cs"/>
              </a:rPr>
              <a:t>care management</a:t>
            </a:r>
            <a:r>
              <a:rPr lang="en-US" sz="1100" b="0" kern="1200" dirty="0" smtClean="0">
                <a:solidFill>
                  <a:schemeClr val="tx1"/>
                </a:solidFill>
                <a:latin typeface="+mn-lt"/>
                <a:ea typeface="+mn-ea"/>
                <a:cs typeface="+mn-cs"/>
              </a:rPr>
              <a:t>, data analysis and quality improvement </a:t>
            </a:r>
            <a:r>
              <a:rPr lang="en-US" sz="1100" b="1" kern="1200" dirty="0" smtClean="0">
                <a:solidFill>
                  <a:schemeClr val="tx1"/>
                </a:solidFill>
                <a:latin typeface="+mn-lt"/>
                <a:ea typeface="+mn-ea"/>
                <a:cs typeface="+mn-cs"/>
              </a:rPr>
              <a:t>services</a:t>
            </a:r>
            <a:r>
              <a:rPr lang="en-US" sz="1100" b="0" kern="1200" dirty="0" smtClean="0">
                <a:solidFill>
                  <a:schemeClr val="tx1"/>
                </a:solidFill>
                <a:latin typeface="+mn-lt"/>
                <a:ea typeface="+mn-ea"/>
                <a:cs typeface="+mn-cs"/>
              </a:rPr>
              <a:t> to the participating practices to help them manage and improve the health of their Medicare population</a:t>
            </a:r>
          </a:p>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kern="1200" dirty="0" smtClean="0">
                <a:solidFill>
                  <a:schemeClr val="tx1"/>
                </a:solidFill>
                <a:latin typeface="+mn-lt"/>
                <a:ea typeface="+mn-ea"/>
                <a:cs typeface="+mn-cs"/>
              </a:rPr>
              <a:t> One of the ways they do this is by </a:t>
            </a:r>
            <a:r>
              <a:rPr lang="en-US" sz="1100" b="1" kern="1200" dirty="0" smtClean="0">
                <a:solidFill>
                  <a:schemeClr val="tx1"/>
                </a:solidFill>
                <a:latin typeface="+mn-lt"/>
                <a:ea typeface="+mn-ea"/>
                <a:cs typeface="+mn-cs"/>
              </a:rPr>
              <a:t>co-locating</a:t>
            </a:r>
            <a:r>
              <a:rPr lang="en-US" sz="1100" b="1" kern="1200" baseline="0" dirty="0" smtClean="0">
                <a:solidFill>
                  <a:schemeClr val="tx1"/>
                </a:solidFill>
                <a:latin typeface="+mn-lt"/>
                <a:ea typeface="+mn-ea"/>
                <a:cs typeface="+mn-cs"/>
              </a:rPr>
              <a:t> a nurse or a social worker in a practice</a:t>
            </a:r>
            <a:r>
              <a:rPr lang="en-US" sz="1100" b="0" kern="1200" baseline="0" dirty="0" smtClean="0">
                <a:solidFill>
                  <a:schemeClr val="tx1"/>
                </a:solidFill>
                <a:latin typeface="+mn-lt"/>
                <a:ea typeface="+mn-ea"/>
                <a:cs typeface="+mn-cs"/>
              </a:rPr>
              <a:t>, who ensures for example, when a patient goes to a hospital, they receive care at discharge, hopefully to avoid a </a:t>
            </a:r>
            <a:r>
              <a:rPr lang="en-US" sz="1100" b="1" kern="1200" baseline="0" dirty="0" smtClean="0">
                <a:solidFill>
                  <a:schemeClr val="tx1"/>
                </a:solidFill>
                <a:latin typeface="+mn-lt"/>
                <a:ea typeface="+mn-ea"/>
                <a:cs typeface="+mn-cs"/>
              </a:rPr>
              <a:t>preventable re-admission</a:t>
            </a:r>
            <a:r>
              <a:rPr lang="en-US" sz="1100" b="0" kern="1200" baseline="0" dirty="0" smtClean="0">
                <a:solidFill>
                  <a:schemeClr val="tx1"/>
                </a:solidFill>
                <a:latin typeface="+mn-lt"/>
                <a:ea typeface="+mn-ea"/>
                <a:cs typeface="+mn-cs"/>
              </a:rPr>
              <a:t>.</a:t>
            </a:r>
          </a:p>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kern="1200" baseline="0" dirty="0" smtClean="0">
                <a:solidFill>
                  <a:schemeClr val="tx1"/>
                </a:solidFill>
                <a:latin typeface="+mn-lt"/>
                <a:ea typeface="+mn-ea"/>
                <a:cs typeface="+mn-cs"/>
              </a:rPr>
              <a:t> I’ve put the </a:t>
            </a:r>
            <a:r>
              <a:rPr lang="en-US" sz="1100" b="1" kern="1200" baseline="0" dirty="0" smtClean="0">
                <a:solidFill>
                  <a:schemeClr val="tx1"/>
                </a:solidFill>
                <a:latin typeface="+mn-lt"/>
                <a:ea typeface="+mn-ea"/>
                <a:cs typeface="+mn-cs"/>
              </a:rPr>
              <a:t>timeline</a:t>
            </a:r>
            <a:r>
              <a:rPr lang="en-US" sz="1100" b="0" kern="1200" baseline="0" dirty="0" smtClean="0">
                <a:solidFill>
                  <a:schemeClr val="tx1"/>
                </a:solidFill>
                <a:latin typeface="+mn-lt"/>
                <a:ea typeface="+mn-ea"/>
                <a:cs typeface="+mn-cs"/>
              </a:rPr>
              <a:t> here to indicate a couple of key themes that happen over time with this ACO</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kern="1200" baseline="0" dirty="0" smtClean="0">
                <a:solidFill>
                  <a:schemeClr val="tx1"/>
                </a:solidFill>
                <a:latin typeface="+mn-lt"/>
                <a:ea typeface="+mn-ea"/>
                <a:cs typeface="+mn-cs"/>
              </a:rPr>
              <a:t> First, the </a:t>
            </a:r>
            <a:r>
              <a:rPr lang="en-US" sz="1100" b="1" kern="1200" baseline="0" dirty="0" smtClean="0">
                <a:solidFill>
                  <a:schemeClr val="tx1"/>
                </a:solidFill>
                <a:latin typeface="+mn-lt"/>
                <a:ea typeface="+mn-ea"/>
                <a:cs typeface="+mn-cs"/>
              </a:rPr>
              <a:t>increase in the shared savings or risk </a:t>
            </a:r>
            <a:r>
              <a:rPr lang="en-US" sz="1100" b="0" kern="1200" baseline="0" dirty="0" smtClean="0">
                <a:solidFill>
                  <a:schemeClr val="tx1"/>
                </a:solidFill>
                <a:latin typeface="+mn-lt"/>
                <a:ea typeface="+mn-ea"/>
                <a:cs typeface="+mn-cs"/>
              </a:rPr>
              <a:t>– increases over time</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kern="1200" baseline="0" dirty="0" smtClean="0">
                <a:solidFill>
                  <a:schemeClr val="tx1"/>
                </a:solidFill>
                <a:latin typeface="+mn-lt"/>
                <a:ea typeface="+mn-ea"/>
                <a:cs typeface="+mn-cs"/>
              </a:rPr>
              <a:t> Second, </a:t>
            </a:r>
            <a:r>
              <a:rPr lang="en-US" sz="1100" b="1" kern="1200" baseline="0" dirty="0" smtClean="0">
                <a:solidFill>
                  <a:schemeClr val="tx1"/>
                </a:solidFill>
                <a:latin typeface="+mn-lt"/>
                <a:ea typeface="+mn-ea"/>
                <a:cs typeface="+mn-cs"/>
              </a:rPr>
              <a:t>payment is increasing </a:t>
            </a:r>
            <a:r>
              <a:rPr lang="en-US" sz="1100" b="0" kern="1200" baseline="0" dirty="0" smtClean="0">
                <a:solidFill>
                  <a:schemeClr val="tx1"/>
                </a:solidFill>
                <a:latin typeface="+mn-lt"/>
                <a:ea typeface="+mn-ea"/>
                <a:cs typeface="+mn-cs"/>
              </a:rPr>
              <a:t>tied to quality improvements – they’ll be held accountable to a series of quality measures – put a list in your </a:t>
            </a:r>
            <a:r>
              <a:rPr lang="en-US" sz="1100" b="1" kern="1200" baseline="0" dirty="0" smtClean="0">
                <a:solidFill>
                  <a:schemeClr val="tx1"/>
                </a:solidFill>
                <a:latin typeface="+mn-lt"/>
                <a:ea typeface="+mn-ea"/>
                <a:cs typeface="+mn-cs"/>
              </a:rPr>
              <a:t>binders</a:t>
            </a:r>
          </a:p>
          <a:p>
            <a:pPr marL="914400" marR="0" lvl="4"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kern="1200" baseline="0" dirty="0" smtClean="0">
                <a:solidFill>
                  <a:schemeClr val="tx1"/>
                </a:solidFill>
                <a:latin typeface="+mn-lt"/>
                <a:ea typeface="+mn-ea"/>
                <a:cs typeface="+mn-cs"/>
              </a:rPr>
              <a:t>Examples</a:t>
            </a:r>
            <a:r>
              <a:rPr lang="en-US" sz="1100" b="0" kern="1200" baseline="0" dirty="0" smtClean="0">
                <a:solidFill>
                  <a:schemeClr val="tx1"/>
                </a:solidFill>
                <a:latin typeface="+mn-lt"/>
                <a:ea typeface="+mn-ea"/>
                <a:cs typeface="+mn-cs"/>
              </a:rPr>
              <a:t> include: Everything from </a:t>
            </a:r>
            <a:r>
              <a:rPr lang="en-US" sz="1100" b="1" kern="1200" baseline="0" dirty="0" smtClean="0">
                <a:solidFill>
                  <a:schemeClr val="tx1"/>
                </a:solidFill>
                <a:latin typeface="+mn-lt"/>
                <a:ea typeface="+mn-ea"/>
                <a:cs typeface="+mn-cs"/>
              </a:rPr>
              <a:t>Hemoglobin A1c</a:t>
            </a:r>
            <a:r>
              <a:rPr lang="en-US" sz="1100" b="0" kern="1200" baseline="0" dirty="0" smtClean="0">
                <a:solidFill>
                  <a:schemeClr val="tx1"/>
                </a:solidFill>
                <a:latin typeface="+mn-lt"/>
                <a:ea typeface="+mn-ea"/>
                <a:cs typeface="+mn-cs"/>
              </a:rPr>
              <a:t> screening for </a:t>
            </a:r>
            <a:r>
              <a:rPr lang="en-US" sz="1100" b="1" kern="1200" baseline="0" dirty="0" smtClean="0">
                <a:solidFill>
                  <a:schemeClr val="tx1"/>
                </a:solidFill>
                <a:latin typeface="+mn-lt"/>
                <a:ea typeface="+mn-ea"/>
                <a:cs typeface="+mn-cs"/>
              </a:rPr>
              <a:t>diabetes</a:t>
            </a:r>
            <a:r>
              <a:rPr lang="en-US" sz="1100" b="0" kern="1200" baseline="0" dirty="0" smtClean="0">
                <a:solidFill>
                  <a:schemeClr val="tx1"/>
                </a:solidFill>
                <a:latin typeface="+mn-lt"/>
                <a:ea typeface="+mn-ea"/>
                <a:cs typeface="+mn-cs"/>
              </a:rPr>
              <a:t> to lower blood pressure to shared decisionmaking.</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kern="1200" baseline="0" dirty="0" smtClean="0">
                <a:solidFill>
                  <a:schemeClr val="tx1"/>
                </a:solidFill>
                <a:latin typeface="+mn-lt"/>
                <a:ea typeface="+mn-ea"/>
                <a:cs typeface="+mn-cs"/>
              </a:rPr>
              <a:t>Third, is </a:t>
            </a:r>
            <a:r>
              <a:rPr lang="en-US" sz="1100" b="1" kern="1200" baseline="0" dirty="0" smtClean="0">
                <a:solidFill>
                  <a:schemeClr val="tx1"/>
                </a:solidFill>
                <a:latin typeface="+mn-lt"/>
                <a:ea typeface="+mn-ea"/>
                <a:cs typeface="+mn-cs"/>
              </a:rPr>
              <a:t>moving away from FFS </a:t>
            </a:r>
            <a:r>
              <a:rPr lang="en-US" sz="1100" b="0" kern="1200" baseline="0" dirty="0" smtClean="0">
                <a:solidFill>
                  <a:schemeClr val="tx1"/>
                </a:solidFill>
                <a:latin typeface="+mn-lt"/>
                <a:ea typeface="+mn-ea"/>
                <a:cs typeface="+mn-cs"/>
              </a:rPr>
              <a:t>for service and into different payment </a:t>
            </a:r>
            <a:r>
              <a:rPr lang="en-US" sz="1100" b="0" kern="1200" baseline="0" dirty="0" smtClean="0">
                <a:solidFill>
                  <a:schemeClr val="tx1"/>
                </a:solidFill>
                <a:latin typeface="+mn-lt"/>
                <a:ea typeface="+mn-ea"/>
                <a:cs typeface="+mn-cs"/>
              </a:rPr>
              <a:t>arrangements</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0" kern="1200" baseline="0" dirty="0" smtClean="0">
              <a:solidFill>
                <a:schemeClr val="tx1"/>
              </a:solidFill>
              <a:latin typeface="+mn-lt"/>
              <a:ea typeface="+mn-ea"/>
              <a:cs typeface="+mn-cs"/>
            </a:endParaRPr>
          </a:p>
          <a:p>
            <a:pPr lvl="0"/>
            <a:r>
              <a:rPr lang="en-US" sz="1100" b="0" i="1" dirty="0" smtClean="0"/>
              <a:t>ACO </a:t>
            </a:r>
            <a:r>
              <a:rPr lang="en-US" sz="1100" b="0" i="1" dirty="0" smtClean="0"/>
              <a:t>shares 60% of savings or loss above benchmark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Years 4 an 5:  Full risk arrangements </a:t>
            </a:r>
            <a:br>
              <a:rPr lang="en-US" sz="1100" i="1" dirty="0" smtClean="0"/>
            </a:br>
            <a:endParaRPr lang="en-US" sz="1100" i="1" dirty="0" smtClean="0"/>
          </a:p>
          <a:p>
            <a:endParaRPr lang="en-US" sz="1100"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100" dirty="0" smtClean="0"/>
              <a:t>CO </a:t>
            </a:r>
            <a:r>
              <a:rPr lang="en-US" sz="1100" dirty="0" smtClean="0"/>
              <a:t>is at the </a:t>
            </a:r>
            <a:r>
              <a:rPr lang="en-US" sz="1100" b="1" dirty="0" smtClean="0"/>
              <a:t>forefront</a:t>
            </a:r>
            <a:r>
              <a:rPr lang="en-US" sz="1100" baseline="0" dirty="0" smtClean="0"/>
              <a:t> – only a </a:t>
            </a:r>
            <a:r>
              <a:rPr lang="en-US" sz="1100" b="1" baseline="0" dirty="0" smtClean="0"/>
              <a:t>handful</a:t>
            </a:r>
            <a:r>
              <a:rPr lang="en-US" sz="1100" baseline="0" dirty="0" smtClean="0"/>
              <a:t> of other states trying anything similar</a:t>
            </a:r>
          </a:p>
          <a:p>
            <a:pPr>
              <a:buFont typeface="Arial" pitchFamily="34" charset="0"/>
              <a:buChar char="•"/>
            </a:pPr>
            <a:r>
              <a:rPr lang="en-US" sz="1100" baseline="0" dirty="0" smtClean="0"/>
              <a:t>inspiration </a:t>
            </a:r>
            <a:r>
              <a:rPr lang="en-US" sz="1100" baseline="0" dirty="0" smtClean="0"/>
              <a:t>for CO’s program came from </a:t>
            </a:r>
            <a:r>
              <a:rPr lang="en-US" sz="1100" b="1" baseline="0" dirty="0" smtClean="0"/>
              <a:t>NC</a:t>
            </a:r>
            <a:r>
              <a:rPr lang="en-US" sz="1100" baseline="0" dirty="0" smtClean="0"/>
              <a:t>, where there were very promising results </a:t>
            </a:r>
          </a:p>
          <a:p>
            <a:pPr>
              <a:buFont typeface="Arial" pitchFamily="34" charset="0"/>
              <a:buChar char="•"/>
            </a:pPr>
            <a:r>
              <a:rPr lang="en-US" sz="1100" baseline="0" dirty="0" smtClean="0"/>
              <a:t> This is not something that came out of </a:t>
            </a:r>
            <a:r>
              <a:rPr lang="en-US" sz="1100" b="1" baseline="0" dirty="0" smtClean="0"/>
              <a:t>national health reform </a:t>
            </a:r>
            <a:r>
              <a:rPr lang="en-US" sz="1100" baseline="0" dirty="0" smtClean="0"/>
              <a:t>– development of the ACC actually began in 2009</a:t>
            </a:r>
          </a:p>
          <a:p>
            <a:pPr lvl="1">
              <a:buFont typeface="Arial" pitchFamily="34" charset="0"/>
              <a:buChar char="•"/>
            </a:pPr>
            <a:r>
              <a:rPr lang="en-US" sz="1100" baseline="0" dirty="0" smtClean="0"/>
              <a:t>ACC was created acknowledging that we had increasing caseload in Medicaid and a need to manage cost</a:t>
            </a:r>
          </a:p>
          <a:p>
            <a:pPr lvl="1">
              <a:buFont typeface="Arial" pitchFamily="34" charset="0"/>
              <a:buChar char="•"/>
            </a:pPr>
            <a:r>
              <a:rPr lang="en-US" sz="1100" b="1" baseline="0" dirty="0" smtClean="0"/>
              <a:t>85 percent </a:t>
            </a:r>
            <a:r>
              <a:rPr lang="en-US" sz="1100" baseline="0" dirty="0" smtClean="0"/>
              <a:t>of Medicaid enrollees are in a fee-for-service system. (Source: “Understanding the ACC program,” HCPF)</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ACC aligns with those </a:t>
            </a:r>
            <a:r>
              <a:rPr lang="en-US" sz="1100" baseline="0" dirty="0" smtClean="0"/>
              <a:t>accountable care </a:t>
            </a:r>
            <a:r>
              <a:rPr lang="en-US" sz="1100" b="1" baseline="0" dirty="0" smtClean="0"/>
              <a:t>principles</a:t>
            </a:r>
            <a:endParaRPr lang="en-US" sz="11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smtClean="0"/>
              <a:t>Program vision: patient-centered approach; improve health outcomes, care quality while reducing the cost of care</a:t>
            </a:r>
            <a:r>
              <a:rPr lang="en-US" sz="1100"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It’s a </a:t>
            </a:r>
            <a:r>
              <a:rPr lang="en-US" sz="1100" b="1" baseline="0" dirty="0" smtClean="0"/>
              <a:t>voluntary</a:t>
            </a:r>
            <a:r>
              <a:rPr lang="en-US" sz="1100" baseline="0" dirty="0" smtClean="0"/>
              <a:t> program for existing Medicaid enrollees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As a starting place, they will be monitoring whether </a:t>
            </a:r>
            <a:r>
              <a:rPr lang="en-US" sz="1100" b="1" baseline="0" dirty="0" smtClean="0"/>
              <a:t>ER use decreases</a:t>
            </a:r>
            <a:r>
              <a:rPr lang="en-US" sz="1100" baseline="0" dirty="0" smtClean="0"/>
              <a:t>, </a:t>
            </a:r>
            <a:r>
              <a:rPr lang="en-US" sz="1100" b="1" baseline="0" dirty="0" smtClean="0"/>
              <a:t>hospital re-admissions </a:t>
            </a:r>
            <a:r>
              <a:rPr lang="en-US" sz="1100" baseline="0" dirty="0" smtClean="0"/>
              <a:t>decrease, or unnecessary or duplicative </a:t>
            </a:r>
            <a:r>
              <a:rPr lang="en-US" sz="1100" b="1" baseline="0" dirty="0" smtClean="0"/>
              <a:t>imaging</a:t>
            </a:r>
            <a:r>
              <a:rPr lang="en-US" sz="1100" baseline="0" dirty="0" smtClean="0"/>
              <a:t> services like MRIs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encompasses </a:t>
            </a:r>
            <a:r>
              <a:rPr lang="en-US" sz="1100" baseline="0" dirty="0" smtClean="0"/>
              <a:t>seven coordinating organizations that have non-overlapping </a:t>
            </a:r>
            <a:r>
              <a:rPr lang="en-US" sz="1100" b="1" baseline="0" dirty="0" smtClean="0"/>
              <a:t>geographic territories</a:t>
            </a:r>
          </a:p>
          <a:p>
            <a:pPr>
              <a:buFont typeface="Arial" pitchFamily="34" charset="0"/>
              <a:buChar char="•"/>
            </a:pPr>
            <a:endParaRPr lang="en-US" sz="11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i="1" baseline="0" dirty="0" smtClean="0"/>
              <a:t>Extra </a:t>
            </a:r>
            <a:r>
              <a:rPr lang="en-US" sz="1100" i="1" baseline="0" dirty="0" smtClean="0"/>
              <a:t>notes: The ACC Pilot concept began development in 2009. RCCO proposals were released in August 2010, and organizations were selected in early 2011. The Pilot began in the spring of </a:t>
            </a:r>
            <a:r>
              <a:rPr lang="en-US" sz="1100" i="1" baseline="0" dirty="0" smtClean="0"/>
              <a:t>2011</a:t>
            </a:r>
            <a:endParaRPr lang="en-US" sz="1100" i="1" baseline="0"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baseline="0" dirty="0" smtClean="0"/>
              <a:t>Here are the </a:t>
            </a:r>
            <a:r>
              <a:rPr lang="en-US" b="1" baseline="0" dirty="0" smtClean="0"/>
              <a:t>seven regions that I mentioned </a:t>
            </a:r>
            <a:r>
              <a:rPr lang="en-US" b="0" baseline="0" dirty="0" smtClean="0"/>
              <a:t>that I mentioned.</a:t>
            </a:r>
          </a:p>
          <a:p>
            <a:pPr>
              <a:buFont typeface="Arial" pitchFamily="34" charset="0"/>
              <a:buChar char="•"/>
            </a:pPr>
            <a:r>
              <a:rPr lang="en-US" b="0" baseline="0" dirty="0" smtClean="0"/>
              <a:t>They are called </a:t>
            </a:r>
            <a:r>
              <a:rPr lang="en-US" b="1" baseline="0" dirty="0" smtClean="0"/>
              <a:t>Regional Care Collaborative Organizations, or RCCOs </a:t>
            </a:r>
            <a:r>
              <a:rPr lang="en-US" b="0" baseline="0" dirty="0" smtClean="0"/>
              <a:t>(they </a:t>
            </a:r>
            <a:r>
              <a:rPr lang="en-US" b="1" baseline="0" dirty="0" smtClean="0"/>
              <a:t>technically</a:t>
            </a:r>
            <a:r>
              <a:rPr lang="en-US" b="0" baseline="0" dirty="0" smtClean="0"/>
              <a:t> aren’t ACOs because they don’t share in risk among some other nuances, but for all intents and purposes, they serve in the same way as an ACO)</a:t>
            </a:r>
            <a:endParaRPr lang="en-US" b="1" baseline="0" dirty="0" smtClean="0"/>
          </a:p>
          <a:p>
            <a:pPr>
              <a:buFont typeface="Arial" pitchFamily="34" charset="0"/>
              <a:buChar char="•"/>
            </a:pPr>
            <a:r>
              <a:rPr lang="en-US" b="0" baseline="0" dirty="0" smtClean="0"/>
              <a:t>These are </a:t>
            </a:r>
            <a:r>
              <a:rPr lang="en-US" b="1" baseline="0" dirty="0" smtClean="0"/>
              <a:t>private</a:t>
            </a:r>
            <a:r>
              <a:rPr lang="en-US" b="0" baseline="0" dirty="0" smtClean="0"/>
              <a:t> companies that went through a </a:t>
            </a:r>
            <a:r>
              <a:rPr lang="en-US" b="1" baseline="0" dirty="0" smtClean="0"/>
              <a:t>competitive bid process </a:t>
            </a:r>
          </a:p>
          <a:p>
            <a:pPr>
              <a:buFont typeface="Arial" pitchFamily="34" charset="0"/>
              <a:buChar char="•"/>
            </a:pPr>
            <a:r>
              <a:rPr lang="en-US" b="0" baseline="0" dirty="0" smtClean="0"/>
              <a:t>Recognize some of them (</a:t>
            </a:r>
            <a:r>
              <a:rPr lang="en-US" b="1" baseline="0" dirty="0" smtClean="0"/>
              <a:t>Rocky, CO Access</a:t>
            </a:r>
            <a:r>
              <a:rPr lang="en-US" b="0" baseline="0" dirty="0" smtClean="0"/>
              <a:t>) – others are new entities that were formed by communities</a:t>
            </a:r>
          </a:p>
          <a:p>
            <a:pPr>
              <a:buFont typeface="Arial" pitchFamily="34" charset="0"/>
              <a:buChar char="•"/>
            </a:pPr>
            <a:r>
              <a:rPr lang="en-US" b="0" baseline="0" dirty="0" smtClean="0"/>
              <a:t>These regions were developed based on </a:t>
            </a:r>
            <a:r>
              <a:rPr lang="en-US" b="1" baseline="0" dirty="0" smtClean="0"/>
              <a:t>geography</a:t>
            </a:r>
            <a:r>
              <a:rPr lang="en-US" b="0" baseline="0" dirty="0" smtClean="0"/>
              <a:t> and the </a:t>
            </a:r>
            <a:r>
              <a:rPr lang="en-US" b="1" baseline="0" dirty="0" smtClean="0"/>
              <a:t>distribution of the population</a:t>
            </a:r>
          </a:p>
          <a:p>
            <a:pPr>
              <a:buFont typeface="Arial" pitchFamily="34" charset="0"/>
              <a:buChar char="•"/>
            </a:pPr>
            <a:r>
              <a:rPr lang="en-US" b="0" baseline="0" dirty="0" smtClean="0"/>
              <a:t>responsible </a:t>
            </a:r>
            <a:r>
              <a:rPr lang="en-US" b="0" baseline="0" dirty="0" smtClean="0"/>
              <a:t>for </a:t>
            </a:r>
            <a:r>
              <a:rPr lang="en-US" b="1" baseline="0" dirty="0" smtClean="0"/>
              <a:t>achieving</a:t>
            </a:r>
            <a:r>
              <a:rPr lang="en-US" b="0" baseline="0" dirty="0" smtClean="0"/>
              <a:t> health and cost outcomes</a:t>
            </a:r>
          </a:p>
          <a:p>
            <a:endParaRPr lang="en-US"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There are 3 </a:t>
            </a:r>
            <a:r>
              <a:rPr lang="en-US" b="1" baseline="0" dirty="0" smtClean="0"/>
              <a:t>building blocks </a:t>
            </a:r>
            <a:r>
              <a:rPr lang="en-US" baseline="0" dirty="0" smtClean="0"/>
              <a:t>to the ACC</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Like everything in health care, they have </a:t>
            </a:r>
            <a:r>
              <a:rPr lang="en-US" b="1" baseline="0" dirty="0" smtClean="0"/>
              <a:t>acronyms, </a:t>
            </a:r>
            <a:r>
              <a:rPr lang="en-US" b="0" baseline="0" dirty="0" smtClean="0"/>
              <a:t>but it’s actually pretty </a:t>
            </a:r>
            <a:r>
              <a:rPr lang="en-US" b="1" baseline="0" dirty="0" smtClean="0"/>
              <a:t>straightforward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a:t>
            </a:r>
            <a:r>
              <a:rPr lang="en-US" b="1" baseline="0" dirty="0" smtClean="0"/>
              <a:t>RCCO and clinician in the medical home work together </a:t>
            </a:r>
            <a:r>
              <a:rPr lang="en-US" baseline="0" dirty="0" smtClean="0"/>
              <a:t>to provide </a:t>
            </a:r>
            <a:r>
              <a:rPr lang="en-US" b="1" baseline="0" dirty="0" smtClean="0"/>
              <a:t>high quality and coordinated care </a:t>
            </a:r>
            <a:r>
              <a:rPr lang="en-US" baseline="0" dirty="0" smtClean="0"/>
              <a:t>to the patient, and they rely on the </a:t>
            </a:r>
            <a:r>
              <a:rPr lang="en-US" b="1" baseline="0" dirty="0" smtClean="0"/>
              <a:t>data and analytics </a:t>
            </a:r>
            <a:r>
              <a:rPr lang="en-US" baseline="0" dirty="0" smtClean="0"/>
              <a:t>to monitor how well they’re doing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You’ll notice that the </a:t>
            </a:r>
            <a:r>
              <a:rPr lang="en-US" b="1" baseline="0" dirty="0" smtClean="0"/>
              <a:t>medical home</a:t>
            </a:r>
            <a:r>
              <a:rPr lang="en-US" baseline="0" dirty="0" smtClean="0"/>
              <a:t>, or “patient-centered medical provider” (PCMP), is the </a:t>
            </a:r>
            <a:r>
              <a:rPr lang="en-US" b="1" baseline="0" dirty="0" smtClean="0"/>
              <a:t>basic unit </a:t>
            </a:r>
            <a:r>
              <a:rPr lang="en-US" baseline="0" dirty="0" smtClean="0"/>
              <a:t>of the ACC.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 think this diagram could be enhanced by adding the </a:t>
            </a:r>
            <a:r>
              <a:rPr lang="en-US" b="1" baseline="0" dirty="0" smtClean="0"/>
              <a:t>patient</a:t>
            </a:r>
            <a:r>
              <a:rPr lang="en-US" baseline="0" dirty="0" smtClean="0"/>
              <a:t> to the </a:t>
            </a:r>
            <a:r>
              <a:rPr lang="en-US" b="1" baseline="0" dirty="0" smtClean="0"/>
              <a:t>middle</a:t>
            </a:r>
            <a:r>
              <a:rPr lang="en-US" baseline="0" dirty="0" smtClean="0"/>
              <a:t> of it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Built on that </a:t>
            </a:r>
            <a:r>
              <a:rPr lang="en-US" b="1" baseline="0" dirty="0" smtClean="0"/>
              <a:t>foundation</a:t>
            </a:r>
            <a:r>
              <a:rPr lang="en-US" baseline="0" dirty="0" smtClean="0"/>
              <a:t> of data: that’s where the </a:t>
            </a:r>
            <a:r>
              <a:rPr lang="en-US" b="1" baseline="0" dirty="0" smtClean="0"/>
              <a:t>SDAC</a:t>
            </a:r>
            <a:r>
              <a:rPr lang="en-US" baseline="0" dirty="0" smtClean="0"/>
              <a:t> comes in – will talk about in a bit</a:t>
            </a:r>
          </a:p>
          <a:p>
            <a:endParaRPr lang="en-US" baseline="0"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100" dirty="0" smtClean="0"/>
              <a:t>You </a:t>
            </a:r>
            <a:r>
              <a:rPr lang="en-US" sz="1100" dirty="0" smtClean="0"/>
              <a:t>probably know that there are</a:t>
            </a:r>
            <a:r>
              <a:rPr lang="en-US" sz="1100" baseline="0" dirty="0" smtClean="0"/>
              <a:t> a relatively </a:t>
            </a:r>
            <a:r>
              <a:rPr lang="en-US" sz="1100" b="1" baseline="0" dirty="0" smtClean="0"/>
              <a:t>small proportion </a:t>
            </a:r>
            <a:r>
              <a:rPr lang="en-US" sz="1100" baseline="0" dirty="0" smtClean="0"/>
              <a:t>of patients that account for a </a:t>
            </a:r>
            <a:r>
              <a:rPr lang="en-US" sz="1100" b="1" baseline="0" dirty="0" smtClean="0"/>
              <a:t>big chunk </a:t>
            </a:r>
            <a:r>
              <a:rPr lang="en-US" sz="1100" baseline="0" dirty="0" smtClean="0"/>
              <a:t>of health care spending</a:t>
            </a:r>
          </a:p>
          <a:p>
            <a:pPr>
              <a:buFont typeface="Arial" pitchFamily="34" charset="0"/>
              <a:buChar char="•"/>
            </a:pPr>
            <a:r>
              <a:rPr lang="en-US" sz="1100" baseline="0" dirty="0" smtClean="0"/>
              <a:t>These patients have often been deemed “</a:t>
            </a:r>
            <a:r>
              <a:rPr lang="en-US" sz="1100" b="1" dirty="0" smtClean="0"/>
              <a:t>Hot spotters</a:t>
            </a:r>
            <a:r>
              <a:rPr lang="en-US" sz="1100" dirty="0" smtClean="0"/>
              <a:t>”</a:t>
            </a:r>
          </a:p>
          <a:p>
            <a:pPr>
              <a:buFont typeface="Arial" pitchFamily="34" charset="0"/>
              <a:buChar char="•"/>
            </a:pPr>
            <a:r>
              <a:rPr lang="en-US" sz="1100" dirty="0" smtClean="0"/>
              <a:t>It’s these folks that could potentially </a:t>
            </a:r>
            <a:r>
              <a:rPr lang="en-US" sz="1100" b="1" dirty="0" smtClean="0"/>
              <a:t>benefit</a:t>
            </a:r>
            <a:r>
              <a:rPr lang="en-US" sz="1100" dirty="0" smtClean="0"/>
              <a:t> the most from coordinate</a:t>
            </a:r>
            <a:r>
              <a:rPr lang="en-US" sz="1100" baseline="0" dirty="0" smtClean="0"/>
              <a:t> care</a:t>
            </a:r>
            <a:endParaRPr lang="en-US" sz="1100" dirty="0" smtClean="0"/>
          </a:p>
          <a:p>
            <a:pPr>
              <a:buFont typeface="Arial" pitchFamily="34" charset="0"/>
              <a:buChar char="•"/>
            </a:pPr>
            <a:r>
              <a:rPr lang="en-US" sz="1100" dirty="0" smtClean="0"/>
              <a:t>But</a:t>
            </a:r>
            <a:r>
              <a:rPr lang="en-US" sz="1100" baseline="0" dirty="0" smtClean="0"/>
              <a:t> beyond the statistics, it’s i</a:t>
            </a:r>
            <a:r>
              <a:rPr lang="en-US" sz="1100" dirty="0" smtClean="0"/>
              <a:t>mportant to remember that we’re talking about </a:t>
            </a:r>
            <a:r>
              <a:rPr lang="en-US" sz="1100" b="1" dirty="0" smtClean="0"/>
              <a:t>real people </a:t>
            </a:r>
            <a:r>
              <a:rPr lang="en-US" sz="1100" dirty="0" smtClean="0"/>
              <a:t>here</a:t>
            </a:r>
          </a:p>
          <a:p>
            <a:pPr>
              <a:buFont typeface="Arial" pitchFamily="34" charset="0"/>
              <a:buChar char="•"/>
            </a:pPr>
            <a:r>
              <a:rPr lang="en-US" sz="1100" dirty="0" smtClean="0"/>
              <a:t>We asked HCPF</a:t>
            </a:r>
            <a:r>
              <a:rPr lang="en-US" sz="1100" baseline="0" dirty="0" smtClean="0"/>
              <a:t> to share examples of the </a:t>
            </a:r>
            <a:r>
              <a:rPr lang="en-US" sz="1100" b="1" baseline="0" dirty="0" smtClean="0"/>
              <a:t>ACC in action</a:t>
            </a:r>
            <a:r>
              <a:rPr lang="en-US" sz="1100" baseline="0" dirty="0" smtClean="0"/>
              <a:t>, while protecting </a:t>
            </a:r>
            <a:r>
              <a:rPr lang="en-US" sz="1100" b="1" baseline="0" dirty="0" smtClean="0"/>
              <a:t>confidentiality</a:t>
            </a:r>
            <a:r>
              <a:rPr lang="en-US" sz="1100" baseline="0" dirty="0" smtClean="0"/>
              <a:t>, and this is a story they shared with us (I’ll paraphrase)</a:t>
            </a:r>
          </a:p>
          <a:p>
            <a:pPr>
              <a:buFont typeface="Arial" pitchFamily="34" charset="0"/>
              <a:buChar char="•"/>
            </a:pPr>
            <a:r>
              <a:rPr lang="en-US" sz="1100" baseline="0" dirty="0" smtClean="0"/>
              <a:t>This is </a:t>
            </a:r>
            <a:r>
              <a:rPr lang="en-US" sz="1100" b="1" baseline="0" dirty="0" smtClean="0"/>
              <a:t>not a photo of this patient</a:t>
            </a:r>
            <a:r>
              <a:rPr lang="en-US" sz="1100" baseline="0" dirty="0" smtClean="0"/>
              <a:t>, BTW</a:t>
            </a:r>
          </a:p>
          <a:p>
            <a:pPr>
              <a:buFont typeface="Arial" pitchFamily="34" charset="0"/>
              <a:buChar char="•"/>
            </a:pPr>
            <a:r>
              <a:rPr lang="en-US" sz="1100" baseline="0" dirty="0" smtClean="0"/>
              <a:t>Pregnant woman who visited the ER </a:t>
            </a:r>
            <a:r>
              <a:rPr lang="en-US" sz="1100" b="1" baseline="0" dirty="0" smtClean="0"/>
              <a:t>28 times over 6 months </a:t>
            </a:r>
            <a:r>
              <a:rPr lang="en-US" sz="1100" baseline="0" dirty="0" smtClean="0"/>
              <a:t>with uncontrolled pain (almost 5 times a month)</a:t>
            </a:r>
          </a:p>
          <a:p>
            <a:pPr>
              <a:buFont typeface="Arial" pitchFamily="34" charset="0"/>
              <a:buChar char="•"/>
            </a:pPr>
            <a:r>
              <a:rPr lang="en-US" sz="1100" baseline="0" dirty="0" smtClean="0"/>
              <a:t>Come to find out, she had a </a:t>
            </a:r>
            <a:r>
              <a:rPr lang="en-US" sz="1100" b="1" baseline="0" dirty="0" smtClean="0"/>
              <a:t>blood clotting disorder </a:t>
            </a:r>
            <a:r>
              <a:rPr lang="en-US" sz="1100" baseline="0" dirty="0" smtClean="0"/>
              <a:t>and was not adhering to her medication</a:t>
            </a:r>
          </a:p>
          <a:p>
            <a:pPr>
              <a:buFont typeface="Arial" pitchFamily="34" charset="0"/>
              <a:buChar char="•"/>
            </a:pPr>
            <a:r>
              <a:rPr lang="en-US" sz="1100" baseline="0" dirty="0" smtClean="0"/>
              <a:t>During a OB/GYN visit, a care coordinator engaged with this woman and low and behold, she was </a:t>
            </a:r>
            <a:r>
              <a:rPr lang="en-US" sz="1100" baseline="0" dirty="0" smtClean="0"/>
              <a:t>diagnosed </a:t>
            </a:r>
            <a:r>
              <a:rPr lang="en-US" sz="1100" baseline="0" dirty="0" smtClean="0"/>
              <a:t>to be </a:t>
            </a:r>
            <a:r>
              <a:rPr lang="en-US" sz="1100" b="1" baseline="0" dirty="0" smtClean="0"/>
              <a:t>suffering from depression </a:t>
            </a:r>
            <a:r>
              <a:rPr lang="en-US" sz="1100" baseline="0" dirty="0" smtClean="0"/>
              <a:t>which had prevented her from following her meds</a:t>
            </a:r>
          </a:p>
          <a:p>
            <a:pPr>
              <a:buFont typeface="Arial" pitchFamily="34" charset="0"/>
              <a:buChar char="•"/>
            </a:pPr>
            <a:r>
              <a:rPr lang="en-US" sz="1100" baseline="0" dirty="0" smtClean="0"/>
              <a:t>The CC developed a </a:t>
            </a:r>
            <a:r>
              <a:rPr lang="en-US" sz="1100" b="1" baseline="0" dirty="0" smtClean="0"/>
              <a:t>care plan</a:t>
            </a:r>
            <a:r>
              <a:rPr lang="en-US" sz="1100" baseline="0" dirty="0" smtClean="0"/>
              <a:t>, got her connected with behavioral health, prenatal care, connected her with a resource to find betting housing</a:t>
            </a:r>
          </a:p>
          <a:p>
            <a:pPr>
              <a:buFont typeface="Arial" pitchFamily="34" charset="0"/>
              <a:buChar char="•"/>
            </a:pPr>
            <a:r>
              <a:rPr lang="en-US" sz="1100" baseline="0" dirty="0" smtClean="0"/>
              <a:t> Because of this intervention of the care coordinator, the woman is compliant with her meds and her </a:t>
            </a:r>
            <a:r>
              <a:rPr lang="en-US" sz="1100" b="1" baseline="0" dirty="0" smtClean="0"/>
              <a:t>emergency dept use has decreased dramatically</a:t>
            </a:r>
          </a:p>
          <a:p>
            <a:pPr>
              <a:buFont typeface="Arial" pitchFamily="34" charset="0"/>
              <a:buChar char="•"/>
            </a:pPr>
            <a:r>
              <a:rPr lang="en-US" sz="1100" b="1" baseline="0" dirty="0" smtClean="0"/>
              <a:t>Triple aim</a:t>
            </a:r>
            <a:r>
              <a:rPr lang="en-US" sz="1100" baseline="0" dirty="0" smtClean="0"/>
              <a:t>: Improved patient experience, improved health, decreased costs</a:t>
            </a:r>
          </a:p>
          <a:p>
            <a:endParaRPr lang="en-US" sz="1100" dirty="0" smtClean="0"/>
          </a:p>
          <a:p>
            <a:r>
              <a:rPr lang="en-US" sz="1100" dirty="0" smtClean="0"/>
              <a:t>Paraphrase: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A pregnant woman was</a:t>
            </a:r>
            <a:r>
              <a:rPr lang="en-US" sz="1100" i="1" baseline="0" dirty="0" smtClean="0"/>
              <a:t> diagnosed with a blood clotting disorder and was not adhering to her medication regimen. Instead, she would present at the emergency department (ED) when she experienced pain—totaling about 28 visits in 6 months. After identifying her unhealthy ED use pattern, a care coordinator engaged with the patient and met with her during an OB/GYN visit. The woman was determined to have depression, which hindered her ability to follow her prescriptions, and a care plan in coordination with behavioral health and OB/GYN was formalized. The care coordinator connected her to Prenatal Plus, a counselor and helped her find better housing. Because of these multiple interventions led by the coordinated team, the woman is now compliant with her care plan and medical treatment. Her ED use decreased dramatically.</a:t>
            </a:r>
            <a:endParaRPr lang="en-US" sz="1100" i="1"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I won’t go through all of the text here, to summarize though essentially the providers have been organizing, developing their care coordination strategies, forming those relationships, and enrolling patients (latest number was </a:t>
            </a:r>
            <a:r>
              <a:rPr lang="en-US" sz="1100" b="1" baseline="0" dirty="0" smtClean="0"/>
              <a:t>74,000 in November of 2011</a:t>
            </a:r>
            <a:r>
              <a:rPr lang="en-US" sz="1100" baseline="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The ACC represents an </a:t>
            </a:r>
            <a:r>
              <a:rPr lang="en-US" sz="1100" b="1" baseline="0" dirty="0" smtClean="0"/>
              <a:t>incremental</a:t>
            </a:r>
            <a:r>
              <a:rPr lang="en-US" sz="1100" baseline="0" dirty="0" smtClean="0"/>
              <a:t> approach towards payment reform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There is not a change to Medicaid benefits, they have strategies in place to </a:t>
            </a:r>
            <a:r>
              <a:rPr lang="en-US" sz="1100" b="1" baseline="0" dirty="0" smtClean="0"/>
              <a:t>minimize disruption </a:t>
            </a:r>
            <a:r>
              <a:rPr lang="en-US" sz="1100" baseline="0" dirty="0" smtClean="0"/>
              <a:t>for the enrollees, and it is still based on </a:t>
            </a:r>
            <a:r>
              <a:rPr lang="en-US" sz="1100" b="1" baseline="0" dirty="0" smtClean="0"/>
              <a:t>the FFS payment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What is different that the providers and the RCCOs get a </a:t>
            </a:r>
            <a:r>
              <a:rPr lang="en-US" sz="1100" b="1" baseline="0" dirty="0" smtClean="0"/>
              <a:t>little financial boost </a:t>
            </a:r>
            <a:r>
              <a:rPr lang="en-US" sz="1100" baseline="0" dirty="0" smtClean="0"/>
              <a:t>(called a </a:t>
            </a:r>
            <a:r>
              <a:rPr lang="en-US" sz="1100" b="1" baseline="0" dirty="0" smtClean="0"/>
              <a:t>PMPM supplement) </a:t>
            </a:r>
            <a:r>
              <a:rPr lang="en-US" sz="1100" b="0" baseline="0" dirty="0" smtClean="0"/>
              <a:t>to help pay for these medical home, </a:t>
            </a:r>
            <a:r>
              <a:rPr lang="en-US" sz="1100" baseline="0" dirty="0" smtClean="0"/>
              <a:t>care coordination services, essentially, it’s a step towards them having more </a:t>
            </a:r>
            <a:r>
              <a:rPr lang="en-US" sz="1100" b="1" baseline="0" dirty="0" smtClean="0"/>
              <a:t>“shared savings”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smtClean="0"/>
              <a:t> </a:t>
            </a:r>
            <a:r>
              <a:rPr lang="en-US" sz="1100" b="0" baseline="0" dirty="0" smtClean="0"/>
              <a:t>Kind of think of it as an </a:t>
            </a:r>
            <a:r>
              <a:rPr lang="en-US" sz="1100" b="1" baseline="0" dirty="0" smtClean="0"/>
              <a:t>investment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Currently, a provider can’t </a:t>
            </a:r>
            <a:r>
              <a:rPr lang="en-US" sz="1100" b="1" baseline="0" dirty="0" smtClean="0"/>
              <a:t>bill</a:t>
            </a:r>
            <a:r>
              <a:rPr lang="en-US" sz="1100" b="0" baseline="0" dirty="0" smtClean="0"/>
              <a:t> Medicaid for providing care coordination services</a:t>
            </a:r>
            <a:endParaRPr lang="en-US" sz="1100"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As the program unfolds over the years, a portion of this PMPM will be with-held and RCCOs and PCMP can only get it back if they meet </a:t>
            </a:r>
            <a:r>
              <a:rPr lang="en-US" sz="1100" b="1" baseline="0" dirty="0" smtClean="0"/>
              <a:t>performance goals.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I like to think of these performance goals as a system of </a:t>
            </a:r>
            <a:r>
              <a:rPr lang="en-US" sz="1100" b="1" baseline="0" dirty="0" smtClean="0"/>
              <a:t>check and balances</a:t>
            </a:r>
            <a:r>
              <a:rPr lang="en-US" sz="1100" b="0" baseline="0" dirty="0" smtClean="0"/>
              <a:t>, so that providers aren’t just motivated to slash services to patients, which may affect the quality of the care, or the outcome.</a:t>
            </a:r>
            <a:endParaRPr lang="en-US" sz="1100"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baseline="0" dirty="0" smtClean="0"/>
              <a:t>There are plans to </a:t>
            </a:r>
            <a:r>
              <a:rPr lang="en-US" sz="1100" b="1" i="0" baseline="0" dirty="0" smtClean="0"/>
              <a:t>expand enrollment </a:t>
            </a:r>
            <a:r>
              <a:rPr lang="en-US" sz="1100" b="0" i="0" baseline="0" dirty="0" smtClean="0"/>
              <a:t>to the newly eligible adults without dependent children, and possibly to individuals who are dually eligible for Medicaid and Medicare</a:t>
            </a:r>
            <a:endParaRPr lang="en-US" sz="1100" b="0" i="0" dirty="0" smtClean="0"/>
          </a:p>
          <a:p>
            <a:pPr defTabSz="914350">
              <a:defRPr/>
            </a:pPr>
            <a:endParaRPr lang="en-US" sz="1100" b="1" i="1"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100" dirty="0" smtClean="0"/>
              <a:t>As I mentioned before, the RCCOs (the local ACOs) all developed differently, and one of the </a:t>
            </a:r>
            <a:r>
              <a:rPr lang="en-US" sz="1100" b="1" dirty="0" smtClean="0"/>
              <a:t>principles</a:t>
            </a:r>
            <a:r>
              <a:rPr lang="en-US" sz="1100" dirty="0" smtClean="0"/>
              <a:t> of</a:t>
            </a:r>
            <a:r>
              <a:rPr lang="en-US" sz="1100" baseline="0" dirty="0" smtClean="0"/>
              <a:t> accountable care is that it is </a:t>
            </a:r>
            <a:r>
              <a:rPr lang="en-US" sz="1100" b="1" baseline="0" dirty="0" smtClean="0"/>
              <a:t>community-driven</a:t>
            </a:r>
          </a:p>
          <a:p>
            <a:pPr>
              <a:buFont typeface="Arial" pitchFamily="34" charset="0"/>
              <a:buChar char="•"/>
            </a:pPr>
            <a:r>
              <a:rPr lang="en-US" sz="1100" baseline="0" dirty="0" smtClean="0"/>
              <a:t>I’ve put a few dot points up here about how the RCCOs and their approaches </a:t>
            </a:r>
            <a:r>
              <a:rPr lang="en-US" sz="1100" b="1" baseline="0" dirty="0" smtClean="0"/>
              <a:t>differ</a:t>
            </a:r>
            <a:r>
              <a:rPr lang="en-US" sz="1100" baseline="0" dirty="0" smtClean="0"/>
              <a:t>, but have some </a:t>
            </a:r>
            <a:r>
              <a:rPr lang="en-US" sz="1100" b="1" baseline="0" dirty="0" smtClean="0"/>
              <a:t>common</a:t>
            </a:r>
            <a:r>
              <a:rPr lang="en-US" sz="1100" baseline="0" dirty="0" smtClean="0"/>
              <a:t> themes</a:t>
            </a:r>
          </a:p>
          <a:p>
            <a:pPr>
              <a:buFont typeface="Arial" pitchFamily="34" charset="0"/>
              <a:buChar char="•"/>
            </a:pPr>
            <a:r>
              <a:rPr lang="en-US" sz="1100" baseline="0" dirty="0" smtClean="0"/>
              <a:t> </a:t>
            </a:r>
            <a:r>
              <a:rPr lang="en-US" sz="1100" b="1" baseline="0" dirty="0" smtClean="0"/>
              <a:t>Culture change</a:t>
            </a:r>
            <a:r>
              <a:rPr lang="en-US" sz="1100" baseline="0" dirty="0" smtClean="0"/>
              <a:t>: First of all, this requires an acknowledgment that it isn’t business as usual, there are </a:t>
            </a:r>
            <a:r>
              <a:rPr lang="en-US" sz="1100" b="1" baseline="0" dirty="0" smtClean="0"/>
              <a:t>fundamental systemic changes</a:t>
            </a:r>
            <a:r>
              <a:rPr lang="en-US" sz="1100" baseline="0" dirty="0" smtClean="0"/>
              <a:t>,  such as providers working in </a:t>
            </a:r>
            <a:r>
              <a:rPr lang="en-US" sz="1100" b="1" baseline="0" dirty="0" smtClean="0"/>
              <a:t>teams</a:t>
            </a:r>
            <a:r>
              <a:rPr lang="en-US" sz="1100" baseline="0" dirty="0" smtClean="0"/>
              <a:t>, actually talking with each other, having shared </a:t>
            </a:r>
            <a:r>
              <a:rPr lang="en-US" sz="1100" b="1" baseline="0" dirty="0" smtClean="0"/>
              <a:t>goals</a:t>
            </a:r>
            <a:r>
              <a:rPr lang="en-US" sz="1100" baseline="0" dirty="0" smtClean="0"/>
              <a:t> and a </a:t>
            </a:r>
            <a:r>
              <a:rPr lang="en-US" sz="1100" b="1" baseline="0" dirty="0" smtClean="0"/>
              <a:t>commitment</a:t>
            </a:r>
            <a:r>
              <a:rPr lang="en-US" sz="1100" baseline="0" dirty="0" smtClean="0"/>
              <a:t> to sharing data. This is a very different model.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smtClean="0"/>
              <a:t>Built on relationships: </a:t>
            </a:r>
            <a:r>
              <a:rPr lang="en-US" sz="1100" b="0" baseline="0" dirty="0" smtClean="0"/>
              <a:t>Not only between providers but between provider and patient. Care has become more fragmented – except for perhaps some rural communities, gone are the days when there was a personal </a:t>
            </a:r>
            <a:r>
              <a:rPr lang="en-US" sz="1100" b="1" baseline="0" dirty="0" smtClean="0"/>
              <a:t>relationship</a:t>
            </a:r>
            <a:r>
              <a:rPr lang="en-US" sz="1100" b="0" baseline="0" dirty="0" smtClean="0"/>
              <a:t> built with a physician and he or she helped to coordinated the care. This is an effort to </a:t>
            </a:r>
            <a:r>
              <a:rPr lang="en-US" sz="1100" b="1" baseline="0" dirty="0" smtClean="0"/>
              <a:t>gain</a:t>
            </a:r>
            <a:r>
              <a:rPr lang="en-US" sz="1100" b="0" baseline="0" dirty="0" smtClean="0"/>
              <a:t> some of that back.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RCCOs as ACOs: talked about that</a:t>
            </a:r>
          </a:p>
          <a:p>
            <a:pPr>
              <a:buFont typeface="Arial" pitchFamily="34" charset="0"/>
              <a:buChar char="•"/>
            </a:pPr>
            <a:r>
              <a:rPr lang="en-US" sz="1100" dirty="0" smtClean="0"/>
              <a:t>What</a:t>
            </a:r>
            <a:r>
              <a:rPr lang="en-US" sz="1100" baseline="0" dirty="0" smtClean="0"/>
              <a:t> is encouraging is that this is being built off of </a:t>
            </a:r>
            <a:r>
              <a:rPr lang="en-US" sz="1100" b="1" baseline="0" dirty="0" smtClean="0"/>
              <a:t>existing knowledge and expertise </a:t>
            </a:r>
            <a:r>
              <a:rPr lang="en-US" sz="1100" baseline="0" dirty="0" smtClean="0"/>
              <a:t>– I mentioned Grand Junction, many of our safety net clinics around the state have been applying these principles for a long time</a:t>
            </a:r>
          </a:p>
          <a:p>
            <a:pPr>
              <a:buFont typeface="Arial" pitchFamily="34" charset="0"/>
              <a:buChar char="•"/>
            </a:pPr>
            <a:r>
              <a:rPr lang="en-US" sz="1100" baseline="0" dirty="0" smtClean="0"/>
              <a:t>The ways the RCCOs developed are interesting – some are </a:t>
            </a:r>
            <a:r>
              <a:rPr lang="en-US" sz="1100" b="1" baseline="0" dirty="0" smtClean="0"/>
              <a:t>grassroots</a:t>
            </a:r>
            <a:r>
              <a:rPr lang="en-US" sz="1100" baseline="0" dirty="0" smtClean="0"/>
              <a:t> efforts of community collaboration, others are based in </a:t>
            </a:r>
            <a:r>
              <a:rPr lang="en-US" sz="1100" b="1" baseline="0" dirty="0" smtClean="0"/>
              <a:t>established</a:t>
            </a:r>
            <a:r>
              <a:rPr lang="en-US" sz="1100" baseline="0" dirty="0" smtClean="0"/>
              <a:t> organizations with a track record</a:t>
            </a:r>
          </a:p>
          <a:p>
            <a:pPr>
              <a:buFont typeface="Arial" pitchFamily="34" charset="0"/>
              <a:buChar char="•"/>
            </a:pPr>
            <a:r>
              <a:rPr lang="en-US" sz="1100" baseline="0" dirty="0" smtClean="0"/>
              <a:t> Finally, there is </a:t>
            </a:r>
            <a:r>
              <a:rPr lang="en-US" sz="1100" b="1" baseline="0" dirty="0" smtClean="0"/>
              <a:t>variation</a:t>
            </a:r>
            <a:r>
              <a:rPr lang="en-US" sz="1100" baseline="0" dirty="0" smtClean="0"/>
              <a:t> in the strategies in which care coordination is delivered, though they aim to be </a:t>
            </a:r>
            <a:r>
              <a:rPr lang="en-US" sz="1100" b="1" baseline="0" dirty="0" smtClean="0"/>
              <a:t>community-driven</a:t>
            </a:r>
            <a:r>
              <a:rPr lang="en-US" sz="1100" baseline="0" dirty="0" smtClean="0"/>
              <a:t> in that they are focused on the needs of a specific </a:t>
            </a:r>
            <a:r>
              <a:rPr lang="en-US" sz="1100" b="1" baseline="0" dirty="0" smtClean="0"/>
              <a:t>population</a:t>
            </a:r>
            <a:endParaRPr lang="en-US" sz="1100" b="1" baseline="0"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731EBE-3134-42BC-B716-51059C61A67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 </a:t>
            </a:r>
            <a:r>
              <a:rPr lang="en-US" b="1" baseline="0" dirty="0" smtClean="0"/>
              <a:t>SDAC</a:t>
            </a:r>
            <a:r>
              <a:rPr lang="en-US" baseline="0" dirty="0" smtClean="0"/>
              <a:t> (State Data &amp; Analytics </a:t>
            </a:r>
            <a:r>
              <a:rPr lang="en-US" i="1" baseline="0" dirty="0" smtClean="0"/>
              <a:t>Contractor</a:t>
            </a:r>
            <a:r>
              <a:rPr lang="en-US" baseline="0" dirty="0" smtClean="0"/>
              <a:t>) and the </a:t>
            </a:r>
            <a:r>
              <a:rPr lang="en-US" b="1" baseline="0" dirty="0" smtClean="0"/>
              <a:t>potential for data</a:t>
            </a:r>
          </a:p>
          <a:p>
            <a:pPr>
              <a:buFont typeface="Arial" pitchFamily="34" charset="0"/>
              <a:buChar char="•"/>
            </a:pPr>
            <a:r>
              <a:rPr lang="en-US" baseline="0" dirty="0" smtClean="0"/>
              <a:t>Again, the SDAC serves as a </a:t>
            </a:r>
            <a:r>
              <a:rPr lang="en-US" b="1" baseline="0" dirty="0" smtClean="0"/>
              <a:t>data repository </a:t>
            </a:r>
            <a:r>
              <a:rPr lang="en-US" baseline="0" dirty="0" smtClean="0"/>
              <a:t>and </a:t>
            </a:r>
            <a:r>
              <a:rPr lang="en-US" b="1" baseline="0" dirty="0" smtClean="0"/>
              <a:t>fosters accountability </a:t>
            </a:r>
            <a:r>
              <a:rPr lang="en-US" baseline="0" dirty="0" smtClean="0"/>
              <a:t>by monitoring patient services and outcomes, identifying opportunities for care improvement.</a:t>
            </a:r>
          </a:p>
          <a:p>
            <a:pPr>
              <a:buFont typeface="Arial" pitchFamily="34" charset="0"/>
              <a:buChar char="•"/>
            </a:pPr>
            <a:r>
              <a:rPr lang="en-US" baseline="0" dirty="0" smtClean="0"/>
              <a:t>The </a:t>
            </a:r>
            <a:r>
              <a:rPr lang="en-US" b="1" baseline="0" dirty="0" smtClean="0"/>
              <a:t>beauty</a:t>
            </a:r>
            <a:r>
              <a:rPr lang="en-US" baseline="0" dirty="0" smtClean="0"/>
              <a:t> of this is that the data can be used and applied on </a:t>
            </a:r>
            <a:r>
              <a:rPr lang="en-US" b="1" baseline="0" dirty="0" smtClean="0"/>
              <a:t>multiple levels </a:t>
            </a:r>
            <a:r>
              <a:rPr lang="en-US" baseline="0" dirty="0" smtClean="0"/>
              <a:t>– I’ve put some examples. But let’s use the example of ED use</a:t>
            </a:r>
          </a:p>
          <a:p>
            <a:pPr>
              <a:buFont typeface="Arial" pitchFamily="34" charset="0"/>
              <a:buChar char="•"/>
            </a:pPr>
            <a:r>
              <a:rPr lang="en-US" baseline="0" dirty="0" smtClean="0"/>
              <a:t> Can use data to compare </a:t>
            </a:r>
            <a:r>
              <a:rPr lang="en-US" b="1" baseline="0" dirty="0" smtClean="0"/>
              <a:t>between RCCOs</a:t>
            </a:r>
            <a:r>
              <a:rPr lang="en-US" baseline="0" dirty="0" smtClean="0"/>
              <a:t>, which has higher ED use, what can we learn from that</a:t>
            </a:r>
          </a:p>
          <a:p>
            <a:pPr>
              <a:buFont typeface="Arial" pitchFamily="34" charset="0"/>
              <a:buChar char="•"/>
            </a:pPr>
            <a:r>
              <a:rPr lang="en-US" baseline="0" dirty="0" smtClean="0"/>
              <a:t> At the </a:t>
            </a:r>
            <a:r>
              <a:rPr lang="en-US" b="1" baseline="0" dirty="0" smtClean="0"/>
              <a:t>clinic or practice level</a:t>
            </a:r>
            <a:r>
              <a:rPr lang="en-US" baseline="0" dirty="0" smtClean="0"/>
              <a:t>, we can use risk adjusted data (which is a fancy way of saying “apples to apples”) to examine which practices had higher ED costs</a:t>
            </a:r>
          </a:p>
          <a:p>
            <a:pPr>
              <a:buFont typeface="Arial" pitchFamily="34" charset="0"/>
              <a:buChar char="•"/>
            </a:pPr>
            <a:r>
              <a:rPr lang="en-US" baseline="0" dirty="0" smtClean="0"/>
              <a:t> We can examine </a:t>
            </a:r>
            <a:r>
              <a:rPr lang="en-US" b="1" baseline="0" dirty="0" smtClean="0"/>
              <a:t>patterns</a:t>
            </a:r>
            <a:r>
              <a:rPr lang="en-US" baseline="0" dirty="0" smtClean="0"/>
              <a:t> of patients from a </a:t>
            </a:r>
            <a:r>
              <a:rPr lang="en-US" b="1" baseline="0" dirty="0" smtClean="0"/>
              <a:t>particular physician </a:t>
            </a:r>
            <a:r>
              <a:rPr lang="en-US" baseline="0" dirty="0" smtClean="0"/>
              <a:t>visiting the ED and whether there is any sort of clinical improvements that can be made</a:t>
            </a:r>
          </a:p>
          <a:p>
            <a:pPr>
              <a:buFont typeface="Arial" pitchFamily="34" charset="0"/>
              <a:buChar char="•"/>
            </a:pPr>
            <a:r>
              <a:rPr lang="en-US" baseline="0" dirty="0" smtClean="0"/>
              <a:t>At the </a:t>
            </a:r>
            <a:r>
              <a:rPr lang="en-US" b="1" baseline="0" dirty="0" smtClean="0"/>
              <a:t>patient</a:t>
            </a:r>
            <a:r>
              <a:rPr lang="en-US" baseline="0" dirty="0" smtClean="0"/>
              <a:t> level, identify those high-risk patients like the pregnant woman</a:t>
            </a:r>
          </a:p>
          <a:p>
            <a:pPr>
              <a:buFont typeface="Arial" pitchFamily="34" charset="0"/>
              <a:buChar char="•"/>
            </a:pPr>
            <a:r>
              <a:rPr lang="en-US" baseline="0" dirty="0" smtClean="0"/>
              <a:t>It also assists in evaluation and the ability to </a:t>
            </a:r>
            <a:r>
              <a:rPr lang="en-US" b="1" baseline="0" dirty="0" smtClean="0"/>
              <a:t>report the results out to legislators</a:t>
            </a:r>
          </a:p>
        </p:txBody>
      </p:sp>
      <p:sp>
        <p:nvSpPr>
          <p:cNvPr id="4" name="Slide Number Placeholder 3"/>
          <p:cNvSpPr>
            <a:spLocks noGrp="1"/>
          </p:cNvSpPr>
          <p:nvPr>
            <p:ph type="sldNum" sz="quarter" idx="10"/>
          </p:nvPr>
        </p:nvSpPr>
        <p:spPr/>
        <p:txBody>
          <a:bodyPr/>
          <a:lstStyle/>
          <a:p>
            <a:fld id="{7A43F543-2FF4-463B-B0EF-DE70A4142C1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We’ve put this </a:t>
            </a:r>
            <a:r>
              <a:rPr lang="en-US" b="1" dirty="0" smtClean="0"/>
              <a:t>continuum</a:t>
            </a:r>
            <a:r>
              <a:rPr lang="en-US" dirty="0" smtClean="0"/>
              <a:t> of</a:t>
            </a:r>
            <a:r>
              <a:rPr lang="en-US" baseline="0" dirty="0" smtClean="0"/>
              <a:t> payment reform up here</a:t>
            </a:r>
          </a:p>
          <a:p>
            <a:pPr lvl="0">
              <a:buFont typeface="Arial" pitchFamily="34" charset="0"/>
              <a:buChar char="•"/>
            </a:pPr>
            <a:r>
              <a:rPr lang="en-US" baseline="0" dirty="0" smtClean="0"/>
              <a:t>The ultimate goal of these approaches is more </a:t>
            </a:r>
            <a:r>
              <a:rPr lang="en-US" b="1" baseline="0" dirty="0" smtClean="0"/>
              <a:t>skin in the game </a:t>
            </a:r>
            <a:r>
              <a:rPr lang="en-US" baseline="0" dirty="0" smtClean="0"/>
              <a:t>between payer and provider</a:t>
            </a:r>
          </a:p>
          <a:p>
            <a:pPr lvl="0">
              <a:buFont typeface="Arial" pitchFamily="34" charset="0"/>
              <a:buChar char="•"/>
            </a:pPr>
            <a:r>
              <a:rPr lang="en-US" baseline="0" dirty="0" smtClean="0"/>
              <a:t>Start with </a:t>
            </a:r>
            <a:r>
              <a:rPr lang="en-US" b="1" baseline="0" dirty="0" smtClean="0"/>
              <a:t>FFS</a:t>
            </a:r>
          </a:p>
          <a:p>
            <a:pPr lvl="0">
              <a:buFont typeface="Arial" pitchFamily="34" charset="0"/>
              <a:buChar char="•"/>
            </a:pPr>
            <a:r>
              <a:rPr lang="en-US" baseline="0" dirty="0" smtClean="0"/>
              <a:t>The </a:t>
            </a:r>
            <a:r>
              <a:rPr lang="en-US" b="1" baseline="0" dirty="0" smtClean="0"/>
              <a:t>ACC</a:t>
            </a:r>
            <a:r>
              <a:rPr lang="en-US" baseline="0" dirty="0" smtClean="0"/>
              <a:t> is a </a:t>
            </a:r>
            <a:r>
              <a:rPr lang="en-US" b="1" baseline="0" dirty="0" smtClean="0"/>
              <a:t>blended approach</a:t>
            </a:r>
            <a:r>
              <a:rPr lang="en-US" baseline="0" dirty="0" smtClean="0"/>
              <a:t>: FFS with care coordination and incentive payments</a:t>
            </a:r>
          </a:p>
          <a:p>
            <a:pPr lvl="0">
              <a:buFont typeface="Arial" pitchFamily="34" charset="0"/>
              <a:buChar char="•"/>
            </a:pPr>
            <a:r>
              <a:rPr lang="en-US" baseline="0" dirty="0" smtClean="0"/>
              <a:t>The </a:t>
            </a:r>
            <a:r>
              <a:rPr lang="en-US" b="1" baseline="0" dirty="0" smtClean="0"/>
              <a:t>ACO</a:t>
            </a:r>
            <a:r>
              <a:rPr lang="en-US" baseline="0" dirty="0" smtClean="0"/>
              <a:t> is a bit beyond that [</a:t>
            </a:r>
            <a:r>
              <a:rPr lang="en-US" i="1" baseline="0" dirty="0" smtClean="0"/>
              <a:t>around </a:t>
            </a:r>
            <a:r>
              <a:rPr lang="en-US" i="1" baseline="0" dirty="0" err="1" smtClean="0"/>
              <a:t>gainsharing</a:t>
            </a:r>
            <a:r>
              <a:rPr lang="en-US" baseline="0" dirty="0" smtClean="0"/>
              <a:t>] and has a defined movement over time will towards a </a:t>
            </a:r>
            <a:r>
              <a:rPr lang="en-US" b="1" baseline="0" dirty="0" smtClean="0"/>
              <a:t>global payment </a:t>
            </a:r>
            <a:endParaRPr lang="en-US" b="1" baseline="0" dirty="0" smtClean="0"/>
          </a:p>
          <a:p>
            <a:pPr lvl="0">
              <a:buFont typeface="Arial" pitchFamily="34" charset="0"/>
              <a:buChar char="•"/>
            </a:pPr>
            <a:r>
              <a:rPr lang="en-US" b="1" dirty="0" smtClean="0"/>
              <a:t>Global Payment -</a:t>
            </a:r>
            <a:r>
              <a:rPr lang="en-US" dirty="0" smtClean="0"/>
              <a:t> </a:t>
            </a:r>
            <a:r>
              <a:rPr lang="en-US" dirty="0" smtClean="0"/>
              <a:t>risk-adjusted payment </a:t>
            </a:r>
            <a:r>
              <a:rPr lang="en-US" b="0" i="0" dirty="0" smtClean="0"/>
              <a:t>over fixed period of time </a:t>
            </a:r>
            <a:r>
              <a:rPr lang="en-US" dirty="0" smtClean="0"/>
              <a:t>to </a:t>
            </a:r>
            <a:r>
              <a:rPr lang="en-US" dirty="0" smtClean="0"/>
              <a:t>a responsible provider for patient’s </a:t>
            </a:r>
            <a:r>
              <a:rPr lang="en-US" dirty="0" smtClean="0"/>
              <a:t>care</a:t>
            </a:r>
            <a:endParaRPr lang="en-US" b="1" i="1" dirty="0" smtClean="0"/>
          </a:p>
          <a:p>
            <a:pPr lvl="0"/>
            <a:endParaRPr lang="en-US" i="1" dirty="0" smtClean="0"/>
          </a:p>
          <a:p>
            <a:pPr lvl="0"/>
            <a:r>
              <a:rPr lang="en-US" i="1" dirty="0" err="1" smtClean="0"/>
              <a:t>Gainsharing</a:t>
            </a:r>
            <a:endParaRPr lang="en-US" i="1" dirty="0" smtClean="0"/>
          </a:p>
          <a:p>
            <a:pPr lvl="1">
              <a:spcAft>
                <a:spcPts val="900"/>
              </a:spcAft>
            </a:pPr>
            <a:r>
              <a:rPr lang="en-US" i="1" dirty="0" smtClean="0"/>
              <a:t>When savings exceed a threshold, a fraction of those savings will be shared between providers and the RCCO.</a:t>
            </a:r>
          </a:p>
          <a:p>
            <a:endParaRPr lang="en-US"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requires </a:t>
            </a:r>
            <a:r>
              <a:rPr lang="en-US" baseline="0" dirty="0" smtClean="0"/>
              <a:t>a </a:t>
            </a:r>
            <a:r>
              <a:rPr lang="en-US" b="1" baseline="0" dirty="0" smtClean="0"/>
              <a:t>culture change </a:t>
            </a:r>
            <a:r>
              <a:rPr lang="en-US" baseline="0" dirty="0" smtClean="0"/>
              <a:t>which can lead to challenges</a:t>
            </a:r>
          </a:p>
          <a:p>
            <a:pPr>
              <a:buFont typeface="Arial" pitchFamily="34" charset="0"/>
              <a:buChar char="•"/>
            </a:pPr>
            <a:r>
              <a:rPr lang="en-US" baseline="0" dirty="0" smtClean="0"/>
              <a:t> </a:t>
            </a:r>
            <a:r>
              <a:rPr lang="en-US" baseline="0" dirty="0" smtClean="0"/>
              <a:t>an </a:t>
            </a:r>
            <a:r>
              <a:rPr lang="en-US" b="1" baseline="0" dirty="0" smtClean="0"/>
              <a:t>initial investment</a:t>
            </a:r>
            <a:r>
              <a:rPr lang="en-US" baseline="0" dirty="0" smtClean="0"/>
              <a:t> in getting folks into medical homes, investing in </a:t>
            </a:r>
            <a:r>
              <a:rPr lang="en-US" b="1" baseline="0" dirty="0" smtClean="0"/>
              <a:t>care coordinators</a:t>
            </a:r>
            <a:r>
              <a:rPr lang="en-US" baseline="0" dirty="0" smtClean="0"/>
              <a:t>, providing that care coordination not only to patients in the ACC or ACO, but to other patients as </a:t>
            </a:r>
            <a:r>
              <a:rPr lang="en-US" baseline="0" dirty="0" smtClean="0"/>
              <a:t>well</a:t>
            </a:r>
          </a:p>
          <a:p>
            <a:pPr>
              <a:buFont typeface="Arial" pitchFamily="34" charset="0"/>
              <a:buChar char="•"/>
            </a:pPr>
            <a:r>
              <a:rPr lang="en-US" baseline="0" dirty="0" smtClean="0"/>
              <a:t>Developing </a:t>
            </a:r>
            <a:r>
              <a:rPr lang="en-US" baseline="0" dirty="0" smtClean="0"/>
              <a:t>capacity for </a:t>
            </a:r>
            <a:r>
              <a:rPr lang="en-US" b="1" baseline="0" dirty="0" smtClean="0"/>
              <a:t>EHRs</a:t>
            </a:r>
            <a:r>
              <a:rPr lang="en-US" baseline="0" dirty="0" smtClean="0"/>
              <a:t> is time and </a:t>
            </a:r>
            <a:r>
              <a:rPr lang="en-US" b="1" baseline="0" dirty="0" smtClean="0"/>
              <a:t>resource consuming</a:t>
            </a:r>
          </a:p>
          <a:p>
            <a:pPr lvl="0">
              <a:buFont typeface="Arial" pitchFamily="34" charset="0"/>
              <a:buChar char="•"/>
            </a:pPr>
            <a:r>
              <a:rPr lang="en-US" baseline="0" dirty="0" smtClean="0"/>
              <a:t> </a:t>
            </a:r>
            <a:r>
              <a:rPr lang="en-US" b="1" baseline="0" dirty="0" smtClean="0"/>
              <a:t>Attribution</a:t>
            </a:r>
            <a:r>
              <a:rPr lang="en-US" baseline="0" dirty="0" smtClean="0"/>
              <a:t> is the process of getting people into medical homes, there are certainly </a:t>
            </a:r>
            <a:r>
              <a:rPr lang="en-US" b="1" baseline="0" dirty="0" smtClean="0"/>
              <a:t>growing pains </a:t>
            </a:r>
            <a:r>
              <a:rPr lang="en-US" baseline="0" dirty="0" smtClean="0"/>
              <a:t>associated with </a:t>
            </a:r>
            <a:r>
              <a:rPr lang="en-US" baseline="0" dirty="0" smtClean="0"/>
              <a:t>this</a:t>
            </a:r>
          </a:p>
          <a:p>
            <a:pPr lvl="1">
              <a:buFont typeface="Arial" pitchFamily="34" charset="0"/>
              <a:buChar char="•"/>
            </a:pPr>
            <a:r>
              <a:rPr lang="en-US" baseline="0" dirty="0" smtClean="0"/>
              <a:t>First Medicaid is a </a:t>
            </a:r>
            <a:r>
              <a:rPr lang="en-US" baseline="0" dirty="0" smtClean="0"/>
              <a:t>very </a:t>
            </a:r>
            <a:r>
              <a:rPr lang="en-US" b="1" baseline="0" dirty="0" smtClean="0"/>
              <a:t>vulnerable population</a:t>
            </a:r>
          </a:p>
          <a:p>
            <a:pPr lvl="1">
              <a:buFont typeface="Arial" pitchFamily="34" charset="0"/>
              <a:buChar char="•"/>
            </a:pPr>
            <a:r>
              <a:rPr lang="en-US" baseline="0" dirty="0" smtClean="0"/>
              <a:t>Often </a:t>
            </a:r>
            <a:r>
              <a:rPr lang="en-US" b="1" baseline="0" dirty="0" smtClean="0"/>
              <a:t>moves around </a:t>
            </a:r>
            <a:r>
              <a:rPr lang="en-US" baseline="0" dirty="0" smtClean="0"/>
              <a:t>a lot</a:t>
            </a:r>
          </a:p>
          <a:p>
            <a:pPr lvl="1">
              <a:buFont typeface="Arial" pitchFamily="34" charset="0"/>
              <a:buChar char="•"/>
            </a:pPr>
            <a:r>
              <a:rPr lang="en-US" baseline="0" dirty="0" smtClean="0"/>
              <a:t>But there are </a:t>
            </a:r>
            <a:r>
              <a:rPr lang="en-US" b="1" baseline="0" dirty="0" smtClean="0"/>
              <a:t>concerted attempts </a:t>
            </a:r>
            <a:r>
              <a:rPr lang="en-US" baseline="0" dirty="0" smtClean="0"/>
              <a:t>to maintain </a:t>
            </a:r>
            <a:r>
              <a:rPr lang="en-US" baseline="0" dirty="0" smtClean="0"/>
              <a:t>choice and relationship with PCP</a:t>
            </a:r>
            <a:endParaRPr lang="en-US" baseline="0" dirty="0" smtClean="0"/>
          </a:p>
          <a:p>
            <a:pPr lvl="1">
              <a:buFont typeface="Arial" pitchFamily="34" charset="0"/>
              <a:buChar char="•"/>
            </a:pPr>
            <a:r>
              <a:rPr lang="en-US" baseline="0" dirty="0" smtClean="0"/>
              <a:t>much </a:t>
            </a:r>
            <a:r>
              <a:rPr lang="en-US" baseline="0" dirty="0" smtClean="0"/>
              <a:t>of the data are based on </a:t>
            </a:r>
            <a:r>
              <a:rPr lang="en-US" b="1" baseline="0" dirty="0" smtClean="0"/>
              <a:t>claims</a:t>
            </a:r>
            <a:r>
              <a:rPr lang="en-US" baseline="0" dirty="0" smtClean="0"/>
              <a:t> to Medicaid, there is a </a:t>
            </a:r>
            <a:r>
              <a:rPr lang="en-US" b="1" baseline="0" dirty="0" smtClean="0"/>
              <a:t>lag</a:t>
            </a:r>
            <a:r>
              <a:rPr lang="en-US" baseline="0" dirty="0" smtClean="0"/>
              <a:t> of a few months or few weeks, so many of the RCCOs have taken this as an opportunity to </a:t>
            </a:r>
            <a:r>
              <a:rPr lang="en-US" b="1" baseline="0" dirty="0" smtClean="0"/>
              <a:t>complement</a:t>
            </a:r>
            <a:r>
              <a:rPr lang="en-US" baseline="0" dirty="0" smtClean="0"/>
              <a:t> the SDAC data with their </a:t>
            </a:r>
            <a:r>
              <a:rPr lang="en-US" b="1" baseline="0" dirty="0" smtClean="0"/>
              <a:t>own information </a:t>
            </a:r>
            <a:r>
              <a:rPr lang="en-US" baseline="0" dirty="0" smtClean="0"/>
              <a:t>to get it more in </a:t>
            </a:r>
            <a:r>
              <a:rPr lang="en-US" baseline="0" dirty="0" smtClean="0"/>
              <a:t>real-time</a:t>
            </a:r>
            <a:endParaRPr lang="en-US" baseline="0"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100" b="1" baseline="0" dirty="0" smtClean="0"/>
              <a:t>Medicare</a:t>
            </a:r>
            <a:r>
              <a:rPr lang="en-US" sz="1100" baseline="0" dirty="0" smtClean="0"/>
              <a:t> </a:t>
            </a:r>
            <a:r>
              <a:rPr lang="en-US" sz="1100" baseline="0" dirty="0" smtClean="0"/>
              <a:t>is the federal program that provides coverage for adults over 65+ and PWD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a:t>
            </a:r>
            <a:r>
              <a:rPr lang="en-US" sz="1100" b="1" baseline="0" dirty="0" smtClean="0"/>
              <a:t>Medicaid</a:t>
            </a:r>
            <a:r>
              <a:rPr lang="en-US" sz="1100" baseline="0" dirty="0" smtClean="0"/>
              <a:t> is the state/federal partnership that covers low-income individuals; currently it covers children and their parents, as well as PWD and low-income seniors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Also be talking a lot about </a:t>
            </a:r>
            <a:r>
              <a:rPr lang="en-US" sz="1100" b="1" baseline="0" dirty="0" smtClean="0"/>
              <a:t>providers</a:t>
            </a:r>
            <a:r>
              <a:rPr lang="en-US" sz="1100" baseline="0" dirty="0" smtClean="0"/>
              <a:t> – meaning the </a:t>
            </a:r>
            <a:r>
              <a:rPr lang="en-US" sz="1100" b="1" baseline="0" dirty="0" smtClean="0"/>
              <a:t>doctors</a:t>
            </a:r>
            <a:r>
              <a:rPr lang="en-US" sz="1100" baseline="0" dirty="0" smtClean="0"/>
              <a:t>, nurses, nurse practitioners, specialists – and their respective organizations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Cut to the </a:t>
            </a:r>
            <a:r>
              <a:rPr lang="en-US" sz="1100" b="1" baseline="0" dirty="0" err="1" smtClean="0"/>
              <a:t>punchline</a:t>
            </a:r>
            <a:endParaRPr lang="en-US" sz="1100" b="1"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There are these two initiatives – share similar names, similar concepts and it could be </a:t>
            </a:r>
            <a:r>
              <a:rPr lang="en-US" sz="1100" b="1" baseline="0" dirty="0" smtClean="0"/>
              <a:t>confusing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Medicare Pioneer ACO – </a:t>
            </a:r>
            <a:r>
              <a:rPr lang="en-US" sz="1100" b="1" baseline="0" dirty="0" smtClean="0"/>
              <a:t>federal pilot program </a:t>
            </a:r>
            <a:r>
              <a:rPr lang="en-US" sz="1100" baseline="0" dirty="0" smtClean="0"/>
              <a:t>that has a CO connection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Medicaid ACC – </a:t>
            </a:r>
            <a:r>
              <a:rPr lang="en-US" sz="1100" b="1" baseline="0" dirty="0" smtClean="0"/>
              <a:t>State-defined</a:t>
            </a:r>
            <a:r>
              <a:rPr lang="en-US" sz="1100" baseline="0" dirty="0" smtClean="0"/>
              <a:t> program</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a:buFont typeface="Arial"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9731EBE-3134-42BC-B716-51059C61A67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50" b="0" i="0" u="none" strike="noStrike" kern="1200" baseline="0" dirty="0" smtClean="0">
                <a:solidFill>
                  <a:schemeClr val="tx1"/>
                </a:solidFill>
                <a:latin typeface="+mn-lt"/>
                <a:ea typeface="+mn-ea"/>
                <a:cs typeface="+mn-cs"/>
              </a:rPr>
              <a:t>The </a:t>
            </a:r>
            <a:r>
              <a:rPr lang="en-US" sz="1050" b="0" i="0" u="none" strike="noStrike" kern="1200" baseline="0" dirty="0" smtClean="0">
                <a:solidFill>
                  <a:schemeClr val="tx1"/>
                </a:solidFill>
                <a:latin typeface="+mn-lt"/>
                <a:ea typeface="+mn-ea"/>
                <a:cs typeface="+mn-cs"/>
              </a:rPr>
              <a:t>bottom line is that we are spending almost </a:t>
            </a:r>
            <a:r>
              <a:rPr lang="en-US" sz="1050" b="1" i="0" u="none" strike="noStrike" kern="1200" baseline="0" dirty="0" smtClean="0">
                <a:solidFill>
                  <a:schemeClr val="tx1"/>
                </a:solidFill>
                <a:latin typeface="+mn-lt"/>
                <a:ea typeface="+mn-ea"/>
                <a:cs typeface="+mn-cs"/>
              </a:rPr>
              <a:t>18%</a:t>
            </a:r>
            <a:r>
              <a:rPr lang="en-US" sz="1050" b="0" i="0" u="none" strike="noStrike" kern="1200" baseline="0" dirty="0" smtClean="0">
                <a:solidFill>
                  <a:schemeClr val="tx1"/>
                </a:solidFill>
                <a:latin typeface="+mn-lt"/>
                <a:ea typeface="+mn-ea"/>
                <a:cs typeface="+mn-cs"/>
              </a:rPr>
              <a:t> of our nation’s gross domestic product on health care, and it continues to go up</a:t>
            </a:r>
          </a:p>
          <a:p>
            <a:pPr>
              <a:buFont typeface="Arial" pitchFamily="34" charset="0"/>
              <a:buChar char="•"/>
            </a:pPr>
            <a:r>
              <a:rPr lang="en-US" sz="1050" b="0" i="0" u="none" strike="noStrike" kern="1200" baseline="0" dirty="0" smtClean="0">
                <a:solidFill>
                  <a:schemeClr val="tx1"/>
                </a:solidFill>
                <a:latin typeface="+mn-lt"/>
                <a:ea typeface="+mn-ea"/>
                <a:cs typeface="+mn-cs"/>
              </a:rPr>
              <a:t> For purposes of this discussion, we’ll take a step back to discuss how health care is paid for</a:t>
            </a:r>
          </a:p>
          <a:p>
            <a:pPr>
              <a:buFont typeface="Arial" pitchFamily="34" charset="0"/>
              <a:buChar char="•"/>
            </a:pPr>
            <a:r>
              <a:rPr lang="en-US" sz="1050" b="0" i="0" u="none" strike="noStrike" kern="1200" baseline="0" dirty="0" smtClean="0">
                <a:solidFill>
                  <a:schemeClr val="tx1"/>
                </a:solidFill>
                <a:latin typeface="+mn-lt"/>
                <a:ea typeface="+mn-ea"/>
                <a:cs typeface="+mn-cs"/>
              </a:rPr>
              <a:t> Most insurance programs, including Medicare and private plans, pay for health care on a </a:t>
            </a:r>
            <a:r>
              <a:rPr lang="en-US" sz="1050" b="1" i="0" u="none" strike="noStrike" kern="1200" baseline="0" dirty="0" smtClean="0">
                <a:solidFill>
                  <a:schemeClr val="tx1"/>
                </a:solidFill>
                <a:latin typeface="+mn-lt"/>
                <a:ea typeface="+mn-ea"/>
                <a:cs typeface="+mn-cs"/>
              </a:rPr>
              <a:t>fee-for-service basis</a:t>
            </a:r>
            <a:r>
              <a:rPr lang="en-US" sz="1050" b="0" i="0" u="none" strike="noStrike" kern="1200" baseline="0" dirty="0" smtClean="0">
                <a:solidFill>
                  <a:schemeClr val="tx1"/>
                </a:solidFill>
                <a:latin typeface="+mn-lt"/>
                <a:ea typeface="+mn-ea"/>
                <a:cs typeface="+mn-cs"/>
              </a:rPr>
              <a:t>. This means that individual doctors, hospitals, and other providers are </a:t>
            </a:r>
            <a:r>
              <a:rPr lang="en-US" sz="1050" b="1" i="0" u="none" strike="noStrike" kern="1200" baseline="0" dirty="0" smtClean="0">
                <a:solidFill>
                  <a:schemeClr val="tx1"/>
                </a:solidFill>
                <a:latin typeface="+mn-lt"/>
                <a:ea typeface="+mn-ea"/>
                <a:cs typeface="+mn-cs"/>
              </a:rPr>
              <a:t>paid for each service </a:t>
            </a:r>
            <a:r>
              <a:rPr lang="en-US" sz="1050" b="0" i="0" u="none" strike="noStrike" kern="1200" baseline="0" dirty="0" smtClean="0">
                <a:solidFill>
                  <a:schemeClr val="tx1"/>
                </a:solidFill>
                <a:latin typeface="+mn-lt"/>
                <a:ea typeface="+mn-ea"/>
                <a:cs typeface="+mn-cs"/>
              </a:rPr>
              <a:t>they furnish to a patient.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0" i="0" u="none" strike="noStrike" kern="1200" baseline="0" dirty="0" smtClean="0">
                <a:solidFill>
                  <a:schemeClr val="tx1"/>
                </a:solidFill>
                <a:latin typeface="+mn-lt"/>
                <a:ea typeface="+mn-ea"/>
                <a:cs typeface="+mn-cs"/>
              </a:rPr>
              <a:t> </a:t>
            </a:r>
            <a:r>
              <a:rPr lang="en-US" sz="1050" b="1" i="0" u="none" strike="noStrike" kern="1200" baseline="0" dirty="0" smtClean="0">
                <a:solidFill>
                  <a:schemeClr val="tx1"/>
                </a:solidFill>
                <a:latin typeface="+mn-lt"/>
                <a:ea typeface="+mn-ea"/>
                <a:cs typeface="+mn-cs"/>
              </a:rPr>
              <a:t>Critics</a:t>
            </a:r>
            <a:r>
              <a:rPr lang="en-US" sz="1050" b="0" i="0" u="none" strike="noStrike" kern="1200" baseline="0" dirty="0" smtClean="0">
                <a:solidFill>
                  <a:schemeClr val="tx1"/>
                </a:solidFill>
                <a:latin typeface="+mn-lt"/>
                <a:ea typeface="+mn-ea"/>
                <a:cs typeface="+mn-cs"/>
              </a:rPr>
              <a:t> complain that this approach  rewards providers financially for delivering as many services as possible while driving up costs for patients and payers.  In addition, it often leads to </a:t>
            </a:r>
            <a:r>
              <a:rPr lang="en-US" sz="1050" b="1" i="0" u="none" strike="noStrike" kern="1200" baseline="0" dirty="0" smtClean="0">
                <a:solidFill>
                  <a:schemeClr val="tx1"/>
                </a:solidFill>
                <a:latin typeface="+mn-lt"/>
                <a:ea typeface="+mn-ea"/>
                <a:cs typeface="+mn-cs"/>
              </a:rPr>
              <a:t>uncoordinated, fragmented care</a:t>
            </a:r>
            <a:r>
              <a:rPr lang="en-US" sz="1050" b="0" i="0" u="none" strike="noStrike" kern="1200" baseline="0" dirty="0" smtClean="0">
                <a:solidFill>
                  <a:schemeClr val="tx1"/>
                </a:solidFill>
                <a:latin typeface="+mn-lt"/>
                <a:ea typeface="+mn-ea"/>
                <a:cs typeface="+mn-cs"/>
              </a:rPr>
              <a:t>.  </a:t>
            </a:r>
          </a:p>
          <a:p>
            <a:pPr>
              <a:buFont typeface="Arial" pitchFamily="34" charset="0"/>
              <a:buChar char="•"/>
            </a:pPr>
            <a:r>
              <a:rPr lang="en-US" sz="1050" b="0" i="0" u="none" strike="noStrike" kern="1200" baseline="0" dirty="0" smtClean="0">
                <a:solidFill>
                  <a:schemeClr val="tx1"/>
                </a:solidFill>
                <a:latin typeface="+mn-lt"/>
                <a:ea typeface="+mn-ea"/>
                <a:cs typeface="+mn-cs"/>
              </a:rPr>
              <a:t>What we mean by fragmented care is that there is a lot of </a:t>
            </a:r>
            <a:r>
              <a:rPr lang="en-US" sz="1050" b="1" i="0" u="none" strike="noStrike" kern="1200" baseline="0" dirty="0" smtClean="0">
                <a:solidFill>
                  <a:schemeClr val="tx1"/>
                </a:solidFill>
                <a:latin typeface="+mn-lt"/>
                <a:ea typeface="+mn-ea"/>
                <a:cs typeface="+mn-cs"/>
              </a:rPr>
              <a:t>disconnected, uncoordinated</a:t>
            </a:r>
            <a:r>
              <a:rPr lang="en-US" sz="1050" b="0" i="0" u="none" strike="noStrike" kern="1200" baseline="0" dirty="0" smtClean="0">
                <a:solidFill>
                  <a:schemeClr val="tx1"/>
                </a:solidFill>
                <a:latin typeface="+mn-lt"/>
                <a:ea typeface="+mn-ea"/>
                <a:cs typeface="+mn-cs"/>
              </a:rPr>
              <a:t> care that happens in the way health care is delivered and paid for</a:t>
            </a:r>
          </a:p>
          <a:p>
            <a:pPr>
              <a:buFont typeface="Arial" pitchFamily="34" charset="0"/>
              <a:buChar char="•"/>
            </a:pPr>
            <a:r>
              <a:rPr lang="en-US" sz="1050" b="0" i="0" u="none" strike="noStrike" kern="1200" baseline="0" dirty="0" smtClean="0">
                <a:solidFill>
                  <a:schemeClr val="tx1"/>
                </a:solidFill>
                <a:latin typeface="+mn-lt"/>
                <a:ea typeface="+mn-ea"/>
                <a:cs typeface="+mn-cs"/>
              </a:rPr>
              <a:t> It’s like the patient is like a </a:t>
            </a:r>
            <a:r>
              <a:rPr lang="en-US" sz="1050" b="1" i="0" u="none" strike="noStrike" kern="1200" baseline="0" dirty="0" smtClean="0">
                <a:solidFill>
                  <a:schemeClr val="tx1"/>
                </a:solidFill>
                <a:latin typeface="+mn-lt"/>
                <a:ea typeface="+mn-ea"/>
                <a:cs typeface="+mn-cs"/>
              </a:rPr>
              <a:t>pinball</a:t>
            </a:r>
            <a:r>
              <a:rPr lang="en-US" sz="1050" b="0" i="0" u="none" strike="noStrike" kern="1200" baseline="0" dirty="0" smtClean="0">
                <a:solidFill>
                  <a:schemeClr val="tx1"/>
                </a:solidFill>
                <a:latin typeface="+mn-lt"/>
                <a:ea typeface="+mn-ea"/>
                <a:cs typeface="+mn-cs"/>
              </a:rPr>
              <a:t> being bounced around between providers – we’ve tried to show that on this </a:t>
            </a:r>
            <a:r>
              <a:rPr lang="en-US" sz="1050" b="1" i="0" u="none" strike="noStrike" kern="1200" baseline="0" dirty="0" smtClean="0">
                <a:solidFill>
                  <a:schemeClr val="tx1"/>
                </a:solidFill>
                <a:latin typeface="+mn-lt"/>
                <a:ea typeface="+mn-ea"/>
                <a:cs typeface="+mn-cs"/>
              </a:rPr>
              <a:t>graphic</a:t>
            </a:r>
            <a:r>
              <a:rPr lang="en-US" sz="1050" b="0" i="0" u="none" strike="noStrike" kern="1200" baseline="0" dirty="0" smtClean="0">
                <a:solidFill>
                  <a:schemeClr val="tx1"/>
                </a:solidFill>
                <a:latin typeface="+mn-lt"/>
                <a:ea typeface="+mn-ea"/>
                <a:cs typeface="+mn-cs"/>
              </a:rPr>
              <a:t>.</a:t>
            </a:r>
          </a:p>
          <a:p>
            <a:pPr>
              <a:buFont typeface="Arial" pitchFamily="34" charset="0"/>
              <a:buChar char="•"/>
            </a:pPr>
            <a:r>
              <a:rPr lang="en-US" sz="1050" b="0" i="0" u="none" strike="noStrike" kern="1200" baseline="0" dirty="0" smtClean="0">
                <a:solidFill>
                  <a:schemeClr val="tx1"/>
                </a:solidFill>
                <a:latin typeface="+mn-lt"/>
                <a:ea typeface="+mn-ea"/>
                <a:cs typeface="+mn-cs"/>
              </a:rPr>
              <a:t> </a:t>
            </a:r>
            <a:r>
              <a:rPr lang="en-US" sz="1050" kern="1200" dirty="0" smtClean="0">
                <a:solidFill>
                  <a:schemeClr val="tx1"/>
                </a:solidFill>
                <a:latin typeface="+mn-lt"/>
                <a:ea typeface="+mn-ea"/>
                <a:cs typeface="+mn-cs"/>
              </a:rPr>
              <a:t>As </a:t>
            </a:r>
            <a:r>
              <a:rPr lang="en-US" sz="1050" kern="1200" dirty="0" smtClean="0">
                <a:solidFill>
                  <a:schemeClr val="tx1"/>
                </a:solidFill>
                <a:latin typeface="+mn-lt"/>
                <a:ea typeface="+mn-ea"/>
                <a:cs typeface="+mn-cs"/>
              </a:rPr>
              <a:t>an </a:t>
            </a:r>
            <a:r>
              <a:rPr lang="en-US" sz="1050" b="1" kern="1200" dirty="0" smtClean="0">
                <a:solidFill>
                  <a:schemeClr val="tx1"/>
                </a:solidFill>
                <a:latin typeface="+mn-lt"/>
                <a:ea typeface="+mn-ea"/>
                <a:cs typeface="+mn-cs"/>
              </a:rPr>
              <a:t>example</a:t>
            </a:r>
            <a:r>
              <a:rPr lang="en-US" sz="1050" kern="1200" dirty="0" smtClean="0">
                <a:solidFill>
                  <a:schemeClr val="tx1"/>
                </a:solidFill>
                <a:latin typeface="+mn-lt"/>
                <a:ea typeface="+mn-ea"/>
                <a:cs typeface="+mn-cs"/>
              </a:rPr>
              <a:t>, nearly one in five Medicare patients discharged from the hospital is </a:t>
            </a:r>
            <a:r>
              <a:rPr lang="en-US" sz="1050" b="1" kern="1200" dirty="0" smtClean="0">
                <a:solidFill>
                  <a:schemeClr val="tx1"/>
                </a:solidFill>
                <a:latin typeface="+mn-lt"/>
                <a:ea typeface="+mn-ea"/>
                <a:cs typeface="+mn-cs"/>
              </a:rPr>
              <a:t>readmitted</a:t>
            </a:r>
            <a:r>
              <a:rPr lang="en-US" sz="1050" kern="1200" dirty="0" smtClean="0">
                <a:solidFill>
                  <a:schemeClr val="tx1"/>
                </a:solidFill>
                <a:latin typeface="+mn-lt"/>
                <a:ea typeface="+mn-ea"/>
                <a:cs typeface="+mn-cs"/>
              </a:rPr>
              <a:t> within 30 days – a readmission many patients could have avoided if their care outside of the hospital had been aggressive and better coordinated. Health </a:t>
            </a:r>
            <a:r>
              <a:rPr lang="en-US" sz="1050" kern="1200" dirty="0" err="1" smtClean="0">
                <a:solidFill>
                  <a:schemeClr val="tx1"/>
                </a:solidFill>
                <a:latin typeface="+mn-lt"/>
                <a:ea typeface="+mn-ea"/>
                <a:cs typeface="+mn-cs"/>
              </a:rPr>
              <a:t>Care.Gov</a:t>
            </a:r>
            <a:r>
              <a:rPr lang="en-US" sz="105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A43F543-2FF4-463B-B0EF-DE70A4142C1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baseline="0" dirty="0" smtClean="0"/>
              <a:t>Triple </a:t>
            </a:r>
            <a:r>
              <a:rPr lang="en-US" b="1" baseline="0" dirty="0" smtClean="0"/>
              <a:t>Aim</a:t>
            </a:r>
            <a:r>
              <a:rPr lang="en-US" baseline="0" dirty="0" smtClean="0"/>
              <a:t>: improving health of patients, improving the patient experience of care, while decreasing per capita costs. It’s kind of the “</a:t>
            </a:r>
            <a:r>
              <a:rPr lang="en-US" b="1" baseline="0" dirty="0" smtClean="0"/>
              <a:t>holy grail</a:t>
            </a:r>
            <a:r>
              <a:rPr lang="en-US" baseline="0" dirty="0" smtClean="0"/>
              <a:t>” of health care</a:t>
            </a:r>
          </a:p>
          <a:p>
            <a:pPr>
              <a:buFont typeface="Arial" pitchFamily="34" charset="0"/>
              <a:buChar char="•"/>
            </a:pPr>
            <a:r>
              <a:rPr lang="en-US" baseline="0" dirty="0" smtClean="0"/>
              <a:t> Accountable care is an attempt to </a:t>
            </a:r>
            <a:r>
              <a:rPr lang="en-US" b="1" baseline="0" dirty="0" smtClean="0"/>
              <a:t>tackle all 3</a:t>
            </a:r>
            <a:r>
              <a:rPr lang="en-US" baseline="0" dirty="0" smtClean="0"/>
              <a:t> of those things, by focusing on coordinating care among other </a:t>
            </a:r>
            <a:r>
              <a:rPr lang="en-US" baseline="0" dirty="0" smtClean="0"/>
              <a:t>concepts</a:t>
            </a:r>
            <a:endParaRPr lang="en-US" baseline="0"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dirty="0" smtClean="0"/>
              <a:t> </a:t>
            </a:r>
            <a:r>
              <a:rPr lang="en-US" sz="1000" dirty="0" smtClean="0"/>
              <a:t>There are many </a:t>
            </a:r>
            <a:r>
              <a:rPr lang="en-US" sz="1000" b="1" dirty="0" smtClean="0"/>
              <a:t>flavors</a:t>
            </a:r>
            <a:r>
              <a:rPr lang="en-US" sz="1000" dirty="0" smtClean="0"/>
              <a:t> to ACO; is a local, provider-led entity comprised of a wide range</a:t>
            </a:r>
            <a:r>
              <a:rPr lang="en-US" sz="1000" baseline="0" dirty="0" smtClean="0"/>
              <a:t> of collaborating providers </a:t>
            </a:r>
          </a:p>
          <a:p>
            <a:pPr>
              <a:buFont typeface="Arial" pitchFamily="34" charset="0"/>
              <a:buChar char="•"/>
            </a:pPr>
            <a:r>
              <a:rPr lang="en-US" sz="1000" baseline="0" dirty="0" smtClean="0"/>
              <a:t> Monitor care across care settings and are </a:t>
            </a:r>
            <a:r>
              <a:rPr lang="en-US" sz="1000" b="1" baseline="0" dirty="0" smtClean="0"/>
              <a:t>accountable to health care payers</a:t>
            </a:r>
            <a:r>
              <a:rPr lang="en-US" sz="1000" baseline="0" dirty="0" smtClean="0"/>
              <a:t> for the overall </a:t>
            </a:r>
            <a:r>
              <a:rPr lang="en-US" sz="1000" b="1" baseline="0" dirty="0" smtClean="0"/>
              <a:t>cost and quality of care</a:t>
            </a:r>
            <a:r>
              <a:rPr lang="en-US" sz="1000" baseline="0" dirty="0" smtClean="0"/>
              <a:t> for a defined population. All have some common </a:t>
            </a:r>
            <a:r>
              <a:rPr lang="en-US" sz="1000" b="1" baseline="0" dirty="0" smtClean="0"/>
              <a:t>principles</a:t>
            </a:r>
            <a:r>
              <a:rPr lang="en-US" sz="1000" baseline="0" dirty="0" smtClean="0"/>
              <a:t>. </a:t>
            </a:r>
            <a:endParaRPr lang="en-US" sz="1000" dirty="0" smtClean="0"/>
          </a:p>
          <a:p>
            <a:pPr>
              <a:buFont typeface="Arial" pitchFamily="34" charset="0"/>
              <a:buChar char="•"/>
            </a:pPr>
            <a:r>
              <a:rPr lang="en-US" sz="1000" b="1" baseline="0" dirty="0" smtClean="0"/>
              <a:t>Provider </a:t>
            </a:r>
            <a:r>
              <a:rPr lang="en-US" sz="1000" b="1" baseline="0" dirty="0" smtClean="0"/>
              <a:t>leadership</a:t>
            </a:r>
          </a:p>
          <a:p>
            <a:pPr lvl="1">
              <a:buFont typeface="Arial" pitchFamily="34" charset="0"/>
              <a:buChar char="•"/>
            </a:pPr>
            <a:r>
              <a:rPr lang="en-US" sz="1000" baseline="0" dirty="0" smtClean="0"/>
              <a:t> To undergo a major initiative like this takes strong </a:t>
            </a:r>
            <a:r>
              <a:rPr lang="en-US" sz="1000" b="1" baseline="0" dirty="0" smtClean="0"/>
              <a:t>leadership</a:t>
            </a:r>
            <a:r>
              <a:rPr lang="en-US" sz="1000" baseline="0" dirty="0" smtClean="0"/>
              <a:t> from doctors, other </a:t>
            </a:r>
            <a:r>
              <a:rPr lang="en-US" sz="1000" baseline="0" dirty="0" smtClean="0"/>
              <a:t>clinicians </a:t>
            </a:r>
            <a:r>
              <a:rPr lang="en-US" sz="1000" baseline="0" dirty="0" smtClean="0"/>
              <a:t>and their </a:t>
            </a:r>
            <a:r>
              <a:rPr lang="en-US" sz="1000" b="1" baseline="0" dirty="0" smtClean="0"/>
              <a:t>respective health care organizations</a:t>
            </a:r>
          </a:p>
          <a:p>
            <a:pPr lvl="1">
              <a:buFont typeface="Arial" pitchFamily="34" charset="0"/>
              <a:buChar char="•"/>
            </a:pPr>
            <a:r>
              <a:rPr lang="en-US" sz="1000" baseline="0" dirty="0" smtClean="0"/>
              <a:t> And this means a commitment both </a:t>
            </a:r>
            <a:r>
              <a:rPr lang="en-US" sz="1000" b="1" baseline="0" dirty="0" smtClean="0"/>
              <a:t>inside and outside of the examination room</a:t>
            </a:r>
          </a:p>
          <a:p>
            <a:pPr>
              <a:buFont typeface="Arial" pitchFamily="34" charset="0"/>
              <a:buChar char="•"/>
            </a:pPr>
            <a:r>
              <a:rPr lang="en-US" sz="1000" b="1" baseline="0" dirty="0" smtClean="0"/>
              <a:t> Primary care</a:t>
            </a:r>
          </a:p>
          <a:p>
            <a:pPr lvl="1">
              <a:buFont typeface="Arial" pitchFamily="34" charset="0"/>
              <a:buChar char="•"/>
            </a:pPr>
            <a:r>
              <a:rPr lang="en-US" sz="1000" baseline="0" dirty="0" smtClean="0"/>
              <a:t> Primary care, of course, is the foundation of medical care, and there is strong emphasis on improving outcomes through </a:t>
            </a:r>
            <a:r>
              <a:rPr lang="en-US" sz="1000" b="1" baseline="0" dirty="0" smtClean="0"/>
              <a:t>prevention</a:t>
            </a:r>
            <a:r>
              <a:rPr lang="en-US" sz="1000" baseline="0" dirty="0" smtClean="0"/>
              <a:t> and </a:t>
            </a:r>
            <a:r>
              <a:rPr lang="en-US" sz="1000" b="1" baseline="0" dirty="0" smtClean="0"/>
              <a:t>managing chronic diseases </a:t>
            </a:r>
            <a:r>
              <a:rPr lang="en-US" sz="1000" baseline="0" dirty="0" smtClean="0"/>
              <a:t>(such as diabetes) at the primary care level</a:t>
            </a:r>
          </a:p>
          <a:p>
            <a:pPr lvl="1">
              <a:buFont typeface="Arial" pitchFamily="34" charset="0"/>
              <a:buChar char="•"/>
            </a:pPr>
            <a:r>
              <a:rPr lang="en-US" sz="1000" baseline="0" dirty="0" smtClean="0"/>
              <a:t> Of course, where the care coordination comes into play is with services such as </a:t>
            </a:r>
            <a:r>
              <a:rPr lang="en-US" sz="1000" b="1" baseline="0" dirty="0" smtClean="0"/>
              <a:t>specialists</a:t>
            </a:r>
            <a:r>
              <a:rPr lang="en-US" sz="1000" baseline="0" dirty="0" smtClean="0"/>
              <a:t> and </a:t>
            </a:r>
            <a:r>
              <a:rPr lang="en-US" sz="1000" b="1" baseline="0" dirty="0" smtClean="0"/>
              <a:t>hospitalizations</a:t>
            </a:r>
            <a:r>
              <a:rPr lang="en-US" sz="1000" baseline="0" dirty="0" smtClean="0"/>
              <a:t>; but think about primary care as the </a:t>
            </a:r>
            <a:r>
              <a:rPr lang="en-US" sz="1000" b="1" baseline="0" dirty="0" smtClean="0"/>
              <a:t>core</a:t>
            </a:r>
            <a:r>
              <a:rPr lang="en-US" sz="1000" baseline="0" dirty="0" smtClean="0"/>
              <a:t> of where the coordination happens</a:t>
            </a:r>
          </a:p>
          <a:p>
            <a:pPr>
              <a:buFont typeface="Arial" pitchFamily="34" charset="0"/>
              <a:buChar char="•"/>
            </a:pPr>
            <a:r>
              <a:rPr lang="en-US" sz="1000" baseline="0" dirty="0" smtClean="0"/>
              <a:t> </a:t>
            </a:r>
            <a:r>
              <a:rPr lang="en-US" sz="1000" b="1" baseline="0" dirty="0" smtClean="0"/>
              <a:t>Care coordination</a:t>
            </a:r>
          </a:p>
          <a:p>
            <a:pPr lvl="1">
              <a:buFont typeface="Arial" pitchFamily="34" charset="0"/>
              <a:buChar char="•"/>
            </a:pPr>
            <a:r>
              <a:rPr lang="en-US" sz="1000" baseline="0" dirty="0" smtClean="0"/>
              <a:t> I want to take this out of the abstract and talk a bit about what we mean by this. I’ll come back to this on the </a:t>
            </a:r>
            <a:r>
              <a:rPr lang="en-US" sz="1000" b="1" baseline="0" dirty="0" smtClean="0"/>
              <a:t>next slide</a:t>
            </a:r>
          </a:p>
          <a:p>
            <a:pPr>
              <a:buFont typeface="Arial" pitchFamily="34" charset="0"/>
              <a:buChar char="•"/>
            </a:pPr>
            <a:r>
              <a:rPr lang="en-US" sz="1000" b="1" baseline="0" dirty="0" smtClean="0"/>
              <a:t> Electronic health records/data and analytics</a:t>
            </a:r>
            <a:r>
              <a:rPr lang="en-US" sz="1000" baseline="0" dirty="0" smtClean="0"/>
              <a:t>: </a:t>
            </a:r>
          </a:p>
          <a:p>
            <a:pPr lvl="1">
              <a:buFont typeface="Arial" pitchFamily="34" charset="0"/>
              <a:buChar char="•"/>
            </a:pPr>
            <a:r>
              <a:rPr lang="en-US" sz="1000" baseline="0" dirty="0" smtClean="0"/>
              <a:t>In my mind, this is probably the biggest reason why the time is ripe for this sort of model – it relies on strong feedback of data and analytics to monitor patient health outcomes and costs, and the </a:t>
            </a:r>
            <a:r>
              <a:rPr lang="en-US" sz="1000" b="1" baseline="0" dirty="0" smtClean="0"/>
              <a:t>rapidly advancing technology </a:t>
            </a:r>
            <a:r>
              <a:rPr lang="en-US" sz="1000" baseline="0" dirty="0" smtClean="0"/>
              <a:t>has now enabled this to happen</a:t>
            </a:r>
          </a:p>
          <a:p>
            <a:pPr>
              <a:buFont typeface="Arial" pitchFamily="34" charset="0"/>
              <a:buChar char="•"/>
            </a:pPr>
            <a:r>
              <a:rPr lang="en-US" sz="1000" dirty="0" smtClean="0"/>
              <a:t>Let’s first talk about what an </a:t>
            </a:r>
            <a:r>
              <a:rPr lang="en-US" sz="1000" b="1" dirty="0" smtClean="0"/>
              <a:t>accountable</a:t>
            </a:r>
            <a:r>
              <a:rPr lang="en-US" sz="1000" b="1" baseline="0" dirty="0" smtClean="0"/>
              <a:t> care organization</a:t>
            </a:r>
            <a:r>
              <a:rPr lang="en-US" sz="1000" baseline="0" dirty="0" smtClean="0"/>
              <a:t> is</a:t>
            </a:r>
            <a:endParaRPr lang="en-US" sz="1000" dirty="0" smtClean="0"/>
          </a:p>
          <a:p>
            <a:pPr>
              <a:buFont typeface="Arial" pitchFamily="34" charset="0"/>
              <a:buChar char="•"/>
            </a:pPr>
            <a:r>
              <a:rPr lang="en-US" sz="1000" baseline="0" dirty="0" smtClean="0"/>
              <a:t> </a:t>
            </a:r>
            <a:r>
              <a:rPr lang="en-US" sz="1000" b="1" baseline="0" dirty="0" smtClean="0"/>
              <a:t>Community</a:t>
            </a:r>
          </a:p>
          <a:p>
            <a:pPr lvl="1">
              <a:buFont typeface="Arial" pitchFamily="34" charset="0"/>
              <a:buChar char="•"/>
            </a:pPr>
            <a:r>
              <a:rPr lang="en-US" sz="1000" baseline="0" dirty="0" smtClean="0"/>
              <a:t>The </a:t>
            </a:r>
            <a:r>
              <a:rPr lang="en-US" sz="1000" b="1" baseline="0" dirty="0" smtClean="0"/>
              <a:t>vision</a:t>
            </a:r>
            <a:r>
              <a:rPr lang="en-US" sz="1000" baseline="0" dirty="0" smtClean="0"/>
              <a:t> is that </a:t>
            </a:r>
            <a:r>
              <a:rPr lang="en-US" sz="1000" b="1" baseline="0" dirty="0" smtClean="0"/>
              <a:t>local providers best know the needs of their patient populations</a:t>
            </a:r>
          </a:p>
          <a:p>
            <a:pPr lvl="1">
              <a:buFont typeface="Arial" pitchFamily="34" charset="0"/>
              <a:buChar char="•"/>
            </a:pPr>
            <a:r>
              <a:rPr lang="en-US" sz="1000" baseline="0" dirty="0" smtClean="0"/>
              <a:t> But it also is rooted in a </a:t>
            </a:r>
            <a:r>
              <a:rPr lang="en-US" sz="1000" b="1" baseline="0" dirty="0" smtClean="0"/>
              <a:t>shared vision, fostering community</a:t>
            </a:r>
            <a:r>
              <a:rPr lang="en-US" sz="1000" baseline="0" dirty="0" smtClean="0"/>
              <a:t>, across multiple providers</a:t>
            </a:r>
          </a:p>
          <a:p>
            <a:pPr>
              <a:buFont typeface="Arial" pitchFamily="34" charset="0"/>
              <a:buChar char="•"/>
            </a:pPr>
            <a:r>
              <a:rPr lang="en-US" sz="1000" b="1" baseline="0" dirty="0" smtClean="0"/>
              <a:t> Payment reform</a:t>
            </a:r>
            <a:r>
              <a:rPr lang="en-US" sz="1000" baseline="0" dirty="0" smtClean="0"/>
              <a:t>:</a:t>
            </a:r>
          </a:p>
          <a:p>
            <a:pPr lvl="1">
              <a:buFont typeface="Arial" pitchFamily="34" charset="0"/>
              <a:buChar char="•"/>
            </a:pPr>
            <a:r>
              <a:rPr lang="en-US" sz="1000" baseline="0" dirty="0" smtClean="0"/>
              <a:t> This is where the “accountable” part comes in: clinicians are held accountable for the overall cost and quality of a defined patient population</a:t>
            </a:r>
          </a:p>
          <a:p>
            <a:pPr lvl="1">
              <a:buFont typeface="Arial" pitchFamily="34" charset="0"/>
              <a:buChar char="•"/>
            </a:pPr>
            <a:r>
              <a:rPr lang="en-US" sz="1000" baseline="0" dirty="0" smtClean="0"/>
              <a:t> This, of course, is a major vision of this entire effort – will come back to this</a:t>
            </a:r>
          </a:p>
          <a:p>
            <a:pPr>
              <a:buFont typeface="Arial" pitchFamily="34" charset="0"/>
              <a:buChar char="•"/>
            </a:pPr>
            <a:r>
              <a:rPr lang="en-US" sz="1000" baseline="0" dirty="0" smtClean="0"/>
              <a:t>Care </a:t>
            </a:r>
            <a:r>
              <a:rPr lang="en-US" sz="1000" baseline="0" dirty="0" smtClean="0"/>
              <a:t>coordination sounds a lot like </a:t>
            </a:r>
            <a:r>
              <a:rPr lang="en-US" sz="1000" b="1" baseline="0" dirty="0" smtClean="0"/>
              <a:t>the health maintenance organizations (HMOs)/</a:t>
            </a:r>
            <a:r>
              <a:rPr lang="en-US" sz="1000" baseline="0" dirty="0" smtClean="0"/>
              <a:t>managed care models of the 1990s. It’s a good question, but there are some very important differences</a:t>
            </a:r>
          </a:p>
          <a:p>
            <a:pPr>
              <a:buFont typeface="Arial" pitchFamily="34" charset="0"/>
              <a:buChar char="•"/>
            </a:pPr>
            <a:r>
              <a:rPr lang="en-US" sz="1000" b="1" baseline="0" dirty="0" smtClean="0"/>
              <a:t>Provider leadership</a:t>
            </a:r>
            <a:r>
              <a:rPr lang="en-US" sz="1000" baseline="0" dirty="0" smtClean="0"/>
              <a:t> is a key difference from the HMO world of the 90s where physicians often felt that key decisions were out of their hands and were controlled by a distant HMO – i.e., the infamous </a:t>
            </a:r>
            <a:r>
              <a:rPr lang="en-US" sz="1000" b="1" baseline="0" dirty="0" smtClean="0"/>
              <a:t>gatekeeper</a:t>
            </a:r>
            <a:endParaRPr lang="en-US" sz="1000" baseline="0" dirty="0" smtClean="0"/>
          </a:p>
          <a:p>
            <a:pPr>
              <a:buFont typeface="Arial" pitchFamily="34" charset="0"/>
              <a:buChar char="•"/>
            </a:pPr>
            <a:r>
              <a:rPr lang="en-US" sz="1000" b="1" baseline="0" dirty="0" smtClean="0"/>
              <a:t>patient </a:t>
            </a:r>
            <a:r>
              <a:rPr lang="en-US" sz="1000" b="1" baseline="0" dirty="0" smtClean="0"/>
              <a:t>choice</a:t>
            </a:r>
            <a:r>
              <a:rPr lang="en-US" sz="1000" baseline="0" dirty="0" smtClean="0"/>
              <a:t> – patients can see whomever they want, but also a feeling that the patient is an active participant in the team.</a:t>
            </a:r>
          </a:p>
          <a:p>
            <a:pPr lvl="1">
              <a:buFont typeface="Arial" pitchFamily="34" charset="0"/>
              <a:buChar char="•"/>
            </a:pPr>
            <a:r>
              <a:rPr lang="en-US" sz="1000" baseline="0" dirty="0" smtClean="0"/>
              <a:t>Different from 1990s where there was a lot of backlash against those models because the patients felt that they couldn’t choose their provider.</a:t>
            </a:r>
          </a:p>
          <a:p>
            <a:pPr>
              <a:buFont typeface="Arial" pitchFamily="34" charset="0"/>
              <a:buChar char="•"/>
            </a:pPr>
            <a:r>
              <a:rPr lang="en-US" sz="1000" b="1" baseline="0" dirty="0" smtClean="0"/>
              <a:t> Patient-centered medical home</a:t>
            </a:r>
            <a:r>
              <a:rPr lang="en-US" sz="1000" baseline="0" dirty="0" smtClean="0"/>
              <a:t>: </a:t>
            </a:r>
          </a:p>
          <a:p>
            <a:pPr lvl="1">
              <a:buFont typeface="Arial" pitchFamily="34" charset="0"/>
              <a:buChar char="•"/>
            </a:pPr>
            <a:r>
              <a:rPr lang="en-US" sz="1000" baseline="0" dirty="0" smtClean="0"/>
              <a:t> Another key concept is building or maintaing that relationship between a patient and his or her primary care provider. This is embodied through the concept of a patient-centered medical home, some people call this the health home, but whatever you call it, the concept is that the </a:t>
            </a:r>
            <a:r>
              <a:rPr lang="en-US" sz="1000" b="1" baseline="0" dirty="0" smtClean="0"/>
              <a:t>patient is the focus of the care</a:t>
            </a:r>
            <a:r>
              <a:rPr lang="en-US" sz="1000" baseline="0" dirty="0" smtClean="0"/>
              <a:t> and has a </a:t>
            </a:r>
            <a:r>
              <a:rPr lang="en-US" sz="1000" b="1" baseline="0" dirty="0" smtClean="0"/>
              <a:t>usual place</a:t>
            </a:r>
            <a:r>
              <a:rPr lang="en-US" sz="1000" baseline="0" dirty="0" smtClean="0"/>
              <a:t> where he or she can go to receive primary care</a:t>
            </a:r>
          </a:p>
          <a:p>
            <a:endParaRPr lang="en-US" sz="1000"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b="1" baseline="0" dirty="0" smtClean="0"/>
              <a:t>Graphic </a:t>
            </a:r>
            <a:r>
              <a:rPr lang="en-US" sz="1000" b="1" baseline="0" dirty="0" smtClean="0"/>
              <a:t>nicely illustrates care coordination – this is not meant to illustrate the ACO or ACC specifically, but the concept</a:t>
            </a:r>
          </a:p>
          <a:p>
            <a:pPr>
              <a:buFont typeface="Arial" pitchFamily="34" charset="0"/>
              <a:buChar char="•"/>
            </a:pPr>
            <a:r>
              <a:rPr lang="en-US" sz="1000" baseline="0" dirty="0" smtClean="0"/>
              <a:t>the </a:t>
            </a:r>
            <a:r>
              <a:rPr lang="en-US" sz="1000" baseline="0" dirty="0" smtClean="0"/>
              <a:t>goal of care coordination is to </a:t>
            </a:r>
            <a:r>
              <a:rPr lang="en-US" sz="1000" b="1" baseline="0" dirty="0" smtClean="0"/>
              <a:t>enhance the quality and value of care</a:t>
            </a:r>
            <a:r>
              <a:rPr lang="en-US" sz="1000" baseline="0" dirty="0" smtClean="0"/>
              <a:t>.</a:t>
            </a:r>
          </a:p>
          <a:p>
            <a:pPr>
              <a:buFont typeface="Arial" pitchFamily="34" charset="0"/>
              <a:buChar char="•"/>
            </a:pPr>
            <a:r>
              <a:rPr lang="en-US" sz="1000" baseline="0" dirty="0" smtClean="0"/>
              <a:t> I want to draw your attention that care coordination is based on the </a:t>
            </a:r>
            <a:r>
              <a:rPr lang="en-US" sz="1000" b="1" baseline="0" dirty="0" smtClean="0"/>
              <a:t>foundation</a:t>
            </a:r>
            <a:r>
              <a:rPr lang="en-US" sz="1000" baseline="0" dirty="0" smtClean="0"/>
              <a:t> of data and analytics</a:t>
            </a:r>
          </a:p>
          <a:p>
            <a:pPr>
              <a:buFont typeface="Arial" pitchFamily="34" charset="0"/>
              <a:buChar char="•"/>
            </a:pPr>
            <a:r>
              <a:rPr lang="en-US" sz="1000" baseline="0" dirty="0" smtClean="0"/>
              <a:t> Not only the </a:t>
            </a:r>
            <a:r>
              <a:rPr lang="en-US" sz="1000" b="1" baseline="0" dirty="0" smtClean="0"/>
              <a:t>interchange</a:t>
            </a:r>
            <a:r>
              <a:rPr lang="en-US" sz="1000" baseline="0" dirty="0" smtClean="0"/>
              <a:t> of patient data between these entities, but on the </a:t>
            </a:r>
            <a:r>
              <a:rPr lang="en-US" sz="1000" b="1" baseline="0" dirty="0" smtClean="0"/>
              <a:t>availability of data </a:t>
            </a:r>
            <a:r>
              <a:rPr lang="en-US" sz="1000" baseline="0" dirty="0" smtClean="0"/>
              <a:t>that allows providers to </a:t>
            </a:r>
            <a:r>
              <a:rPr lang="en-US" sz="1000" b="1" baseline="0" dirty="0" smtClean="0"/>
              <a:t>monitor</a:t>
            </a:r>
            <a:r>
              <a:rPr lang="en-US" sz="1000" baseline="0" dirty="0" smtClean="0"/>
              <a:t> outcomes and costs</a:t>
            </a:r>
          </a:p>
          <a:p>
            <a:pPr>
              <a:buFont typeface="Arial" pitchFamily="34" charset="0"/>
              <a:buChar char="•"/>
            </a:pPr>
            <a:r>
              <a:rPr lang="en-US" sz="1000" baseline="0" dirty="0" smtClean="0"/>
              <a:t> Second, I want to point out that the </a:t>
            </a:r>
            <a:r>
              <a:rPr lang="en-US" sz="1000" b="1" baseline="0" dirty="0" smtClean="0"/>
              <a:t>patient-centered medical home </a:t>
            </a:r>
            <a:r>
              <a:rPr lang="en-US" sz="1000" baseline="0" dirty="0" smtClean="0"/>
              <a:t>is the point from which care coordination begins</a:t>
            </a:r>
          </a:p>
          <a:p>
            <a:pPr>
              <a:buFont typeface="Arial" pitchFamily="34" charset="0"/>
              <a:buChar char="•"/>
            </a:pPr>
            <a:r>
              <a:rPr lang="en-US" sz="1000" baseline="0" dirty="0" smtClean="0"/>
              <a:t> Finally, care coordination ideally happens among the </a:t>
            </a:r>
            <a:r>
              <a:rPr lang="en-US" sz="1000" b="1" baseline="0" dirty="0" smtClean="0"/>
              <a:t>different types of providers</a:t>
            </a:r>
            <a:r>
              <a:rPr lang="en-US" sz="1000" baseline="0" dirty="0" smtClean="0"/>
              <a:t>; we’ve included a few here: hospitals, specialists, behavioral health, etc.</a:t>
            </a:r>
          </a:p>
          <a:p>
            <a:pPr>
              <a:buFont typeface="Arial" pitchFamily="34" charset="0"/>
              <a:buChar char="•"/>
            </a:pPr>
            <a:r>
              <a:rPr lang="en-US" sz="1000" i="1" baseline="0" dirty="0" smtClean="0"/>
              <a:t> </a:t>
            </a:r>
            <a:r>
              <a:rPr lang="en-US" sz="1000" i="0" baseline="0" dirty="0" smtClean="0"/>
              <a:t>In other words the patient getting the </a:t>
            </a:r>
            <a:r>
              <a:rPr lang="en-US" sz="1000" b="1" i="0" baseline="0" dirty="0" smtClean="0"/>
              <a:t>right care at the right place at the right time. </a:t>
            </a:r>
            <a:r>
              <a:rPr lang="en-US" sz="1000" b="0" i="0" baseline="0" dirty="0" smtClean="0"/>
              <a:t>In that sense, it improves access to care.</a:t>
            </a:r>
            <a:endParaRPr lang="en-US" sz="1000" b="1" i="1" baseline="0" dirty="0" smtClean="0"/>
          </a:p>
          <a:p>
            <a:pPr>
              <a:buFont typeface="Arial" pitchFamily="34" charset="0"/>
              <a:buChar char="•"/>
            </a:pPr>
            <a:r>
              <a:rPr lang="en-US" sz="1000" baseline="0" dirty="0" smtClean="0"/>
              <a:t> So, how is care </a:t>
            </a:r>
            <a:r>
              <a:rPr lang="en-US" sz="1000" b="1" baseline="0" dirty="0" smtClean="0"/>
              <a:t>actually coordinated</a:t>
            </a:r>
            <a:r>
              <a:rPr lang="en-US" sz="1000" baseline="0" dirty="0" smtClean="0"/>
              <a:t>? What would it look like if we walked into one of the clinics today?</a:t>
            </a:r>
          </a:p>
          <a:p>
            <a:pPr>
              <a:buFont typeface="Arial" pitchFamily="34" charset="0"/>
              <a:buChar char="•"/>
            </a:pPr>
            <a:r>
              <a:rPr lang="en-US" sz="1000" baseline="0" dirty="0" smtClean="0"/>
              <a:t>Let’s start with an example – let’s assume there is an elderly patient who is hospitalized. The PC would know that the patient was hospitalized, and when she was discharged, a care coordinator works on a care plan with the physician and patient, checks in with the patient to make sure that she follows her medication regimen, assists with contacting other physicians she may need to obtain medical equipment or medication, etc. You can think of this person as adding a personal touch that results in more coordinated care.</a:t>
            </a:r>
          </a:p>
          <a:p>
            <a:pPr>
              <a:buFont typeface="Arial" pitchFamily="34" charset="0"/>
              <a:buChar char="•"/>
            </a:pPr>
            <a:r>
              <a:rPr lang="en-US" sz="1000" i="0" baseline="0" dirty="0" smtClean="0"/>
              <a:t>This </a:t>
            </a:r>
            <a:r>
              <a:rPr lang="en-US" sz="1000" i="0" baseline="0" dirty="0" smtClean="0"/>
              <a:t>can happen in a number of ways:</a:t>
            </a:r>
          </a:p>
          <a:p>
            <a:pPr lvl="1">
              <a:buFont typeface="Arial" pitchFamily="34" charset="0"/>
              <a:buChar char="•"/>
            </a:pPr>
            <a:r>
              <a:rPr lang="en-US" sz="1000" i="0" baseline="0" dirty="0" smtClean="0"/>
              <a:t>Often, it is someone like a </a:t>
            </a:r>
            <a:r>
              <a:rPr lang="en-US" sz="1000" b="1" i="0" baseline="0" dirty="0" smtClean="0"/>
              <a:t>nurse or a social worker </a:t>
            </a:r>
            <a:r>
              <a:rPr lang="en-US" sz="1000" i="0" baseline="0" dirty="0" smtClean="0"/>
              <a:t>who is in communication with both the patient and the physician</a:t>
            </a:r>
          </a:p>
          <a:p>
            <a:pPr lvl="1">
              <a:buFont typeface="Arial" pitchFamily="34" charset="0"/>
              <a:buChar char="•"/>
            </a:pPr>
            <a:r>
              <a:rPr lang="en-US" sz="1000" i="0" baseline="0" dirty="0" smtClean="0"/>
              <a:t> They add the personal touch and make contacts with the patient</a:t>
            </a:r>
          </a:p>
          <a:p>
            <a:pPr lvl="1">
              <a:buFont typeface="Arial" pitchFamily="34" charset="0"/>
              <a:buChar char="•"/>
            </a:pPr>
            <a:r>
              <a:rPr lang="en-US" sz="1000" i="0" baseline="0" dirty="0" smtClean="0"/>
              <a:t> They coordinate care on a number of different levels, depending on the </a:t>
            </a:r>
            <a:r>
              <a:rPr lang="en-US" sz="1000" b="1" i="0" baseline="0" dirty="0" smtClean="0"/>
              <a:t>needs of the patient</a:t>
            </a:r>
          </a:p>
          <a:p>
            <a:pPr lvl="2">
              <a:buFont typeface="Arial" pitchFamily="34" charset="0"/>
              <a:buChar char="•"/>
            </a:pPr>
            <a:r>
              <a:rPr lang="en-US" sz="1000" i="0" baseline="0" dirty="0" smtClean="0"/>
              <a:t>Development of </a:t>
            </a:r>
            <a:r>
              <a:rPr lang="en-US" sz="1000" b="1" i="0" baseline="0" dirty="0" smtClean="0"/>
              <a:t>individualized care plans</a:t>
            </a:r>
            <a:r>
              <a:rPr lang="en-US" sz="1000" i="0" baseline="0" dirty="0" smtClean="0"/>
              <a:t> </a:t>
            </a:r>
          </a:p>
          <a:p>
            <a:pPr lvl="2">
              <a:buFont typeface="Arial" pitchFamily="34" charset="0"/>
              <a:buChar char="•"/>
            </a:pPr>
            <a:r>
              <a:rPr lang="en-US" sz="1000" i="0" baseline="0" dirty="0" smtClean="0"/>
              <a:t>Sometimes it means </a:t>
            </a:r>
            <a:r>
              <a:rPr lang="en-US" sz="1000" b="1" i="0" baseline="0" dirty="0" smtClean="0"/>
              <a:t>monitoring</a:t>
            </a:r>
            <a:r>
              <a:rPr lang="en-US" sz="1000" i="0" baseline="0" dirty="0" smtClean="0"/>
              <a:t> and just checking in with the patient periodically</a:t>
            </a:r>
          </a:p>
          <a:p>
            <a:pPr lvl="2">
              <a:buFont typeface="Arial" pitchFamily="34" charset="0"/>
              <a:buChar char="•"/>
            </a:pPr>
            <a:r>
              <a:rPr lang="en-US" sz="1000" i="0" baseline="0" dirty="0" smtClean="0"/>
              <a:t> Other times it is assist patients with </a:t>
            </a:r>
            <a:r>
              <a:rPr lang="en-US" sz="1000" b="1" i="0" baseline="0" dirty="0" smtClean="0"/>
              <a:t>contacting other physicians </a:t>
            </a:r>
            <a:r>
              <a:rPr lang="en-US" sz="1000" i="0" baseline="0" dirty="0" smtClean="0"/>
              <a:t>or obtaining medical equipment or medication </a:t>
            </a:r>
            <a:endParaRPr lang="en-US" sz="1000" b="1" i="0" baseline="0" dirty="0" smtClean="0"/>
          </a:p>
          <a:p>
            <a:pPr lvl="2">
              <a:buFont typeface="Arial" pitchFamily="34" charset="0"/>
              <a:buChar char="•"/>
            </a:pPr>
            <a:r>
              <a:rPr lang="en-US" sz="1000" i="0" baseline="0" dirty="0" smtClean="0"/>
              <a:t> Assisting with care transitions and other needs</a:t>
            </a:r>
          </a:p>
          <a:p>
            <a:pPr lvl="0">
              <a:buFont typeface="Arial" pitchFamily="34" charset="0"/>
              <a:buChar char="•"/>
            </a:pPr>
            <a:endParaRPr lang="en-US" sz="1100" i="1"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sz="1100" baseline="0" dirty="0" smtClean="0"/>
              <a:t>The second principle to review: </a:t>
            </a:r>
            <a:r>
              <a:rPr lang="en-US" sz="1100" b="1" baseline="0" dirty="0" smtClean="0"/>
              <a:t>Payment reform</a:t>
            </a:r>
          </a:p>
          <a:p>
            <a:pPr>
              <a:buFont typeface="Arial" charset="0"/>
              <a:buChar char="•"/>
            </a:pPr>
            <a:r>
              <a:rPr lang="en-US" sz="1100" baseline="0" dirty="0" smtClean="0"/>
              <a:t>Just to review, on the </a:t>
            </a:r>
            <a:r>
              <a:rPr lang="en-US" sz="1100" b="1" baseline="0" dirty="0" smtClean="0"/>
              <a:t>left</a:t>
            </a:r>
            <a:r>
              <a:rPr lang="en-US" sz="1100" baseline="0" dirty="0" smtClean="0"/>
              <a:t> we have our current FFS system – </a:t>
            </a:r>
          </a:p>
          <a:p>
            <a:pPr lvl="1">
              <a:buFont typeface="Arial" charset="0"/>
              <a:buChar char="•"/>
            </a:pPr>
            <a:r>
              <a:rPr lang="en-US" sz="1100" baseline="0" dirty="0" smtClean="0"/>
              <a:t>A payer (MC, MK or insurance) pays for each procedure to each provider separately</a:t>
            </a:r>
          </a:p>
          <a:p>
            <a:pPr lvl="1">
              <a:buFont typeface="Arial" charset="0"/>
              <a:buChar char="•"/>
            </a:pPr>
            <a:r>
              <a:rPr lang="en-US" sz="1100" baseline="0" dirty="0" smtClean="0"/>
              <a:t>Rewards </a:t>
            </a:r>
            <a:r>
              <a:rPr lang="en-US" sz="1100" b="1" baseline="0" dirty="0" smtClean="0"/>
              <a:t>utilization</a:t>
            </a:r>
            <a:r>
              <a:rPr lang="en-US" sz="1100" baseline="0" dirty="0" smtClean="0"/>
              <a:t>, promotes care </a:t>
            </a:r>
            <a:r>
              <a:rPr lang="en-US" sz="1100" b="1" baseline="0" dirty="0" smtClean="0"/>
              <a:t>fragmentation</a:t>
            </a:r>
          </a:p>
          <a:p>
            <a:pPr lvl="1">
              <a:buFont typeface="Arial" charset="0"/>
              <a:buChar char="•"/>
            </a:pPr>
            <a:r>
              <a:rPr lang="en-US" sz="1100" baseline="0" dirty="0" smtClean="0"/>
              <a:t>Illustrated by the </a:t>
            </a:r>
            <a:r>
              <a:rPr lang="en-US" sz="1100" b="1" baseline="0" dirty="0" smtClean="0"/>
              <a:t>silos that drive costs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100" baseline="0" dirty="0" smtClean="0"/>
              <a:t>This </a:t>
            </a:r>
            <a:r>
              <a:rPr lang="en-US" sz="1100" b="1" baseline="0" dirty="0" smtClean="0"/>
              <a:t>big arrow</a:t>
            </a:r>
            <a:r>
              <a:rPr lang="en-US" sz="1100" baseline="0" dirty="0" smtClean="0"/>
              <a:t> embodies a transition from FFS to the accountable care approach on the </a:t>
            </a:r>
            <a:r>
              <a:rPr lang="en-US" sz="1100" b="1" baseline="0" dirty="0" smtClean="0"/>
              <a:t>right</a:t>
            </a:r>
            <a:r>
              <a:rPr lang="en-US" sz="1100" baseline="0" dirty="0" smtClean="0"/>
              <a:t>:</a:t>
            </a:r>
          </a:p>
          <a:p>
            <a:pPr lvl="1">
              <a:buFont typeface="Arial" charset="0"/>
              <a:buChar char="•"/>
            </a:pPr>
            <a:r>
              <a:rPr lang="en-US" sz="1100" b="1" i="0" baseline="0" dirty="0" smtClean="0"/>
              <a:t>Vision</a:t>
            </a:r>
            <a:r>
              <a:rPr lang="en-US" sz="1100" i="0" baseline="0" dirty="0" smtClean="0"/>
              <a:t> of the ACO is that the payer </a:t>
            </a:r>
            <a:r>
              <a:rPr lang="en-US" sz="1100" b="1" i="0" baseline="0" dirty="0" smtClean="0"/>
              <a:t>contracts</a:t>
            </a:r>
            <a:r>
              <a:rPr lang="en-US" sz="1100" i="0" baseline="0" dirty="0" smtClean="0"/>
              <a:t> directly with the ACO and provider organizations without a health plan intermediary such as an HMO</a:t>
            </a:r>
            <a:endParaRPr lang="en-US" sz="1100" baseline="0" dirty="0" smtClean="0"/>
          </a:p>
          <a:p>
            <a:pPr lvl="1">
              <a:buFont typeface="Arial" pitchFamily="34" charset="0"/>
              <a:buChar char="•"/>
            </a:pPr>
            <a:r>
              <a:rPr lang="en-US" sz="1100" baseline="0" dirty="0" smtClean="0"/>
              <a:t> Holds providers accountable for the cost and quality of care, in that the </a:t>
            </a:r>
            <a:r>
              <a:rPr lang="en-US" sz="1100" b="1" baseline="0" dirty="0" smtClean="0"/>
              <a:t>savings</a:t>
            </a:r>
            <a:r>
              <a:rPr lang="en-US" sz="1100" baseline="0" dirty="0" smtClean="0"/>
              <a:t> (and in some models, </a:t>
            </a:r>
            <a:r>
              <a:rPr lang="en-US" sz="1100" b="1" baseline="0" dirty="0" smtClean="0"/>
              <a:t>the financial risk</a:t>
            </a:r>
            <a:r>
              <a:rPr lang="en-US" sz="1100" baseline="0" dirty="0" smtClean="0"/>
              <a:t>) from effectively coordinating care and improving outcomes is shared back with the provider and the payer. </a:t>
            </a:r>
          </a:p>
          <a:p>
            <a:pPr lvl="1">
              <a:buFont typeface="Arial" pitchFamily="34" charset="0"/>
              <a:buChar char="•"/>
            </a:pPr>
            <a:r>
              <a:rPr lang="en-US" sz="1100" baseline="0" dirty="0" smtClean="0"/>
              <a:t> So there is that </a:t>
            </a:r>
            <a:r>
              <a:rPr lang="en-US" sz="1100" b="1" baseline="0" dirty="0" smtClean="0"/>
              <a:t>financial incentive</a:t>
            </a:r>
            <a:r>
              <a:rPr lang="en-US" sz="1100" baseline="0" dirty="0" smtClean="0"/>
              <a:t> present – they have more “</a:t>
            </a:r>
            <a:r>
              <a:rPr lang="en-US" sz="1100" b="1" baseline="0" dirty="0" smtClean="0"/>
              <a:t>skin in the game</a:t>
            </a:r>
            <a:r>
              <a:rPr lang="en-US" sz="1100" baseline="0" dirty="0" smtClean="0"/>
              <a:t>” if you will</a:t>
            </a:r>
          </a:p>
          <a:p>
            <a:pPr>
              <a:buFont typeface="Arial" pitchFamily="34" charset="0"/>
              <a:buChar char="•"/>
            </a:pPr>
            <a:r>
              <a:rPr lang="en-US" sz="1100" baseline="0" dirty="0" smtClean="0"/>
              <a:t>Accountable </a:t>
            </a:r>
            <a:r>
              <a:rPr lang="en-US" sz="1100" baseline="0" dirty="0" smtClean="0"/>
              <a:t>care concepts apply </a:t>
            </a:r>
            <a:r>
              <a:rPr lang="en-US" sz="1100" b="1" baseline="0" dirty="0" smtClean="0"/>
              <a:t>across the entire health care system</a:t>
            </a:r>
            <a:r>
              <a:rPr lang="en-US" sz="1100" baseline="0" dirty="0" smtClean="0"/>
              <a:t>: Medicaid, Medicare and the private sector</a:t>
            </a:r>
          </a:p>
          <a:p>
            <a:pPr>
              <a:buFont typeface="Arial" pitchFamily="34" charset="0"/>
              <a:buChar char="•"/>
            </a:pPr>
            <a:r>
              <a:rPr lang="en-US" sz="1100" baseline="0" dirty="0" smtClean="0"/>
              <a:t>This </a:t>
            </a:r>
            <a:r>
              <a:rPr lang="en-US" sz="1100" baseline="0" dirty="0" smtClean="0"/>
              <a:t>model is being tried out by </a:t>
            </a:r>
            <a:r>
              <a:rPr lang="en-US" sz="1100" b="1" baseline="0" dirty="0" smtClean="0"/>
              <a:t>big private insurers </a:t>
            </a:r>
            <a:r>
              <a:rPr lang="en-US" sz="1100" baseline="0" dirty="0" smtClean="0"/>
              <a:t>across the country – BC/BS in Illinois and Mass; Aetna, WellPoint </a:t>
            </a:r>
          </a:p>
          <a:p>
            <a:pPr>
              <a:buFont typeface="Arial" pitchFamily="34" charset="0"/>
              <a:buChar char="•"/>
            </a:pPr>
            <a:r>
              <a:rPr lang="en-US" sz="1100" baseline="0" dirty="0" smtClean="0"/>
              <a:t> </a:t>
            </a:r>
            <a:r>
              <a:rPr lang="en-US" sz="1100" i="1" baseline="0" dirty="0" smtClean="0"/>
              <a:t>Details of financial arrangements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1" u="none" strike="noStrike" kern="1200" baseline="0" dirty="0" smtClean="0">
                <a:solidFill>
                  <a:schemeClr val="tx1"/>
                </a:solidFill>
                <a:latin typeface="+mn-lt"/>
                <a:ea typeface="+mn-ea"/>
                <a:cs typeface="+mn-cs"/>
              </a:rPr>
              <a:t>At least eight private health insurance plans have entered into ACO agreements with providers using a “shared risk” payment model. These arrangements make providers eligible for bonuses if they keep costs below a certain threshold but </a:t>
            </a:r>
            <a:r>
              <a:rPr lang="en-US" sz="1100" b="1" i="1" u="none" strike="noStrike" kern="1200" baseline="0" dirty="0" smtClean="0">
                <a:solidFill>
                  <a:schemeClr val="tx1"/>
                </a:solidFill>
                <a:latin typeface="+mn-lt"/>
                <a:ea typeface="+mn-ea"/>
                <a:cs typeface="+mn-cs"/>
              </a:rPr>
              <a:t>assess financial penalties </a:t>
            </a:r>
            <a:r>
              <a:rPr lang="en-US" sz="1100" b="0" i="1" u="none" strike="noStrike" kern="1200" baseline="0" dirty="0" smtClean="0">
                <a:solidFill>
                  <a:schemeClr val="tx1"/>
                </a:solidFill>
                <a:latin typeface="+mn-lt"/>
                <a:ea typeface="+mn-ea"/>
                <a:cs typeface="+mn-cs"/>
              </a:rPr>
              <a:t>against them if they exceed spending targets. Examples include </a:t>
            </a:r>
            <a:r>
              <a:rPr lang="en-US" sz="1100" b="1" i="1" u="none" strike="noStrike" kern="1200" baseline="0" dirty="0" smtClean="0">
                <a:solidFill>
                  <a:schemeClr val="tx1"/>
                </a:solidFill>
                <a:latin typeface="+mn-lt"/>
                <a:ea typeface="+mn-ea"/>
                <a:cs typeface="+mn-cs"/>
              </a:rPr>
              <a:t>Blue Cross Blue Shield plans in Illinois</a:t>
            </a:r>
            <a:r>
              <a:rPr lang="en-US" sz="1100" b="0" i="1" u="none" strike="noStrike" kern="1200" baseline="0" dirty="0" smtClean="0">
                <a:solidFill>
                  <a:schemeClr val="tx1"/>
                </a:solidFill>
                <a:latin typeface="+mn-lt"/>
                <a:ea typeface="+mn-ea"/>
                <a:cs typeface="+mn-cs"/>
              </a:rPr>
              <a:t>, Massachusetts, New Jersey, and North Carolina as well as Aetna and Anthem/ WellPoint.</a:t>
            </a:r>
          </a:p>
          <a:p>
            <a:pPr lvl="1">
              <a:buFont typeface="Arial" pitchFamily="34" charset="0"/>
              <a:buChar char="•"/>
            </a:pPr>
            <a:endParaRPr lang="en-US" sz="1100" i="1" baseline="0" dirty="0" smtClean="0"/>
          </a:p>
          <a:p>
            <a:endParaRPr lang="en-US" sz="1100" dirty="0"/>
          </a:p>
        </p:txBody>
      </p:sp>
      <p:sp>
        <p:nvSpPr>
          <p:cNvPr id="4" name="Slide Number Placeholder 3"/>
          <p:cNvSpPr>
            <a:spLocks noGrp="1"/>
          </p:cNvSpPr>
          <p:nvPr>
            <p:ph type="sldNum" sz="quarter" idx="10"/>
          </p:nvPr>
        </p:nvSpPr>
        <p:spPr/>
        <p:txBody>
          <a:bodyPr/>
          <a:lstStyle/>
          <a:p>
            <a:fld id="{7A43F543-2FF4-463B-B0EF-DE70A4142C1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A43F543-2FF4-463B-B0EF-DE70A4142C1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228600" y="-221075"/>
            <a:ext cx="4953001" cy="7289801"/>
            <a:chOff x="228600" y="-221075"/>
            <a:chExt cx="4953001" cy="7289801"/>
          </a:xfrm>
        </p:grpSpPr>
        <p:sp>
          <p:nvSpPr>
            <p:cNvPr id="15" name="Oval 14"/>
            <p:cNvSpPr/>
            <p:nvPr/>
          </p:nvSpPr>
          <p:spPr>
            <a:xfrm rot="16200000">
              <a:off x="228601" y="1796814"/>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6" name="Oval 15"/>
            <p:cNvSpPr/>
            <p:nvPr/>
          </p:nvSpPr>
          <p:spPr>
            <a:xfrm rot="16200000">
              <a:off x="1757305" y="2163703"/>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8" name="Oval 17"/>
            <p:cNvSpPr/>
            <p:nvPr/>
          </p:nvSpPr>
          <p:spPr>
            <a:xfrm rot="16200000">
              <a:off x="1390416" y="1063036"/>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0" name="Oval 19"/>
            <p:cNvSpPr/>
            <p:nvPr/>
          </p:nvSpPr>
          <p:spPr>
            <a:xfrm rot="16200000">
              <a:off x="289749" y="696147"/>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1" name="Oval 20"/>
            <p:cNvSpPr/>
            <p:nvPr/>
          </p:nvSpPr>
          <p:spPr>
            <a:xfrm rot="16200000">
              <a:off x="2919120" y="240829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2" name="Oval 21"/>
            <p:cNvSpPr/>
            <p:nvPr/>
          </p:nvSpPr>
          <p:spPr>
            <a:xfrm rot="16200000">
              <a:off x="2246490" y="45155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3" name="Oval 22"/>
            <p:cNvSpPr/>
            <p:nvPr/>
          </p:nvSpPr>
          <p:spPr>
            <a:xfrm rot="16200000">
              <a:off x="289749" y="-22107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4" name="Oval 23"/>
            <p:cNvSpPr/>
            <p:nvPr/>
          </p:nvSpPr>
          <p:spPr>
            <a:xfrm rot="16200000">
              <a:off x="3775194" y="246944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5" name="Oval 24"/>
            <p:cNvSpPr/>
            <p:nvPr/>
          </p:nvSpPr>
          <p:spPr>
            <a:xfrm rot="16200000">
              <a:off x="2857971" y="-159927"/>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6" name="Oval 25"/>
            <p:cNvSpPr/>
            <p:nvPr/>
          </p:nvSpPr>
          <p:spPr>
            <a:xfrm rot="16200000">
              <a:off x="4692416" y="2591740"/>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8" name="Oval 27"/>
            <p:cNvSpPr/>
            <p:nvPr/>
          </p:nvSpPr>
          <p:spPr>
            <a:xfrm>
              <a:off x="228600" y="3766726"/>
              <a:ext cx="1284111" cy="128411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9" name="Oval 28"/>
            <p:cNvSpPr/>
            <p:nvPr/>
          </p:nvSpPr>
          <p:spPr>
            <a:xfrm>
              <a:off x="289748" y="5295430"/>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1" name="Oval 30"/>
            <p:cNvSpPr/>
            <p:nvPr/>
          </p:nvSpPr>
          <p:spPr>
            <a:xfrm>
              <a:off x="1390415" y="4928541"/>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2" name="Oval 31"/>
            <p:cNvSpPr/>
            <p:nvPr/>
          </p:nvSpPr>
          <p:spPr>
            <a:xfrm>
              <a:off x="1757304" y="3827874"/>
              <a:ext cx="856074" cy="85607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3" name="Oval 32"/>
            <p:cNvSpPr/>
            <p:nvPr/>
          </p:nvSpPr>
          <p:spPr>
            <a:xfrm>
              <a:off x="289748" y="645724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4" name="Oval 33"/>
            <p:cNvSpPr/>
            <p:nvPr/>
          </p:nvSpPr>
          <p:spPr>
            <a:xfrm>
              <a:off x="2246489" y="5784615"/>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5" name="Oval 34"/>
            <p:cNvSpPr/>
            <p:nvPr/>
          </p:nvSpPr>
          <p:spPr>
            <a:xfrm>
              <a:off x="2919119" y="3827874"/>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6" name="Oval 35"/>
            <p:cNvSpPr/>
            <p:nvPr/>
          </p:nvSpPr>
          <p:spPr>
            <a:xfrm>
              <a:off x="2857970" y="639609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7" name="Oval 36"/>
            <p:cNvSpPr/>
            <p:nvPr/>
          </p:nvSpPr>
          <p:spPr>
            <a:xfrm>
              <a:off x="3836341" y="3766726"/>
              <a:ext cx="611481" cy="611481"/>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8" name="Oval 37"/>
            <p:cNvSpPr/>
            <p:nvPr/>
          </p:nvSpPr>
          <p:spPr>
            <a:xfrm>
              <a:off x="4692415" y="3766726"/>
              <a:ext cx="489185" cy="489185"/>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grpSp>
      <p:sp>
        <p:nvSpPr>
          <p:cNvPr id="39" name="Rectangle 38"/>
          <p:cNvSpPr/>
          <p:nvPr userDrawn="1"/>
        </p:nvSpPr>
        <p:spPr>
          <a:xfrm>
            <a:off x="0" y="0"/>
            <a:ext cx="9144000" cy="6858000"/>
          </a:xfrm>
          <a:prstGeom prst="rect">
            <a:avLst/>
          </a:prstGeom>
          <a:solidFill>
            <a:srgbClr val="3B6E8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3505200" y="533401"/>
            <a:ext cx="5334000" cy="1676399"/>
          </a:xfrm>
        </p:spPr>
        <p:txBody>
          <a:bodyPr vert="horz" anchor="t">
            <a:normAutofit/>
          </a:bodyPr>
          <a:lstStyle>
            <a:lvl1pPr algn="r">
              <a:defRPr sz="4800" b="1">
                <a:solidFill>
                  <a:schemeClr val="bg1"/>
                </a:solidFill>
                <a:effectLst/>
                <a:latin typeface="+mj-l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5257800" y="2286000"/>
            <a:ext cx="3505200" cy="1047304"/>
          </a:xfrm>
        </p:spPr>
        <p:txBody>
          <a:bodyPr lIns="45720" rIns="45720"/>
          <a:lstStyle>
            <a:lvl1pPr marL="0" marR="64008" indent="0" algn="r">
              <a:buNone/>
              <a:defRPr b="0" i="1">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42" name="Text Placeholder 41"/>
          <p:cNvSpPr>
            <a:spLocks noGrp="1"/>
          </p:cNvSpPr>
          <p:nvPr>
            <p:ph type="body" sz="quarter" idx="13" hasCustomPrompt="1"/>
          </p:nvPr>
        </p:nvSpPr>
        <p:spPr>
          <a:xfrm>
            <a:off x="5638800" y="4267200"/>
            <a:ext cx="3124200" cy="381000"/>
          </a:xfrm>
        </p:spPr>
        <p:txBody>
          <a:bodyPr>
            <a:normAutofit/>
          </a:bodyPr>
          <a:lstStyle>
            <a:lvl1pPr algn="r">
              <a:buFontTx/>
              <a:buNone/>
              <a:defRPr sz="2000">
                <a:solidFill>
                  <a:schemeClr val="bg1"/>
                </a:solidFill>
                <a:latin typeface="+mj-lt"/>
              </a:defRPr>
            </a:lvl1pPr>
            <a:lvl5pPr>
              <a:defRPr/>
            </a:lvl5pPr>
          </a:lstStyle>
          <a:p>
            <a:pPr lvl="0"/>
            <a:r>
              <a:rPr lang="en-US" dirty="0" smtClean="0"/>
              <a:t>Date ##, ####</a:t>
            </a:r>
            <a:endParaRPr lang="en-US" dirty="0"/>
          </a:p>
        </p:txBody>
      </p:sp>
      <p:sp>
        <p:nvSpPr>
          <p:cNvPr id="44" name="Text Placeholder 43"/>
          <p:cNvSpPr>
            <a:spLocks noGrp="1"/>
          </p:cNvSpPr>
          <p:nvPr>
            <p:ph type="body" sz="quarter" idx="14" hasCustomPrompt="1"/>
          </p:nvPr>
        </p:nvSpPr>
        <p:spPr>
          <a:xfrm>
            <a:off x="3124200" y="4648200"/>
            <a:ext cx="5638800" cy="685800"/>
          </a:xfrm>
        </p:spPr>
        <p:txBody>
          <a:bodyPr/>
          <a:lstStyle>
            <a:lvl1pPr algn="r">
              <a:buFontTx/>
              <a:buNone/>
              <a:defRPr b="1" baseline="0">
                <a:solidFill>
                  <a:schemeClr val="tx2"/>
                </a:solidFill>
                <a:latin typeface="+mj-lt"/>
              </a:defRPr>
            </a:lvl1pPr>
            <a:lvl5pPr>
              <a:defRPr/>
            </a:lvl5pPr>
          </a:lstStyle>
          <a:p>
            <a:pPr lvl="0"/>
            <a:r>
              <a:rPr lang="en-US" dirty="0" smtClean="0"/>
              <a:t>Click to change Event Name</a:t>
            </a:r>
            <a:endParaRPr lang="en-US" dirty="0"/>
          </a:p>
        </p:txBody>
      </p:sp>
      <p:pic>
        <p:nvPicPr>
          <p:cNvPr id="40" name="Picture 39"/>
          <p:cNvPicPr>
            <a:picLocks noChangeAspect="1"/>
          </p:cNvPicPr>
          <p:nvPr userDrawn="1"/>
        </p:nvPicPr>
        <p:blipFill>
          <a:blip r:embed="rId2" cstate="print"/>
          <a:srcRect b="25654"/>
          <a:stretch>
            <a:fillRect/>
          </a:stretch>
        </p:blipFill>
        <p:spPr>
          <a:xfrm>
            <a:off x="5105400" y="5717540"/>
            <a:ext cx="3581400" cy="8356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
        <p:nvSpPr>
          <p:cNvPr id="7" name="Rectangle 6"/>
          <p:cNvSpPr/>
          <p:nvPr userDrawn="1"/>
        </p:nvSpPr>
        <p:spPr>
          <a:xfrm>
            <a:off x="0" y="4724400"/>
            <a:ext cx="9144000" cy="2133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6"/>
          <p:cNvSpPr txBox="1">
            <a:spLocks/>
          </p:cNvSpPr>
          <p:nvPr userDrawn="1"/>
        </p:nvSpPr>
        <p:spPr>
          <a:xfrm>
            <a:off x="6781800" y="6276976"/>
            <a:ext cx="21336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3"/>
          <p:cNvSpPr txBox="1">
            <a:spLocks/>
          </p:cNvSpPr>
          <p:nvPr userDrawn="1"/>
        </p:nvSpPr>
        <p:spPr>
          <a:xfrm>
            <a:off x="4182533" y="4873625"/>
            <a:ext cx="4428066" cy="1371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bg1"/>
                </a:solidFill>
                <a:latin typeface="Ebrima"/>
                <a:ea typeface="+mj-ea"/>
                <a:cs typeface="Ebrima"/>
              </a:defRPr>
            </a:lvl1pPr>
          </a:lstStyle>
          <a:p>
            <a:pPr algn="r"/>
            <a:r>
              <a:rPr lang="en-US" sz="3600" dirty="0" smtClean="0">
                <a:latin typeface="Ebrima" pitchFamily="2" charset="0"/>
                <a:ea typeface="Ebrima" pitchFamily="2" charset="0"/>
                <a:cs typeface="Ebrima" pitchFamily="2" charset="0"/>
              </a:rPr>
              <a:t>Click to change chapter title</a:t>
            </a:r>
            <a:endParaRPr lang="en-US" sz="3600" dirty="0">
              <a:latin typeface="Ebrima" pitchFamily="2" charset="0"/>
              <a:ea typeface="Ebrima" pitchFamily="2" charset="0"/>
              <a:cs typeface="Ebrima" pitchFamily="2" charset="0"/>
            </a:endParaRPr>
          </a:p>
        </p:txBody>
      </p:sp>
      <p:sp>
        <p:nvSpPr>
          <p:cNvPr id="10" name="Rectangle 9"/>
          <p:cNvSpPr/>
          <p:nvPr userDrawn="1"/>
        </p:nvSpPr>
        <p:spPr>
          <a:xfrm>
            <a:off x="0" y="0"/>
            <a:ext cx="9144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3" hasCustomPrompt="1"/>
          </p:nvPr>
        </p:nvSpPr>
        <p:spPr>
          <a:xfrm>
            <a:off x="228600" y="6172200"/>
            <a:ext cx="8915400" cy="381000"/>
          </a:xfrm>
        </p:spPr>
        <p:txBody>
          <a:bodyPr>
            <a:normAutofit/>
          </a:bodyPr>
          <a:lstStyle>
            <a:lvl1pPr marL="365760" marR="0" indent="-256032" algn="l" defTabSz="914400" rtl="0" eaLnBrk="1" fontAlgn="auto" latinLnBrk="0" hangingPunct="1">
              <a:lnSpc>
                <a:spcPct val="100000"/>
              </a:lnSpc>
              <a:spcBef>
                <a:spcPts val="400"/>
              </a:spcBef>
              <a:spcAft>
                <a:spcPts val="0"/>
              </a:spcAft>
              <a:buClr>
                <a:schemeClr val="accent1"/>
              </a:buClr>
              <a:buSzPct val="90000"/>
              <a:buFontTx/>
              <a:buNone/>
              <a:tabLst/>
              <a:defRPr sz="1800" b="1">
                <a:solidFill>
                  <a:schemeClr val="bg1"/>
                </a:solidFill>
              </a:defRPr>
            </a:lvl1pPr>
            <a:lvl5pPr>
              <a:defRPr/>
            </a:lvl5pPr>
          </a:lstStyle>
          <a:p>
            <a:pPr marL="365760" marR="0" lvl="0" indent="-256032" algn="l" defTabSz="914400" rtl="0" eaLnBrk="1" fontAlgn="auto" latinLnBrk="0" hangingPunct="1">
              <a:lnSpc>
                <a:spcPct val="100000"/>
              </a:lnSpc>
              <a:spcBef>
                <a:spcPts val="400"/>
              </a:spcBef>
              <a:spcAft>
                <a:spcPts val="0"/>
              </a:spcAft>
              <a:buClr>
                <a:schemeClr val="accent1"/>
              </a:buClr>
              <a:buSzPct val="90000"/>
              <a:buFontTx/>
              <a:buNone/>
              <a:tabLst/>
              <a:defRPr/>
            </a:pPr>
            <a:r>
              <a:rPr lang="en-US" dirty="0" smtClean="0"/>
              <a:t>Name Here     </a:t>
            </a:r>
            <a:r>
              <a:rPr kumimoji="0" lang="en-US" dirty="0" smtClean="0"/>
              <a:t>720.382.####     #########@</a:t>
            </a:r>
            <a:r>
              <a:rPr kumimoji="0" lang="en-US" dirty="0" err="1" smtClean="0"/>
              <a:t>coloradohealthinstitute.org</a:t>
            </a:r>
            <a:endParaRPr kumimoji="0" lang="en-US" dirty="0" smtClean="0"/>
          </a:p>
        </p:txBody>
      </p:sp>
      <p:sp>
        <p:nvSpPr>
          <p:cNvPr id="18" name="Rectangle 17"/>
          <p:cNvSpPr/>
          <p:nvPr userDrawn="1"/>
        </p:nvSpPr>
        <p:spPr>
          <a:xfrm>
            <a:off x="0" y="-76200"/>
            <a:ext cx="91440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p:cNvSpPr>
            <a:spLocks noGrp="1"/>
          </p:cNvSpPr>
          <p:nvPr>
            <p:ph type="pic" sz="quarter" idx="15"/>
          </p:nvPr>
        </p:nvSpPr>
        <p:spPr>
          <a:xfrm>
            <a:off x="1219200" y="228600"/>
            <a:ext cx="6705600" cy="4495800"/>
          </a:xfrm>
          <a:ln w="57150">
            <a:solidFill>
              <a:schemeClr val="tx2"/>
            </a:solidFill>
          </a:ln>
        </p:spPr>
        <p:txBody>
          <a:bodyPr/>
          <a:lstStyle>
            <a:lvl1pPr>
              <a:buFontTx/>
              <a:buNone/>
              <a:defRPr/>
            </a:lvl1pPr>
          </a:lstStyle>
          <a:p>
            <a:r>
              <a:rPr lang="en-US" dirty="0" smtClean="0"/>
              <a:t>Click icon to add picture</a:t>
            </a:r>
            <a:endParaRPr lang="en-US" dirty="0"/>
          </a:p>
        </p:txBody>
      </p:sp>
      <p:pic>
        <p:nvPicPr>
          <p:cNvPr id="13" name="Picture 12"/>
          <p:cNvPicPr>
            <a:picLocks noChangeAspect="1"/>
          </p:cNvPicPr>
          <p:nvPr userDrawn="1"/>
        </p:nvPicPr>
        <p:blipFill>
          <a:blip r:embed="rId2" cstate="print"/>
          <a:srcRect b="25654"/>
          <a:stretch>
            <a:fillRect/>
          </a:stretch>
        </p:blipFill>
        <p:spPr>
          <a:xfrm>
            <a:off x="457200" y="5029200"/>
            <a:ext cx="4343400" cy="10134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
        <p:nvSpPr>
          <p:cNvPr id="6" name="Rectangle 5"/>
          <p:cNvSpPr/>
          <p:nvPr userDrawn="1"/>
        </p:nvSpPr>
        <p:spPr>
          <a:xfrm>
            <a:off x="0" y="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875" y="-221076"/>
            <a:ext cx="9286875" cy="70790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22225" y="-221075"/>
            <a:ext cx="4953001" cy="7289801"/>
            <a:chOff x="228600" y="-221075"/>
            <a:chExt cx="4953001" cy="7289801"/>
          </a:xfrm>
          <a:solidFill>
            <a:srgbClr val="3B6E8F">
              <a:alpha val="17000"/>
            </a:srgbClr>
          </a:solidFill>
        </p:grpSpPr>
        <p:sp>
          <p:nvSpPr>
            <p:cNvPr id="11" name="Oval 10"/>
            <p:cNvSpPr/>
            <p:nvPr/>
          </p:nvSpPr>
          <p:spPr>
            <a:xfrm rot="16200000">
              <a:off x="228601" y="1796814"/>
              <a:ext cx="1284111" cy="128411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2" name="Oval 11"/>
            <p:cNvSpPr/>
            <p:nvPr/>
          </p:nvSpPr>
          <p:spPr>
            <a:xfrm rot="16200000">
              <a:off x="1757305" y="2163703"/>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3" name="Oval 12"/>
            <p:cNvSpPr/>
            <p:nvPr/>
          </p:nvSpPr>
          <p:spPr>
            <a:xfrm rot="16200000">
              <a:off x="1390416" y="1063036"/>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4" name="Oval 13"/>
            <p:cNvSpPr/>
            <p:nvPr/>
          </p:nvSpPr>
          <p:spPr>
            <a:xfrm rot="16200000">
              <a:off x="289749" y="696147"/>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5" name="Oval 14"/>
            <p:cNvSpPr/>
            <p:nvPr/>
          </p:nvSpPr>
          <p:spPr>
            <a:xfrm rot="16200000">
              <a:off x="2919120" y="240829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6" name="Oval 15"/>
            <p:cNvSpPr/>
            <p:nvPr/>
          </p:nvSpPr>
          <p:spPr>
            <a:xfrm rot="16200000">
              <a:off x="2246490" y="45155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7" name="Oval 16"/>
            <p:cNvSpPr/>
            <p:nvPr/>
          </p:nvSpPr>
          <p:spPr>
            <a:xfrm rot="16200000">
              <a:off x="289749" y="-22107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8" name="Oval 17"/>
            <p:cNvSpPr/>
            <p:nvPr/>
          </p:nvSpPr>
          <p:spPr>
            <a:xfrm rot="16200000">
              <a:off x="3775194" y="2469444"/>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19" name="Oval 18"/>
            <p:cNvSpPr/>
            <p:nvPr/>
          </p:nvSpPr>
          <p:spPr>
            <a:xfrm rot="16200000">
              <a:off x="2857971" y="-159927"/>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0" name="Oval 19"/>
            <p:cNvSpPr/>
            <p:nvPr/>
          </p:nvSpPr>
          <p:spPr>
            <a:xfrm rot="16200000">
              <a:off x="4692416" y="2591740"/>
              <a:ext cx="489185" cy="489185"/>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1" name="Oval 20"/>
            <p:cNvSpPr/>
            <p:nvPr/>
          </p:nvSpPr>
          <p:spPr>
            <a:xfrm>
              <a:off x="228600" y="3766726"/>
              <a:ext cx="1284111" cy="128411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2" name="Oval 21"/>
            <p:cNvSpPr/>
            <p:nvPr/>
          </p:nvSpPr>
          <p:spPr>
            <a:xfrm>
              <a:off x="289748" y="5295430"/>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3" name="Oval 22"/>
            <p:cNvSpPr/>
            <p:nvPr/>
          </p:nvSpPr>
          <p:spPr>
            <a:xfrm>
              <a:off x="1390415" y="4928541"/>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4" name="Oval 23"/>
            <p:cNvSpPr/>
            <p:nvPr/>
          </p:nvSpPr>
          <p:spPr>
            <a:xfrm>
              <a:off x="1757304" y="3827874"/>
              <a:ext cx="856074" cy="856074"/>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5" name="Oval 24"/>
            <p:cNvSpPr/>
            <p:nvPr/>
          </p:nvSpPr>
          <p:spPr>
            <a:xfrm>
              <a:off x="289748" y="645724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6" name="Oval 25"/>
            <p:cNvSpPr/>
            <p:nvPr/>
          </p:nvSpPr>
          <p:spPr>
            <a:xfrm>
              <a:off x="2246489" y="5784615"/>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7" name="Oval 26"/>
            <p:cNvSpPr/>
            <p:nvPr/>
          </p:nvSpPr>
          <p:spPr>
            <a:xfrm>
              <a:off x="2919119" y="3827874"/>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8" name="Oval 27"/>
            <p:cNvSpPr/>
            <p:nvPr/>
          </p:nvSpPr>
          <p:spPr>
            <a:xfrm>
              <a:off x="2857970" y="6396096"/>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29" name="Oval 28"/>
            <p:cNvSpPr/>
            <p:nvPr/>
          </p:nvSpPr>
          <p:spPr>
            <a:xfrm>
              <a:off x="3836341" y="3766726"/>
              <a:ext cx="611481" cy="611481"/>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sp>
          <p:nvSpPr>
            <p:cNvPr id="30" name="Oval 29"/>
            <p:cNvSpPr/>
            <p:nvPr/>
          </p:nvSpPr>
          <p:spPr>
            <a:xfrm>
              <a:off x="4692415" y="3766726"/>
              <a:ext cx="489185" cy="489185"/>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lumMod val="20000"/>
                    <a:lumOff val="80000"/>
                  </a:schemeClr>
                </a:solidFill>
              </a:endParaRPr>
            </a:p>
          </p:txBody>
        </p:sp>
      </p:grpSp>
      <p:sp>
        <p:nvSpPr>
          <p:cNvPr id="35" name="Text Placeholder 34"/>
          <p:cNvSpPr>
            <a:spLocks noGrp="1"/>
          </p:cNvSpPr>
          <p:nvPr>
            <p:ph type="body" sz="quarter" idx="13" hasCustomPrompt="1"/>
          </p:nvPr>
        </p:nvSpPr>
        <p:spPr>
          <a:xfrm>
            <a:off x="2438400" y="4876800"/>
            <a:ext cx="6324600" cy="533400"/>
          </a:xfrm>
        </p:spPr>
        <p:txBody>
          <a:bodyPr>
            <a:normAutofit/>
          </a:bodyPr>
          <a:lstStyle>
            <a:lvl1pPr algn="r">
              <a:buFontTx/>
              <a:buNone/>
              <a:defRPr sz="2800" b="1" baseline="0">
                <a:solidFill>
                  <a:schemeClr val="tx2"/>
                </a:solidFill>
              </a:defRPr>
            </a:lvl1pPr>
          </a:lstStyle>
          <a:p>
            <a:pPr lvl="0"/>
            <a:r>
              <a:rPr lang="en-US" dirty="0" smtClean="0"/>
              <a:t>Click to change Event Name</a:t>
            </a:r>
            <a:endParaRPr lang="en-US" dirty="0"/>
          </a:p>
        </p:txBody>
      </p:sp>
      <p:sp>
        <p:nvSpPr>
          <p:cNvPr id="37" name="Text Placeholder 36"/>
          <p:cNvSpPr>
            <a:spLocks noGrp="1"/>
          </p:cNvSpPr>
          <p:nvPr>
            <p:ph type="body" sz="quarter" idx="14" hasCustomPrompt="1"/>
          </p:nvPr>
        </p:nvSpPr>
        <p:spPr>
          <a:xfrm>
            <a:off x="3962400" y="4495800"/>
            <a:ext cx="4800600" cy="381000"/>
          </a:xfrm>
        </p:spPr>
        <p:txBody>
          <a:bodyPr>
            <a:normAutofit/>
          </a:bodyPr>
          <a:lstStyle>
            <a:lvl1pPr algn="r">
              <a:buFontTx/>
              <a:buNone/>
              <a:defRPr sz="2000"/>
            </a:lvl1pPr>
          </a:lstStyle>
          <a:p>
            <a:pPr lvl="0"/>
            <a:r>
              <a:rPr lang="en-US" dirty="0" smtClean="0"/>
              <a:t>Date ##, ####</a:t>
            </a:r>
            <a:endParaRPr lang="en-US" dirty="0"/>
          </a:p>
        </p:txBody>
      </p:sp>
      <p:sp>
        <p:nvSpPr>
          <p:cNvPr id="39" name="Text Placeholder 38"/>
          <p:cNvSpPr>
            <a:spLocks noGrp="1"/>
          </p:cNvSpPr>
          <p:nvPr>
            <p:ph type="body" sz="quarter" idx="15" hasCustomPrompt="1"/>
          </p:nvPr>
        </p:nvSpPr>
        <p:spPr>
          <a:xfrm>
            <a:off x="3352800" y="381000"/>
            <a:ext cx="5410200" cy="1524000"/>
          </a:xfrm>
        </p:spPr>
        <p:txBody>
          <a:bodyPr>
            <a:normAutofit/>
          </a:bodyPr>
          <a:lstStyle>
            <a:lvl1pPr algn="r">
              <a:buFontTx/>
              <a:buNone/>
              <a:defRPr sz="4800" b="1"/>
            </a:lvl1pPr>
          </a:lstStyle>
          <a:p>
            <a:pPr lvl="0"/>
            <a:r>
              <a:rPr lang="en-US" dirty="0" smtClean="0"/>
              <a:t>Click to Edit Master Slide Title</a:t>
            </a:r>
            <a:endParaRPr lang="en-US" dirty="0"/>
          </a:p>
        </p:txBody>
      </p:sp>
      <p:sp>
        <p:nvSpPr>
          <p:cNvPr id="41" name="Text Placeholder 40"/>
          <p:cNvSpPr>
            <a:spLocks noGrp="1"/>
          </p:cNvSpPr>
          <p:nvPr>
            <p:ph type="body" sz="quarter" idx="16" hasCustomPrompt="1"/>
          </p:nvPr>
        </p:nvSpPr>
        <p:spPr>
          <a:xfrm>
            <a:off x="5257800" y="2057400"/>
            <a:ext cx="3505200" cy="1524000"/>
          </a:xfrm>
        </p:spPr>
        <p:txBody>
          <a:bodyPr/>
          <a:lstStyle>
            <a:lvl1pPr algn="r">
              <a:buFontTx/>
              <a:buNone/>
              <a:defRPr i="1"/>
            </a:lvl1pPr>
          </a:lstStyle>
          <a:p>
            <a:pPr lvl="0"/>
            <a:r>
              <a:rPr lang="en-US" dirty="0" smtClean="0"/>
              <a:t>Click to change Title of Subhead</a:t>
            </a:r>
            <a:endParaRPr lang="en-US" dirty="0"/>
          </a:p>
        </p:txBody>
      </p:sp>
      <p:pic>
        <p:nvPicPr>
          <p:cNvPr id="34" name="Picture 33"/>
          <p:cNvPicPr>
            <a:picLocks noChangeAspect="1"/>
          </p:cNvPicPr>
          <p:nvPr userDrawn="1"/>
        </p:nvPicPr>
        <p:blipFill>
          <a:blip r:embed="rId2" cstate="print"/>
          <a:srcRect b="30977"/>
          <a:stretch>
            <a:fillRect/>
          </a:stretch>
        </p:blipFill>
        <p:spPr>
          <a:xfrm>
            <a:off x="6172200" y="6019800"/>
            <a:ext cx="2438400" cy="533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a:latin typeface="+mj-lt"/>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Title 6"/>
          <p:cNvSpPr>
            <a:spLocks noGrp="1"/>
          </p:cNvSpPr>
          <p:nvPr>
            <p:ph type="title" hasCustomPrompt="1"/>
          </p:nvPr>
        </p:nvSpPr>
        <p:spPr>
          <a:xfrm>
            <a:off x="457200" y="0"/>
            <a:ext cx="8229600" cy="1143000"/>
          </a:xfrm>
        </p:spPr>
        <p:txBody>
          <a:bodyPr rtlCol="0"/>
          <a:lstStyle>
            <a:extLst/>
          </a:lstStyle>
          <a:p>
            <a:r>
              <a:rPr kumimoji="0" lang="en-US" dirty="0" smtClean="0"/>
              <a:t>Click to edit </a:t>
            </a:r>
            <a:br>
              <a:rPr kumimoji="0" lang="en-US" dirty="0" smtClean="0"/>
            </a:br>
            <a:r>
              <a:rPr kumimoji="0" lang="en-US" dirty="0" smtClean="0"/>
              <a:t>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
        <p:nvSpPr>
          <p:cNvPr id="6" name="Title 1"/>
          <p:cNvSpPr txBox="1">
            <a:spLocks/>
          </p:cNvSpPr>
          <p:nvPr userDrawn="1"/>
        </p:nvSpPr>
        <p:spPr>
          <a:xfrm>
            <a:off x="457200" y="0"/>
            <a:ext cx="8229600" cy="1265238"/>
          </a:xfrm>
          <a:prstGeom prst="rect">
            <a:avLst/>
          </a:prstGeom>
        </p:spPr>
        <p:txBody>
          <a:bodyPr vert="horz" anchor="t">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dirty="0" smtClean="0">
                <a:solidFill>
                  <a:schemeClr val="bg1"/>
                </a:solidFill>
                <a:latin typeface="+mj-lt"/>
              </a:rPr>
              <a:t>Click to edit </a:t>
            </a:r>
            <a:br>
              <a:rPr kumimoji="0" lang="en-US" sz="3200" dirty="0" smtClean="0">
                <a:solidFill>
                  <a:schemeClr val="bg1"/>
                </a:solidFill>
                <a:latin typeface="+mj-lt"/>
              </a:rPr>
            </a:br>
            <a:r>
              <a:rPr kumimoji="0" lang="en-US" sz="3200" dirty="0" smtClean="0">
                <a:solidFill>
                  <a:schemeClr val="bg1"/>
                </a:solidFill>
                <a:latin typeface="+mj-lt"/>
              </a:rPr>
              <a:t>master title style</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 Placeholder 2"/>
          <p:cNvSpPr>
            <a:spLocks noGrp="1"/>
          </p:cNvSpPr>
          <p:nvPr>
            <p:ph type="body" idx="1"/>
          </p:nvPr>
        </p:nvSpPr>
        <p:spPr>
          <a:xfrm>
            <a:off x="457200" y="1722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3"/>
          </p:nvPr>
        </p:nvSpPr>
        <p:spPr>
          <a:xfrm>
            <a:off x="4645025" y="1722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8" name="Title 7"/>
          <p:cNvSpPr>
            <a:spLocks noGrp="1"/>
          </p:cNvSpPr>
          <p:nvPr>
            <p:ph type="title" hasCustomPrompt="1"/>
          </p:nvPr>
        </p:nvSpPr>
        <p:spPr>
          <a:xfrm>
            <a:off x="457200" y="0"/>
            <a:ext cx="8229600" cy="1143000"/>
          </a:xfrm>
        </p:spPr>
        <p:txBody>
          <a:bodyPr rtlCol="0">
            <a:noAutofit/>
          </a:bodyPr>
          <a:lstStyle>
            <a:lvl1pPr>
              <a:defRPr sz="3200">
                <a:solidFill>
                  <a:schemeClr val="tx1"/>
                </a:solidFill>
              </a:defRPr>
            </a:lvl1pPr>
            <a:extLst/>
          </a:lstStyle>
          <a:p>
            <a:r>
              <a:rPr kumimoji="0" lang="en-US" dirty="0" smtClean="0"/>
              <a:t>Click to edit </a:t>
            </a:r>
            <a:br>
              <a:rPr kumimoji="0" lang="en-US" dirty="0" smtClean="0"/>
            </a:br>
            <a:r>
              <a:rPr kumimoji="0" lang="en-US" dirty="0" smtClean="0"/>
              <a:t>master title style</a:t>
            </a:r>
            <a:endParaRPr kumimoji="0" lang="en-US" dirty="0"/>
          </a:p>
        </p:txBody>
      </p:sp>
      <p:sp>
        <p:nvSpPr>
          <p:cNvPr id="9" name="Title 1"/>
          <p:cNvSpPr txBox="1">
            <a:spLocks/>
          </p:cNvSpPr>
          <p:nvPr userDrawn="1"/>
        </p:nvSpPr>
        <p:spPr>
          <a:xfrm>
            <a:off x="457200" y="1657350"/>
            <a:ext cx="3008313" cy="704850"/>
          </a:xfrm>
          <a:prstGeom prst="rect">
            <a:avLst/>
          </a:prstGeom>
        </p:spPr>
        <p:txBody>
          <a:bodyPr vert="horz" anchor="t">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Content Placeholder 2"/>
          <p:cNvSpPr>
            <a:spLocks noGrp="1"/>
          </p:cNvSpPr>
          <p:nvPr>
            <p:ph idx="1"/>
          </p:nvPr>
        </p:nvSpPr>
        <p:spPr>
          <a:xfrm>
            <a:off x="3575050" y="1676400"/>
            <a:ext cx="5111750" cy="4343400"/>
          </a:xfrm>
        </p:spPr>
        <p:txBody>
          <a:bodyPr/>
          <a:lstStyle>
            <a:lvl1pPr>
              <a:buClr>
                <a:schemeClr val="accent2"/>
              </a:buClr>
              <a:buFont typeface="Arial" pitchFamily="34" charset="0"/>
              <a:buChar cha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12"/>
          <p:cNvSpPr>
            <a:spLocks noGrp="1"/>
          </p:cNvSpPr>
          <p:nvPr>
            <p:ph type="body" sz="quarter" idx="13" hasCustomPrompt="1"/>
          </p:nvPr>
        </p:nvSpPr>
        <p:spPr>
          <a:xfrm>
            <a:off x="457200" y="2362200"/>
            <a:ext cx="2895600" cy="3657600"/>
          </a:xfrm>
        </p:spPr>
        <p:txBody>
          <a:bodyPr>
            <a:normAutofit/>
          </a:bodyPr>
          <a:lstStyle>
            <a:lvl1pPr marL="0">
              <a:buFontTx/>
              <a:buNone/>
              <a:defRPr sz="1400" baseline="0">
                <a:solidFill>
                  <a:schemeClr val="accent2"/>
                </a:solidFill>
              </a:defRPr>
            </a:lvl1pPr>
            <a:lvl2pPr>
              <a:buFontTx/>
              <a:buNone/>
              <a:defRPr sz="1400">
                <a:solidFill>
                  <a:schemeClr val="accent2"/>
                </a:solidFill>
              </a:defRPr>
            </a:lvl2pPr>
            <a:lvl3pPr>
              <a:buFontTx/>
              <a:buNone/>
              <a:defRPr sz="1400">
                <a:solidFill>
                  <a:schemeClr val="accent2"/>
                </a:solidFill>
              </a:defRPr>
            </a:lvl3pPr>
            <a:lvl4pPr>
              <a:buFontTx/>
              <a:buNone/>
              <a:defRPr sz="1400">
                <a:solidFill>
                  <a:schemeClr val="accent2"/>
                </a:solidFill>
              </a:defRPr>
            </a:lvl4pPr>
            <a:lvl5pPr>
              <a:buFontTx/>
              <a:buNone/>
              <a:defRPr sz="1400">
                <a:solidFill>
                  <a:schemeClr val="accent2"/>
                </a:solidFill>
              </a:defRPr>
            </a:lvl5pPr>
          </a:lstStyle>
          <a:p>
            <a:pPr lvl="0"/>
            <a:r>
              <a:rPr lang="en-US" dirty="0" smtClean="0"/>
              <a:t>Click to edit master text</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6" name="Picture Placeholder 5"/>
          <p:cNvSpPr>
            <a:spLocks noGrp="1"/>
          </p:cNvSpPr>
          <p:nvPr>
            <p:ph type="pic" sz="quarter" idx="13"/>
          </p:nvPr>
        </p:nvSpPr>
        <p:spPr>
          <a:xfrm>
            <a:off x="1600200" y="1600200"/>
            <a:ext cx="5943600" cy="4114800"/>
          </a:xfrm>
          <a:effectLst>
            <a:outerShdw blurRad="50800" dist="38100" dir="2700000" algn="tl" rotWithShape="0">
              <a:prstClr val="black">
                <a:alpha val="40000"/>
              </a:prstClr>
            </a:outerShdw>
          </a:effectLst>
        </p:spPr>
        <p:txBody>
          <a:bodyPr/>
          <a:lstStyle/>
          <a:p>
            <a:r>
              <a:rPr lang="en-US" dirty="0" smtClean="0"/>
              <a:t>Click icon to add picture</a:t>
            </a:r>
            <a:endParaRPr lang="en-US" dirty="0"/>
          </a:p>
        </p:txBody>
      </p:sp>
      <p:sp>
        <p:nvSpPr>
          <p:cNvPr id="7" name="Title 7"/>
          <p:cNvSpPr>
            <a:spLocks noGrp="1"/>
          </p:cNvSpPr>
          <p:nvPr>
            <p:ph type="title" hasCustomPrompt="1"/>
          </p:nvPr>
        </p:nvSpPr>
        <p:spPr>
          <a:xfrm>
            <a:off x="457200" y="0"/>
            <a:ext cx="8229600" cy="1143000"/>
          </a:xfrm>
        </p:spPr>
        <p:txBody>
          <a:bodyPr rtlCol="0">
            <a:noAutofit/>
          </a:bodyPr>
          <a:lstStyle>
            <a:lvl1pPr>
              <a:defRPr sz="3200">
                <a:solidFill>
                  <a:schemeClr val="bg1"/>
                </a:solidFill>
              </a:defRPr>
            </a:lvl1pPr>
            <a:extLst/>
          </a:lstStyle>
          <a:p>
            <a:r>
              <a:rPr kumimoji="0" lang="en-US" dirty="0" smtClean="0"/>
              <a:t>Click to edit </a:t>
            </a:r>
            <a:br>
              <a:rPr kumimoji="0" lang="en-US" dirty="0" smtClean="0"/>
            </a:br>
            <a:r>
              <a:rPr kumimoji="0" lang="en-US" dirty="0" smtClean="0"/>
              <a:t>master title style</a:t>
            </a:r>
            <a:endParaRPr kumimoji="0" lang="en-US" dirty="0"/>
          </a:p>
        </p:txBody>
      </p:sp>
      <p:sp>
        <p:nvSpPr>
          <p:cNvPr id="9" name="Text Placeholder 8"/>
          <p:cNvSpPr>
            <a:spLocks noGrp="1"/>
          </p:cNvSpPr>
          <p:nvPr>
            <p:ph type="body" sz="quarter" idx="14" hasCustomPrompt="1"/>
          </p:nvPr>
        </p:nvSpPr>
        <p:spPr>
          <a:xfrm>
            <a:off x="1600200" y="5867400"/>
            <a:ext cx="5867400" cy="304800"/>
          </a:xfrm>
        </p:spPr>
        <p:txBody>
          <a:bodyPr>
            <a:noAutofit/>
          </a:bodyPr>
          <a:lstStyle>
            <a:lvl1pPr>
              <a:buFontTx/>
              <a:buNone/>
              <a:defRPr sz="1800" baseline="0">
                <a:solidFill>
                  <a:srgbClr val="3B6E8F"/>
                </a:solidFill>
              </a:defRPr>
            </a:lvl1pPr>
          </a:lstStyle>
          <a:p>
            <a:pPr lvl="0"/>
            <a:r>
              <a:rPr lang="en-US" dirty="0" smtClean="0"/>
              <a:t>Caption text in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Blue">
    <p:bg>
      <p:bgRef idx="1001">
        <a:schemeClr val="bg1"/>
      </p:bgRef>
    </p:bg>
    <p:spTree>
      <p:nvGrpSpPr>
        <p:cNvPr id="1" name=""/>
        <p:cNvGrpSpPr/>
        <p:nvPr/>
      </p:nvGrpSpPr>
      <p:grpSpPr>
        <a:xfrm>
          <a:off x="0" y="0"/>
          <a:ext cx="0" cy="0"/>
          <a:chOff x="0" y="0"/>
          <a:chExt cx="0" cy="0"/>
        </a:xfrm>
      </p:grpSpPr>
      <p:sp>
        <p:nvSpPr>
          <p:cNvPr id="16" name="Slide Number Placeholder 6"/>
          <p:cNvSpPr txBox="1">
            <a:spLocks/>
          </p:cNvSpPr>
          <p:nvPr userDrawn="1"/>
        </p:nvSpPr>
        <p:spPr>
          <a:xfrm>
            <a:off x="6781800" y="6356351"/>
            <a:ext cx="21336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16"/>
          <p:cNvSpPr/>
          <p:nvPr userDrawn="1"/>
        </p:nvSpPr>
        <p:spPr>
          <a:xfrm>
            <a:off x="0" y="0"/>
            <a:ext cx="9144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419600" y="5257800"/>
            <a:ext cx="4495800" cy="1295400"/>
          </a:xfrm>
        </p:spPr>
        <p:txBody>
          <a:bodyPr vert="horz" anchor="t">
            <a:normAutofit/>
          </a:bodyPr>
          <a:lstStyle>
            <a:lvl1pPr algn="r">
              <a:buNone/>
              <a:defRPr sz="4000" b="0" i="1" cap="none" baseline="0">
                <a:effectLst/>
              </a:defRPr>
            </a:lvl1pPr>
            <a:extLst/>
          </a:lstStyle>
          <a:p>
            <a:r>
              <a:rPr kumimoji="0" lang="en-US" smtClean="0"/>
              <a:t>Click to edit Master title style</a:t>
            </a:r>
            <a:endParaRPr kumimoji="0" lang="en-US" dirty="0"/>
          </a:p>
        </p:txBody>
      </p:sp>
      <p:pic>
        <p:nvPicPr>
          <p:cNvPr id="6" name="Picture 5"/>
          <p:cNvPicPr>
            <a:picLocks noChangeAspect="1"/>
          </p:cNvPicPr>
          <p:nvPr userDrawn="1"/>
        </p:nvPicPr>
        <p:blipFill>
          <a:blip r:embed="rId2" cstate="print"/>
          <a:srcRect r="76000" b="23529"/>
          <a:stretch>
            <a:fillRect/>
          </a:stretch>
        </p:blipFill>
        <p:spPr>
          <a:xfrm>
            <a:off x="381000" y="304800"/>
            <a:ext cx="3048000" cy="304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6"/>
          <p:cNvSpPr txBox="1">
            <a:spLocks/>
          </p:cNvSpPr>
          <p:nvPr userDrawn="1"/>
        </p:nvSpPr>
        <p:spPr>
          <a:xfrm>
            <a:off x="6781800" y="6356351"/>
            <a:ext cx="21336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userDrawn="1"/>
        </p:nvSpPr>
        <p:spPr>
          <a:xfrm>
            <a:off x="3200400" y="0"/>
            <a:ext cx="59436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B6E8F"/>
              </a:solidFill>
            </a:endParaRPr>
          </a:p>
        </p:txBody>
      </p:sp>
      <p:sp>
        <p:nvSpPr>
          <p:cNvPr id="17" name="Text Placeholder 16"/>
          <p:cNvSpPr>
            <a:spLocks noGrp="1"/>
          </p:cNvSpPr>
          <p:nvPr>
            <p:ph type="body" sz="quarter" idx="13"/>
          </p:nvPr>
        </p:nvSpPr>
        <p:spPr>
          <a:xfrm>
            <a:off x="4572000" y="5257800"/>
            <a:ext cx="4343400" cy="1371600"/>
          </a:xfrm>
        </p:spPr>
        <p:txBody>
          <a:bodyPr>
            <a:noAutofit/>
          </a:bodyPr>
          <a:lstStyle>
            <a:lvl1pPr algn="r">
              <a:buFontTx/>
              <a:buNone/>
              <a:defRPr sz="4000" i="1">
                <a:solidFill>
                  <a:schemeClr val="bg1"/>
                </a:solidFill>
              </a:defRPr>
            </a:lvl1pPr>
          </a:lstStyle>
          <a:p>
            <a:pPr lvl="0"/>
            <a:r>
              <a:rPr kumimoji="0" lang="en-US" smtClean="0"/>
              <a:t>Click to edit Master text styles</a:t>
            </a:r>
          </a:p>
        </p:txBody>
      </p:sp>
      <p:pic>
        <p:nvPicPr>
          <p:cNvPr id="12" name="Picture 11"/>
          <p:cNvPicPr>
            <a:picLocks noChangeAspect="1"/>
          </p:cNvPicPr>
          <p:nvPr userDrawn="1"/>
        </p:nvPicPr>
        <p:blipFill>
          <a:blip r:embed="rId2" cstate="print"/>
          <a:srcRect r="76000" b="30097"/>
          <a:stretch>
            <a:fillRect/>
          </a:stretch>
        </p:blipFill>
        <p:spPr>
          <a:xfrm>
            <a:off x="247650" y="228600"/>
            <a:ext cx="3105150" cy="286629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15" name="Slide Number Placeholder 6"/>
          <p:cNvSpPr txBox="1">
            <a:spLocks/>
          </p:cNvSpPr>
          <p:nvPr userDrawn="1"/>
        </p:nvSpPr>
        <p:spPr>
          <a:xfrm>
            <a:off x="6781800" y="6356351"/>
            <a:ext cx="21336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F0FAF64-2E2D-4E05-A04D-381E6CBB7433}"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Rectangle 15"/>
          <p:cNvSpPr/>
          <p:nvPr userDrawn="1"/>
        </p:nvSpPr>
        <p:spPr>
          <a:xfrm>
            <a:off x="0" y="0"/>
            <a:ext cx="9144000" cy="6858000"/>
          </a:xfrm>
          <a:prstGeom prst="rect">
            <a:avLst/>
          </a:prstGeom>
          <a:solidFill>
            <a:srgbClr val="3B6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066800" y="533400"/>
            <a:ext cx="7010400" cy="4267200"/>
          </a:xfrm>
          <a:prstGeom prst="rect">
            <a:avLst/>
          </a:prstGeom>
          <a:noFill/>
          <a:ln w="57150">
            <a:solidFill>
              <a:schemeClr val="bg2"/>
            </a:solidFill>
          </a:ln>
          <a:effectLst/>
        </p:spPr>
        <p:txBody>
          <a:bodyPr/>
          <a:lstStyle>
            <a:lvl1pPr marL="0" indent="0">
              <a:buNone/>
              <a:defRPr sz="3200">
                <a:solidFill>
                  <a:schemeClr val="tx1"/>
                </a:solidFill>
              </a:defRPr>
            </a:lvl1pPr>
            <a:extLst/>
          </a:lstStyle>
          <a:p>
            <a:r>
              <a:rPr kumimoji="0" lang="en-US" dirty="0" smtClean="0"/>
              <a:t>Click icon to add picture</a:t>
            </a:r>
            <a:endParaRPr kumimoji="0" lang="en-US" dirty="0"/>
          </a:p>
        </p:txBody>
      </p:sp>
      <p:pic>
        <p:nvPicPr>
          <p:cNvPr id="8" name="Picture 7"/>
          <p:cNvPicPr>
            <a:picLocks noChangeAspect="1"/>
          </p:cNvPicPr>
          <p:nvPr userDrawn="1"/>
        </p:nvPicPr>
        <p:blipFill>
          <a:blip r:embed="rId2" cstate="print"/>
          <a:srcRect b="25654"/>
          <a:stretch>
            <a:fillRect/>
          </a:stretch>
        </p:blipFill>
        <p:spPr>
          <a:xfrm>
            <a:off x="457200" y="5029200"/>
            <a:ext cx="4343400" cy="1013460"/>
          </a:xfrm>
          <a:prstGeom prst="rect">
            <a:avLst/>
          </a:prstGeom>
        </p:spPr>
      </p:pic>
      <p:sp>
        <p:nvSpPr>
          <p:cNvPr id="9" name="Text Placeholder 14"/>
          <p:cNvSpPr>
            <a:spLocks noGrp="1"/>
          </p:cNvSpPr>
          <p:nvPr>
            <p:ph type="body" sz="quarter" idx="13" hasCustomPrompt="1"/>
          </p:nvPr>
        </p:nvSpPr>
        <p:spPr>
          <a:xfrm>
            <a:off x="228600" y="6172200"/>
            <a:ext cx="8915400" cy="381000"/>
          </a:xfrm>
        </p:spPr>
        <p:txBody>
          <a:bodyPr>
            <a:normAutofit/>
          </a:bodyPr>
          <a:lstStyle>
            <a:lvl1pPr marL="365760" marR="0" indent="-256032" algn="l" defTabSz="914400" rtl="0" eaLnBrk="1" fontAlgn="auto" latinLnBrk="0" hangingPunct="1">
              <a:lnSpc>
                <a:spcPct val="100000"/>
              </a:lnSpc>
              <a:spcBef>
                <a:spcPts val="400"/>
              </a:spcBef>
              <a:spcAft>
                <a:spcPts val="0"/>
              </a:spcAft>
              <a:buClr>
                <a:schemeClr val="accent1"/>
              </a:buClr>
              <a:buSzPct val="90000"/>
              <a:buFontTx/>
              <a:buNone/>
              <a:tabLst/>
              <a:defRPr sz="1800" b="1">
                <a:solidFill>
                  <a:schemeClr val="tx1"/>
                </a:solidFill>
              </a:defRPr>
            </a:lvl1pPr>
            <a:lvl5pPr>
              <a:defRPr/>
            </a:lvl5pPr>
          </a:lstStyle>
          <a:p>
            <a:pPr marL="365760" marR="0" lvl="0" indent="-256032" algn="l" defTabSz="914400" rtl="0" eaLnBrk="1" fontAlgn="auto" latinLnBrk="0" hangingPunct="1">
              <a:lnSpc>
                <a:spcPct val="100000"/>
              </a:lnSpc>
              <a:spcBef>
                <a:spcPts val="400"/>
              </a:spcBef>
              <a:spcAft>
                <a:spcPts val="0"/>
              </a:spcAft>
              <a:buClr>
                <a:schemeClr val="accent1"/>
              </a:buClr>
              <a:buSzPct val="90000"/>
              <a:buFontTx/>
              <a:buNone/>
              <a:tabLst/>
              <a:defRPr/>
            </a:pPr>
            <a:r>
              <a:rPr lang="en-US" dirty="0" smtClean="0"/>
              <a:t>Name Here     </a:t>
            </a:r>
            <a:r>
              <a:rPr kumimoji="0" lang="en-US" dirty="0" smtClean="0"/>
              <a:t>720.382.####     #########@</a:t>
            </a:r>
            <a:r>
              <a:rPr kumimoji="0" lang="en-US" dirty="0" err="1" smtClean="0"/>
              <a:t>coloradohealthinstitute.org</a:t>
            </a:r>
            <a:endParaRPr kumimoji="0" lang="en-US" dirty="0" smtClean="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019800" y="6407944"/>
            <a:ext cx="1920240" cy="365760"/>
          </a:xfrm>
          <a:prstGeom prst="rect">
            <a:avLst/>
          </a:prstGeom>
        </p:spPr>
        <p:txBody>
          <a:bodyPr vert="horz" anchor="b"/>
          <a:lstStyle>
            <a:lvl1pPr algn="l" eaLnBrk="1" latinLnBrk="0" hangingPunct="1">
              <a:defRPr kumimoji="0" sz="1000">
                <a:solidFill>
                  <a:schemeClr val="tx1"/>
                </a:solidFill>
                <a:latin typeface="+mj-lt"/>
              </a:defRPr>
            </a:lvl1pPr>
            <a:extLst/>
          </a:lstStyle>
          <a:p>
            <a:endParaRPr lang="en-US" dirty="0"/>
          </a:p>
        </p:txBody>
      </p:sp>
      <p:sp>
        <p:nvSpPr>
          <p:cNvPr id="22" name="Footer Placeholder 21"/>
          <p:cNvSpPr>
            <a:spLocks noGrp="1"/>
          </p:cNvSpPr>
          <p:nvPr>
            <p:ph type="ftr" sz="quarter" idx="3"/>
          </p:nvPr>
        </p:nvSpPr>
        <p:spPr>
          <a:xfrm>
            <a:off x="3672840" y="6407944"/>
            <a:ext cx="2350681" cy="365125"/>
          </a:xfrm>
          <a:prstGeom prst="rect">
            <a:avLst/>
          </a:prstGeom>
        </p:spPr>
        <p:txBody>
          <a:bodyPr vert="horz" anchor="b"/>
          <a:lstStyle>
            <a:lvl1pPr algn="r" eaLnBrk="1" latinLnBrk="0" hangingPunct="1">
              <a:defRPr kumimoji="0" sz="1000">
                <a:solidFill>
                  <a:schemeClr val="tx1"/>
                </a:solidFill>
                <a:latin typeface="+mj-lt"/>
              </a:defRPr>
            </a:lvl1pPr>
            <a:extLst/>
          </a:lstStyle>
          <a:p>
            <a:endParaRPr lang="en-US" dirty="0"/>
          </a:p>
        </p:txBody>
      </p:sp>
      <p:sp>
        <p:nvSpPr>
          <p:cNvPr id="18" name="Slide Number Placeholder 17"/>
          <p:cNvSpPr>
            <a:spLocks noGrp="1"/>
          </p:cNvSpPr>
          <p:nvPr>
            <p:ph type="sldNum" sz="quarter" idx="4"/>
          </p:nvPr>
        </p:nvSpPr>
        <p:spPr>
          <a:xfrm>
            <a:off x="7940040" y="6407944"/>
            <a:ext cx="365760" cy="365125"/>
          </a:xfrm>
          <a:prstGeom prst="rect">
            <a:avLst/>
          </a:prstGeom>
        </p:spPr>
        <p:txBody>
          <a:bodyPr vert="horz" anchor="b"/>
          <a:lstStyle>
            <a:lvl1pPr algn="r" eaLnBrk="1" latinLnBrk="0" hangingPunct="1">
              <a:defRPr kumimoji="0" sz="1000" b="0">
                <a:solidFill>
                  <a:schemeClr val="tx1"/>
                </a:solidFill>
                <a:latin typeface="+mj-lt"/>
              </a:defRPr>
            </a:lvl1pPr>
            <a:extLst/>
          </a:lstStyle>
          <a:p>
            <a:fld id="{D5BBC35B-A44B-4119-B8DA-DE9E3DFADA20}" type="slidenum">
              <a:rPr lang="en-US" smtClean="0"/>
              <a:pPr/>
              <a:t>‹#›</a:t>
            </a:fld>
            <a:endParaRPr lang="en-US" dirty="0"/>
          </a:p>
        </p:txBody>
      </p:sp>
      <p:sp>
        <p:nvSpPr>
          <p:cNvPr id="11" name="Rectangle 10"/>
          <p:cNvSpPr/>
          <p:nvPr/>
        </p:nvSpPr>
        <p:spPr>
          <a:xfrm>
            <a:off x="0" y="0"/>
            <a:ext cx="9144000" cy="1143000"/>
          </a:xfrm>
          <a:prstGeom prst="rect">
            <a:avLst/>
          </a:prstGeom>
          <a:solidFill>
            <a:srgbClr val="3B6E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8"/>
          <p:cNvSpPr>
            <a:spLocks noGrp="1"/>
          </p:cNvSpPr>
          <p:nvPr>
            <p:ph type="title"/>
          </p:nvPr>
        </p:nvSpPr>
        <p:spPr>
          <a:xfrm>
            <a:off x="457200" y="0"/>
            <a:ext cx="8229600" cy="1143000"/>
          </a:xfrm>
          <a:prstGeom prst="rect">
            <a:avLst/>
          </a:prstGeom>
        </p:spPr>
        <p:txBody>
          <a:bodyPr vert="horz" anchor="ctr">
            <a:normAutofit/>
          </a:bodyPr>
          <a:lstStyle>
            <a:extLst/>
          </a:lstStyle>
          <a:p>
            <a:r>
              <a:rPr kumimoji="0" lang="en-US" dirty="0" smtClean="0"/>
              <a:t>Click to edit </a:t>
            </a:r>
            <a:br>
              <a:rPr kumimoji="0" lang="en-US" dirty="0" smtClean="0"/>
            </a:br>
            <a:r>
              <a:rPr kumimoji="0" lang="en-US" dirty="0" smtClean="0"/>
              <a:t>master title style</a:t>
            </a:r>
            <a:endParaRPr kumimoji="0" lang="en-US" dirty="0"/>
          </a:p>
        </p:txBody>
      </p:sp>
      <p:pic>
        <p:nvPicPr>
          <p:cNvPr id="12" name="Picture 11"/>
          <p:cNvPicPr>
            <a:picLocks noChangeAspect="1"/>
          </p:cNvPicPr>
          <p:nvPr/>
        </p:nvPicPr>
        <p:blipFill>
          <a:blip r:embed="rId12" cstate="print"/>
          <a:srcRect r="78125" b="30977"/>
          <a:stretch>
            <a:fillRect/>
          </a:stretch>
        </p:blipFill>
        <p:spPr>
          <a:xfrm>
            <a:off x="8305800" y="6248400"/>
            <a:ext cx="533400" cy="5334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30" r:id="rId2"/>
    <p:sldLayoutId id="2147483722" r:id="rId3"/>
    <p:sldLayoutId id="2147483733" r:id="rId4"/>
    <p:sldLayoutId id="2147483734" r:id="rId5"/>
    <p:sldLayoutId id="2147483735" r:id="rId6"/>
    <p:sldLayoutId id="2147483723" r:id="rId7"/>
    <p:sldLayoutId id="2147483731" r:id="rId8"/>
    <p:sldLayoutId id="2147483729" r:id="rId9"/>
    <p:sldLayoutId id="2147483732" r:id="rId10"/>
  </p:sldLayoutIdLst>
  <p:hf hdr="0" ftr="0" dt="0"/>
  <p:txStyles>
    <p:title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1"/>
            <a:ext cx="6096000" cy="2438399"/>
          </a:xfrm>
        </p:spPr>
        <p:txBody>
          <a:bodyPr>
            <a:normAutofit/>
          </a:bodyPr>
          <a:lstStyle/>
          <a:p>
            <a:r>
              <a:rPr lang="en-US" dirty="0" smtClean="0"/>
              <a:t>Delivering </a:t>
            </a:r>
            <a:br>
              <a:rPr lang="en-US" dirty="0" smtClean="0"/>
            </a:br>
            <a:r>
              <a:rPr lang="en-US" dirty="0" smtClean="0"/>
              <a:t>Health Care – </a:t>
            </a:r>
            <a:br>
              <a:rPr lang="en-US" dirty="0" smtClean="0"/>
            </a:br>
            <a:r>
              <a:rPr lang="en-US" dirty="0" smtClean="0"/>
              <a:t>and Savings?</a:t>
            </a:r>
            <a:endParaRPr lang="en-US" dirty="0"/>
          </a:p>
        </p:txBody>
      </p:sp>
      <p:sp>
        <p:nvSpPr>
          <p:cNvPr id="4" name="Text Placeholder 3"/>
          <p:cNvSpPr>
            <a:spLocks noGrp="1"/>
          </p:cNvSpPr>
          <p:nvPr>
            <p:ph type="body" sz="quarter" idx="13"/>
          </p:nvPr>
        </p:nvSpPr>
        <p:spPr>
          <a:xfrm>
            <a:off x="5638800" y="4419600"/>
            <a:ext cx="3124200" cy="381000"/>
          </a:xfrm>
        </p:spPr>
        <p:txBody>
          <a:bodyPr>
            <a:normAutofit lnSpcReduction="10000"/>
          </a:bodyPr>
          <a:lstStyle/>
          <a:p>
            <a:r>
              <a:rPr lang="en-US" dirty="0" smtClean="0"/>
              <a:t>March 1, 2012</a:t>
            </a:r>
            <a:endParaRPr lang="en-US" dirty="0"/>
          </a:p>
        </p:txBody>
      </p:sp>
      <p:sp>
        <p:nvSpPr>
          <p:cNvPr id="5" name="Text Placeholder 4"/>
          <p:cNvSpPr>
            <a:spLocks noGrp="1"/>
          </p:cNvSpPr>
          <p:nvPr>
            <p:ph type="body" sz="quarter" idx="14"/>
          </p:nvPr>
        </p:nvSpPr>
        <p:spPr>
          <a:xfrm>
            <a:off x="3200400" y="4724400"/>
            <a:ext cx="5638800" cy="685800"/>
          </a:xfrm>
        </p:spPr>
        <p:txBody>
          <a:bodyPr>
            <a:normAutofit/>
          </a:bodyPr>
          <a:lstStyle/>
          <a:p>
            <a:r>
              <a:rPr lang="en-US" sz="2400" dirty="0" smtClean="0"/>
              <a:t>2012 Health Policy Roundtables</a:t>
            </a:r>
            <a:endParaRPr lang="en-US" sz="2400" dirty="0"/>
          </a:p>
        </p:txBody>
      </p:sp>
      <p:sp>
        <p:nvSpPr>
          <p:cNvPr id="6" name="TextBox 5"/>
          <p:cNvSpPr txBox="1"/>
          <p:nvPr/>
        </p:nvSpPr>
        <p:spPr>
          <a:xfrm>
            <a:off x="4648200" y="2743200"/>
            <a:ext cx="4191000" cy="954107"/>
          </a:xfrm>
          <a:prstGeom prst="rect">
            <a:avLst/>
          </a:prstGeom>
          <a:noFill/>
        </p:spPr>
        <p:txBody>
          <a:bodyPr wrap="square" rtlCol="0">
            <a:spAutoFit/>
          </a:bodyPr>
          <a:lstStyle/>
          <a:p>
            <a:pPr algn="r"/>
            <a:r>
              <a:rPr lang="en-US" sz="2800" dirty="0" smtClean="0">
                <a:solidFill>
                  <a:schemeClr val="bg1"/>
                </a:solidFill>
                <a:latin typeface="+mj-lt"/>
              </a:rPr>
              <a:t>Cost Containment </a:t>
            </a:r>
            <a:br>
              <a:rPr lang="en-US" sz="2800" dirty="0" smtClean="0">
                <a:solidFill>
                  <a:schemeClr val="bg1"/>
                </a:solidFill>
                <a:latin typeface="+mj-lt"/>
              </a:rPr>
            </a:br>
            <a:r>
              <a:rPr lang="en-US" sz="2800" dirty="0" smtClean="0">
                <a:solidFill>
                  <a:schemeClr val="bg1"/>
                </a:solidFill>
                <a:latin typeface="+mj-lt"/>
              </a:rPr>
              <a:t>Through Accountable Care</a:t>
            </a:r>
            <a:endParaRPr lang="en-US"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Medicare covers almost 10% of Colorado’s population</a:t>
            </a:r>
          </a:p>
          <a:p>
            <a:r>
              <a:rPr lang="en-US" dirty="0" smtClean="0"/>
              <a:t>Opportunities to improve care and reduce costs</a:t>
            </a:r>
          </a:p>
          <a:p>
            <a:r>
              <a:rPr lang="en-US" dirty="0" smtClean="0"/>
              <a:t>Can we learn, apply and scale the results to other payers?</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10</a:t>
            </a:fld>
            <a:endParaRPr kumimoji="0" lang="en-US" dirty="0"/>
          </a:p>
        </p:txBody>
      </p:sp>
      <p:sp>
        <p:nvSpPr>
          <p:cNvPr id="4" name="Title 3"/>
          <p:cNvSpPr>
            <a:spLocks noGrp="1"/>
          </p:cNvSpPr>
          <p:nvPr>
            <p:ph type="title"/>
          </p:nvPr>
        </p:nvSpPr>
        <p:spPr>
          <a:xfrm>
            <a:off x="228600" y="0"/>
            <a:ext cx="8686800" cy="1143000"/>
          </a:xfrm>
        </p:spPr>
        <p:txBody>
          <a:bodyPr/>
          <a:lstStyle/>
          <a:p>
            <a:r>
              <a:rPr lang="en-US" dirty="0" smtClean="0"/>
              <a:t>Why a State Legislator Should Care About Medicare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65109"/>
            <a:ext cx="8229600" cy="4483291"/>
          </a:xfrm>
        </p:spPr>
        <p:txBody>
          <a:bodyPr>
            <a:normAutofit fontScale="92500"/>
          </a:bodyPr>
          <a:lstStyle/>
          <a:p>
            <a:pPr marL="109728" indent="0">
              <a:spcAft>
                <a:spcPts val="900"/>
              </a:spcAft>
              <a:buNone/>
            </a:pPr>
            <a:r>
              <a:rPr lang="en-US" i="1" dirty="0" smtClean="0"/>
              <a:t>Physician Health Partners</a:t>
            </a:r>
            <a:r>
              <a:rPr lang="en-US" dirty="0" smtClean="0"/>
              <a:t> (Denver) </a:t>
            </a:r>
          </a:p>
          <a:p>
            <a:pPr>
              <a:spcAft>
                <a:spcPts val="900"/>
              </a:spcAft>
            </a:pPr>
            <a:r>
              <a:rPr lang="en-US" dirty="0" smtClean="0"/>
              <a:t>Provides care coordination and business process improvement services for physician practices</a:t>
            </a:r>
          </a:p>
          <a:p>
            <a:pPr>
              <a:spcAft>
                <a:spcPts val="900"/>
              </a:spcAft>
            </a:pPr>
            <a:r>
              <a:rPr lang="en-US" dirty="0" smtClean="0"/>
              <a:t>Established in 1996, a collaborative of 260 providers, serves 450,000 patients in metro area</a:t>
            </a:r>
          </a:p>
          <a:p>
            <a:pPr>
              <a:spcAft>
                <a:spcPts val="900"/>
              </a:spcAft>
            </a:pPr>
            <a:r>
              <a:rPr lang="en-US" dirty="0" smtClean="0"/>
              <a:t>One of 32 Medicare Pioneer ACOs in the U.S.</a:t>
            </a:r>
            <a:endParaRPr lang="en-US" sz="1000" dirty="0" smtClean="0"/>
          </a:p>
          <a:p>
            <a:pPr>
              <a:spcAft>
                <a:spcPts val="900"/>
              </a:spcAft>
            </a:pPr>
            <a:r>
              <a:rPr lang="en-US" dirty="0" smtClean="0"/>
              <a:t>Will serve up to 28,000 Medicare patients</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11</a:t>
            </a:fld>
            <a:endParaRPr kumimoji="0" lang="en-US" dirty="0"/>
          </a:p>
        </p:txBody>
      </p:sp>
      <p:sp>
        <p:nvSpPr>
          <p:cNvPr id="4" name="Title 3"/>
          <p:cNvSpPr>
            <a:spLocks noGrp="1"/>
          </p:cNvSpPr>
          <p:nvPr>
            <p:ph type="title"/>
          </p:nvPr>
        </p:nvSpPr>
        <p:spPr/>
        <p:txBody>
          <a:bodyPr/>
          <a:lstStyle/>
          <a:p>
            <a:r>
              <a:rPr lang="en-US" dirty="0" smtClean="0"/>
              <a:t>Medicare Pioneer Accountable Care Organization (ACO)</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257925" y="1460309"/>
            <a:ext cx="1590675" cy="87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12</a:t>
            </a:fld>
            <a:endParaRPr kumimoji="0" lang="en-US" dirty="0"/>
          </a:p>
        </p:txBody>
      </p:sp>
      <p:sp>
        <p:nvSpPr>
          <p:cNvPr id="4" name="Title 3"/>
          <p:cNvSpPr>
            <a:spLocks noGrp="1"/>
          </p:cNvSpPr>
          <p:nvPr>
            <p:ph type="title"/>
          </p:nvPr>
        </p:nvSpPr>
        <p:spPr/>
        <p:txBody>
          <a:bodyPr/>
          <a:lstStyle/>
          <a:p>
            <a:r>
              <a:rPr lang="en-US" dirty="0" smtClean="0"/>
              <a:t>Medicare ACO Implementation</a:t>
            </a:r>
            <a:endParaRPr lang="en-US" dirty="0"/>
          </a:p>
        </p:txBody>
      </p:sp>
      <p:graphicFrame>
        <p:nvGraphicFramePr>
          <p:cNvPr id="21" name="Diagram 20"/>
          <p:cNvGraphicFramePr/>
          <p:nvPr/>
        </p:nvGraphicFramePr>
        <p:xfrm>
          <a:off x="381000" y="838200"/>
          <a:ext cx="8305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nvGraphicFramePr>
        <p:xfrm>
          <a:off x="381000" y="2895600"/>
          <a:ext cx="8382000" cy="327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Accountable Care Collaborative</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915400" cy="5334000"/>
          </a:xfrm>
        </p:spPr>
        <p:txBody>
          <a:bodyPr>
            <a:normAutofit/>
          </a:bodyPr>
          <a:lstStyle/>
          <a:p>
            <a:pPr>
              <a:spcAft>
                <a:spcPts val="900"/>
              </a:spcAft>
            </a:pPr>
            <a:r>
              <a:rPr lang="en-US" dirty="0" smtClean="0"/>
              <a:t>A Colorado-grown Medicaid cost containment strategy</a:t>
            </a:r>
          </a:p>
          <a:p>
            <a:pPr>
              <a:spcAft>
                <a:spcPts val="900"/>
              </a:spcAft>
            </a:pPr>
            <a:r>
              <a:rPr lang="en-US" dirty="0" smtClean="0"/>
              <a:t>One of a handful of states at the forefront</a:t>
            </a:r>
          </a:p>
          <a:p>
            <a:pPr>
              <a:spcAft>
                <a:spcPts val="900"/>
              </a:spcAft>
            </a:pPr>
            <a:r>
              <a:rPr lang="en-US" dirty="0" smtClean="0"/>
              <a:t>Began development in 2009, implemented </a:t>
            </a:r>
            <a:br>
              <a:rPr lang="en-US" dirty="0" smtClean="0"/>
            </a:br>
            <a:r>
              <a:rPr lang="en-US" dirty="0" smtClean="0"/>
              <a:t>in spring of 2011</a:t>
            </a:r>
          </a:p>
          <a:p>
            <a:pPr>
              <a:spcAft>
                <a:spcPts val="900"/>
              </a:spcAft>
            </a:pPr>
            <a:r>
              <a:rPr lang="en-US" dirty="0" smtClean="0"/>
              <a:t>ACC aligns with principles of accountable care</a:t>
            </a:r>
          </a:p>
          <a:p>
            <a:pPr>
              <a:spcAft>
                <a:spcPts val="900"/>
              </a:spcAft>
            </a:pPr>
            <a:r>
              <a:rPr lang="en-US" dirty="0" smtClean="0"/>
              <a:t>Seven regional ACOs</a:t>
            </a:r>
          </a:p>
          <a:p>
            <a:endParaRPr lang="en-US" dirty="0" smtClean="0"/>
          </a:p>
          <a:p>
            <a:pPr lvl="1"/>
            <a:endParaRPr lang="en-US" dirty="0" smtClean="0"/>
          </a:p>
          <a:p>
            <a:pPr lvl="1"/>
            <a:endParaRPr lang="en-US" dirty="0" smtClean="0"/>
          </a:p>
          <a:p>
            <a:pPr lvl="1"/>
            <a:endParaRPr lang="en-US" dirty="0" smtClean="0"/>
          </a:p>
          <a:p>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Colorado’s Accountable Care Collaborative (ACC)</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14</a:t>
            </a:fld>
            <a:endParaRPr kumimoji="0"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15</a:t>
            </a:fld>
            <a:endParaRPr kumimoji="0" lang="en-US" dirty="0"/>
          </a:p>
        </p:txBody>
      </p:sp>
      <p:sp>
        <p:nvSpPr>
          <p:cNvPr id="4" name="Title 3"/>
          <p:cNvSpPr>
            <a:spLocks noGrp="1"/>
          </p:cNvSpPr>
          <p:nvPr>
            <p:ph type="title"/>
          </p:nvPr>
        </p:nvSpPr>
        <p:spPr/>
        <p:txBody>
          <a:bodyPr/>
          <a:lstStyle/>
          <a:p>
            <a:r>
              <a:rPr lang="en-US" dirty="0" smtClean="0"/>
              <a:t>The ACC’s Seven RCCOs</a:t>
            </a:r>
            <a:endParaRPr lang="en-US" dirty="0"/>
          </a:p>
        </p:txBody>
      </p:sp>
      <p:pic>
        <p:nvPicPr>
          <p:cNvPr id="8" name="Content Placeholder 7" descr="RCCO map.JPG"/>
          <p:cNvPicPr>
            <a:picLocks noGrp="1" noChangeAspect="1"/>
          </p:cNvPicPr>
          <p:nvPr>
            <p:ph idx="1"/>
          </p:nvPr>
        </p:nvPicPr>
        <p:blipFill>
          <a:blip r:embed="rId3" cstate="print"/>
          <a:stretch>
            <a:fillRect/>
          </a:stretch>
        </p:blipFill>
        <p:spPr>
          <a:xfrm>
            <a:off x="317554" y="1524000"/>
            <a:ext cx="8532204" cy="4648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16</a:t>
            </a:fld>
            <a:endParaRPr kumimoji="0" lang="en-US" dirty="0"/>
          </a:p>
        </p:txBody>
      </p:sp>
      <p:sp>
        <p:nvSpPr>
          <p:cNvPr id="4" name="Title 3"/>
          <p:cNvSpPr>
            <a:spLocks noGrp="1"/>
          </p:cNvSpPr>
          <p:nvPr>
            <p:ph type="title"/>
          </p:nvPr>
        </p:nvSpPr>
        <p:spPr/>
        <p:txBody>
          <a:bodyPr/>
          <a:lstStyle/>
          <a:p>
            <a:r>
              <a:rPr lang="en-US" dirty="0" smtClean="0"/>
              <a:t>Three Pillars of ACC</a:t>
            </a:r>
            <a:endParaRPr lang="en-US" dirty="0"/>
          </a:p>
        </p:txBody>
      </p:sp>
      <p:pic>
        <p:nvPicPr>
          <p:cNvPr id="7" name="Content Placeholder 6" descr="ACC flow chart.jpg"/>
          <p:cNvPicPr>
            <a:picLocks noGrp="1" noChangeAspect="1"/>
          </p:cNvPicPr>
          <p:nvPr>
            <p:ph idx="1"/>
          </p:nvPr>
        </p:nvPicPr>
        <p:blipFill>
          <a:blip r:embed="rId3" cstate="print"/>
          <a:srcRect l="42593"/>
          <a:stretch>
            <a:fillRect/>
          </a:stretch>
        </p:blipFill>
        <p:spPr>
          <a:xfrm>
            <a:off x="1146664" y="1219200"/>
            <a:ext cx="6320936" cy="4953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1688909"/>
            <a:ext cx="3429000" cy="4330891"/>
          </a:xfrm>
        </p:spPr>
        <p:txBody>
          <a:bodyPr/>
          <a:lstStyle/>
          <a:p>
            <a:pPr marL="0">
              <a:buNone/>
            </a:pPr>
            <a:r>
              <a:rPr lang="en-US" dirty="0" smtClean="0"/>
              <a:t>A pregnant woman with mental health needs visited the emergency room </a:t>
            </a:r>
            <a:br>
              <a:rPr lang="en-US" dirty="0" smtClean="0"/>
            </a:br>
            <a:r>
              <a:rPr lang="en-US" dirty="0" smtClean="0"/>
              <a:t>28 times over </a:t>
            </a:r>
            <a:br>
              <a:rPr lang="en-US" dirty="0" smtClean="0"/>
            </a:br>
            <a:r>
              <a:rPr lang="en-US" dirty="0" smtClean="0"/>
              <a:t>6 months. </a:t>
            </a:r>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17</a:t>
            </a:fld>
            <a:endParaRPr kumimoji="0" lang="en-US" dirty="0"/>
          </a:p>
        </p:txBody>
      </p:sp>
      <p:sp>
        <p:nvSpPr>
          <p:cNvPr id="4" name="Title 3"/>
          <p:cNvSpPr>
            <a:spLocks noGrp="1"/>
          </p:cNvSpPr>
          <p:nvPr>
            <p:ph type="title"/>
          </p:nvPr>
        </p:nvSpPr>
        <p:spPr/>
        <p:txBody>
          <a:bodyPr/>
          <a:lstStyle/>
          <a:p>
            <a:r>
              <a:rPr lang="en-US" dirty="0" smtClean="0"/>
              <a:t>How Enrollees </a:t>
            </a:r>
            <a:r>
              <a:rPr lang="en-US" dirty="0"/>
              <a:t>M</a:t>
            </a:r>
            <a:r>
              <a:rPr lang="en-US" dirty="0" smtClean="0"/>
              <a:t>ay </a:t>
            </a:r>
            <a:r>
              <a:rPr lang="en-US" dirty="0"/>
              <a:t>B</a:t>
            </a:r>
            <a:r>
              <a:rPr lang="en-US" dirty="0" smtClean="0"/>
              <a:t>enefit</a:t>
            </a:r>
            <a:endParaRPr lang="en-US" dirty="0"/>
          </a:p>
        </p:txBody>
      </p:sp>
      <p:pic>
        <p:nvPicPr>
          <p:cNvPr id="5" name="Picture 4" descr="iStock_000001092387Small.jpg"/>
          <p:cNvPicPr>
            <a:picLocks noChangeAspect="1"/>
          </p:cNvPicPr>
          <p:nvPr/>
        </p:nvPicPr>
        <p:blipFill>
          <a:blip r:embed="rId3" cstate="print"/>
          <a:srcRect t="5510" b="4784"/>
          <a:stretch>
            <a:fillRect/>
          </a:stretch>
        </p:blipFill>
        <p:spPr>
          <a:xfrm>
            <a:off x="0" y="1143000"/>
            <a:ext cx="4343400" cy="5715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Medicaid ACC Implementation</a:t>
            </a:r>
            <a:endParaRPr lang="en-US" dirty="0"/>
          </a:p>
        </p:txBody>
      </p:sp>
      <p:pic>
        <p:nvPicPr>
          <p:cNvPr id="14" name="Picture 13" descr="ACC implement.jpg"/>
          <p:cNvPicPr>
            <a:picLocks noChangeAspect="1"/>
          </p:cNvPicPr>
          <p:nvPr/>
        </p:nvPicPr>
        <p:blipFill>
          <a:blip r:embed="rId3" cstate="print"/>
          <a:stretch>
            <a:fillRect/>
          </a:stretch>
        </p:blipFill>
        <p:spPr>
          <a:xfrm>
            <a:off x="673340" y="1295400"/>
            <a:ext cx="7525069" cy="5410200"/>
          </a:xfrm>
          <a:prstGeom prst="rect">
            <a:avLst/>
          </a:prstGeom>
        </p:spPr>
      </p:pic>
      <p:sp>
        <p:nvSpPr>
          <p:cNvPr id="5" name="Slide Number Placeholder 4"/>
          <p:cNvSpPr>
            <a:spLocks noGrp="1"/>
          </p:cNvSpPr>
          <p:nvPr>
            <p:ph type="sldNum" sz="quarter" idx="12"/>
          </p:nvPr>
        </p:nvSpPr>
        <p:spPr/>
        <p:txBody>
          <a:bodyPr/>
          <a:lstStyle/>
          <a:p>
            <a:fld id="{D5BBC35B-A44B-4119-B8DA-DE9E3DFADA20}" type="slidenum">
              <a:rPr kumimoji="0" lang="en-US" smtClean="0"/>
              <a:pPr/>
              <a:t>18</a:t>
            </a:fld>
            <a:endParaRPr kumimoji="0"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Variation and Common </a:t>
            </a:r>
            <a:r>
              <a:rPr lang="en-US" dirty="0"/>
              <a:t>T</a:t>
            </a:r>
            <a:r>
              <a:rPr lang="en-US" dirty="0" smtClean="0"/>
              <a:t>hreads </a:t>
            </a:r>
            <a:r>
              <a:rPr lang="en-US" dirty="0"/>
              <a:t>A</a:t>
            </a:r>
            <a:r>
              <a:rPr lang="en-US" dirty="0" smtClean="0"/>
              <a:t>cross </a:t>
            </a:r>
            <a:r>
              <a:rPr lang="en-US" dirty="0"/>
              <a:t>R</a:t>
            </a:r>
            <a:r>
              <a:rPr lang="en-US" dirty="0" smtClean="0"/>
              <a:t>egions</a:t>
            </a:r>
            <a:endParaRPr lang="en-US" dirty="0"/>
          </a:p>
        </p:txBody>
      </p:sp>
      <p:sp>
        <p:nvSpPr>
          <p:cNvPr id="3" name="Content Placeholder 2"/>
          <p:cNvSpPr>
            <a:spLocks noGrp="1"/>
          </p:cNvSpPr>
          <p:nvPr>
            <p:ph idx="1"/>
          </p:nvPr>
        </p:nvSpPr>
        <p:spPr>
          <a:xfrm>
            <a:off x="457200" y="1676400"/>
            <a:ext cx="8229600" cy="4876800"/>
          </a:xfrm>
        </p:spPr>
        <p:txBody>
          <a:bodyPr>
            <a:normAutofit/>
          </a:bodyPr>
          <a:lstStyle/>
          <a:p>
            <a:pPr>
              <a:spcAft>
                <a:spcPts val="900"/>
              </a:spcAft>
            </a:pPr>
            <a:r>
              <a:rPr lang="en-US" dirty="0" smtClean="0"/>
              <a:t>Led by “culture change”</a:t>
            </a:r>
          </a:p>
          <a:p>
            <a:pPr>
              <a:spcAft>
                <a:spcPts val="900"/>
              </a:spcAft>
            </a:pPr>
            <a:r>
              <a:rPr lang="en-US" dirty="0" smtClean="0"/>
              <a:t>RCCOs function as independent ACOs</a:t>
            </a:r>
          </a:p>
          <a:p>
            <a:pPr>
              <a:spcAft>
                <a:spcPts val="900"/>
              </a:spcAft>
            </a:pPr>
            <a:r>
              <a:rPr lang="en-US" dirty="0" smtClean="0"/>
              <a:t>The importance of relationships</a:t>
            </a:r>
          </a:p>
          <a:p>
            <a:pPr>
              <a:spcAft>
                <a:spcPts val="900"/>
              </a:spcAft>
            </a:pPr>
            <a:r>
              <a:rPr lang="en-US" dirty="0" smtClean="0"/>
              <a:t>Leveraging existing knowledge and expertise</a:t>
            </a:r>
          </a:p>
          <a:p>
            <a:pPr>
              <a:spcAft>
                <a:spcPts val="900"/>
              </a:spcAft>
            </a:pPr>
            <a:r>
              <a:rPr lang="en-US" dirty="0" smtClean="0"/>
              <a:t>Genesis of the RCCO</a:t>
            </a:r>
          </a:p>
          <a:p>
            <a:pPr>
              <a:spcAft>
                <a:spcPts val="900"/>
              </a:spcAft>
            </a:pPr>
            <a:r>
              <a:rPr lang="en-US" dirty="0" smtClean="0"/>
              <a:t>Community-driven approaches to care coordination</a:t>
            </a:r>
          </a:p>
          <a:p>
            <a:pPr>
              <a:spcAft>
                <a:spcPts val="900"/>
              </a:spcAft>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19</a:t>
            </a:fld>
            <a:endParaRPr kumimoji="0"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800" cy="4572000"/>
          </a:xfrm>
        </p:spPr>
        <p:txBody>
          <a:bodyPr/>
          <a:lstStyle/>
          <a:p>
            <a:pPr>
              <a:buNone/>
            </a:pPr>
            <a:r>
              <a:rPr lang="en-US" dirty="0" smtClean="0"/>
              <a:t>2012 Health Policy Roundtables for Legislators</a:t>
            </a:r>
            <a:endParaRPr lang="en-US" dirty="0" smtClean="0">
              <a:solidFill>
                <a:srgbClr val="90648D"/>
              </a:solidFill>
            </a:endParaRPr>
          </a:p>
          <a:p>
            <a:pPr>
              <a:buNone/>
            </a:pPr>
            <a:endParaRPr lang="en-US" sz="1000" b="1" dirty="0" smtClean="0">
              <a:solidFill>
                <a:srgbClr val="90648D"/>
              </a:solidFill>
            </a:endParaRPr>
          </a:p>
          <a:p>
            <a:pPr>
              <a:buNone/>
            </a:pPr>
            <a:r>
              <a:rPr lang="en-US" sz="2800" b="1" dirty="0" smtClean="0">
                <a:solidFill>
                  <a:schemeClr val="accent4"/>
                </a:solidFill>
              </a:rPr>
              <a:t>February 2</a:t>
            </a:r>
            <a:r>
              <a:rPr lang="en-US" sz="2800" b="1" dirty="0" smtClean="0">
                <a:solidFill>
                  <a:srgbClr val="90648D"/>
                </a:solidFill>
              </a:rPr>
              <a:t>:  </a:t>
            </a:r>
            <a:r>
              <a:rPr lang="en-US" sz="2800" dirty="0" smtClean="0"/>
              <a:t>Essential Health Benefits</a:t>
            </a:r>
          </a:p>
          <a:p>
            <a:pPr>
              <a:buNone/>
            </a:pPr>
            <a:endParaRPr lang="en-US" sz="1000" b="1" dirty="0" smtClean="0">
              <a:solidFill>
                <a:srgbClr val="90648D"/>
              </a:solidFill>
            </a:endParaRPr>
          </a:p>
          <a:p>
            <a:pPr>
              <a:buNone/>
            </a:pPr>
            <a:r>
              <a:rPr lang="en-US" sz="2800" b="1" dirty="0" smtClean="0">
                <a:solidFill>
                  <a:schemeClr val="accent4"/>
                </a:solidFill>
              </a:rPr>
              <a:t>February 16:  </a:t>
            </a:r>
            <a:r>
              <a:rPr lang="en-US" sz="2800" dirty="0" smtClean="0"/>
              <a:t>Reining in Growth in Health Spending</a:t>
            </a:r>
          </a:p>
          <a:p>
            <a:pPr>
              <a:buNone/>
            </a:pPr>
            <a:endParaRPr lang="en-US" sz="1000" dirty="0" smtClean="0"/>
          </a:p>
          <a:p>
            <a:pPr>
              <a:buNone/>
            </a:pPr>
            <a:r>
              <a:rPr lang="en-US" sz="2800" b="1" dirty="0" smtClean="0">
                <a:solidFill>
                  <a:schemeClr val="accent4"/>
                </a:solidFill>
              </a:rPr>
              <a:t>March 1</a:t>
            </a:r>
            <a:r>
              <a:rPr lang="en-US" sz="2800" dirty="0" smtClean="0">
                <a:solidFill>
                  <a:schemeClr val="accent4"/>
                </a:solidFill>
              </a:rPr>
              <a:t>:  </a:t>
            </a:r>
            <a:r>
              <a:rPr lang="en-US" sz="2800" dirty="0" smtClean="0"/>
              <a:t>Cost Containment through Accountable Care</a:t>
            </a:r>
          </a:p>
          <a:p>
            <a:pPr>
              <a:buNone/>
            </a:pPr>
            <a:endParaRPr lang="en-US" sz="1000" dirty="0" smtClean="0"/>
          </a:p>
          <a:p>
            <a:pPr>
              <a:buNone/>
            </a:pPr>
            <a:r>
              <a:rPr lang="en-US" sz="2800" b="1" dirty="0" smtClean="0">
                <a:solidFill>
                  <a:schemeClr val="accent4"/>
                </a:solidFill>
              </a:rPr>
              <a:t>March 15:  </a:t>
            </a:r>
            <a:r>
              <a:rPr lang="en-US" sz="2800" dirty="0" smtClean="0"/>
              <a:t>The Boomer Challenge</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a:t>
            </a:fld>
            <a:endParaRPr kumimoji="0" lang="en-US" dirty="0"/>
          </a:p>
        </p:txBody>
      </p:sp>
      <p:sp>
        <p:nvSpPr>
          <p:cNvPr id="4" name="Title 3"/>
          <p:cNvSpPr>
            <a:spLocks noGrp="1"/>
          </p:cNvSpPr>
          <p:nvPr>
            <p:ph type="title"/>
          </p:nvPr>
        </p:nvSpPr>
        <p:spPr/>
        <p:txBody>
          <a:bodyPr/>
          <a:lstStyle/>
          <a:p>
            <a:r>
              <a:rPr lang="en-US" dirty="0" smtClean="0"/>
              <a:t>Welcome!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534400" cy="5029200"/>
          </a:xfrm>
        </p:spPr>
        <p:txBody>
          <a:bodyPr>
            <a:normAutofit fontScale="92500"/>
          </a:bodyPr>
          <a:lstStyle/>
          <a:p>
            <a:pPr marL="111125" indent="-1588">
              <a:spcAft>
                <a:spcPts val="900"/>
              </a:spcAft>
              <a:buNone/>
            </a:pPr>
            <a:r>
              <a:rPr lang="en-US" dirty="0" smtClean="0"/>
              <a:t>Provides layers of insight into cost drivers across organizational levels:</a:t>
            </a:r>
          </a:p>
          <a:p>
            <a:pPr>
              <a:spcAft>
                <a:spcPts val="900"/>
              </a:spcAft>
            </a:pPr>
            <a:r>
              <a:rPr lang="en-US" i="1" dirty="0" smtClean="0"/>
              <a:t>RCCO</a:t>
            </a:r>
            <a:r>
              <a:rPr lang="en-US" dirty="0" smtClean="0"/>
              <a:t> performance within region on emergency department use, hospital re-admissions and imaging</a:t>
            </a:r>
          </a:p>
          <a:p>
            <a:pPr>
              <a:spcAft>
                <a:spcPts val="900"/>
              </a:spcAft>
            </a:pPr>
            <a:r>
              <a:rPr lang="en-US" i="1" dirty="0" smtClean="0"/>
              <a:t>Practice/clinic</a:t>
            </a:r>
            <a:r>
              <a:rPr lang="en-US" dirty="0" smtClean="0"/>
              <a:t> comparisons using risk-adjusted data</a:t>
            </a:r>
          </a:p>
          <a:p>
            <a:pPr>
              <a:spcAft>
                <a:spcPts val="900"/>
              </a:spcAft>
            </a:pPr>
            <a:r>
              <a:rPr lang="en-US" i="1" dirty="0" smtClean="0"/>
              <a:t>Clinician</a:t>
            </a:r>
            <a:r>
              <a:rPr lang="en-US" dirty="0" smtClean="0"/>
              <a:t> data facilitates clinical practice improvement</a:t>
            </a:r>
          </a:p>
          <a:p>
            <a:pPr>
              <a:spcAft>
                <a:spcPts val="900"/>
              </a:spcAft>
            </a:pPr>
            <a:r>
              <a:rPr lang="en-US" i="1" dirty="0" smtClean="0"/>
              <a:t>Patient data</a:t>
            </a:r>
            <a:r>
              <a:rPr lang="en-US" dirty="0" smtClean="0"/>
              <a:t> identifies high-risk patients</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20</a:t>
            </a:fld>
            <a:endParaRPr kumimoji="0" lang="en-US" dirty="0"/>
          </a:p>
        </p:txBody>
      </p:sp>
      <p:sp>
        <p:nvSpPr>
          <p:cNvPr id="4" name="Title 3"/>
          <p:cNvSpPr>
            <a:spLocks noGrp="1"/>
          </p:cNvSpPr>
          <p:nvPr>
            <p:ph type="title"/>
          </p:nvPr>
        </p:nvSpPr>
        <p:spPr/>
        <p:txBody>
          <a:bodyPr>
            <a:normAutofit/>
          </a:bodyPr>
          <a:lstStyle/>
          <a:p>
            <a:r>
              <a:rPr lang="en-US" dirty="0" smtClean="0"/>
              <a:t>SDAC: The Potential of Data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91200"/>
            <a:ext cx="8382000" cy="762000"/>
          </a:xfrm>
        </p:spPr>
        <p:txBody>
          <a:bodyPr>
            <a:noAutofit/>
          </a:bodyPr>
          <a:lstStyle/>
          <a:p>
            <a:r>
              <a:rPr lang="en-US" sz="4400" dirty="0" smtClean="0"/>
              <a:t>Moving Forward</a:t>
            </a:r>
            <a:endParaRPr lang="en-US" sz="4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Continued Payment Reform	</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22</a:t>
            </a:fld>
            <a:endParaRPr kumimoji="0" lang="en-US" dirty="0"/>
          </a:p>
        </p:txBody>
      </p:sp>
      <p:pic>
        <p:nvPicPr>
          <p:cNvPr id="6" name="Content Placeholder 5" descr="Continuum for Jeff.jpg"/>
          <p:cNvPicPr>
            <a:picLocks noGrp="1" noChangeAspect="1"/>
          </p:cNvPicPr>
          <p:nvPr>
            <p:ph idx="1"/>
          </p:nvPr>
        </p:nvPicPr>
        <p:blipFill>
          <a:blip r:embed="rId3" cstate="print"/>
          <a:stretch>
            <a:fillRect/>
          </a:stretch>
        </p:blipFill>
        <p:spPr>
          <a:xfrm>
            <a:off x="457200" y="2159539"/>
            <a:ext cx="8229600" cy="336442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“Culture change”</a:t>
            </a:r>
          </a:p>
          <a:p>
            <a:r>
              <a:rPr lang="en-US" dirty="0" smtClean="0"/>
              <a:t>Initial investment</a:t>
            </a:r>
          </a:p>
          <a:p>
            <a:r>
              <a:rPr lang="en-US" dirty="0" smtClean="0"/>
              <a:t>Attribution process </a:t>
            </a:r>
          </a:p>
          <a:p>
            <a:pPr lvl="1"/>
            <a:r>
              <a:rPr lang="en-US" dirty="0" smtClean="0"/>
              <a:t>Based on preserving choice of provider</a:t>
            </a:r>
          </a:p>
          <a:p>
            <a:pPr lvl="1"/>
            <a:r>
              <a:rPr lang="en-US" dirty="0" smtClean="0"/>
              <a:t>Not breaking any existing relationship with a PCP</a:t>
            </a:r>
          </a:p>
          <a:p>
            <a:r>
              <a:rPr lang="en-US" dirty="0" smtClean="0"/>
              <a:t>Real-time health information</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23</a:t>
            </a:fld>
            <a:endParaRPr kumimoji="0" lang="en-US" dirty="0"/>
          </a:p>
        </p:txBody>
      </p:sp>
      <p:sp>
        <p:nvSpPr>
          <p:cNvPr id="4" name="Title 3"/>
          <p:cNvSpPr>
            <a:spLocks noGrp="1"/>
          </p:cNvSpPr>
          <p:nvPr>
            <p:ph type="title"/>
          </p:nvPr>
        </p:nvSpPr>
        <p:spPr/>
        <p:txBody>
          <a:bodyPr/>
          <a:lstStyle/>
          <a:p>
            <a:r>
              <a:rPr lang="en-US" dirty="0" smtClean="0"/>
              <a:t>Accountable Care: Challenges and Opportunities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solidFill>
                  <a:schemeClr val="accent1"/>
                </a:solidFill>
              </a:rPr>
              <a:t>Jeff Bontrager     </a:t>
            </a:r>
            <a:r>
              <a:rPr lang="en-US" dirty="0" smtClean="0"/>
              <a:t>720.382.7075     bontragerj@coloradohealthinstitute.org</a:t>
            </a:r>
            <a:endParaRPr lang="en-US" dirty="0"/>
          </a:p>
        </p:txBody>
      </p:sp>
      <p:pic>
        <p:nvPicPr>
          <p:cNvPr id="5" name="Picture 4" descr="blood draw.jpg"/>
          <p:cNvPicPr>
            <a:picLocks noChangeAspect="1"/>
          </p:cNvPicPr>
          <p:nvPr/>
        </p:nvPicPr>
        <p:blipFill>
          <a:blip r:embed="rId3" cstate="print"/>
          <a:srcRect b="15151"/>
          <a:stretch>
            <a:fillRect/>
          </a:stretch>
        </p:blipFill>
        <p:spPr>
          <a:xfrm>
            <a:off x="762000" y="381000"/>
            <a:ext cx="7543800" cy="4267200"/>
          </a:xfrm>
          <a:prstGeom prst="rect">
            <a:avLst/>
          </a:prstGeom>
          <a:ln w="57150">
            <a:solidFill>
              <a:schemeClr val="bg2"/>
            </a:solidFill>
          </a:ln>
        </p:spPr>
      </p:pic>
      <p:sp>
        <p:nvSpPr>
          <p:cNvPr id="4" name="TextBox 3"/>
          <p:cNvSpPr txBox="1"/>
          <p:nvPr/>
        </p:nvSpPr>
        <p:spPr>
          <a:xfrm>
            <a:off x="5943600" y="4724400"/>
            <a:ext cx="2514600" cy="461665"/>
          </a:xfrm>
          <a:prstGeom prst="rect">
            <a:avLst/>
          </a:prstGeom>
          <a:noFill/>
        </p:spPr>
        <p:txBody>
          <a:bodyPr wrap="square" rtlCol="0">
            <a:spAutoFit/>
          </a:bodyPr>
          <a:lstStyle/>
          <a:p>
            <a:pPr algn="r"/>
            <a:r>
              <a:rPr lang="en-US" sz="1200" b="1" i="1" dirty="0" smtClean="0"/>
              <a:t>Salud Family Health Centers, Commerce City</a:t>
            </a:r>
            <a:endParaRPr lang="en-US" sz="12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2743200"/>
          </a:xfrm>
        </p:spPr>
        <p:txBody>
          <a:bodyPr/>
          <a:lstStyle/>
          <a:p>
            <a:pPr>
              <a:spcAft>
                <a:spcPts val="900"/>
              </a:spcAft>
            </a:pPr>
            <a:r>
              <a:rPr lang="en-US" dirty="0" smtClean="0"/>
              <a:t>The driving cost of fragmented health care</a:t>
            </a:r>
          </a:p>
          <a:p>
            <a:pPr>
              <a:spcAft>
                <a:spcPts val="900"/>
              </a:spcAft>
            </a:pPr>
            <a:r>
              <a:rPr lang="en-US" dirty="0" smtClean="0"/>
              <a:t>Two new models of health care in Colorado:</a:t>
            </a:r>
          </a:p>
          <a:p>
            <a:pPr lvl="1">
              <a:spcAft>
                <a:spcPts val="900"/>
              </a:spcAft>
            </a:pPr>
            <a:r>
              <a:rPr lang="en-US" dirty="0" smtClean="0"/>
              <a:t>Medicare Pioneer ACO</a:t>
            </a:r>
          </a:p>
          <a:p>
            <a:pPr lvl="1">
              <a:spcAft>
                <a:spcPts val="900"/>
              </a:spcAft>
            </a:pPr>
            <a:r>
              <a:rPr lang="en-US" dirty="0" smtClean="0"/>
              <a:t>Medicaid  ACC</a:t>
            </a:r>
            <a:endParaRPr lang="en-US" dirty="0"/>
          </a:p>
        </p:txBody>
      </p:sp>
      <p:sp>
        <p:nvSpPr>
          <p:cNvPr id="3" name="Title 2"/>
          <p:cNvSpPr>
            <a:spLocks noGrp="1"/>
          </p:cNvSpPr>
          <p:nvPr>
            <p:ph type="title"/>
          </p:nvPr>
        </p:nvSpPr>
        <p:spPr/>
        <p:txBody>
          <a:bodyPr/>
          <a:lstStyle/>
          <a:p>
            <a:r>
              <a:rPr lang="en-US" dirty="0" smtClean="0"/>
              <a:t>Today's Discussion	</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a:t>
            </a:fld>
            <a:endParaRPr kumimoji="0" lang="en-US" dirty="0"/>
          </a:p>
        </p:txBody>
      </p:sp>
    </p:spTree>
    <p:extLst>
      <p:ext uri="{BB962C8B-B14F-4D97-AF65-F5344CB8AC3E}">
        <p14:creationId xmlns:p14="http://schemas.microsoft.com/office/powerpoint/2010/main" xmlns="" val="54618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4</a:t>
            </a:fld>
            <a:endParaRPr kumimoji="0" lang="en-US" dirty="0"/>
          </a:p>
        </p:txBody>
      </p:sp>
      <p:sp>
        <p:nvSpPr>
          <p:cNvPr id="4" name="Title 3"/>
          <p:cNvSpPr>
            <a:spLocks noGrp="1"/>
          </p:cNvSpPr>
          <p:nvPr>
            <p:ph type="title"/>
          </p:nvPr>
        </p:nvSpPr>
        <p:spPr/>
        <p:txBody>
          <a:bodyPr/>
          <a:lstStyle/>
          <a:p>
            <a:r>
              <a:rPr lang="en-US" dirty="0" smtClean="0"/>
              <a:t>The Current </a:t>
            </a:r>
            <a:r>
              <a:rPr lang="en-US" dirty="0"/>
              <a:t>D</a:t>
            </a:r>
            <a:r>
              <a:rPr lang="en-US" dirty="0" smtClean="0"/>
              <a:t>elivery </a:t>
            </a:r>
            <a:r>
              <a:rPr lang="en-US" dirty="0"/>
              <a:t>S</a:t>
            </a:r>
            <a:r>
              <a:rPr lang="en-US" dirty="0" smtClean="0"/>
              <a:t>ystem is Fragmented</a:t>
            </a:r>
            <a:endParaRPr lang="en-US" dirty="0"/>
          </a:p>
        </p:txBody>
      </p:sp>
      <p:sp>
        <p:nvSpPr>
          <p:cNvPr id="7" name="TextBox 6"/>
          <p:cNvSpPr txBox="1"/>
          <p:nvPr/>
        </p:nvSpPr>
        <p:spPr>
          <a:xfrm>
            <a:off x="990600" y="6400800"/>
            <a:ext cx="6854377" cy="307777"/>
          </a:xfrm>
          <a:prstGeom prst="rect">
            <a:avLst/>
          </a:prstGeom>
          <a:noFill/>
        </p:spPr>
        <p:txBody>
          <a:bodyPr wrap="none" rtlCol="0">
            <a:spAutoFit/>
          </a:bodyPr>
          <a:lstStyle/>
          <a:p>
            <a:r>
              <a:rPr lang="en-US" sz="1400" baseline="30000" dirty="0" smtClean="0"/>
              <a:t>1</a:t>
            </a:r>
            <a:r>
              <a:rPr lang="en-US" sz="1400" dirty="0" smtClean="0"/>
              <a:t> The Dartmouth Institute, “Reflections on Geographic Variations in U.S. Health Care”, 2010.</a:t>
            </a:r>
            <a:endParaRPr lang="en-US" sz="1400" dirty="0"/>
          </a:p>
        </p:txBody>
      </p:sp>
      <p:pic>
        <p:nvPicPr>
          <p:cNvPr id="8" name="Picture 7" descr="Services web.jpg"/>
          <p:cNvPicPr>
            <a:picLocks noChangeAspect="1"/>
          </p:cNvPicPr>
          <p:nvPr/>
        </p:nvPicPr>
        <p:blipFill>
          <a:blip r:embed="rId3" cstate="print"/>
          <a:stretch>
            <a:fillRect/>
          </a:stretch>
        </p:blipFill>
        <p:spPr>
          <a:xfrm>
            <a:off x="3429000" y="1447800"/>
            <a:ext cx="5427363" cy="4648200"/>
          </a:xfrm>
          <a:prstGeom prst="rect">
            <a:avLst/>
          </a:prstGeom>
        </p:spPr>
      </p:pic>
      <p:sp>
        <p:nvSpPr>
          <p:cNvPr id="2" name="Content Placeholder 1"/>
          <p:cNvSpPr>
            <a:spLocks noGrp="1"/>
          </p:cNvSpPr>
          <p:nvPr>
            <p:ph idx="1"/>
          </p:nvPr>
        </p:nvSpPr>
        <p:spPr>
          <a:xfrm>
            <a:off x="76200" y="1600200"/>
            <a:ext cx="4038600" cy="4648200"/>
          </a:xfrm>
        </p:spPr>
        <p:txBody>
          <a:bodyPr>
            <a:normAutofit/>
          </a:bodyPr>
          <a:lstStyle/>
          <a:p>
            <a:pPr lvl="1">
              <a:spcAft>
                <a:spcPts val="900"/>
              </a:spcAft>
            </a:pPr>
            <a:r>
              <a:rPr lang="en-US" sz="2400" dirty="0" smtClean="0"/>
              <a:t>Primary care providers may be unaware their patient has been to the hospital.</a:t>
            </a:r>
          </a:p>
          <a:p>
            <a:pPr lvl="1">
              <a:spcAft>
                <a:spcPts val="900"/>
              </a:spcAft>
            </a:pPr>
            <a:r>
              <a:rPr lang="en-US" sz="2400" dirty="0" smtClean="0"/>
              <a:t>Patients may be subjected to </a:t>
            </a:r>
            <a:br>
              <a:rPr lang="en-US" sz="2400" dirty="0" smtClean="0"/>
            </a:br>
            <a:r>
              <a:rPr lang="en-US" sz="2400" dirty="0" smtClean="0"/>
              <a:t>unnecessary, </a:t>
            </a:r>
            <a:br>
              <a:rPr lang="en-US" sz="2400" dirty="0" smtClean="0"/>
            </a:br>
            <a:r>
              <a:rPr lang="en-US" sz="2400" dirty="0" smtClean="0"/>
              <a:t>repetitive tests.</a:t>
            </a:r>
          </a:p>
          <a:p>
            <a:pPr lvl="1">
              <a:spcAft>
                <a:spcPts val="900"/>
              </a:spcAft>
            </a:pPr>
            <a:r>
              <a:rPr lang="en-US" sz="2400" dirty="0" smtClean="0"/>
              <a:t>A Dartmouth Institute study suggests 30 percent of care is unnecessary.</a:t>
            </a:r>
            <a:r>
              <a:rPr lang="en-US" sz="1600" baseline="30000" dirty="0" smtClean="0"/>
              <a:t>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5029200"/>
            <a:ext cx="4495800" cy="1295400"/>
          </a:xfrm>
        </p:spPr>
        <p:txBody>
          <a:bodyPr>
            <a:noAutofit/>
          </a:bodyPr>
          <a:lstStyle/>
          <a:p>
            <a:r>
              <a:rPr lang="en-US" sz="4400" dirty="0" smtClean="0"/>
              <a:t>What is </a:t>
            </a:r>
            <a:br>
              <a:rPr lang="en-US" sz="4400" dirty="0" smtClean="0"/>
            </a:br>
            <a:r>
              <a:rPr lang="en-US" sz="4400" dirty="0" smtClean="0"/>
              <a:t>Accountable Care?</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7315200" cy="4800600"/>
          </a:xfrm>
        </p:spPr>
        <p:txBody>
          <a:bodyPr>
            <a:normAutofit/>
          </a:bodyPr>
          <a:lstStyle/>
          <a:p>
            <a:r>
              <a:rPr lang="en-US" dirty="0" smtClean="0"/>
              <a:t>Provider leadership</a:t>
            </a:r>
          </a:p>
          <a:p>
            <a:r>
              <a:rPr lang="en-US" dirty="0" smtClean="0"/>
              <a:t>Emphasis on primary care</a:t>
            </a:r>
          </a:p>
          <a:p>
            <a:r>
              <a:rPr lang="en-US" dirty="0" smtClean="0"/>
              <a:t>Active and proactive care coordination</a:t>
            </a:r>
          </a:p>
          <a:p>
            <a:r>
              <a:rPr lang="en-US" dirty="0" smtClean="0"/>
              <a:t>Electronic Health Records for care coordination and disease management</a:t>
            </a:r>
          </a:p>
          <a:p>
            <a:r>
              <a:rPr lang="en-US" dirty="0" smtClean="0"/>
              <a:t>Community-based collaboration</a:t>
            </a:r>
            <a:endParaRPr lang="en-US" b="1" dirty="0" smtClean="0"/>
          </a:p>
          <a:p>
            <a:r>
              <a:rPr lang="en-US" dirty="0" smtClean="0"/>
              <a:t>Payment reform</a:t>
            </a:r>
            <a:endParaRPr lang="en-US" dirty="0"/>
          </a:p>
        </p:txBody>
      </p:sp>
      <p:sp>
        <p:nvSpPr>
          <p:cNvPr id="3" name="Title 2"/>
          <p:cNvSpPr>
            <a:spLocks noGrp="1"/>
          </p:cNvSpPr>
          <p:nvPr>
            <p:ph type="title"/>
          </p:nvPr>
        </p:nvSpPr>
        <p:spPr/>
        <p:txBody>
          <a:bodyPr/>
          <a:lstStyle/>
          <a:p>
            <a:r>
              <a:rPr lang="en-US" dirty="0" smtClean="0"/>
              <a:t>Principles of Accountable Care</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6</a:t>
            </a:fld>
            <a:endParaRPr kumimoji="0" lang="en-US" dirty="0"/>
          </a:p>
        </p:txBody>
      </p:sp>
      <p:sp>
        <p:nvSpPr>
          <p:cNvPr id="5" name="TextBox 4"/>
          <p:cNvSpPr txBox="1"/>
          <p:nvPr/>
        </p:nvSpPr>
        <p:spPr>
          <a:xfrm flipV="1">
            <a:off x="6324600" y="2102584"/>
            <a:ext cx="1371600" cy="1631216"/>
          </a:xfrm>
          <a:prstGeom prst="rect">
            <a:avLst/>
          </a:prstGeom>
          <a:noFill/>
        </p:spPr>
        <p:txBody>
          <a:bodyPr wrap="square" rtlCol="0">
            <a:spAutoFit/>
          </a:bodyPr>
          <a:lstStyle/>
          <a:p>
            <a:r>
              <a:rPr lang="en-US" sz="10000" dirty="0" smtClean="0">
                <a:latin typeface="Bodoni MT Condensed" pitchFamily="18" charset="0"/>
                <a:cs typeface="Arial" pitchFamily="34" charset="0"/>
              </a:rPr>
              <a:t>{</a:t>
            </a:r>
            <a:endParaRPr lang="en-US" sz="10000" dirty="0">
              <a:latin typeface="Bodoni MT Condensed" pitchFamily="18" charset="0"/>
              <a:cs typeface="Arial" pitchFamily="34" charset="0"/>
            </a:endParaRPr>
          </a:p>
        </p:txBody>
      </p:sp>
      <p:sp>
        <p:nvSpPr>
          <p:cNvPr id="9" name="TextBox 8"/>
          <p:cNvSpPr txBox="1"/>
          <p:nvPr/>
        </p:nvSpPr>
        <p:spPr>
          <a:xfrm>
            <a:off x="7628803" y="2133600"/>
            <a:ext cx="1362797" cy="1200329"/>
          </a:xfrm>
          <a:prstGeom prst="rect">
            <a:avLst/>
          </a:prstGeom>
          <a:noFill/>
        </p:spPr>
        <p:txBody>
          <a:bodyPr wrap="square" rtlCol="0">
            <a:spAutoFit/>
          </a:bodyPr>
          <a:lstStyle/>
          <a:p>
            <a:r>
              <a:rPr lang="en-US" dirty="0" smtClean="0"/>
              <a:t>Patient Centered Medical Home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7</a:t>
            </a:fld>
            <a:endParaRPr kumimoji="0" lang="en-US" dirty="0"/>
          </a:p>
        </p:txBody>
      </p:sp>
      <p:sp>
        <p:nvSpPr>
          <p:cNvPr id="4" name="Title 3"/>
          <p:cNvSpPr>
            <a:spLocks noGrp="1"/>
          </p:cNvSpPr>
          <p:nvPr>
            <p:ph type="title"/>
          </p:nvPr>
        </p:nvSpPr>
        <p:spPr/>
        <p:txBody>
          <a:bodyPr/>
          <a:lstStyle/>
          <a:p>
            <a:r>
              <a:rPr lang="en-US" dirty="0" smtClean="0"/>
              <a:t>How Accountable Care Works</a:t>
            </a:r>
            <a:endParaRPr lang="en-US" dirty="0"/>
          </a:p>
        </p:txBody>
      </p:sp>
      <p:pic>
        <p:nvPicPr>
          <p:cNvPr id="7" name="Picture 6" descr="ACO house 2.jpg"/>
          <p:cNvPicPr>
            <a:picLocks noChangeAspect="1"/>
          </p:cNvPicPr>
          <p:nvPr/>
        </p:nvPicPr>
        <p:blipFill>
          <a:blip r:embed="rId3" cstate="print"/>
          <a:srcRect t="12976" b="10163"/>
          <a:stretch>
            <a:fillRect/>
          </a:stretch>
        </p:blipFill>
        <p:spPr>
          <a:xfrm>
            <a:off x="0" y="990600"/>
            <a:ext cx="9144000" cy="586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Payment Reform Under Accountable Care</a:t>
            </a: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8</a:t>
            </a:fld>
            <a:endParaRPr kumimoji="0" lang="en-US" dirty="0"/>
          </a:p>
        </p:txBody>
      </p:sp>
      <p:pic>
        <p:nvPicPr>
          <p:cNvPr id="8" name="Picture 7" descr="payment reform.jpg"/>
          <p:cNvPicPr>
            <a:picLocks noChangeAspect="1"/>
          </p:cNvPicPr>
          <p:nvPr/>
        </p:nvPicPr>
        <p:blipFill>
          <a:blip r:embed="rId3" cstate="print"/>
          <a:stretch>
            <a:fillRect/>
          </a:stretch>
        </p:blipFill>
        <p:spPr>
          <a:xfrm>
            <a:off x="1208984" y="1371600"/>
            <a:ext cx="6944416" cy="5029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876800"/>
            <a:ext cx="7315200" cy="1676400"/>
          </a:xfrm>
        </p:spPr>
        <p:txBody>
          <a:bodyPr>
            <a:normAutofit fontScale="90000"/>
          </a:bodyPr>
          <a:lstStyle/>
          <a:p>
            <a:r>
              <a:rPr lang="en-US" sz="4900" dirty="0" smtClean="0"/>
              <a:t>Accountable Care in Colorado</a:t>
            </a:r>
            <a:br>
              <a:rPr lang="en-US" sz="4900" dirty="0" smtClean="0"/>
            </a:br>
            <a:r>
              <a:rPr lang="en-US" sz="3200" dirty="0" smtClean="0"/>
              <a:t>Medicare Pioneer ACO</a:t>
            </a:r>
            <a:br>
              <a:rPr lang="en-US" sz="3200" dirty="0" smtClean="0"/>
            </a:br>
            <a:r>
              <a:rPr lang="en-US" sz="3200" dirty="0" smtClean="0"/>
              <a:t>Medicaid ACC</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 PP Template 2012">
  <a:themeElements>
    <a:clrScheme name="CHI Custom">
      <a:dk1>
        <a:srgbClr val="3B6E8F"/>
      </a:dk1>
      <a:lt1>
        <a:srgbClr val="FFFFFF"/>
      </a:lt1>
      <a:dk2>
        <a:srgbClr val="F6A01A"/>
      </a:dk2>
      <a:lt2>
        <a:srgbClr val="717375"/>
      </a:lt2>
      <a:accent1>
        <a:srgbClr val="F6A01A"/>
      </a:accent1>
      <a:accent2>
        <a:srgbClr val="3B6E8F"/>
      </a:accent2>
      <a:accent3>
        <a:srgbClr val="717375"/>
      </a:accent3>
      <a:accent4>
        <a:srgbClr val="56004E"/>
      </a:accent4>
      <a:accent5>
        <a:srgbClr val="817C00"/>
      </a:accent5>
      <a:accent6>
        <a:srgbClr val="FFFFFF"/>
      </a:accent6>
      <a:hlink>
        <a:srgbClr val="F6A01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 PP Template 2012</Template>
  <TotalTime>5669</TotalTime>
  <Words>4330</Words>
  <Application>Microsoft Office PowerPoint</Application>
  <PresentationFormat>On-screen Show (4:3)</PresentationFormat>
  <Paragraphs>326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CHI PP Template 2012</vt:lpstr>
      <vt:lpstr>Delivering  Health Care –  and Savings?</vt:lpstr>
      <vt:lpstr>Welcome!</vt:lpstr>
      <vt:lpstr>Today's Discussion </vt:lpstr>
      <vt:lpstr>The Current Delivery System is Fragmented</vt:lpstr>
      <vt:lpstr>What is  Accountable Care?</vt:lpstr>
      <vt:lpstr>Principles of Accountable Care</vt:lpstr>
      <vt:lpstr>How Accountable Care Works</vt:lpstr>
      <vt:lpstr>Payment Reform Under Accountable Care</vt:lpstr>
      <vt:lpstr>Accountable Care in Colorado Medicare Pioneer ACO Medicaid ACC</vt:lpstr>
      <vt:lpstr>Why a State Legislator Should Care About Medicare</vt:lpstr>
      <vt:lpstr>Medicare Pioneer Accountable Care Organization (ACO)</vt:lpstr>
      <vt:lpstr>Medicare ACO Implementation</vt:lpstr>
      <vt:lpstr>The Accountable Care Collaborative</vt:lpstr>
      <vt:lpstr>Colorado’s Accountable Care Collaborative (ACC)</vt:lpstr>
      <vt:lpstr>The ACC’s Seven RCCOs</vt:lpstr>
      <vt:lpstr>Three Pillars of ACC</vt:lpstr>
      <vt:lpstr>How Enrollees May Benefit</vt:lpstr>
      <vt:lpstr>Medicaid ACC Implementation</vt:lpstr>
      <vt:lpstr>Variation and Common Threads Across Regions</vt:lpstr>
      <vt:lpstr>SDAC: The Potential of Data</vt:lpstr>
      <vt:lpstr>Moving Forward</vt:lpstr>
      <vt:lpstr>Continued Payment Reform </vt:lpstr>
      <vt:lpstr>Accountable Care: Challenges and Opportunities</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Reining in Growth of Health Spending</dc:title>
  <dc:creator>Amy Downs</dc:creator>
  <cp:lastModifiedBy>asummerton</cp:lastModifiedBy>
  <cp:revision>743</cp:revision>
  <dcterms:created xsi:type="dcterms:W3CDTF">2012-01-24T21:01:11Z</dcterms:created>
  <dcterms:modified xsi:type="dcterms:W3CDTF">2012-03-24T00:39:48Z</dcterms:modified>
</cp:coreProperties>
</file>