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5" r:id="rId4"/>
    <p:sldId id="269" r:id="rId5"/>
    <p:sldId id="261" r:id="rId6"/>
    <p:sldId id="274" r:id="rId7"/>
    <p:sldId id="262" r:id="rId8"/>
    <p:sldId id="259" r:id="rId9"/>
    <p:sldId id="277" r:id="rId10"/>
    <p:sldId id="265" r:id="rId11"/>
    <p:sldId id="268" r:id="rId12"/>
    <p:sldId id="272" r:id="rId13"/>
    <p:sldId id="260" r:id="rId14"/>
    <p:sldId id="270" r:id="rId15"/>
    <p:sldId id="267" r:id="rId16"/>
    <p:sldId id="266" r:id="rId17"/>
    <p:sldId id="273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sia Sinn" initials="T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72697" autoAdjust="0"/>
  </p:normalViewPr>
  <p:slideViewPr>
    <p:cSldViewPr>
      <p:cViewPr varScale="1">
        <p:scale>
          <a:sx n="96" d="100"/>
          <a:sy n="96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dda\Desktop\Rural%20NP%20analys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730630893360553"/>
          <c:y val="0.25122542981460538"/>
          <c:w val="0.7167993584135367"/>
          <c:h val="0.71414083588399035"/>
        </c:manualLayout>
      </c:layout>
      <c:barChart>
        <c:barDir val="bar"/>
        <c:grouping val="stacked"/>
        <c:ser>
          <c:idx val="0"/>
          <c:order val="0"/>
          <c:tx>
            <c:strRef>
              <c:f>'Key Analyses'!$C$2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0.70117563429571639"/>
                  <c:y val="8.8378981445496312E-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11% </a:t>
                    </a:r>
                    <a:r>
                      <a: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practice in rural areas</a:t>
                    </a:r>
                  </a:p>
                </c:rich>
              </c:tx>
              <c:spPr/>
              <c:dLblPos val="ctr"/>
              <c:showVal val="1"/>
            </c:dLbl>
            <c:dLbl>
              <c:idx val="1"/>
              <c:layout>
                <c:manualLayout>
                  <c:x val="0.72484081850880433"/>
                  <c:y val="5.6127281641498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0.14069203849518824"/>
                  <c:y val="3.408664825987695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0.12629593175853021"/>
                  <c:y val="-4.628625967208646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 </a:t>
                    </a:r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0.10673075240595002"/>
                  <c:y val="-4.32729999659135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7.6175196850393923E-2"/>
                  <c:y val="-4.6292650918635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Val val="1"/>
            </c:dLbl>
            <c:dLblPos val="inBase"/>
            <c:showVal val="1"/>
          </c:dLbls>
          <c:cat>
            <c:strRef>
              <c:f>'Key Analyses'!$B$3:$B$7</c:f>
              <c:strCache>
                <c:ptCount val="5"/>
                <c:pt idx="0">
                  <c:v>PAs</c:v>
                </c:pt>
                <c:pt idx="1">
                  <c:v>NPs</c:v>
                </c:pt>
                <c:pt idx="2">
                  <c:v>CRNAs</c:v>
                </c:pt>
                <c:pt idx="3">
                  <c:v>CNMs</c:v>
                </c:pt>
                <c:pt idx="4">
                  <c:v>CNSs</c:v>
                </c:pt>
              </c:strCache>
            </c:strRef>
          </c:cat>
          <c:val>
            <c:numRef>
              <c:f>'Key Analyses'!$C$3:$C$7</c:f>
              <c:numCache>
                <c:formatCode>0</c:formatCode>
                <c:ptCount val="5"/>
                <c:pt idx="0">
                  <c:v>195</c:v>
                </c:pt>
                <c:pt idx="1">
                  <c:v>211.02997999999999</c:v>
                </c:pt>
                <c:pt idx="2">
                  <c:v>62.308420000000005</c:v>
                </c:pt>
                <c:pt idx="3">
                  <c:v>13.37992</c:v>
                </c:pt>
                <c:pt idx="4">
                  <c:v>13.45304000000001</c:v>
                </c:pt>
              </c:numCache>
            </c:numRef>
          </c:val>
        </c:ser>
        <c:ser>
          <c:idx val="1"/>
          <c:order val="1"/>
          <c:tx>
            <c:strRef>
              <c:f>'Key Analyses'!$D$2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'Key Analyses'!$B$3:$B$7</c:f>
              <c:strCache>
                <c:ptCount val="5"/>
                <c:pt idx="0">
                  <c:v>PAs</c:v>
                </c:pt>
                <c:pt idx="1">
                  <c:v>NPs</c:v>
                </c:pt>
                <c:pt idx="2">
                  <c:v>CRNAs</c:v>
                </c:pt>
                <c:pt idx="3">
                  <c:v>CNMs</c:v>
                </c:pt>
                <c:pt idx="4">
                  <c:v>CNSs</c:v>
                </c:pt>
              </c:strCache>
            </c:strRef>
          </c:cat>
          <c:val>
            <c:numRef>
              <c:f>'Key Analyses'!$D$3:$D$7</c:f>
              <c:numCache>
                <c:formatCode>0</c:formatCode>
                <c:ptCount val="5"/>
                <c:pt idx="0" formatCode="General">
                  <c:v>1581</c:v>
                </c:pt>
                <c:pt idx="1">
                  <c:v>1772</c:v>
                </c:pt>
                <c:pt idx="2">
                  <c:v>237.23732000000001</c:v>
                </c:pt>
                <c:pt idx="3">
                  <c:v>238.99044000000023</c:v>
                </c:pt>
                <c:pt idx="4">
                  <c:v>187.51070999999999</c:v>
                </c:pt>
              </c:numCache>
            </c:numRef>
          </c:val>
        </c:ser>
        <c:gapWidth val="50"/>
        <c:overlap val="100"/>
        <c:axId val="49788032"/>
        <c:axId val="49789568"/>
      </c:barChart>
      <c:catAx>
        <c:axId val="49788032"/>
        <c:scaling>
          <c:orientation val="maxMin"/>
        </c:scaling>
        <c:axPos val="l"/>
        <c:majorTickMark val="none"/>
        <c:tickLblPos val="nextTo"/>
        <c:crossAx val="49789568"/>
        <c:crosses val="autoZero"/>
        <c:auto val="1"/>
        <c:lblAlgn val="ctr"/>
        <c:lblOffset val="100"/>
      </c:catAx>
      <c:valAx>
        <c:axId val="49789568"/>
        <c:scaling>
          <c:orientation val="minMax"/>
          <c:max val="2000"/>
        </c:scaling>
        <c:axPos val="t"/>
        <c:numFmt formatCode="#,##0" sourceLinked="0"/>
        <c:tickLblPos val="nextTo"/>
        <c:crossAx val="4978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504313696898999"/>
          <c:y val="1.7178885465921886E-2"/>
          <c:w val="0.37829024496937885"/>
          <c:h val="8.3680335412619336E-2"/>
        </c:manualLayout>
      </c:layout>
    </c:legend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>
        <c:manualLayout>
          <c:layoutTarget val="inner"/>
          <c:xMode val="edge"/>
          <c:yMode val="edge"/>
          <c:x val="0.49046062992126155"/>
          <c:y val="0.15184525370622862"/>
          <c:w val="0.43577391367745838"/>
          <c:h val="0.79238805089657161"/>
        </c:manualLayout>
      </c:layout>
      <c:barChart>
        <c:barDir val="bar"/>
        <c:grouping val="clustered"/>
        <c:ser>
          <c:idx val="0"/>
          <c:order val="0"/>
          <c:tx>
            <c:strRef>
              <c:f>'Key Analyses'!$B$11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95%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76%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Analyses'!$A$12:$A$16</c:f>
              <c:strCache>
                <c:ptCount val="5"/>
                <c:pt idx="0">
                  <c:v>In primary care</c:v>
                </c:pt>
                <c:pt idx="1">
                  <c:v>In primary care w/women's health</c:v>
                </c:pt>
                <c:pt idx="2">
                  <c:v>Spend majority of time in direct care</c:v>
                </c:pt>
                <c:pt idx="3">
                  <c:v>Work full-time</c:v>
                </c:pt>
                <c:pt idx="4">
                  <c:v>Of registered, work as Colo. APNs</c:v>
                </c:pt>
              </c:strCache>
            </c:strRef>
          </c:cat>
          <c:val>
            <c:numRef>
              <c:f>'Key Analyses'!$B$12:$B$16</c:f>
              <c:numCache>
                <c:formatCode>0</c:formatCode>
                <c:ptCount val="5"/>
                <c:pt idx="0">
                  <c:v>82.2607</c:v>
                </c:pt>
                <c:pt idx="1">
                  <c:v>94.864900000000006</c:v>
                </c:pt>
                <c:pt idx="2">
                  <c:v>75.226399999999998</c:v>
                </c:pt>
                <c:pt idx="3">
                  <c:v>75.658299999999983</c:v>
                </c:pt>
                <c:pt idx="4" formatCode="General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'Key Analyses'!$C$11</c:f>
              <c:strCache>
                <c:ptCount val="1"/>
                <c:pt idx="0">
                  <c:v>CRNAs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69%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delete val="1"/>
            </c:dLbl>
            <c:showVal val="1"/>
          </c:dLbls>
          <c:cat>
            <c:strRef>
              <c:f>'Key Analyses'!$A$12:$A$16</c:f>
              <c:strCache>
                <c:ptCount val="5"/>
                <c:pt idx="0">
                  <c:v>In primary care</c:v>
                </c:pt>
                <c:pt idx="1">
                  <c:v>In primary care w/women's health</c:v>
                </c:pt>
                <c:pt idx="2">
                  <c:v>Spend majority of time in direct care</c:v>
                </c:pt>
                <c:pt idx="3">
                  <c:v>Work full-time</c:v>
                </c:pt>
                <c:pt idx="4">
                  <c:v>Of registered, work as Colo. APNs</c:v>
                </c:pt>
              </c:strCache>
            </c:strRef>
          </c:cat>
          <c:val>
            <c:numRef>
              <c:f>'Key Analyses'!$C$12:$C$16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">
                  <c:v>69.242999999999995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50"/>
        <c:axId val="49926528"/>
        <c:axId val="49928064"/>
      </c:barChart>
      <c:catAx>
        <c:axId val="49926528"/>
        <c:scaling>
          <c:orientation val="maxMin"/>
        </c:scaling>
        <c:axPos val="l"/>
        <c:majorTickMark val="none"/>
        <c:tickLblPos val="nextTo"/>
        <c:crossAx val="49928064"/>
        <c:crosses val="autoZero"/>
        <c:auto val="1"/>
        <c:lblAlgn val="ctr"/>
        <c:lblOffset val="100"/>
      </c:catAx>
      <c:valAx>
        <c:axId val="49928064"/>
        <c:scaling>
          <c:orientation val="minMax"/>
          <c:max val="100"/>
        </c:scaling>
        <c:delete val="1"/>
        <c:axPos val="t"/>
        <c:numFmt formatCode="0" sourceLinked="1"/>
        <c:tickLblPos val="none"/>
        <c:crossAx val="49926528"/>
        <c:crosses val="autoZero"/>
        <c:crossBetween val="between"/>
        <c:majorUnit val="20"/>
      </c:valAx>
    </c:plotArea>
    <c:legend>
      <c:legendPos val="t"/>
      <c:layout/>
    </c:legend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51801064586552847"/>
          <c:y val="3.3003300330033E-2"/>
          <c:w val="0.48198935413447236"/>
          <c:h val="0.93949394939493946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>
                        <a:latin typeface="Gill Sans MT" pitchFamily="34" charset="0"/>
                      </a:rPr>
                      <a:t>70%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>
                        <a:latin typeface="Gill Sans MT" pitchFamily="34" charset="0"/>
                      </a:rPr>
                      <a:t>28%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>
                        <a:latin typeface="Gill Sans MT" pitchFamily="34" charset="0"/>
                      </a:rPr>
                      <a:t>57%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>
                        <a:latin typeface="Gill Sans MT" pitchFamily="34" charset="0"/>
                      </a:rPr>
                      <a:t>84%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>
                        <a:latin typeface="Gill Sans MT" pitchFamily="34" charset="0"/>
                      </a:rPr>
                      <a:t>99%</a:t>
                    </a:r>
                  </a:p>
                </c:rich>
              </c:tx>
              <c:showVal val="1"/>
            </c:dLbl>
            <c:numFmt formatCode="0%" sourceLinked="0"/>
            <c:txPr>
              <a:bodyPr/>
              <a:lstStyle/>
              <a:p>
                <a:pPr>
                  <a:defRPr sz="2000">
                    <a:latin typeface="Gill Sans MT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'Key Analyses'!$A$71:$A$75</c:f>
              <c:strCache>
                <c:ptCount val="5"/>
                <c:pt idx="0">
                  <c:v>Average time spent in direct care</c:v>
                </c:pt>
                <c:pt idx="1">
                  <c:v>Rural PAs fluent in Spanish</c:v>
                </c:pt>
                <c:pt idx="2">
                  <c:v>Rural PAs delivering primary care</c:v>
                </c:pt>
                <c:pt idx="3">
                  <c:v>Licensed, rural PAs working FT</c:v>
                </c:pt>
                <c:pt idx="4">
                  <c:v>Licensed, rural PAs working</c:v>
                </c:pt>
              </c:strCache>
            </c:strRef>
          </c:cat>
          <c:val>
            <c:numRef>
              <c:f>'Key Analyses'!$B$71:$B$75</c:f>
              <c:numCache>
                <c:formatCode>General</c:formatCode>
                <c:ptCount val="5"/>
                <c:pt idx="0" formatCode="0">
                  <c:v>70</c:v>
                </c:pt>
                <c:pt idx="1">
                  <c:v>28</c:v>
                </c:pt>
                <c:pt idx="2">
                  <c:v>57</c:v>
                </c:pt>
                <c:pt idx="3">
                  <c:v>84</c:v>
                </c:pt>
                <c:pt idx="4">
                  <c:v>99</c:v>
                </c:pt>
              </c:numCache>
            </c:numRef>
          </c:val>
        </c:ser>
        <c:axId val="50239744"/>
        <c:axId val="50245632"/>
      </c:barChart>
      <c:catAx>
        <c:axId val="5023974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000">
                <a:latin typeface="Gill Sans MT" pitchFamily="34" charset="0"/>
              </a:defRPr>
            </a:pPr>
            <a:endParaRPr lang="en-US"/>
          </a:p>
        </c:txPr>
        <c:crossAx val="50245632"/>
        <c:crosses val="autoZero"/>
        <c:auto val="1"/>
        <c:lblAlgn val="ctr"/>
        <c:lblOffset val="100"/>
      </c:catAx>
      <c:valAx>
        <c:axId val="50245632"/>
        <c:scaling>
          <c:orientation val="minMax"/>
        </c:scaling>
        <c:delete val="1"/>
        <c:axPos val="b"/>
        <c:numFmt formatCode="0" sourceLinked="1"/>
        <c:tickLblPos val="none"/>
        <c:crossAx val="50239744"/>
        <c:crosses val="autoZero"/>
        <c:crossBetween val="between"/>
      </c:valAx>
      <c:spPr>
        <a:noFill/>
        <a:ln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'Key Analyses'!$B$22</c:f>
              <c:strCache>
                <c:ptCount val="1"/>
                <c:pt idx="0">
                  <c:v>Rural NPs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78%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Analyses'!$B$23:$B$27</c:f>
              <c:numCache>
                <c:formatCode>0</c:formatCode>
                <c:ptCount val="5"/>
                <c:pt idx="0">
                  <c:v>42.082800000000006</c:v>
                </c:pt>
                <c:pt idx="1">
                  <c:v>77.731499999999997</c:v>
                </c:pt>
                <c:pt idx="2">
                  <c:v>35.843200000000003</c:v>
                </c:pt>
                <c:pt idx="3">
                  <c:v>58.052000000000007</c:v>
                </c:pt>
                <c:pt idx="4">
                  <c:v>25.177800000000055</c:v>
                </c:pt>
              </c:numCache>
            </c:numRef>
          </c:val>
        </c:ser>
        <c:ser>
          <c:idx val="1"/>
          <c:order val="1"/>
          <c:tx>
            <c:strRef>
              <c:f>'Key Analyses'!$C$22</c:f>
              <c:strCache>
                <c:ptCount val="1"/>
                <c:pt idx="0">
                  <c:v>Rural CRNAs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47%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91%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Analyses'!$C$23:$C$27</c:f>
              <c:numCache>
                <c:formatCode>0</c:formatCode>
                <c:ptCount val="5"/>
                <c:pt idx="0">
                  <c:v>46.886400000000002</c:v>
                </c:pt>
                <c:pt idx="1">
                  <c:v>90.655099999999948</c:v>
                </c:pt>
                <c:pt idx="2">
                  <c:v>74.032299999999992</c:v>
                </c:pt>
                <c:pt idx="3" formatCode="General">
                  <c:v>100</c:v>
                </c:pt>
                <c:pt idx="4">
                  <c:v>3.4104999999999968</c:v>
                </c:pt>
              </c:numCache>
            </c:numRef>
          </c:val>
        </c:ser>
        <c:ser>
          <c:idx val="2"/>
          <c:order val="2"/>
          <c:tx>
            <c:strRef>
              <c:f>'Key Analyses'!$D$22</c:f>
              <c:strCache>
                <c:ptCount val="1"/>
                <c:pt idx="0">
                  <c:v>PAs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49%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Analyses'!$D$23:$D$27</c:f>
              <c:numCache>
                <c:formatCode>General</c:formatCode>
                <c:ptCount val="5"/>
                <c:pt idx="0">
                  <c:v>18</c:v>
                </c:pt>
                <c:pt idx="1">
                  <c:v>80</c:v>
                </c:pt>
                <c:pt idx="2">
                  <c:v>49</c:v>
                </c:pt>
                <c:pt idx="3">
                  <c:v>82</c:v>
                </c:pt>
                <c:pt idx="4">
                  <c:v>13</c:v>
                </c:pt>
              </c:numCache>
            </c:numRef>
          </c:val>
        </c:ser>
        <c:dLbls>
          <c:showVal val="1"/>
        </c:dLbls>
        <c:gapWidth val="50"/>
        <c:axId val="51562752"/>
        <c:axId val="51326976"/>
      </c:barChart>
      <c:catAx>
        <c:axId val="51562752"/>
        <c:scaling>
          <c:orientation val="maxMin"/>
        </c:scaling>
        <c:axPos val="l"/>
        <c:majorTickMark val="none"/>
        <c:tickLblPos val="nextTo"/>
        <c:crossAx val="51326976"/>
        <c:crosses val="autoZero"/>
        <c:auto val="1"/>
        <c:lblAlgn val="ctr"/>
        <c:lblOffset val="100"/>
      </c:catAx>
      <c:valAx>
        <c:axId val="51326976"/>
        <c:scaling>
          <c:orientation val="minMax"/>
        </c:scaling>
        <c:delete val="1"/>
        <c:axPos val="t"/>
        <c:numFmt formatCode="0" sourceLinked="1"/>
        <c:majorTickMark val="none"/>
        <c:tickLblPos val="none"/>
        <c:crossAx val="51562752"/>
        <c:crosses val="autoZero"/>
        <c:crossBetween val="between"/>
      </c:valAx>
    </c:plotArea>
    <c:legend>
      <c:legendPos val="t"/>
    </c:legend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'Key Analyses'!$B$22</c:f>
              <c:strCache>
                <c:ptCount val="1"/>
                <c:pt idx="0">
                  <c:v>Rural NPs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Analyses'!$B$23:$B$27</c:f>
              <c:numCache>
                <c:formatCode>0</c:formatCode>
                <c:ptCount val="5"/>
                <c:pt idx="0">
                  <c:v>42.082800000000006</c:v>
                </c:pt>
                <c:pt idx="1">
                  <c:v>77.731499999999997</c:v>
                </c:pt>
                <c:pt idx="2">
                  <c:v>35.843200000000003</c:v>
                </c:pt>
                <c:pt idx="3">
                  <c:v>58.052000000000007</c:v>
                </c:pt>
                <c:pt idx="4">
                  <c:v>25.177800000000055</c:v>
                </c:pt>
              </c:numCache>
            </c:numRef>
          </c:val>
        </c:ser>
        <c:ser>
          <c:idx val="1"/>
          <c:order val="1"/>
          <c:tx>
            <c:strRef>
              <c:f>'Key Analyses'!$C$22</c:f>
              <c:strCache>
                <c:ptCount val="1"/>
                <c:pt idx="0">
                  <c:v>Rural CRNAs</c:v>
                </c:pt>
              </c:strCache>
            </c:strRef>
          </c:tx>
          <c:spPr>
            <a:solidFill>
              <a:schemeClr val="accent2"/>
            </a:solidFill>
          </c:spPr>
          <c:dLbls>
            <c:delete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Analyses'!$C$23:$C$27</c:f>
              <c:numCache>
                <c:formatCode>0</c:formatCode>
                <c:ptCount val="5"/>
                <c:pt idx="0">
                  <c:v>46.886400000000002</c:v>
                </c:pt>
                <c:pt idx="1">
                  <c:v>90.655099999999948</c:v>
                </c:pt>
                <c:pt idx="2">
                  <c:v>74.032299999999992</c:v>
                </c:pt>
                <c:pt idx="3" formatCode="General">
                  <c:v>100</c:v>
                </c:pt>
                <c:pt idx="4">
                  <c:v>3.4104999999999968</c:v>
                </c:pt>
              </c:numCache>
            </c:numRef>
          </c:val>
        </c:ser>
        <c:ser>
          <c:idx val="2"/>
          <c:order val="2"/>
          <c:tx>
            <c:strRef>
              <c:f>'Key Analyses'!$D$22</c:f>
              <c:strCache>
                <c:ptCount val="1"/>
                <c:pt idx="0">
                  <c:v>PAs</c:v>
                </c:pt>
              </c:strCache>
            </c:strRef>
          </c:tx>
          <c:spPr>
            <a:solidFill>
              <a:schemeClr val="accent3"/>
            </a:solidFill>
          </c:spPr>
          <c:dLbls>
            <c:delete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Analyses'!$D$23:$D$27</c:f>
              <c:numCache>
                <c:formatCode>General</c:formatCode>
                <c:ptCount val="5"/>
                <c:pt idx="0">
                  <c:v>18</c:v>
                </c:pt>
                <c:pt idx="1">
                  <c:v>80</c:v>
                </c:pt>
                <c:pt idx="2">
                  <c:v>49</c:v>
                </c:pt>
                <c:pt idx="3">
                  <c:v>82</c:v>
                </c:pt>
                <c:pt idx="4">
                  <c:v>13</c:v>
                </c:pt>
              </c:numCache>
            </c:numRef>
          </c:val>
        </c:ser>
        <c:dLbls>
          <c:showVal val="1"/>
        </c:dLbls>
        <c:gapWidth val="50"/>
        <c:axId val="51654656"/>
        <c:axId val="51656192"/>
      </c:barChart>
      <c:catAx>
        <c:axId val="51654656"/>
        <c:scaling>
          <c:orientation val="maxMin"/>
        </c:scaling>
        <c:axPos val="l"/>
        <c:majorTickMark val="none"/>
        <c:tickLblPos val="nextTo"/>
        <c:crossAx val="51656192"/>
        <c:crosses val="autoZero"/>
        <c:auto val="1"/>
        <c:lblAlgn val="ctr"/>
        <c:lblOffset val="100"/>
      </c:catAx>
      <c:valAx>
        <c:axId val="51656192"/>
        <c:scaling>
          <c:orientation val="minMax"/>
        </c:scaling>
        <c:delete val="1"/>
        <c:axPos val="t"/>
        <c:numFmt formatCode="0" sourceLinked="1"/>
        <c:majorTickMark val="none"/>
        <c:tickLblPos val="none"/>
        <c:crossAx val="51654656"/>
        <c:crosses val="autoZero"/>
        <c:crossBetween val="between"/>
      </c:valAx>
    </c:plotArea>
    <c:legend>
      <c:legendPos val="t"/>
    </c:legend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3092519685039492"/>
          <c:y val="0.10172973133010618"/>
          <c:w val="0.68499368134538763"/>
          <c:h val="0.74789586216238002"/>
        </c:manualLayout>
      </c:layout>
      <c:barChart>
        <c:barDir val="bar"/>
        <c:grouping val="clustered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95%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87%</a:t>
                    </a:r>
                    <a:endParaRPr lang="en-US"/>
                  </a:p>
                </c:rich>
              </c:tx>
              <c:showVal val="1"/>
            </c:dLbl>
            <c:numFmt formatCode="#,##0" sourceLinked="0"/>
            <c:showVal val="1"/>
          </c:dLbls>
          <c:cat>
            <c:strRef>
              <c:f>Summary!$A$47:$A$49</c:f>
              <c:strCache>
                <c:ptCount val="3"/>
                <c:pt idx="0">
                  <c:v>Rx authority</c:v>
                </c:pt>
                <c:pt idx="1">
                  <c:v>NPI number</c:v>
                </c:pt>
                <c:pt idx="2">
                  <c:v>DEA number</c:v>
                </c:pt>
              </c:strCache>
            </c:strRef>
          </c:cat>
          <c:val>
            <c:numRef>
              <c:f>Summary!$B$47:$B$49</c:f>
              <c:numCache>
                <c:formatCode>General</c:formatCode>
                <c:ptCount val="3"/>
                <c:pt idx="0">
                  <c:v>79.930000000000007</c:v>
                </c:pt>
                <c:pt idx="1">
                  <c:v>95.297900000000027</c:v>
                </c:pt>
                <c:pt idx="2">
                  <c:v>86.997200000000518</c:v>
                </c:pt>
              </c:numCache>
            </c:numRef>
          </c:val>
        </c:ser>
        <c:gapWidth val="50"/>
        <c:axId val="51596672"/>
        <c:axId val="51639424"/>
      </c:barChart>
      <c:catAx>
        <c:axId val="51596672"/>
        <c:scaling>
          <c:orientation val="maxMin"/>
        </c:scaling>
        <c:axPos val="l"/>
        <c:majorTickMark val="none"/>
        <c:tickLblPos val="nextTo"/>
        <c:crossAx val="51639424"/>
        <c:crosses val="autoZero"/>
        <c:auto val="1"/>
        <c:lblAlgn val="ctr"/>
        <c:lblOffset val="100"/>
      </c:catAx>
      <c:valAx>
        <c:axId val="51639424"/>
        <c:scaling>
          <c:orientation val="minMax"/>
          <c:max val="100"/>
          <c:min val="0"/>
        </c:scaling>
        <c:delete val="1"/>
        <c:axPos val="t"/>
        <c:numFmt formatCode="General" sourceLinked="1"/>
        <c:tickLblPos val="none"/>
        <c:crossAx val="5159667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 of Rural</a:t>
            </a:r>
            <a:r>
              <a:rPr lang="en-US" baseline="0" dirty="0" smtClean="0"/>
              <a:t> p</a:t>
            </a:r>
            <a:r>
              <a:rPr lang="en-US" dirty="0" smtClean="0"/>
              <a:t>ractices not accepting new patients,</a:t>
            </a:r>
            <a:r>
              <a:rPr lang="en-US" baseline="0" dirty="0" smtClean="0"/>
              <a:t> by insurance type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39864574219889187"/>
          <c:y val="0.26858284082304817"/>
          <c:w val="0.49817200651642685"/>
          <c:h val="0.70055079990711144"/>
        </c:manualLayout>
      </c:layout>
      <c:barChart>
        <c:barDir val="bar"/>
        <c:grouping val="clustered"/>
        <c:ser>
          <c:idx val="0"/>
          <c:order val="0"/>
          <c:tx>
            <c:strRef>
              <c:f>'Key Analyses'!$B$53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22%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22%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54%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Analyses'!$A$54:$A$58</c:f>
              <c:strCache>
                <c:ptCount val="5"/>
                <c:pt idx="0">
                  <c:v>Medicare</c:v>
                </c:pt>
                <c:pt idx="1">
                  <c:v>Medicaid adults</c:v>
                </c:pt>
                <c:pt idx="2">
                  <c:v>Medicaid children</c:v>
                </c:pt>
                <c:pt idx="3">
                  <c:v>CHP+ children</c:v>
                </c:pt>
                <c:pt idx="4">
                  <c:v>CHP+ pregnant women</c:v>
                </c:pt>
              </c:strCache>
            </c:strRef>
          </c:cat>
          <c:val>
            <c:numRef>
              <c:f>'Key Analyses'!$B$54:$B$58</c:f>
              <c:numCache>
                <c:formatCode>0</c:formatCode>
                <c:ptCount val="5"/>
                <c:pt idx="0">
                  <c:v>15.9353</c:v>
                </c:pt>
                <c:pt idx="1">
                  <c:v>17.748999999999977</c:v>
                </c:pt>
                <c:pt idx="2">
                  <c:v>22.4376</c:v>
                </c:pt>
                <c:pt idx="3">
                  <c:v>22.372900000000001</c:v>
                </c:pt>
                <c:pt idx="4">
                  <c:v>54.450499999999998</c:v>
                </c:pt>
              </c:numCache>
            </c:numRef>
          </c:val>
        </c:ser>
        <c:ser>
          <c:idx val="1"/>
          <c:order val="1"/>
          <c:tx>
            <c:strRef>
              <c:f>'Key Analyses'!$C$53</c:f>
              <c:strCache>
                <c:ptCount val="1"/>
                <c:pt idx="0">
                  <c:v>PAs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8%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16%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19%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20%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4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30%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'Key Analyses'!$A$54:$A$58</c:f>
              <c:strCache>
                <c:ptCount val="5"/>
                <c:pt idx="0">
                  <c:v>Medicare</c:v>
                </c:pt>
                <c:pt idx="1">
                  <c:v>Medicaid adults</c:v>
                </c:pt>
                <c:pt idx="2">
                  <c:v>Medicaid children</c:v>
                </c:pt>
                <c:pt idx="3">
                  <c:v>CHP+ children</c:v>
                </c:pt>
                <c:pt idx="4">
                  <c:v>CHP+ pregnant women</c:v>
                </c:pt>
              </c:strCache>
            </c:strRef>
          </c:cat>
          <c:val>
            <c:numRef>
              <c:f>'Key Analyses'!$C$54:$C$58</c:f>
              <c:numCache>
                <c:formatCode>0</c:formatCode>
                <c:ptCount val="5"/>
                <c:pt idx="0">
                  <c:v>7.6</c:v>
                </c:pt>
                <c:pt idx="1">
                  <c:v>16.3</c:v>
                </c:pt>
                <c:pt idx="2">
                  <c:v>19.3</c:v>
                </c:pt>
                <c:pt idx="3">
                  <c:v>19.600000000000001</c:v>
                </c:pt>
                <c:pt idx="4">
                  <c:v>30.1</c:v>
                </c:pt>
              </c:numCache>
            </c:numRef>
          </c:val>
        </c:ser>
        <c:dLbls>
          <c:showVal val="1"/>
        </c:dLbls>
        <c:gapWidth val="50"/>
        <c:axId val="52403200"/>
        <c:axId val="52417280"/>
      </c:barChart>
      <c:catAx>
        <c:axId val="52403200"/>
        <c:scaling>
          <c:orientation val="maxMin"/>
        </c:scaling>
        <c:axPos val="l"/>
        <c:majorTickMark val="none"/>
        <c:tickLblPos val="nextTo"/>
        <c:crossAx val="52417280"/>
        <c:crosses val="autoZero"/>
        <c:auto val="1"/>
        <c:lblAlgn val="ctr"/>
        <c:lblOffset val="100"/>
      </c:catAx>
      <c:valAx>
        <c:axId val="52417280"/>
        <c:scaling>
          <c:orientation val="minMax"/>
        </c:scaling>
        <c:delete val="1"/>
        <c:axPos val="t"/>
        <c:numFmt formatCode="0" sourceLinked="1"/>
        <c:tickLblPos val="none"/>
        <c:crossAx val="52403200"/>
        <c:crosses val="autoZero"/>
        <c:crossBetween val="between"/>
      </c:valAx>
    </c:plotArea>
    <c:legend>
      <c:legendPos val="t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C6EA4-26F4-4756-8045-E014799D71A0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92DF80-D0A6-4BE1-AB5F-8AE89B988D38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dirty="0" smtClean="0"/>
            <a:t>Nurse Practitioners (NPs)</a:t>
          </a:r>
          <a:endParaRPr lang="en-US" dirty="0"/>
        </a:p>
      </dgm:t>
    </dgm:pt>
    <dgm:pt modelId="{4C3FF923-7ABC-473B-B7E4-227A6B189BC9}" type="parTrans" cxnId="{5D9212C4-80B1-4B27-AB30-48649023E748}">
      <dgm:prSet/>
      <dgm:spPr/>
      <dgm:t>
        <a:bodyPr/>
        <a:lstStyle/>
        <a:p>
          <a:endParaRPr lang="en-US"/>
        </a:p>
      </dgm:t>
    </dgm:pt>
    <dgm:pt modelId="{2B6CD964-5EDD-41FA-B044-F89F01F3789E}" type="sibTrans" cxnId="{5D9212C4-80B1-4B27-AB30-48649023E748}">
      <dgm:prSet/>
      <dgm:spPr/>
      <dgm:t>
        <a:bodyPr/>
        <a:lstStyle/>
        <a:p>
          <a:endParaRPr lang="en-US"/>
        </a:p>
      </dgm:t>
    </dgm:pt>
    <dgm:pt modelId="{0B9DF9A0-ECA4-486B-8D0D-7538FD334D4C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 smtClean="0"/>
            <a:t>Certified Registered Nurse Anesthetists (CRNAs)</a:t>
          </a:r>
        </a:p>
      </dgm:t>
    </dgm:pt>
    <dgm:pt modelId="{DB5294A6-3A59-44F9-8045-32EEFF4B1CB7}" type="parTrans" cxnId="{71D7E912-F128-43D0-BD15-62CDE4998C68}">
      <dgm:prSet/>
      <dgm:spPr/>
      <dgm:t>
        <a:bodyPr/>
        <a:lstStyle/>
        <a:p>
          <a:endParaRPr lang="en-US"/>
        </a:p>
      </dgm:t>
    </dgm:pt>
    <dgm:pt modelId="{F56D1469-C307-4D3E-9B86-7B993A6B7E09}" type="sibTrans" cxnId="{71D7E912-F128-43D0-BD15-62CDE4998C68}">
      <dgm:prSet/>
      <dgm:spPr/>
      <dgm:t>
        <a:bodyPr/>
        <a:lstStyle/>
        <a:p>
          <a:endParaRPr lang="en-US"/>
        </a:p>
      </dgm:t>
    </dgm:pt>
    <dgm:pt modelId="{00C0C6C4-6A4B-492B-9577-C6E49F3CDDEF}">
      <dgm:prSet phldrT="[Text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Clinical Nurse Specialists (CNSs)</a:t>
          </a:r>
          <a:endParaRPr lang="en-US" dirty="0"/>
        </a:p>
      </dgm:t>
    </dgm:pt>
    <dgm:pt modelId="{F65A824D-43F5-4E8C-B140-3526F2CE8B1E}" type="parTrans" cxnId="{03C486E7-9664-4036-BCF4-BFD46740D488}">
      <dgm:prSet/>
      <dgm:spPr/>
      <dgm:t>
        <a:bodyPr/>
        <a:lstStyle/>
        <a:p>
          <a:endParaRPr lang="en-US"/>
        </a:p>
      </dgm:t>
    </dgm:pt>
    <dgm:pt modelId="{B5374D8C-45BA-4FE3-8707-0CD1FB921ECD}" type="sibTrans" cxnId="{03C486E7-9664-4036-BCF4-BFD46740D488}">
      <dgm:prSet/>
      <dgm:spPr/>
      <dgm:t>
        <a:bodyPr/>
        <a:lstStyle/>
        <a:p>
          <a:endParaRPr lang="en-US"/>
        </a:p>
      </dgm:t>
    </dgm:pt>
    <dgm:pt modelId="{DCE486B8-15E6-4E20-B52B-3E728E6F4A89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dirty="0" smtClean="0"/>
            <a:t>Certified Nurse Midwives (CNMs)</a:t>
          </a:r>
          <a:endParaRPr lang="en-US" dirty="0"/>
        </a:p>
      </dgm:t>
    </dgm:pt>
    <dgm:pt modelId="{356FA3EC-1583-433D-997C-0DAA56B12839}" type="parTrans" cxnId="{FFDC9FDD-C341-4FA9-AF77-821B9D09D85C}">
      <dgm:prSet/>
      <dgm:spPr/>
      <dgm:t>
        <a:bodyPr/>
        <a:lstStyle/>
        <a:p>
          <a:endParaRPr lang="en-US"/>
        </a:p>
      </dgm:t>
    </dgm:pt>
    <dgm:pt modelId="{3F4AA9B5-263A-405F-979A-9A00255830B2}" type="sibTrans" cxnId="{FFDC9FDD-C341-4FA9-AF77-821B9D09D85C}">
      <dgm:prSet/>
      <dgm:spPr/>
      <dgm:t>
        <a:bodyPr/>
        <a:lstStyle/>
        <a:p>
          <a:endParaRPr lang="en-US"/>
        </a:p>
      </dgm:t>
    </dgm:pt>
    <dgm:pt modelId="{74F09582-14E5-4E22-95F7-6CF72BC8219D}" type="pres">
      <dgm:prSet presAssocID="{BD6C6EA4-26F4-4756-8045-E014799D71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BE317-97C7-44CB-8FF4-F004E8D39028}" type="pres">
      <dgm:prSet presAssocID="{BF92DF80-D0A6-4BE1-AB5F-8AE89B988D38}" presName="node" presStyleLbl="node1" presStyleIdx="0" presStyleCnt="4" custScaleX="58256" custScaleY="27601" custLinFactNeighborX="-20496" custLinFactNeighborY="7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66FD8-A8FB-4330-9D65-23A6F491E028}" type="pres">
      <dgm:prSet presAssocID="{2B6CD964-5EDD-41FA-B044-F89F01F3789E}" presName="sibTrans" presStyleCnt="0"/>
      <dgm:spPr/>
    </dgm:pt>
    <dgm:pt modelId="{3222C294-FA61-48F2-8524-CBC62A30B97C}" type="pres">
      <dgm:prSet presAssocID="{0B9DF9A0-ECA4-486B-8D0D-7538FD334D4C}" presName="node" presStyleLbl="node1" presStyleIdx="1" presStyleCnt="4" custScaleX="58256" custScaleY="27601" custLinFactNeighborX="-20496" custLinFactNeighborY="1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990AC-B242-4223-9B4E-5144D99720D9}" type="pres">
      <dgm:prSet presAssocID="{F56D1469-C307-4D3E-9B86-7B993A6B7E09}" presName="sibTrans" presStyleCnt="0"/>
      <dgm:spPr/>
    </dgm:pt>
    <dgm:pt modelId="{65AFF392-3F7B-4B74-8959-5020AEB839B6}" type="pres">
      <dgm:prSet presAssocID="{DCE486B8-15E6-4E20-B52B-3E728E6F4A89}" presName="node" presStyleLbl="node1" presStyleIdx="2" presStyleCnt="4" custScaleX="58256" custScaleY="27601" custLinFactNeighborX="-20496" custLinFactNeighborY="-3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403DA-AFDD-417D-93C9-7D9B5F8D9C66}" type="pres">
      <dgm:prSet presAssocID="{3F4AA9B5-263A-405F-979A-9A00255830B2}" presName="sibTrans" presStyleCnt="0"/>
      <dgm:spPr/>
    </dgm:pt>
    <dgm:pt modelId="{C03321DF-DAED-4265-B90E-867CC54B8AAE}" type="pres">
      <dgm:prSet presAssocID="{00C0C6C4-6A4B-492B-9577-C6E49F3CDDEF}" presName="node" presStyleLbl="node1" presStyleIdx="3" presStyleCnt="4" custScaleX="58256" custScaleY="27601" custLinFactNeighborX="-20496" custLinFactNeighborY="-11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78C9B-7FF4-41D3-8F2D-E469E099E37A}" type="presOf" srcId="{0B9DF9A0-ECA4-486B-8D0D-7538FD334D4C}" destId="{3222C294-FA61-48F2-8524-CBC62A30B97C}" srcOrd="0" destOrd="0" presId="urn:microsoft.com/office/officeart/2005/8/layout/default"/>
    <dgm:cxn modelId="{5D9212C4-80B1-4B27-AB30-48649023E748}" srcId="{BD6C6EA4-26F4-4756-8045-E014799D71A0}" destId="{BF92DF80-D0A6-4BE1-AB5F-8AE89B988D38}" srcOrd="0" destOrd="0" parTransId="{4C3FF923-7ABC-473B-B7E4-227A6B189BC9}" sibTransId="{2B6CD964-5EDD-41FA-B044-F89F01F3789E}"/>
    <dgm:cxn modelId="{7B0A4043-66FD-43A1-9858-7666E490A38B}" type="presOf" srcId="{00C0C6C4-6A4B-492B-9577-C6E49F3CDDEF}" destId="{C03321DF-DAED-4265-B90E-867CC54B8AAE}" srcOrd="0" destOrd="0" presId="urn:microsoft.com/office/officeart/2005/8/layout/default"/>
    <dgm:cxn modelId="{8AD6A873-A0A4-46A3-9373-A464B9FA6768}" type="presOf" srcId="{DCE486B8-15E6-4E20-B52B-3E728E6F4A89}" destId="{65AFF392-3F7B-4B74-8959-5020AEB839B6}" srcOrd="0" destOrd="0" presId="urn:microsoft.com/office/officeart/2005/8/layout/default"/>
    <dgm:cxn modelId="{03C486E7-9664-4036-BCF4-BFD46740D488}" srcId="{BD6C6EA4-26F4-4756-8045-E014799D71A0}" destId="{00C0C6C4-6A4B-492B-9577-C6E49F3CDDEF}" srcOrd="3" destOrd="0" parTransId="{F65A824D-43F5-4E8C-B140-3526F2CE8B1E}" sibTransId="{B5374D8C-45BA-4FE3-8707-0CD1FB921ECD}"/>
    <dgm:cxn modelId="{E6DC60EA-38BC-4D39-BB27-21F135FB6CD7}" type="presOf" srcId="{BF92DF80-D0A6-4BE1-AB5F-8AE89B988D38}" destId="{6B6BE317-97C7-44CB-8FF4-F004E8D39028}" srcOrd="0" destOrd="0" presId="urn:microsoft.com/office/officeart/2005/8/layout/default"/>
    <dgm:cxn modelId="{FFDC9FDD-C341-4FA9-AF77-821B9D09D85C}" srcId="{BD6C6EA4-26F4-4756-8045-E014799D71A0}" destId="{DCE486B8-15E6-4E20-B52B-3E728E6F4A89}" srcOrd="2" destOrd="0" parTransId="{356FA3EC-1583-433D-997C-0DAA56B12839}" sibTransId="{3F4AA9B5-263A-405F-979A-9A00255830B2}"/>
    <dgm:cxn modelId="{B46AACDD-589E-4182-A3FA-0D8F6BEE15BD}" type="presOf" srcId="{BD6C6EA4-26F4-4756-8045-E014799D71A0}" destId="{74F09582-14E5-4E22-95F7-6CF72BC8219D}" srcOrd="0" destOrd="0" presId="urn:microsoft.com/office/officeart/2005/8/layout/default"/>
    <dgm:cxn modelId="{71D7E912-F128-43D0-BD15-62CDE4998C68}" srcId="{BD6C6EA4-26F4-4756-8045-E014799D71A0}" destId="{0B9DF9A0-ECA4-486B-8D0D-7538FD334D4C}" srcOrd="1" destOrd="0" parTransId="{DB5294A6-3A59-44F9-8045-32EEFF4B1CB7}" sibTransId="{F56D1469-C307-4D3E-9B86-7B993A6B7E09}"/>
    <dgm:cxn modelId="{4863820D-97B6-49D2-8E4D-CA6671B85E06}" type="presParOf" srcId="{74F09582-14E5-4E22-95F7-6CF72BC8219D}" destId="{6B6BE317-97C7-44CB-8FF4-F004E8D39028}" srcOrd="0" destOrd="0" presId="urn:microsoft.com/office/officeart/2005/8/layout/default"/>
    <dgm:cxn modelId="{D2BCADF9-86B5-457E-A958-024118D27D97}" type="presParOf" srcId="{74F09582-14E5-4E22-95F7-6CF72BC8219D}" destId="{C3B66FD8-A8FB-4330-9D65-23A6F491E028}" srcOrd="1" destOrd="0" presId="urn:microsoft.com/office/officeart/2005/8/layout/default"/>
    <dgm:cxn modelId="{CC8BDDA4-9161-4AAF-85E5-71A91A827D20}" type="presParOf" srcId="{74F09582-14E5-4E22-95F7-6CF72BC8219D}" destId="{3222C294-FA61-48F2-8524-CBC62A30B97C}" srcOrd="2" destOrd="0" presId="urn:microsoft.com/office/officeart/2005/8/layout/default"/>
    <dgm:cxn modelId="{58EDF800-89B2-4A88-989C-8380E8CED8A4}" type="presParOf" srcId="{74F09582-14E5-4E22-95F7-6CF72BC8219D}" destId="{089990AC-B242-4223-9B4E-5144D99720D9}" srcOrd="3" destOrd="0" presId="urn:microsoft.com/office/officeart/2005/8/layout/default"/>
    <dgm:cxn modelId="{AA5D64D1-6389-4DEB-9017-97C912E77558}" type="presParOf" srcId="{74F09582-14E5-4E22-95F7-6CF72BC8219D}" destId="{65AFF392-3F7B-4B74-8959-5020AEB839B6}" srcOrd="4" destOrd="0" presId="urn:microsoft.com/office/officeart/2005/8/layout/default"/>
    <dgm:cxn modelId="{CF9193B5-CD1E-466F-9967-7A32819461B8}" type="presParOf" srcId="{74F09582-14E5-4E22-95F7-6CF72BC8219D}" destId="{855403DA-AFDD-417D-93C9-7D9B5F8D9C66}" srcOrd="5" destOrd="0" presId="urn:microsoft.com/office/officeart/2005/8/layout/default"/>
    <dgm:cxn modelId="{65CD2AA5-9004-4DD2-B816-AB859DA807A0}" type="presParOf" srcId="{74F09582-14E5-4E22-95F7-6CF72BC8219D}" destId="{C03321DF-DAED-4265-B90E-867CC54B8AAE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C6EA4-26F4-4756-8045-E014799D71A0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92DF80-D0A6-4BE1-AB5F-8AE89B988D38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Primary Care</a:t>
          </a:r>
        </a:p>
        <a:p>
          <a:r>
            <a:rPr lang="en-US" sz="2800" dirty="0" smtClean="0">
              <a:solidFill>
                <a:schemeClr val="bg1"/>
              </a:solidFill>
            </a:rPr>
            <a:t>PAs (57%)</a:t>
          </a:r>
          <a:endParaRPr lang="en-US" sz="2800" dirty="0">
            <a:solidFill>
              <a:schemeClr val="bg1"/>
            </a:solidFill>
          </a:endParaRPr>
        </a:p>
      </dgm:t>
    </dgm:pt>
    <dgm:pt modelId="{4C3FF923-7ABC-473B-B7E4-227A6B189BC9}" type="parTrans" cxnId="{5D9212C4-80B1-4B27-AB30-48649023E748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2B6CD964-5EDD-41FA-B044-F89F01F3789E}" type="sibTrans" cxnId="{5D9212C4-80B1-4B27-AB30-48649023E748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DCE486B8-15E6-4E20-B52B-3E728E6F4A89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Specialty Care PAs (43%)</a:t>
          </a:r>
          <a:endParaRPr lang="en-US" sz="2800" dirty="0">
            <a:solidFill>
              <a:schemeClr val="bg1"/>
            </a:solidFill>
          </a:endParaRPr>
        </a:p>
      </dgm:t>
    </dgm:pt>
    <dgm:pt modelId="{356FA3EC-1583-433D-997C-0DAA56B12839}" type="parTrans" cxnId="{FFDC9FDD-C341-4FA9-AF77-821B9D09D85C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3F4AA9B5-263A-405F-979A-9A00255830B2}" type="sibTrans" cxnId="{FFDC9FDD-C341-4FA9-AF77-821B9D09D85C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74F09582-14E5-4E22-95F7-6CF72BC8219D}" type="pres">
      <dgm:prSet presAssocID="{BD6C6EA4-26F4-4756-8045-E014799D71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BE317-97C7-44CB-8FF4-F004E8D39028}" type="pres">
      <dgm:prSet presAssocID="{BF92DF80-D0A6-4BE1-AB5F-8AE89B988D38}" presName="node" presStyleLbl="node1" presStyleIdx="0" presStyleCnt="2" custScaleX="95633" custScaleY="67241" custLinFactNeighborX="-294" custLinFactNeighborY="-6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66FD8-A8FB-4330-9D65-23A6F491E028}" type="pres">
      <dgm:prSet presAssocID="{2B6CD964-5EDD-41FA-B044-F89F01F3789E}" presName="sibTrans" presStyleCnt="0"/>
      <dgm:spPr/>
    </dgm:pt>
    <dgm:pt modelId="{65AFF392-3F7B-4B74-8959-5020AEB839B6}" type="pres">
      <dgm:prSet presAssocID="{DCE486B8-15E6-4E20-B52B-3E728E6F4A89}" presName="node" presStyleLbl="node1" presStyleIdx="1" presStyleCnt="2" custScaleX="95679" custScaleY="67241" custLinFactNeighborX="-33" custLinFactNeighborY="-4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212C4-80B1-4B27-AB30-48649023E748}" srcId="{BD6C6EA4-26F4-4756-8045-E014799D71A0}" destId="{BF92DF80-D0A6-4BE1-AB5F-8AE89B988D38}" srcOrd="0" destOrd="0" parTransId="{4C3FF923-7ABC-473B-B7E4-227A6B189BC9}" sibTransId="{2B6CD964-5EDD-41FA-B044-F89F01F3789E}"/>
    <dgm:cxn modelId="{B1CE6F36-D55A-4A87-9665-D3C5AE7780CA}" type="presOf" srcId="{DCE486B8-15E6-4E20-B52B-3E728E6F4A89}" destId="{65AFF392-3F7B-4B74-8959-5020AEB839B6}" srcOrd="0" destOrd="0" presId="urn:microsoft.com/office/officeart/2005/8/layout/default"/>
    <dgm:cxn modelId="{FEC58655-8948-443B-B535-316EB0F1CD2B}" type="presOf" srcId="{BF92DF80-D0A6-4BE1-AB5F-8AE89B988D38}" destId="{6B6BE317-97C7-44CB-8FF4-F004E8D39028}" srcOrd="0" destOrd="0" presId="urn:microsoft.com/office/officeart/2005/8/layout/default"/>
    <dgm:cxn modelId="{4F628633-41CC-4EF0-A0DB-258B22DB030A}" type="presOf" srcId="{BD6C6EA4-26F4-4756-8045-E014799D71A0}" destId="{74F09582-14E5-4E22-95F7-6CF72BC8219D}" srcOrd="0" destOrd="0" presId="urn:microsoft.com/office/officeart/2005/8/layout/default"/>
    <dgm:cxn modelId="{FFDC9FDD-C341-4FA9-AF77-821B9D09D85C}" srcId="{BD6C6EA4-26F4-4756-8045-E014799D71A0}" destId="{DCE486B8-15E6-4E20-B52B-3E728E6F4A89}" srcOrd="1" destOrd="0" parTransId="{356FA3EC-1583-433D-997C-0DAA56B12839}" sibTransId="{3F4AA9B5-263A-405F-979A-9A00255830B2}"/>
    <dgm:cxn modelId="{473BA160-F8B5-4F10-BF3B-CD4E44CF43D2}" type="presParOf" srcId="{74F09582-14E5-4E22-95F7-6CF72BC8219D}" destId="{6B6BE317-97C7-44CB-8FF4-F004E8D39028}" srcOrd="0" destOrd="0" presId="urn:microsoft.com/office/officeart/2005/8/layout/default"/>
    <dgm:cxn modelId="{1DDFAC59-9A8C-4623-99B3-2BD469D1D899}" type="presParOf" srcId="{74F09582-14E5-4E22-95F7-6CF72BC8219D}" destId="{C3B66FD8-A8FB-4330-9D65-23A6F491E028}" srcOrd="1" destOrd="0" presId="urn:microsoft.com/office/officeart/2005/8/layout/default"/>
    <dgm:cxn modelId="{9844ED6C-5A56-471F-93A1-550CD34D9640}" type="presParOf" srcId="{74F09582-14E5-4E22-95F7-6CF72BC8219D}" destId="{65AFF392-3F7B-4B74-8959-5020AEB839B6}" srcOrd="2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12D2AA-1C8F-4100-A8DD-2E52A5FF7B9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23B829-D37B-43CD-9FA6-993714ACAD27}">
      <dgm:prSet phldrT="[Text]"/>
      <dgm:spPr/>
      <dgm:t>
        <a:bodyPr/>
        <a:lstStyle/>
        <a:p>
          <a:r>
            <a:rPr lang="en-US" dirty="0" smtClean="0"/>
            <a:t>52%</a:t>
          </a:r>
          <a:endParaRPr lang="en-US" dirty="0"/>
        </a:p>
      </dgm:t>
    </dgm:pt>
    <dgm:pt modelId="{3CA07C1F-258B-495A-A546-3B8C0F6F1D4F}" type="parTrans" cxnId="{A279F376-C53A-4998-8050-110E5F25F204}">
      <dgm:prSet/>
      <dgm:spPr/>
      <dgm:t>
        <a:bodyPr/>
        <a:lstStyle/>
        <a:p>
          <a:endParaRPr lang="en-US"/>
        </a:p>
      </dgm:t>
    </dgm:pt>
    <dgm:pt modelId="{B668F2B1-36D1-485D-8EE7-28C5E08D3B2A}" type="sibTrans" cxnId="{A279F376-C53A-4998-8050-110E5F25F204}">
      <dgm:prSet/>
      <dgm:spPr/>
      <dgm:t>
        <a:bodyPr/>
        <a:lstStyle/>
        <a:p>
          <a:endParaRPr lang="en-US"/>
        </a:p>
      </dgm:t>
    </dgm:pt>
    <dgm:pt modelId="{4814B66D-EB35-43AC-B7C4-57021B3370CA}">
      <dgm:prSet phldrT="[Text]"/>
      <dgm:spPr/>
      <dgm:t>
        <a:bodyPr/>
        <a:lstStyle/>
        <a:p>
          <a:r>
            <a:rPr lang="en-US" dirty="0" smtClean="0"/>
            <a:t>Rural </a:t>
          </a:r>
          <a:r>
            <a:rPr lang="en-US" b="1" dirty="0" smtClean="0"/>
            <a:t>NPs</a:t>
          </a:r>
          <a:r>
            <a:rPr lang="en-US" dirty="0" smtClean="0"/>
            <a:t> who reported growing up in a rural area</a:t>
          </a:r>
          <a:endParaRPr lang="en-US" dirty="0" smtClean="0">
            <a:solidFill>
              <a:srgbClr val="FF0000"/>
            </a:solidFill>
          </a:endParaRPr>
        </a:p>
        <a:p>
          <a:endParaRPr lang="en-US" dirty="0"/>
        </a:p>
      </dgm:t>
    </dgm:pt>
    <dgm:pt modelId="{3740A5C2-61DC-4894-94FF-234EA62EDAA1}" type="parTrans" cxnId="{F5272197-9610-4902-84C9-1DE9AA63FC17}">
      <dgm:prSet/>
      <dgm:spPr/>
      <dgm:t>
        <a:bodyPr/>
        <a:lstStyle/>
        <a:p>
          <a:endParaRPr lang="en-US"/>
        </a:p>
      </dgm:t>
    </dgm:pt>
    <dgm:pt modelId="{F99878CD-46F0-4F52-82BF-EBBBDDDE894B}" type="sibTrans" cxnId="{F5272197-9610-4902-84C9-1DE9AA63FC17}">
      <dgm:prSet/>
      <dgm:spPr/>
      <dgm:t>
        <a:bodyPr/>
        <a:lstStyle/>
        <a:p>
          <a:endParaRPr lang="en-US"/>
        </a:p>
      </dgm:t>
    </dgm:pt>
    <dgm:pt modelId="{A363E934-8E76-49B0-8B34-2DEDBFC94FC2}">
      <dgm:prSet phldrT="[Text]"/>
      <dgm:spPr/>
      <dgm:t>
        <a:bodyPr/>
        <a:lstStyle/>
        <a:p>
          <a:r>
            <a:rPr lang="en-US" dirty="0" smtClean="0"/>
            <a:t>57%</a:t>
          </a:r>
          <a:endParaRPr lang="en-US" dirty="0"/>
        </a:p>
      </dgm:t>
    </dgm:pt>
    <dgm:pt modelId="{2808022A-1BBE-4EB4-A937-6CFF815EE9B4}" type="parTrans" cxnId="{115A668B-0095-4696-B475-FC5443A8A647}">
      <dgm:prSet/>
      <dgm:spPr/>
      <dgm:t>
        <a:bodyPr/>
        <a:lstStyle/>
        <a:p>
          <a:endParaRPr lang="en-US"/>
        </a:p>
      </dgm:t>
    </dgm:pt>
    <dgm:pt modelId="{EE691277-7DEB-4A28-AEC7-BB6D17519C9F}" type="sibTrans" cxnId="{115A668B-0095-4696-B475-FC5443A8A647}">
      <dgm:prSet/>
      <dgm:spPr/>
      <dgm:t>
        <a:bodyPr/>
        <a:lstStyle/>
        <a:p>
          <a:endParaRPr lang="en-US"/>
        </a:p>
      </dgm:t>
    </dgm:pt>
    <dgm:pt modelId="{6F2ED47D-B420-43EF-A3E9-1C8A4028C74F}">
      <dgm:prSet phldrT="[Text]"/>
      <dgm:spPr/>
      <dgm:t>
        <a:bodyPr/>
        <a:lstStyle/>
        <a:p>
          <a:r>
            <a:rPr lang="en-US" dirty="0" smtClean="0"/>
            <a:t>Rural </a:t>
          </a:r>
          <a:r>
            <a:rPr lang="en-US" b="1" dirty="0" smtClean="0"/>
            <a:t>NPs</a:t>
          </a:r>
          <a:r>
            <a:rPr lang="en-US" dirty="0" smtClean="0"/>
            <a:t> who support increased access to loan forgiveness programs</a:t>
          </a:r>
        </a:p>
      </dgm:t>
    </dgm:pt>
    <dgm:pt modelId="{3639E48E-BD38-45AC-95D8-7016224940CE}" type="parTrans" cxnId="{08C14590-0329-47D2-A6B9-757EDA7FB76D}">
      <dgm:prSet/>
      <dgm:spPr/>
      <dgm:t>
        <a:bodyPr/>
        <a:lstStyle/>
        <a:p>
          <a:endParaRPr lang="en-US"/>
        </a:p>
      </dgm:t>
    </dgm:pt>
    <dgm:pt modelId="{FFC92D89-194D-49F7-9B0E-1BBC87339322}" type="sibTrans" cxnId="{08C14590-0329-47D2-A6B9-757EDA7FB76D}">
      <dgm:prSet/>
      <dgm:spPr/>
      <dgm:t>
        <a:bodyPr/>
        <a:lstStyle/>
        <a:p>
          <a:endParaRPr lang="en-US"/>
        </a:p>
      </dgm:t>
    </dgm:pt>
    <dgm:pt modelId="{2D646229-B08E-4EA1-97F6-B97E6AE8D2E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Rural </a:t>
          </a:r>
          <a:r>
            <a:rPr lang="en-US" b="1" dirty="0" smtClean="0">
              <a:solidFill>
                <a:schemeClr val="tx1"/>
              </a:solidFill>
            </a:rPr>
            <a:t>PAs</a:t>
          </a:r>
          <a:r>
            <a:rPr lang="en-US" dirty="0" smtClean="0">
              <a:solidFill>
                <a:schemeClr val="tx1"/>
              </a:solidFill>
            </a:rPr>
            <a:t> and </a:t>
          </a:r>
          <a:r>
            <a:rPr lang="en-US" b="1" dirty="0" smtClean="0">
              <a:solidFill>
                <a:schemeClr val="tx1"/>
              </a:solidFill>
            </a:rPr>
            <a:t>65% </a:t>
          </a:r>
          <a:r>
            <a:rPr lang="en-US" dirty="0" smtClean="0">
              <a:solidFill>
                <a:schemeClr val="tx1"/>
              </a:solidFill>
            </a:rPr>
            <a:t>of rural PAs in primary care who reported growing up in a rural area</a:t>
          </a:r>
        </a:p>
        <a:p>
          <a:endParaRPr lang="en-US" dirty="0">
            <a:solidFill>
              <a:schemeClr val="tx1"/>
            </a:solidFill>
          </a:endParaRPr>
        </a:p>
      </dgm:t>
    </dgm:pt>
    <dgm:pt modelId="{7ABA9080-EEF6-48C3-B715-106F6CFDA687}" type="parTrans" cxnId="{312E9A21-933A-4221-927D-8AF9F53EAABC}">
      <dgm:prSet/>
      <dgm:spPr/>
      <dgm:t>
        <a:bodyPr/>
        <a:lstStyle/>
        <a:p>
          <a:endParaRPr lang="en-US"/>
        </a:p>
      </dgm:t>
    </dgm:pt>
    <dgm:pt modelId="{6E0B63C9-968E-4337-878D-92C33580EB66}" type="sibTrans" cxnId="{312E9A21-933A-4221-927D-8AF9F53EAABC}">
      <dgm:prSet/>
      <dgm:spPr/>
      <dgm:t>
        <a:bodyPr/>
        <a:lstStyle/>
        <a:p>
          <a:endParaRPr lang="en-US"/>
        </a:p>
      </dgm:t>
    </dgm:pt>
    <dgm:pt modelId="{E2EDD0DC-9BB1-4BE5-9A11-4CB12231BA06}">
      <dgm:prSet/>
      <dgm:spPr/>
      <dgm:t>
        <a:bodyPr/>
        <a:lstStyle/>
        <a:p>
          <a:r>
            <a:rPr lang="en-US" b="1" dirty="0" smtClean="0"/>
            <a:t>PAs </a:t>
          </a:r>
          <a:r>
            <a:rPr lang="en-US" b="0" dirty="0" smtClean="0"/>
            <a:t>who </a:t>
          </a:r>
          <a:r>
            <a:rPr lang="en-US" dirty="0" smtClean="0"/>
            <a:t>support increased access to loan forgiveness programs</a:t>
          </a:r>
          <a:endParaRPr lang="en-US" dirty="0"/>
        </a:p>
      </dgm:t>
    </dgm:pt>
    <dgm:pt modelId="{7E3E0A2D-459F-4585-A9BB-6FE0AF3FB962}" type="parTrans" cxnId="{98EF8AD8-4D3F-4378-AEEB-800A8ADBD3F8}">
      <dgm:prSet/>
      <dgm:spPr/>
      <dgm:t>
        <a:bodyPr/>
        <a:lstStyle/>
        <a:p>
          <a:endParaRPr lang="en-US"/>
        </a:p>
      </dgm:t>
    </dgm:pt>
    <dgm:pt modelId="{BC02ABF2-4F89-4E7F-9A6E-811F6220DA90}" type="sibTrans" cxnId="{98EF8AD8-4D3F-4378-AEEB-800A8ADBD3F8}">
      <dgm:prSet/>
      <dgm:spPr/>
      <dgm:t>
        <a:bodyPr/>
        <a:lstStyle/>
        <a:p>
          <a:endParaRPr lang="en-US"/>
        </a:p>
      </dgm:t>
    </dgm:pt>
    <dgm:pt modelId="{C9B41B08-F623-4011-82EF-AC6FA89EB361}" type="pres">
      <dgm:prSet presAssocID="{C512D2AA-1C8F-4100-A8DD-2E52A5FF7B9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5C5371C-6FBE-4077-BAB0-89F6119768CC}" type="pres">
      <dgm:prSet presAssocID="{1123B829-D37B-43CD-9FA6-993714ACAD27}" presName="posSpace" presStyleCnt="0"/>
      <dgm:spPr/>
    </dgm:pt>
    <dgm:pt modelId="{593CAB70-CFDA-4AF3-B66E-0DFD1DE3276B}" type="pres">
      <dgm:prSet presAssocID="{1123B829-D37B-43CD-9FA6-993714ACAD27}" presName="vertFlow" presStyleCnt="0"/>
      <dgm:spPr/>
    </dgm:pt>
    <dgm:pt modelId="{14670E3C-6149-4B1D-A074-D46276E4D618}" type="pres">
      <dgm:prSet presAssocID="{1123B829-D37B-43CD-9FA6-993714ACAD27}" presName="topSpace" presStyleCnt="0"/>
      <dgm:spPr/>
    </dgm:pt>
    <dgm:pt modelId="{4DBAE1B9-8775-4169-8C68-B4C2FCAD662D}" type="pres">
      <dgm:prSet presAssocID="{1123B829-D37B-43CD-9FA6-993714ACAD27}" presName="firstComp" presStyleCnt="0"/>
      <dgm:spPr/>
    </dgm:pt>
    <dgm:pt modelId="{CF9F3803-0DA0-4D9C-AE5C-D1550760CF3C}" type="pres">
      <dgm:prSet presAssocID="{1123B829-D37B-43CD-9FA6-993714ACAD27}" presName="firstChild" presStyleLbl="bgAccFollowNode1" presStyleIdx="0" presStyleCnt="4" custLinFactNeighborX="-42" custLinFactNeighborY="-3083"/>
      <dgm:spPr/>
      <dgm:t>
        <a:bodyPr/>
        <a:lstStyle/>
        <a:p>
          <a:endParaRPr lang="en-US"/>
        </a:p>
      </dgm:t>
    </dgm:pt>
    <dgm:pt modelId="{FB3F8E38-6314-46C2-95D1-62FB8B6ED490}" type="pres">
      <dgm:prSet presAssocID="{1123B829-D37B-43CD-9FA6-993714ACAD2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97F94-ED2E-44B6-8204-F220774D0FA9}" type="pres">
      <dgm:prSet presAssocID="{2D646229-B08E-4EA1-97F6-B97E6AE8D2ED}" presName="comp" presStyleCnt="0"/>
      <dgm:spPr/>
    </dgm:pt>
    <dgm:pt modelId="{03F43B62-8282-4976-8C31-3088EAFFB5E3}" type="pres">
      <dgm:prSet presAssocID="{2D646229-B08E-4EA1-97F6-B97E6AE8D2ED}" presName="child" presStyleLbl="bgAccFollowNode1" presStyleIdx="1" presStyleCnt="4" custLinFactNeighborX="-42" custLinFactNeighborY="-872"/>
      <dgm:spPr/>
      <dgm:t>
        <a:bodyPr/>
        <a:lstStyle/>
        <a:p>
          <a:endParaRPr lang="en-US"/>
        </a:p>
      </dgm:t>
    </dgm:pt>
    <dgm:pt modelId="{251EF627-06B6-4702-A5AD-918F39DAEDB1}" type="pres">
      <dgm:prSet presAssocID="{2D646229-B08E-4EA1-97F6-B97E6AE8D2ED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D490F-8962-4E0B-BB20-8936A713066C}" type="pres">
      <dgm:prSet presAssocID="{1123B829-D37B-43CD-9FA6-993714ACAD27}" presName="negSpace" presStyleCnt="0"/>
      <dgm:spPr/>
    </dgm:pt>
    <dgm:pt modelId="{ECACE786-F8A4-4F2B-94E7-01CDE85603EA}" type="pres">
      <dgm:prSet presAssocID="{1123B829-D37B-43CD-9FA6-993714ACAD27}" presName="circle" presStyleLbl="node1" presStyleIdx="0" presStyleCnt="2"/>
      <dgm:spPr/>
      <dgm:t>
        <a:bodyPr/>
        <a:lstStyle/>
        <a:p>
          <a:endParaRPr lang="en-US"/>
        </a:p>
      </dgm:t>
    </dgm:pt>
    <dgm:pt modelId="{E66E00F6-A853-4547-9C7B-F2BE45CCC318}" type="pres">
      <dgm:prSet presAssocID="{B668F2B1-36D1-485D-8EE7-28C5E08D3B2A}" presName="transSpace" presStyleCnt="0"/>
      <dgm:spPr/>
    </dgm:pt>
    <dgm:pt modelId="{19DA91CA-EF3F-4887-9F78-1A27E6C6B8D1}" type="pres">
      <dgm:prSet presAssocID="{A363E934-8E76-49B0-8B34-2DEDBFC94FC2}" presName="posSpace" presStyleCnt="0"/>
      <dgm:spPr/>
    </dgm:pt>
    <dgm:pt modelId="{76B0AC0E-63A9-45FB-A682-24A45D565DAB}" type="pres">
      <dgm:prSet presAssocID="{A363E934-8E76-49B0-8B34-2DEDBFC94FC2}" presName="vertFlow" presStyleCnt="0"/>
      <dgm:spPr/>
    </dgm:pt>
    <dgm:pt modelId="{1AB6CFE3-9EB2-474B-9C39-C1A717A714A2}" type="pres">
      <dgm:prSet presAssocID="{A363E934-8E76-49B0-8B34-2DEDBFC94FC2}" presName="topSpace" presStyleCnt="0"/>
      <dgm:spPr/>
    </dgm:pt>
    <dgm:pt modelId="{C8729E40-B674-4E6B-ABFA-DB3C49A316CE}" type="pres">
      <dgm:prSet presAssocID="{A363E934-8E76-49B0-8B34-2DEDBFC94FC2}" presName="firstComp" presStyleCnt="0"/>
      <dgm:spPr/>
    </dgm:pt>
    <dgm:pt modelId="{47846FDC-3C3D-4413-925A-8BECD0E45CE7}" type="pres">
      <dgm:prSet presAssocID="{A363E934-8E76-49B0-8B34-2DEDBFC94FC2}" presName="firstChild" presStyleLbl="bgAccFollowNode1" presStyleIdx="2" presStyleCnt="4" custLinFactNeighborX="-718" custLinFactNeighborY="-3083"/>
      <dgm:spPr/>
      <dgm:t>
        <a:bodyPr/>
        <a:lstStyle/>
        <a:p>
          <a:endParaRPr lang="en-US"/>
        </a:p>
      </dgm:t>
    </dgm:pt>
    <dgm:pt modelId="{6BE5824B-27DB-4A6A-A3E8-BE6475D11B71}" type="pres">
      <dgm:prSet presAssocID="{A363E934-8E76-49B0-8B34-2DEDBFC94FC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FDC0E-A9E8-482A-B761-444D4DF0CB1D}" type="pres">
      <dgm:prSet presAssocID="{E2EDD0DC-9BB1-4BE5-9A11-4CB12231BA06}" presName="comp" presStyleCnt="0"/>
      <dgm:spPr/>
    </dgm:pt>
    <dgm:pt modelId="{2E84AE18-F230-4B83-9CD7-B05C19B0197B}" type="pres">
      <dgm:prSet presAssocID="{E2EDD0DC-9BB1-4BE5-9A11-4CB12231BA06}" presName="child" presStyleLbl="bgAccFollowNode1" presStyleIdx="3" presStyleCnt="4" custLinFactNeighborX="-718" custLinFactNeighborY="-872"/>
      <dgm:spPr/>
      <dgm:t>
        <a:bodyPr/>
        <a:lstStyle/>
        <a:p>
          <a:endParaRPr lang="en-US"/>
        </a:p>
      </dgm:t>
    </dgm:pt>
    <dgm:pt modelId="{9B605611-2E84-4077-AF7E-86F76666C032}" type="pres">
      <dgm:prSet presAssocID="{E2EDD0DC-9BB1-4BE5-9A11-4CB12231BA0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0120-E2C6-4287-B650-7E2CCF81BFFE}" type="pres">
      <dgm:prSet presAssocID="{A363E934-8E76-49B0-8B34-2DEDBFC94FC2}" presName="negSpace" presStyleCnt="0"/>
      <dgm:spPr/>
    </dgm:pt>
    <dgm:pt modelId="{9DD1872D-28AF-48AE-821C-FECEEC4E0B42}" type="pres">
      <dgm:prSet presAssocID="{A363E934-8E76-49B0-8B34-2DEDBFC94FC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843CCB7-7BAB-45A3-A077-B43698144ED2}" type="presOf" srcId="{E2EDD0DC-9BB1-4BE5-9A11-4CB12231BA06}" destId="{9B605611-2E84-4077-AF7E-86F76666C032}" srcOrd="1" destOrd="0" presId="urn:microsoft.com/office/officeart/2005/8/layout/hList9"/>
    <dgm:cxn modelId="{98EF8AD8-4D3F-4378-AEEB-800A8ADBD3F8}" srcId="{A363E934-8E76-49B0-8B34-2DEDBFC94FC2}" destId="{E2EDD0DC-9BB1-4BE5-9A11-4CB12231BA06}" srcOrd="1" destOrd="0" parTransId="{7E3E0A2D-459F-4585-A9BB-6FE0AF3FB962}" sibTransId="{BC02ABF2-4F89-4E7F-9A6E-811F6220DA90}"/>
    <dgm:cxn modelId="{08C14590-0329-47D2-A6B9-757EDA7FB76D}" srcId="{A363E934-8E76-49B0-8B34-2DEDBFC94FC2}" destId="{6F2ED47D-B420-43EF-A3E9-1C8A4028C74F}" srcOrd="0" destOrd="0" parTransId="{3639E48E-BD38-45AC-95D8-7016224940CE}" sibTransId="{FFC92D89-194D-49F7-9B0E-1BBC87339322}"/>
    <dgm:cxn modelId="{2CC43180-EF71-4DD9-8CE0-A44384E4B0AC}" type="presOf" srcId="{6F2ED47D-B420-43EF-A3E9-1C8A4028C74F}" destId="{6BE5824B-27DB-4A6A-A3E8-BE6475D11B71}" srcOrd="1" destOrd="0" presId="urn:microsoft.com/office/officeart/2005/8/layout/hList9"/>
    <dgm:cxn modelId="{0D8AC7D4-6A2C-4B27-9664-24FC2A06DE13}" type="presOf" srcId="{C512D2AA-1C8F-4100-A8DD-2E52A5FF7B9A}" destId="{C9B41B08-F623-4011-82EF-AC6FA89EB361}" srcOrd="0" destOrd="0" presId="urn:microsoft.com/office/officeart/2005/8/layout/hList9"/>
    <dgm:cxn modelId="{162DFE7F-D396-4A02-8DED-7A93989B1A3D}" type="presOf" srcId="{2D646229-B08E-4EA1-97F6-B97E6AE8D2ED}" destId="{03F43B62-8282-4976-8C31-3088EAFFB5E3}" srcOrd="0" destOrd="0" presId="urn:microsoft.com/office/officeart/2005/8/layout/hList9"/>
    <dgm:cxn modelId="{115A668B-0095-4696-B475-FC5443A8A647}" srcId="{C512D2AA-1C8F-4100-A8DD-2E52A5FF7B9A}" destId="{A363E934-8E76-49B0-8B34-2DEDBFC94FC2}" srcOrd="1" destOrd="0" parTransId="{2808022A-1BBE-4EB4-A937-6CFF815EE9B4}" sibTransId="{EE691277-7DEB-4A28-AEC7-BB6D17519C9F}"/>
    <dgm:cxn modelId="{F5272197-9610-4902-84C9-1DE9AA63FC17}" srcId="{1123B829-D37B-43CD-9FA6-993714ACAD27}" destId="{4814B66D-EB35-43AC-B7C4-57021B3370CA}" srcOrd="0" destOrd="0" parTransId="{3740A5C2-61DC-4894-94FF-234EA62EDAA1}" sibTransId="{F99878CD-46F0-4F52-82BF-EBBBDDDE894B}"/>
    <dgm:cxn modelId="{744FEF5C-4C7E-44CE-B818-C690D908C0CF}" type="presOf" srcId="{4814B66D-EB35-43AC-B7C4-57021B3370CA}" destId="{CF9F3803-0DA0-4D9C-AE5C-D1550760CF3C}" srcOrd="0" destOrd="0" presId="urn:microsoft.com/office/officeart/2005/8/layout/hList9"/>
    <dgm:cxn modelId="{A279F376-C53A-4998-8050-110E5F25F204}" srcId="{C512D2AA-1C8F-4100-A8DD-2E52A5FF7B9A}" destId="{1123B829-D37B-43CD-9FA6-993714ACAD27}" srcOrd="0" destOrd="0" parTransId="{3CA07C1F-258B-495A-A546-3B8C0F6F1D4F}" sibTransId="{B668F2B1-36D1-485D-8EE7-28C5E08D3B2A}"/>
    <dgm:cxn modelId="{93EA89A6-23F8-4340-BF16-F29563FF1FD4}" type="presOf" srcId="{E2EDD0DC-9BB1-4BE5-9A11-4CB12231BA06}" destId="{2E84AE18-F230-4B83-9CD7-B05C19B0197B}" srcOrd="0" destOrd="0" presId="urn:microsoft.com/office/officeart/2005/8/layout/hList9"/>
    <dgm:cxn modelId="{312E9A21-933A-4221-927D-8AF9F53EAABC}" srcId="{1123B829-D37B-43CD-9FA6-993714ACAD27}" destId="{2D646229-B08E-4EA1-97F6-B97E6AE8D2ED}" srcOrd="1" destOrd="0" parTransId="{7ABA9080-EEF6-48C3-B715-106F6CFDA687}" sibTransId="{6E0B63C9-968E-4337-878D-92C33580EB66}"/>
    <dgm:cxn modelId="{5F090E85-CB8A-482B-8A1F-137FD30EF7B5}" type="presOf" srcId="{A363E934-8E76-49B0-8B34-2DEDBFC94FC2}" destId="{9DD1872D-28AF-48AE-821C-FECEEC4E0B42}" srcOrd="0" destOrd="0" presId="urn:microsoft.com/office/officeart/2005/8/layout/hList9"/>
    <dgm:cxn modelId="{0174635D-C22A-4F5C-A6DB-EA078807C23D}" type="presOf" srcId="{2D646229-B08E-4EA1-97F6-B97E6AE8D2ED}" destId="{251EF627-06B6-4702-A5AD-918F39DAEDB1}" srcOrd="1" destOrd="0" presId="urn:microsoft.com/office/officeart/2005/8/layout/hList9"/>
    <dgm:cxn modelId="{FD75E75F-FDF6-46E7-9960-4EE4B0BBE269}" type="presOf" srcId="{6F2ED47D-B420-43EF-A3E9-1C8A4028C74F}" destId="{47846FDC-3C3D-4413-925A-8BECD0E45CE7}" srcOrd="0" destOrd="0" presId="urn:microsoft.com/office/officeart/2005/8/layout/hList9"/>
    <dgm:cxn modelId="{15050C65-F543-4D1D-AAF1-7DE7F25D9FB8}" type="presOf" srcId="{4814B66D-EB35-43AC-B7C4-57021B3370CA}" destId="{FB3F8E38-6314-46C2-95D1-62FB8B6ED490}" srcOrd="1" destOrd="0" presId="urn:microsoft.com/office/officeart/2005/8/layout/hList9"/>
    <dgm:cxn modelId="{9D343976-8277-49F8-A64C-9B73447A3A0D}" type="presOf" srcId="{1123B829-D37B-43CD-9FA6-993714ACAD27}" destId="{ECACE786-F8A4-4F2B-94E7-01CDE85603EA}" srcOrd="0" destOrd="0" presId="urn:microsoft.com/office/officeart/2005/8/layout/hList9"/>
    <dgm:cxn modelId="{10C1EA30-5FFB-4A84-9C6F-876E58580D5F}" type="presParOf" srcId="{C9B41B08-F623-4011-82EF-AC6FA89EB361}" destId="{B5C5371C-6FBE-4077-BAB0-89F6119768CC}" srcOrd="0" destOrd="0" presId="urn:microsoft.com/office/officeart/2005/8/layout/hList9"/>
    <dgm:cxn modelId="{AF922C03-0C20-41A8-9CAF-2EDFAFC3CBE8}" type="presParOf" srcId="{C9B41B08-F623-4011-82EF-AC6FA89EB361}" destId="{593CAB70-CFDA-4AF3-B66E-0DFD1DE3276B}" srcOrd="1" destOrd="0" presId="urn:microsoft.com/office/officeart/2005/8/layout/hList9"/>
    <dgm:cxn modelId="{E8BD6109-E986-4814-9B0A-A094A15C1D48}" type="presParOf" srcId="{593CAB70-CFDA-4AF3-B66E-0DFD1DE3276B}" destId="{14670E3C-6149-4B1D-A074-D46276E4D618}" srcOrd="0" destOrd="0" presId="urn:microsoft.com/office/officeart/2005/8/layout/hList9"/>
    <dgm:cxn modelId="{E5E9018D-D208-48E5-98B0-29D7A5294979}" type="presParOf" srcId="{593CAB70-CFDA-4AF3-B66E-0DFD1DE3276B}" destId="{4DBAE1B9-8775-4169-8C68-B4C2FCAD662D}" srcOrd="1" destOrd="0" presId="urn:microsoft.com/office/officeart/2005/8/layout/hList9"/>
    <dgm:cxn modelId="{D10CDAEC-144F-4531-87F3-7C2E461CDE12}" type="presParOf" srcId="{4DBAE1B9-8775-4169-8C68-B4C2FCAD662D}" destId="{CF9F3803-0DA0-4D9C-AE5C-D1550760CF3C}" srcOrd="0" destOrd="0" presId="urn:microsoft.com/office/officeart/2005/8/layout/hList9"/>
    <dgm:cxn modelId="{3AF52F6B-35DD-4998-AFAF-4E762B4D520E}" type="presParOf" srcId="{4DBAE1B9-8775-4169-8C68-B4C2FCAD662D}" destId="{FB3F8E38-6314-46C2-95D1-62FB8B6ED490}" srcOrd="1" destOrd="0" presId="urn:microsoft.com/office/officeart/2005/8/layout/hList9"/>
    <dgm:cxn modelId="{C033F3A2-3933-4B9C-ABB3-A76EE7A760AD}" type="presParOf" srcId="{593CAB70-CFDA-4AF3-B66E-0DFD1DE3276B}" destId="{6D797F94-ED2E-44B6-8204-F220774D0FA9}" srcOrd="2" destOrd="0" presId="urn:microsoft.com/office/officeart/2005/8/layout/hList9"/>
    <dgm:cxn modelId="{6628D6F8-4AC1-48B0-8F3E-DE17B0F555A7}" type="presParOf" srcId="{6D797F94-ED2E-44B6-8204-F220774D0FA9}" destId="{03F43B62-8282-4976-8C31-3088EAFFB5E3}" srcOrd="0" destOrd="0" presId="urn:microsoft.com/office/officeart/2005/8/layout/hList9"/>
    <dgm:cxn modelId="{D7EAB61B-62CA-4735-8D41-0629EF8D1A56}" type="presParOf" srcId="{6D797F94-ED2E-44B6-8204-F220774D0FA9}" destId="{251EF627-06B6-4702-A5AD-918F39DAEDB1}" srcOrd="1" destOrd="0" presId="urn:microsoft.com/office/officeart/2005/8/layout/hList9"/>
    <dgm:cxn modelId="{98646B48-21D1-43C2-BEB2-C51D601F5F5D}" type="presParOf" srcId="{C9B41B08-F623-4011-82EF-AC6FA89EB361}" destId="{795D490F-8962-4E0B-BB20-8936A713066C}" srcOrd="2" destOrd="0" presId="urn:microsoft.com/office/officeart/2005/8/layout/hList9"/>
    <dgm:cxn modelId="{65B4DBDC-6F2C-4073-947A-86F50EE9653B}" type="presParOf" srcId="{C9B41B08-F623-4011-82EF-AC6FA89EB361}" destId="{ECACE786-F8A4-4F2B-94E7-01CDE85603EA}" srcOrd="3" destOrd="0" presId="urn:microsoft.com/office/officeart/2005/8/layout/hList9"/>
    <dgm:cxn modelId="{D0599A8A-1873-493C-AD2C-6E8AFBA723E2}" type="presParOf" srcId="{C9B41B08-F623-4011-82EF-AC6FA89EB361}" destId="{E66E00F6-A853-4547-9C7B-F2BE45CCC318}" srcOrd="4" destOrd="0" presId="urn:microsoft.com/office/officeart/2005/8/layout/hList9"/>
    <dgm:cxn modelId="{F24E1E25-F168-40E8-8587-8B539910C028}" type="presParOf" srcId="{C9B41B08-F623-4011-82EF-AC6FA89EB361}" destId="{19DA91CA-EF3F-4887-9F78-1A27E6C6B8D1}" srcOrd="5" destOrd="0" presId="urn:microsoft.com/office/officeart/2005/8/layout/hList9"/>
    <dgm:cxn modelId="{56A898F4-F50D-4A51-BE79-EC5F5DAA7F43}" type="presParOf" srcId="{C9B41B08-F623-4011-82EF-AC6FA89EB361}" destId="{76B0AC0E-63A9-45FB-A682-24A45D565DAB}" srcOrd="6" destOrd="0" presId="urn:microsoft.com/office/officeart/2005/8/layout/hList9"/>
    <dgm:cxn modelId="{389DBE07-E392-47F7-BE3F-B744049D7DD5}" type="presParOf" srcId="{76B0AC0E-63A9-45FB-A682-24A45D565DAB}" destId="{1AB6CFE3-9EB2-474B-9C39-C1A717A714A2}" srcOrd="0" destOrd="0" presId="urn:microsoft.com/office/officeart/2005/8/layout/hList9"/>
    <dgm:cxn modelId="{485AE36A-F8D7-408B-9535-F47AD2A902FC}" type="presParOf" srcId="{76B0AC0E-63A9-45FB-A682-24A45D565DAB}" destId="{C8729E40-B674-4E6B-ABFA-DB3C49A316CE}" srcOrd="1" destOrd="0" presId="urn:microsoft.com/office/officeart/2005/8/layout/hList9"/>
    <dgm:cxn modelId="{D1764CFE-7417-4AE4-96A6-F9668DDCCF7F}" type="presParOf" srcId="{C8729E40-B674-4E6B-ABFA-DB3C49A316CE}" destId="{47846FDC-3C3D-4413-925A-8BECD0E45CE7}" srcOrd="0" destOrd="0" presId="urn:microsoft.com/office/officeart/2005/8/layout/hList9"/>
    <dgm:cxn modelId="{702E4F8A-6101-41A0-AFE1-A99E7DC7D0DF}" type="presParOf" srcId="{C8729E40-B674-4E6B-ABFA-DB3C49A316CE}" destId="{6BE5824B-27DB-4A6A-A3E8-BE6475D11B71}" srcOrd="1" destOrd="0" presId="urn:microsoft.com/office/officeart/2005/8/layout/hList9"/>
    <dgm:cxn modelId="{5BF3AD71-DB67-4DC3-88C9-D041262B4D55}" type="presParOf" srcId="{76B0AC0E-63A9-45FB-A682-24A45D565DAB}" destId="{FE5FDC0E-A9E8-482A-B761-444D4DF0CB1D}" srcOrd="2" destOrd="0" presId="urn:microsoft.com/office/officeart/2005/8/layout/hList9"/>
    <dgm:cxn modelId="{D614B50D-209F-4251-A29D-54CAB2BC7613}" type="presParOf" srcId="{FE5FDC0E-A9E8-482A-B761-444D4DF0CB1D}" destId="{2E84AE18-F230-4B83-9CD7-B05C19B0197B}" srcOrd="0" destOrd="0" presId="urn:microsoft.com/office/officeart/2005/8/layout/hList9"/>
    <dgm:cxn modelId="{8F71878C-B31B-4FA1-8C86-5B3F22511583}" type="presParOf" srcId="{FE5FDC0E-A9E8-482A-B761-444D4DF0CB1D}" destId="{9B605611-2E84-4077-AF7E-86F76666C032}" srcOrd="1" destOrd="0" presId="urn:microsoft.com/office/officeart/2005/8/layout/hList9"/>
    <dgm:cxn modelId="{9D5E8B10-C3B7-4046-B678-2BD8C8892FD9}" type="presParOf" srcId="{C9B41B08-F623-4011-82EF-AC6FA89EB361}" destId="{21AA0120-E2C6-4287-B650-7E2CCF81BFFE}" srcOrd="7" destOrd="0" presId="urn:microsoft.com/office/officeart/2005/8/layout/hList9"/>
    <dgm:cxn modelId="{9267E960-9460-44D2-A7B9-DF8FE9FCD015}" type="presParOf" srcId="{C9B41B08-F623-4011-82EF-AC6FA89EB361}" destId="{9DD1872D-28AF-48AE-821C-FECEEC4E0B42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991F95-8D65-4013-963B-A9CB719E5D6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100068-E2DE-4AD9-9E1A-7CFDC87CCE16}">
      <dgm:prSet phldrT="[Text]"/>
      <dgm:spPr/>
      <dgm:t>
        <a:bodyPr/>
        <a:lstStyle/>
        <a:p>
          <a:r>
            <a:rPr lang="en-US" dirty="0" smtClean="0"/>
            <a:t>84%</a:t>
          </a:r>
          <a:endParaRPr lang="en-US" dirty="0"/>
        </a:p>
      </dgm:t>
    </dgm:pt>
    <dgm:pt modelId="{5A0CD60D-DB84-4F11-A4E4-228A74434D99}" type="parTrans" cxnId="{7BF028D9-77B5-429B-A0F1-D02F187B4F7B}">
      <dgm:prSet/>
      <dgm:spPr/>
      <dgm:t>
        <a:bodyPr/>
        <a:lstStyle/>
        <a:p>
          <a:endParaRPr lang="en-US"/>
        </a:p>
      </dgm:t>
    </dgm:pt>
    <dgm:pt modelId="{C6FA4CCD-6CB6-4E22-9591-F48836E14937}" type="sibTrans" cxnId="{7BF028D9-77B5-429B-A0F1-D02F187B4F7B}">
      <dgm:prSet/>
      <dgm:spPr/>
      <dgm:t>
        <a:bodyPr/>
        <a:lstStyle/>
        <a:p>
          <a:endParaRPr lang="en-US"/>
        </a:p>
      </dgm:t>
    </dgm:pt>
    <dgm:pt modelId="{BC287668-6B63-46C5-BD24-F9B6A0C3B45F}">
      <dgm:prSet phldrT="[Text]" custT="1"/>
      <dgm:spPr/>
      <dgm:t>
        <a:bodyPr anchor="t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Patient ability to afford access to needed care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81B91A5C-DEAE-48EA-991A-7811EAC4A68A}" type="parTrans" cxnId="{5DCA83A4-EDCC-48BE-B5D4-4D8F7892D38A}">
      <dgm:prSet/>
      <dgm:spPr/>
      <dgm:t>
        <a:bodyPr/>
        <a:lstStyle/>
        <a:p>
          <a:endParaRPr lang="en-US"/>
        </a:p>
      </dgm:t>
    </dgm:pt>
    <dgm:pt modelId="{988D7C46-1520-4570-ADF6-DF968558BACE}" type="sibTrans" cxnId="{5DCA83A4-EDCC-48BE-B5D4-4D8F7892D38A}">
      <dgm:prSet/>
      <dgm:spPr/>
      <dgm:t>
        <a:bodyPr/>
        <a:lstStyle/>
        <a:p>
          <a:endParaRPr lang="en-US"/>
        </a:p>
      </dgm:t>
    </dgm:pt>
    <dgm:pt modelId="{B1B189EB-25E1-4157-8EA3-5BAD4EEDDC30}">
      <dgm:prSet phldrT="[Text]"/>
      <dgm:spPr/>
      <dgm:t>
        <a:bodyPr/>
        <a:lstStyle/>
        <a:p>
          <a:r>
            <a:rPr lang="en-US" dirty="0" smtClean="0"/>
            <a:t>63%</a:t>
          </a:r>
          <a:endParaRPr lang="en-US" dirty="0"/>
        </a:p>
      </dgm:t>
    </dgm:pt>
    <dgm:pt modelId="{7597158D-6C99-4B89-B810-FC5F7A4DF165}" type="parTrans" cxnId="{EB7F6256-BF76-427A-8FDC-429BDBEDBC0A}">
      <dgm:prSet/>
      <dgm:spPr/>
      <dgm:t>
        <a:bodyPr/>
        <a:lstStyle/>
        <a:p>
          <a:endParaRPr lang="en-US"/>
        </a:p>
      </dgm:t>
    </dgm:pt>
    <dgm:pt modelId="{1862205E-8371-43F7-BBB2-C847C9680386}" type="sibTrans" cxnId="{EB7F6256-BF76-427A-8FDC-429BDBEDBC0A}">
      <dgm:prSet/>
      <dgm:spPr/>
      <dgm:t>
        <a:bodyPr/>
        <a:lstStyle/>
        <a:p>
          <a:endParaRPr lang="en-US"/>
        </a:p>
      </dgm:t>
    </dgm:pt>
    <dgm:pt modelId="{18578FA2-AF94-4094-8A65-1F3499567B3A}">
      <dgm:prSet phldrT="[Text]" custT="1"/>
      <dgm:spPr/>
      <dgm:t>
        <a:bodyPr anchor="t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Availability of qualified specialists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074081FB-8EFF-45AA-95B8-D50A76A8AFA9}" type="parTrans" cxnId="{AA9CD662-4CF1-4A6E-87E7-BB2174E420C1}">
      <dgm:prSet/>
      <dgm:spPr/>
      <dgm:t>
        <a:bodyPr/>
        <a:lstStyle/>
        <a:p>
          <a:endParaRPr lang="en-US"/>
        </a:p>
      </dgm:t>
    </dgm:pt>
    <dgm:pt modelId="{E3BF391C-88DF-4237-A63B-4610051A0BCD}" type="sibTrans" cxnId="{AA9CD662-4CF1-4A6E-87E7-BB2174E420C1}">
      <dgm:prSet/>
      <dgm:spPr/>
      <dgm:t>
        <a:bodyPr/>
        <a:lstStyle/>
        <a:p>
          <a:endParaRPr lang="en-US"/>
        </a:p>
      </dgm:t>
    </dgm:pt>
    <dgm:pt modelId="{4EF4FC51-CBD9-4BDD-9E1F-D8CC9261767B}">
      <dgm:prSet/>
      <dgm:spPr/>
      <dgm:t>
        <a:bodyPr/>
        <a:lstStyle/>
        <a:p>
          <a:r>
            <a:rPr lang="en-US" dirty="0" smtClean="0"/>
            <a:t>76%</a:t>
          </a:r>
          <a:endParaRPr lang="en-US" dirty="0"/>
        </a:p>
      </dgm:t>
    </dgm:pt>
    <dgm:pt modelId="{8FFDE60D-D4F2-4549-B4BC-C5F2D8BFB6AB}" type="parTrans" cxnId="{E900F955-E366-4EF7-B28B-11663687FB35}">
      <dgm:prSet/>
      <dgm:spPr/>
      <dgm:t>
        <a:bodyPr/>
        <a:lstStyle/>
        <a:p>
          <a:endParaRPr lang="en-US"/>
        </a:p>
      </dgm:t>
    </dgm:pt>
    <dgm:pt modelId="{F081B288-76E9-4118-A43F-040E08C9A9C9}" type="sibTrans" cxnId="{E900F955-E366-4EF7-B28B-11663687FB35}">
      <dgm:prSet/>
      <dgm:spPr/>
      <dgm:t>
        <a:bodyPr/>
        <a:lstStyle/>
        <a:p>
          <a:endParaRPr lang="en-US"/>
        </a:p>
      </dgm:t>
    </dgm:pt>
    <dgm:pt modelId="{B6D8795A-AB75-4920-B495-267E7C51C88B}">
      <dgm:prSet custT="1"/>
      <dgm:spPr/>
      <dgm:t>
        <a:bodyPr anchor="t" anchorCtr="0"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smtClean="0">
              <a:solidFill>
                <a:schemeClr val="tx1"/>
              </a:solidFill>
              <a:latin typeface="Gill Sans MT"/>
              <a:ea typeface="+mn-ea"/>
              <a:cs typeface="+mn-cs"/>
            </a:rPr>
            <a:t>Receiving </a:t>
          </a:r>
          <a:r>
            <a:rPr lang="en-US" sz="2000" kern="1200" dirty="0" smtClean="0">
              <a:solidFill>
                <a:schemeClr val="tx1"/>
              </a:solidFill>
              <a:latin typeface="Gill Sans MT"/>
              <a:ea typeface="+mn-ea"/>
              <a:cs typeface="+mn-cs"/>
            </a:rPr>
            <a:t>timely reports</a:t>
          </a:r>
          <a:endParaRPr lang="en-US" sz="2000" dirty="0" smtClean="0"/>
        </a:p>
        <a:p>
          <a:pPr defTabSz="488950">
            <a:lnSpc>
              <a:spcPct val="90000"/>
            </a:lnSpc>
          </a:pPr>
          <a:endParaRPr lang="en-US" sz="2000" dirty="0"/>
        </a:p>
      </dgm:t>
    </dgm:pt>
    <dgm:pt modelId="{B308667C-5978-4416-94C3-7550D296FE4A}" type="parTrans" cxnId="{FFDC708E-1335-496D-9183-5D9803F86B18}">
      <dgm:prSet/>
      <dgm:spPr/>
      <dgm:t>
        <a:bodyPr/>
        <a:lstStyle/>
        <a:p>
          <a:endParaRPr lang="en-US"/>
        </a:p>
      </dgm:t>
    </dgm:pt>
    <dgm:pt modelId="{29790DDC-EDA7-45DB-9557-0E059A7AA4B0}" type="sibTrans" cxnId="{FFDC708E-1335-496D-9183-5D9803F86B18}">
      <dgm:prSet/>
      <dgm:spPr/>
      <dgm:t>
        <a:bodyPr/>
        <a:lstStyle/>
        <a:p>
          <a:endParaRPr lang="en-US"/>
        </a:p>
      </dgm:t>
    </dgm:pt>
    <dgm:pt modelId="{CB5A22E4-7820-4949-BF6F-10A8D77433CB}" type="pres">
      <dgm:prSet presAssocID="{03991F95-8D65-4013-963B-A9CB719E5D6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9D0B8C-3F6D-4E2A-BC69-A97C711CA7B3}" type="pres">
      <dgm:prSet presAssocID="{AB100068-E2DE-4AD9-9E1A-7CFDC87CCE16}" presName="posSpace" presStyleCnt="0"/>
      <dgm:spPr/>
    </dgm:pt>
    <dgm:pt modelId="{A1087B3D-5330-4E21-97A5-E3CA7EEF1E43}" type="pres">
      <dgm:prSet presAssocID="{AB100068-E2DE-4AD9-9E1A-7CFDC87CCE16}" presName="vertFlow" presStyleCnt="0"/>
      <dgm:spPr/>
    </dgm:pt>
    <dgm:pt modelId="{F48FC034-1CE6-4073-8478-6D71BE62B36E}" type="pres">
      <dgm:prSet presAssocID="{AB100068-E2DE-4AD9-9E1A-7CFDC87CCE16}" presName="topSpace" presStyleCnt="0"/>
      <dgm:spPr/>
    </dgm:pt>
    <dgm:pt modelId="{4471A6C2-505F-49A1-99DC-126D03BA5D0A}" type="pres">
      <dgm:prSet presAssocID="{AB100068-E2DE-4AD9-9E1A-7CFDC87CCE16}" presName="firstComp" presStyleCnt="0"/>
      <dgm:spPr/>
    </dgm:pt>
    <dgm:pt modelId="{79ADC537-36A0-4FAC-AF6B-7A06F5AC0ECD}" type="pres">
      <dgm:prSet presAssocID="{AB100068-E2DE-4AD9-9E1A-7CFDC87CCE16}" presName="firstChild" presStyleLbl="bgAccFollowNode1" presStyleIdx="0" presStyleCnt="3" custScaleY="234896"/>
      <dgm:spPr/>
      <dgm:t>
        <a:bodyPr/>
        <a:lstStyle/>
        <a:p>
          <a:endParaRPr lang="en-US"/>
        </a:p>
      </dgm:t>
    </dgm:pt>
    <dgm:pt modelId="{F6D5370A-6A2C-4F31-B55B-862DBABB68A1}" type="pres">
      <dgm:prSet presAssocID="{AB100068-E2DE-4AD9-9E1A-7CFDC87CCE16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BF30B-C8EB-41A8-BA8A-C26CBFAC4433}" type="pres">
      <dgm:prSet presAssocID="{AB100068-E2DE-4AD9-9E1A-7CFDC87CCE16}" presName="negSpace" presStyleCnt="0"/>
      <dgm:spPr/>
    </dgm:pt>
    <dgm:pt modelId="{63A99A32-BA57-43E6-9761-A13E223A8DB3}" type="pres">
      <dgm:prSet presAssocID="{AB100068-E2DE-4AD9-9E1A-7CFDC87CCE16}" presName="circle" presStyleLbl="node1" presStyleIdx="0" presStyleCnt="3"/>
      <dgm:spPr/>
      <dgm:t>
        <a:bodyPr/>
        <a:lstStyle/>
        <a:p>
          <a:endParaRPr lang="en-US"/>
        </a:p>
      </dgm:t>
    </dgm:pt>
    <dgm:pt modelId="{250FE315-0A3A-4FD2-BBF7-5147E3A8FF6B}" type="pres">
      <dgm:prSet presAssocID="{C6FA4CCD-6CB6-4E22-9591-F48836E14937}" presName="transSpace" presStyleCnt="0"/>
      <dgm:spPr/>
    </dgm:pt>
    <dgm:pt modelId="{C8A1FE98-3ED7-4740-965E-62EBD70B276E}" type="pres">
      <dgm:prSet presAssocID="{4EF4FC51-CBD9-4BDD-9E1F-D8CC9261767B}" presName="posSpace" presStyleCnt="0"/>
      <dgm:spPr/>
    </dgm:pt>
    <dgm:pt modelId="{0DE6C85A-6113-4903-A0E2-1AC188702F41}" type="pres">
      <dgm:prSet presAssocID="{4EF4FC51-CBD9-4BDD-9E1F-D8CC9261767B}" presName="vertFlow" presStyleCnt="0"/>
      <dgm:spPr/>
    </dgm:pt>
    <dgm:pt modelId="{3BD51142-A84D-4207-AB3E-753C2A21700A}" type="pres">
      <dgm:prSet presAssocID="{4EF4FC51-CBD9-4BDD-9E1F-D8CC9261767B}" presName="topSpace" presStyleCnt="0"/>
      <dgm:spPr/>
    </dgm:pt>
    <dgm:pt modelId="{EB7CAFB2-F59E-4E42-9CEF-26640BC42A1B}" type="pres">
      <dgm:prSet presAssocID="{4EF4FC51-CBD9-4BDD-9E1F-D8CC9261767B}" presName="firstComp" presStyleCnt="0"/>
      <dgm:spPr/>
    </dgm:pt>
    <dgm:pt modelId="{5A753092-BD79-4A40-908B-59A94FBA27E8}" type="pres">
      <dgm:prSet presAssocID="{4EF4FC51-CBD9-4BDD-9E1F-D8CC9261767B}" presName="firstChild" presStyleLbl="bgAccFollowNode1" presStyleIdx="1" presStyleCnt="3" custScaleY="234896"/>
      <dgm:spPr/>
      <dgm:t>
        <a:bodyPr/>
        <a:lstStyle/>
        <a:p>
          <a:endParaRPr lang="en-US"/>
        </a:p>
      </dgm:t>
    </dgm:pt>
    <dgm:pt modelId="{C662F3D6-5C88-4340-8031-CD6657E6AC48}" type="pres">
      <dgm:prSet presAssocID="{4EF4FC51-CBD9-4BDD-9E1F-D8CC9261767B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34A7B-5A23-467E-8FB0-4FD8D9118AEF}" type="pres">
      <dgm:prSet presAssocID="{4EF4FC51-CBD9-4BDD-9E1F-D8CC9261767B}" presName="negSpace" presStyleCnt="0"/>
      <dgm:spPr/>
    </dgm:pt>
    <dgm:pt modelId="{6D673C71-9C31-4107-8FC2-7CF5E7540DA5}" type="pres">
      <dgm:prSet presAssocID="{4EF4FC51-CBD9-4BDD-9E1F-D8CC9261767B}" presName="circle" presStyleLbl="node1" presStyleIdx="1" presStyleCnt="3"/>
      <dgm:spPr/>
      <dgm:t>
        <a:bodyPr/>
        <a:lstStyle/>
        <a:p>
          <a:endParaRPr lang="en-US"/>
        </a:p>
      </dgm:t>
    </dgm:pt>
    <dgm:pt modelId="{D091B53E-ADF0-46BC-B13B-3542A59EA32F}" type="pres">
      <dgm:prSet presAssocID="{F081B288-76E9-4118-A43F-040E08C9A9C9}" presName="transSpace" presStyleCnt="0"/>
      <dgm:spPr/>
    </dgm:pt>
    <dgm:pt modelId="{4E017CA8-2E6C-4DAB-A7F2-1A3BC9142E43}" type="pres">
      <dgm:prSet presAssocID="{B1B189EB-25E1-4157-8EA3-5BAD4EEDDC30}" presName="posSpace" presStyleCnt="0"/>
      <dgm:spPr/>
    </dgm:pt>
    <dgm:pt modelId="{16D2562B-7598-4A26-836F-1C49FDA3FD98}" type="pres">
      <dgm:prSet presAssocID="{B1B189EB-25E1-4157-8EA3-5BAD4EEDDC30}" presName="vertFlow" presStyleCnt="0"/>
      <dgm:spPr/>
    </dgm:pt>
    <dgm:pt modelId="{7B6D17AF-14CF-4258-B37B-5A177AA93B30}" type="pres">
      <dgm:prSet presAssocID="{B1B189EB-25E1-4157-8EA3-5BAD4EEDDC30}" presName="topSpace" presStyleCnt="0"/>
      <dgm:spPr/>
    </dgm:pt>
    <dgm:pt modelId="{897244AE-3049-4D72-8727-0221DA5CA8F3}" type="pres">
      <dgm:prSet presAssocID="{B1B189EB-25E1-4157-8EA3-5BAD4EEDDC30}" presName="firstComp" presStyleCnt="0"/>
      <dgm:spPr/>
    </dgm:pt>
    <dgm:pt modelId="{38E358A2-A071-4EC9-80AC-386564082D3F}" type="pres">
      <dgm:prSet presAssocID="{B1B189EB-25E1-4157-8EA3-5BAD4EEDDC30}" presName="firstChild" presStyleLbl="bgAccFollowNode1" presStyleIdx="2" presStyleCnt="3" custScaleY="234896"/>
      <dgm:spPr/>
      <dgm:t>
        <a:bodyPr/>
        <a:lstStyle/>
        <a:p>
          <a:endParaRPr lang="en-US"/>
        </a:p>
      </dgm:t>
    </dgm:pt>
    <dgm:pt modelId="{29BEBCF9-935C-4BEB-B5F1-553BFF559A2A}" type="pres">
      <dgm:prSet presAssocID="{B1B189EB-25E1-4157-8EA3-5BAD4EEDDC30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0C2AE-57DA-4346-BB40-B7BD0EF2163F}" type="pres">
      <dgm:prSet presAssocID="{B1B189EB-25E1-4157-8EA3-5BAD4EEDDC30}" presName="negSpace" presStyleCnt="0"/>
      <dgm:spPr/>
    </dgm:pt>
    <dgm:pt modelId="{ED9E5028-CE4D-4A67-899A-97136A0FD6AF}" type="pres">
      <dgm:prSet presAssocID="{B1B189EB-25E1-4157-8EA3-5BAD4EEDDC30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BFD121E9-E819-42FB-B5CD-851E7E3E315F}" type="presOf" srcId="{BC287668-6B63-46C5-BD24-F9B6A0C3B45F}" destId="{79ADC537-36A0-4FAC-AF6B-7A06F5AC0ECD}" srcOrd="0" destOrd="0" presId="urn:microsoft.com/office/officeart/2005/8/layout/hList9"/>
    <dgm:cxn modelId="{5B736701-F262-4791-9450-F4A519F01E10}" type="presOf" srcId="{B6D8795A-AB75-4920-B495-267E7C51C88B}" destId="{C662F3D6-5C88-4340-8031-CD6657E6AC48}" srcOrd="1" destOrd="0" presId="urn:microsoft.com/office/officeart/2005/8/layout/hList9"/>
    <dgm:cxn modelId="{C24BA2F8-0AEF-4A1F-8688-867388912816}" type="presOf" srcId="{AB100068-E2DE-4AD9-9E1A-7CFDC87CCE16}" destId="{63A99A32-BA57-43E6-9761-A13E223A8DB3}" srcOrd="0" destOrd="0" presId="urn:microsoft.com/office/officeart/2005/8/layout/hList9"/>
    <dgm:cxn modelId="{9BBE31B6-CE0F-4FE9-B6BA-55DF91E6D2E3}" type="presOf" srcId="{18578FA2-AF94-4094-8A65-1F3499567B3A}" destId="{38E358A2-A071-4EC9-80AC-386564082D3F}" srcOrd="0" destOrd="0" presId="urn:microsoft.com/office/officeart/2005/8/layout/hList9"/>
    <dgm:cxn modelId="{AA9CD662-4CF1-4A6E-87E7-BB2174E420C1}" srcId="{B1B189EB-25E1-4157-8EA3-5BAD4EEDDC30}" destId="{18578FA2-AF94-4094-8A65-1F3499567B3A}" srcOrd="0" destOrd="0" parTransId="{074081FB-8EFF-45AA-95B8-D50A76A8AFA9}" sibTransId="{E3BF391C-88DF-4237-A63B-4610051A0BCD}"/>
    <dgm:cxn modelId="{7BF028D9-77B5-429B-A0F1-D02F187B4F7B}" srcId="{03991F95-8D65-4013-963B-A9CB719E5D66}" destId="{AB100068-E2DE-4AD9-9E1A-7CFDC87CCE16}" srcOrd="0" destOrd="0" parTransId="{5A0CD60D-DB84-4F11-A4E4-228A74434D99}" sibTransId="{C6FA4CCD-6CB6-4E22-9591-F48836E14937}"/>
    <dgm:cxn modelId="{EB7F6256-BF76-427A-8FDC-429BDBEDBC0A}" srcId="{03991F95-8D65-4013-963B-A9CB719E5D66}" destId="{B1B189EB-25E1-4157-8EA3-5BAD4EEDDC30}" srcOrd="2" destOrd="0" parTransId="{7597158D-6C99-4B89-B810-FC5F7A4DF165}" sibTransId="{1862205E-8371-43F7-BBB2-C847C9680386}"/>
    <dgm:cxn modelId="{295BB0E5-A8E2-4A44-BE85-CB896E834F81}" type="presOf" srcId="{18578FA2-AF94-4094-8A65-1F3499567B3A}" destId="{29BEBCF9-935C-4BEB-B5F1-553BFF559A2A}" srcOrd="1" destOrd="0" presId="urn:microsoft.com/office/officeart/2005/8/layout/hList9"/>
    <dgm:cxn modelId="{8978000F-1606-41C3-946F-44A5A45DCBDE}" type="presOf" srcId="{B6D8795A-AB75-4920-B495-267E7C51C88B}" destId="{5A753092-BD79-4A40-908B-59A94FBA27E8}" srcOrd="0" destOrd="0" presId="urn:microsoft.com/office/officeart/2005/8/layout/hList9"/>
    <dgm:cxn modelId="{E0DECBD4-F213-41C3-9506-B7A9875059DF}" type="presOf" srcId="{4EF4FC51-CBD9-4BDD-9E1F-D8CC9261767B}" destId="{6D673C71-9C31-4107-8FC2-7CF5E7540DA5}" srcOrd="0" destOrd="0" presId="urn:microsoft.com/office/officeart/2005/8/layout/hList9"/>
    <dgm:cxn modelId="{CB5C8A3B-27C2-44E3-8900-A8EEAF8E878E}" type="presOf" srcId="{BC287668-6B63-46C5-BD24-F9B6A0C3B45F}" destId="{F6D5370A-6A2C-4F31-B55B-862DBABB68A1}" srcOrd="1" destOrd="0" presId="urn:microsoft.com/office/officeart/2005/8/layout/hList9"/>
    <dgm:cxn modelId="{E900F955-E366-4EF7-B28B-11663687FB35}" srcId="{03991F95-8D65-4013-963B-A9CB719E5D66}" destId="{4EF4FC51-CBD9-4BDD-9E1F-D8CC9261767B}" srcOrd="1" destOrd="0" parTransId="{8FFDE60D-D4F2-4549-B4BC-C5F2D8BFB6AB}" sibTransId="{F081B288-76E9-4118-A43F-040E08C9A9C9}"/>
    <dgm:cxn modelId="{FED2DE0B-CA9C-4CB1-B03C-EAC2254E566A}" type="presOf" srcId="{B1B189EB-25E1-4157-8EA3-5BAD4EEDDC30}" destId="{ED9E5028-CE4D-4A67-899A-97136A0FD6AF}" srcOrd="0" destOrd="0" presId="urn:microsoft.com/office/officeart/2005/8/layout/hList9"/>
    <dgm:cxn modelId="{89715E73-D676-4F74-A3F9-35D042F17CB2}" type="presOf" srcId="{03991F95-8D65-4013-963B-A9CB719E5D66}" destId="{CB5A22E4-7820-4949-BF6F-10A8D77433CB}" srcOrd="0" destOrd="0" presId="urn:microsoft.com/office/officeart/2005/8/layout/hList9"/>
    <dgm:cxn modelId="{FFDC708E-1335-496D-9183-5D9803F86B18}" srcId="{4EF4FC51-CBD9-4BDD-9E1F-D8CC9261767B}" destId="{B6D8795A-AB75-4920-B495-267E7C51C88B}" srcOrd="0" destOrd="0" parTransId="{B308667C-5978-4416-94C3-7550D296FE4A}" sibTransId="{29790DDC-EDA7-45DB-9557-0E059A7AA4B0}"/>
    <dgm:cxn modelId="{5DCA83A4-EDCC-48BE-B5D4-4D8F7892D38A}" srcId="{AB100068-E2DE-4AD9-9E1A-7CFDC87CCE16}" destId="{BC287668-6B63-46C5-BD24-F9B6A0C3B45F}" srcOrd="0" destOrd="0" parTransId="{81B91A5C-DEAE-48EA-991A-7811EAC4A68A}" sibTransId="{988D7C46-1520-4570-ADF6-DF968558BACE}"/>
    <dgm:cxn modelId="{E0DDB09C-9D85-48F2-91A0-A75D6D1A4CEF}" type="presParOf" srcId="{CB5A22E4-7820-4949-BF6F-10A8D77433CB}" destId="{9A9D0B8C-3F6D-4E2A-BC69-A97C711CA7B3}" srcOrd="0" destOrd="0" presId="urn:microsoft.com/office/officeart/2005/8/layout/hList9"/>
    <dgm:cxn modelId="{5CA9A51A-6C69-47E7-A2E2-13C568909CDE}" type="presParOf" srcId="{CB5A22E4-7820-4949-BF6F-10A8D77433CB}" destId="{A1087B3D-5330-4E21-97A5-E3CA7EEF1E43}" srcOrd="1" destOrd="0" presId="urn:microsoft.com/office/officeart/2005/8/layout/hList9"/>
    <dgm:cxn modelId="{F6EFACB6-83CB-4784-A7F9-53A291BF0EE9}" type="presParOf" srcId="{A1087B3D-5330-4E21-97A5-E3CA7EEF1E43}" destId="{F48FC034-1CE6-4073-8478-6D71BE62B36E}" srcOrd="0" destOrd="0" presId="urn:microsoft.com/office/officeart/2005/8/layout/hList9"/>
    <dgm:cxn modelId="{A1F89DC3-EB88-49CD-965F-D3E2A7277DE0}" type="presParOf" srcId="{A1087B3D-5330-4E21-97A5-E3CA7EEF1E43}" destId="{4471A6C2-505F-49A1-99DC-126D03BA5D0A}" srcOrd="1" destOrd="0" presId="urn:microsoft.com/office/officeart/2005/8/layout/hList9"/>
    <dgm:cxn modelId="{3A337373-E9E8-4E46-B718-AD150A33C4EB}" type="presParOf" srcId="{4471A6C2-505F-49A1-99DC-126D03BA5D0A}" destId="{79ADC537-36A0-4FAC-AF6B-7A06F5AC0ECD}" srcOrd="0" destOrd="0" presId="urn:microsoft.com/office/officeart/2005/8/layout/hList9"/>
    <dgm:cxn modelId="{CA1BA583-5D24-4B7C-8AAE-2837ADA4445A}" type="presParOf" srcId="{4471A6C2-505F-49A1-99DC-126D03BA5D0A}" destId="{F6D5370A-6A2C-4F31-B55B-862DBABB68A1}" srcOrd="1" destOrd="0" presId="urn:microsoft.com/office/officeart/2005/8/layout/hList9"/>
    <dgm:cxn modelId="{AA721326-BBD9-4552-A9E2-7AB8AEFF82CE}" type="presParOf" srcId="{CB5A22E4-7820-4949-BF6F-10A8D77433CB}" destId="{3C2BF30B-C8EB-41A8-BA8A-C26CBFAC4433}" srcOrd="2" destOrd="0" presId="urn:microsoft.com/office/officeart/2005/8/layout/hList9"/>
    <dgm:cxn modelId="{30614AFB-25A1-45FB-AEB6-F2B044280EA8}" type="presParOf" srcId="{CB5A22E4-7820-4949-BF6F-10A8D77433CB}" destId="{63A99A32-BA57-43E6-9761-A13E223A8DB3}" srcOrd="3" destOrd="0" presId="urn:microsoft.com/office/officeart/2005/8/layout/hList9"/>
    <dgm:cxn modelId="{D6CD92F5-C5F9-4620-91FE-EF868C2B0F00}" type="presParOf" srcId="{CB5A22E4-7820-4949-BF6F-10A8D77433CB}" destId="{250FE315-0A3A-4FD2-BBF7-5147E3A8FF6B}" srcOrd="4" destOrd="0" presId="urn:microsoft.com/office/officeart/2005/8/layout/hList9"/>
    <dgm:cxn modelId="{FB5AB40E-1FEF-4254-8FBD-52A7FD2FB48A}" type="presParOf" srcId="{CB5A22E4-7820-4949-BF6F-10A8D77433CB}" destId="{C8A1FE98-3ED7-4740-965E-62EBD70B276E}" srcOrd="5" destOrd="0" presId="urn:microsoft.com/office/officeart/2005/8/layout/hList9"/>
    <dgm:cxn modelId="{360EF3D4-605A-4EB4-BF84-9C0BDE921EB3}" type="presParOf" srcId="{CB5A22E4-7820-4949-BF6F-10A8D77433CB}" destId="{0DE6C85A-6113-4903-A0E2-1AC188702F41}" srcOrd="6" destOrd="0" presId="urn:microsoft.com/office/officeart/2005/8/layout/hList9"/>
    <dgm:cxn modelId="{63795A43-DC66-45AC-844B-382BF378A676}" type="presParOf" srcId="{0DE6C85A-6113-4903-A0E2-1AC188702F41}" destId="{3BD51142-A84D-4207-AB3E-753C2A21700A}" srcOrd="0" destOrd="0" presId="urn:microsoft.com/office/officeart/2005/8/layout/hList9"/>
    <dgm:cxn modelId="{78C35F55-B868-4BD0-B08E-AC11680F4B83}" type="presParOf" srcId="{0DE6C85A-6113-4903-A0E2-1AC188702F41}" destId="{EB7CAFB2-F59E-4E42-9CEF-26640BC42A1B}" srcOrd="1" destOrd="0" presId="urn:microsoft.com/office/officeart/2005/8/layout/hList9"/>
    <dgm:cxn modelId="{F145E075-BC39-4736-B52C-7FA647A7D406}" type="presParOf" srcId="{EB7CAFB2-F59E-4E42-9CEF-26640BC42A1B}" destId="{5A753092-BD79-4A40-908B-59A94FBA27E8}" srcOrd="0" destOrd="0" presId="urn:microsoft.com/office/officeart/2005/8/layout/hList9"/>
    <dgm:cxn modelId="{DE413D24-044C-4A8C-8048-2A13D14B65C8}" type="presParOf" srcId="{EB7CAFB2-F59E-4E42-9CEF-26640BC42A1B}" destId="{C662F3D6-5C88-4340-8031-CD6657E6AC48}" srcOrd="1" destOrd="0" presId="urn:microsoft.com/office/officeart/2005/8/layout/hList9"/>
    <dgm:cxn modelId="{2C6B0817-967B-41B3-AC42-D6AAD56CF3DE}" type="presParOf" srcId="{CB5A22E4-7820-4949-BF6F-10A8D77433CB}" destId="{48834A7B-5A23-467E-8FB0-4FD8D9118AEF}" srcOrd="7" destOrd="0" presId="urn:microsoft.com/office/officeart/2005/8/layout/hList9"/>
    <dgm:cxn modelId="{53A4846B-13E0-4355-80FA-9062B697828C}" type="presParOf" srcId="{CB5A22E4-7820-4949-BF6F-10A8D77433CB}" destId="{6D673C71-9C31-4107-8FC2-7CF5E7540DA5}" srcOrd="8" destOrd="0" presId="urn:microsoft.com/office/officeart/2005/8/layout/hList9"/>
    <dgm:cxn modelId="{A6DC0FFE-ABFB-4958-8F63-DF7BC6C60CB7}" type="presParOf" srcId="{CB5A22E4-7820-4949-BF6F-10A8D77433CB}" destId="{D091B53E-ADF0-46BC-B13B-3542A59EA32F}" srcOrd="9" destOrd="0" presId="urn:microsoft.com/office/officeart/2005/8/layout/hList9"/>
    <dgm:cxn modelId="{DA39455D-1C2D-46D3-A5CF-FEB4C31AA6CE}" type="presParOf" srcId="{CB5A22E4-7820-4949-BF6F-10A8D77433CB}" destId="{4E017CA8-2E6C-4DAB-A7F2-1A3BC9142E43}" srcOrd="10" destOrd="0" presId="urn:microsoft.com/office/officeart/2005/8/layout/hList9"/>
    <dgm:cxn modelId="{D9358F6A-1D33-48EB-8F68-25422A02FD4C}" type="presParOf" srcId="{CB5A22E4-7820-4949-BF6F-10A8D77433CB}" destId="{16D2562B-7598-4A26-836F-1C49FDA3FD98}" srcOrd="11" destOrd="0" presId="urn:microsoft.com/office/officeart/2005/8/layout/hList9"/>
    <dgm:cxn modelId="{A31E8970-56CE-4BFC-90CF-A072C6DD1E91}" type="presParOf" srcId="{16D2562B-7598-4A26-836F-1C49FDA3FD98}" destId="{7B6D17AF-14CF-4258-B37B-5A177AA93B30}" srcOrd="0" destOrd="0" presId="urn:microsoft.com/office/officeart/2005/8/layout/hList9"/>
    <dgm:cxn modelId="{8F08E412-4055-4DCB-ABA6-D9E1630B3E46}" type="presParOf" srcId="{16D2562B-7598-4A26-836F-1C49FDA3FD98}" destId="{897244AE-3049-4D72-8727-0221DA5CA8F3}" srcOrd="1" destOrd="0" presId="urn:microsoft.com/office/officeart/2005/8/layout/hList9"/>
    <dgm:cxn modelId="{FFB62954-CBA5-41A2-931E-EB560821FB68}" type="presParOf" srcId="{897244AE-3049-4D72-8727-0221DA5CA8F3}" destId="{38E358A2-A071-4EC9-80AC-386564082D3F}" srcOrd="0" destOrd="0" presId="urn:microsoft.com/office/officeart/2005/8/layout/hList9"/>
    <dgm:cxn modelId="{F8448C66-9A11-4727-8962-8CFD4560848D}" type="presParOf" srcId="{897244AE-3049-4D72-8727-0221DA5CA8F3}" destId="{29BEBCF9-935C-4BEB-B5F1-553BFF559A2A}" srcOrd="1" destOrd="0" presId="urn:microsoft.com/office/officeart/2005/8/layout/hList9"/>
    <dgm:cxn modelId="{4E55479E-83E8-49F1-9584-3BC91E2C5756}" type="presParOf" srcId="{CB5A22E4-7820-4949-BF6F-10A8D77433CB}" destId="{A760C2AE-57DA-4346-BB40-B7BD0EF2163F}" srcOrd="12" destOrd="0" presId="urn:microsoft.com/office/officeart/2005/8/layout/hList9"/>
    <dgm:cxn modelId="{E728F883-C9A3-4A88-ABAF-AD3F0B1D2083}" type="presParOf" srcId="{CB5A22E4-7820-4949-BF6F-10A8D77433CB}" destId="{ED9E5028-CE4D-4A67-899A-97136A0FD6AF}" srcOrd="13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BE317-97C7-44CB-8FF4-F004E8D39028}">
      <dsp:nvSpPr>
        <dsp:cNvPr id="0" name=""/>
        <dsp:cNvSpPr/>
      </dsp:nvSpPr>
      <dsp:spPr>
        <a:xfrm>
          <a:off x="457185" y="228601"/>
          <a:ext cx="3041482" cy="864610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Nurse Practitioners (NPs)</a:t>
          </a:r>
          <a:endParaRPr lang="en-US" sz="2000" kern="1200" dirty="0"/>
        </a:p>
      </dsp:txBody>
      <dsp:txXfrm>
        <a:off x="457185" y="228601"/>
        <a:ext cx="3041482" cy="864610"/>
      </dsp:txXfrm>
    </dsp:sp>
    <dsp:sp modelId="{3222C294-FA61-48F2-8524-CBC62A30B97C}">
      <dsp:nvSpPr>
        <dsp:cNvPr id="0" name=""/>
        <dsp:cNvSpPr/>
      </dsp:nvSpPr>
      <dsp:spPr>
        <a:xfrm>
          <a:off x="457185" y="1447804"/>
          <a:ext cx="3041482" cy="86461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Certified Registered Nurse Anesthetists (CRNAs)</a:t>
          </a:r>
        </a:p>
      </dsp:txBody>
      <dsp:txXfrm>
        <a:off x="457185" y="1447804"/>
        <a:ext cx="3041482" cy="864610"/>
      </dsp:txXfrm>
    </dsp:sp>
    <dsp:sp modelId="{65AFF392-3F7B-4B74-8959-5020AEB839B6}">
      <dsp:nvSpPr>
        <dsp:cNvPr id="0" name=""/>
        <dsp:cNvSpPr/>
      </dsp:nvSpPr>
      <dsp:spPr>
        <a:xfrm>
          <a:off x="457185" y="2667008"/>
          <a:ext cx="3041482" cy="864610"/>
        </a:xfrm>
        <a:prstGeom prst="rect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Certified Nurse Midwives (CNMs)</a:t>
          </a:r>
          <a:endParaRPr lang="en-US" sz="2000" kern="1200" dirty="0"/>
        </a:p>
      </dsp:txBody>
      <dsp:txXfrm>
        <a:off x="457185" y="2667008"/>
        <a:ext cx="3041482" cy="864610"/>
      </dsp:txXfrm>
    </dsp:sp>
    <dsp:sp modelId="{C03321DF-DAED-4265-B90E-867CC54B8AAE}">
      <dsp:nvSpPr>
        <dsp:cNvPr id="0" name=""/>
        <dsp:cNvSpPr/>
      </dsp:nvSpPr>
      <dsp:spPr>
        <a:xfrm>
          <a:off x="457185" y="3810028"/>
          <a:ext cx="3041482" cy="86461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Clinical Nurse Specialists (CNSs)</a:t>
          </a:r>
          <a:endParaRPr lang="en-US" sz="2000" kern="1200" dirty="0"/>
        </a:p>
      </dsp:txBody>
      <dsp:txXfrm>
        <a:off x="457185" y="3810028"/>
        <a:ext cx="3041482" cy="8646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BE317-97C7-44CB-8FF4-F004E8D39028}">
      <dsp:nvSpPr>
        <dsp:cNvPr id="0" name=""/>
        <dsp:cNvSpPr/>
      </dsp:nvSpPr>
      <dsp:spPr>
        <a:xfrm>
          <a:off x="61911" y="602404"/>
          <a:ext cx="3133510" cy="1321931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Primary Care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PAs (57%)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1911" y="602404"/>
        <a:ext cx="3133510" cy="1321931"/>
      </dsp:txXfrm>
    </dsp:sp>
    <dsp:sp modelId="{65AFF392-3F7B-4B74-8959-5020AEB839B6}">
      <dsp:nvSpPr>
        <dsp:cNvPr id="0" name=""/>
        <dsp:cNvSpPr/>
      </dsp:nvSpPr>
      <dsp:spPr>
        <a:xfrm>
          <a:off x="69709" y="2282173"/>
          <a:ext cx="3135018" cy="1321931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Specialty Care PAs (43%)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9709" y="2282173"/>
        <a:ext cx="3135018" cy="13219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9F3803-0DA0-4D9C-AE5C-D1550760CF3C}">
      <dsp:nvSpPr>
        <dsp:cNvPr id="0" name=""/>
        <dsp:cNvSpPr/>
      </dsp:nvSpPr>
      <dsp:spPr>
        <a:xfrm>
          <a:off x="1371591" y="838196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Rural </a:t>
          </a:r>
          <a:r>
            <a:rPr lang="en-US" sz="1700" b="1" kern="1200" dirty="0" smtClean="0"/>
            <a:t>NPs</a:t>
          </a:r>
          <a:r>
            <a:rPr lang="en-US" sz="1700" kern="1200" dirty="0" smtClean="0"/>
            <a:t> who reported growing up in a rural area</a:t>
          </a:r>
          <a:endParaRPr lang="en-US" sz="1700" kern="1200" dirty="0" smtClean="0">
            <a:solidFill>
              <a:srgbClr val="FF000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82911" y="838196"/>
        <a:ext cx="2159426" cy="1714687"/>
      </dsp:txXfrm>
    </dsp:sp>
    <dsp:sp modelId="{03F43B62-8282-4976-8C31-3088EAFFB5E3}">
      <dsp:nvSpPr>
        <dsp:cNvPr id="0" name=""/>
        <dsp:cNvSpPr/>
      </dsp:nvSpPr>
      <dsp:spPr>
        <a:xfrm>
          <a:off x="1371591" y="2590795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Rural </a:t>
          </a:r>
          <a:r>
            <a:rPr lang="en-US" sz="1700" b="1" kern="1200" dirty="0" smtClean="0">
              <a:solidFill>
                <a:schemeClr val="tx1"/>
              </a:solidFill>
            </a:rPr>
            <a:t>PAs</a:t>
          </a:r>
          <a:r>
            <a:rPr lang="en-US" sz="1700" kern="1200" dirty="0" smtClean="0">
              <a:solidFill>
                <a:schemeClr val="tx1"/>
              </a:solidFill>
            </a:rPr>
            <a:t> and </a:t>
          </a:r>
          <a:r>
            <a:rPr lang="en-US" sz="1700" b="1" kern="1200" dirty="0" smtClean="0">
              <a:solidFill>
                <a:schemeClr val="tx1"/>
              </a:solidFill>
            </a:rPr>
            <a:t>65% </a:t>
          </a:r>
          <a:r>
            <a:rPr lang="en-US" sz="1700" kern="1200" dirty="0" smtClean="0">
              <a:solidFill>
                <a:schemeClr val="tx1"/>
              </a:solidFill>
            </a:rPr>
            <a:t>of rural PAs in primary care who reported growing up in a rural area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solidFill>
              <a:schemeClr val="tx1"/>
            </a:solidFill>
          </a:endParaRPr>
        </a:p>
      </dsp:txBody>
      <dsp:txXfrm>
        <a:off x="1782911" y="2590795"/>
        <a:ext cx="2159426" cy="1714687"/>
      </dsp:txXfrm>
    </dsp:sp>
    <dsp:sp modelId="{ECACE786-F8A4-4F2B-94E7-01CDE85603EA}">
      <dsp:nvSpPr>
        <dsp:cNvPr id="0" name=""/>
        <dsp:cNvSpPr/>
      </dsp:nvSpPr>
      <dsp:spPr>
        <a:xfrm>
          <a:off x="1607" y="205528"/>
          <a:ext cx="1713830" cy="1713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52%</a:t>
          </a:r>
          <a:endParaRPr lang="en-US" sz="5600" kern="1200" dirty="0"/>
        </a:p>
      </dsp:txBody>
      <dsp:txXfrm>
        <a:off x="1607" y="205528"/>
        <a:ext cx="1713830" cy="1713830"/>
      </dsp:txXfrm>
    </dsp:sp>
    <dsp:sp modelId="{47846FDC-3C3D-4413-925A-8BECD0E45CE7}">
      <dsp:nvSpPr>
        <dsp:cNvPr id="0" name=""/>
        <dsp:cNvSpPr/>
      </dsp:nvSpPr>
      <dsp:spPr>
        <a:xfrm>
          <a:off x="5638789" y="838196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Rural </a:t>
          </a:r>
          <a:r>
            <a:rPr lang="en-US" sz="1700" b="1" kern="1200" dirty="0" smtClean="0"/>
            <a:t>NPs</a:t>
          </a:r>
          <a:r>
            <a:rPr lang="en-US" sz="1700" kern="1200" dirty="0" smtClean="0"/>
            <a:t> who support increased access to loan forgiveness programs</a:t>
          </a:r>
        </a:p>
      </dsp:txBody>
      <dsp:txXfrm>
        <a:off x="6050108" y="838196"/>
        <a:ext cx="2159426" cy="1714687"/>
      </dsp:txXfrm>
    </dsp:sp>
    <dsp:sp modelId="{2E84AE18-F230-4B83-9CD7-B05C19B0197B}">
      <dsp:nvSpPr>
        <dsp:cNvPr id="0" name=""/>
        <dsp:cNvSpPr/>
      </dsp:nvSpPr>
      <dsp:spPr>
        <a:xfrm>
          <a:off x="5638789" y="2590795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PAs </a:t>
          </a:r>
          <a:r>
            <a:rPr lang="en-US" sz="1700" b="0" kern="1200" dirty="0" smtClean="0"/>
            <a:t>who </a:t>
          </a:r>
          <a:r>
            <a:rPr lang="en-US" sz="1700" kern="1200" dirty="0" smtClean="0"/>
            <a:t>support increased access to loan forgiveness programs</a:t>
          </a:r>
          <a:endParaRPr lang="en-US" sz="1700" kern="1200" dirty="0"/>
        </a:p>
      </dsp:txBody>
      <dsp:txXfrm>
        <a:off x="6050108" y="2590795"/>
        <a:ext cx="2159426" cy="1714687"/>
      </dsp:txXfrm>
    </dsp:sp>
    <dsp:sp modelId="{9DD1872D-28AF-48AE-821C-FECEEC4E0B42}">
      <dsp:nvSpPr>
        <dsp:cNvPr id="0" name=""/>
        <dsp:cNvSpPr/>
      </dsp:nvSpPr>
      <dsp:spPr>
        <a:xfrm>
          <a:off x="4286183" y="205528"/>
          <a:ext cx="1713830" cy="1713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57%</a:t>
          </a:r>
          <a:endParaRPr lang="en-US" sz="5600" kern="1200" dirty="0"/>
        </a:p>
      </dsp:txBody>
      <dsp:txXfrm>
        <a:off x="4286183" y="205528"/>
        <a:ext cx="1713830" cy="17138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DC537-36A0-4FAC-AF6B-7A06F5AC0ECD}">
      <dsp:nvSpPr>
        <dsp:cNvPr id="0" name=""/>
        <dsp:cNvSpPr/>
      </dsp:nvSpPr>
      <dsp:spPr>
        <a:xfrm>
          <a:off x="835576" y="1255664"/>
          <a:ext cx="1565485" cy="245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Patient ability to afford access to needed care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086054" y="1255664"/>
        <a:ext cx="1315008" cy="2452734"/>
      </dsp:txXfrm>
    </dsp:sp>
    <dsp:sp modelId="{63A99A32-BA57-43E6-9761-A13E223A8DB3}">
      <dsp:nvSpPr>
        <dsp:cNvPr id="0" name=""/>
        <dsp:cNvSpPr/>
      </dsp:nvSpPr>
      <dsp:spPr>
        <a:xfrm>
          <a:off x="651" y="838201"/>
          <a:ext cx="1043657" cy="1043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84%</a:t>
          </a:r>
          <a:endParaRPr lang="en-US" sz="3400" kern="1200" dirty="0"/>
        </a:p>
      </dsp:txBody>
      <dsp:txXfrm>
        <a:off x="651" y="838201"/>
        <a:ext cx="1043657" cy="1043657"/>
      </dsp:txXfrm>
    </dsp:sp>
    <dsp:sp modelId="{5A753092-BD79-4A40-908B-59A94FBA27E8}">
      <dsp:nvSpPr>
        <dsp:cNvPr id="0" name=""/>
        <dsp:cNvSpPr/>
      </dsp:nvSpPr>
      <dsp:spPr>
        <a:xfrm>
          <a:off x="3444719" y="1255664"/>
          <a:ext cx="1565485" cy="245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smtClean="0">
              <a:solidFill>
                <a:schemeClr val="tx1"/>
              </a:solidFill>
              <a:latin typeface="Gill Sans MT"/>
              <a:ea typeface="+mn-ea"/>
              <a:cs typeface="+mn-cs"/>
            </a:rPr>
            <a:t>Receiving </a:t>
          </a:r>
          <a:r>
            <a:rPr lang="en-US" sz="2000" kern="1200" dirty="0" smtClean="0">
              <a:solidFill>
                <a:schemeClr val="tx1"/>
              </a:solidFill>
              <a:latin typeface="Gill Sans MT"/>
              <a:ea typeface="+mn-ea"/>
              <a:cs typeface="+mn-cs"/>
            </a:rPr>
            <a:t>timely reports</a:t>
          </a:r>
          <a:endParaRPr lang="en-US" sz="2000" dirty="0" smtClean="0"/>
        </a:p>
        <a:p>
          <a:pPr lvl="0" defTabSz="488950">
            <a:lnSpc>
              <a:spcPct val="90000"/>
            </a:lnSpc>
            <a:spcBef>
              <a:spcPct val="0"/>
            </a:spcBef>
          </a:pPr>
          <a:endParaRPr lang="en-US" sz="2000" dirty="0"/>
        </a:p>
      </dsp:txBody>
      <dsp:txXfrm>
        <a:off x="3695197" y="1255664"/>
        <a:ext cx="1315008" cy="2452734"/>
      </dsp:txXfrm>
    </dsp:sp>
    <dsp:sp modelId="{6D673C71-9C31-4107-8FC2-7CF5E7540DA5}">
      <dsp:nvSpPr>
        <dsp:cNvPr id="0" name=""/>
        <dsp:cNvSpPr/>
      </dsp:nvSpPr>
      <dsp:spPr>
        <a:xfrm>
          <a:off x="2609794" y="838201"/>
          <a:ext cx="1043657" cy="1043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76%</a:t>
          </a:r>
          <a:endParaRPr lang="en-US" sz="3400" kern="1200" dirty="0"/>
        </a:p>
      </dsp:txBody>
      <dsp:txXfrm>
        <a:off x="2609794" y="838201"/>
        <a:ext cx="1043657" cy="1043657"/>
      </dsp:txXfrm>
    </dsp:sp>
    <dsp:sp modelId="{38E358A2-A071-4EC9-80AC-386564082D3F}">
      <dsp:nvSpPr>
        <dsp:cNvPr id="0" name=""/>
        <dsp:cNvSpPr/>
      </dsp:nvSpPr>
      <dsp:spPr>
        <a:xfrm>
          <a:off x="6053863" y="1255664"/>
          <a:ext cx="1565485" cy="245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Availability of qualified specialists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304340" y="1255664"/>
        <a:ext cx="1315008" cy="2452734"/>
      </dsp:txXfrm>
    </dsp:sp>
    <dsp:sp modelId="{ED9E5028-CE4D-4A67-899A-97136A0FD6AF}">
      <dsp:nvSpPr>
        <dsp:cNvPr id="0" name=""/>
        <dsp:cNvSpPr/>
      </dsp:nvSpPr>
      <dsp:spPr>
        <a:xfrm>
          <a:off x="5218937" y="838201"/>
          <a:ext cx="1043657" cy="1043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63%</a:t>
          </a:r>
          <a:endParaRPr lang="en-US" sz="3400" kern="1200" dirty="0"/>
        </a:p>
      </dsp:txBody>
      <dsp:txXfrm>
        <a:off x="5218937" y="838201"/>
        <a:ext cx="1043657" cy="104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48A87-32A4-4F36-AC72-0E34DD386C85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E3D83-3F93-4423-942A-317E34BB8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06775"/>
            <a:ext cx="7772400" cy="14700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257800"/>
            <a:ext cx="2133600" cy="365125"/>
          </a:xfrm>
        </p:spPr>
        <p:txBody>
          <a:bodyPr/>
          <a:lstStyle>
            <a:lvl1pPr>
              <a:defRPr>
                <a:solidFill>
                  <a:srgbClr val="005595"/>
                </a:solidFill>
                <a:latin typeface="Gill Sans MT" pitchFamily="34" charset="0"/>
              </a:defRPr>
            </a:lvl1pPr>
          </a:lstStyle>
          <a:p>
            <a:fld id="{E9030C65-2D93-4982-84F1-01B058BE0448}" type="datetime1">
              <a:rPr lang="en-US" smtClean="0"/>
              <a:pPr/>
              <a:t>9/15/2011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71600" y="4876800"/>
            <a:ext cx="3962400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dirty="0">
                <a:solidFill>
                  <a:srgbClr val="005595"/>
                </a:solidFill>
                <a:latin typeface="+mn-lt"/>
              </a:rPr>
              <a:t>A </a:t>
            </a:r>
            <a:r>
              <a:rPr lang="en-US" altLang="en-US" sz="1200" dirty="0">
                <a:solidFill>
                  <a:srgbClr val="005595"/>
                </a:solidFill>
                <a:latin typeface="Gill Sans MT" pitchFamily="34" charset="0"/>
              </a:rPr>
              <a:t>Presentation</a:t>
            </a:r>
            <a:r>
              <a:rPr lang="en-US" altLang="en-US" sz="1200" dirty="0">
                <a:solidFill>
                  <a:srgbClr val="005595"/>
                </a:solidFill>
                <a:latin typeface="+mn-lt"/>
              </a:rPr>
              <a:t> of the </a:t>
            </a:r>
            <a:r>
              <a:rPr lang="en-US" altLang="en-US" sz="1200" dirty="0" smtClean="0">
                <a:solidFill>
                  <a:srgbClr val="005595"/>
                </a:solidFill>
                <a:latin typeface="+mn-lt"/>
              </a:rPr>
              <a:t>Colorado </a:t>
            </a:r>
            <a:r>
              <a:rPr lang="en-US" altLang="en-US" sz="1200" dirty="0">
                <a:solidFill>
                  <a:srgbClr val="005595"/>
                </a:solidFill>
                <a:latin typeface="+mn-lt"/>
              </a:rPr>
              <a:t>Health Institute</a:t>
            </a:r>
          </a:p>
        </p:txBody>
      </p:sp>
      <p:pic>
        <p:nvPicPr>
          <p:cNvPr id="8" name="Picture 7" descr="CHI_smal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8948" y="4267200"/>
            <a:ext cx="99822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803B-BFA8-4B0C-BF94-2E7824B2A1F3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9DD-F5B9-42D3-A7D4-B62E5A190C62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F95-E045-4E67-9A29-3A5AAD745B79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431087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005013"/>
            <a:ext cx="7431087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F36-9EED-4E62-A77F-F6AD7020CBD5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HI_smal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00" y="3124200"/>
            <a:ext cx="609600" cy="698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65C5-39FF-46BE-A304-30AC73D73083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FAAD-2CBC-4451-A07F-78CC478554AA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42B8-1711-459A-9F07-76865BC7B5B0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4D60-699F-4BC1-9215-FF65E7E1F385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15B6-9377-4023-B092-6C7C856CA161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E46-12AB-4CDA-B5B1-1C607185EE67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37904FD-AAE1-4451-928D-D9863F5B9DC8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3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9.jpeg"/><Relationship Id="rId10" Type="http://schemas.microsoft.com/office/2007/relationships/diagramDrawing" Target="../diagrams/drawing4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odda@ColoradoHealthInstitute.org" TargetMode="External"/><Relationship Id="rId2" Type="http://schemas.openxmlformats.org/officeDocument/2006/relationships/hyperlink" Target="mailto:colbyj@ColoradoHealthInstitut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Rural APNs &amp; PAs in Colorado: </a:t>
            </a:r>
            <a:br>
              <a:rPr lang="en-US" dirty="0" smtClean="0"/>
            </a:br>
            <a:r>
              <a:rPr lang="en-US" sz="3100" dirty="0" smtClean="0"/>
              <a:t>Results from CHI’s 2010 – 2011 Workforce Surveys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51054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Jacqueline L. Colby, PhD, MPH</a:t>
            </a: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sz="1200" dirty="0" smtClean="0">
                <a:solidFill>
                  <a:schemeClr val="accent1"/>
                </a:solidFill>
              </a:rPr>
              <a:t>Colorado Rural Health Conference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August 11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, 2011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dodda\AppData\Local\Microsoft\Windows\Temporary Internet Files\Content.IE5\3VAVZ2OS\MP9102164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987800" cy="3962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26" name="Picture 2" descr="C:\Users\dodda\AppData\Local\Microsoft\Windows\Temporary Internet Files\Content.IE5\8FYYKPTH\MP90043857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3959885" cy="3886200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 your own?      Loan forgiveness?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19770" y="3657600"/>
            <a:ext cx="1713830" cy="1713830"/>
            <a:chOff x="-3293708" y="1291043"/>
            <a:chExt cx="1713830" cy="1713830"/>
          </a:xfrm>
        </p:grpSpPr>
        <p:sp>
          <p:nvSpPr>
            <p:cNvPr id="9" name="Oval 8"/>
            <p:cNvSpPr/>
            <p:nvPr/>
          </p:nvSpPr>
          <p:spPr>
            <a:xfrm>
              <a:off x="-3293708" y="1291043"/>
              <a:ext cx="1713830" cy="171383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Oval 4"/>
            <p:cNvSpPr/>
            <p:nvPr/>
          </p:nvSpPr>
          <p:spPr>
            <a:xfrm>
              <a:off x="-2944138" y="1519643"/>
              <a:ext cx="1211860" cy="1211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600" kern="1200" dirty="0" smtClean="0">
                  <a:solidFill>
                    <a:schemeClr val="bg1"/>
                  </a:solidFill>
                </a:rPr>
                <a:t>58%</a:t>
              </a:r>
              <a:endParaRPr lang="en-US" sz="5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657600"/>
            <a:ext cx="1713830" cy="171383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/>
          <a:lstStyle/>
          <a:p>
            <a:r>
              <a:rPr lang="en-US" sz="5600" dirty="0" smtClean="0"/>
              <a:t>74%</a:t>
            </a:r>
            <a:endParaRPr lang="en-US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 &amp; PA Retention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 &amp; PA Retention factors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8001000" cy="3124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6172200" y="2895600"/>
            <a:ext cx="2590800" cy="1219200"/>
          </a:xfrm>
          <a:prstGeom prst="borderCallout1">
            <a:avLst>
              <a:gd name="adj1" fmla="val 105210"/>
              <a:gd name="adj2" fmla="val 45930"/>
              <a:gd name="adj3" fmla="val 184192"/>
              <a:gd name="adj4" fmla="val -2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lack of respect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family responsibilities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insufficient wages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NP Work settings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50" name="Picture 10" descr="http://www.easyvectors.com/assets/images/vectors/afbig/hospital-sign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81000"/>
            <a:ext cx="1295400" cy="1295400"/>
          </a:xfrm>
          <a:prstGeom prst="rect">
            <a:avLst/>
          </a:prstGeom>
          <a:noFill/>
        </p:spPr>
      </p:pic>
      <p:pic>
        <p:nvPicPr>
          <p:cNvPr id="8" name="Content Placeholder 7" descr="pie grap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0" y="1447800"/>
            <a:ext cx="433798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dodda\AppData\Local\Microsoft\Windows\Temporary Internet Files\Content.IE5\VYJC45YL\MP900321092[1]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02260"/>
            <a:ext cx="9144000" cy="65227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privileges available to NPs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odda\AppData\Local\Microsoft\Windows\Temporary Internet Files\Content.IE5\8AR6NXX0\MP9003416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 flipV="1">
            <a:off x="6593567" y="1486031"/>
            <a:ext cx="1490980" cy="2090158"/>
          </a:xfrm>
          <a:prstGeom prst="rect">
            <a:avLst/>
          </a:prstGeom>
          <a:noFill/>
        </p:spPr>
      </p:pic>
      <p:pic>
        <p:nvPicPr>
          <p:cNvPr id="1026" name="Picture 2" descr="C:\Users\dodda\AppData\Local\Microsoft\Windows\Temporary Internet Files\Content.IE5\YUFZZ9W7\MP90033726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9622" y="1828800"/>
            <a:ext cx="2331578" cy="1663192"/>
          </a:xfrm>
          <a:prstGeom prst="rect">
            <a:avLst/>
          </a:prstGeom>
          <a:noFill/>
        </p:spPr>
      </p:pic>
      <p:pic>
        <p:nvPicPr>
          <p:cNvPr id="1027" name="Picture 3" descr="C:\Users\dodda\AppData\Local\Microsoft\Windows\Temporary Internet Files\Content.IE5\B3HGE22Z\MP90043317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726692"/>
            <a:ext cx="1905000" cy="1765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NP hurdles to providing quality care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1854200"/>
          <a:ext cx="76200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medicleanlaundry.com/images/products/gown-MDT011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1943100" cy="2590800"/>
          </a:xfrm>
          <a:prstGeom prst="rect">
            <a:avLst/>
          </a:prstGeom>
          <a:noFill/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839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insurance was not created equal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APN survey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Important providers of primary &amp; anesthesia care</a:t>
            </a:r>
          </a:p>
          <a:p>
            <a:r>
              <a:rPr lang="en-US" dirty="0" smtClean="0"/>
              <a:t>Upcoming retirement wave</a:t>
            </a:r>
          </a:p>
          <a:p>
            <a:r>
              <a:rPr lang="en-US" dirty="0" smtClean="0"/>
              <a:t>Prescriptive authority not universal</a:t>
            </a:r>
          </a:p>
          <a:p>
            <a:r>
              <a:rPr lang="en-US" dirty="0" smtClean="0"/>
              <a:t>Patients unable to afford needed care</a:t>
            </a:r>
          </a:p>
          <a:p>
            <a:pPr lvl="1"/>
            <a:r>
              <a:rPr lang="en-US" dirty="0" smtClean="0"/>
              <a:t>Insurance doesn’t guarantee access either</a:t>
            </a:r>
          </a:p>
          <a:p>
            <a:r>
              <a:rPr lang="en-US" dirty="0" smtClean="0"/>
              <a:t>Availability of specialists limits quality of care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 survey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Rural PAs are important providers of primary care.</a:t>
            </a:r>
          </a:p>
          <a:p>
            <a:r>
              <a:rPr lang="en-US" dirty="0" smtClean="0"/>
              <a:t>Retirements expected to be lower than NPs, as the former tend to be younger.</a:t>
            </a:r>
          </a:p>
          <a:p>
            <a:r>
              <a:rPr lang="en-US" dirty="0" err="1" smtClean="0"/>
              <a:t>PAs’</a:t>
            </a:r>
            <a:r>
              <a:rPr lang="en-US" dirty="0" smtClean="0"/>
              <a:t> scope of practice is based on a physician’s delegation of duties and often includes prescriptive authority.</a:t>
            </a:r>
          </a:p>
          <a:p>
            <a:r>
              <a:rPr lang="en-US" dirty="0" smtClean="0"/>
              <a:t>Rural practices with PAs were slightly more likely than rural practices with NPs to accept Medicaid and CHP+ patients. </a:t>
            </a:r>
          </a:p>
          <a:p>
            <a:r>
              <a:rPr lang="en-US" dirty="0" smtClean="0"/>
              <a:t>PAs in rural practices were more likely to accept Medicaid, Medicare and CHP+ patients than their urban counterparts.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For comments and answers to questions contact: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r>
              <a:rPr lang="en-US" dirty="0" smtClean="0"/>
              <a:t>Jacqueline L. Colby, PhD, MPH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Program Manager, Center for the Study of the Health Professions Workforce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720.382.7095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colbyj@ColoradoHealthInstitute.org</a:t>
            </a:r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r>
              <a:rPr lang="en-US" dirty="0" smtClean="0"/>
              <a:t>Athena Dodd, MSPH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Research Analyst, Center for the Study of the Health Professions Workforce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720.382.7093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dodda@ColoradoHealthInstitute.org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odda\AppData\Local\Microsoft\Windows\Temporary Internet Files\Content.IE5\8FYYKPTH\MP9004010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5455920" cy="6271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APNs: All Kinds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143000"/>
          <a:ext cx="6096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odda\AppData\Local\Microsoft\Windows\Temporary Internet Files\Content.IE5\8FYYKPTH\MP9004010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5455920" cy="6271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PAs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85800" y="1447800"/>
          <a:ext cx="3276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Users\dodda\AppData\Local\Microsoft\Windows\Temporary Internet Files\Content.IE5\A0TGWKNC\MP900401425[1]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are in rural areas?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Ps_MDs_dots_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33400"/>
            <a:ext cx="7395882" cy="5715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4600" y="4267200"/>
            <a:ext cx="5334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2286000"/>
            <a:ext cx="762000" cy="762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Distribution of NPs &amp; Physicians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3400" y="18360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Counties with at least one registered NP and no practicing primary care physician</a:t>
            </a:r>
            <a:endParaRPr lang="en-US" sz="800" dirty="0"/>
          </a:p>
        </p:txBody>
      </p:sp>
      <p:sp>
        <p:nvSpPr>
          <p:cNvPr id="12" name="Oval 11"/>
          <p:cNvSpPr/>
          <p:nvPr/>
        </p:nvSpPr>
        <p:spPr>
          <a:xfrm>
            <a:off x="8458200" y="1531203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jcolby\AppData\Local\Microsoft\Windows\Temporary Internet Files\Content.Outlook\9GRTJK28\PracPA_HPSA (2).jpg"/>
          <p:cNvPicPr>
            <a:picLocks noGrp="1"/>
          </p:cNvPicPr>
          <p:nvPr>
            <p:ph idx="1"/>
          </p:nvPr>
        </p:nvPicPr>
        <p:blipFill>
          <a:blip r:embed="rId3" cstate="print"/>
          <a:srcRect t="3960" b="3135"/>
          <a:stretch>
            <a:fillRect/>
          </a:stretch>
        </p:blipFill>
        <p:spPr bwMode="auto">
          <a:xfrm>
            <a:off x="762000" y="762000"/>
            <a:ext cx="754610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Distribution of PAs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58000" y="2209800"/>
            <a:ext cx="609600" cy="609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590800"/>
            <a:ext cx="3810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4038600"/>
            <a:ext cx="18288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4196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Counties with at least one practicing PA and no practicing primary care physician</a:t>
            </a:r>
            <a:endParaRPr lang="en-US" sz="800" dirty="0"/>
          </a:p>
        </p:txBody>
      </p:sp>
      <p:sp>
        <p:nvSpPr>
          <p:cNvPr id="13" name="Oval 12"/>
          <p:cNvSpPr/>
          <p:nvPr/>
        </p:nvSpPr>
        <p:spPr>
          <a:xfrm>
            <a:off x="1219200" y="4114800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NMs_ObGyns_dots_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33400"/>
            <a:ext cx="7395883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Distribution of CNMs &amp; OB-GYNs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15200" y="3962400"/>
            <a:ext cx="762000" cy="762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5257800"/>
            <a:ext cx="838200" cy="8382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4419600"/>
            <a:ext cx="1066800" cy="762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3886200"/>
            <a:ext cx="5334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334000"/>
            <a:ext cx="5334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4724400"/>
            <a:ext cx="609600" cy="609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77200" y="1828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Counties with at least one registered CNM and no practicing Ob-</a:t>
            </a:r>
            <a:r>
              <a:rPr lang="en-US" sz="800" dirty="0" err="1" smtClean="0"/>
              <a:t>Gyn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8382000" y="1524000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eight-lifting-complete.com/image-files/olympic-barbell-sets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2445278" y="609600"/>
            <a:ext cx="6698722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Rural APNs: Heavy lifters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763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8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eight-lifting-complete.com/image-files/olympic-barbell-sets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2445278" y="609600"/>
            <a:ext cx="6698722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Rural PAs: Carrying their share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267419" y="1828800"/>
          <a:ext cx="815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_CHI">
  <a:themeElements>
    <a:clrScheme name="C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595"/>
      </a:accent1>
      <a:accent2>
        <a:srgbClr val="C74746"/>
      </a:accent2>
      <a:accent3>
        <a:srgbClr val="A3AD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2011_CHI</Template>
  <TotalTime>5106</TotalTime>
  <Words>551</Words>
  <Application>Microsoft Office PowerPoint</Application>
  <PresentationFormat>On-screen Show (4:3)</PresentationFormat>
  <Paragraphs>160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2011_CHI</vt:lpstr>
      <vt:lpstr>Rural APNs &amp; PAs in Colorado:  Results from CHI’s 2010 – 2011 Workforce Surveys</vt:lpstr>
      <vt:lpstr>APNs: All Kinds</vt:lpstr>
      <vt:lpstr>Plus PAs</vt:lpstr>
      <vt:lpstr>How many are in rural areas?</vt:lpstr>
      <vt:lpstr>Distribution of NPs &amp; Physicians</vt:lpstr>
      <vt:lpstr>Distribution of PAs</vt:lpstr>
      <vt:lpstr>Distribution of CNMs &amp; OB-GYNs</vt:lpstr>
      <vt:lpstr>Rural APNs: Heavy lifters</vt:lpstr>
      <vt:lpstr>Rural PAs: Carrying their share</vt:lpstr>
      <vt:lpstr>Grow your own?      Loan forgiveness?</vt:lpstr>
      <vt:lpstr>NP &amp; PA Retention factors</vt:lpstr>
      <vt:lpstr>NP &amp; PA Retention factors</vt:lpstr>
      <vt:lpstr>NP Work settings</vt:lpstr>
      <vt:lpstr>Practice privileges available to NPs</vt:lpstr>
      <vt:lpstr>NP hurdles to providing quality care</vt:lpstr>
      <vt:lpstr>All insurance was not created equal</vt:lpstr>
      <vt:lpstr>Summary of APN survey findings</vt:lpstr>
      <vt:lpstr>Summary of PA survey findings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 &amp; PA Surveys (for CHRC symposium)</dc:title>
  <dc:creator>Athena Dodd</dc:creator>
  <cp:lastModifiedBy>Tasia Sinn</cp:lastModifiedBy>
  <cp:revision>100</cp:revision>
  <dcterms:created xsi:type="dcterms:W3CDTF">2011-07-11T16:51:47Z</dcterms:created>
  <dcterms:modified xsi:type="dcterms:W3CDTF">2011-09-15T18:19:40Z</dcterms:modified>
</cp:coreProperties>
</file>