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handoutMasterIdLst>
    <p:handoutMasterId r:id="rId35"/>
  </p:handoutMasterIdLst>
  <p:sldIdLst>
    <p:sldId id="333" r:id="rId2"/>
    <p:sldId id="257" r:id="rId3"/>
    <p:sldId id="258" r:id="rId4"/>
    <p:sldId id="260" r:id="rId5"/>
    <p:sldId id="283" r:id="rId6"/>
    <p:sldId id="284" r:id="rId7"/>
    <p:sldId id="285" r:id="rId8"/>
    <p:sldId id="259" r:id="rId9"/>
    <p:sldId id="261" r:id="rId10"/>
    <p:sldId id="338" r:id="rId11"/>
    <p:sldId id="266" r:id="rId12"/>
    <p:sldId id="316" r:id="rId13"/>
    <p:sldId id="295" r:id="rId14"/>
    <p:sldId id="267" r:id="rId15"/>
    <p:sldId id="300" r:id="rId16"/>
    <p:sldId id="303" r:id="rId17"/>
    <p:sldId id="287" r:id="rId18"/>
    <p:sldId id="274" r:id="rId19"/>
    <p:sldId id="280" r:id="rId20"/>
    <p:sldId id="272" r:id="rId21"/>
    <p:sldId id="335" r:id="rId22"/>
    <p:sldId id="269" r:id="rId23"/>
    <p:sldId id="334" r:id="rId24"/>
    <p:sldId id="275" r:id="rId25"/>
    <p:sldId id="348" r:id="rId26"/>
    <p:sldId id="310" r:id="rId27"/>
    <p:sldId id="345" r:id="rId28"/>
    <p:sldId id="343" r:id="rId29"/>
    <p:sldId id="336" r:id="rId30"/>
    <p:sldId id="344" r:id="rId31"/>
    <p:sldId id="347" r:id="rId32"/>
    <p:sldId id="337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ekend" initials="d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E8F"/>
    <a:srgbClr val="56004E"/>
    <a:srgbClr val="F6A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451" autoAdjust="0"/>
    <p:restoredTop sz="65938" autoAdjust="0"/>
  </p:normalViewPr>
  <p:slideViewPr>
    <p:cSldViewPr>
      <p:cViewPr varScale="1">
        <p:scale>
          <a:sx n="48" d="100"/>
          <a:sy n="48" d="100"/>
        </p:scale>
        <p:origin x="11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sas\CHI_Y\Colorado%20Household%20Survey\2011\DATA\Data%20Requests\broomfield_townhal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sas\CHI_Y\Colorado%20Household%20Survey\2011\DATA\Data%20Requests\Roundtable1_v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broomfield_townhall!$G$13</c:f>
              <c:strCache>
                <c:ptCount val="1"/>
                <c:pt idx="0">
                  <c:v>Employer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broomfield_townhall!$H$12:$J$12</c:f>
              <c:strCache>
                <c:ptCount val="3"/>
                <c:pt idx="0">
                  <c:v>Colorado</c:v>
                </c:pt>
                <c:pt idx="1">
                  <c:v>HSR 16 (Boulder/Broomfield)</c:v>
                </c:pt>
                <c:pt idx="2">
                  <c:v>HSR 19 (Mesa)</c:v>
                </c:pt>
              </c:strCache>
            </c:strRef>
          </c:cat>
          <c:val>
            <c:numRef>
              <c:f>broomfield_townhall!$H$13:$J$13</c:f>
              <c:numCache>
                <c:formatCode>0.0%</c:formatCode>
                <c:ptCount val="3"/>
                <c:pt idx="0">
                  <c:v>0.57772600000000041</c:v>
                </c:pt>
                <c:pt idx="1">
                  <c:v>0.66842400000000046</c:v>
                </c:pt>
                <c:pt idx="2">
                  <c:v>0.47787500000000033</c:v>
                </c:pt>
              </c:numCache>
            </c:numRef>
          </c:val>
        </c:ser>
        <c:ser>
          <c:idx val="1"/>
          <c:order val="1"/>
          <c:tx>
            <c:strRef>
              <c:f>broomfield_townhall!$G$14</c:f>
              <c:strCache>
                <c:ptCount val="1"/>
                <c:pt idx="0">
                  <c:v>Medicare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broomfield_townhall!$H$12:$J$12</c:f>
              <c:strCache>
                <c:ptCount val="3"/>
                <c:pt idx="0">
                  <c:v>Colorado</c:v>
                </c:pt>
                <c:pt idx="1">
                  <c:v>HSR 16 (Boulder/Broomfield)</c:v>
                </c:pt>
                <c:pt idx="2">
                  <c:v>HSR 19 (Mesa)</c:v>
                </c:pt>
              </c:strCache>
            </c:strRef>
          </c:cat>
          <c:val>
            <c:numRef>
              <c:f>broomfield_townhall!$H$14:$J$14</c:f>
              <c:numCache>
                <c:formatCode>0.0%</c:formatCode>
                <c:ptCount val="3"/>
                <c:pt idx="0">
                  <c:v>9.2304000000000025E-2</c:v>
                </c:pt>
                <c:pt idx="1">
                  <c:v>6.2234000000000039E-2</c:v>
                </c:pt>
                <c:pt idx="2">
                  <c:v>0.10223499999999999</c:v>
                </c:pt>
              </c:numCache>
            </c:numRef>
          </c:val>
        </c:ser>
        <c:ser>
          <c:idx val="2"/>
          <c:order val="2"/>
          <c:tx>
            <c:strRef>
              <c:f>broomfield_townhall!$G$15</c:f>
              <c:strCache>
                <c:ptCount val="1"/>
                <c:pt idx="0">
                  <c:v>Medicaid/CHP+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broomfield_townhall!$H$12:$J$12</c:f>
              <c:strCache>
                <c:ptCount val="3"/>
                <c:pt idx="0">
                  <c:v>Colorado</c:v>
                </c:pt>
                <c:pt idx="1">
                  <c:v>HSR 16 (Boulder/Broomfield)</c:v>
                </c:pt>
                <c:pt idx="2">
                  <c:v>HSR 19 (Mesa)</c:v>
                </c:pt>
              </c:strCache>
            </c:strRef>
          </c:cat>
          <c:val>
            <c:numRef>
              <c:f>broomfield_townhall!$H$15:$J$15</c:f>
              <c:numCache>
                <c:formatCode>0.0%</c:formatCode>
                <c:ptCount val="3"/>
                <c:pt idx="0">
                  <c:v>8.6763000000000007E-2</c:v>
                </c:pt>
                <c:pt idx="1">
                  <c:v>3.8314999999999995E-2</c:v>
                </c:pt>
                <c:pt idx="2">
                  <c:v>0.16584700000000013</c:v>
                </c:pt>
              </c:numCache>
            </c:numRef>
          </c:val>
        </c:ser>
        <c:ser>
          <c:idx val="3"/>
          <c:order val="3"/>
          <c:tx>
            <c:strRef>
              <c:f>broomfield_townhall!$G$16</c:f>
              <c:strCache>
                <c:ptCount val="1"/>
                <c:pt idx="0">
                  <c:v>Private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broomfield_townhall!$H$12:$J$12</c:f>
              <c:strCache>
                <c:ptCount val="3"/>
                <c:pt idx="0">
                  <c:v>Colorado</c:v>
                </c:pt>
                <c:pt idx="1">
                  <c:v>HSR 16 (Boulder/Broomfield)</c:v>
                </c:pt>
                <c:pt idx="2">
                  <c:v>HSR 19 (Mesa)</c:v>
                </c:pt>
              </c:strCache>
            </c:strRef>
          </c:cat>
          <c:val>
            <c:numRef>
              <c:f>broomfield_townhall!$H$16:$J$16</c:f>
              <c:numCache>
                <c:formatCode>0.0%</c:formatCode>
                <c:ptCount val="3"/>
                <c:pt idx="0">
                  <c:v>7.6893000000000072E-2</c:v>
                </c:pt>
                <c:pt idx="1">
                  <c:v>0.12939899999999999</c:v>
                </c:pt>
                <c:pt idx="2">
                  <c:v>5.0868000000000038E-2</c:v>
                </c:pt>
              </c:numCache>
            </c:numRef>
          </c:val>
        </c:ser>
        <c:ser>
          <c:idx val="4"/>
          <c:order val="4"/>
          <c:tx>
            <c:strRef>
              <c:f>broomfield_townhall!$G$17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39716443250745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425544539222857E-2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106394860445037E-2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broomfield_townhall!$H$12:$J$12</c:f>
              <c:strCache>
                <c:ptCount val="3"/>
                <c:pt idx="0">
                  <c:v>Colorado</c:v>
                </c:pt>
                <c:pt idx="1">
                  <c:v>HSR 16 (Boulder/Broomfield)</c:v>
                </c:pt>
                <c:pt idx="2">
                  <c:v>HSR 19 (Mesa)</c:v>
                </c:pt>
              </c:strCache>
            </c:strRef>
          </c:cat>
          <c:val>
            <c:numRef>
              <c:f>broomfield_townhall!$H$17:$J$17</c:f>
              <c:numCache>
                <c:formatCode>0.0%</c:formatCode>
                <c:ptCount val="3"/>
                <c:pt idx="0">
                  <c:v>8.0130000000000028E-3</c:v>
                </c:pt>
                <c:pt idx="1">
                  <c:v>1.1228000000000009E-2</c:v>
                </c:pt>
                <c:pt idx="2">
                  <c:v>2.8260999999999998E-2</c:v>
                </c:pt>
              </c:numCache>
            </c:numRef>
          </c:val>
        </c:ser>
        <c:ser>
          <c:idx val="5"/>
          <c:order val="5"/>
          <c:tx>
            <c:strRef>
              <c:f>broomfield_townhall!$G$18</c:f>
              <c:strCache>
                <c:ptCount val="1"/>
                <c:pt idx="0">
                  <c:v>Uninsured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broomfield_townhall!$H$12:$J$12</c:f>
              <c:strCache>
                <c:ptCount val="3"/>
                <c:pt idx="0">
                  <c:v>Colorado</c:v>
                </c:pt>
                <c:pt idx="1">
                  <c:v>HSR 16 (Boulder/Broomfield)</c:v>
                </c:pt>
                <c:pt idx="2">
                  <c:v>HSR 19 (Mesa)</c:v>
                </c:pt>
              </c:strCache>
            </c:strRef>
          </c:cat>
          <c:val>
            <c:numRef>
              <c:f>broomfield_townhall!$H$18:$J$18</c:f>
              <c:numCache>
                <c:formatCode>0.0%</c:formatCode>
                <c:ptCount val="3"/>
                <c:pt idx="0">
                  <c:v>0.15830200000000011</c:v>
                </c:pt>
                <c:pt idx="1">
                  <c:v>9.0400000000000022E-2</c:v>
                </c:pt>
                <c:pt idx="2">
                  <c:v>0.17491300000000012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115264"/>
        <c:axId val="54846584"/>
      </c:barChart>
      <c:catAx>
        <c:axId val="5511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846584"/>
        <c:crosses val="autoZero"/>
        <c:auto val="1"/>
        <c:lblAlgn val="ctr"/>
        <c:lblOffset val="100"/>
        <c:noMultiLvlLbl val="0"/>
      </c:catAx>
      <c:valAx>
        <c:axId val="548465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551152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2"/>
            <c:bubble3D val="0"/>
            <c:spPr>
              <a:solidFill>
                <a:srgbClr val="56004E"/>
              </a:solidFill>
            </c:spPr>
          </c:dPt>
          <c:dLbls>
            <c:dLbl>
              <c:idx val="0"/>
              <c:layout>
                <c:manualLayout>
                  <c:x val="0.15183028476932542"/>
                  <c:y val="8.267973076118025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M</a:t>
                    </a:r>
                    <a:r>
                      <a:rPr lang="en-US" dirty="0" smtClean="0"/>
                      <a:t>edicare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Only </a:t>
                    </a:r>
                  </a:p>
                  <a:p>
                    <a:r>
                      <a:rPr lang="en-US" b="1" dirty="0" smtClean="0">
                        <a:solidFill>
                          <a:srgbClr val="56004E"/>
                        </a:solidFill>
                      </a:rPr>
                      <a:t>17.0</a:t>
                    </a:r>
                    <a:r>
                      <a:rPr lang="en-US" b="1" dirty="0">
                        <a:solidFill>
                          <a:srgbClr val="56004E"/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260765990701144E-3"/>
                  <c:y val="9.539575893028884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3B6E8F"/>
                        </a:solidFill>
                      </a:rPr>
                      <a:t>Medicare </a:t>
                    </a:r>
                    <a:r>
                      <a:rPr lang="en-US" sz="2000" dirty="0" smtClean="0">
                        <a:solidFill>
                          <a:srgbClr val="3B6E8F"/>
                        </a:solidFill>
                      </a:rPr>
                      <a:t/>
                    </a:r>
                    <a:br>
                      <a:rPr lang="en-US" sz="2000" dirty="0" smtClean="0">
                        <a:solidFill>
                          <a:srgbClr val="3B6E8F"/>
                        </a:solidFill>
                      </a:rPr>
                    </a:br>
                    <a:r>
                      <a:rPr lang="en-US" sz="2000" dirty="0" smtClean="0">
                        <a:solidFill>
                          <a:srgbClr val="3B6E8F"/>
                        </a:solidFill>
                      </a:rPr>
                      <a:t>&amp; </a:t>
                    </a:r>
                    <a:r>
                      <a:rPr lang="en-US" sz="2000" dirty="0">
                        <a:solidFill>
                          <a:srgbClr val="3B6E8F"/>
                        </a:solidFill>
                      </a:rPr>
                      <a:t>Medicaid</a:t>
                    </a:r>
                    <a:r>
                      <a:rPr lang="en-US" sz="2000" dirty="0" smtClean="0">
                        <a:solidFill>
                          <a:srgbClr val="3B6E8F"/>
                        </a:solidFill>
                      </a:rPr>
                      <a:t>* </a:t>
                    </a:r>
                    <a:endParaRPr lang="en-US" sz="2000" dirty="0">
                      <a:solidFill>
                        <a:srgbClr val="3B6E8F"/>
                      </a:solidFill>
                    </a:endParaRPr>
                  </a:p>
                  <a:p>
                    <a:r>
                      <a:rPr lang="en-US" sz="2000" b="1" dirty="0">
                        <a:solidFill>
                          <a:srgbClr val="56004E"/>
                        </a:solidFill>
                      </a:rPr>
                      <a:t>10.5%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56765962891088E-2"/>
                  <c:y val="-0.237926509186351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Medicare &amp; some other insurance, </a:t>
                    </a:r>
                    <a:r>
                      <a:rPr lang="en-US" b="1" dirty="0">
                        <a:solidFill>
                          <a:srgbClr val="56004E"/>
                        </a:solidFill>
                      </a:rPr>
                      <a:t>72.4%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3B6E8F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Roundtable1_v2!$G$64:$G$66</c:f>
              <c:strCache>
                <c:ptCount val="3"/>
                <c:pt idx="0">
                  <c:v>Medicare Only</c:v>
                </c:pt>
                <c:pt idx="1">
                  <c:v>Medicare &amp; Medicaid </c:v>
                </c:pt>
                <c:pt idx="2">
                  <c:v>Medicare &amp; some other insurance</c:v>
                </c:pt>
              </c:strCache>
            </c:strRef>
          </c:cat>
          <c:val>
            <c:numRef>
              <c:f>Roundtable1_v2!$H$64:$H$66</c:f>
              <c:numCache>
                <c:formatCode>0.0%</c:formatCode>
                <c:ptCount val="3"/>
                <c:pt idx="0">
                  <c:v>0.17037680403035618</c:v>
                </c:pt>
                <c:pt idx="1">
                  <c:v>0.10529247151428602</c:v>
                </c:pt>
                <c:pt idx="2">
                  <c:v>0.72433072445535851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14F6E-6A7E-4A14-BC39-DBBD66553A3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2B1334F-79FD-4F36-9A59-FFF8AE7E5C6A}">
      <dgm:prSet phldrT="[Text]"/>
      <dgm:spPr/>
      <dgm:t>
        <a:bodyPr/>
        <a:lstStyle/>
        <a:p>
          <a:r>
            <a:rPr lang="en-US" dirty="0" smtClean="0"/>
            <a:t>Medicare</a:t>
          </a:r>
          <a:endParaRPr lang="en-US" dirty="0"/>
        </a:p>
      </dgm:t>
    </dgm:pt>
    <dgm:pt modelId="{8EFA1E86-CB3A-436F-8DDC-30A729BBE203}" type="parTrans" cxnId="{8D2130D8-FC3F-4F7C-980F-3F4BF311B171}">
      <dgm:prSet/>
      <dgm:spPr/>
      <dgm:t>
        <a:bodyPr/>
        <a:lstStyle/>
        <a:p>
          <a:endParaRPr lang="en-US"/>
        </a:p>
      </dgm:t>
    </dgm:pt>
    <dgm:pt modelId="{0132CFD5-4B84-4C66-BC0B-E1D33389259F}" type="sibTrans" cxnId="{8D2130D8-FC3F-4F7C-980F-3F4BF311B171}">
      <dgm:prSet/>
      <dgm:spPr/>
      <dgm:t>
        <a:bodyPr/>
        <a:lstStyle/>
        <a:p>
          <a:endParaRPr lang="en-US"/>
        </a:p>
      </dgm:t>
    </dgm:pt>
    <dgm:pt modelId="{ABDDF563-3775-4E8F-BBD4-B43CF863089E}">
      <dgm:prSet phldrT="[Text]"/>
      <dgm:spPr/>
      <dgm:t>
        <a:bodyPr/>
        <a:lstStyle/>
        <a:p>
          <a:r>
            <a:rPr lang="en-US" dirty="0" smtClean="0"/>
            <a:t>Public Insurance (Medicaid+)</a:t>
          </a:r>
          <a:endParaRPr lang="en-US" dirty="0"/>
        </a:p>
      </dgm:t>
    </dgm:pt>
    <dgm:pt modelId="{B1B9DAF4-E605-4CC3-8E72-8B0EC0E1DCE0}" type="parTrans" cxnId="{41824C0E-8497-4EAF-BF1C-CB453FC2F31D}">
      <dgm:prSet/>
      <dgm:spPr/>
      <dgm:t>
        <a:bodyPr/>
        <a:lstStyle/>
        <a:p>
          <a:endParaRPr lang="en-US"/>
        </a:p>
      </dgm:t>
    </dgm:pt>
    <dgm:pt modelId="{B7EBB230-0DC3-472C-8EF8-BD3CD606F9FE}" type="sibTrans" cxnId="{41824C0E-8497-4EAF-BF1C-CB453FC2F31D}">
      <dgm:prSet/>
      <dgm:spPr/>
      <dgm:t>
        <a:bodyPr/>
        <a:lstStyle/>
        <a:p>
          <a:endParaRPr lang="en-US"/>
        </a:p>
      </dgm:t>
    </dgm:pt>
    <dgm:pt modelId="{98A91CF4-289D-47BC-98DB-F675713B8855}">
      <dgm:prSet phldrT="[Text]"/>
      <dgm:spPr/>
      <dgm:t>
        <a:bodyPr/>
        <a:lstStyle/>
        <a:p>
          <a:r>
            <a:rPr lang="en-US" dirty="0" smtClean="0"/>
            <a:t>Large Group</a:t>
          </a:r>
          <a:endParaRPr lang="en-US" dirty="0"/>
        </a:p>
      </dgm:t>
    </dgm:pt>
    <dgm:pt modelId="{7B41AE3E-41CD-469A-9540-1FA21D7F72E9}" type="parTrans" cxnId="{D24AC4E9-CB28-459C-BF73-B673603BDC4D}">
      <dgm:prSet/>
      <dgm:spPr/>
      <dgm:t>
        <a:bodyPr/>
        <a:lstStyle/>
        <a:p>
          <a:endParaRPr lang="en-US"/>
        </a:p>
      </dgm:t>
    </dgm:pt>
    <dgm:pt modelId="{20257F90-B1E3-4785-B96A-B2853BE37805}" type="sibTrans" cxnId="{D24AC4E9-CB28-459C-BF73-B673603BDC4D}">
      <dgm:prSet/>
      <dgm:spPr/>
      <dgm:t>
        <a:bodyPr/>
        <a:lstStyle/>
        <a:p>
          <a:endParaRPr lang="en-US"/>
        </a:p>
      </dgm:t>
    </dgm:pt>
    <dgm:pt modelId="{7DC4AEF6-EC39-4848-AD64-7CF06A3A5406}">
      <dgm:prSet phldrT="[Text]"/>
      <dgm:spPr/>
      <dgm:t>
        <a:bodyPr/>
        <a:lstStyle/>
        <a:p>
          <a:r>
            <a:rPr lang="en-US" dirty="0" smtClean="0"/>
            <a:t>Small Group</a:t>
          </a:r>
          <a:endParaRPr lang="en-US" dirty="0"/>
        </a:p>
      </dgm:t>
    </dgm:pt>
    <dgm:pt modelId="{B6A809D5-087B-41C7-9507-07E0AD063450}" type="parTrans" cxnId="{E74F9503-343C-4DF4-A8C4-BC03C08E7529}">
      <dgm:prSet/>
      <dgm:spPr/>
      <dgm:t>
        <a:bodyPr/>
        <a:lstStyle/>
        <a:p>
          <a:endParaRPr lang="en-US"/>
        </a:p>
      </dgm:t>
    </dgm:pt>
    <dgm:pt modelId="{694993EF-0D63-46BE-881C-A965F90F9F50}" type="sibTrans" cxnId="{E74F9503-343C-4DF4-A8C4-BC03C08E7529}">
      <dgm:prSet/>
      <dgm:spPr/>
      <dgm:t>
        <a:bodyPr/>
        <a:lstStyle/>
        <a:p>
          <a:endParaRPr lang="en-US"/>
        </a:p>
      </dgm:t>
    </dgm:pt>
    <dgm:pt modelId="{AE5F03A8-D12F-4859-A407-E8071C7E6F00}">
      <dgm:prSet phldrT="[Text]"/>
      <dgm:spPr/>
      <dgm:t>
        <a:bodyPr/>
        <a:lstStyle/>
        <a:p>
          <a:r>
            <a:rPr lang="en-US" dirty="0" smtClean="0"/>
            <a:t>Individuals</a:t>
          </a:r>
          <a:endParaRPr lang="en-US" dirty="0"/>
        </a:p>
      </dgm:t>
    </dgm:pt>
    <dgm:pt modelId="{049E9697-3624-40AF-BB35-882DE854C4ED}" type="parTrans" cxnId="{58E2D22C-7CFC-436E-BDEC-DAC64926342C}">
      <dgm:prSet/>
      <dgm:spPr/>
      <dgm:t>
        <a:bodyPr/>
        <a:lstStyle/>
        <a:p>
          <a:endParaRPr lang="en-US"/>
        </a:p>
      </dgm:t>
    </dgm:pt>
    <dgm:pt modelId="{017D1007-236F-4A92-B328-84E38378F2BF}" type="sibTrans" cxnId="{58E2D22C-7CFC-436E-BDEC-DAC64926342C}">
      <dgm:prSet/>
      <dgm:spPr/>
      <dgm:t>
        <a:bodyPr/>
        <a:lstStyle/>
        <a:p>
          <a:endParaRPr lang="en-US"/>
        </a:p>
      </dgm:t>
    </dgm:pt>
    <dgm:pt modelId="{09A4C6D2-1A57-4D28-BCEF-FA465E56DD15}">
      <dgm:prSet phldrT="[Text]"/>
      <dgm:spPr/>
      <dgm:t>
        <a:bodyPr/>
        <a:lstStyle/>
        <a:p>
          <a:r>
            <a:rPr lang="en-US" dirty="0" smtClean="0"/>
            <a:t>Uninsured</a:t>
          </a:r>
          <a:endParaRPr lang="en-US" dirty="0"/>
        </a:p>
      </dgm:t>
    </dgm:pt>
    <dgm:pt modelId="{58492D64-2A77-4BB2-8639-7B828D8DB218}" type="parTrans" cxnId="{A7A6C9B6-BC52-4344-BE7D-0822E1F1BF9A}">
      <dgm:prSet/>
      <dgm:spPr/>
      <dgm:t>
        <a:bodyPr/>
        <a:lstStyle/>
        <a:p>
          <a:endParaRPr lang="en-US"/>
        </a:p>
      </dgm:t>
    </dgm:pt>
    <dgm:pt modelId="{3CC4D847-13D8-457B-9C59-B622CD2921EB}" type="sibTrans" cxnId="{A7A6C9B6-BC52-4344-BE7D-0822E1F1BF9A}">
      <dgm:prSet/>
      <dgm:spPr/>
      <dgm:t>
        <a:bodyPr/>
        <a:lstStyle/>
        <a:p>
          <a:endParaRPr lang="en-US"/>
        </a:p>
      </dgm:t>
    </dgm:pt>
    <dgm:pt modelId="{92A05DBF-E326-4FC6-ADAF-09EC21F17F51}" type="pres">
      <dgm:prSet presAssocID="{3C514F6E-6A7E-4A14-BC39-DBBD66553A36}" presName="Name0" presStyleCnt="0">
        <dgm:presLayoutVars>
          <dgm:dir/>
          <dgm:resizeHandles val="exact"/>
        </dgm:presLayoutVars>
      </dgm:prSet>
      <dgm:spPr/>
    </dgm:pt>
    <dgm:pt modelId="{DF6EB4A2-9463-4857-9A63-12DB1CF52463}" type="pres">
      <dgm:prSet presAssocID="{A2B1334F-79FD-4F36-9A59-FFF8AE7E5C6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2DEFD-CA98-4CEA-83F1-3B6797677949}" type="pres">
      <dgm:prSet presAssocID="{0132CFD5-4B84-4C66-BC0B-E1D33389259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3CA5AB4-E981-412C-9E65-262E62745A16}" type="pres">
      <dgm:prSet presAssocID="{0132CFD5-4B84-4C66-BC0B-E1D33389259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C16B37C-AD45-4F36-B950-F0CA26DEF62B}" type="pres">
      <dgm:prSet presAssocID="{ABDDF563-3775-4E8F-BBD4-B43CF863089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5DBD2-85F4-434D-98D0-BE9DDBE63195}" type="pres">
      <dgm:prSet presAssocID="{B7EBB230-0DC3-472C-8EF8-BD3CD606F9F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41A0B95-6F55-4C05-831F-F241BCEAE237}" type="pres">
      <dgm:prSet presAssocID="{B7EBB230-0DC3-472C-8EF8-BD3CD606F9F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3BD4BFE-6ABE-4AC0-A7DC-7217474B1EA9}" type="pres">
      <dgm:prSet presAssocID="{98A91CF4-289D-47BC-98DB-F675713B885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D2548-3333-436A-9F89-1D8895566FD2}" type="pres">
      <dgm:prSet presAssocID="{20257F90-B1E3-4785-B96A-B2853BE3780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2F7AEB0-6393-4082-BA4A-0C36CE995F06}" type="pres">
      <dgm:prSet presAssocID="{20257F90-B1E3-4785-B96A-B2853BE3780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F1C8436-4A14-48F9-B1E5-DEA55F5F77FD}" type="pres">
      <dgm:prSet presAssocID="{7DC4AEF6-EC39-4848-AD64-7CF06A3A540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60F76-2467-4992-9E74-F14775F8BB50}" type="pres">
      <dgm:prSet presAssocID="{694993EF-0D63-46BE-881C-A965F90F9F5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C048D0A-E122-4EA1-BF63-B0CD587BCCCC}" type="pres">
      <dgm:prSet presAssocID="{694993EF-0D63-46BE-881C-A965F90F9F5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D4602AB-0288-461C-9062-F645EE008A77}" type="pres">
      <dgm:prSet presAssocID="{AE5F03A8-D12F-4859-A407-E8071C7E6F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8F55D-F3CC-4E7C-A103-46B6CFEBEB2F}" type="pres">
      <dgm:prSet presAssocID="{017D1007-236F-4A92-B328-84E38378F2B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3C40BA0-2090-4455-9E23-3C2177F0C06E}" type="pres">
      <dgm:prSet presAssocID="{017D1007-236F-4A92-B328-84E38378F2B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E971D67-9C88-4A4E-A480-7FA6583E5056}" type="pres">
      <dgm:prSet presAssocID="{09A4C6D2-1A57-4D28-BCEF-FA465E56DD1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20E7A-1970-40E0-9965-96902FDFDF23}" type="presOf" srcId="{694993EF-0D63-46BE-881C-A965F90F9F50}" destId="{02A60F76-2467-4992-9E74-F14775F8BB50}" srcOrd="0" destOrd="0" presId="urn:microsoft.com/office/officeart/2005/8/layout/process1"/>
    <dgm:cxn modelId="{8E170E29-0B06-4213-A002-08839E0D8578}" type="presOf" srcId="{B7EBB230-0DC3-472C-8EF8-BD3CD606F9FE}" destId="{B8A5DBD2-85F4-434D-98D0-BE9DDBE63195}" srcOrd="0" destOrd="0" presId="urn:microsoft.com/office/officeart/2005/8/layout/process1"/>
    <dgm:cxn modelId="{D24AC4E9-CB28-459C-BF73-B673603BDC4D}" srcId="{3C514F6E-6A7E-4A14-BC39-DBBD66553A36}" destId="{98A91CF4-289D-47BC-98DB-F675713B8855}" srcOrd="2" destOrd="0" parTransId="{7B41AE3E-41CD-469A-9540-1FA21D7F72E9}" sibTransId="{20257F90-B1E3-4785-B96A-B2853BE37805}"/>
    <dgm:cxn modelId="{FB0714DD-ECD4-4985-8208-7167AEC7B8A6}" type="presOf" srcId="{3C514F6E-6A7E-4A14-BC39-DBBD66553A36}" destId="{92A05DBF-E326-4FC6-ADAF-09EC21F17F51}" srcOrd="0" destOrd="0" presId="urn:microsoft.com/office/officeart/2005/8/layout/process1"/>
    <dgm:cxn modelId="{E7855678-B4A5-4DA7-999E-147C7A573907}" type="presOf" srcId="{0132CFD5-4B84-4C66-BC0B-E1D33389259F}" destId="{1332DEFD-CA98-4CEA-83F1-3B6797677949}" srcOrd="0" destOrd="0" presId="urn:microsoft.com/office/officeart/2005/8/layout/process1"/>
    <dgm:cxn modelId="{2295434D-8E0E-4A4F-A49F-2D1DE76B971A}" type="presOf" srcId="{20257F90-B1E3-4785-B96A-B2853BE37805}" destId="{195D2548-3333-436A-9F89-1D8895566FD2}" srcOrd="0" destOrd="0" presId="urn:microsoft.com/office/officeart/2005/8/layout/process1"/>
    <dgm:cxn modelId="{8DC6E196-5F85-42A1-A728-FFC0EACFAA43}" type="presOf" srcId="{ABDDF563-3775-4E8F-BBD4-B43CF863089E}" destId="{5C16B37C-AD45-4F36-B950-F0CA26DEF62B}" srcOrd="0" destOrd="0" presId="urn:microsoft.com/office/officeart/2005/8/layout/process1"/>
    <dgm:cxn modelId="{63B0B9A8-2D46-498D-ADDB-312776A71AB3}" type="presOf" srcId="{7DC4AEF6-EC39-4848-AD64-7CF06A3A5406}" destId="{6F1C8436-4A14-48F9-B1E5-DEA55F5F77FD}" srcOrd="0" destOrd="0" presId="urn:microsoft.com/office/officeart/2005/8/layout/process1"/>
    <dgm:cxn modelId="{A7A6C9B6-BC52-4344-BE7D-0822E1F1BF9A}" srcId="{3C514F6E-6A7E-4A14-BC39-DBBD66553A36}" destId="{09A4C6D2-1A57-4D28-BCEF-FA465E56DD15}" srcOrd="5" destOrd="0" parTransId="{58492D64-2A77-4BB2-8639-7B828D8DB218}" sibTransId="{3CC4D847-13D8-457B-9C59-B622CD2921EB}"/>
    <dgm:cxn modelId="{74113826-30E8-4FA1-9CC8-57F60D1F80BF}" type="presOf" srcId="{B7EBB230-0DC3-472C-8EF8-BD3CD606F9FE}" destId="{241A0B95-6F55-4C05-831F-F241BCEAE237}" srcOrd="1" destOrd="0" presId="urn:microsoft.com/office/officeart/2005/8/layout/process1"/>
    <dgm:cxn modelId="{D27422E1-57B6-48A4-A98A-D190875409B0}" type="presOf" srcId="{09A4C6D2-1A57-4D28-BCEF-FA465E56DD15}" destId="{6E971D67-9C88-4A4E-A480-7FA6583E5056}" srcOrd="0" destOrd="0" presId="urn:microsoft.com/office/officeart/2005/8/layout/process1"/>
    <dgm:cxn modelId="{80FD7F47-68C3-4E31-910D-47F430616D7C}" type="presOf" srcId="{98A91CF4-289D-47BC-98DB-F675713B8855}" destId="{53BD4BFE-6ABE-4AC0-A7DC-7217474B1EA9}" srcOrd="0" destOrd="0" presId="urn:microsoft.com/office/officeart/2005/8/layout/process1"/>
    <dgm:cxn modelId="{E74F9503-343C-4DF4-A8C4-BC03C08E7529}" srcId="{3C514F6E-6A7E-4A14-BC39-DBBD66553A36}" destId="{7DC4AEF6-EC39-4848-AD64-7CF06A3A5406}" srcOrd="3" destOrd="0" parTransId="{B6A809D5-087B-41C7-9507-07E0AD063450}" sibTransId="{694993EF-0D63-46BE-881C-A965F90F9F50}"/>
    <dgm:cxn modelId="{8A4278F6-9780-4C83-84E1-BC916F77D6B3}" type="presOf" srcId="{017D1007-236F-4A92-B328-84E38378F2BF}" destId="{1F78F55D-F3CC-4E7C-A103-46B6CFEBEB2F}" srcOrd="0" destOrd="0" presId="urn:microsoft.com/office/officeart/2005/8/layout/process1"/>
    <dgm:cxn modelId="{8D2130D8-FC3F-4F7C-980F-3F4BF311B171}" srcId="{3C514F6E-6A7E-4A14-BC39-DBBD66553A36}" destId="{A2B1334F-79FD-4F36-9A59-FFF8AE7E5C6A}" srcOrd="0" destOrd="0" parTransId="{8EFA1E86-CB3A-436F-8DDC-30A729BBE203}" sibTransId="{0132CFD5-4B84-4C66-BC0B-E1D33389259F}"/>
    <dgm:cxn modelId="{3756883A-AF11-43F1-80F2-ACAE30E94AD6}" type="presOf" srcId="{0132CFD5-4B84-4C66-BC0B-E1D33389259F}" destId="{23CA5AB4-E981-412C-9E65-262E62745A16}" srcOrd="1" destOrd="0" presId="urn:microsoft.com/office/officeart/2005/8/layout/process1"/>
    <dgm:cxn modelId="{41824C0E-8497-4EAF-BF1C-CB453FC2F31D}" srcId="{3C514F6E-6A7E-4A14-BC39-DBBD66553A36}" destId="{ABDDF563-3775-4E8F-BBD4-B43CF863089E}" srcOrd="1" destOrd="0" parTransId="{B1B9DAF4-E605-4CC3-8E72-8B0EC0E1DCE0}" sibTransId="{B7EBB230-0DC3-472C-8EF8-BD3CD606F9FE}"/>
    <dgm:cxn modelId="{FADC8355-132B-4142-97F8-711F9FFE2695}" type="presOf" srcId="{AE5F03A8-D12F-4859-A407-E8071C7E6F00}" destId="{5D4602AB-0288-461C-9062-F645EE008A77}" srcOrd="0" destOrd="0" presId="urn:microsoft.com/office/officeart/2005/8/layout/process1"/>
    <dgm:cxn modelId="{488DC8EA-E9DC-46A1-BDC8-73D305629906}" type="presOf" srcId="{20257F90-B1E3-4785-B96A-B2853BE37805}" destId="{D2F7AEB0-6393-4082-BA4A-0C36CE995F06}" srcOrd="1" destOrd="0" presId="urn:microsoft.com/office/officeart/2005/8/layout/process1"/>
    <dgm:cxn modelId="{A60FD5E4-AB71-4E8F-8556-2E4EA84F2A2C}" type="presOf" srcId="{A2B1334F-79FD-4F36-9A59-FFF8AE7E5C6A}" destId="{DF6EB4A2-9463-4857-9A63-12DB1CF52463}" srcOrd="0" destOrd="0" presId="urn:microsoft.com/office/officeart/2005/8/layout/process1"/>
    <dgm:cxn modelId="{58E2D22C-7CFC-436E-BDEC-DAC64926342C}" srcId="{3C514F6E-6A7E-4A14-BC39-DBBD66553A36}" destId="{AE5F03A8-D12F-4859-A407-E8071C7E6F00}" srcOrd="4" destOrd="0" parTransId="{049E9697-3624-40AF-BB35-882DE854C4ED}" sibTransId="{017D1007-236F-4A92-B328-84E38378F2BF}"/>
    <dgm:cxn modelId="{4AC41CF7-F2A5-43C8-BFBD-C4056AC43B5F}" type="presOf" srcId="{694993EF-0D63-46BE-881C-A965F90F9F50}" destId="{0C048D0A-E122-4EA1-BF63-B0CD587BCCCC}" srcOrd="1" destOrd="0" presId="urn:microsoft.com/office/officeart/2005/8/layout/process1"/>
    <dgm:cxn modelId="{0FAD457B-8919-4954-9BFF-029DD7D83EB9}" type="presOf" srcId="{017D1007-236F-4A92-B328-84E38378F2BF}" destId="{33C40BA0-2090-4455-9E23-3C2177F0C06E}" srcOrd="1" destOrd="0" presId="urn:microsoft.com/office/officeart/2005/8/layout/process1"/>
    <dgm:cxn modelId="{33E96DB4-5292-420A-8C03-BA5816B4D452}" type="presParOf" srcId="{92A05DBF-E326-4FC6-ADAF-09EC21F17F51}" destId="{DF6EB4A2-9463-4857-9A63-12DB1CF52463}" srcOrd="0" destOrd="0" presId="urn:microsoft.com/office/officeart/2005/8/layout/process1"/>
    <dgm:cxn modelId="{FA86DCF2-5DF3-432B-BE56-C061E5F1FDA7}" type="presParOf" srcId="{92A05DBF-E326-4FC6-ADAF-09EC21F17F51}" destId="{1332DEFD-CA98-4CEA-83F1-3B6797677949}" srcOrd="1" destOrd="0" presId="urn:microsoft.com/office/officeart/2005/8/layout/process1"/>
    <dgm:cxn modelId="{235FCFFE-7564-4E2E-AD28-B34737F689FC}" type="presParOf" srcId="{1332DEFD-CA98-4CEA-83F1-3B6797677949}" destId="{23CA5AB4-E981-412C-9E65-262E62745A16}" srcOrd="0" destOrd="0" presId="urn:microsoft.com/office/officeart/2005/8/layout/process1"/>
    <dgm:cxn modelId="{BD3BF8ED-7536-4615-8C7A-BF35FA5474FC}" type="presParOf" srcId="{92A05DBF-E326-4FC6-ADAF-09EC21F17F51}" destId="{5C16B37C-AD45-4F36-B950-F0CA26DEF62B}" srcOrd="2" destOrd="0" presId="urn:microsoft.com/office/officeart/2005/8/layout/process1"/>
    <dgm:cxn modelId="{50232543-E0AB-43A5-8059-DF3DE1AAD9F5}" type="presParOf" srcId="{92A05DBF-E326-4FC6-ADAF-09EC21F17F51}" destId="{B8A5DBD2-85F4-434D-98D0-BE9DDBE63195}" srcOrd="3" destOrd="0" presId="urn:microsoft.com/office/officeart/2005/8/layout/process1"/>
    <dgm:cxn modelId="{E55D3417-978A-4E92-AAB9-1C4E7A976FF6}" type="presParOf" srcId="{B8A5DBD2-85F4-434D-98D0-BE9DDBE63195}" destId="{241A0B95-6F55-4C05-831F-F241BCEAE237}" srcOrd="0" destOrd="0" presId="urn:microsoft.com/office/officeart/2005/8/layout/process1"/>
    <dgm:cxn modelId="{040F6FFC-2B5C-460A-BAD7-E02C9A3812DE}" type="presParOf" srcId="{92A05DBF-E326-4FC6-ADAF-09EC21F17F51}" destId="{53BD4BFE-6ABE-4AC0-A7DC-7217474B1EA9}" srcOrd="4" destOrd="0" presId="urn:microsoft.com/office/officeart/2005/8/layout/process1"/>
    <dgm:cxn modelId="{1C90F966-B3F5-4A9D-8832-7AA05936CEE2}" type="presParOf" srcId="{92A05DBF-E326-4FC6-ADAF-09EC21F17F51}" destId="{195D2548-3333-436A-9F89-1D8895566FD2}" srcOrd="5" destOrd="0" presId="urn:microsoft.com/office/officeart/2005/8/layout/process1"/>
    <dgm:cxn modelId="{FF967256-C7D4-4A3B-9312-CC9FBD8E6074}" type="presParOf" srcId="{195D2548-3333-436A-9F89-1D8895566FD2}" destId="{D2F7AEB0-6393-4082-BA4A-0C36CE995F06}" srcOrd="0" destOrd="0" presId="urn:microsoft.com/office/officeart/2005/8/layout/process1"/>
    <dgm:cxn modelId="{1692913F-18BF-4694-8133-58C54D772A73}" type="presParOf" srcId="{92A05DBF-E326-4FC6-ADAF-09EC21F17F51}" destId="{6F1C8436-4A14-48F9-B1E5-DEA55F5F77FD}" srcOrd="6" destOrd="0" presId="urn:microsoft.com/office/officeart/2005/8/layout/process1"/>
    <dgm:cxn modelId="{E8C88E7A-E387-468C-A4D5-FE1D0308FD0A}" type="presParOf" srcId="{92A05DBF-E326-4FC6-ADAF-09EC21F17F51}" destId="{02A60F76-2467-4992-9E74-F14775F8BB50}" srcOrd="7" destOrd="0" presId="urn:microsoft.com/office/officeart/2005/8/layout/process1"/>
    <dgm:cxn modelId="{0F55E776-6A5D-478B-9E90-864278283A2C}" type="presParOf" srcId="{02A60F76-2467-4992-9E74-F14775F8BB50}" destId="{0C048D0A-E122-4EA1-BF63-B0CD587BCCCC}" srcOrd="0" destOrd="0" presId="urn:microsoft.com/office/officeart/2005/8/layout/process1"/>
    <dgm:cxn modelId="{6BB73C23-AE44-49E9-B5C2-DF447DF38359}" type="presParOf" srcId="{92A05DBF-E326-4FC6-ADAF-09EC21F17F51}" destId="{5D4602AB-0288-461C-9062-F645EE008A77}" srcOrd="8" destOrd="0" presId="urn:microsoft.com/office/officeart/2005/8/layout/process1"/>
    <dgm:cxn modelId="{D1F33A43-41EA-4BDB-9155-949EA05894EE}" type="presParOf" srcId="{92A05DBF-E326-4FC6-ADAF-09EC21F17F51}" destId="{1F78F55D-F3CC-4E7C-A103-46B6CFEBEB2F}" srcOrd="9" destOrd="0" presId="urn:microsoft.com/office/officeart/2005/8/layout/process1"/>
    <dgm:cxn modelId="{E59D72BB-7038-4348-AE61-800E8AE40B37}" type="presParOf" srcId="{1F78F55D-F3CC-4E7C-A103-46B6CFEBEB2F}" destId="{33C40BA0-2090-4455-9E23-3C2177F0C06E}" srcOrd="0" destOrd="0" presId="urn:microsoft.com/office/officeart/2005/8/layout/process1"/>
    <dgm:cxn modelId="{FCE70D73-AEC4-4A74-A62A-AAB6E6CEEF70}" type="presParOf" srcId="{92A05DBF-E326-4FC6-ADAF-09EC21F17F51}" destId="{6E971D67-9C88-4A4E-A480-7FA6583E505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FB1E9-1609-43C0-8333-30F8415BFBE0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7B8B782-FD00-4E03-83B4-7CCE1B8CF954}">
      <dgm:prSet phldrT="[Text]"/>
      <dgm:spPr/>
      <dgm:t>
        <a:bodyPr/>
        <a:lstStyle/>
        <a:p>
          <a:r>
            <a:rPr lang="en-US" dirty="0" smtClean="0"/>
            <a:t>Defined Contribution</a:t>
          </a:r>
          <a:endParaRPr lang="en-US" dirty="0"/>
        </a:p>
      </dgm:t>
    </dgm:pt>
    <dgm:pt modelId="{FA688381-F883-4259-9996-944FE75C0343}" type="parTrans" cxnId="{31F425F9-2B87-4E68-800B-0E7BC77C8F9A}">
      <dgm:prSet/>
      <dgm:spPr/>
      <dgm:t>
        <a:bodyPr/>
        <a:lstStyle/>
        <a:p>
          <a:endParaRPr lang="en-US"/>
        </a:p>
      </dgm:t>
    </dgm:pt>
    <dgm:pt modelId="{CC1AAD66-272E-496E-9F2F-710AA4057286}" type="sibTrans" cxnId="{31F425F9-2B87-4E68-800B-0E7BC77C8F9A}">
      <dgm:prSet/>
      <dgm:spPr/>
      <dgm:t>
        <a:bodyPr/>
        <a:lstStyle/>
        <a:p>
          <a:endParaRPr lang="en-US"/>
        </a:p>
      </dgm:t>
    </dgm:pt>
    <dgm:pt modelId="{58FAE54E-0B5A-4328-B383-F82AC4D1BEF4}">
      <dgm:prSet phldrT="[Text]"/>
      <dgm:spPr/>
      <dgm:t>
        <a:bodyPr/>
        <a:lstStyle/>
        <a:p>
          <a:r>
            <a:rPr lang="en-US" dirty="0" smtClean="0"/>
            <a:t>Defined Benefit</a:t>
          </a:r>
          <a:endParaRPr lang="en-US" dirty="0"/>
        </a:p>
      </dgm:t>
    </dgm:pt>
    <dgm:pt modelId="{9CFA80AE-B434-4F63-956E-39EDBBE40E8A}" type="parTrans" cxnId="{3534DC29-B192-4352-BB2C-953707DA2DC9}">
      <dgm:prSet/>
      <dgm:spPr/>
      <dgm:t>
        <a:bodyPr/>
        <a:lstStyle/>
        <a:p>
          <a:endParaRPr lang="en-US"/>
        </a:p>
      </dgm:t>
    </dgm:pt>
    <dgm:pt modelId="{A081F1EC-1694-40A4-96ED-C0DEC6B9AD8B}" type="sibTrans" cxnId="{3534DC29-B192-4352-BB2C-953707DA2DC9}">
      <dgm:prSet/>
      <dgm:spPr/>
      <dgm:t>
        <a:bodyPr/>
        <a:lstStyle/>
        <a:p>
          <a:endParaRPr lang="en-US"/>
        </a:p>
      </dgm:t>
    </dgm:pt>
    <dgm:pt modelId="{8B792D84-D6AF-471E-A18C-9D51C5E5C153}" type="pres">
      <dgm:prSet presAssocID="{F0BFB1E9-1609-43C0-8333-30F8415BFBE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E800E-A867-48B1-9972-F50954A7D026}" type="pres">
      <dgm:prSet presAssocID="{D7B8B782-FD00-4E03-83B4-7CCE1B8CF954}" presName="upArrow" presStyleLbl="node1" presStyleIdx="0" presStyleCnt="2"/>
      <dgm:spPr/>
    </dgm:pt>
    <dgm:pt modelId="{D2F76B5A-7AEC-4660-900D-B56971C67067}" type="pres">
      <dgm:prSet presAssocID="{D7B8B782-FD00-4E03-83B4-7CCE1B8CF95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749A-0D74-4860-8EC8-455829C63277}" type="pres">
      <dgm:prSet presAssocID="{58FAE54E-0B5A-4328-B383-F82AC4D1BEF4}" presName="downArrow" presStyleLbl="node1" presStyleIdx="1" presStyleCnt="2"/>
      <dgm:spPr/>
    </dgm:pt>
    <dgm:pt modelId="{E27B27D5-7CE1-41BC-8B1E-B8831E571A8F}" type="pres">
      <dgm:prSet presAssocID="{58FAE54E-0B5A-4328-B383-F82AC4D1BEF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34DC29-B192-4352-BB2C-953707DA2DC9}" srcId="{F0BFB1E9-1609-43C0-8333-30F8415BFBE0}" destId="{58FAE54E-0B5A-4328-B383-F82AC4D1BEF4}" srcOrd="1" destOrd="0" parTransId="{9CFA80AE-B434-4F63-956E-39EDBBE40E8A}" sibTransId="{A081F1EC-1694-40A4-96ED-C0DEC6B9AD8B}"/>
    <dgm:cxn modelId="{31F425F9-2B87-4E68-800B-0E7BC77C8F9A}" srcId="{F0BFB1E9-1609-43C0-8333-30F8415BFBE0}" destId="{D7B8B782-FD00-4E03-83B4-7CCE1B8CF954}" srcOrd="0" destOrd="0" parTransId="{FA688381-F883-4259-9996-944FE75C0343}" sibTransId="{CC1AAD66-272E-496E-9F2F-710AA4057286}"/>
    <dgm:cxn modelId="{DE20FA31-6894-4000-97D0-F060EFC3FC67}" type="presOf" srcId="{D7B8B782-FD00-4E03-83B4-7CCE1B8CF954}" destId="{D2F76B5A-7AEC-4660-900D-B56971C67067}" srcOrd="0" destOrd="0" presId="urn:microsoft.com/office/officeart/2005/8/layout/arrow4"/>
    <dgm:cxn modelId="{DDABBC45-860F-4E93-804A-6068DA2E820C}" type="presOf" srcId="{58FAE54E-0B5A-4328-B383-F82AC4D1BEF4}" destId="{E27B27D5-7CE1-41BC-8B1E-B8831E571A8F}" srcOrd="0" destOrd="0" presId="urn:microsoft.com/office/officeart/2005/8/layout/arrow4"/>
    <dgm:cxn modelId="{07E8DCDF-B6FF-4867-91D6-CD3628EDC0F7}" type="presOf" srcId="{F0BFB1E9-1609-43C0-8333-30F8415BFBE0}" destId="{8B792D84-D6AF-471E-A18C-9D51C5E5C153}" srcOrd="0" destOrd="0" presId="urn:microsoft.com/office/officeart/2005/8/layout/arrow4"/>
    <dgm:cxn modelId="{69D9A9FD-C0DD-4DBF-A71A-1B8B46FE3810}" type="presParOf" srcId="{8B792D84-D6AF-471E-A18C-9D51C5E5C153}" destId="{FE7E800E-A867-48B1-9972-F50954A7D026}" srcOrd="0" destOrd="0" presId="urn:microsoft.com/office/officeart/2005/8/layout/arrow4"/>
    <dgm:cxn modelId="{0BB3008C-27B9-46C4-A429-E5FEAA8B9090}" type="presParOf" srcId="{8B792D84-D6AF-471E-A18C-9D51C5E5C153}" destId="{D2F76B5A-7AEC-4660-900D-B56971C67067}" srcOrd="1" destOrd="0" presId="urn:microsoft.com/office/officeart/2005/8/layout/arrow4"/>
    <dgm:cxn modelId="{30D21ACC-2207-4697-95B1-00BFB029D67E}" type="presParOf" srcId="{8B792D84-D6AF-471E-A18C-9D51C5E5C153}" destId="{4511749A-0D74-4860-8EC8-455829C63277}" srcOrd="2" destOrd="0" presId="urn:microsoft.com/office/officeart/2005/8/layout/arrow4"/>
    <dgm:cxn modelId="{2A51A35E-0D81-4FD7-A560-119B51FF2B69}" type="presParOf" srcId="{8B792D84-D6AF-471E-A18C-9D51C5E5C153}" destId="{E27B27D5-7CE1-41BC-8B1E-B8831E571A8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D57B8-EAD0-42C3-AB6D-5A3ADE9CA875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CFC7-BD7F-413E-933C-C0CC4A0834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9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2AB49A67-E046-416B-B7C3-CEC9DFD6FEA5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AC19EC1C-E2A0-4190-8002-F636A8531E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5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4/11/2013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5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12/6/2012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9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56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6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2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9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12/6/2012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87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83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4/15/2010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D5E98F-9E88-4959-9467-8DD2D394C48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30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8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6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39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85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4/11/2013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43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08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4/11/2013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65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0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15AF-6C80-4EE1-86F2-4FE924637EF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3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7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75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64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19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75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4/11/2013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4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0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4/15/2010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D5E98F-9E88-4959-9467-8DD2D394C48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4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4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6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77-0728-46A2-93F5-B3CDDBF840B4}" type="datetime1">
              <a:rPr lang="en-US" smtClean="0"/>
              <a:pPr/>
              <a:t>10/9/2013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30480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381000" y="5638800"/>
            <a:ext cx="2939143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0F1F-DA14-4CD0-BE00-67E2EB63A2DC}" type="datetime1">
              <a:rPr lang="en-US" smtClean="0"/>
              <a:pPr/>
              <a:t>10/9/2013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DF7-CECA-46AB-8F9B-642727B93B1A}" type="datetime1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0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4AB0-6C56-4987-A447-283BCE542DD8}" type="datetime1">
              <a:rPr lang="en-US" smtClean="0"/>
              <a:pPr/>
              <a:t>10/9/2013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BE1C8-7ADE-4B12-810B-95BAF1A0EB30}" type="datetime1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F97-EF45-40BE-8522-18FD84B48AE2}" type="datetime1">
              <a:rPr lang="en-US" smtClean="0"/>
              <a:pPr/>
              <a:t>10/9/2013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0F9B3-94BF-4BCE-BB27-EC5F23029C42}" type="datetime1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18025-EE76-4EBD-9EA8-CE477D727FF3}" type="datetime1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964B-23C6-461C-A6B6-3B1749E64F8B}" type="datetime1">
              <a:rPr lang="en-US" smtClean="0"/>
              <a:pPr/>
              <a:t>10/9/2013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381000" y="5638800"/>
            <a:ext cx="2612571" cy="60960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3246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83DAD93F-19CE-4F3B-A11B-9589DF87753B}" type="datetime1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bontragerj@coloradohealthinstitute.o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76055" y="4648200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iTriage University</a:t>
            </a:r>
          </a:p>
          <a:p>
            <a:r>
              <a:rPr lang="en-US" dirty="0" smtClean="0"/>
              <a:t>Denver, Colorado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62400" y="4267200"/>
            <a:ext cx="4800600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June 12, 2013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19400" y="495300"/>
            <a:ext cx="5943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Health Reform is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581400" y="2019300"/>
            <a:ext cx="5181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Colorado’s Changing Health Insurance Landscape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Changes Under Obamacare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4648200" cy="54102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  <a:buClr>
                <a:srgbClr val="F6A01A"/>
              </a:buClr>
            </a:pPr>
            <a:r>
              <a:rPr lang="en-US" dirty="0" smtClean="0"/>
              <a:t>Guaranteed Issue/Renewal</a:t>
            </a:r>
          </a:p>
          <a:p>
            <a:pPr>
              <a:spcAft>
                <a:spcPts val="1800"/>
              </a:spcAft>
              <a:buClr>
                <a:srgbClr val="F6A01A"/>
              </a:buClr>
            </a:pPr>
            <a:r>
              <a:rPr lang="en-US" dirty="0" smtClean="0"/>
              <a:t>Individual Mandate</a:t>
            </a:r>
          </a:p>
          <a:p>
            <a:pPr>
              <a:spcAft>
                <a:spcPts val="1800"/>
              </a:spcAft>
              <a:buClr>
                <a:srgbClr val="F6A01A"/>
              </a:buClr>
            </a:pPr>
            <a:r>
              <a:rPr lang="en-US" dirty="0" smtClean="0"/>
              <a:t>Lots of other stuff:</a:t>
            </a:r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dirty="0"/>
              <a:t>Extension of dependent coverage until age 26</a:t>
            </a:r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dirty="0" smtClean="0"/>
              <a:t>No </a:t>
            </a:r>
            <a:r>
              <a:rPr lang="en-US" dirty="0"/>
              <a:t>lifetime or annual limits on </a:t>
            </a:r>
            <a:r>
              <a:rPr lang="en-US" dirty="0" smtClean="0"/>
              <a:t>coverage</a:t>
            </a:r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dirty="0"/>
              <a:t>Essential health benefits</a:t>
            </a:r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dirty="0" smtClean="0"/>
              <a:t>Health insurance marketplaces</a:t>
            </a:r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dirty="0" smtClean="0"/>
              <a:t>Expansion of the Medicaid program (optional for states)</a:t>
            </a:r>
          </a:p>
        </p:txBody>
      </p:sp>
      <p:pic>
        <p:nvPicPr>
          <p:cNvPr id="5" name="Picture 4" descr="sco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143000"/>
            <a:ext cx="4191000" cy="5715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10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9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edi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995607"/>
            <a:ext cx="3352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56004E"/>
                </a:solidFill>
              </a:rPr>
              <a:t>Who is covered </a:t>
            </a:r>
            <a:br>
              <a:rPr lang="en-US" sz="2800" b="1" dirty="0" smtClean="0">
                <a:solidFill>
                  <a:srgbClr val="56004E"/>
                </a:solidFill>
              </a:rPr>
            </a:br>
            <a:r>
              <a:rPr lang="en-US" sz="2800" b="1" dirty="0" smtClean="0">
                <a:solidFill>
                  <a:srgbClr val="56004E"/>
                </a:solidFill>
              </a:rPr>
              <a:t>by </a:t>
            </a:r>
            <a:r>
              <a:rPr lang="en-US" sz="2800" b="1" i="1" dirty="0" smtClean="0">
                <a:solidFill>
                  <a:srgbClr val="56004E"/>
                </a:solidFill>
              </a:rPr>
              <a:t>Medicare?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56004E"/>
                </a:solidFill>
              </a:rPr>
              <a:t>People 65 and older as well as younger people with disabilities.</a:t>
            </a:r>
            <a:endParaRPr lang="en-US" dirty="0">
              <a:solidFill>
                <a:srgbClr val="56004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491496"/>
            <a:ext cx="3124200" cy="381000"/>
          </a:xfrm>
          <a:prstGeom prst="rect">
            <a:avLst/>
          </a:prstGeom>
          <a:solidFill>
            <a:srgbClr val="56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49149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 a Glance: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Nearly All Colorado Seniors Have Medicare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5867400" cy="304800"/>
          </a:xfrm>
        </p:spPr>
        <p:txBody>
          <a:bodyPr/>
          <a:lstStyle/>
          <a:p>
            <a:r>
              <a:rPr lang="en-US" dirty="0" smtClean="0"/>
              <a:t>Source: 2011 Colorado Health Access Survey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0820400" y="1789043"/>
          <a:ext cx="7196667" cy="506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990600"/>
            <a:ext cx="807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Many also have “supplemental insurance”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  <p:pic>
        <p:nvPicPr>
          <p:cNvPr id="9" name="Picture 8" descr="seniors medica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828800"/>
            <a:ext cx="4251960" cy="424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4648200" cy="5016691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sz="2800" dirty="0" smtClean="0">
                <a:solidFill>
                  <a:srgbClr val="3B6E8F"/>
                </a:solidFill>
              </a:rPr>
              <a:t>Phases in coverage </a:t>
            </a:r>
            <a:br>
              <a:rPr lang="en-US" sz="2800" dirty="0" smtClean="0">
                <a:solidFill>
                  <a:srgbClr val="3B6E8F"/>
                </a:solidFill>
              </a:rPr>
            </a:br>
            <a:r>
              <a:rPr lang="en-US" sz="2800" dirty="0" smtClean="0">
                <a:solidFill>
                  <a:srgbClr val="3B6E8F"/>
                </a:solidFill>
              </a:rPr>
              <a:t>of the “donut hole” (Medicare </a:t>
            </a:r>
            <a:br>
              <a:rPr lang="en-US" sz="2800" dirty="0" smtClean="0">
                <a:solidFill>
                  <a:srgbClr val="3B6E8F"/>
                </a:solidFill>
              </a:rPr>
            </a:br>
            <a:r>
              <a:rPr lang="en-US" sz="2800" dirty="0" smtClean="0">
                <a:solidFill>
                  <a:srgbClr val="3B6E8F"/>
                </a:solidFill>
              </a:rPr>
              <a:t>Part D drug benefit coverage gap).</a:t>
            </a:r>
          </a:p>
          <a:p>
            <a:pPr>
              <a:spcAft>
                <a:spcPts val="900"/>
              </a:spcAft>
            </a:pPr>
            <a:r>
              <a:rPr lang="en-US" sz="2800" dirty="0" smtClean="0">
                <a:solidFill>
                  <a:srgbClr val="3B6E8F"/>
                </a:solidFill>
              </a:rPr>
              <a:t>Improves coverage of preventive services.</a:t>
            </a:r>
          </a:p>
          <a:p>
            <a:pPr>
              <a:spcAft>
                <a:spcPts val="900"/>
              </a:spcAft>
            </a:pPr>
            <a:r>
              <a:rPr lang="en-US" sz="2800" dirty="0" smtClean="0">
                <a:solidFill>
                  <a:srgbClr val="3B6E8F"/>
                </a:solidFill>
              </a:rPr>
              <a:t>Changes and reductions </a:t>
            </a:r>
            <a:br>
              <a:rPr lang="en-US" sz="2800" dirty="0" smtClean="0">
                <a:solidFill>
                  <a:srgbClr val="3B6E8F"/>
                </a:solidFill>
              </a:rPr>
            </a:br>
            <a:r>
              <a:rPr lang="en-US" sz="2800" dirty="0" smtClean="0">
                <a:solidFill>
                  <a:srgbClr val="3B6E8F"/>
                </a:solidFill>
              </a:rPr>
              <a:t>in payment.</a:t>
            </a:r>
          </a:p>
          <a:p>
            <a:pPr>
              <a:spcAft>
                <a:spcPts val="900"/>
              </a:spcAft>
            </a:pPr>
            <a:r>
              <a:rPr lang="en-US" sz="2800" dirty="0" smtClean="0">
                <a:solidFill>
                  <a:srgbClr val="3B6E8F"/>
                </a:solidFill>
              </a:rPr>
              <a:t>But uncertainty about providers</a:t>
            </a:r>
          </a:p>
          <a:p>
            <a:pPr>
              <a:spcAft>
                <a:spcPts val="900"/>
              </a:spcAft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9448800" cy="1143000"/>
          </a:xfrm>
        </p:spPr>
        <p:txBody>
          <a:bodyPr/>
          <a:lstStyle/>
          <a:p>
            <a:r>
              <a:rPr lang="en-US" dirty="0" smtClean="0"/>
              <a:t>Health Reform: Mostly Good News for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6" name="Picture 5" descr="active seni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9312" y="1524000"/>
            <a:ext cx="4515556" cy="2971800"/>
          </a:xfrm>
          <a:prstGeom prst="rect">
            <a:avLst/>
          </a:prstGeom>
        </p:spPr>
      </p:pic>
      <p:pic>
        <p:nvPicPr>
          <p:cNvPr id="7" name="Picture 6" descr="r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724399"/>
            <a:ext cx="1981200" cy="1643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Employer sponso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222718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56004E"/>
                </a:solidFill>
              </a:rPr>
              <a:t>Who is covered by </a:t>
            </a:r>
            <a:r>
              <a:rPr lang="en-US" sz="2800" b="1" i="1" dirty="0" smtClean="0">
                <a:solidFill>
                  <a:srgbClr val="56004E"/>
                </a:solidFill>
              </a:rPr>
              <a:t>Employer-Sponsored Insurance</a:t>
            </a:r>
            <a:r>
              <a:rPr lang="en-US" sz="2800" b="1" dirty="0" smtClean="0">
                <a:solidFill>
                  <a:srgbClr val="56004E"/>
                </a:solidFill>
              </a:rPr>
              <a:t>?</a:t>
            </a:r>
          </a:p>
          <a:p>
            <a:r>
              <a:rPr lang="en-US" dirty="0" smtClean="0">
                <a:solidFill>
                  <a:srgbClr val="56004E"/>
                </a:solidFill>
              </a:rPr>
              <a:t>Two of every three Coloradans.</a:t>
            </a:r>
            <a:endParaRPr lang="en-US" dirty="0">
              <a:solidFill>
                <a:srgbClr val="56004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765518"/>
            <a:ext cx="3200400" cy="381000"/>
          </a:xfrm>
          <a:prstGeom prst="rect">
            <a:avLst/>
          </a:prstGeom>
          <a:solidFill>
            <a:srgbClr val="56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76551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 a Glance: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Employers and Health Reform</a:t>
            </a:r>
            <a:endParaRPr lang="en-US" dirty="0"/>
          </a:p>
        </p:txBody>
      </p:sp>
      <p:pic>
        <p:nvPicPr>
          <p:cNvPr id="7" name="Content Placeholder 6" descr="slide webin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413" t="7038" r="2413" b="6745"/>
          <a:stretch>
            <a:fillRect/>
          </a:stretch>
        </p:blipFill>
        <p:spPr>
          <a:xfrm>
            <a:off x="1001486" y="1379220"/>
            <a:ext cx="6847114" cy="4792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50+ employees, not self-insured</a:t>
            </a:r>
          </a:p>
          <a:p>
            <a:pPr>
              <a:buNone/>
            </a:pPr>
            <a:endParaRPr lang="en-US" sz="1200" dirty="0" smtClean="0"/>
          </a:p>
          <a:p>
            <a:pPr lvl="1"/>
            <a:r>
              <a:rPr lang="en-US" dirty="0" smtClean="0"/>
              <a:t>Must offer comprehensive insurance coverage or </a:t>
            </a:r>
            <a:r>
              <a:rPr lang="en-US" dirty="0" smtClean="0">
                <a:solidFill>
                  <a:schemeClr val="accent2"/>
                </a:solidFill>
              </a:rPr>
              <a:t>pay a tax penalty, starting in 2014</a:t>
            </a:r>
          </a:p>
          <a:p>
            <a:pPr lvl="1">
              <a:buNone/>
            </a:pPr>
            <a:endParaRPr lang="en-US" sz="1200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May continue to offer “grandfathered plans” that are exempt from some new rules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Large Group Plans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Group Market in Colorado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5CF47-FF59-48F6-8A0E-5DF71689168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5791200" cy="4906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4500" dirty="0" smtClean="0"/>
              <a:t>1-50 employees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4500" dirty="0" smtClean="0"/>
              <a:t>Mandated benefits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4500" dirty="0" smtClean="0"/>
              <a:t>Guaranteed issue </a:t>
            </a:r>
            <a:br>
              <a:rPr lang="en-US" sz="4500" dirty="0" smtClean="0"/>
            </a:br>
            <a:r>
              <a:rPr lang="en-US" sz="4500" dirty="0" smtClean="0"/>
              <a:t>and renewal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4500" dirty="0" smtClean="0"/>
              <a:t>Premium rating: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smoking status, 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industry, 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age, 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family size 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geographic location</a:t>
            </a:r>
          </a:p>
        </p:txBody>
      </p:sp>
      <p:pic>
        <p:nvPicPr>
          <p:cNvPr id="8" name="Picture 7" descr="Auto-Shop.jpg"/>
          <p:cNvPicPr>
            <a:picLocks noChangeAspect="1"/>
          </p:cNvPicPr>
          <p:nvPr/>
        </p:nvPicPr>
        <p:blipFill>
          <a:blip r:embed="rId3" cstate="print"/>
          <a:srcRect l="4563" t="6761" r="8732"/>
          <a:stretch>
            <a:fillRect/>
          </a:stretch>
        </p:blipFill>
        <p:spPr>
          <a:xfrm>
            <a:off x="4419600" y="1524000"/>
            <a:ext cx="434340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24000"/>
            <a:ext cx="3200400" cy="5334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accent2"/>
                </a:solidFill>
              </a:rPr>
              <a:t>Eligible for tax credits if insurance is offered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accent2"/>
                </a:solidFill>
              </a:rPr>
              <a:t>1-25 employees</a:t>
            </a:r>
          </a:p>
          <a:p>
            <a:pPr marL="365760" lvl="1" indent="-256032">
              <a:lnSpc>
                <a:spcPct val="11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3200" dirty="0" smtClean="0">
                <a:solidFill>
                  <a:schemeClr val="accent2"/>
                </a:solidFill>
              </a:rPr>
              <a:t>Small Business Health Options Program (SHOP) Marketplace in 2014</a:t>
            </a:r>
          </a:p>
          <a:p>
            <a:pPr marL="603504" lvl="2" indent="-256032"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2800" dirty="0" smtClean="0">
                <a:solidFill>
                  <a:schemeClr val="accent2"/>
                </a:solidFill>
              </a:rPr>
              <a:t>For businesses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&lt; 100 employees</a:t>
            </a:r>
          </a:p>
          <a:p>
            <a:pPr marL="365760" lvl="1" indent="-256032"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Store?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505200" y="1727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Placeholder 11" descr="Indv policy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5204" b="5204"/>
          <a:stretch>
            <a:fillRect/>
          </a:stretch>
        </p:blipFill>
        <p:spPr>
          <a:xfrm>
            <a:off x="-50800" y="152400"/>
            <a:ext cx="9194800" cy="6365630"/>
          </a:xfrm>
          <a:effectLst/>
        </p:spPr>
      </p:pic>
      <p:sp>
        <p:nvSpPr>
          <p:cNvPr id="7" name="TextBox 6"/>
          <p:cNvSpPr txBox="1"/>
          <p:nvPr/>
        </p:nvSpPr>
        <p:spPr>
          <a:xfrm>
            <a:off x="6248400" y="2381071"/>
            <a:ext cx="2819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56004E"/>
                </a:solidFill>
              </a:rPr>
              <a:t>Who is covered by </a:t>
            </a:r>
            <a:r>
              <a:rPr lang="en-US" sz="2400" b="1" i="1" dirty="0" smtClean="0">
                <a:solidFill>
                  <a:srgbClr val="56004E"/>
                </a:solidFill>
              </a:rPr>
              <a:t>Individual Policies</a:t>
            </a:r>
            <a:r>
              <a:rPr lang="en-US" sz="2400" b="1" dirty="0" smtClean="0">
                <a:solidFill>
                  <a:srgbClr val="56004E"/>
                </a:solidFill>
              </a:rPr>
              <a:t>? </a:t>
            </a:r>
          </a:p>
          <a:p>
            <a:r>
              <a:rPr lang="en-US" dirty="0" smtClean="0">
                <a:solidFill>
                  <a:srgbClr val="56004E"/>
                </a:solidFill>
              </a:rPr>
              <a:t>About 8 percent </a:t>
            </a:r>
            <a:br>
              <a:rPr lang="en-US" dirty="0" smtClean="0">
                <a:solidFill>
                  <a:srgbClr val="56004E"/>
                </a:solidFill>
              </a:rPr>
            </a:br>
            <a:r>
              <a:rPr lang="en-US" dirty="0" smtClean="0">
                <a:solidFill>
                  <a:srgbClr val="56004E"/>
                </a:solidFill>
              </a:rPr>
              <a:t>of Coloradans.</a:t>
            </a:r>
            <a:endParaRPr lang="en-US" dirty="0">
              <a:solidFill>
                <a:srgbClr val="56004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1905000"/>
            <a:ext cx="2667000" cy="381000"/>
          </a:xfrm>
          <a:prstGeom prst="rect">
            <a:avLst/>
          </a:prstGeom>
          <a:solidFill>
            <a:srgbClr val="56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190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 a Glance: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439400" y="160020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7744"/>
          </a:xfrm>
        </p:spPr>
        <p:txBody>
          <a:bodyPr/>
          <a:lstStyle/>
          <a:p>
            <a:r>
              <a:rPr lang="en-US" dirty="0" smtClean="0"/>
              <a:t>How Coloradans get health insurance.</a:t>
            </a:r>
          </a:p>
          <a:p>
            <a:r>
              <a:rPr lang="en-US" dirty="0" smtClean="0"/>
              <a:t>What’s changing?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  <p:pic>
        <p:nvPicPr>
          <p:cNvPr id="8" name="Picture 7" descr="Todays discussion.jpg"/>
          <p:cNvPicPr>
            <a:picLocks noChangeAspect="1"/>
          </p:cNvPicPr>
          <p:nvPr/>
        </p:nvPicPr>
        <p:blipFill>
          <a:blip r:embed="rId8" cstate="print"/>
          <a:srcRect t="24444" r="3686" b="7778"/>
          <a:stretch>
            <a:fillRect/>
          </a:stretch>
        </p:blipFill>
        <p:spPr>
          <a:xfrm>
            <a:off x="609599" y="2590800"/>
            <a:ext cx="7467601" cy="406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B6E8F"/>
                </a:solidFill>
              </a:rPr>
              <a:t>Individuals can keep current insurance, employer sponsored or not.</a:t>
            </a:r>
          </a:p>
          <a:p>
            <a:pPr>
              <a:buNone/>
            </a:pPr>
            <a:r>
              <a:rPr lang="en-US" sz="1200" dirty="0" smtClean="0">
                <a:solidFill>
                  <a:srgbClr val="3B6E8F"/>
                </a:solidFill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rgbClr val="3B6E8F"/>
                </a:solidFill>
              </a:rPr>
              <a:t>Can purchase individual insurance </a:t>
            </a:r>
            <a:br>
              <a:rPr lang="en-US" dirty="0" smtClean="0">
                <a:solidFill>
                  <a:srgbClr val="3B6E8F"/>
                </a:solidFill>
              </a:rPr>
            </a:br>
            <a:r>
              <a:rPr lang="en-US" dirty="0" smtClean="0">
                <a:solidFill>
                  <a:srgbClr val="3B6E8F"/>
                </a:solidFill>
              </a:rPr>
              <a:t>through the </a:t>
            </a:r>
            <a:r>
              <a:rPr lang="en-US" dirty="0">
                <a:solidFill>
                  <a:srgbClr val="3B6E8F"/>
                </a:solidFill>
              </a:rPr>
              <a:t>h</a:t>
            </a:r>
            <a:r>
              <a:rPr lang="en-US" dirty="0" smtClean="0">
                <a:solidFill>
                  <a:srgbClr val="3B6E8F"/>
                </a:solidFill>
              </a:rPr>
              <a:t>ealth insurance Marketplace starting in 2014.</a:t>
            </a:r>
          </a:p>
          <a:p>
            <a:pPr lvl="1"/>
            <a:r>
              <a:rPr lang="en-US" dirty="0" smtClean="0">
                <a:solidFill>
                  <a:srgbClr val="3B6E8F"/>
                </a:solidFill>
              </a:rPr>
              <a:t>May be eligible for subsidies depending on income level.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Store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909" y="3582483"/>
            <a:ext cx="8229600" cy="2673061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New insurance marketplace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Enrollment set to launch October 1</a:t>
            </a:r>
          </a:p>
          <a:p>
            <a:r>
              <a:rPr lang="en-US" sz="3600" dirty="0" smtClean="0"/>
              <a:t>Benefits begin January 1</a:t>
            </a:r>
          </a:p>
          <a:p>
            <a:r>
              <a:rPr lang="en-US" sz="3600" dirty="0" smtClean="0"/>
              <a:t>Subsidies for individuals 138-400 percent FPL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Exchanges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9" y="1600741"/>
            <a:ext cx="350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95" y="1323975"/>
            <a:ext cx="42862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medicaid publ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1822609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56004E"/>
                </a:solidFill>
              </a:rPr>
              <a:t>Who is covered by </a:t>
            </a:r>
            <a:r>
              <a:rPr lang="en-US" sz="2800" b="1" i="1" dirty="0" smtClean="0">
                <a:solidFill>
                  <a:srgbClr val="56004E"/>
                </a:solidFill>
              </a:rPr>
              <a:t>Medicaid</a:t>
            </a:r>
            <a:r>
              <a:rPr lang="en-US" sz="2800" b="1" dirty="0" smtClean="0">
                <a:solidFill>
                  <a:srgbClr val="56004E"/>
                </a:solidFill>
              </a:rPr>
              <a:t>? </a:t>
            </a:r>
          </a:p>
          <a:p>
            <a:r>
              <a:rPr lang="en-US" dirty="0" smtClean="0">
                <a:solidFill>
                  <a:srgbClr val="56004E"/>
                </a:solidFill>
              </a:rPr>
              <a:t>Low-income children, parents, pregnant women, individuals with disabilities and the elderly.</a:t>
            </a:r>
            <a:endParaRPr lang="en-US" dirty="0">
              <a:solidFill>
                <a:srgbClr val="56004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1365409"/>
            <a:ext cx="2667000" cy="381000"/>
          </a:xfrm>
          <a:prstGeom prst="rect">
            <a:avLst/>
          </a:prstGeom>
          <a:solidFill>
            <a:srgbClr val="56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36540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 a Glance: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635" y="1470458"/>
            <a:ext cx="3581400" cy="50827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 smtClean="0"/>
              <a:t>150,000 Newly Insured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 smtClean="0"/>
              <a:t>Mostly Working-Age Parents and Adults Without Dependent Children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 smtClean="0"/>
              <a:t>Another 60,000 Anticipated to Switch Insurance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Colorado’s Medicaid Expansion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" y="1524000"/>
            <a:ext cx="4212958" cy="46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ninsu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2099608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56004E"/>
                </a:solidFill>
              </a:rPr>
              <a:t>Who is </a:t>
            </a:r>
            <a:r>
              <a:rPr lang="en-US" sz="2800" b="1" i="1" dirty="0" smtClean="0">
                <a:solidFill>
                  <a:srgbClr val="56004E"/>
                </a:solidFill>
              </a:rPr>
              <a:t>Uninsured </a:t>
            </a:r>
            <a:r>
              <a:rPr lang="en-US" sz="2800" b="1" dirty="0" smtClean="0">
                <a:solidFill>
                  <a:srgbClr val="56004E"/>
                </a:solidFill>
              </a:rPr>
              <a:t>in Colorado?</a:t>
            </a:r>
          </a:p>
          <a:p>
            <a:r>
              <a:rPr lang="en-US" dirty="0" smtClean="0">
                <a:solidFill>
                  <a:srgbClr val="56004E"/>
                </a:solidFill>
              </a:rPr>
              <a:t>About 16 percent of the population, up from  about 14 percent in 2009.</a:t>
            </a:r>
            <a:endParaRPr lang="en-US" dirty="0">
              <a:solidFill>
                <a:srgbClr val="56004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1642408"/>
            <a:ext cx="2667000" cy="381000"/>
          </a:xfrm>
          <a:prstGeom prst="rect">
            <a:avLst/>
          </a:prstGeom>
          <a:solidFill>
            <a:srgbClr val="56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64240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 a Glance: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4 11 ltblue guys.jpg"/>
          <p:cNvPicPr>
            <a:picLocks noChangeAspect="1"/>
          </p:cNvPicPr>
          <p:nvPr/>
        </p:nvPicPr>
        <p:blipFill>
          <a:blip r:embed="rId3" cstate="print"/>
          <a:srcRect r="16928" b="50000"/>
          <a:stretch>
            <a:fillRect/>
          </a:stretch>
        </p:blipFill>
        <p:spPr>
          <a:xfrm>
            <a:off x="1066800" y="1396663"/>
            <a:ext cx="4402282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219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EA9C1"/>
                </a:solidFill>
              </a:rPr>
              <a:t>Uninsured Without HR Implementation</a:t>
            </a:r>
            <a:endParaRPr lang="en-US" b="1" dirty="0">
              <a:solidFill>
                <a:srgbClr val="8EA9C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219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6A01A"/>
                </a:solidFill>
              </a:rPr>
              <a:t>Uninsured After HR Implementation</a:t>
            </a:r>
            <a:endParaRPr lang="en-US" b="1" dirty="0">
              <a:solidFill>
                <a:srgbClr val="F6A01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429226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920,000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50292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17C00"/>
                </a:solidFill>
              </a:rPr>
              <a:t>Medicaid/</a:t>
            </a:r>
            <a:br>
              <a:rPr lang="en-US" dirty="0" smtClean="0">
                <a:solidFill>
                  <a:srgbClr val="817C00"/>
                </a:solidFill>
              </a:rPr>
            </a:br>
            <a:r>
              <a:rPr lang="en-US" dirty="0" smtClean="0">
                <a:solidFill>
                  <a:srgbClr val="817C00"/>
                </a:solidFill>
              </a:rPr>
              <a:t>CHP+</a:t>
            </a:r>
          </a:p>
          <a:p>
            <a:pPr algn="ctr"/>
            <a:r>
              <a:rPr lang="en-US" sz="2400" b="1" dirty="0" smtClean="0"/>
              <a:t>150,000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20574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B6E8F"/>
                </a:solidFill>
              </a:rPr>
              <a:t>Individual Purchase</a:t>
            </a:r>
          </a:p>
          <a:p>
            <a:pPr algn="ctr"/>
            <a:r>
              <a:rPr lang="en-US" sz="2400" b="1" dirty="0" smtClean="0"/>
              <a:t>220,000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495800"/>
            <a:ext cx="129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6004E"/>
                </a:solidFill>
              </a:rPr>
              <a:t>Employer Sponsored Insurance</a:t>
            </a:r>
          </a:p>
          <a:p>
            <a:pPr algn="ctr"/>
            <a:r>
              <a:rPr lang="en-US" sz="2400" b="1" dirty="0" smtClean="0"/>
              <a:t>160,000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1600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B6E8F"/>
                </a:solidFill>
              </a:rPr>
              <a:t>390,000 </a:t>
            </a:r>
            <a:endParaRPr lang="en-US" sz="2400" b="1" dirty="0">
              <a:solidFill>
                <a:srgbClr val="3B6E8F"/>
              </a:solidFill>
            </a:endParaRPr>
          </a:p>
        </p:txBody>
      </p:sp>
      <p:pic>
        <p:nvPicPr>
          <p:cNvPr id="15" name="Picture 14" descr="90 big guys.jpg"/>
          <p:cNvPicPr>
            <a:picLocks noChangeAspect="1"/>
          </p:cNvPicPr>
          <p:nvPr/>
        </p:nvPicPr>
        <p:blipFill>
          <a:blip r:embed="rId4" cstate="print"/>
          <a:srcRect l="2549" t="3333" r="92652" b="86777"/>
          <a:stretch>
            <a:fillRect/>
          </a:stretch>
        </p:blipFill>
        <p:spPr>
          <a:xfrm>
            <a:off x="381000" y="1651337"/>
            <a:ext cx="228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" y="2260937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= 10,000 </a:t>
            </a:r>
            <a:br>
              <a:rPr lang="en-US" sz="1100" dirty="0" smtClean="0"/>
            </a:br>
            <a:r>
              <a:rPr lang="en-US" sz="1100" dirty="0" smtClean="0"/>
              <a:t>Individuals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Will Happen 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2016?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66117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CHI estimates and Jonathan Gruber’s analysis conducted for the Colorado Health Benefit Exchange. </a:t>
            </a:r>
            <a:endParaRPr lang="en-US" sz="1000" dirty="0"/>
          </a:p>
        </p:txBody>
      </p:sp>
      <p:pic>
        <p:nvPicPr>
          <p:cNvPr id="21" name="Picture 20" descr="big guys.jpg"/>
          <p:cNvPicPr>
            <a:picLocks noChangeAspect="1"/>
          </p:cNvPicPr>
          <p:nvPr/>
        </p:nvPicPr>
        <p:blipFill>
          <a:blip r:embed="rId5" cstate="print"/>
          <a:srcRect l="42810" t="45556" r="15490" b="16667"/>
          <a:stretch>
            <a:fillRect/>
          </a:stretch>
        </p:blipFill>
        <p:spPr>
          <a:xfrm>
            <a:off x="1219200" y="1600200"/>
            <a:ext cx="2209800" cy="2590800"/>
          </a:xfrm>
          <a:prstGeom prst="rect">
            <a:avLst/>
          </a:prstGeom>
        </p:spPr>
      </p:pic>
      <p:pic>
        <p:nvPicPr>
          <p:cNvPr id="27" name="Picture 26" descr="big guys.jpg"/>
          <p:cNvPicPr>
            <a:picLocks noChangeAspect="1"/>
          </p:cNvPicPr>
          <p:nvPr/>
        </p:nvPicPr>
        <p:blipFill>
          <a:blip r:embed="rId5" cstate="print"/>
          <a:srcRect l="67255" t="5555" r="8301" b="66667"/>
          <a:stretch>
            <a:fillRect/>
          </a:stretch>
        </p:blipFill>
        <p:spPr>
          <a:xfrm>
            <a:off x="5181600" y="3505200"/>
            <a:ext cx="1295400" cy="1905000"/>
          </a:xfrm>
          <a:prstGeom prst="rect">
            <a:avLst/>
          </a:prstGeom>
        </p:spPr>
      </p:pic>
      <p:pic>
        <p:nvPicPr>
          <p:cNvPr id="28" name="Picture 27" descr="big guys.jpg"/>
          <p:cNvPicPr>
            <a:picLocks noChangeAspect="1"/>
          </p:cNvPicPr>
          <p:nvPr/>
        </p:nvPicPr>
        <p:blipFill>
          <a:blip r:embed="rId5" cstate="print"/>
          <a:srcRect l="32745" t="4444" r="35621" b="66667"/>
          <a:stretch>
            <a:fillRect/>
          </a:stretch>
        </p:blipFill>
        <p:spPr>
          <a:xfrm>
            <a:off x="5257800" y="1600200"/>
            <a:ext cx="1676400" cy="1981200"/>
          </a:xfrm>
          <a:prstGeom prst="rect">
            <a:avLst/>
          </a:prstGeom>
        </p:spPr>
      </p:pic>
      <p:pic>
        <p:nvPicPr>
          <p:cNvPr id="29" name="Picture 28" descr="big guys.jpg"/>
          <p:cNvPicPr>
            <a:picLocks noChangeAspect="1"/>
          </p:cNvPicPr>
          <p:nvPr/>
        </p:nvPicPr>
        <p:blipFill>
          <a:blip r:embed="rId5" cstate="print"/>
          <a:srcRect l="5425" t="5555" r="71569" b="66667"/>
          <a:stretch>
            <a:fillRect/>
          </a:stretch>
        </p:blipFill>
        <p:spPr>
          <a:xfrm>
            <a:off x="1066800" y="4191000"/>
            <a:ext cx="1219200" cy="1905000"/>
          </a:xfrm>
          <a:prstGeom prst="rect">
            <a:avLst/>
          </a:prstGeom>
        </p:spPr>
      </p:pic>
      <p:pic>
        <p:nvPicPr>
          <p:cNvPr id="22" name="Picture 21" descr="after HR2.jpg"/>
          <p:cNvPicPr>
            <a:picLocks noChangeAspect="1"/>
          </p:cNvPicPr>
          <p:nvPr/>
        </p:nvPicPr>
        <p:blipFill>
          <a:blip r:embed="rId6" cstate="print"/>
          <a:srcRect t="24444"/>
          <a:stretch>
            <a:fillRect/>
          </a:stretch>
        </p:blipFill>
        <p:spPr>
          <a:xfrm>
            <a:off x="10439400" y="1184412"/>
            <a:ext cx="9717740" cy="56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4798E-6 L -3.33333E-6 0.08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4509E-6 L 0.0625 0.08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046E-6 L 0.09166 -1.0404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0"/>
      <p:bldP spid="13" grpId="0"/>
      <p:bldP spid="14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Estimate: 390,000 Will Still be Uninsured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 Colorado Health Benefit Exchange Research, </a:t>
            </a:r>
            <a:br>
              <a:rPr lang="en-US" sz="1600" i="1" dirty="0" smtClean="0"/>
            </a:br>
            <a:r>
              <a:rPr lang="en-US" sz="1600" i="1" dirty="0" smtClean="0"/>
              <a:t>Prepared by Jonathan Gruber, January 2012</a:t>
            </a:r>
            <a:endParaRPr lang="en-US" sz="1600" i="1" dirty="0"/>
          </a:p>
        </p:txBody>
      </p:sp>
      <p:pic>
        <p:nvPicPr>
          <p:cNvPr id="9" name="Picture 8" descr="Still Uninsured 2016 pie ch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8382000" cy="382639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5029200"/>
            <a:ext cx="3276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8875" y="6256338"/>
            <a:ext cx="365125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840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health insurance be affordable?</a:t>
            </a:r>
          </a:p>
          <a:p>
            <a:r>
              <a:rPr lang="en-US" dirty="0" smtClean="0"/>
              <a:t>What can we learn from history? </a:t>
            </a:r>
          </a:p>
          <a:p>
            <a:pPr lvl="1"/>
            <a:r>
              <a:rPr lang="en-US" dirty="0" smtClean="0"/>
              <a:t>Medicare </a:t>
            </a:r>
            <a:r>
              <a:rPr lang="en-US" dirty="0"/>
              <a:t>Part </a:t>
            </a:r>
            <a:r>
              <a:rPr lang="en-US" dirty="0" smtClean="0"/>
              <a:t>D</a:t>
            </a:r>
          </a:p>
          <a:p>
            <a:pPr lvl="1"/>
            <a:r>
              <a:rPr lang="en-US" dirty="0" smtClean="0"/>
              <a:t>Children’s </a:t>
            </a:r>
            <a:r>
              <a:rPr lang="en-US" dirty="0"/>
              <a:t>Health Insurance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How many Coloradans will actually be affected?</a:t>
            </a:r>
          </a:p>
          <a:p>
            <a:r>
              <a:rPr lang="en-US" dirty="0" smtClean="0"/>
              <a:t>Will there be enough capacity?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 About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342900" indent="-233363"/>
            <a:r>
              <a:rPr lang="en-US" sz="3600" dirty="0" smtClean="0"/>
              <a:t> An insurance card </a:t>
            </a:r>
            <a:br>
              <a:rPr lang="en-US" sz="3600" dirty="0" smtClean="0"/>
            </a:br>
            <a:r>
              <a:rPr lang="en-US" sz="3600" dirty="0" smtClean="0"/>
              <a:t>doesn’t guarantee </a:t>
            </a:r>
            <a:br>
              <a:rPr lang="en-US" sz="3600" dirty="0" smtClean="0"/>
            </a:br>
            <a:r>
              <a:rPr lang="en-US" sz="3600" dirty="0" smtClean="0"/>
              <a:t>access to care.</a:t>
            </a:r>
          </a:p>
          <a:p>
            <a:pPr marL="342900" indent="-233363"/>
            <a:endParaRPr lang="en-US" sz="3600" dirty="0" smtClean="0"/>
          </a:p>
          <a:p>
            <a:pPr marL="342900" indent="-233363"/>
            <a:r>
              <a:rPr lang="en-US" sz="3600" b="1" i="1" dirty="0" smtClean="0"/>
              <a:t> Lacking </a:t>
            </a:r>
            <a:r>
              <a:rPr lang="en-US" sz="3600" dirty="0" smtClean="0"/>
              <a:t>an insurance </a:t>
            </a:r>
            <a:br>
              <a:rPr lang="en-US" sz="3600" dirty="0" smtClean="0"/>
            </a:br>
            <a:r>
              <a:rPr lang="en-US" sz="3600" dirty="0" smtClean="0"/>
              <a:t>card doesn’t necessarily </a:t>
            </a:r>
            <a:br>
              <a:rPr lang="en-US" sz="3600" dirty="0" smtClean="0"/>
            </a:br>
            <a:r>
              <a:rPr lang="en-US" sz="3600" dirty="0" smtClean="0"/>
              <a:t>mean lacking access to care.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 dirty="0"/>
          </a:p>
        </p:txBody>
      </p:sp>
      <p:pic>
        <p:nvPicPr>
          <p:cNvPr id="5" name="Picture 4" descr="HEALTHACCESS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8256">
            <a:off x="4716994" y="1793765"/>
            <a:ext cx="3789506" cy="2370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0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Three primary </a:t>
            </a:r>
            <a:r>
              <a:rPr lang="en-US" dirty="0"/>
              <a:t>sources of new </a:t>
            </a:r>
            <a:r>
              <a:rPr lang="en-US" dirty="0" smtClean="0"/>
              <a:t>coverage: Employers</a:t>
            </a:r>
            <a:r>
              <a:rPr lang="en-US" dirty="0"/>
              <a:t>, exchanges (marketplaces</a:t>
            </a:r>
            <a:r>
              <a:rPr lang="en-US" dirty="0" smtClean="0"/>
              <a:t>), Medicaid.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Small employers will have complex choices.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Hundreds </a:t>
            </a:r>
            <a:r>
              <a:rPr lang="en-US" dirty="0"/>
              <a:t>of thousands of Coloradans will still be without health insurance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Health Care Costs: A Curve in Need of Bending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30</a:t>
            </a:fld>
            <a:endParaRPr lang="en-US" dirty="0">
              <a:solidFill>
                <a:srgbClr val="3B6E8F"/>
              </a:solidFill>
            </a:endParaRPr>
          </a:p>
        </p:txBody>
      </p:sp>
      <p:pic>
        <p:nvPicPr>
          <p:cNvPr id="6" name="Content Placeholder 6" descr="Grap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3459" y="1339999"/>
            <a:ext cx="5943600" cy="546938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927781"/>
            <a:ext cx="8229600" cy="4330891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Three primary sources of new coverage: Employers, exchanges (marketplaces), Medicaid.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Small employers will have complex choices.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Hundreds of thousands of Coloradans will still be without health insurance.</a:t>
            </a:r>
          </a:p>
          <a:p>
            <a:pPr marL="109728" indent="0">
              <a:spcAft>
                <a:spcPts val="1200"/>
              </a:spcAft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06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9600" y="6172200"/>
            <a:ext cx="8915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Jeff Bontrager</a:t>
            </a:r>
            <a:r>
              <a:rPr lang="en-US" dirty="0" smtClean="0">
                <a:solidFill>
                  <a:srgbClr val="F6A01A"/>
                </a:solidFill>
              </a:rPr>
              <a:t>   </a:t>
            </a:r>
            <a:r>
              <a:rPr lang="en-US" dirty="0" smtClean="0">
                <a:hlinkClick r:id="rId3"/>
              </a:rPr>
              <a:t>bontragerj@coloradohealthinstitute.org</a:t>
            </a:r>
            <a:r>
              <a:rPr lang="en-US" dirty="0" smtClean="0"/>
              <a:t>   720.382.7075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pic>
        <p:nvPicPr>
          <p:cNvPr id="5" name="Picture 4" descr="group 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32816"/>
            <a:ext cx="7748868" cy="4215384"/>
          </a:xfrm>
          <a:prstGeom prst="rect">
            <a:avLst/>
          </a:prstGeom>
          <a:ln w="57150">
            <a:solidFill>
              <a:srgbClr val="F6A01A"/>
            </a:solidFill>
          </a:ln>
        </p:spPr>
      </p:pic>
    </p:spTree>
    <p:extLst>
      <p:ext uri="{BB962C8B-B14F-4D97-AF65-F5344CB8AC3E}">
        <p14:creationId xmlns:p14="http://schemas.microsoft.com/office/powerpoint/2010/main" val="19470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Coverage </a:t>
            </a:r>
            <a:br>
              <a:rPr lang="en-US" dirty="0" smtClean="0"/>
            </a:b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Health Insurance?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7545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000" dirty="0" smtClean="0"/>
              <a:t>Health insurance</a:t>
            </a:r>
            <a:r>
              <a:rPr lang="en-US" sz="3000" b="1" dirty="0" smtClean="0"/>
              <a:t> protects individuals </a:t>
            </a:r>
            <a:r>
              <a:rPr lang="en-US" sz="3000" dirty="0" smtClean="0"/>
              <a:t>from </a:t>
            </a:r>
            <a:r>
              <a:rPr lang="en-US" sz="3000" b="1" dirty="0" smtClean="0"/>
              <a:t>large expenditures </a:t>
            </a:r>
            <a:r>
              <a:rPr lang="en-US" sz="3000" dirty="0" smtClean="0"/>
              <a:t>or losses from </a:t>
            </a:r>
            <a:r>
              <a:rPr lang="en-US" sz="3000" b="1" dirty="0" smtClean="0"/>
              <a:t>illness</a:t>
            </a:r>
            <a:r>
              <a:rPr lang="en-US" sz="3000" dirty="0" smtClean="0"/>
              <a:t>, injury or disability by collectively </a:t>
            </a:r>
            <a:r>
              <a:rPr lang="en-US" sz="3000" b="1" i="1" dirty="0" smtClean="0"/>
              <a:t>pooling risk</a:t>
            </a:r>
            <a:r>
              <a:rPr lang="en-US" sz="3000" dirty="0" smtClean="0"/>
              <a:t>. 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5CF47-FF59-48F6-8A0E-5DF71689168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33600" y="5105400"/>
            <a:ext cx="4744569" cy="523220"/>
          </a:xfrm>
          <a:prstGeom prst="rect">
            <a:avLst/>
          </a:prstGeom>
          <a:solidFill>
            <a:srgbClr val="F6A01A"/>
          </a:solidFill>
          <a:ln>
            <a:solidFill>
              <a:srgbClr val="F6A0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Risk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: Possibility of loss or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Health Insurance Matter?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90789"/>
              </p:ext>
            </p:extLst>
          </p:nvPr>
        </p:nvGraphicFramePr>
        <p:xfrm>
          <a:off x="381000" y="3429000"/>
          <a:ext cx="8229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6705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solidFill>
                      <a:srgbClr val="3B6E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Uninsured Adults Compared to Insured Adults</a:t>
                      </a:r>
                      <a:endParaRPr lang="en-US" dirty="0"/>
                    </a:p>
                  </a:txBody>
                  <a:tcPr>
                    <a:solidFill>
                      <a:srgbClr val="3B6E8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More likely to be diagnosed at an advanced stage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Heart attack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At greater risk of death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Significantly worse glycemic control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Trauma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mortality rate in severe car</a:t>
                      </a:r>
                      <a:r>
                        <a:rPr lang="en-US" baseline="0" dirty="0" smtClean="0"/>
                        <a:t> accidents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8" descr="affordability arrow for d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95400"/>
            <a:ext cx="8153400" cy="1847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248400"/>
            <a:ext cx="3862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Institute of Medicine. “America’s Uninsured Crisis”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Market Covers Two-Thirds of Coloradans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400800"/>
            <a:ext cx="2959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2011 Colorado Health Access Survey</a:t>
            </a:r>
            <a:endParaRPr lang="en-US" sz="1200" dirty="0"/>
          </a:p>
        </p:txBody>
      </p:sp>
      <p:pic>
        <p:nvPicPr>
          <p:cNvPr id="7" name="Picture 6" descr="private market 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19200"/>
            <a:ext cx="7239000" cy="501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Varies Across Colorado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pic>
        <p:nvPicPr>
          <p:cNvPr id="6" name="Picture 5" descr="private market graph.jpg"/>
          <p:cNvPicPr>
            <a:picLocks noChangeAspect="1"/>
          </p:cNvPicPr>
          <p:nvPr/>
        </p:nvPicPr>
        <p:blipFill>
          <a:blip r:embed="rId3" cstate="print"/>
          <a:srcRect l="70526" r="18912" b="59718"/>
          <a:stretch>
            <a:fillRect/>
          </a:stretch>
        </p:blipFill>
        <p:spPr>
          <a:xfrm>
            <a:off x="6981613" y="1904999"/>
            <a:ext cx="638387" cy="1687629"/>
          </a:xfrm>
          <a:prstGeom prst="rect">
            <a:avLst/>
          </a:prstGeom>
        </p:spPr>
      </p:pic>
      <p:pic>
        <p:nvPicPr>
          <p:cNvPr id="9" name="Picture 8" descr="private market graph.jpg"/>
          <p:cNvPicPr>
            <a:picLocks noChangeAspect="1"/>
          </p:cNvPicPr>
          <p:nvPr/>
        </p:nvPicPr>
        <p:blipFill>
          <a:blip r:embed="rId3" cstate="print"/>
          <a:srcRect l="70526" t="52869" r="18912" b="3481"/>
          <a:stretch>
            <a:fillRect/>
          </a:stretch>
        </p:blipFill>
        <p:spPr>
          <a:xfrm>
            <a:off x="6981613" y="3581400"/>
            <a:ext cx="638387" cy="1828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00" y="32004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2057400"/>
            <a:ext cx="152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Uninsured</a:t>
            </a:r>
          </a:p>
          <a:p>
            <a:endParaRPr lang="en-US" sz="135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Other Insurance</a:t>
            </a:r>
          </a:p>
          <a:p>
            <a:endParaRPr lang="en-US" sz="135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Medicaid/Child Health Plan Plus</a:t>
            </a:r>
          </a:p>
          <a:p>
            <a:endParaRPr lang="en-US" sz="135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Medicare</a:t>
            </a:r>
          </a:p>
          <a:p>
            <a:endParaRPr lang="en-US" sz="135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Individual Policy</a:t>
            </a:r>
          </a:p>
          <a:p>
            <a:endParaRPr lang="en-US" sz="135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Employer-Sponsored</a:t>
            </a:r>
          </a:p>
          <a:p>
            <a:r>
              <a:rPr lang="en-US" sz="1350" dirty="0" smtClean="0">
                <a:solidFill>
                  <a:schemeClr val="bg2">
                    <a:lumMod val="50000"/>
                  </a:schemeClr>
                </a:solidFill>
              </a:rPr>
              <a:t>Insurance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9829800" y="1371600"/>
          <a:ext cx="71627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 descr="What This Means for You HSR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447800"/>
            <a:ext cx="6253671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What’s Changing in 2013 and 2014?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PP Template 2012</Template>
  <TotalTime>2549</TotalTime>
  <Words>742</Words>
  <Application>Microsoft Office PowerPoint</Application>
  <PresentationFormat>On-screen Show (4:3)</PresentationFormat>
  <Paragraphs>228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Ebrima</vt:lpstr>
      <vt:lpstr>Wingdings 2</vt:lpstr>
      <vt:lpstr>CHI PP Template 2012</vt:lpstr>
      <vt:lpstr>PowerPoint Presentation</vt:lpstr>
      <vt:lpstr>Today’s Discussion</vt:lpstr>
      <vt:lpstr>Three Takeaways</vt:lpstr>
      <vt:lpstr>PowerPoint Presentation</vt:lpstr>
      <vt:lpstr>What Is Health Insurance?</vt:lpstr>
      <vt:lpstr>Why Does Health Insurance Matter?</vt:lpstr>
      <vt:lpstr>Private Market Covers Two-Thirds of Coloradans</vt:lpstr>
      <vt:lpstr>Coverage Varies Across Colorado</vt:lpstr>
      <vt:lpstr>PowerPoint Presentation</vt:lpstr>
      <vt:lpstr>Major Changes Under Obamacare</vt:lpstr>
      <vt:lpstr>PowerPoint Presentation</vt:lpstr>
      <vt:lpstr>Nearly All Colorado Seniors Have Medicare</vt:lpstr>
      <vt:lpstr>Health Reform: Mostly Good News for Seniors</vt:lpstr>
      <vt:lpstr>PowerPoint Presentation</vt:lpstr>
      <vt:lpstr>Colorado Employers and Health Reform</vt:lpstr>
      <vt:lpstr>Changes to Large Group Plans </vt:lpstr>
      <vt:lpstr>Small Group Market in Colorado</vt:lpstr>
      <vt:lpstr>What’s in Store?</vt:lpstr>
      <vt:lpstr>PowerPoint Presentation</vt:lpstr>
      <vt:lpstr>What’s in Store</vt:lpstr>
      <vt:lpstr>Evolving Exchanges</vt:lpstr>
      <vt:lpstr>PowerPoint Presentation</vt:lpstr>
      <vt:lpstr>Colorado’s Medicaid Expansion</vt:lpstr>
      <vt:lpstr>PowerPoint Presentation</vt:lpstr>
      <vt:lpstr>PowerPoint Presentation</vt:lpstr>
      <vt:lpstr>Estimate: 390,000 Will Still be Uninsured</vt:lpstr>
      <vt:lpstr>Final Thoughts</vt:lpstr>
      <vt:lpstr>Some Questions About Expectations</vt:lpstr>
      <vt:lpstr>Remember</vt:lpstr>
      <vt:lpstr>Health Care Costs: A Curve in Need of Bending</vt:lpstr>
      <vt:lpstr>Three Takeaways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Coverage and Your Constituents</dc:title>
  <dc:creator>Michele Lueck</dc:creator>
  <cp:lastModifiedBy>Tasia Sinn</cp:lastModifiedBy>
  <cp:revision>170</cp:revision>
  <cp:lastPrinted>2013-06-12T17:12:17Z</cp:lastPrinted>
  <dcterms:created xsi:type="dcterms:W3CDTF">2013-01-17T20:05:32Z</dcterms:created>
  <dcterms:modified xsi:type="dcterms:W3CDTF">2013-10-09T19:56:03Z</dcterms:modified>
</cp:coreProperties>
</file>