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72" r:id="rId4"/>
    <p:sldId id="309" r:id="rId5"/>
    <p:sldId id="279" r:id="rId6"/>
    <p:sldId id="292" r:id="rId7"/>
    <p:sldId id="296" r:id="rId8"/>
    <p:sldId id="311" r:id="rId9"/>
    <p:sldId id="308" r:id="rId10"/>
    <p:sldId id="298" r:id="rId11"/>
    <p:sldId id="306" r:id="rId12"/>
    <p:sldId id="310" r:id="rId13"/>
    <p:sldId id="301" r:id="rId14"/>
    <p:sldId id="266" r:id="rId15"/>
    <p:sldId id="287" r:id="rId16"/>
    <p:sldId id="299" r:id="rId17"/>
    <p:sldId id="300" r:id="rId18"/>
    <p:sldId id="302" r:id="rId19"/>
    <p:sldId id="312" r:id="rId20"/>
    <p:sldId id="273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ekend" initials="dg" lastIdx="3" clrIdx="0"/>
  <p:cmAuthor id="1" name="Jeff Bontrager" initials="JB" lastIdx="4" clrIdx="1">
    <p:extLst>
      <p:ext uri="{19B8F6BF-5375-455C-9EA6-DF929625EA0E}">
        <p15:presenceInfo xmlns:p15="http://schemas.microsoft.com/office/powerpoint/2012/main" userId="S-1-5-21-1202660629-1547161642-839522115-2135" providerId="AD"/>
      </p:ext>
    </p:extLst>
  </p:cmAuthor>
  <p:cmAuthor id="2" name="Deb Goeken" initials="DG" lastIdx="1" clrIdx="2">
    <p:extLst>
      <p:ext uri="{19B8F6BF-5375-455C-9EA6-DF929625EA0E}">
        <p15:presenceInfo xmlns:p15="http://schemas.microsoft.com/office/powerpoint/2012/main" userId="S-1-5-21-1202660629-1547161642-839522115-36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01A"/>
    <a:srgbClr val="3B6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8" autoAdjust="0"/>
    <p:restoredTop sz="66607" autoAdjust="0"/>
  </p:normalViewPr>
  <p:slideViewPr>
    <p:cSldViewPr>
      <p:cViewPr varScale="1">
        <p:scale>
          <a:sx n="46" d="100"/>
          <a:sy n="46" d="100"/>
        </p:scale>
        <p:origin x="10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I-FPE\public\Projects\Safety%20Net%20Monitoring\Advisory%20Committee\Meetings\2013\5-23\CHAS%20Graph%20Uninsured%20Spe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-0.14426405373482887"/>
                  <c:y val="7.96012206785415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656771871000403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45491991157724"/>
                      <c:h val="0.22654049369915008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Sheet1!$A$14:$A$18</c:f>
              <c:strCache>
                <c:ptCount val="5"/>
                <c:pt idx="0">
                  <c:v>0-100% FPL</c:v>
                </c:pt>
                <c:pt idx="1">
                  <c:v>101-200% FPL</c:v>
                </c:pt>
                <c:pt idx="2">
                  <c:v>201-300% FPL</c:v>
                </c:pt>
                <c:pt idx="3">
                  <c:v>301-400% FPL</c:v>
                </c:pt>
                <c:pt idx="4">
                  <c:v>More than 400% FPL</c:v>
                </c:pt>
              </c:strCache>
            </c:strRef>
          </c:cat>
          <c:val>
            <c:numRef>
              <c:f>Sheet1!$C$14:$C$18</c:f>
              <c:numCache>
                <c:formatCode>0.00%</c:formatCode>
                <c:ptCount val="5"/>
                <c:pt idx="0">
                  <c:v>0.35799999999999998</c:v>
                </c:pt>
                <c:pt idx="1">
                  <c:v>0.34200000000000003</c:v>
                </c:pt>
                <c:pt idx="2">
                  <c:v>0.13300000000000001</c:v>
                </c:pt>
                <c:pt idx="3">
                  <c:v>7.4999999999999997E-2</c:v>
                </c:pt>
                <c:pt idx="4">
                  <c:v>9.1999999999999998E-2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r>
              <a:rPr lang="en-US" smtClean="0"/>
              <a:t>4/11/2013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D35D33C-D0C2-42A4-BD4B-2E0D9B5D0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2580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r>
              <a:rPr lang="en-US" smtClean="0"/>
              <a:t>4/11/2013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B6F81682-FED4-45B5-9208-A26363275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999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1682-FED4-45B5-9208-A263632751F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4/11/2013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32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844" indent="-1718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1682-FED4-45B5-9208-A263632751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4/11/2013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26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FFB43-5C32-4C67-BF6C-D3898A30EA2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19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>
              <a:buFontTx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3105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81682-FED4-45B5-9208-A263632751F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47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81682-FED4-45B5-9208-A263632751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1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9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4/11/2013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81682-FED4-45B5-9208-A263632751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0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15AF-6C80-4EE1-86F2-4FE924637EF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4/11/2013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13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81682-FED4-45B5-9208-A263632751F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1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1682-FED4-45B5-9208-A263632751F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4/11/2013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12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81682-FED4-45B5-9208-A263632751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1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3/26/2013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19EC1C-E2A0-4190-8002-F636A8531EC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1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5421086" y="5791200"/>
            <a:ext cx="3265714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0F1F-DA14-4CD0-BE00-67E2EB63A2DC}" type="datetime1">
              <a:rPr lang="en-US" smtClean="0"/>
              <a:pPr/>
              <a:t>6/4/2013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7DF7-CECA-46AB-8F9B-642727B93B1A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4461-CC38-490D-BAEA-2698C144F951}" type="datetime1">
              <a:rPr lang="en-US" smtClean="0"/>
              <a:pPr/>
              <a:t>6/4/2013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5127171" y="5791200"/>
            <a:ext cx="3483429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C55A3-BA31-4CDF-8565-B8702867B264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7843-AA5A-4CB4-9D6B-03C840BDA3F7}" type="datetime1">
              <a:rPr lang="en-US" smtClean="0"/>
              <a:pPr/>
              <a:t>6/4/2013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3200" dirty="0" smtClean="0">
                <a:solidFill>
                  <a:schemeClr val="bg1"/>
                </a:solidFill>
                <a:latin typeface="+mj-lt"/>
              </a:rPr>
            </a:b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D2696-7ADF-48D6-A2E9-2A69F874D3E5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559F3-9948-440C-81CF-17F895CB03C1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A86F-102A-4A76-B802-CFCB1AEAF358}" type="datetime1">
              <a:rPr lang="en-US" smtClean="0"/>
              <a:pPr/>
              <a:t>6/4/2013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3" name="Picture 12" descr="new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367048"/>
            <a:ext cx="2514600" cy="2528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/>
          <p:cNvSpPr txBox="1">
            <a:spLocks/>
          </p:cNvSpPr>
          <p:nvPr userDrawn="1"/>
        </p:nvSpPr>
        <p:spPr>
          <a:xfrm>
            <a:off x="4182533" y="4953000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555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03EBBB1E-6931-4BEA-AE6B-E3E6387E0434}" type="datetime1">
              <a:rPr lang="en-US" smtClean="0"/>
              <a:pPr/>
              <a:t>6/4/2013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749040" y="62555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16240" y="62555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/>
          <a:srcRect r="78125" b="30977"/>
          <a:stretch>
            <a:fillRect/>
          </a:stretch>
        </p:blipFill>
        <p:spPr>
          <a:xfrm>
            <a:off x="8382000" y="60960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23" r:id="rId7"/>
    <p:sldLayoutId id="2147483731" r:id="rId8"/>
    <p:sldLayoutId id="2147483729" r:id="rId9"/>
    <p:sldLayoutId id="2147483732" r:id="rId10"/>
    <p:sldLayoutId id="214748373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7ZDnk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51pVv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ohealthaccesssurvey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mailto:bontragerj@coloradohealthinstitute.org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76055" y="4648200"/>
            <a:ext cx="6400800" cy="99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Colorado Human Services Directors Association </a:t>
            </a:r>
            <a:br>
              <a:rPr lang="en-US" dirty="0" smtClean="0"/>
            </a:br>
            <a:r>
              <a:rPr lang="en-US" dirty="0" smtClean="0"/>
              <a:t>and Colorado Counties</a:t>
            </a:r>
          </a:p>
          <a:p>
            <a:r>
              <a:rPr lang="en-US" dirty="0" smtClean="0"/>
              <a:t>Keystone, Colorado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62400" y="4267200"/>
            <a:ext cx="4800600" cy="38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June 5, 2013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52800" y="152400"/>
            <a:ext cx="5410200" cy="152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Coverage</a:t>
            </a:r>
            <a:r>
              <a:rPr lang="en-US" dirty="0"/>
              <a:t> </a:t>
            </a:r>
            <a:r>
              <a:rPr lang="en-US" dirty="0" smtClean="0"/>
              <a:t>in Colorado’s Counties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581400" y="1600200"/>
            <a:ext cx="5181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Forecasting Health Insurance Dynamics in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2: </a:t>
            </a:r>
            <a:r>
              <a:rPr lang="en-US" dirty="0"/>
              <a:t>Percentage of the </a:t>
            </a:r>
            <a:r>
              <a:rPr lang="en-US" dirty="0" smtClean="0"/>
              <a:t>Population Covered </a:t>
            </a:r>
            <a:r>
              <a:rPr lang="en-US" dirty="0"/>
              <a:t>by Medicaid,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/>
          <a:stretch/>
        </p:blipFill>
        <p:spPr>
          <a:xfrm>
            <a:off x="923544" y="1371600"/>
            <a:ext cx="7296912" cy="5257523"/>
          </a:xfrm>
        </p:spPr>
      </p:pic>
      <p:sp>
        <p:nvSpPr>
          <p:cNvPr id="6" name="TextBox 5"/>
          <p:cNvSpPr txBox="1"/>
          <p:nvPr/>
        </p:nvSpPr>
        <p:spPr>
          <a:xfrm>
            <a:off x="26894" y="6298921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  Low income Medicaid enrollees includes adults and children who are enrolled in Medicaid based on their income.  It does not include individuals with disabilities or foster care children, etc.</a:t>
            </a:r>
          </a:p>
        </p:txBody>
      </p:sp>
    </p:spTree>
    <p:extLst>
      <p:ext uri="{BB962C8B-B14F-4D97-AF65-F5344CB8AC3E}">
        <p14:creationId xmlns:p14="http://schemas.microsoft.com/office/powerpoint/2010/main" val="35125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909" y="3582483"/>
            <a:ext cx="8229600" cy="2673061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O</a:t>
            </a:r>
            <a:r>
              <a:rPr lang="en-US" sz="3600" dirty="0" smtClean="0"/>
              <a:t>nline marketplace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Enrollment set to launch October 1</a:t>
            </a:r>
          </a:p>
          <a:p>
            <a:r>
              <a:rPr lang="en-US" sz="3600" dirty="0" smtClean="0"/>
              <a:t>Benefits begin January 1</a:t>
            </a:r>
          </a:p>
          <a:p>
            <a:r>
              <a:rPr lang="en-US" sz="3600" dirty="0" smtClean="0"/>
              <a:t>Subsidies for individuals 138-400 percent FPL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Exchanges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09" y="1600741"/>
            <a:ext cx="3505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95" y="1323975"/>
            <a:ext cx="42862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4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the Potters’ Income Increases  $3,000?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/>
        </p:blipFill>
        <p:spPr>
          <a:xfrm>
            <a:off x="134470" y="1295400"/>
            <a:ext cx="8875059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8889"/>
          <a:stretch/>
        </p:blipFill>
        <p:spPr>
          <a:xfrm>
            <a:off x="134470" y="1295400"/>
            <a:ext cx="8875059" cy="556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/>
        </p:blipFill>
        <p:spPr>
          <a:xfrm>
            <a:off x="134470" y="1295400"/>
            <a:ext cx="8875059" cy="548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0000"/>
          <a:stretch/>
        </p:blipFill>
        <p:spPr>
          <a:xfrm>
            <a:off x="134470" y="1371600"/>
            <a:ext cx="8875059" cy="541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8889"/>
          <a:stretch/>
        </p:blipFill>
        <p:spPr>
          <a:xfrm>
            <a:off x="134470" y="1371600"/>
            <a:ext cx="8875059" cy="5486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8889"/>
          <a:stretch/>
        </p:blipFill>
        <p:spPr>
          <a:xfrm>
            <a:off x="134470" y="1295400"/>
            <a:ext cx="887505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7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Coloradans with </a:t>
            </a:r>
            <a:r>
              <a:rPr lang="en-US" dirty="0"/>
              <a:t>a </a:t>
            </a:r>
            <a:r>
              <a:rPr lang="en-US" dirty="0" smtClean="0"/>
              <a:t>Period </a:t>
            </a:r>
            <a:r>
              <a:rPr lang="en-US" dirty="0"/>
              <a:t>of </a:t>
            </a:r>
            <a:r>
              <a:rPr lang="en-US" dirty="0" err="1" smtClean="0"/>
              <a:t>Uninsurance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Tend to Have Low Incomes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756" y="6255544"/>
            <a:ext cx="7112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Excludes individuals who were uninsured for all 12 months. </a:t>
            </a:r>
          </a:p>
          <a:p>
            <a:r>
              <a:rPr lang="en-US" sz="1400" dirty="0" smtClean="0"/>
              <a:t>Source: 2011 Colorado Health Access Survey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26" y="1175433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Individuals Reporting a Period without Insurance Over 12 Months, by Percent of the Federal Poverty Level (FPL), Colorado, 2011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0668000" y="2133600"/>
          <a:ext cx="1918021" cy="427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676400" y="1993707"/>
            <a:ext cx="5410200" cy="42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342900" indent="-233363"/>
            <a:r>
              <a:rPr lang="en-US" sz="3600" dirty="0" smtClean="0"/>
              <a:t> An insurance card </a:t>
            </a:r>
            <a:br>
              <a:rPr lang="en-US" sz="3600" dirty="0" smtClean="0"/>
            </a:br>
            <a:r>
              <a:rPr lang="en-US" sz="3600" dirty="0" smtClean="0"/>
              <a:t>doesn’t guarantee </a:t>
            </a:r>
            <a:br>
              <a:rPr lang="en-US" sz="3600" dirty="0" smtClean="0"/>
            </a:br>
            <a:r>
              <a:rPr lang="en-US" sz="3600" dirty="0" smtClean="0"/>
              <a:t>access to care.</a:t>
            </a:r>
          </a:p>
          <a:p>
            <a:pPr marL="342900" indent="-233363"/>
            <a:endParaRPr lang="en-US" sz="3600" dirty="0" smtClean="0"/>
          </a:p>
          <a:p>
            <a:pPr marL="342900" indent="-233363"/>
            <a:r>
              <a:rPr lang="en-US" sz="3600" b="1" i="1" dirty="0" smtClean="0"/>
              <a:t> Lacking </a:t>
            </a:r>
            <a:r>
              <a:rPr lang="en-US" sz="3600" dirty="0" smtClean="0"/>
              <a:t>an insurance </a:t>
            </a:r>
            <a:br>
              <a:rPr lang="en-US" sz="3600" dirty="0" smtClean="0"/>
            </a:br>
            <a:r>
              <a:rPr lang="en-US" sz="3600" dirty="0" smtClean="0"/>
              <a:t>card doesn’t necessarily </a:t>
            </a:r>
            <a:br>
              <a:rPr lang="en-US" sz="3600" dirty="0" smtClean="0"/>
            </a:br>
            <a:r>
              <a:rPr lang="en-US" sz="3600" dirty="0" smtClean="0"/>
              <a:t>mean lacking access to care.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5" name="Picture 4" descr="HEALTHACCESSC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78256">
            <a:off x="4716994" y="1793765"/>
            <a:ext cx="3789506" cy="2370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4953000"/>
            <a:ext cx="62484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Three Data Resources You Should Know About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78875" y="6256338"/>
            <a:ext cx="365125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Health Institute: State and County 2016 Estimates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422303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Available for download at: </a:t>
            </a: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bit.ly/17ZDnkX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Picture 4" descr="screen for jeff.jpg"/>
          <p:cNvPicPr>
            <a:picLocks noChangeAspect="1"/>
          </p:cNvPicPr>
          <p:nvPr/>
        </p:nvPicPr>
        <p:blipFill>
          <a:blip r:embed="rId4" cstate="print"/>
          <a:srcRect l="2500" t="15333" r="6667" b="12667"/>
          <a:stretch>
            <a:fillRect/>
          </a:stretch>
        </p:blipFill>
        <p:spPr>
          <a:xfrm>
            <a:off x="609600" y="2326523"/>
            <a:ext cx="7454948" cy="369327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9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308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up-to-date map and downloadable database available online: 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bit.ly/151pVvl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Health Institute: Safety Net Clinic Database</a:t>
            </a:r>
            <a:endParaRPr lang="en-US" dirty="0"/>
          </a:p>
        </p:txBody>
      </p:sp>
      <p:pic>
        <p:nvPicPr>
          <p:cNvPr id="2050" name="Picture 2" descr="http://www.coloradohealthinstitute.org/uploads/downloads/SafetyNetMasterFile_May_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4114800" cy="31796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Health Access Survey (CHAS)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3733800" cy="4876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Data available in several ways</a:t>
            </a:r>
          </a:p>
          <a:p>
            <a:pPr lvl="1"/>
            <a:r>
              <a:rPr lang="en-US" dirty="0" smtClean="0"/>
              <a:t>Research file</a:t>
            </a:r>
          </a:p>
          <a:p>
            <a:pPr lvl="1"/>
            <a:r>
              <a:rPr lang="en-US" dirty="0" smtClean="0"/>
              <a:t>Public Use file</a:t>
            </a:r>
          </a:p>
          <a:p>
            <a:pPr lvl="1"/>
            <a:r>
              <a:rPr lang="en-US" dirty="0" smtClean="0"/>
              <a:t>Custom reports</a:t>
            </a:r>
          </a:p>
          <a:p>
            <a:pPr lvl="1"/>
            <a:r>
              <a:rPr lang="en-US" dirty="0" smtClean="0"/>
              <a:t>Briefings</a:t>
            </a:r>
          </a:p>
          <a:p>
            <a:pPr lvl="1"/>
            <a:r>
              <a:rPr lang="en-US" dirty="0" smtClean="0"/>
              <a:t>Colorado Health Institute</a:t>
            </a:r>
          </a:p>
        </p:txBody>
      </p:sp>
      <p:pic>
        <p:nvPicPr>
          <p:cNvPr id="119811" name="Picture 6" descr="chas_home_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1" y="251460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57200" y="14579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4"/>
              </a:rPr>
              <a:t>www.COHealthAccessSurvey.org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57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</a:t>
            </a:r>
            <a:r>
              <a:rPr lang="en-US" baseline="0" dirty="0" smtClean="0"/>
              <a:t> Takeaways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24078" indent="-5143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Health coverage will increase substantially in counties with high uninsured rates, but there will still be hundreds of thousands of uninsured Coloradans.</a:t>
            </a:r>
          </a:p>
          <a:p>
            <a:pPr marL="624078" indent="-5143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Coloradans with low incomes will most vulnerable to potentially complicated churn issues.</a:t>
            </a:r>
          </a:p>
          <a:p>
            <a:pPr marL="624078" indent="-5143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Coverage does not guarantee access to care, but Colorado has rich data resources to monitor coverage and access.</a:t>
            </a:r>
          </a:p>
        </p:txBody>
      </p:sp>
    </p:spTree>
    <p:extLst>
      <p:ext uri="{BB962C8B-B14F-4D97-AF65-F5344CB8AC3E}">
        <p14:creationId xmlns:p14="http://schemas.microsoft.com/office/powerpoint/2010/main" val="188363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31544"/>
          </a:xfrm>
        </p:spPr>
        <p:txBody>
          <a:bodyPr>
            <a:noAutofit/>
          </a:bodyPr>
          <a:lstStyle/>
          <a:p>
            <a:pPr marL="624078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 smtClean="0"/>
              <a:t>Health coverage will increase substantially in counties with high uninsured rates, but hundreds of thousands of Coloradans will still be uninsured.</a:t>
            </a:r>
          </a:p>
          <a:p>
            <a:pPr marL="624078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 smtClean="0"/>
              <a:t>Coloradans with low incomes will be most vulnerable to potentially complicated churn issues.</a:t>
            </a:r>
          </a:p>
          <a:p>
            <a:pPr marL="624078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dirty="0" smtClean="0"/>
              <a:t>Coverage does not guarantee access to care, but Colorado has rich data resources to monitor coverage and access.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</a:t>
            </a:r>
            <a:r>
              <a:rPr lang="en-US" baseline="0" dirty="0" smtClean="0"/>
              <a:t> Takeaways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09600" y="6172200"/>
            <a:ext cx="8915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Jeff Bontrager</a:t>
            </a:r>
            <a:r>
              <a:rPr lang="en-US" dirty="0" smtClean="0">
                <a:solidFill>
                  <a:srgbClr val="F6A01A"/>
                </a:solidFill>
              </a:rPr>
              <a:t>   </a:t>
            </a:r>
            <a:r>
              <a:rPr lang="en-US" dirty="0" smtClean="0">
                <a:hlinkClick r:id="rId2"/>
              </a:rPr>
              <a:t>bontragerj@coloradohealthinstitute.org</a:t>
            </a:r>
            <a:r>
              <a:rPr lang="en-US" dirty="0" smtClean="0"/>
              <a:t>   720.382.7075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pic>
        <p:nvPicPr>
          <p:cNvPr id="5" name="Picture 4" descr="group sh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32816"/>
            <a:ext cx="7748868" cy="4215384"/>
          </a:xfrm>
          <a:prstGeom prst="rect">
            <a:avLst/>
          </a:prstGeom>
          <a:ln w="57150">
            <a:solidFill>
              <a:srgbClr val="F6A01A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Coloradans Covered?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6400800"/>
            <a:ext cx="2959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2011 Colorado Health Access Survey</a:t>
            </a:r>
            <a:endParaRPr lang="en-US" sz="1200" dirty="0"/>
          </a:p>
        </p:txBody>
      </p:sp>
      <p:pic>
        <p:nvPicPr>
          <p:cNvPr id="7" name="Picture 6" descr="private market gra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219200"/>
            <a:ext cx="7239000" cy="5017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4400" y="1524000"/>
            <a:ext cx="4038600" cy="433089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Mom and dad work for minimum wage ($30,000/ year)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127 percent of Federal Poverty Level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Mom, dad, mom’s sister uninsured</a:t>
            </a:r>
          </a:p>
          <a:p>
            <a:pPr>
              <a:spcAft>
                <a:spcPts val="1800"/>
              </a:spcAft>
            </a:pPr>
            <a:r>
              <a:rPr lang="en-US" dirty="0"/>
              <a:t>K</a:t>
            </a:r>
            <a:r>
              <a:rPr lang="en-US" dirty="0" smtClean="0"/>
              <a:t>ids on Medicaid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Potter Family: A (Fictional) Case Study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16667" r="27677" b="31111"/>
          <a:stretch/>
        </p:blipFill>
        <p:spPr>
          <a:xfrm>
            <a:off x="152400" y="1600200"/>
            <a:ext cx="468711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7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0" y="5562600"/>
            <a:ext cx="44958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Predicting the 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4 11 ltblue guys.jpg"/>
          <p:cNvPicPr>
            <a:picLocks noChangeAspect="1"/>
          </p:cNvPicPr>
          <p:nvPr/>
        </p:nvPicPr>
        <p:blipFill>
          <a:blip r:embed="rId3" cstate="print"/>
          <a:srcRect r="16928" b="50000"/>
          <a:stretch>
            <a:fillRect/>
          </a:stretch>
        </p:blipFill>
        <p:spPr>
          <a:xfrm>
            <a:off x="1066800" y="1396663"/>
            <a:ext cx="4402282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1219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EA9C1"/>
                </a:solidFill>
              </a:rPr>
              <a:t>Uninsured Without HR Implementation</a:t>
            </a:r>
            <a:endParaRPr lang="en-US" b="1" dirty="0">
              <a:solidFill>
                <a:srgbClr val="8EA9C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219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6A01A"/>
                </a:solidFill>
              </a:rPr>
              <a:t>Uninsured After HR Implementation</a:t>
            </a:r>
            <a:endParaRPr lang="en-US" b="1" dirty="0">
              <a:solidFill>
                <a:srgbClr val="F6A01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429226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920,000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50292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17C00"/>
                </a:solidFill>
              </a:rPr>
              <a:t>Medicaid/</a:t>
            </a:r>
            <a:br>
              <a:rPr lang="en-US" dirty="0" smtClean="0">
                <a:solidFill>
                  <a:srgbClr val="817C00"/>
                </a:solidFill>
              </a:rPr>
            </a:br>
            <a:r>
              <a:rPr lang="en-US" dirty="0" smtClean="0">
                <a:solidFill>
                  <a:srgbClr val="817C00"/>
                </a:solidFill>
              </a:rPr>
              <a:t>CHP+</a:t>
            </a:r>
          </a:p>
          <a:p>
            <a:pPr algn="ctr"/>
            <a:r>
              <a:rPr lang="en-US" sz="2400" b="1" dirty="0" smtClean="0"/>
              <a:t>150,000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20574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B6E8F"/>
                </a:solidFill>
              </a:rPr>
              <a:t>Individual Purchase</a:t>
            </a:r>
          </a:p>
          <a:p>
            <a:pPr algn="ctr"/>
            <a:r>
              <a:rPr lang="en-US" sz="2400" b="1" dirty="0" smtClean="0"/>
              <a:t>220,000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4495800"/>
            <a:ext cx="1295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6004E"/>
                </a:solidFill>
              </a:rPr>
              <a:t>Employer Sponsored Insurance</a:t>
            </a:r>
          </a:p>
          <a:p>
            <a:pPr algn="ctr"/>
            <a:r>
              <a:rPr lang="en-US" sz="2400" b="1" dirty="0" smtClean="0"/>
              <a:t>160,000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1600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B6E8F"/>
                </a:solidFill>
              </a:rPr>
              <a:t>390,000 </a:t>
            </a:r>
            <a:endParaRPr lang="en-US" sz="2400" b="1" dirty="0">
              <a:solidFill>
                <a:srgbClr val="3B6E8F"/>
              </a:solidFill>
            </a:endParaRPr>
          </a:p>
        </p:txBody>
      </p:sp>
      <p:pic>
        <p:nvPicPr>
          <p:cNvPr id="15" name="Picture 14" descr="90 big guys.jpg"/>
          <p:cNvPicPr>
            <a:picLocks noChangeAspect="1"/>
          </p:cNvPicPr>
          <p:nvPr/>
        </p:nvPicPr>
        <p:blipFill>
          <a:blip r:embed="rId4" cstate="print"/>
          <a:srcRect l="2549" t="3333" r="92652" b="86777"/>
          <a:stretch>
            <a:fillRect/>
          </a:stretch>
        </p:blipFill>
        <p:spPr>
          <a:xfrm>
            <a:off x="381000" y="1651337"/>
            <a:ext cx="228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" y="2260937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= 10,000 </a:t>
            </a:r>
            <a:br>
              <a:rPr lang="en-US" sz="1100" dirty="0" smtClean="0"/>
            </a:br>
            <a:r>
              <a:rPr lang="en-US" sz="1100" dirty="0" smtClean="0"/>
              <a:t>Individuals</a:t>
            </a:r>
            <a:endParaRPr lang="en-US" sz="1100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Will Happen B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2016?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039-9A40-4535-8453-E33C480CDC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4800" y="6611779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CHI estimates and Jonathan Gruber’s analysis conducted for the Colorado Health Benefit Exchange. </a:t>
            </a:r>
            <a:endParaRPr lang="en-US" sz="1000" dirty="0"/>
          </a:p>
        </p:txBody>
      </p:sp>
      <p:pic>
        <p:nvPicPr>
          <p:cNvPr id="21" name="Picture 20" descr="big guys.jpg"/>
          <p:cNvPicPr>
            <a:picLocks noChangeAspect="1"/>
          </p:cNvPicPr>
          <p:nvPr/>
        </p:nvPicPr>
        <p:blipFill>
          <a:blip r:embed="rId5" cstate="print"/>
          <a:srcRect l="42810" t="45556" r="15490" b="16667"/>
          <a:stretch>
            <a:fillRect/>
          </a:stretch>
        </p:blipFill>
        <p:spPr>
          <a:xfrm>
            <a:off x="1219200" y="1600200"/>
            <a:ext cx="2209800" cy="2590800"/>
          </a:xfrm>
          <a:prstGeom prst="rect">
            <a:avLst/>
          </a:prstGeom>
        </p:spPr>
      </p:pic>
      <p:pic>
        <p:nvPicPr>
          <p:cNvPr id="27" name="Picture 26" descr="big guys.jpg"/>
          <p:cNvPicPr>
            <a:picLocks noChangeAspect="1"/>
          </p:cNvPicPr>
          <p:nvPr/>
        </p:nvPicPr>
        <p:blipFill>
          <a:blip r:embed="rId5" cstate="print"/>
          <a:srcRect l="67255" t="5555" r="8301" b="66667"/>
          <a:stretch>
            <a:fillRect/>
          </a:stretch>
        </p:blipFill>
        <p:spPr>
          <a:xfrm>
            <a:off x="5181600" y="3505200"/>
            <a:ext cx="1295400" cy="1905000"/>
          </a:xfrm>
          <a:prstGeom prst="rect">
            <a:avLst/>
          </a:prstGeom>
        </p:spPr>
      </p:pic>
      <p:pic>
        <p:nvPicPr>
          <p:cNvPr id="28" name="Picture 27" descr="big guys.jpg"/>
          <p:cNvPicPr>
            <a:picLocks noChangeAspect="1"/>
          </p:cNvPicPr>
          <p:nvPr/>
        </p:nvPicPr>
        <p:blipFill>
          <a:blip r:embed="rId5" cstate="print"/>
          <a:srcRect l="32745" t="4444" r="35621" b="66667"/>
          <a:stretch>
            <a:fillRect/>
          </a:stretch>
        </p:blipFill>
        <p:spPr>
          <a:xfrm>
            <a:off x="5257800" y="1600200"/>
            <a:ext cx="1676400" cy="1981200"/>
          </a:xfrm>
          <a:prstGeom prst="rect">
            <a:avLst/>
          </a:prstGeom>
        </p:spPr>
      </p:pic>
      <p:pic>
        <p:nvPicPr>
          <p:cNvPr id="29" name="Picture 28" descr="big guys.jpg"/>
          <p:cNvPicPr>
            <a:picLocks noChangeAspect="1"/>
          </p:cNvPicPr>
          <p:nvPr/>
        </p:nvPicPr>
        <p:blipFill>
          <a:blip r:embed="rId5" cstate="print"/>
          <a:srcRect l="5425" t="5555" r="71569" b="66667"/>
          <a:stretch>
            <a:fillRect/>
          </a:stretch>
        </p:blipFill>
        <p:spPr>
          <a:xfrm>
            <a:off x="1066800" y="4191000"/>
            <a:ext cx="1219200" cy="1905000"/>
          </a:xfrm>
          <a:prstGeom prst="rect">
            <a:avLst/>
          </a:prstGeom>
        </p:spPr>
      </p:pic>
      <p:pic>
        <p:nvPicPr>
          <p:cNvPr id="22" name="Picture 21" descr="after HR2.jpg"/>
          <p:cNvPicPr>
            <a:picLocks noChangeAspect="1"/>
          </p:cNvPicPr>
          <p:nvPr/>
        </p:nvPicPr>
        <p:blipFill>
          <a:blip r:embed="rId6" cstate="print"/>
          <a:srcRect t="24444"/>
          <a:stretch>
            <a:fillRect/>
          </a:stretch>
        </p:blipFill>
        <p:spPr>
          <a:xfrm>
            <a:off x="10439400" y="1184412"/>
            <a:ext cx="9717740" cy="5673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4798E-6 L -3.33333E-6 0.08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4509E-6 L 0.0625 0.08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4046E-6 L 0.09166 -1.0404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1" grpId="1"/>
      <p:bldP spid="12" grpId="0"/>
      <p:bldP spid="13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1635" y="1470458"/>
            <a:ext cx="3581400" cy="508274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dirty="0" smtClean="0"/>
              <a:t>150,000 Newly Insured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dirty="0" smtClean="0"/>
              <a:t>Mostly Working-Age Parents and Adults Without Dependent Children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dirty="0" smtClean="0"/>
              <a:t>Another 60,000 Anticipated to Switch Insurance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Colorado’s Medicaid Expansion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" y="1524000"/>
            <a:ext cx="4212958" cy="465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Family, One Source of Coverage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8889"/>
          <a:stretch/>
        </p:blipFill>
        <p:spPr>
          <a:xfrm>
            <a:off x="135558" y="1371600"/>
            <a:ext cx="8872884" cy="548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8889"/>
          <a:stretch/>
        </p:blipFill>
        <p:spPr>
          <a:xfrm>
            <a:off x="135558" y="1295400"/>
            <a:ext cx="8872884" cy="556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8889"/>
          <a:stretch/>
        </p:blipFill>
        <p:spPr>
          <a:xfrm>
            <a:off x="135558" y="1295400"/>
            <a:ext cx="8872884" cy="556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/>
        </p:blipFill>
        <p:spPr>
          <a:xfrm>
            <a:off x="135558" y="1295400"/>
            <a:ext cx="8872884" cy="548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/>
        </p:blipFill>
        <p:spPr>
          <a:xfrm>
            <a:off x="135558" y="1295400"/>
            <a:ext cx="8872884" cy="548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8889"/>
          <a:stretch/>
        </p:blipFill>
        <p:spPr>
          <a:xfrm>
            <a:off x="135558" y="1295400"/>
            <a:ext cx="887288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6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1: Percentage of the Population Covered by Medicaid, 2011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/>
          <a:stretch/>
        </p:blipFill>
        <p:spPr>
          <a:xfrm>
            <a:off x="663883" y="1371600"/>
            <a:ext cx="7300087" cy="5257800"/>
          </a:xfrm>
        </p:spPr>
      </p:pic>
      <p:sp>
        <p:nvSpPr>
          <p:cNvPr id="2" name="TextBox 1"/>
          <p:cNvSpPr txBox="1"/>
          <p:nvPr/>
        </p:nvSpPr>
        <p:spPr>
          <a:xfrm>
            <a:off x="26894" y="6298921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  Low income Medicaid enrollees includes adults and children who are enrolled in Medicaid based on their income.  It does not include individuals with disabilities or foster care children, etc.</a:t>
            </a:r>
          </a:p>
        </p:txBody>
      </p:sp>
    </p:spTree>
    <p:extLst>
      <p:ext uri="{BB962C8B-B14F-4D97-AF65-F5344CB8AC3E}">
        <p14:creationId xmlns:p14="http://schemas.microsoft.com/office/powerpoint/2010/main" val="30074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</TotalTime>
  <Words>488</Words>
  <Application>Microsoft Office PowerPoint</Application>
  <PresentationFormat>On-screen Show (4:3)</PresentationFormat>
  <Paragraphs>114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Ebrima</vt:lpstr>
      <vt:lpstr>Wingdings 2</vt:lpstr>
      <vt:lpstr>CHI PP Template 2012</vt:lpstr>
      <vt:lpstr>PowerPoint Presentation</vt:lpstr>
      <vt:lpstr>Three Takeaways</vt:lpstr>
      <vt:lpstr>How are Coloradans Covered?</vt:lpstr>
      <vt:lpstr>The Potter Family: A (Fictional) Case Study</vt:lpstr>
      <vt:lpstr>Predicting the Future</vt:lpstr>
      <vt:lpstr>PowerPoint Presentation</vt:lpstr>
      <vt:lpstr>Colorado’s Medicaid Expansion</vt:lpstr>
      <vt:lpstr>One Family, One Source of Coverage</vt:lpstr>
      <vt:lpstr>Map 1: Percentage of the Population Covered by Medicaid, 2011</vt:lpstr>
      <vt:lpstr>Map 2: Percentage of the Population Covered by Medicaid, 2016</vt:lpstr>
      <vt:lpstr>Evolving Exchanges</vt:lpstr>
      <vt:lpstr>What Happens if the Potters’ Income Increases  $3,000?</vt:lpstr>
      <vt:lpstr>Coloradans with a Period of Uninsurance  Tend to Have Low Incomes</vt:lpstr>
      <vt:lpstr>Remember</vt:lpstr>
      <vt:lpstr>Three Data Resources You Should Know About</vt:lpstr>
      <vt:lpstr>Colorado Health Institute: State and County 2016 Estimates</vt:lpstr>
      <vt:lpstr>Colorado Health Institute: Safety Net Clinic Database</vt:lpstr>
      <vt:lpstr>Colorado Health Access Survey (CHAS)</vt:lpstr>
      <vt:lpstr>Three Takeaways</vt:lpstr>
      <vt:lpstr>PowerPoint Presentation</vt:lpstr>
    </vt:vector>
  </TitlesOfParts>
  <Company>CHI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Jeff Bontrager</cp:lastModifiedBy>
  <cp:revision>133</cp:revision>
  <cp:lastPrinted>2013-05-25T00:46:56Z</cp:lastPrinted>
  <dcterms:created xsi:type="dcterms:W3CDTF">2012-01-24T17:51:09Z</dcterms:created>
  <dcterms:modified xsi:type="dcterms:W3CDTF">2013-06-05T04:37:45Z</dcterms:modified>
</cp:coreProperties>
</file>