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61" r:id="rId4"/>
    <p:sldId id="260" r:id="rId5"/>
    <p:sldId id="262" r:id="rId6"/>
    <p:sldId id="264" r:id="rId7"/>
    <p:sldId id="267" r:id="rId8"/>
    <p:sldId id="285" r:id="rId9"/>
    <p:sldId id="281" r:id="rId10"/>
    <p:sldId id="280" r:id="rId11"/>
    <p:sldId id="279" r:id="rId12"/>
    <p:sldId id="271" r:id="rId13"/>
    <p:sldId id="274" r:id="rId14"/>
    <p:sldId id="275" r:id="rId15"/>
    <p:sldId id="282" r:id="rId16"/>
    <p:sldId id="286" r:id="rId17"/>
    <p:sldId id="287" r:id="rId18"/>
    <p:sldId id="276" r:id="rId19"/>
    <p:sldId id="277" r:id="rId20"/>
    <p:sldId id="283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B"/>
    <a:srgbClr val="FFEFFD"/>
    <a:srgbClr val="FFDDFC"/>
    <a:srgbClr val="3B6E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78993" autoAdjust="0"/>
  </p:normalViewPr>
  <p:slideViewPr>
    <p:cSldViewPr>
      <p:cViewPr varScale="1">
        <p:scale>
          <a:sx n="109" d="100"/>
          <a:sy n="109" d="100"/>
        </p:scale>
        <p:origin x="-1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Uninsured\EBNE\Children\2012\2010EBNE_Kids_Demographics_EK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Uninsured\EBNE\Children\2012\2010EBNE_Kids_Demographics_EK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Uninsured\EBNE\Children\2012\2010EBNE_Kids_Demographics_EKcalcu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Uninsured\EBNE\Children\2012\2010EBNE_Kids_Demographics_EK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273248102051779"/>
                  <c:y val="0.14705389993539669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6.8355276154996869E-2"/>
                  <c:y val="-0.200675466672318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20491434538424658"/>
                  <c:y val="0.10097233767999599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Sheet1!$F$6:$F$8</c:f>
              <c:strCache>
                <c:ptCount val="3"/>
                <c:pt idx="0">
                  <c:v>EBNE in Medicaid</c:v>
                </c:pt>
                <c:pt idx="1">
                  <c:v>EBNE in CHP+</c:v>
                </c:pt>
                <c:pt idx="2">
                  <c:v>Ineligible for Medicaid or CHP+</c:v>
                </c:pt>
              </c:strCache>
            </c:strRef>
          </c:cat>
          <c:val>
            <c:numRef>
              <c:f>Sheet1!$G$6:$G$8</c:f>
              <c:numCache>
                <c:formatCode>_(* #,##0_);_(* \(#,##0\);_(* "-"??_);_(@_)</c:formatCode>
                <c:ptCount val="3"/>
                <c:pt idx="0">
                  <c:v>42288</c:v>
                </c:pt>
                <c:pt idx="1">
                  <c:v>39748</c:v>
                </c:pt>
                <c:pt idx="2">
                  <c:v>50019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Race!$C$4</c:f>
              <c:strCache>
                <c:ptCount val="1"/>
                <c:pt idx="0">
                  <c:v>White, non-hispanic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Race!$D$3:$F$3</c:f>
              <c:strCache>
                <c:ptCount val="3"/>
                <c:pt idx="0">
                  <c:v>Medicaid EBNE</c:v>
                </c:pt>
                <c:pt idx="1">
                  <c:v>CHP+ EBNE</c:v>
                </c:pt>
                <c:pt idx="2">
                  <c:v>All Colorado Kids</c:v>
                </c:pt>
              </c:strCache>
            </c:strRef>
          </c:cat>
          <c:val>
            <c:numRef>
              <c:f>Race!$D$4:$F$4</c:f>
              <c:numCache>
                <c:formatCode>0%</c:formatCode>
                <c:ptCount val="3"/>
                <c:pt idx="0">
                  <c:v>0.29360575104048431</c:v>
                </c:pt>
                <c:pt idx="1">
                  <c:v>0.293851262956627</c:v>
                </c:pt>
                <c:pt idx="2">
                  <c:v>0.58082526210000052</c:v>
                </c:pt>
              </c:numCache>
            </c:numRef>
          </c:val>
        </c:ser>
        <c:ser>
          <c:idx val="1"/>
          <c:order val="1"/>
          <c:tx>
            <c:strRef>
              <c:f>Race!$C$5</c:f>
              <c:strCache>
                <c:ptCount val="1"/>
                <c:pt idx="0">
                  <c:v>Black, non-hispanic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Race!$D$3:$F$3</c:f>
              <c:strCache>
                <c:ptCount val="3"/>
                <c:pt idx="0">
                  <c:v>Medicaid EBNE</c:v>
                </c:pt>
                <c:pt idx="1">
                  <c:v>CHP+ EBNE</c:v>
                </c:pt>
                <c:pt idx="2">
                  <c:v>All Colorado Kids</c:v>
                </c:pt>
              </c:strCache>
            </c:strRef>
          </c:cat>
          <c:val>
            <c:numRef>
              <c:f>Race!$D$5:$F$5</c:f>
              <c:numCache>
                <c:formatCode>0%</c:formatCode>
                <c:ptCount val="3"/>
                <c:pt idx="0">
                  <c:v>4.6727203934922502E-2</c:v>
                </c:pt>
                <c:pt idx="1">
                  <c:v>3.2982791586998086E-2</c:v>
                </c:pt>
                <c:pt idx="2">
                  <c:v>3.8287623399999998E-2</c:v>
                </c:pt>
              </c:numCache>
            </c:numRef>
          </c:val>
        </c:ser>
        <c:ser>
          <c:idx val="2"/>
          <c:order val="2"/>
          <c:tx>
            <c:strRef>
              <c:f>Race!$C$6</c:f>
              <c:strCache>
                <c:ptCount val="1"/>
                <c:pt idx="0">
                  <c:v>Other race, non-hispanic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Race!$D$3:$F$3</c:f>
              <c:strCache>
                <c:ptCount val="3"/>
                <c:pt idx="0">
                  <c:v>Medicaid EBNE</c:v>
                </c:pt>
                <c:pt idx="1">
                  <c:v>CHP+ EBNE</c:v>
                </c:pt>
                <c:pt idx="2">
                  <c:v>All Colorado Kids</c:v>
                </c:pt>
              </c:strCache>
            </c:strRef>
          </c:cat>
          <c:val>
            <c:numRef>
              <c:f>Race!$D$6:$F$6</c:f>
              <c:numCache>
                <c:formatCode>0%</c:formatCode>
                <c:ptCount val="3"/>
                <c:pt idx="0">
                  <c:v>0.1036937192584186</c:v>
                </c:pt>
                <c:pt idx="1">
                  <c:v>5.7411693670121861E-2</c:v>
                </c:pt>
                <c:pt idx="2">
                  <c:v>7.3885601000000023E-2</c:v>
                </c:pt>
              </c:numCache>
            </c:numRef>
          </c:val>
        </c:ser>
        <c:ser>
          <c:idx val="3"/>
          <c:order val="3"/>
          <c:tx>
            <c:strRef>
              <c:f>Race!$C$7</c:f>
              <c:strCache>
                <c:ptCount val="1"/>
                <c:pt idx="0">
                  <c:v>Hispanic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Race!$D$3:$F$3</c:f>
              <c:strCache>
                <c:ptCount val="3"/>
                <c:pt idx="0">
                  <c:v>Medicaid EBNE</c:v>
                </c:pt>
                <c:pt idx="1">
                  <c:v>CHP+ EBNE</c:v>
                </c:pt>
                <c:pt idx="2">
                  <c:v>All Colorado Kids</c:v>
                </c:pt>
              </c:strCache>
            </c:strRef>
          </c:cat>
          <c:val>
            <c:numRef>
              <c:f>Race!$D$7:$F$7</c:f>
              <c:numCache>
                <c:formatCode>0%</c:formatCode>
                <c:ptCount val="3"/>
                <c:pt idx="0">
                  <c:v>0.55597332576617453</c:v>
                </c:pt>
                <c:pt idx="1">
                  <c:v>0.61575425178625343</c:v>
                </c:pt>
                <c:pt idx="2">
                  <c:v>0.30700151350000027</c:v>
                </c:pt>
              </c:numCache>
            </c:numRef>
          </c:val>
        </c:ser>
        <c:overlap val="100"/>
        <c:axId val="93406720"/>
        <c:axId val="93408256"/>
      </c:barChart>
      <c:catAx>
        <c:axId val="93406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408256"/>
        <c:crosses val="autoZero"/>
        <c:auto val="1"/>
        <c:lblAlgn val="ctr"/>
        <c:lblOffset val="100"/>
      </c:catAx>
      <c:valAx>
        <c:axId val="93408256"/>
        <c:scaling>
          <c:orientation val="minMax"/>
        </c:scaling>
        <c:axPos val="l"/>
        <c:numFmt formatCode="0%" sourceLinked="1"/>
        <c:tickLblPos val="nextTo"/>
        <c:crossAx val="93406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ENglish!$D$5</c:f>
              <c:strCache>
                <c:ptCount val="1"/>
                <c:pt idx="0">
                  <c:v>Does not speak English</c:v>
                </c:pt>
              </c:strCache>
            </c:strRef>
          </c:tx>
          <c:cat>
            <c:strRef>
              <c:f>ENglish!$E$4:$G$4</c:f>
              <c:strCache>
                <c:ptCount val="3"/>
                <c:pt idx="0">
                  <c:v>Medicaid EBNE</c:v>
                </c:pt>
                <c:pt idx="1">
                  <c:v>CHP EBNE</c:v>
                </c:pt>
                <c:pt idx="2">
                  <c:v>All Colorado Kids</c:v>
                </c:pt>
              </c:strCache>
            </c:strRef>
          </c:cat>
          <c:val>
            <c:numRef>
              <c:f>ENglish!$E$5:$G$5</c:f>
              <c:numCache>
                <c:formatCode>0%</c:formatCode>
                <c:ptCount val="3"/>
                <c:pt idx="0">
                  <c:v>5.9065141382939014E-3</c:v>
                </c:pt>
                <c:pt idx="1">
                  <c:v>5.5772131007597592E-3</c:v>
                </c:pt>
                <c:pt idx="2">
                  <c:v>1.5156349712827071E-3</c:v>
                </c:pt>
              </c:numCache>
            </c:numRef>
          </c:val>
        </c:ser>
        <c:ser>
          <c:idx val="1"/>
          <c:order val="1"/>
          <c:tx>
            <c:strRef>
              <c:f>ENglish!$D$6</c:f>
              <c:strCache>
                <c:ptCount val="1"/>
                <c:pt idx="0">
                  <c:v>Speaks only English at home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ENglish!$E$4:$G$4</c:f>
              <c:strCache>
                <c:ptCount val="3"/>
                <c:pt idx="0">
                  <c:v>Medicaid EBNE</c:v>
                </c:pt>
                <c:pt idx="1">
                  <c:v>CHP EBNE</c:v>
                </c:pt>
                <c:pt idx="2">
                  <c:v>All Colorado Kids</c:v>
                </c:pt>
              </c:strCache>
            </c:strRef>
          </c:cat>
          <c:val>
            <c:numRef>
              <c:f>ENglish!$E$6:$G$6</c:f>
              <c:numCache>
                <c:formatCode>0%</c:formatCode>
                <c:ptCount val="3"/>
                <c:pt idx="0">
                  <c:v>0.58654401031942704</c:v>
                </c:pt>
                <c:pt idx="1">
                  <c:v>0.59963577383831768</c:v>
                </c:pt>
                <c:pt idx="2">
                  <c:v>0.80157519676664479</c:v>
                </c:pt>
              </c:numCache>
            </c:numRef>
          </c:val>
        </c:ser>
        <c:ser>
          <c:idx val="2"/>
          <c:order val="2"/>
          <c:tx>
            <c:strRef>
              <c:f>ENglish!$D$7</c:f>
              <c:strCache>
                <c:ptCount val="1"/>
                <c:pt idx="0">
                  <c:v>Speaks English very well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ENglish!$E$4:$G$4</c:f>
              <c:strCache>
                <c:ptCount val="3"/>
                <c:pt idx="0">
                  <c:v>Medicaid EBNE</c:v>
                </c:pt>
                <c:pt idx="1">
                  <c:v>CHP EBNE</c:v>
                </c:pt>
                <c:pt idx="2">
                  <c:v>All Colorado Kids</c:v>
                </c:pt>
              </c:strCache>
            </c:strRef>
          </c:cat>
          <c:val>
            <c:numRef>
              <c:f>ENglish!$E$7:$G$7</c:f>
              <c:numCache>
                <c:formatCode>0%</c:formatCode>
                <c:ptCount val="3"/>
                <c:pt idx="0">
                  <c:v>0.25469296310125938</c:v>
                </c:pt>
                <c:pt idx="1">
                  <c:v>0.30151096946760447</c:v>
                </c:pt>
                <c:pt idx="2">
                  <c:v>0.15510742395235069</c:v>
                </c:pt>
              </c:numCache>
            </c:numRef>
          </c:val>
        </c:ser>
        <c:ser>
          <c:idx val="3"/>
          <c:order val="3"/>
          <c:tx>
            <c:strRef>
              <c:f>ENglish!$D$8</c:f>
              <c:strCache>
                <c:ptCount val="1"/>
                <c:pt idx="0">
                  <c:v>Speaks English well</c:v>
                </c:pt>
              </c:strCache>
            </c:strRef>
          </c:tx>
          <c:dLbls>
            <c:dLbl>
              <c:idx val="1"/>
              <c:layout>
                <c:manualLayout>
                  <c:x val="1.4749262536873156E-3"/>
                  <c:y val="-5.0505050505050518E-3"/>
                </c:manualLayout>
              </c:layout>
              <c:showVal val="1"/>
            </c:dLbl>
            <c:dLbl>
              <c:idx val="2"/>
              <c:layout>
                <c:manualLayout>
                  <c:x val="-1.4749262536873156E-3"/>
                  <c:y val="2.525252525252525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ENglish!$E$4:$G$4</c:f>
              <c:strCache>
                <c:ptCount val="3"/>
                <c:pt idx="0">
                  <c:v>Medicaid EBNE</c:v>
                </c:pt>
                <c:pt idx="1">
                  <c:v>CHP EBNE</c:v>
                </c:pt>
                <c:pt idx="2">
                  <c:v>All Colorado Kids</c:v>
                </c:pt>
              </c:strCache>
            </c:strRef>
          </c:cat>
          <c:val>
            <c:numRef>
              <c:f>ENglish!$E$8:$G$8</c:f>
              <c:numCache>
                <c:formatCode>0%</c:formatCode>
                <c:ptCount val="3"/>
                <c:pt idx="0">
                  <c:v>0.10947418445975762</c:v>
                </c:pt>
                <c:pt idx="1">
                  <c:v>7.7341149019719418E-2</c:v>
                </c:pt>
                <c:pt idx="2">
                  <c:v>3.10263773665178E-2</c:v>
                </c:pt>
              </c:numCache>
            </c:numRef>
          </c:val>
        </c:ser>
        <c:ser>
          <c:idx val="4"/>
          <c:order val="4"/>
          <c:tx>
            <c:strRef>
              <c:f>ENglish!$D$9</c:f>
              <c:strCache>
                <c:ptCount val="1"/>
                <c:pt idx="0">
                  <c:v>Speaks English, not well</c:v>
                </c:pt>
              </c:strCache>
            </c:strRef>
          </c:tx>
          <c:dLbls>
            <c:dLbl>
              <c:idx val="1"/>
              <c:layout>
                <c:manualLayout>
                  <c:x val="6.3421828908554509E-2"/>
                  <c:y val="5.0505050505050475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6.9321533923303938E-2"/>
                  <c:y val="7.575757575757582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ENglish!$E$4:$G$4</c:f>
              <c:strCache>
                <c:ptCount val="3"/>
                <c:pt idx="0">
                  <c:v>Medicaid EBNE</c:v>
                </c:pt>
                <c:pt idx="1">
                  <c:v>CHP EBNE</c:v>
                </c:pt>
                <c:pt idx="2">
                  <c:v>All Colorado Kids</c:v>
                </c:pt>
              </c:strCache>
            </c:strRef>
          </c:cat>
          <c:val>
            <c:numRef>
              <c:f>ENglish!$E$9:$G$9</c:f>
              <c:numCache>
                <c:formatCode>0%</c:formatCode>
                <c:ptCount val="3"/>
                <c:pt idx="0">
                  <c:v>4.3382327981262112E-2</c:v>
                </c:pt>
                <c:pt idx="1">
                  <c:v>1.5934894573599295E-2</c:v>
                </c:pt>
                <c:pt idx="2">
                  <c:v>1.0775366943203574E-2</c:v>
                </c:pt>
              </c:numCache>
            </c:numRef>
          </c:val>
        </c:ser>
        <c:overlap val="100"/>
        <c:axId val="94921088"/>
        <c:axId val="94922624"/>
      </c:barChart>
      <c:catAx>
        <c:axId val="9492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922624"/>
        <c:crosses val="autoZero"/>
        <c:auto val="1"/>
        <c:lblAlgn val="ctr"/>
        <c:lblOffset val="100"/>
      </c:catAx>
      <c:valAx>
        <c:axId val="94922624"/>
        <c:scaling>
          <c:orientation val="minMax"/>
        </c:scaling>
        <c:axPos val="l"/>
        <c:numFmt formatCode="0%" sourceLinked="1"/>
        <c:tickLblPos val="nextTo"/>
        <c:crossAx val="949210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8425124611717084"/>
          <c:y val="4.3033022035036408E-2"/>
          <c:w val="0.69892918201738563"/>
          <c:h val="0.8504519929194902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Sheet1!$E$20</c:f>
              <c:strCache>
                <c:ptCount val="1"/>
                <c:pt idx="0">
                  <c:v>Doctor's office or private clinic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Sheet1!$F$19:$H$19</c:f>
              <c:strCache>
                <c:ptCount val="3"/>
                <c:pt idx="0">
                  <c:v>Low-income uninsured kids</c:v>
                </c:pt>
                <c:pt idx="1">
                  <c:v>Uninsured kids</c:v>
                </c:pt>
                <c:pt idx="2">
                  <c:v>All kids</c:v>
                </c:pt>
              </c:strCache>
            </c:strRef>
          </c:cat>
          <c:val>
            <c:numRef>
              <c:f>Sheet1!$F$20:$H$20</c:f>
              <c:numCache>
                <c:formatCode>0%</c:formatCode>
                <c:ptCount val="3"/>
                <c:pt idx="0">
                  <c:v>0.30000000000000027</c:v>
                </c:pt>
                <c:pt idx="1">
                  <c:v>0.34</c:v>
                </c:pt>
                <c:pt idx="2">
                  <c:v>0.77000000000000068</c:v>
                </c:pt>
              </c:numCache>
            </c:numRef>
          </c:val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Community health center/public clinic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Sheet1!$F$19:$H$19</c:f>
              <c:strCache>
                <c:ptCount val="3"/>
                <c:pt idx="0">
                  <c:v>Low-income uninsured kids</c:v>
                </c:pt>
                <c:pt idx="1">
                  <c:v>Uninsured kids</c:v>
                </c:pt>
                <c:pt idx="2">
                  <c:v>All kids</c:v>
                </c:pt>
              </c:strCache>
            </c:strRef>
          </c:cat>
          <c:val>
            <c:numRef>
              <c:f>Sheet1!$F$21:$H$21</c:f>
              <c:numCache>
                <c:formatCode>0%</c:formatCode>
                <c:ptCount val="3"/>
                <c:pt idx="0">
                  <c:v>0.32000000000000034</c:v>
                </c:pt>
                <c:pt idx="1">
                  <c:v>0.27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Sheet1!$E$22</c:f>
              <c:strCache>
                <c:ptCount val="1"/>
                <c:pt idx="0">
                  <c:v>Hospital emergency room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Sheet1!$F$19:$H$19</c:f>
              <c:strCache>
                <c:ptCount val="3"/>
                <c:pt idx="0">
                  <c:v>Low-income uninsured kids</c:v>
                </c:pt>
                <c:pt idx="1">
                  <c:v>Uninsured kids</c:v>
                </c:pt>
                <c:pt idx="2">
                  <c:v>All kids</c:v>
                </c:pt>
              </c:strCache>
            </c:strRef>
          </c:cat>
          <c:val>
            <c:numRef>
              <c:f>Sheet1!$F$22:$H$22</c:f>
              <c:numCache>
                <c:formatCode>0%</c:formatCode>
                <c:ptCount val="3"/>
                <c:pt idx="0">
                  <c:v>0.21000000000000013</c:v>
                </c:pt>
                <c:pt idx="1">
                  <c:v>0.23</c:v>
                </c:pt>
                <c:pt idx="2">
                  <c:v>4.0000000000000022E-2</c:v>
                </c:pt>
              </c:numCache>
            </c:numRef>
          </c:val>
        </c:ser>
        <c:ser>
          <c:idx val="3"/>
          <c:order val="3"/>
          <c:tx>
            <c:strRef>
              <c:f>Sheet1!$E$23</c:f>
              <c:strCache>
                <c:ptCount val="1"/>
                <c:pt idx="0">
                  <c:v>All others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Sheet1!$F$19:$H$19</c:f>
              <c:strCache>
                <c:ptCount val="3"/>
                <c:pt idx="0">
                  <c:v>Low-income uninsured kids</c:v>
                </c:pt>
                <c:pt idx="1">
                  <c:v>Uninsured kids</c:v>
                </c:pt>
                <c:pt idx="2">
                  <c:v>All kids</c:v>
                </c:pt>
              </c:strCache>
            </c:strRef>
          </c:cat>
          <c:val>
            <c:numRef>
              <c:f>Sheet1!$F$23:$H$23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4.0000000000000022E-2</c:v>
                </c:pt>
              </c:numCache>
            </c:numRef>
          </c:val>
        </c:ser>
        <c:overlap val="100"/>
        <c:axId val="95011584"/>
        <c:axId val="95013120"/>
      </c:barChart>
      <c:catAx>
        <c:axId val="9501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013120"/>
        <c:crosses val="autoZero"/>
        <c:auto val="1"/>
        <c:lblAlgn val="ctr"/>
        <c:lblOffset val="100"/>
      </c:catAx>
      <c:valAx>
        <c:axId val="95013120"/>
        <c:scaling>
          <c:orientation val="minMax"/>
        </c:scaling>
        <c:axPos val="l"/>
        <c:numFmt formatCode="0%" sourceLinked="1"/>
        <c:tickLblPos val="nextTo"/>
        <c:crossAx val="950115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819571865443445E-2"/>
          <c:y val="0.16214795824940489"/>
          <c:w val="0.19306496664981088"/>
          <c:h val="0.7687273393151442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68A212-BD3E-4E2C-835F-F10124BF50F7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BF3C14-1D45-4505-A4C9-29D21643D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9418" y="4414177"/>
            <a:ext cx="5611566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0" tIns="46586" rIns="93170" bIns="46586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72560" y="8829967"/>
            <a:ext cx="303621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>
            <a:prstTxWarp prst="textNoShape">
              <a:avLst/>
            </a:prstTxWarp>
          </a:bodyPr>
          <a:lstStyle/>
          <a:p>
            <a:pPr algn="r" defTabSz="913980"/>
            <a:fld id="{0B5A6E05-DF39-40E0-B4BA-9E5DCB22FEE8}" type="slidenum">
              <a:rPr lang="en-US" sz="1200">
                <a:latin typeface="Calibri" pitchFamily="5" charset="0"/>
              </a:rPr>
              <a:pPr algn="r" defTabSz="913980"/>
              <a:t>12</a:t>
            </a:fld>
            <a:endParaRPr lang="en-US" sz="1200" dirty="0">
              <a:latin typeface="Calibri" pitchFamily="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A8B5-B169-47C4-A2E5-A2153E510D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3C14-1D45-4505-A4C9-29D21643DB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3B48-5CFD-4F34-BABA-EBBD8D4A54A1}" type="datetime1">
              <a:rPr lang="en-US" smtClean="0"/>
              <a:pPr/>
              <a:t>4/5/2012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2A98-25A7-4627-8FB7-0C82B6B18279}" type="datetime1">
              <a:rPr lang="en-US" smtClean="0"/>
              <a:pPr/>
              <a:t>4/5/2012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C03B1-B8FE-4EF8-93D6-9E13A486453A}" type="datetime1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DD4B-9E54-445F-BC90-511082C63BCC}" type="datetime1">
              <a:rPr lang="en-US" smtClean="0"/>
              <a:pPr/>
              <a:t>4/5/2012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26436-73F7-4F6F-9BC2-5A95400FD2A1}" type="datetime1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E5B83E-A3D7-4A6E-83CF-F7FC077F5A9E}" type="datetime1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910A-91AF-43ED-892E-BD42E446BE4D}" type="datetime1">
              <a:rPr lang="en-US" smtClean="0"/>
              <a:pPr/>
              <a:t>4/5/2012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F27F128B-AE4A-4D2C-A48C-B519F0EF2AF5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inge@coloradohealthinstitute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healthinstitute.org/EB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Children’s Health Insurance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838896"/>
            <a:ext cx="3581400" cy="1047304"/>
          </a:xfrm>
        </p:spPr>
        <p:txBody>
          <a:bodyPr>
            <a:normAutofit/>
          </a:bodyPr>
          <a:lstStyle/>
          <a:p>
            <a:r>
              <a:rPr lang="en-US" dirty="0" smtClean="0"/>
              <a:t>2012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6,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All Kids Covered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EBNE in Medicaid, 2010</a:t>
            </a:r>
            <a:endParaRPr lang="en-US" dirty="0"/>
          </a:p>
        </p:txBody>
      </p:sp>
      <p:pic>
        <p:nvPicPr>
          <p:cNvPr id="4" name="Content Placeholder 3" descr="EBNEkidsMK_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085"/>
          <a:stretch>
            <a:fillRect/>
          </a:stretch>
        </p:blipFill>
        <p:spPr>
          <a:xfrm>
            <a:off x="838200" y="1143000"/>
            <a:ext cx="7239000" cy="536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8045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Survey; Medicaid and CHP+ enrollment data from the Colorado Department of Health Care Policy and Financing</a:t>
            </a:r>
            <a:endParaRPr lang="en-US" sz="9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NEkidsCHP_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02"/>
          <a:stretch>
            <a:fillRect/>
          </a:stretch>
        </p:blipFill>
        <p:spPr>
          <a:xfrm>
            <a:off x="838200" y="1146464"/>
            <a:ext cx="7315200" cy="54264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EBNE in CHP+,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8045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Survey; Medicaid and CHP+ enrollment data from the Colorado Department of Health Care Policy and Financing</a:t>
            </a:r>
            <a:endParaRPr lang="en-US" sz="9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HB 09-1293 CHP+ expansion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r>
              <a:rPr lang="en-US" sz="2800" dirty="0"/>
              <a:t>On May 1, 2010, the Colorado Healthcare Affordability Act (HB09-1293) raised eligibility for CHP+ from 205% of the Federal Poverty Level (FPL) to 250% of </a:t>
            </a:r>
            <a:r>
              <a:rPr lang="en-US" sz="2800" dirty="0" smtClean="0"/>
              <a:t>FPL</a:t>
            </a:r>
            <a:endParaRPr lang="en-US" sz="2800" dirty="0"/>
          </a:p>
          <a:p>
            <a:pPr>
              <a:buFont typeface="Arial" pitchFamily="5" charset="0"/>
              <a:buNone/>
            </a:pPr>
            <a:endParaRPr lang="en-US" sz="1400" dirty="0"/>
          </a:p>
          <a:p>
            <a:r>
              <a:rPr lang="en-US" sz="2800" dirty="0"/>
              <a:t>CHI estimates that </a:t>
            </a:r>
            <a:r>
              <a:rPr lang="en-US" sz="2800" b="1" dirty="0" smtClean="0">
                <a:solidFill>
                  <a:schemeClr val="accent2"/>
                </a:solidFill>
              </a:rPr>
              <a:t>11,748</a:t>
            </a:r>
            <a:r>
              <a:rPr lang="en-US" sz="2800" dirty="0" smtClean="0"/>
              <a:t> additional uninsured </a:t>
            </a:r>
            <a:r>
              <a:rPr lang="en-US" sz="2800" dirty="0"/>
              <a:t>children </a:t>
            </a:r>
            <a:r>
              <a:rPr lang="en-US" sz="2800" dirty="0" smtClean="0"/>
              <a:t>became eligible </a:t>
            </a:r>
            <a:r>
              <a:rPr lang="en-US" sz="2800" dirty="0"/>
              <a:t>for CHP+ under this expansion based on </a:t>
            </a:r>
            <a:r>
              <a:rPr lang="en-US" sz="2800" dirty="0" smtClean="0"/>
              <a:t>2010 ACS </a:t>
            </a:r>
            <a:r>
              <a:rPr lang="en-US" sz="2800" dirty="0"/>
              <a:t>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31309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 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EBNE children by </a:t>
            </a:r>
            <a:r>
              <a:rPr lang="en-US" dirty="0" smtClean="0"/>
              <a:t>race/ethnicity, Colorado,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14478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477000"/>
            <a:ext cx="31309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 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EBNE children by English language proficiency</a:t>
            </a:r>
            <a:r>
              <a:rPr lang="en-US" dirty="0" smtClean="0"/>
              <a:t>, Colorado,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31309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 </a:t>
            </a:r>
            <a:endParaRPr lang="en-US" sz="9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2954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2011 Colorado Health Access Survey (CHAS)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57528"/>
            <a:ext cx="4191000" cy="50718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10,352 households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May-August 2011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Telephone survey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Key focus areas: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Access to care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Health insurance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Utilization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6" name="Picture 6" descr="chas_home_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6481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458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Low-income uninsured kids</a:t>
                      </a:r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Uninsured kids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kids</a:t>
                      </a:r>
                      <a:endParaRPr lang="en-US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 a usual source of care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81%</a:t>
                      </a:r>
                      <a:endParaRPr lang="en-US" sz="2000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84%</a:t>
                      </a:r>
                      <a:endParaRPr lang="en-US" sz="2000" dirty="0"/>
                    </a:p>
                  </a:txBody>
                  <a:tcPr anchor="ctr">
                    <a:solidFill>
                      <a:srgbClr val="FF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96%</a:t>
                      </a:r>
                    </a:p>
                  </a:txBody>
                  <a:tcPr anchor="ctr">
                    <a:solidFill>
                      <a:srgbClr val="FFFEEB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children’s usual source of care, 2011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3352800"/>
          <a:ext cx="8305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048000"/>
            <a:ext cx="325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 you usually seek care?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2018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2011 CHAS</a:t>
            </a:r>
            <a:endParaRPr lang="en-US" sz="90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25880"/>
          <a:ext cx="8229600" cy="497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98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Low-income uninsured Colorado kids</a:t>
                      </a:r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Uninsured Colorado kids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82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3B6E8F"/>
                          </a:solidFill>
                          <a:latin typeface="Calibri"/>
                        </a:rPr>
                        <a:t>Cost is too high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rgbClr val="FFDDFC"/>
                    </a:solidFill>
                  </a:tcPr>
                </a:tc>
              </a:tr>
              <a:tr h="91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Insured family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member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lost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job or changed employers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FFEFFD"/>
                    </a:solidFill>
                  </a:tcPr>
                </a:tc>
              </a:tr>
              <a:tr h="77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3B6E8F"/>
                          </a:solidFill>
                          <a:latin typeface="Calibri"/>
                        </a:rPr>
                        <a:t>Lost eligibility for Medicaid/CHP+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FFDDFC"/>
                    </a:solidFill>
                  </a:tcPr>
                </a:tc>
              </a:tr>
              <a:tr h="77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3B6E8F"/>
                          </a:solidFill>
                          <a:latin typeface="Calibri"/>
                        </a:rPr>
                        <a:t>Working family member not offered/eligible for insurance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FFEFFD"/>
                    </a:solidFill>
                  </a:tcPr>
                </a:tc>
              </a:tr>
              <a:tr h="778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3B6E8F"/>
                          </a:solidFill>
                          <a:latin typeface="Calibri"/>
                        </a:rPr>
                        <a:t>Do not know how to get health insurance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3B6E8F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FDDFC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Colorado children uninsured?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2018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2011 CHAS</a:t>
            </a:r>
            <a:endParaRPr lang="en-US" sz="9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6" name="Content Placeholder 5" descr="CHI web postc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8600" y="0"/>
            <a:ext cx="9601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Emily King	720.382.7085	</a:t>
            </a:r>
            <a:r>
              <a:rPr lang="en-US" dirty="0" smtClean="0">
                <a:hlinkClick r:id="rId3"/>
              </a:rPr>
              <a:t>kinge@coloradohealthinstitute.org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wordle-page-001.jpg"/>
          <p:cNvPicPr>
            <a:picLocks noChangeAspect="1"/>
          </p:cNvPicPr>
          <p:nvPr/>
        </p:nvPicPr>
        <p:blipFill>
          <a:blip r:embed="rId4" cstate="print"/>
          <a:srcRect l="9244" r="7563"/>
          <a:stretch>
            <a:fillRect/>
          </a:stretch>
        </p:blipFill>
        <p:spPr>
          <a:xfrm rot="5400000">
            <a:off x="2569634" y="-512233"/>
            <a:ext cx="4038600" cy="628226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Today’s Discussion: Three Key Takeaways</a:t>
            </a:r>
            <a:endParaRPr lang="en-US" dirty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How many Colorado children are uninsured and eligible for public insurance programs? </a:t>
            </a:r>
          </a:p>
          <a:p>
            <a:endParaRPr lang="en-US" dirty="0" smtClean="0"/>
          </a:p>
          <a:p>
            <a:r>
              <a:rPr lang="en-US" dirty="0" smtClean="0"/>
              <a:t>How has this number changed since the start of the recession?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can surveys tell us about EBNE and uninsured Colorado children?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153398" cy="309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090"/>
                <a:gridCol w="1578077"/>
                <a:gridCol w="1578077"/>
                <a:gridCol w="1578077"/>
                <a:gridCol w="1578077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/>
                </a:tc>
              </a:tr>
              <a:tr h="20542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CHS (Ages 0-14)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COHS/CHAS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8.2%</a:t>
                      </a:r>
                    </a:p>
                  </a:txBody>
                  <a:tcPr marL="0" marR="0" marT="0" marB="0" anchor="b"/>
                </a:tc>
              </a:tr>
              <a:tr h="40354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403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ACS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171,442 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134,508 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133,256 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CPS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158,034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115,007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COHS/CHAS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105,082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112,200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uninsured numbers &amp; rates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866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yriad Pro"/>
                <a:cs typeface="Myriad Pro"/>
              </a:rPr>
              <a:t>Uninsured estimates for children 0-18 years from four sources, Colorado, 2008-2011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CHI analysis of the American Community Survey (ACS), 2008-09 Colorado Household Survey (COHS) and 2011 CHAS; CDPHE analysis of Child Health Survey (CHS);  and U.S. Census Bureau data from Current Population Survey (CPS). CPS reflects two-year averages covering CY2007-08 and CY2009-10.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 few notes on </a:t>
            </a:r>
            <a:r>
              <a:rPr lang="en-US" dirty="0" smtClean="0"/>
              <a:t>CHI’s EBNE </a:t>
            </a:r>
            <a:r>
              <a:rPr lang="en-US" dirty="0"/>
              <a:t>analysis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sources: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Snapshot </a:t>
            </a:r>
            <a:r>
              <a:rPr lang="en-US" dirty="0"/>
              <a:t>of Medicaid and CHP+ eligibility in </a:t>
            </a:r>
            <a:r>
              <a:rPr lang="en-US" dirty="0" smtClean="0"/>
              <a:t>2010</a:t>
            </a:r>
          </a:p>
          <a:p>
            <a:endParaRPr lang="en-US" dirty="0" smtClean="0"/>
          </a:p>
          <a:p>
            <a:r>
              <a:rPr lang="en-US" dirty="0" smtClean="0"/>
              <a:t>CHP+ eligibility: Up to 205% of FPL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962" t="17969" r="58462" b="78125"/>
          <a:stretch>
            <a:fillRect/>
          </a:stretch>
        </p:blipFill>
        <p:spPr bwMode="auto">
          <a:xfrm>
            <a:off x="609600" y="3212068"/>
            <a:ext cx="4191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346" t="8594" r="65000" b="84375"/>
          <a:stretch>
            <a:fillRect/>
          </a:stretch>
        </p:blipFill>
        <p:spPr bwMode="auto">
          <a:xfrm>
            <a:off x="1905000" y="2373868"/>
            <a:ext cx="1447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cpf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145268"/>
            <a:ext cx="990600" cy="100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237386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288268"/>
            <a:ext cx="16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 CHI Issue Briefs</a:t>
            </a:r>
            <a:endParaRPr lang="en-US" dirty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2438400" cy="4525963"/>
          </a:xfrm>
        </p:spPr>
        <p:txBody>
          <a:bodyPr/>
          <a:lstStyle/>
          <a:p>
            <a:pPr>
              <a:buFont typeface="Arial" pitchFamily="5" charset="0"/>
              <a:buNone/>
            </a:pPr>
            <a:r>
              <a:rPr lang="en-US" dirty="0" smtClean="0"/>
              <a:t>Fact Sheet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6336268"/>
            <a:ext cx="518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Available at </a:t>
            </a:r>
            <a:r>
              <a:rPr lang="en-US" dirty="0" smtClean="0">
                <a:latin typeface="+mn-lt"/>
                <a:hlinkClick r:id="rId3"/>
              </a:rPr>
              <a:t>www.ColoradoHealthInstitute.org/EBNE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2271606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0"/>
            <a:ext cx="229725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133600"/>
            <a:ext cx="2286000" cy="296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2971800" y="1905000"/>
            <a:ext cx="32004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5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5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Supplement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6172200" y="1524000"/>
            <a:ext cx="2590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5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Methodology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Can I compare these numbers with previous CHI EBNE estimates?</a:t>
            </a:r>
            <a:endParaRPr lang="en-US" dirty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US" dirty="0"/>
              <a:t>These estimates are comparable to CHI’s </a:t>
            </a:r>
            <a:r>
              <a:rPr lang="en-US" i="1" dirty="0"/>
              <a:t>revised </a:t>
            </a:r>
            <a:r>
              <a:rPr lang="en-US" dirty="0"/>
              <a:t>analysis of the </a:t>
            </a:r>
            <a:r>
              <a:rPr lang="en-US" dirty="0" smtClean="0"/>
              <a:t>2008 &amp; 2009 American </a:t>
            </a:r>
            <a:r>
              <a:rPr lang="en-US" dirty="0"/>
              <a:t>Community </a:t>
            </a:r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Released July 2011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estimates are </a:t>
            </a:r>
            <a:r>
              <a:rPr lang="en-US" i="1" dirty="0"/>
              <a:t>not</a:t>
            </a:r>
            <a:r>
              <a:rPr lang="en-US" dirty="0"/>
              <a:t> comparable to any </a:t>
            </a:r>
            <a:r>
              <a:rPr lang="en-US" dirty="0" smtClean="0"/>
              <a:t>estimates CHI published </a:t>
            </a:r>
            <a:r>
              <a:rPr lang="en-US" dirty="0"/>
              <a:t>before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Uninsured Colorado children, 2009-10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3836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SOURCE: CHI analysis of the 2009-10 American Community Survey </a:t>
            </a:r>
            <a:endParaRPr lang="en-US" sz="105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554069"/>
            <a:ext cx="2629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Uninsured children </a:t>
            </a:r>
          </a:p>
          <a:p>
            <a:pPr algn="ctr"/>
            <a:r>
              <a:rPr lang="en-US" sz="2400" dirty="0" smtClean="0"/>
              <a:t>in 2009: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468469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132,325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554069"/>
            <a:ext cx="2560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Uninsured children</a:t>
            </a:r>
          </a:p>
          <a:p>
            <a:pPr algn="ctr"/>
            <a:r>
              <a:rPr lang="en-US" sz="2400" dirty="0" smtClean="0"/>
              <a:t>in 2010: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3468469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132,055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62400" y="3468469"/>
            <a:ext cx="9906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we calculated EBNE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477000"/>
            <a:ext cx="8045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Survey; Medicaid and CHP+ enrollment data from the Colorado Department of Health Care Policy and Financing</a:t>
            </a:r>
            <a:endParaRPr lang="en-US" sz="9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DC4F-27B7-46AE-B99E-7EF341043E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399"/>
            <a:ext cx="8839200" cy="13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Colorado children by EBNE status, 2010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447800"/>
          <a:ext cx="7586664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477000"/>
            <a:ext cx="31309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2010 American Community Survey </a:t>
            </a:r>
            <a:endParaRPr lang="en-US" sz="9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NE-kids-figure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9" y="1600200"/>
            <a:ext cx="8672881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EBNE children in Colorado, 2008-10</a:t>
            </a:r>
            <a:endParaRPr lang="en-US" dirty="0"/>
          </a:p>
        </p:txBody>
      </p:sp>
      <p:pic>
        <p:nvPicPr>
          <p:cNvPr id="5" name="Picture 3" descr="C:\Documents and Settings\eking\Local Settings\Temporary Internet Files\Content.IE5\JY0STFS7\MC9003227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649745" cy="653542"/>
          </a:xfrm>
          <a:prstGeom prst="rect">
            <a:avLst/>
          </a:prstGeom>
          <a:noFill/>
        </p:spPr>
      </p:pic>
      <p:pic>
        <p:nvPicPr>
          <p:cNvPr id="6" name="Picture 4" descr="C:\Documents and Settings\eking\Local Settings\Temporary Internet Files\Content.IE5\C74MZ2A6\MC9002336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14600"/>
            <a:ext cx="892778" cy="714055"/>
          </a:xfrm>
          <a:prstGeom prst="rect">
            <a:avLst/>
          </a:prstGeom>
          <a:noFill/>
        </p:spPr>
      </p:pic>
      <p:pic>
        <p:nvPicPr>
          <p:cNvPr id="7" name="Picture 5" descr="C:\Documents and Settings\eking\Local Settings\Temporary Internet Files\Content.IE5\F2S9RNJZ\MC9000130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590800"/>
            <a:ext cx="864096" cy="394268"/>
          </a:xfrm>
          <a:prstGeom prst="rect">
            <a:avLst/>
          </a:prstGeom>
          <a:noFill/>
        </p:spPr>
      </p:pic>
      <p:pic>
        <p:nvPicPr>
          <p:cNvPr id="8" name="Picture 9" descr="C:\Documents and Settings\eking\Local Settings\Temporary Internet Files\Content.IE5\QNACZ6PP\MC9003357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905000"/>
            <a:ext cx="723331" cy="517237"/>
          </a:xfrm>
          <a:prstGeom prst="rect">
            <a:avLst/>
          </a:prstGeom>
          <a:noFill/>
        </p:spPr>
      </p:pic>
      <p:pic>
        <p:nvPicPr>
          <p:cNvPr id="2051" name="Picture 3" descr="C:\Users\eking\AppData\Local\Microsoft\Windows\Temporary Internet Files\Content.IE5\KJ7P4YFX\MC90033614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590800"/>
            <a:ext cx="685800" cy="628963"/>
          </a:xfrm>
          <a:prstGeom prst="rect">
            <a:avLst/>
          </a:prstGeom>
          <a:noFill/>
        </p:spPr>
      </p:pic>
      <p:pic>
        <p:nvPicPr>
          <p:cNvPr id="2052" name="Picture 4" descr="C:\Users\eking\AppData\Local\Microsoft\Windows\Temporary Internet Files\Content.IE5\4AHPAQTP\MC90043637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438400"/>
            <a:ext cx="723900" cy="723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6477000"/>
            <a:ext cx="3307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CHI analysis of the 2008-10 American Community Survey </a:t>
            </a:r>
            <a:endParaRPr lang="en-US" sz="900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730</Words>
  <Application>Microsoft Office PowerPoint</Application>
  <PresentationFormat>On-screen Show (4:3)</PresentationFormat>
  <Paragraphs>189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CHI PP Template 2012</vt:lpstr>
      <vt:lpstr>Colorado Children’s Health Insurance Status</vt:lpstr>
      <vt:lpstr>Today’s Discussion: Three Key Takeaways</vt:lpstr>
      <vt:lpstr>A few notes on CHI’s EBNE analysis</vt:lpstr>
      <vt:lpstr>New CHI Issue Briefs</vt:lpstr>
      <vt:lpstr>Can I compare these numbers with previous CHI EBNE estimates?</vt:lpstr>
      <vt:lpstr>Uninsured Colorado children, 2009-10</vt:lpstr>
      <vt:lpstr>How we calculated EBNE</vt:lpstr>
      <vt:lpstr>Uninsured Colorado children by EBNE status, 2010</vt:lpstr>
      <vt:lpstr>EBNE children in Colorado, 2008-10</vt:lpstr>
      <vt:lpstr>Percent EBNE in Medicaid, 2010</vt:lpstr>
      <vt:lpstr>Percent EBNE in CHP+, 2010</vt:lpstr>
      <vt:lpstr>HB 09-1293 CHP+ expansion</vt:lpstr>
      <vt:lpstr>EBNE children by race/ethnicity, Colorado, 2010</vt:lpstr>
      <vt:lpstr>EBNE children by English language proficiency, Colorado, 2010</vt:lpstr>
      <vt:lpstr>The 2011 Colorado Health Access Survey (CHAS)</vt:lpstr>
      <vt:lpstr>Colorado children’s usual source of care, 2011</vt:lpstr>
      <vt:lpstr>Why are Colorado children uninsured?</vt:lpstr>
      <vt:lpstr>Slide 18</vt:lpstr>
      <vt:lpstr>Slide 19</vt:lpstr>
      <vt:lpstr>Comparison of uninsured numbers &amp; rates</vt:lpstr>
    </vt:vector>
  </TitlesOfParts>
  <Company>CHI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Emily King</cp:lastModifiedBy>
  <cp:revision>31</cp:revision>
  <dcterms:created xsi:type="dcterms:W3CDTF">2012-01-24T17:51:09Z</dcterms:created>
  <dcterms:modified xsi:type="dcterms:W3CDTF">2012-04-05T21:00:14Z</dcterms:modified>
</cp:coreProperties>
</file>