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4" r:id="rId4"/>
    <p:sldId id="296" r:id="rId5"/>
    <p:sldId id="286" r:id="rId6"/>
    <p:sldId id="264" r:id="rId7"/>
    <p:sldId id="262" r:id="rId8"/>
    <p:sldId id="261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258" r:id="rId21"/>
    <p:sldId id="309" r:id="rId22"/>
    <p:sldId id="310" r:id="rId23"/>
    <p:sldId id="307" r:id="rId24"/>
    <p:sldId id="266" r:id="rId25"/>
    <p:sldId id="278" r:id="rId26"/>
    <p:sldId id="279" r:id="rId27"/>
    <p:sldId id="314" r:id="rId28"/>
    <p:sldId id="315" r:id="rId29"/>
    <p:sldId id="285" r:id="rId30"/>
    <p:sldId id="281" r:id="rId31"/>
    <p:sldId id="282" r:id="rId32"/>
    <p:sldId id="316" r:id="rId33"/>
    <p:sldId id="273" r:id="rId34"/>
    <p:sldId id="284" r:id="rId35"/>
    <p:sldId id="317" r:id="rId36"/>
    <p:sldId id="267" r:id="rId37"/>
    <p:sldId id="318" r:id="rId38"/>
    <p:sldId id="319" r:id="rId39"/>
    <p:sldId id="320" r:id="rId40"/>
    <p:sldId id="275" r:id="rId41"/>
    <p:sldId id="268" r:id="rId42"/>
    <p:sldId id="321" r:id="rId4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39" autoAdjust="0"/>
    <p:restoredTop sz="82586" autoAdjust="0"/>
  </p:normalViewPr>
  <p:slideViewPr>
    <p:cSldViewPr>
      <p:cViewPr>
        <p:scale>
          <a:sx n="100" d="100"/>
          <a:sy n="100" d="100"/>
        </p:scale>
        <p:origin x="-8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512" y="-90"/>
      </p:cViewPr>
      <p:guideLst>
        <p:guide orient="horz" pos="2930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7C7E191-F52E-47AC-B070-2AB455CE3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0" tIns="46480" rIns="92960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70325688-418F-49D8-8BB5-DB1B7B058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DC5D8-E8EB-4679-A528-38CCB2D64AA5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9A8E2-6A45-4DAA-9AF8-C814D6E524DE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8BB1A-88F3-44B0-8341-4A091D121A41}" type="slidenum">
              <a:rPr lang="en-US"/>
              <a:pPr/>
              <a:t>11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5A858-F614-4C48-A1D7-2394426E7AE4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2FCAD-C855-44AA-985C-0E952B56623F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8D7F-3635-41E7-A43C-CAF151D7C79D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14552-B21C-4703-A145-4CE33D163447}" type="slidenum">
              <a:rPr lang="en-US"/>
              <a:pPr/>
              <a:t>15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5333F-D6B8-432E-B15A-BA17D58D738E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8E485-A2CE-45BE-906A-97946AB60954}" type="slidenum">
              <a:rPr lang="en-US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BF33F-7296-41F9-9B57-FAACE9B56AC4}" type="slidenum">
              <a:rPr lang="en-US"/>
              <a:pPr/>
              <a:t>18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12D2E-6675-46E4-A160-245E23216468}" type="slidenum">
              <a:rPr lang="en-US"/>
              <a:pPr/>
              <a:t>19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8013"/>
            <a:ext cx="5616575" cy="4189412"/>
          </a:xfrm>
          <a:noFill/>
          <a:ln/>
        </p:spPr>
        <p:txBody>
          <a:bodyPr/>
          <a:lstStyle/>
          <a:p>
            <a:pPr marL="190500" indent="-190500"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D7EE0-89D4-4B90-BB44-A61423685A3D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21978-DCFF-453E-B6D1-7DE87A917C78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C1E63-6010-4CB7-9D02-B6267BFFBCBB}" type="slidenum">
              <a:rPr lang="en-US"/>
              <a:pPr/>
              <a:t>21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F6F1A-CA23-48D4-AA0A-C72254280B0A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25DD9-E62C-499B-A32E-D948B224EA33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A752C-7E0B-4753-BCC1-727E2FD80807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055B7-8BC0-429B-8EE6-0550FF1763C0}" type="slidenum">
              <a:rPr lang="en-US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3BCFC-8248-496A-8D51-FAC7C596E371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AC65D-7837-4E83-864A-C897E429C8B0}" type="slidenum">
              <a:rPr lang="en-US"/>
              <a:pPr/>
              <a:t>27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33F6C-01F9-457A-9041-74E8CC82EEC3}" type="slidenum">
              <a:rPr lang="en-US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175B4-C351-4CF3-9007-38E446049B93}" type="slidenum">
              <a:rPr lang="en-US"/>
              <a:pPr/>
              <a:t>29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0E09A-2CFD-454B-B877-EA785912F4FE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139BA-73CC-44A0-A41E-5E2D71D26FB2}" type="slidenum">
              <a:rPr lang="en-US"/>
              <a:pPr/>
              <a:t>30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67236-8307-4ABE-A70A-E06283725951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DF929-9A70-4A10-A617-62FBAAB0A8D4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AC47-B604-4CCA-A61B-0BD86321FC2B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DB53A-40C9-4109-A6B1-9427E72F0084}" type="slidenum">
              <a:rPr lang="en-US"/>
              <a:pPr/>
              <a:t>34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FC0F8-0F39-4CE2-A903-3E76927395FE}" type="slidenum">
              <a:rPr lang="en-US"/>
              <a:pPr/>
              <a:t>35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ED92-0FEA-4153-A38C-E8507BDFDE9F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9F0B-8836-4645-8E83-E771A74A4177}" type="slidenum">
              <a:rPr lang="en-US"/>
              <a:pPr/>
              <a:t>37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14E35-2B85-45AF-867F-0AD35FD300C6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AF55A-3F7D-4FE3-A7BB-A59D9BB96718}" type="slidenum">
              <a:rPr lang="en-US"/>
              <a:pPr/>
              <a:t>39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77BE3-613A-4C36-B44D-D812253B7321}" type="slidenum">
              <a:rPr lang="en-US"/>
              <a:pPr/>
              <a:t>4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C16EA-68E7-478D-86F5-6D4F9D3BE234}" type="slidenum">
              <a:rPr lang="en-US"/>
              <a:pPr/>
              <a:t>40</a:t>
            </a:fld>
            <a:endParaRPr 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72EBA-AA4A-40BB-8325-B9B7F9FE74CD}" type="slidenum">
              <a:rPr lang="en-US"/>
              <a:pPr/>
              <a:t>41</a:t>
            </a:fld>
            <a:endParaRPr 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45471-45C2-4570-BC19-52179161D821}" type="slidenum">
              <a:rPr lang="en-US"/>
              <a:pPr/>
              <a:t>42</a:t>
            </a:fld>
            <a:endParaRPr 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552A-0FCA-4A75-B866-059D7FD53240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8D58-D75A-4BFF-A434-5C03E202C306}" type="slidenum">
              <a:rPr lang="en-US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9EC2C-87D5-41C2-8A86-9A91C4C0C924}" type="slidenum">
              <a:rPr lang="en-US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61B7-985E-4E12-B9C4-C442B3B1AA96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FA829-F99E-4104-9EF4-48735E469498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77000" y="53340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en-US" sz="1200">
                <a:solidFill>
                  <a:schemeClr val="bg1"/>
                </a:solidFill>
              </a:rPr>
              <a:t>A Presentation of the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en-US" sz="1200">
                <a:solidFill>
                  <a:schemeClr val="bg1"/>
                </a:solidFill>
              </a:rPr>
              <a:t>Colorado Health Institute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en-US" sz="1200">
                <a:solidFill>
                  <a:schemeClr val="bg1"/>
                </a:solidFill>
              </a:rPr>
              <a:t>1576 Sherman Street, Suite 300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en-US" sz="1200">
                <a:solidFill>
                  <a:schemeClr val="bg1"/>
                </a:solidFill>
              </a:rPr>
              <a:t>Denver, Colorado 80203-1728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en-US" sz="1200">
                <a:solidFill>
                  <a:schemeClr val="bg1"/>
                </a:solidFill>
              </a:rPr>
              <a:t>www.coloradohealthinstitute.org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209800"/>
            <a:ext cx="6400800" cy="2133600"/>
          </a:xfrm>
          <a:solidFill>
            <a:schemeClr val="bg1">
              <a:alpha val="7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A8B4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533400" y="5334000"/>
            <a:ext cx="2130425" cy="2460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February 2, 2008</a:t>
            </a:r>
          </a:p>
          <a:p>
            <a:pPr>
              <a:defRPr/>
            </a:pPr>
            <a:r>
              <a:rPr lang="en-US"/>
              <a:t>Presentation to Bighorn Health Policy Fellows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0B1C-BE39-4603-A2D2-775428021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2099-4526-47E8-8207-40378B97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6EBA-D8DB-430A-8182-E42329EC1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EBF2-77DD-4551-891C-07DABC317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73F3-C801-44D2-866B-E0919E24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79A2-6AB6-492E-8C4C-20F5BDCA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1087-021B-41DE-8EFD-BE01F2D75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C278-17A5-4612-87B1-031FC5AB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3F49B-8F4E-4557-90EC-0D96245A5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50DFA-B380-470F-A2B8-C2548E8C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33337-0989-468D-BE07-C57349B52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0559-9318-4528-9400-28758642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E2F5-6A34-4AEF-A765-A61A46D0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8400"/>
            <a:ext cx="838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ECD8FB-8B31-47D1-91A6-43A2DCC8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657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anesp@coloradohealthinstitut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2, 2008</a:t>
            </a:r>
          </a:p>
          <a:p>
            <a:r>
              <a:rPr lang="en-US"/>
              <a:t>Presentation to Bighorn Health Policy Fellows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209800"/>
            <a:ext cx="6172200" cy="21336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sz="3600" smtClean="0"/>
              <a:t>Health care </a:t>
            </a:r>
            <a:r>
              <a:rPr lang="en-US" sz="3600" b="1" i="1" smtClean="0"/>
              <a:t>coverage</a:t>
            </a:r>
            <a:r>
              <a:rPr lang="en-US" sz="3600" smtClean="0"/>
              <a:t> and </a:t>
            </a:r>
            <a:r>
              <a:rPr lang="en-US" sz="3600" b="1" i="1" smtClean="0"/>
              <a:t>access</a:t>
            </a:r>
            <a:r>
              <a:rPr lang="en-US" sz="3600" smtClean="0"/>
              <a:t> in Colorado: Who gets what from where?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0"/>
            <a:ext cx="6858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">
                <a:solidFill>
                  <a:schemeClr val="bg1"/>
                </a:solidFill>
              </a:rPr>
              <a:t>&lt;!--PICODATESETmmddyyyy=02022008--&gt;&lt;!--PICOTITLE=“Health care coverage and access in Colorado: Who gets what from where?”--&gt;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9F3200-A8E0-447A-82BA-929070D2C1BE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Erosion of Colorado’s small group health insurance market</a:t>
            </a:r>
          </a:p>
        </p:txBody>
      </p:sp>
      <p:pic>
        <p:nvPicPr>
          <p:cNvPr id="16388" name="Picture 3" descr="SmallGroupEnrollment&amp;cost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676400"/>
            <a:ext cx="7464425" cy="4395788"/>
          </a:xfrm>
          <a:noFill/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6477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Sources: Medical Expenditure Panel Survey and Colorado Division of Insurance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D1720-3978-4A73-AD8B-F8F55AC246F8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Small group health insurance market: 1994 reforms (HB 1210)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Guaranteed issue</a:t>
            </a:r>
          </a:p>
          <a:p>
            <a:pPr eaLnBrk="1" hangingPunct="1"/>
            <a:r>
              <a:rPr lang="en-US" smtClean="0"/>
              <a:t>Modified community rating</a:t>
            </a:r>
          </a:p>
          <a:p>
            <a:pPr lvl="1" eaLnBrk="1" hangingPunct="1"/>
            <a:r>
              <a:rPr lang="en-US" smtClean="0"/>
              <a:t>Rating based on health status, gender, claims experience, duration of coverage phased out over three years </a:t>
            </a:r>
          </a:p>
          <a:p>
            <a:pPr lvl="1" eaLnBrk="1" hangingPunct="1"/>
            <a:r>
              <a:rPr lang="en-US" smtClean="0"/>
              <a:t>Allowable rating factors included: age, family size, geographic region</a:t>
            </a:r>
          </a:p>
          <a:p>
            <a:pPr eaLnBrk="1" hangingPunct="1"/>
            <a:r>
              <a:rPr lang="en-US" smtClean="0"/>
              <a:t>Created Business Group of One (BG1)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254C9D-A616-4E8E-BB74-813831C28CDA}" type="slidenum">
              <a:rPr lang="en-US"/>
              <a:pPr/>
              <a:t>12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Small firms in Colorado and employees with coverage 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2220913"/>
          <a:ext cx="8229600" cy="3282950"/>
        </p:xfrm>
        <a:graphic>
          <a:graphicData uri="http://schemas.openxmlformats.org/presentationml/2006/ole">
            <p:oleObj spid="_x0000_s2050" name="Photo Editor Photo" r:id="rId4" imgW="13180952" imgH="5257143" progId="MSPhotoEd.3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84213" y="6324600"/>
            <a:ext cx="72405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Sources:  Colorado Division of Insurance and Colorado Department of Labor and Employment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57D32F-0A07-4611-903E-6D40F5A3EC4B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Most recent rating reform: </a:t>
            </a:r>
            <a:br>
              <a:rPr lang="en-US" sz="3600" smtClean="0"/>
            </a:br>
            <a:r>
              <a:rPr lang="en-US" sz="3600" smtClean="0"/>
              <a:t>HB 07-1355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mtClean="0"/>
              <a:t>Eliminates use of claims experience and health status in rate setting </a:t>
            </a:r>
          </a:p>
          <a:p>
            <a:pPr eaLnBrk="1" hangingPunct="1"/>
            <a:r>
              <a:rPr lang="en-US" smtClean="0"/>
              <a:t>Health plans can still rate based on smoking status, industrial classification, age, family size and geographic location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DB8CEB-5362-4C72-B125-955A939BD480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Private health insurance: Individual (non-group) market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Roughly 3% of Colorado’s population is in the individual health insurance market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guaranteed issue: Carriers allowed to deny applicant based on health 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Few mandates apply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File and Use State – Health plans must file premiums with the state and must be found actuarially sound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BCA330-E85C-4A17-A61B-31C379B2C997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Individual market: CoverColorado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Colorado’s high-risk pool: </a:t>
            </a:r>
            <a:r>
              <a:rPr lang="en-US" i="1" smtClean="0"/>
              <a:t>CoverColorado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i="1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State subsidized health insurance plan for people “uninsurable” because of a pre-existing medical condition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few other qualifying circumstances (see CHI brief on high-risk pool)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Around 23 states have a high-risk pool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CoverColorado has 6,500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BFE492-D407-4794-B724-2E69042BBB37}" type="slidenum">
              <a:rPr lang="en-US"/>
              <a:pPr/>
              <a:t>16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Enrollment in CoverColorado (1991-2005)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654175"/>
          <a:ext cx="8229600" cy="4416425"/>
        </p:xfrm>
        <a:graphic>
          <a:graphicData uri="http://schemas.openxmlformats.org/presentationml/2006/ole">
            <p:oleObj spid="_x0000_s3074" name="Photo Editor Photo" r:id="rId4" imgW="13276190" imgH="7125695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4995B4-F073-4FDC-A436-6808AD6A435E}" type="slidenum">
              <a:rPr lang="en-US"/>
              <a:pPr/>
              <a:t>17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health care coverage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Federal-state partnerships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Medicaid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Child Health Plan Plus (CHP+)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Colorado Indigent Care Program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Federally financed and administered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Medicare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Veterans Administration health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Indian Health 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Military Health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358AB8-73D2-4C14-9508-078ED64782A7}" type="slidenum">
              <a:rPr lang="en-US"/>
              <a:pPr/>
              <a:t>18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Medicare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Federally funded health insurance program for individuals 65 and older and people with disabilities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Covers inpatient and outpatient services, and partially covers costs of prescription drugs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not cover long-term care except first 90 days in SNF after hospitalization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18A858-FE18-4C10-A8B4-0E9E75C649B6}" type="slidenum">
              <a:rPr lang="en-US"/>
              <a:pPr/>
              <a:t>19</a:t>
            </a:fld>
            <a:endParaRPr lang="en-US"/>
          </a:p>
        </p:txBody>
      </p:sp>
      <p:pic>
        <p:nvPicPr>
          <p:cNvPr id="23555" name="Picture 2" descr="Income_Eligibility_StateHealthPrograms_6-19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0198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Eligibility for publicly financed health care services in Colorado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2743200"/>
            <a:ext cx="5257800" cy="2179638"/>
            <a:chOff x="1536" y="1728"/>
            <a:chExt cx="3312" cy="1373"/>
          </a:xfrm>
        </p:grpSpPr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1536" y="1824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1536" y="2112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>
              <a:off x="1536" y="2544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>
              <a:off x="2064" y="2763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>
              <a:off x="3120" y="3024"/>
              <a:ext cx="12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4176" y="1728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$42,925</a:t>
              </a:r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4176" y="2064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$35,199</a:t>
              </a:r>
            </a:p>
          </p:txBody>
        </p: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4176" y="2448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$22,836</a:t>
              </a:r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4176" y="2688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$17,170</a:t>
              </a:r>
            </a:p>
          </p:txBody>
        </p:sp>
        <p:sp>
          <p:nvSpPr>
            <p:cNvPr id="23568" name="Text Box 14"/>
            <p:cNvSpPr txBox="1">
              <a:spLocks noChangeArrowheads="1"/>
            </p:cNvSpPr>
            <p:nvPr/>
          </p:nvSpPr>
          <p:spPr bwMode="auto">
            <a:xfrm>
              <a:off x="4224" y="2928"/>
              <a:ext cx="62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$10, 302</a:t>
              </a:r>
            </a:p>
          </p:txBody>
        </p:sp>
      </p:grp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6692900" y="2286000"/>
            <a:ext cx="981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Family of 3</a:t>
            </a:r>
          </a:p>
          <a:p>
            <a:pPr algn="ctr"/>
            <a:r>
              <a:rPr lang="en-US" sz="1200" b="1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C47D48-4C7B-4AAE-AA99-D211DADE573B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Health care </a:t>
            </a:r>
            <a:r>
              <a:rPr lang="en-US" sz="3200" i="1" smtClean="0"/>
              <a:t>coverage</a:t>
            </a:r>
            <a:r>
              <a:rPr lang="en-US" sz="3200" smtClean="0"/>
              <a:t> versus </a:t>
            </a:r>
            <a:r>
              <a:rPr lang="en-US" sz="3200" i="1" smtClean="0"/>
              <a:t>access</a:t>
            </a:r>
            <a:r>
              <a:rPr lang="en-US" sz="3200" smtClean="0"/>
              <a:t> to services: Do they coexist?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	</a:t>
            </a:r>
          </a:p>
          <a:p>
            <a:pPr marL="609600" indent="-609600" eaLnBrk="1" hangingPunct="1"/>
            <a:r>
              <a:rPr lang="en-US" sz="2800" smtClean="0"/>
              <a:t>Not all Coloradans </a:t>
            </a:r>
            <a:r>
              <a:rPr lang="en-US" sz="2800" i="1" u="sng" smtClean="0"/>
              <a:t>with</a:t>
            </a:r>
            <a:r>
              <a:rPr lang="en-US" sz="2800" smtClean="0"/>
              <a:t> coverage </a:t>
            </a:r>
            <a:r>
              <a:rPr lang="en-US" sz="2800" i="1" u="sng" smtClean="0"/>
              <a:t>have</a:t>
            </a:r>
            <a:r>
              <a:rPr lang="en-US" sz="2800" smtClean="0"/>
              <a:t> access to health care</a:t>
            </a:r>
          </a:p>
          <a:p>
            <a:pPr marL="609600" indent="-609600" eaLnBrk="1" hangingPunct="1"/>
            <a:r>
              <a:rPr lang="en-US" sz="2800" smtClean="0"/>
              <a:t>Not all Coloradans </a:t>
            </a:r>
            <a:r>
              <a:rPr lang="en-US" sz="2800" i="1" u="sng" smtClean="0"/>
              <a:t>without</a:t>
            </a:r>
            <a:r>
              <a:rPr lang="en-US" sz="2800" smtClean="0"/>
              <a:t> coverage </a:t>
            </a:r>
            <a:r>
              <a:rPr lang="en-US" sz="2800" i="1" u="sng" smtClean="0"/>
              <a:t>lack</a:t>
            </a:r>
            <a:r>
              <a:rPr lang="en-US" sz="2800" smtClean="0"/>
              <a:t> access to 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49D364-F82F-4603-8058-ECD8B4D8775E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How Colorado eligibility compares to other states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Colorado eligibility often viewed as “lean”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Covers all mandatory eligibility groups required by federal government and few optional groups (i.e. no medically needy program)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2003, 10% of Colorado’s population was enrolled in Medicaid compared to 19% of U.S. (tied for 50</a:t>
            </a:r>
            <a:r>
              <a:rPr lang="en-US" sz="2400" baseline="30000" smtClean="0"/>
              <a:t>th</a:t>
            </a:r>
            <a:r>
              <a:rPr lang="en-US" sz="2400" smtClean="0"/>
              <a:t> place in country with VA and NH)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20% of low income Coloradans are enrolled in Medicaid compared to a national average of 31%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See appendix where income eligibility for children is compared across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AA1EE2-AED7-40E7-A05F-D432F19FC9A4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Medicaid and CHP+ caseloads have been increasing over time 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279525" y="6002338"/>
            <a:ext cx="46450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5595"/>
                </a:solidFill>
              </a:rPr>
              <a:t>Sources: JBC staff briefing documents and HCPF Nov. 1, 2006 Budget Request</a:t>
            </a:r>
          </a:p>
        </p:txBody>
      </p:sp>
      <p:pic>
        <p:nvPicPr>
          <p:cNvPr id="25605" name="Picture 4" descr="MedicaidCHPCaseloadOverTim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6950" y="1946275"/>
            <a:ext cx="7150100" cy="3833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5D0084-3005-4223-96BC-2EF63826DE16}" type="slidenum">
              <a:rPr lang="en-US"/>
              <a:pPr/>
              <a:t>22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Per-capita costs for Medicaid medical services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914400" y="6400800"/>
            <a:ext cx="51054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005595"/>
                </a:solidFill>
              </a:rPr>
              <a:t>Sources:  JBC Staff Briefing Documents and HCPF Budget Requests</a:t>
            </a:r>
          </a:p>
          <a:p>
            <a:r>
              <a:rPr lang="en-US" sz="1000">
                <a:solidFill>
                  <a:srgbClr val="005595"/>
                </a:solidFill>
              </a:rPr>
              <a:t> </a:t>
            </a:r>
          </a:p>
        </p:txBody>
      </p:sp>
      <p:pic>
        <p:nvPicPr>
          <p:cNvPr id="26629" name="Picture 4" descr="PerCapitaCostsMedicaidService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0325" y="1600200"/>
            <a:ext cx="64833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BA8736-EFEA-43D4-ACFD-D795B6721127}" type="slidenum">
              <a:rPr lang="en-US"/>
              <a:pPr/>
              <a:t>23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848600" cy="1447800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sz="3200" smtClean="0"/>
              <a:t>What new resources are available for publicly financed health care in Colorado?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91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</a:t>
            </a:r>
            <a:r>
              <a:rPr lang="en-US" sz="2800" smtClean="0"/>
              <a:t>In the past 3 years, Colorado voters have supported increased/existing taxes be spent for health care coverage and programs to increase access.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Amendment 35</a:t>
            </a:r>
            <a:r>
              <a:rPr lang="en-US" sz="2400" smtClean="0"/>
              <a:t> </a:t>
            </a:r>
            <a:r>
              <a:rPr lang="en-US" sz="2400" i="1" smtClean="0"/>
              <a:t>(Nov. 2004)</a:t>
            </a:r>
            <a:r>
              <a:rPr lang="en-US" sz="2400" smtClean="0"/>
              <a:t> – Expanded eligibility for Medicaid and CHP+ programs; provided grants to clinics to expand access to primary care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Referendum C</a:t>
            </a:r>
            <a:r>
              <a:rPr lang="en-US" sz="2400" smtClean="0"/>
              <a:t> </a:t>
            </a:r>
            <a:r>
              <a:rPr lang="en-US" sz="2400" i="1" smtClean="0"/>
              <a:t>(Nov. 2005)</a:t>
            </a:r>
            <a:r>
              <a:rPr lang="en-US" sz="2400" smtClean="0"/>
              <a:t> – Provided funds for health care, K-12 education, higher education and transportation programs ; increased CICP eligibility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E10AC2-EB3D-4BAD-BFD5-278B71F6DC4A}" type="slidenum">
              <a:rPr lang="en-US"/>
              <a:pPr/>
              <a:t>24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Coverage without access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High co-pays and deductibles in relation to income can lead to deferment of care</a:t>
            </a:r>
          </a:p>
          <a:p>
            <a:pPr eaLnBrk="1" hangingPunct="1"/>
            <a:r>
              <a:rPr lang="en-US" sz="2800" smtClean="0"/>
              <a:t>Providers unwilling to accept patients with certain types of coverage</a:t>
            </a:r>
          </a:p>
          <a:p>
            <a:pPr lvl="1" eaLnBrk="1" hangingPunct="1"/>
            <a:r>
              <a:rPr lang="en-US" smtClean="0"/>
              <a:t>e.g., Medicaid, Medicare</a:t>
            </a:r>
          </a:p>
          <a:p>
            <a:pPr eaLnBrk="1" hangingPunct="1"/>
            <a:r>
              <a:rPr lang="en-US" sz="2800" smtClean="0"/>
              <a:t>Lack of providers in rural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D272DB-C812-4140-AE6D-1A475663C745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Counties without a primary care physician</a:t>
            </a:r>
          </a:p>
        </p:txBody>
      </p:sp>
      <p:graphicFrame>
        <p:nvGraphicFramePr>
          <p:cNvPr id="115805" name="Group 93"/>
          <p:cNvGraphicFramePr>
            <a:graphicFrameLocks noGrp="1"/>
          </p:cNvGraphicFramePr>
          <p:nvPr>
            <p:ph idx="1"/>
          </p:nvPr>
        </p:nvGraphicFramePr>
        <p:xfrm>
          <a:off x="838200" y="2971800"/>
          <a:ext cx="7727950" cy="1066800"/>
        </p:xfrm>
        <a:graphic>
          <a:graphicData uri="http://schemas.openxmlformats.org/drawingml/2006/table">
            <a:tbl>
              <a:tblPr/>
              <a:tblGrid>
                <a:gridCol w="1676400"/>
                <a:gridCol w="990600"/>
                <a:gridCol w="1295400"/>
                <a:gridCol w="1143000"/>
                <a:gridCol w="1479550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95"/>
                          </a:solidFill>
                          <a:effectLst/>
                          <a:latin typeface="Arial" charset="0"/>
                        </a:rPr>
                        <a:t>Bent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95"/>
                          </a:solidFill>
                          <a:effectLst/>
                          <a:latin typeface="Arial" charset="0"/>
                        </a:rPr>
                        <a:t>Crowley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95"/>
                          </a:solidFill>
                          <a:effectLst/>
                          <a:latin typeface="Arial" charset="0"/>
                        </a:rPr>
                        <a:t>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95"/>
                          </a:solidFill>
                          <a:effectLst/>
                          <a:latin typeface="Arial" charset="0"/>
                        </a:rPr>
                        <a:t>San Juan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595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6,318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27,519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Text Box 61"/>
          <p:cNvSpPr txBox="1">
            <a:spLocks noChangeArrowheads="1"/>
          </p:cNvSpPr>
          <p:nvPr/>
        </p:nvSpPr>
        <p:spPr bwMode="auto">
          <a:xfrm>
            <a:off x="609600" y="5410200"/>
            <a:ext cx="693420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 Colorado Department of Public Health and Environment and Colorado Demography Office.  </a:t>
            </a:r>
          </a:p>
          <a:p>
            <a:pPr>
              <a:spcBef>
                <a:spcPct val="50000"/>
              </a:spcBef>
            </a:pPr>
            <a:r>
              <a:rPr lang="en-US" sz="1000"/>
              <a:t>Notes: Primary care physicians include family, general, internal medicine, pediatric and OB/GYN physicians. Inmate population of Crowley County Correctional Facility has been removed from Crowley County population estimate.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C08412-2CB9-4179-B8F0-A55BE3CD830C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Additional counties without a physician accepting new Medicaid clients</a:t>
            </a:r>
          </a:p>
        </p:txBody>
      </p:sp>
      <p:graphicFrame>
        <p:nvGraphicFramePr>
          <p:cNvPr id="117802" name="Group 42"/>
          <p:cNvGraphicFramePr>
            <a:graphicFrameLocks noGrp="1"/>
          </p:cNvGraphicFramePr>
          <p:nvPr>
            <p:ph idx="1"/>
          </p:nvPr>
        </p:nvGraphicFramePr>
        <p:xfrm>
          <a:off x="2286000" y="2133600"/>
          <a:ext cx="4648200" cy="2514600"/>
        </p:xfrm>
        <a:graphic>
          <a:graphicData uri="http://schemas.openxmlformats.org/drawingml/2006/table">
            <a:tbl>
              <a:tblPr/>
              <a:tblGrid>
                <a:gridCol w="2362200"/>
                <a:gridCol w="2286000"/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Cheyenne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 Creek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Conejos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Hinsdale</a:t>
                      </a:r>
                    </a:p>
                  </a:txBody>
                  <a:tcPr marL="228600" marR="228600" marT="228600" marB="2286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Jackson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Saguache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Washington </a:t>
                      </a:r>
                    </a:p>
                  </a:txBody>
                  <a:tcPr marL="228600" marR="228600" marT="228600" marB="2286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2" name="Text Box 33"/>
          <p:cNvSpPr txBox="1">
            <a:spLocks noChangeArrowheads="1"/>
          </p:cNvSpPr>
          <p:nvPr/>
        </p:nvSpPr>
        <p:spPr bwMode="auto">
          <a:xfrm>
            <a:off x="685800" y="5867400"/>
            <a:ext cx="5562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  Colorado Department of Public Health and Environment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91A292-10A9-4379-B7DF-013A20A1AFD7}" type="slidenum">
              <a:rPr lang="en-US"/>
              <a:pPr/>
              <a:t>27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uninsured in Colorado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1752600" y="1828800"/>
          <a:ext cx="5627688" cy="4525963"/>
        </p:xfrm>
        <a:graphic>
          <a:graphicData uri="http://schemas.openxmlformats.org/presentationml/2006/ole">
            <p:oleObj spid="_x0000_s4098" name="Photo Editor Photo" r:id="rId4" imgW="7980952" imgH="641904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9D9211-CB09-4E63-9434-C7BCF55C7A6A}" type="slidenum">
              <a:rPr lang="en-US"/>
              <a:pPr/>
              <a:t>28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Who’s most likely to be uninsured?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Coloradans with incomes under 100% of FPL (42%)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Young adults ages 18-34 (27%)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Rural residents (18%)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Individuals of Hispanic origin (36%)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People who work for small businesses (29% of businesses with &lt;=10 employees)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People with less than a high school diploma (51%)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579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CHI analyses of the Current Population Survey, CY 2003-05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1FAB45-F54F-46C6-9073-100EBCA6AAA3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Access to employer-sponsored insurance among uninsured employees, 2005</a:t>
            </a:r>
          </a:p>
        </p:txBody>
      </p:sp>
      <p:graphicFrame>
        <p:nvGraphicFramePr>
          <p:cNvPr id="148527" name="Group 47"/>
          <p:cNvGraphicFramePr>
            <a:graphicFrameLocks noGrp="1"/>
          </p:cNvGraphicFramePr>
          <p:nvPr>
            <p:ph type="tbl" idx="1"/>
          </p:nvPr>
        </p:nvGraphicFramePr>
        <p:xfrm>
          <a:off x="457200" y="2286000"/>
          <a:ext cx="8229600" cy="2745423"/>
        </p:xfrm>
        <a:graphic>
          <a:graphicData uri="http://schemas.openxmlformats.org/drawingml/2006/table">
            <a:tbl>
              <a:tblPr/>
              <a:tblGrid>
                <a:gridCol w="70104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Declined Own or Family Member’s Health Benefits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Eligible, And No ESI Available Through Family Member’s Employer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ESI Sponsorship from Own or Family Member’s Employer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9" name="Text Box 48"/>
          <p:cNvSpPr txBox="1">
            <a:spLocks noChangeArrowheads="1"/>
          </p:cNvSpPr>
          <p:nvPr/>
        </p:nvSpPr>
        <p:spPr bwMode="auto">
          <a:xfrm>
            <a:off x="381000" y="5715000"/>
            <a:ext cx="815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Urban Institute analysis of the February 2005 Contingent Work Supplement of the Current Population Survey and the March 2005 Annual Social and Economic (ASEC) Supplement of the CPS.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D6E20F-9ADC-47A2-A229-9244F14735EE}" type="slidenum">
              <a:rPr lang="en-US"/>
              <a:pPr/>
              <a:t>3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Where do Coloradans get their health care coverage?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0" y="1676400"/>
          <a:ext cx="4876800" cy="4324350"/>
        </p:xfrm>
        <a:graphic>
          <a:graphicData uri="http://schemas.openxmlformats.org/presentationml/2006/ole">
            <p:oleObj spid="_x0000_s1026" name="Photo Editor Photo" r:id="rId4" imgW="8152381" imgH="7228571" progId="MSPhotoEd.3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" y="5791200"/>
            <a:ext cx="5181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 The Lewin Group, Colorado Division of Insurance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04800" y="6188075"/>
            <a:ext cx="7620000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Notes: Individuals eligible for both Medicare and Medicaid are included in the Medicaid category. CoverColorado includes fewer than one percent of Coloradans.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5716E5-8DE0-4438-8275-5AEC8D751B30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Uninsured workers who declined employer-sponsored insurance by age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09600" y="5486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Notes: Results should be interpreted with caution due to small sample sizes and wide margins of error. Uninsured at point of survey. </a:t>
            </a:r>
          </a:p>
          <a:p>
            <a:r>
              <a:rPr lang="en-US" sz="1000"/>
              <a:t>Source: CHI analysis of 2001 Colorado Household Survey data.</a:t>
            </a:r>
          </a:p>
          <a:p>
            <a:endParaRPr lang="en-US" sz="1000"/>
          </a:p>
          <a:p>
            <a:r>
              <a:rPr lang="en-US" sz="1000" i="1"/>
              <a:t>The data used in these analyses were supplied by the Office of the Governor, State of Colorado, which specifically disclaims responsibility for the analyses, interpretations, or conclusions contained herein.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69342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Uninsured Coloradans of working age (18-64) who declined employer-sponsored insurance, by age group, 2001</a:t>
            </a:r>
          </a:p>
        </p:txBody>
      </p:sp>
      <p:pic>
        <p:nvPicPr>
          <p:cNvPr id="33798" name="Picture 10" descr="Slide11_UninsuredDeclineCoverag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0900" y="2397125"/>
            <a:ext cx="4900613" cy="293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03AF38-C528-4EE6-BD31-4FB43833B631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Uninsured workers who declined employer-sponsored insurance by income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Notes: Results should be interpreted with caution due to small sample sizes and wide margins of error. Uninsured at point of survey. 2000 Federal Poverty Level. </a:t>
            </a:r>
          </a:p>
          <a:p>
            <a:r>
              <a:rPr lang="en-US" sz="1000"/>
              <a:t>Source: CHI analysis of 2001 Colorado Household Survey data.</a:t>
            </a:r>
          </a:p>
          <a:p>
            <a:r>
              <a:rPr lang="en-US" sz="1000" i="1"/>
              <a:t>The data used in these analyses were supplied by the Office of the Governor, State of Colorado, which specifically disclaims responsibility for the analyses, interpretations, or conclusions contained herein.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1219200" y="1676400"/>
            <a:ext cx="66294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Uninsured Coloradans of working age (18-64) who declined employer-sponsored insurance, by percent of the federal poverty level (FPL), 2001</a:t>
            </a:r>
          </a:p>
        </p:txBody>
      </p:sp>
      <p:pic>
        <p:nvPicPr>
          <p:cNvPr id="34822" name="Picture 11" descr="Slide12_UninsuredDeclineESIbyIncom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58975" y="2228850"/>
            <a:ext cx="5224463" cy="326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F0AB9B-46F8-4DBA-86C6-ADCFF5AD6A0F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29425"/>
        </p:xfrm>
        <a:graphic>
          <a:graphicData uri="http://schemas.openxmlformats.org/presentationml/2006/ole">
            <p:oleObj spid="_x0000_s5122" name="Photo Editor Photo" r:id="rId4" imgW="9047619" imgH="699047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0E7319-1333-4956-92CD-D9A3FA9ABA78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4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Colorado uninsured rates by race and ethnicity, 2003-05</a:t>
            </a:r>
          </a:p>
        </p:txBody>
      </p:sp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1371600" y="6096000"/>
            <a:ext cx="586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Note: Estimates for non-Hispanic Hawaiian/Pacific Islanders not available.</a:t>
            </a:r>
          </a:p>
          <a:p>
            <a:r>
              <a:rPr lang="en-US" sz="1000"/>
              <a:t>Source: CHI analysis of data from the U.S. Census Bureau Current Population Survey.</a:t>
            </a:r>
          </a:p>
        </p:txBody>
      </p:sp>
      <p:pic>
        <p:nvPicPr>
          <p:cNvPr id="35845" name="Picture 13" descr="Slide6_UninsuredbyRaceBar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6250" y="1781175"/>
            <a:ext cx="5649913" cy="4164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6C4123-F678-4ADB-861C-30C22AC3B11A}" type="slidenum">
              <a:rPr lang="en-US"/>
              <a:pPr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Colorado’s uninsured by race/ethnicity, </a:t>
            </a:r>
            <a:br>
              <a:rPr lang="en-US" sz="3200" smtClean="0"/>
            </a:br>
            <a:r>
              <a:rPr lang="en-US" sz="3200" smtClean="0"/>
              <a:t>2003-05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33400" y="6019800"/>
            <a:ext cx="678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CHI analysis of data from the U.S. Census Bureau Current Population Survey. As reported in </a:t>
            </a:r>
            <a:r>
              <a:rPr lang="en-US" sz="1000" i="1"/>
              <a:t>Profile of the Uninsured in Colorado, An Update for 2005</a:t>
            </a:r>
            <a:r>
              <a:rPr lang="en-US" sz="1000"/>
              <a:t>, Colorado Health Institute, November 2006</a:t>
            </a:r>
          </a:p>
        </p:txBody>
      </p:sp>
      <p:pic>
        <p:nvPicPr>
          <p:cNvPr id="36869" name="Picture 7" descr="Graph7_UninsuredbyRacePi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905000"/>
            <a:ext cx="5029200" cy="3602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B6670E-A0A5-42A0-8B4A-75FB5699017C}" type="slidenum">
              <a:rPr lang="en-US"/>
              <a:pPr/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Estimates of </a:t>
            </a:r>
            <a:r>
              <a:rPr lang="en-US" sz="3200" b="1" u="sng" smtClean="0"/>
              <a:t>under</a:t>
            </a:r>
            <a:r>
              <a:rPr lang="en-US" sz="3200" smtClean="0"/>
              <a:t>insurance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National estimates: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About 6% of non-elderly people with private employment-related insurance incurred out-of-pocket payments for health services exceeding 10% of family income in 2003</a:t>
            </a:r>
            <a:endParaRPr lang="en-US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sz="1800" smtClean="0"/>
              <a:t>						(JAMA 296(22), 13 Dec 06)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2003, 8% of people with private insurance and no medical debt reported skipping a test or treatment due to cost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sz="1800" smtClean="0"/>
              <a:t>			(Kaiser Family Foundation 2003 Health Insurance Survey)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7D31F9-11FA-4267-A9DC-88B851CE7E1D}" type="slidenum">
              <a:rPr lang="en-US"/>
              <a:pPr/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Access without coverage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health care safety net: Free or discounted care for low-income uninsured patients, Medicaid and CHP+ enrollees, Medicare and underinsured</a:t>
            </a:r>
          </a:p>
          <a:p>
            <a:pPr lvl="1" eaLnBrk="1" hangingPunct="1"/>
            <a:r>
              <a:rPr lang="en-US" sz="2400" smtClean="0"/>
              <a:t>Hospitals</a:t>
            </a:r>
          </a:p>
          <a:p>
            <a:pPr lvl="1" eaLnBrk="1" hangingPunct="1"/>
            <a:r>
              <a:rPr lang="en-US" sz="2400" smtClean="0"/>
              <a:t>Community health centers</a:t>
            </a:r>
          </a:p>
          <a:p>
            <a:pPr lvl="1" eaLnBrk="1" hangingPunct="1"/>
            <a:r>
              <a:rPr lang="en-US" sz="2400" smtClean="0"/>
              <a:t>Rural health clinics</a:t>
            </a:r>
          </a:p>
          <a:p>
            <a:pPr lvl="1" eaLnBrk="1" hangingPunct="1"/>
            <a:r>
              <a:rPr lang="en-US" sz="2400" smtClean="0"/>
              <a:t>Private not-for-profit clinics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6DBAD9-F009-4B73-BAE8-78B13F34C3A7}" type="slidenum">
              <a:rPr lang="en-US"/>
              <a:pPr/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safety net providers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Community and public hospital emergency departments (70)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Community Health Centers (a.k.a. Federally Qualified Health Centers) (118 clinic delivery sites 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School-based health centers (38)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Migrant health clinics (41)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Federally designated Rural Health Clinics (44)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Other community-based clinics such as faith-based clinics and family practice residency clinics (25)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Community and other non-profit mental health centers (177)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Community-based low-income dental clinics and public dental health programs (78)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Local health departments and public nursing services (53)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2FAACD-1843-450A-B3DE-1E34DDFC5796}" type="slidenum">
              <a:rPr lang="en-US"/>
              <a:pPr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Over 500,000 Coloradans use safety net clinics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362200" y="1828800"/>
            <a:ext cx="3997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Safety net clinic users, 2005</a:t>
            </a:r>
          </a:p>
        </p:txBody>
      </p:sp>
      <p:pic>
        <p:nvPicPr>
          <p:cNvPr id="40965" name="Picture 4" descr="SNusers_pi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2514600"/>
            <a:ext cx="4679950" cy="3400425"/>
          </a:xfrm>
          <a:noFill/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04800" y="6324600"/>
            <a:ext cx="7848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Colorado Health Institute, Safety Net Indicators and Monitoring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A4542E-A05C-42E9-BF59-F195B6F82A9B}" type="slidenum">
              <a:rPr lang="en-US"/>
              <a:pPr/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we have learned about safety net capacity: Meeting the need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219200" y="2032000"/>
            <a:ext cx="4806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Persons below 300% FPL and safety net clinic users, 2005</a:t>
            </a:r>
          </a:p>
        </p:txBody>
      </p:sp>
      <p:pic>
        <p:nvPicPr>
          <p:cNvPr id="41989" name="Picture 4" descr="belowFPLandSNusers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2667000"/>
            <a:ext cx="7321550" cy="305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507883-6744-4E28-84BF-EF023DFD6904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Colorado’s private market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24800" cy="4221163"/>
          </a:xfrm>
        </p:spPr>
        <p:txBody>
          <a:bodyPr/>
          <a:lstStyle/>
          <a:p>
            <a:pPr eaLnBrk="1" hangingPunct="1"/>
            <a:r>
              <a:rPr lang="en-US" smtClean="0"/>
              <a:t>Large employers, largely self-funded</a:t>
            </a:r>
          </a:p>
          <a:p>
            <a:pPr eaLnBrk="1" hangingPunct="1"/>
            <a:r>
              <a:rPr lang="en-US" smtClean="0"/>
              <a:t>Small firms (1-50 employees) </a:t>
            </a:r>
          </a:p>
          <a:p>
            <a:pPr eaLnBrk="1" hangingPunct="1"/>
            <a:r>
              <a:rPr lang="en-US" smtClean="0"/>
              <a:t>Individual market</a:t>
            </a:r>
          </a:p>
          <a:p>
            <a:pPr lvl="1" eaLnBrk="1" hangingPunct="1"/>
            <a:r>
              <a:rPr lang="en-US" smtClean="0"/>
              <a:t>Non-group coverage</a:t>
            </a:r>
          </a:p>
          <a:p>
            <a:pPr lvl="1" eaLnBrk="1" hangingPunct="1"/>
            <a:r>
              <a:rPr lang="en-US" smtClean="0"/>
              <a:t>CoverColorado (high-risk pool)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54220F-BC16-41F6-8AFA-8A3458E0CD55}" type="slidenum">
              <a:rPr lang="en-US"/>
              <a:pPr/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Where safety net resources in Colorado?</a:t>
            </a:r>
            <a:r>
              <a:rPr lang="en-US" sz="3600" smtClean="0"/>
              <a:t>  </a:t>
            </a:r>
          </a:p>
        </p:txBody>
      </p:sp>
      <p:pic>
        <p:nvPicPr>
          <p:cNvPr id="43012" name="Picture 7" descr="statewide SN clinics and FPL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2150" y="1600200"/>
            <a:ext cx="77581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94C55C-C49A-416F-976F-ACAEEE790D7C}" type="slidenum">
              <a:rPr lang="en-US"/>
              <a:pPr/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Does the safety net have the capacity to care for vulnerable populations?</a:t>
            </a:r>
          </a:p>
        </p:txBody>
      </p:sp>
      <p:pic>
        <p:nvPicPr>
          <p:cNvPr id="44036" name="Picture 6" descr="VulnerablePop2000-05_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0663" y="2560638"/>
            <a:ext cx="6162675" cy="2603500"/>
          </a:xfrm>
          <a:noFill/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7315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Uninsured population and uninsured patients seen at Community Health Centers, 2000, 2005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5C41A8-C2B0-4A23-900D-E2AD454AB725}" type="slidenum">
              <a:rPr lang="en-US"/>
              <a:pPr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Pam Hanes, PhD, President and CEO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5595"/>
                </a:solidFill>
                <a:hlinkClick r:id="rId3"/>
              </a:rPr>
              <a:t>hanesp@coloradohealthinstitute.org</a:t>
            </a:r>
            <a:endParaRPr lang="en-US" smtClean="0">
              <a:solidFill>
                <a:srgbClr val="005595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303.831.4200</a:t>
            </a:r>
          </a:p>
          <a:p>
            <a:pPr eaLnBrk="1" hangingPunct="1">
              <a:buFontTx/>
              <a:buNone/>
            </a:pPr>
            <a:r>
              <a:rPr lang="en-US" smtClean="0"/>
              <a:t>www.coloradohealthinstitute.org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512F05-8C6B-4810-AB5C-18B59E6FDFA6}" type="slidenum">
              <a:rPr lang="en-US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Trends in Colorado’s employer-based insurance market: Premium increases over time</a:t>
            </a:r>
          </a:p>
        </p:txBody>
      </p:sp>
      <p:pic>
        <p:nvPicPr>
          <p:cNvPr id="11268" name="Picture 3" descr="IncreasingPremiumSing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43075"/>
            <a:ext cx="8229600" cy="4240213"/>
          </a:xfrm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5791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 Medical Expenditure Panel Survey,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C5E931-A0E1-44CE-88DC-3E8E5F745400}" type="slidenum">
              <a:rPr lang="en-US"/>
              <a:pPr/>
              <a:t>6</a:t>
            </a:fld>
            <a:endParaRPr lang="en-US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Percentage of U.S. businesses by ownership type that offer health insurance coverage</a:t>
            </a:r>
            <a:r>
              <a:rPr lang="en-US" sz="3600" smtClean="0"/>
              <a:t> </a:t>
            </a:r>
          </a:p>
        </p:txBody>
      </p:sp>
      <p:pic>
        <p:nvPicPr>
          <p:cNvPr id="12292" name="Picture 10" descr="US_plansOfferedORG(Slide12)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8338" y="2146300"/>
            <a:ext cx="5265737" cy="3432175"/>
          </a:xfrm>
          <a:noFill/>
        </p:spPr>
      </p:pic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5943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Agency for Healthcare Research and Quality,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994370-AB77-41C0-8157-6A4017B211E9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Most Colorado employers that provide health insurance offer a managed care plan</a:t>
            </a:r>
          </a:p>
        </p:txBody>
      </p:sp>
      <p:pic>
        <p:nvPicPr>
          <p:cNvPr id="13316" name="Picture 9" descr="CO_plansOffered(Slide9)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5388" y="2179638"/>
            <a:ext cx="6753225" cy="3365500"/>
          </a:xfrm>
          <a:noFill/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447800" y="5867400"/>
            <a:ext cx="5943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Agency for Healthcare Research and Quality,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BAA194-007A-4B1D-AFAB-B3EBB3D71002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Almost 40% of private establishments in Colorado that provide health insurance self-insure at least one plan</a:t>
            </a:r>
          </a:p>
        </p:txBody>
      </p:sp>
      <p:pic>
        <p:nvPicPr>
          <p:cNvPr id="14340" name="Picture 9" descr="Private_SelfInsure(Slide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2278063"/>
            <a:ext cx="47910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447800" y="5867400"/>
            <a:ext cx="5943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Source: Agency for Healthcare Research and Quality,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6CE408-D3A4-4285-85A8-837C3342184B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Private health insurance: Large employers and self-funded plans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3992563"/>
          </a:xfrm>
        </p:spPr>
        <p:txBody>
          <a:bodyPr/>
          <a:lstStyle/>
          <a:p>
            <a:pPr eaLnBrk="1" hangingPunct="1"/>
            <a:r>
              <a:rPr lang="en-US" smtClean="0"/>
              <a:t>Employee Retirement Income Security Act (ERISA), federal legislation passed in 1974</a:t>
            </a:r>
          </a:p>
          <a:p>
            <a:pPr lvl="1" eaLnBrk="1" hangingPunct="1"/>
            <a:r>
              <a:rPr lang="en-US" smtClean="0"/>
              <a:t>Governs large group market</a:t>
            </a:r>
          </a:p>
          <a:p>
            <a:pPr lvl="1" eaLnBrk="1" hangingPunct="1"/>
            <a:r>
              <a:rPr lang="en-US" smtClean="0"/>
              <a:t>Governs self-funded health plans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angle_CHI">
  <a:themeElements>
    <a:clrScheme name="CHI_Colors">
      <a:dk1>
        <a:srgbClr val="000000"/>
      </a:dk1>
      <a:lt1>
        <a:srgbClr val="FFFFFF"/>
      </a:lt1>
      <a:dk2>
        <a:srgbClr val="005595"/>
      </a:dk2>
      <a:lt2>
        <a:srgbClr val="EAEAEA"/>
      </a:lt2>
      <a:accent1>
        <a:srgbClr val="005595"/>
      </a:accent1>
      <a:accent2>
        <a:srgbClr val="C74746"/>
      </a:accent2>
      <a:accent3>
        <a:srgbClr val="A3AD36"/>
      </a:accent3>
      <a:accent4>
        <a:srgbClr val="8438BD"/>
      </a:accent4>
      <a:accent5>
        <a:srgbClr val="FFC000"/>
      </a:accent5>
      <a:accent6>
        <a:srgbClr val="EBE229"/>
      </a:accent6>
      <a:hlink>
        <a:srgbClr val="A3AD36"/>
      </a:hlink>
      <a:folHlink>
        <a:srgbClr val="A3AD36"/>
      </a:folHlink>
    </a:clrScheme>
    <a:fontScheme name="triangle_C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iangle_C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angle_C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angle_C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angle_C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angle_C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angle_C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angle_C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triangle_CHI</Template>
  <TotalTime>1637</TotalTime>
  <Words>1649</Words>
  <Application>Microsoft Office PowerPoint</Application>
  <PresentationFormat>On-screen Show (4:3)</PresentationFormat>
  <Paragraphs>274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triangle_CHI</vt:lpstr>
      <vt:lpstr>Microsoft Photo Editor 3.0 Photo</vt:lpstr>
      <vt:lpstr>Slide 1</vt:lpstr>
      <vt:lpstr>Health care coverage versus access to services: Do they coexist? </vt:lpstr>
      <vt:lpstr>Where do Coloradans get their health care coverage? </vt:lpstr>
      <vt:lpstr>Colorado’s private market</vt:lpstr>
      <vt:lpstr>Trends in Colorado’s employer-based insurance market: Premium increases over time</vt:lpstr>
      <vt:lpstr>Percentage of U.S. businesses by ownership type that offer health insurance coverage </vt:lpstr>
      <vt:lpstr>Most Colorado employers that provide health insurance offer a managed care plan</vt:lpstr>
      <vt:lpstr>Almost 40% of private establishments in Colorado that provide health insurance self-insure at least one plan</vt:lpstr>
      <vt:lpstr>Private health insurance: Large employers and self-funded plans</vt:lpstr>
      <vt:lpstr>Erosion of Colorado’s small group health insurance market</vt:lpstr>
      <vt:lpstr>Small group health insurance market: 1994 reforms (HB 1210)</vt:lpstr>
      <vt:lpstr>Small firms in Colorado and employees with coverage  </vt:lpstr>
      <vt:lpstr>Most recent rating reform:  HB 07-1355</vt:lpstr>
      <vt:lpstr>Private health insurance: Individual (non-group) market</vt:lpstr>
      <vt:lpstr>Individual market: CoverColorado</vt:lpstr>
      <vt:lpstr>Enrollment in CoverColorado (1991-2005) </vt:lpstr>
      <vt:lpstr>Public health care coverage</vt:lpstr>
      <vt:lpstr>Medicare</vt:lpstr>
      <vt:lpstr>Eligibility for publicly financed health care services in Colorado</vt:lpstr>
      <vt:lpstr>How Colorado eligibility compares to other states</vt:lpstr>
      <vt:lpstr>Medicaid and CHP+ caseloads have been increasing over time </vt:lpstr>
      <vt:lpstr>Per-capita costs for Medicaid medical services</vt:lpstr>
      <vt:lpstr>What new resources are available for publicly financed health care in Colorado? </vt:lpstr>
      <vt:lpstr>Coverage without access</vt:lpstr>
      <vt:lpstr>Counties without a primary care physician</vt:lpstr>
      <vt:lpstr>Additional counties without a physician accepting new Medicaid clients</vt:lpstr>
      <vt:lpstr>The uninsured in Colorado</vt:lpstr>
      <vt:lpstr>Who’s most likely to be uninsured?</vt:lpstr>
      <vt:lpstr>Access to employer-sponsored insurance among uninsured employees, 2005</vt:lpstr>
      <vt:lpstr>Uninsured workers who declined employer-sponsored insurance by age</vt:lpstr>
      <vt:lpstr>Uninsured workers who declined employer-sponsored insurance by income</vt:lpstr>
      <vt:lpstr>Slide 32</vt:lpstr>
      <vt:lpstr>Colorado uninsured rates by race and ethnicity, 2003-05</vt:lpstr>
      <vt:lpstr>Colorado’s uninsured by race/ethnicity,  2003-05</vt:lpstr>
      <vt:lpstr>Estimates of underinsurance</vt:lpstr>
      <vt:lpstr>Access without coverage</vt:lpstr>
      <vt:lpstr>Types of safety net providers</vt:lpstr>
      <vt:lpstr>Over 500,000 Coloradans use safety net clinics</vt:lpstr>
      <vt:lpstr>What we have learned about safety net capacity: Meeting the need</vt:lpstr>
      <vt:lpstr>Where safety net resources in Colorado?  </vt:lpstr>
      <vt:lpstr>Does the safety net have the capacity to care for vulnerable populations?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S.B. 208 Commission</dc:title>
  <dc:creator>Amy Downs</dc:creator>
  <cp:lastModifiedBy>goekend</cp:lastModifiedBy>
  <cp:revision>64</cp:revision>
  <dcterms:created xsi:type="dcterms:W3CDTF">2006-12-05T17:57:47Z</dcterms:created>
  <dcterms:modified xsi:type="dcterms:W3CDTF">2012-08-24T20:16:39Z</dcterms:modified>
</cp:coreProperties>
</file>