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26"/>
  </p:notesMasterIdLst>
  <p:handoutMasterIdLst>
    <p:handoutMasterId r:id="rId27"/>
  </p:handoutMasterIdLst>
  <p:sldIdLst>
    <p:sldId id="400" r:id="rId2"/>
    <p:sldId id="402" r:id="rId3"/>
    <p:sldId id="446" r:id="rId4"/>
    <p:sldId id="433" r:id="rId5"/>
    <p:sldId id="404" r:id="rId6"/>
    <p:sldId id="406" r:id="rId7"/>
    <p:sldId id="448" r:id="rId8"/>
    <p:sldId id="447" r:id="rId9"/>
    <p:sldId id="434" r:id="rId10"/>
    <p:sldId id="435" r:id="rId11"/>
    <p:sldId id="454" r:id="rId12"/>
    <p:sldId id="455" r:id="rId13"/>
    <p:sldId id="449" r:id="rId14"/>
    <p:sldId id="445" r:id="rId15"/>
    <p:sldId id="443" r:id="rId16"/>
    <p:sldId id="409" r:id="rId17"/>
    <p:sldId id="450" r:id="rId18"/>
    <p:sldId id="441" r:id="rId19"/>
    <p:sldId id="451" r:id="rId20"/>
    <p:sldId id="413" r:id="rId21"/>
    <p:sldId id="414" r:id="rId22"/>
    <p:sldId id="418" r:id="rId23"/>
    <p:sldId id="452" r:id="rId24"/>
    <p:sldId id="45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Schmitt" initials="SS" lastIdx="13" clrIdx="0">
    <p:extLst>
      <p:ext uri="{19B8F6BF-5375-455C-9EA6-DF929625EA0E}">
        <p15:presenceInfo xmlns:p15="http://schemas.microsoft.com/office/powerpoint/2012/main" userId="S-1-5-21-1202660629-1547161642-839522115-3661" providerId="AD"/>
      </p:ext>
    </p:extLst>
  </p:cmAuthor>
  <p:cmAuthor id="2" name="Jeff Bontrager" initials="JB" lastIdx="19" clrIdx="1">
    <p:extLst>
      <p:ext uri="{19B8F6BF-5375-455C-9EA6-DF929625EA0E}">
        <p15:presenceInfo xmlns:p15="http://schemas.microsoft.com/office/powerpoint/2012/main" userId="S-1-5-21-1202660629-1547161642-839522115-2135" providerId="AD"/>
      </p:ext>
    </p:extLst>
  </p:cmAuthor>
  <p:cmAuthor id="3" name="Deb Goeken" initials="DG" lastIdx="10" clrIdx="2">
    <p:extLst>
      <p:ext uri="{19B8F6BF-5375-455C-9EA6-DF929625EA0E}">
        <p15:presenceInfo xmlns:p15="http://schemas.microsoft.com/office/powerpoint/2012/main" userId="S-1-5-21-1202660629-1547161642-839522115-3637" providerId="AD"/>
      </p:ext>
    </p:extLst>
  </p:cmAuthor>
  <p:cmAuthor id="4" name="Amy Downs" initials="AD" lastIdx="9" clrIdx="3">
    <p:extLst>
      <p:ext uri="{19B8F6BF-5375-455C-9EA6-DF929625EA0E}">
        <p15:presenceInfo xmlns:p15="http://schemas.microsoft.com/office/powerpoint/2012/main" userId="S-1-5-21-1202660629-1547161642-839522115-2137" providerId="AD"/>
      </p:ext>
    </p:extLst>
  </p:cmAuthor>
  <p:cmAuthor id="5" name="Michele Lueck" initials="ML" lastIdx="3" clrIdx="4">
    <p:extLst>
      <p:ext uri="{19B8F6BF-5375-455C-9EA6-DF929625EA0E}">
        <p15:presenceInfo xmlns:p15="http://schemas.microsoft.com/office/powerpoint/2012/main" userId="S-1-5-21-1202660629-1547161642-839522115-2252" providerId="AD"/>
      </p:ext>
    </p:extLst>
  </p:cmAuthor>
  <p:cmAuthor id="6" name="Sarah McClelland" initials="SM" lastIdx="1" clrIdx="5">
    <p:extLst>
      <p:ext uri="{19B8F6BF-5375-455C-9EA6-DF929625EA0E}">
        <p15:presenceInfo xmlns:p15="http://schemas.microsoft.com/office/powerpoint/2012/main" userId="S-1-5-21-1202660629-1547161642-839522115-3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004E"/>
    <a:srgbClr val="3C6E8F"/>
    <a:srgbClr val="3B6E8F"/>
    <a:srgbClr val="F6A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58688" autoAdjust="0"/>
  </p:normalViewPr>
  <p:slideViewPr>
    <p:cSldViewPr>
      <p:cViewPr varScale="1">
        <p:scale>
          <a:sx n="68" d="100"/>
          <a:sy n="68" d="100"/>
        </p:scale>
        <p:origin x="3024" y="66"/>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5774"/>
          </a:xfrm>
          <a:prstGeom prst="rect">
            <a:avLst/>
          </a:prstGeom>
        </p:spPr>
        <p:txBody>
          <a:bodyPr vert="horz" lIns="91640" tIns="45820" rIns="91640" bIns="45820"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5774"/>
          </a:xfrm>
          <a:prstGeom prst="rect">
            <a:avLst/>
          </a:prstGeom>
        </p:spPr>
        <p:txBody>
          <a:bodyPr vert="horz" lIns="91640" tIns="45820" rIns="91640" bIns="45820" rtlCol="0"/>
          <a:lstStyle>
            <a:lvl1pPr algn="r">
              <a:defRPr sz="1200"/>
            </a:lvl1pPr>
          </a:lstStyle>
          <a:p>
            <a:fld id="{1ED0BB7B-3661-4458-9A02-2B44D1F367AF}" type="datetimeFigureOut">
              <a:rPr lang="en-US" smtClean="0"/>
              <a:t>6/24/2016</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640" tIns="45820" rIns="91640"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30628"/>
            <a:ext cx="3038372" cy="465773"/>
          </a:xfrm>
          <a:prstGeom prst="rect">
            <a:avLst/>
          </a:prstGeom>
        </p:spPr>
        <p:txBody>
          <a:bodyPr vert="horz" lIns="91640" tIns="45820" rIns="91640" bIns="45820" rtlCol="0" anchor="b"/>
          <a:lstStyle>
            <a:lvl1pPr algn="r">
              <a:defRPr sz="1200"/>
            </a:lvl1pPr>
          </a:lstStyle>
          <a:p>
            <a:fld id="{07E143BF-2F8E-4D68-A840-6793CCCCE1A6}" type="slidenum">
              <a:rPr lang="en-US" smtClean="0"/>
              <a:t>‹#›</a:t>
            </a:fld>
            <a:endParaRPr lang="en-US"/>
          </a:p>
        </p:txBody>
      </p:sp>
    </p:spTree>
    <p:extLst>
      <p:ext uri="{BB962C8B-B14F-4D97-AF65-F5344CB8AC3E}">
        <p14:creationId xmlns:p14="http://schemas.microsoft.com/office/powerpoint/2010/main" val="1309886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3"/>
            <a:ext cx="3037840" cy="466434"/>
          </a:xfrm>
          <a:prstGeom prst="rect">
            <a:avLst/>
          </a:prstGeom>
        </p:spPr>
        <p:txBody>
          <a:bodyPr vert="horz" lIns="93162" tIns="46581" rIns="93162" bIns="46581" rtlCol="0"/>
          <a:lstStyle>
            <a:lvl1pPr algn="r">
              <a:defRPr sz="1200"/>
            </a:lvl1pPr>
          </a:lstStyle>
          <a:p>
            <a:fld id="{ABC3A329-A45C-4C16-AA6D-BDE83A14CE0A}" type="datetimeFigureOut">
              <a:rPr lang="en-US" smtClean="0"/>
              <a:t>6/24/2016</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2" tIns="46581" rIns="93162" bIns="46581" rtlCol="0" anchor="b"/>
          <a:lstStyle>
            <a:lvl1pPr algn="r">
              <a:defRPr sz="1200"/>
            </a:lvl1pPr>
          </a:lstStyle>
          <a:p>
            <a:fld id="{A0E07142-2995-4123-A1DC-B76154994379}" type="slidenum">
              <a:rPr lang="en-US" smtClean="0"/>
              <a:t>‹#›</a:t>
            </a:fld>
            <a:endParaRPr lang="en-US"/>
          </a:p>
        </p:txBody>
      </p:sp>
    </p:spTree>
    <p:extLst>
      <p:ext uri="{BB962C8B-B14F-4D97-AF65-F5344CB8AC3E}">
        <p14:creationId xmlns:p14="http://schemas.microsoft.com/office/powerpoint/2010/main" val="3774517390"/>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presentation on aid in dying was</a:t>
            </a:r>
            <a:r>
              <a:rPr lang="en-US" sz="1200" baseline="0" dirty="0" smtClean="0"/>
              <a:t> prepared by the Colorado Health Institute for the Denver Medical Society in June 2016.</a:t>
            </a:r>
            <a:endParaRPr lang="en-US" sz="1200" dirty="0"/>
          </a:p>
        </p:txBody>
      </p:sp>
      <p:sp>
        <p:nvSpPr>
          <p:cNvPr id="4" name="Slide Number Placeholder 3"/>
          <p:cNvSpPr>
            <a:spLocks noGrp="1"/>
          </p:cNvSpPr>
          <p:nvPr>
            <p:ph type="sldNum" sz="quarter" idx="10"/>
          </p:nvPr>
        </p:nvSpPr>
        <p:spPr/>
        <p:txBody>
          <a:bodyPr/>
          <a:lstStyle/>
          <a:p>
            <a:fld id="{A0E07142-2995-4123-A1DC-B76154994379}" type="slidenum">
              <a:rPr lang="en-US" smtClean="0"/>
              <a:t>1</a:t>
            </a:fld>
            <a:endParaRPr lang="en-US"/>
          </a:p>
        </p:txBody>
      </p:sp>
    </p:spTree>
    <p:extLst>
      <p:ext uri="{BB962C8B-B14F-4D97-AF65-F5344CB8AC3E}">
        <p14:creationId xmlns:p14="http://schemas.microsoft.com/office/powerpoint/2010/main" val="319185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Oregon’s Death with Dignity Act has been used as the model for aid-in-dying legislation for nearly 20 years. Here are some main provisions of the law.</a:t>
            </a:r>
            <a:endParaRPr lang="en-US" sz="1200" dirty="0"/>
          </a:p>
        </p:txBody>
      </p:sp>
      <p:sp>
        <p:nvSpPr>
          <p:cNvPr id="4" name="Slide Number Placeholder 3"/>
          <p:cNvSpPr>
            <a:spLocks noGrp="1"/>
          </p:cNvSpPr>
          <p:nvPr>
            <p:ph type="sldNum" sz="quarter" idx="10"/>
          </p:nvPr>
        </p:nvSpPr>
        <p:spPr/>
        <p:txBody>
          <a:bodyPr/>
          <a:lstStyle/>
          <a:p>
            <a:fld id="{A0E07142-2995-4123-A1DC-B76154994379}" type="slidenum">
              <a:rPr lang="en-US" smtClean="0"/>
              <a:t>10</a:t>
            </a:fld>
            <a:endParaRPr lang="en-US"/>
          </a:p>
        </p:txBody>
      </p:sp>
    </p:spTree>
    <p:extLst>
      <p:ext uri="{BB962C8B-B14F-4D97-AF65-F5344CB8AC3E}">
        <p14:creationId xmlns:p14="http://schemas.microsoft.com/office/powerpoint/2010/main" val="93184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Oregon’s Death with Dignity Act has been used as the model for aid-in-dying legislation for nearly 20 years. Here are some main provisions of the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11</a:t>
            </a:fld>
            <a:endParaRPr lang="en-US"/>
          </a:p>
        </p:txBody>
      </p:sp>
    </p:spTree>
    <p:extLst>
      <p:ext uri="{BB962C8B-B14F-4D97-AF65-F5344CB8AC3E}">
        <p14:creationId xmlns:p14="http://schemas.microsoft.com/office/powerpoint/2010/main" val="362859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Oregon’s Death with Dignity Act has been used as the model for aid-in-dying legislation for nearly 20 years. Here are some main provisions of the law</a:t>
            </a:r>
            <a:r>
              <a:rPr lang="en-US" baseline="0" dirty="0" smtClean="0"/>
              <a:t> that specifically address physicians.</a:t>
            </a:r>
            <a:endParaRPr lang="en-US" dirty="0" smtClean="0"/>
          </a:p>
        </p:txBody>
      </p:sp>
      <p:sp>
        <p:nvSpPr>
          <p:cNvPr id="4" name="Slide Number Placeholder 3"/>
          <p:cNvSpPr>
            <a:spLocks noGrp="1"/>
          </p:cNvSpPr>
          <p:nvPr>
            <p:ph type="sldNum" sz="quarter" idx="10"/>
          </p:nvPr>
        </p:nvSpPr>
        <p:spPr/>
        <p:txBody>
          <a:bodyPr/>
          <a:lstStyle/>
          <a:p>
            <a:fld id="{A0E07142-2995-4123-A1DC-B76154994379}" type="slidenum">
              <a:rPr lang="en-US" smtClean="0"/>
              <a:t>12</a:t>
            </a:fld>
            <a:endParaRPr lang="en-US"/>
          </a:p>
        </p:txBody>
      </p:sp>
    </p:spTree>
    <p:extLst>
      <p:ext uri="{BB962C8B-B14F-4D97-AF65-F5344CB8AC3E}">
        <p14:creationId xmlns:p14="http://schemas.microsoft.com/office/powerpoint/2010/main" val="274838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has allowed the</a:t>
            </a:r>
            <a:r>
              <a:rPr lang="en-US" baseline="0" dirty="0" smtClean="0"/>
              <a:t> practice of</a:t>
            </a:r>
            <a:r>
              <a:rPr lang="en-US" dirty="0" smtClean="0"/>
              <a:t> aid in dying since 1997. The option is most often used by those with terminal cancer diagnoses. Patients also tend to be well-educated and older – the median age at death is 71.</a:t>
            </a:r>
          </a:p>
          <a:p>
            <a:endParaRPr lang="en-US" dirty="0" smtClean="0"/>
          </a:p>
          <a:p>
            <a:r>
              <a:rPr lang="en-US" dirty="0" smtClean="0"/>
              <a:t>Oregon has the most robust data currently available, but drawing conclusions from its experience can be tricky. The sample is small and comes from a relatively homogenous state population. No one is sure what might happen in larger or more diverse states.</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13</a:t>
            </a:fld>
            <a:endParaRPr lang="en-US"/>
          </a:p>
        </p:txBody>
      </p:sp>
    </p:spTree>
    <p:extLst>
      <p:ext uri="{BB962C8B-B14F-4D97-AF65-F5344CB8AC3E}">
        <p14:creationId xmlns:p14="http://schemas.microsoft.com/office/powerpoint/2010/main" val="405484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Oregon, 991 patients have died from ingesting medication since the law passed 19 years ago, a small percentage of the population. But that number is increasing, with 68 more patients receiving prescriptions in 2015 than the year before.</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14</a:t>
            </a:fld>
            <a:endParaRPr lang="en-US"/>
          </a:p>
        </p:txBody>
      </p:sp>
    </p:spTree>
    <p:extLst>
      <p:ext uri="{BB962C8B-B14F-4D97-AF65-F5344CB8AC3E}">
        <p14:creationId xmlns:p14="http://schemas.microsoft.com/office/powerpoint/2010/main" val="94924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California’s End of Life Option Act, which was signed into law by Governor Jerry Brown on October 5, 2015, marks a turning point for aid-in-dying legislation. It greatly increases the number of people with the option, and many feel the law will replace Oregon’s Death with Dignity Act as a model that many states will follow.</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15</a:t>
            </a:fld>
            <a:endParaRPr lang="en-US"/>
          </a:p>
        </p:txBody>
      </p:sp>
    </p:spTree>
    <p:extLst>
      <p:ext uri="{BB962C8B-B14F-4D97-AF65-F5344CB8AC3E}">
        <p14:creationId xmlns:p14="http://schemas.microsoft.com/office/powerpoint/2010/main" val="4275176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most vocal opponents are religious groups, most notably the Catholic Church. Passages from scripture and statements from leadership are cited as arguments against both euthanasia and aid in dying, with the National Catholic Bioethics Center calling it a “fundamentally unreasonable act.”</a:t>
            </a:r>
          </a:p>
          <a:p>
            <a:endParaRPr lang="en-US" dirty="0" smtClean="0"/>
          </a:p>
          <a:p>
            <a:r>
              <a:rPr lang="en-US" dirty="0" smtClean="0"/>
              <a:t>But not all moral objections are based in theology. Many physicians believe that the practice runs contrary to their vows to uphold ethical standards of medicine. The American Medical Association and most of its state affiliates, including Colorado, oppose legalizing aid in dying. </a:t>
            </a:r>
          </a:p>
          <a:p>
            <a:endParaRPr lang="en-US" dirty="0" smtClean="0"/>
          </a:p>
          <a:p>
            <a:r>
              <a:rPr lang="en-US" dirty="0" smtClean="0"/>
              <a:t>But supporters cite moral reasoning for their beliefs as well. They say there are cases of extreme suffering when pain cannot be alleviated. They believe that in these instances, helping patients who wish to die is an act of compassion. </a:t>
            </a:r>
          </a:p>
        </p:txBody>
      </p:sp>
      <p:sp>
        <p:nvSpPr>
          <p:cNvPr id="4" name="Slide Number Placeholder 3"/>
          <p:cNvSpPr>
            <a:spLocks noGrp="1"/>
          </p:cNvSpPr>
          <p:nvPr>
            <p:ph type="sldNum" sz="quarter" idx="10"/>
          </p:nvPr>
        </p:nvSpPr>
        <p:spPr/>
        <p:txBody>
          <a:bodyPr/>
          <a:lstStyle/>
          <a:p>
            <a:fld id="{A0E07142-2995-4123-A1DC-B76154994379}" type="slidenum">
              <a:rPr lang="en-US" smtClean="0"/>
              <a:t>16</a:t>
            </a:fld>
            <a:endParaRPr lang="en-US"/>
          </a:p>
        </p:txBody>
      </p:sp>
    </p:spTree>
    <p:extLst>
      <p:ext uri="{BB962C8B-B14F-4D97-AF65-F5344CB8AC3E}">
        <p14:creationId xmlns:p14="http://schemas.microsoft.com/office/powerpoint/2010/main" val="410894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all national disability rights organizations oppose aid-in-dying legislation. They view it as a form of discrimination that creates a double standard based on health or disability status.</a:t>
            </a:r>
          </a:p>
          <a:p>
            <a:endParaRPr lang="en-US" dirty="0" smtClean="0"/>
          </a:p>
          <a:p>
            <a:r>
              <a:rPr lang="en-US" dirty="0" smtClean="0"/>
              <a:t>From their perspective, aid in dying would give seniors and people with disabilities the tools to die, while the self-inflicted deaths of young, healthy and nondisabled people would still be treated as a tragedy to be prevented. They fear that disabled patients are more likely to be approved for aid in dying because their lives are seen as less valuable.</a:t>
            </a:r>
          </a:p>
          <a:p>
            <a:endParaRPr lang="en-US" dirty="0" smtClean="0"/>
          </a:p>
          <a:p>
            <a:r>
              <a:rPr lang="en-US" dirty="0" smtClean="0"/>
              <a:t>“We think that equal rights should also mean equal rights to suicide prevention,” said Diane Coleman, president and chief executive officer of Not Dead Yet (NDY), a leading disability rights group.</a:t>
            </a:r>
          </a:p>
          <a:p>
            <a:endParaRPr lang="en-US" dirty="0" smtClean="0"/>
          </a:p>
          <a:p>
            <a:r>
              <a:rPr lang="en-US" dirty="0" smtClean="0"/>
              <a:t>There are also concerns that consequences of becoming disabled may be driving the decisions of some patients. In Oregon, physicians for 91 percent of aid in dying patients said they believed fear of losing autonomy may have contributed to their patients’ decisions, and 40 percent may have been concerned about becoming a burden on family, friends or caregivers.</a:t>
            </a:r>
          </a:p>
          <a:p>
            <a:endParaRPr lang="en-US" dirty="0" smtClean="0"/>
          </a:p>
          <a:p>
            <a:r>
              <a:rPr lang="en-US" dirty="0" smtClean="0"/>
              <a:t>Disability activists worry that stigma is acting as an undue influence. “This is code for ‘I’d rather die than be embarrassed by my disability,’ ” said Carrie Ann Lucas of NDY. </a:t>
            </a:r>
          </a:p>
          <a:p>
            <a:endParaRPr lang="en-US" dirty="0" smtClean="0"/>
          </a:p>
          <a:p>
            <a:r>
              <a:rPr lang="en-US" dirty="0" smtClean="0"/>
              <a:t>Supporters say aid in dying is not a disability issue, but an autonomy issue. They emphasize that the practice is only for cases of terminal illness, not for those with a disability. </a:t>
            </a:r>
          </a:p>
          <a:p>
            <a:endParaRPr lang="en-US" dirty="0" smtClean="0"/>
          </a:p>
          <a:p>
            <a:r>
              <a:rPr lang="en-US" dirty="0" smtClean="0"/>
              <a:t>A 2007 study found that vulnerable populations such as physically disabled patients were no more likely to use aid in dying than the general population.</a:t>
            </a:r>
          </a:p>
          <a:p>
            <a:endParaRPr lang="en-US" dirty="0" smtClean="0"/>
          </a:p>
          <a:p>
            <a:r>
              <a:rPr lang="en-US" dirty="0" smtClean="0"/>
              <a:t>For supporters, the issue is a matter of patients’ rights. Compassion &amp; Choices, the leading aid in dying organization, says its work aims to increase patient control and reduce unwanted interventions at the end of life.</a:t>
            </a:r>
          </a:p>
          <a:p>
            <a:endParaRPr lang="en-US" dirty="0" smtClean="0"/>
          </a:p>
          <a:p>
            <a:r>
              <a:rPr lang="en-US" dirty="0" smtClean="0"/>
              <a:t>The Denver Medical Society testified in support of HB15- 1135, the proposed aid-in-dying bill considered by the Colorado legislature in 2015, stating that it felt the bill protected vulnerable groups from abuse.</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17</a:t>
            </a:fld>
            <a:endParaRPr lang="en-US"/>
          </a:p>
        </p:txBody>
      </p:sp>
    </p:spTree>
    <p:extLst>
      <p:ext uri="{BB962C8B-B14F-4D97-AF65-F5344CB8AC3E}">
        <p14:creationId xmlns:p14="http://schemas.microsoft.com/office/powerpoint/2010/main" val="1497495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United States, all aid-in-dying laws require the diagnosis of a terminal illness that is expected to cause death within six months. </a:t>
            </a:r>
          </a:p>
          <a:p>
            <a:endParaRPr lang="en-US" dirty="0" smtClean="0"/>
          </a:p>
          <a:p>
            <a:r>
              <a:rPr lang="en-US" dirty="0" smtClean="0"/>
              <a:t>But doctors aren’t infallible. So how can they be sure someone only has six months to live? Aid-in-dying opponents point out that they can’t. And there is no shortage of patients whose disease progressed in much less than six months, while it has taken longer than expected for others. </a:t>
            </a:r>
          </a:p>
          <a:p>
            <a:endParaRPr lang="en-US" dirty="0" smtClean="0"/>
          </a:p>
          <a:p>
            <a:r>
              <a:rPr lang="en-US" dirty="0" smtClean="0"/>
              <a:t>In 2014, about 10 percent of Oregon’s aid-in-dying patients used medication they were initially prescribed in 2012 or 2013, indicating that some outlived a six-month prognosis. Brittany Maynard herself lived beyond the six-month prognosis she received in April 2014.</a:t>
            </a:r>
          </a:p>
          <a:p>
            <a:endParaRPr lang="en-US" dirty="0" smtClean="0"/>
          </a:p>
          <a:p>
            <a:r>
              <a:rPr lang="en-US" dirty="0" smtClean="0"/>
              <a:t>Supporters point out that the attending physician’s prognosis must be certified by a consulting physician. While this doesn’t guarantee an accurate timeline, supporters feel that agreement between professionals improves the likelihood of one. They also feel that the probable time of death is not all that significant, since patients themselves decide whether and when to take the medication.</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18</a:t>
            </a:fld>
            <a:endParaRPr lang="en-US"/>
          </a:p>
        </p:txBody>
      </p:sp>
    </p:spTree>
    <p:extLst>
      <p:ext uri="{BB962C8B-B14F-4D97-AF65-F5344CB8AC3E}">
        <p14:creationId xmlns:p14="http://schemas.microsoft.com/office/powerpoint/2010/main" val="123860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patient’s ability to make an informed decision lies at the core of aid-in-dying discussions. Regardless of their position on this issue, all sides acknowledge how important it is to prevent any form of coercion, overt or indirect. </a:t>
            </a:r>
          </a:p>
          <a:p>
            <a:endParaRPr lang="en-US" dirty="0" smtClean="0"/>
          </a:p>
          <a:p>
            <a:r>
              <a:rPr lang="en-US" dirty="0" smtClean="0"/>
              <a:t>Opponents worry that too few safeguards exist at numerous points in the process. Insurance companies may cover aid-in-dying counseling and medication yet deny requests for coverage of more expensive treatment options. This could pressure patients to make a decision based on finances, not suffering, they argue. </a:t>
            </a:r>
          </a:p>
          <a:p>
            <a:endParaRPr lang="en-US" dirty="0" smtClean="0"/>
          </a:p>
          <a:p>
            <a:r>
              <a:rPr lang="en-US" dirty="0" smtClean="0"/>
              <a:t>There is also the risk of more direct coercion. Colorado records more than 11,000 cases of adult abuse annually,11 and abused seniors may be more susceptible to outside influence in making this decision.</a:t>
            </a:r>
          </a:p>
          <a:p>
            <a:endParaRPr lang="en-US" dirty="0" smtClean="0"/>
          </a:p>
          <a:p>
            <a:r>
              <a:rPr lang="en-US" dirty="0" smtClean="0"/>
              <a:t>In addition, medication is not well monitored after it is dispensed. Many patients who receive a prescription choose not to use it. But if they keep the medication, it might be accessible to others. This makes it hard to guarantee consent. Opponents argue that family members or parties who stand to benefit from a patient’s death could put the medication in a patient’s food or otherwise trick them into taking it.</a:t>
            </a:r>
          </a:p>
          <a:p>
            <a:endParaRPr lang="en-US" dirty="0" smtClean="0"/>
          </a:p>
          <a:p>
            <a:r>
              <a:rPr lang="en-US" dirty="0" smtClean="0"/>
              <a:t>Supporters cite the protections written into aid-in-dying legislation. The patient must request the medication a minimum of three times. One of these requests must be made in the presence of two witnesses, one of whom is not related to the patient and doesn’t stand to gain financially from the patient’s death.</a:t>
            </a:r>
          </a:p>
          <a:p>
            <a:endParaRPr lang="en-US" dirty="0" smtClean="0"/>
          </a:p>
          <a:p>
            <a:r>
              <a:rPr lang="en-US" dirty="0" smtClean="0"/>
              <a:t>A private conversation must take place between the physician and the patient during which all available options are reviewed. And if there is any concern about the patient’s decision-making process, the doctor must request a mental health evaluation.</a:t>
            </a:r>
          </a:p>
          <a:p>
            <a:endParaRPr lang="en-US" dirty="0" smtClean="0"/>
          </a:p>
          <a:p>
            <a:r>
              <a:rPr lang="en-US" dirty="0" smtClean="0"/>
              <a:t>California’s law requires dying patients to sign an affidavit no more than 48 hours prior to self-administering the drug. The purpose is twofold. First, it confirms a patient consents at the time the medication is administered as well as when it was dispensed. Second, it helps track aid-in-dying medication. When a patient dies, whether from aid-in-dying methods or from the underlying illness, either the health care provider must file the completed affidavit or the person in custody of the unused medication must return it to a designated disposal facility. </a:t>
            </a:r>
          </a:p>
          <a:p>
            <a:endParaRPr lang="en-US" dirty="0" smtClean="0"/>
          </a:p>
          <a:p>
            <a:r>
              <a:rPr lang="en-US" dirty="0" smtClean="0"/>
              <a:t>Finally, supporters note that altering, concealing or destroying any document during the process is a felony. Likewise, it is a felony to coerce someone into making a request for the medication. There has yet to be a report of aid-in-dying coercion from any state where it is legal.</a:t>
            </a:r>
          </a:p>
          <a:p>
            <a:endParaRPr lang="en-US" dirty="0" smtClean="0"/>
          </a:p>
          <a:p>
            <a:r>
              <a:rPr lang="en-US" dirty="0" smtClean="0"/>
              <a:t>While both viewpoints are based on concern for the well-being of patients, the two sides differ in what they believe this means. There may be room for compromise in some areas. For example, increased documentation of consent may allay the fears of some opponents. In other areas, opinions seem to be irreconcilable, including the view by disability advocates that aid in dying is always a discriminatory practice.</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19</a:t>
            </a:fld>
            <a:endParaRPr lang="en-US"/>
          </a:p>
        </p:txBody>
      </p:sp>
    </p:spTree>
    <p:extLst>
      <p:ext uri="{BB962C8B-B14F-4D97-AF65-F5344CB8AC3E}">
        <p14:creationId xmlns:p14="http://schemas.microsoft.com/office/powerpoint/2010/main" val="173018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Colorado Health Institute is a trusted source of independent and objective health information, data and analysis for the state’s health care leaders. CHI</a:t>
            </a:r>
            <a:r>
              <a:rPr lang="en-US" sz="1200" baseline="0" dirty="0" smtClean="0"/>
              <a:t> </a:t>
            </a:r>
            <a:r>
              <a:rPr lang="en-US" sz="1200" dirty="0" smtClean="0"/>
              <a:t> is funded by the Caring for Colorado Foundation, Rose Community Foundation, The Colorado Trust and the Colorado Health Foundation.</a:t>
            </a:r>
            <a:endParaRPr lang="en-US" sz="1200" dirty="0"/>
          </a:p>
        </p:txBody>
      </p:sp>
      <p:sp>
        <p:nvSpPr>
          <p:cNvPr id="4" name="Slide Number Placeholder 3"/>
          <p:cNvSpPr>
            <a:spLocks noGrp="1"/>
          </p:cNvSpPr>
          <p:nvPr>
            <p:ph type="sldNum" sz="quarter" idx="10"/>
          </p:nvPr>
        </p:nvSpPr>
        <p:spPr/>
        <p:txBody>
          <a:bodyPr/>
          <a:lstStyle/>
          <a:p>
            <a:fld id="{A0E07142-2995-4123-A1DC-B76154994379}" type="slidenum">
              <a:rPr lang="en-US" smtClean="0"/>
              <a:t>2</a:t>
            </a:fld>
            <a:endParaRPr lang="en-US"/>
          </a:p>
        </p:txBody>
      </p:sp>
    </p:spTree>
    <p:extLst>
      <p:ext uri="{BB962C8B-B14F-4D97-AF65-F5344CB8AC3E}">
        <p14:creationId xmlns:p14="http://schemas.microsoft.com/office/powerpoint/2010/main" val="45395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legislation, entitled the Colorado End-of-life Options Act, was introduced this year. The proposed law would have legalized aid in dying for Colorado residents meeting certain conditions similar to those in Oregon and California. While HB 16-1054 made</a:t>
            </a:r>
            <a:r>
              <a:rPr lang="en-US" baseline="0" dirty="0" smtClean="0"/>
              <a:t> it out of committee, the sponsors pulled the bill in order to avoid a near-certain </a:t>
            </a:r>
            <a:endParaRPr lang="en-US" dirty="0" smtClean="0"/>
          </a:p>
          <a:p>
            <a:endParaRPr lang="en-US" dirty="0" smtClean="0"/>
          </a:p>
          <a:p>
            <a:r>
              <a:rPr lang="en-US" dirty="0" smtClean="0"/>
              <a:t>A similar bill modeled after Oregon’s Death with Dignity Act was introduced in the 2015 session. After 11 hours of debate in the House Committee on Public Health Care &amp; Human Services, HB15-1135 was postponed indefinitely.</a:t>
            </a:r>
          </a:p>
          <a:p>
            <a:endParaRPr lang="en-US" dirty="0" smtClean="0"/>
          </a:p>
          <a:p>
            <a:r>
              <a:rPr lang="en-US" dirty="0" smtClean="0"/>
              <a:t>A long list of physicians, disability rights activists, patients and others offered impassioned testimony during last year’s committee hearing. And while the key provisions in the 2016 bill remained largely unchanged, some new language aimed to address concerns raised in response to HB15-1135. </a:t>
            </a:r>
          </a:p>
          <a:p>
            <a:endParaRPr lang="en-US" dirty="0" smtClean="0"/>
          </a:p>
          <a:p>
            <a:r>
              <a:rPr lang="en-US" dirty="0" smtClean="0"/>
              <a:t>Opponents worried that inadequate end-of-life care, including insufficient pain management, could influence a patient’s decision to end his or her life if aid in dying is legalized. To allay these fears, the 2016 bill explicitly required health care providers to “meet or exceed the standard of care for end-of-life medical care.” </a:t>
            </a:r>
          </a:p>
          <a:p>
            <a:endParaRPr lang="en-US" dirty="0" smtClean="0"/>
          </a:p>
          <a:p>
            <a:r>
              <a:rPr lang="en-US" dirty="0" smtClean="0"/>
              <a:t>The new legislation also included more detail intended to reduce the risk of coercion. There was a more explicit requirement that attending physicians offer patients an opportunity to rescind their request at any time and for any reason. Additional phrases were also added to the patient’s written request form. This new language required the patient reiterate that he or she is not being coerced and is</a:t>
            </a:r>
            <a:r>
              <a:rPr lang="en-US" baseline="0" dirty="0" smtClean="0"/>
              <a:t> aware of the right to rescind.</a:t>
            </a:r>
          </a:p>
          <a:p>
            <a:endParaRPr lang="en-US" baseline="0" dirty="0" smtClean="0"/>
          </a:p>
          <a:p>
            <a:r>
              <a:rPr lang="en-US" dirty="0" smtClean="0"/>
              <a:t>The 2016 proposal shared</a:t>
            </a:r>
            <a:r>
              <a:rPr lang="en-US" baseline="0" dirty="0" smtClean="0"/>
              <a:t> </a:t>
            </a:r>
            <a:r>
              <a:rPr lang="en-US" dirty="0" smtClean="0"/>
              <a:t>some characteristics with California’s recent End of Life Option Act – most notably, the similar name. Both bills also defined terminology more explicitly or in more detail than Oregon’s original law. </a:t>
            </a:r>
          </a:p>
          <a:p>
            <a:endParaRPr lang="en-US" dirty="0" smtClean="0"/>
          </a:p>
          <a:p>
            <a:r>
              <a:rPr lang="en-US" dirty="0" smtClean="0"/>
              <a:t>For example, Colorado’s proposal included a requirement that participating physicians be licensed to practice in the state. And important terms such as “self-administration” and “health care facility” were defined in more detail. </a:t>
            </a:r>
          </a:p>
          <a:p>
            <a:endParaRPr lang="en-US" dirty="0" smtClean="0"/>
          </a:p>
          <a:p>
            <a:r>
              <a:rPr lang="en-US" dirty="0" smtClean="0"/>
              <a:t>But just because the bill was changed in 2016 doesn’t mean that every concern was</a:t>
            </a:r>
            <a:r>
              <a:rPr lang="en-US" baseline="0" dirty="0" smtClean="0"/>
              <a:t> </a:t>
            </a:r>
            <a:r>
              <a:rPr lang="en-US" dirty="0" smtClean="0"/>
              <a:t>addressed. During the 2015 committee debate, there was pushback on a provision requiring medical examiners to list the cause of death as the underlying illness rather than aid in dying. Opponents felt this was asking examiners to lie on the death certificate, but the provision remained in the 2016 proposal.</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20</a:t>
            </a:fld>
            <a:endParaRPr lang="en-US"/>
          </a:p>
        </p:txBody>
      </p:sp>
    </p:spTree>
    <p:extLst>
      <p:ext uri="{BB962C8B-B14F-4D97-AF65-F5344CB8AC3E}">
        <p14:creationId xmlns:p14="http://schemas.microsoft.com/office/powerpoint/2010/main" val="284923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 a petition has been filed to</a:t>
            </a:r>
            <a:r>
              <a:rPr lang="en-US" baseline="0" dirty="0" smtClean="0"/>
              <a:t> turn the 2016 End-of-Life Options Act into a ballot initiative. A separate petition proposes</a:t>
            </a:r>
            <a:r>
              <a:rPr lang="en-US" dirty="0" smtClean="0"/>
              <a:t> to amend the state constitution to make medical aid in dying a constitutionally protected right in Colorado.</a:t>
            </a:r>
          </a:p>
          <a:p>
            <a:endParaRPr lang="en-US" dirty="0" smtClean="0"/>
          </a:p>
          <a:p>
            <a:r>
              <a:rPr lang="en-US" dirty="0" smtClean="0"/>
              <a:t>The End-of-Life Options proposal is similar to the 2016 bill. But the medical aid in dying ballot initiative is substantially</a:t>
            </a:r>
            <a:r>
              <a:rPr lang="en-US" baseline="0" dirty="0" smtClean="0"/>
              <a:t> different than the bill introduced in the legislature.</a:t>
            </a:r>
          </a:p>
          <a:p>
            <a:endParaRPr lang="en-US" baseline="0" dirty="0" smtClean="0"/>
          </a:p>
          <a:p>
            <a:r>
              <a:rPr lang="en-US" dirty="0" smtClean="0"/>
              <a:t>It would legalize voluntary euthanasia, allowing physicians to help administer life-ending medication. Instead of requiring two physicians to approve a request for lethal medication, the amendment would require “permission of no person, governmental body or religious organization.” And it would allow aid in dying and euthanasia to be part of an advance planning directive, meaning that patients could designate ahead of time that under certain circumstances they should be administered the medication.</a:t>
            </a:r>
          </a:p>
          <a:p>
            <a:endParaRPr lang="en-US" dirty="0" smtClean="0"/>
          </a:p>
          <a:p>
            <a:r>
              <a:rPr lang="en-US" dirty="0" smtClean="0"/>
              <a:t>Lance Wright, the primary petitioner, said he feels that this is an issue of personal freedom. Wright, a Denver resident, has Parkinson’s disease, an illness that may not be covered under the proposed legislation. He has said he wishes to have this option available to him as his illness progresses.</a:t>
            </a:r>
          </a:p>
          <a:p>
            <a:endParaRPr lang="en-US" dirty="0" smtClean="0"/>
          </a:p>
          <a:p>
            <a:r>
              <a:rPr lang="en-US" dirty="0" smtClean="0"/>
              <a:t>Most supporters of more traditional aid-in-dying legislation staunchly oppose Wright’s proposal. Representative Lois Court, a sponsor of the Colorado End-of-life Options Act, says that it goes too far. Compassion &amp; Choices has come out in opposition, reiterating its belief that self-administration is key to preventing abuse of the law. Instead, the group will continue to advocate for the Colorado End-of-life Options Act.</a:t>
            </a:r>
          </a:p>
          <a:p>
            <a:endParaRPr lang="en-US" dirty="0" smtClean="0"/>
          </a:p>
          <a:p>
            <a:r>
              <a:rPr lang="en-US" dirty="0" smtClean="0"/>
              <a:t>A poll commissioned in 2014 by Compassion &amp; Choices, the pro-aid in dying group, found that 62 percent of Coloradans support the principle of aid in dying. </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21</a:t>
            </a:fld>
            <a:endParaRPr lang="en-US"/>
          </a:p>
        </p:txBody>
      </p:sp>
    </p:spTree>
    <p:extLst>
      <p:ext uri="{BB962C8B-B14F-4D97-AF65-F5344CB8AC3E}">
        <p14:creationId xmlns:p14="http://schemas.microsoft.com/office/powerpoint/2010/main" val="245910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review of what we spoke about today.</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22</a:t>
            </a:fld>
            <a:endParaRPr lang="en-US"/>
          </a:p>
        </p:txBody>
      </p:sp>
    </p:spTree>
    <p:extLst>
      <p:ext uri="{BB962C8B-B14F-4D97-AF65-F5344CB8AC3E}">
        <p14:creationId xmlns:p14="http://schemas.microsoft.com/office/powerpoint/2010/main" val="162216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might arrive at the conclusion</a:t>
            </a:r>
            <a:r>
              <a:rPr lang="en-US" baseline="0" dirty="0" smtClean="0"/>
              <a:t> as being that there IS no conclusion.</a:t>
            </a:r>
            <a:endParaRPr lang="en-US" dirty="0" smtClean="0"/>
          </a:p>
          <a:p>
            <a:endParaRPr lang="en-US" dirty="0" smtClean="0"/>
          </a:p>
          <a:p>
            <a:r>
              <a:rPr lang="en-US" dirty="0" smtClean="0"/>
              <a:t>With Colorado’s debate on aid in dying entering its second year, both supporters and opponents are likely to increase their efforts. </a:t>
            </a:r>
          </a:p>
          <a:p>
            <a:endParaRPr lang="en-US" dirty="0" smtClean="0"/>
          </a:p>
          <a:p>
            <a:r>
              <a:rPr lang="en-US" dirty="0" smtClean="0"/>
              <a:t>Supporters believe this is an issue of patients’ rights and personal autonomy. They feel that current aid-in-dying laws and the new Colorado legislation include an appropriate number of safeguards. </a:t>
            </a:r>
          </a:p>
          <a:p>
            <a:endParaRPr lang="en-US" dirty="0" smtClean="0"/>
          </a:p>
          <a:p>
            <a:r>
              <a:rPr lang="en-US" dirty="0" smtClean="0"/>
              <a:t>Opponents base their objections primarily on moral reasoning, both religious and secular, and in concerns for the rights of people with disabilities. </a:t>
            </a:r>
          </a:p>
          <a:p>
            <a:endParaRPr lang="en-US" dirty="0" smtClean="0"/>
          </a:p>
          <a:p>
            <a:r>
              <a:rPr lang="en-US" dirty="0" smtClean="0"/>
              <a:t>No matter their view, Coloradans can expect to see a ballot initiative in the headlines this fall. </a:t>
            </a:r>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23</a:t>
            </a:fld>
            <a:endParaRPr lang="en-US"/>
          </a:p>
        </p:txBody>
      </p:sp>
    </p:spTree>
    <p:extLst>
      <p:ext uri="{BB962C8B-B14F-4D97-AF65-F5344CB8AC3E}">
        <p14:creationId xmlns:p14="http://schemas.microsoft.com/office/powerpoint/2010/main" val="155443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24</a:t>
            </a:fld>
            <a:endParaRPr lang="en-US"/>
          </a:p>
        </p:txBody>
      </p:sp>
    </p:spTree>
    <p:extLst>
      <p:ext uri="{BB962C8B-B14F-4D97-AF65-F5344CB8AC3E}">
        <p14:creationId xmlns:p14="http://schemas.microsoft.com/office/powerpoint/2010/main" val="356738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This presentation will review the international</a:t>
            </a:r>
            <a:r>
              <a:rPr lang="en-US" sz="1200" b="0" baseline="0" dirty="0" smtClean="0"/>
              <a:t> and historic context; aspects of the debate; and the status of aid in dying in Colorado.</a:t>
            </a:r>
            <a:endParaRPr lang="en-US" sz="1200" b="0" dirty="0"/>
          </a:p>
        </p:txBody>
      </p:sp>
      <p:sp>
        <p:nvSpPr>
          <p:cNvPr id="4" name="Slide Number Placeholder 3"/>
          <p:cNvSpPr>
            <a:spLocks noGrp="1"/>
          </p:cNvSpPr>
          <p:nvPr>
            <p:ph type="sldNum" sz="quarter" idx="10"/>
          </p:nvPr>
        </p:nvSpPr>
        <p:spPr/>
        <p:txBody>
          <a:bodyPr/>
          <a:lstStyle/>
          <a:p>
            <a:fld id="{A0E07142-2995-4123-A1DC-B76154994379}" type="slidenum">
              <a:rPr lang="en-US" smtClean="0"/>
              <a:t>3</a:t>
            </a:fld>
            <a:endParaRPr lang="en-US"/>
          </a:p>
        </p:txBody>
      </p:sp>
    </p:spTree>
    <p:extLst>
      <p:ext uri="{BB962C8B-B14F-4D97-AF65-F5344CB8AC3E}">
        <p14:creationId xmlns:p14="http://schemas.microsoft.com/office/powerpoint/2010/main" val="409594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is no consensus on the best term for this discussion. Supporters use phrases like “death with dignity” while opponents favor “physician-assisted suicide.” </a:t>
            </a:r>
          </a:p>
          <a:p>
            <a:endParaRPr lang="en-US" sz="1200" dirty="0" smtClean="0"/>
          </a:p>
          <a:p>
            <a:r>
              <a:rPr lang="en-US" sz="1200" dirty="0" smtClean="0"/>
              <a:t>“Aid in dying,” the term used in this brief, tends to be the most neutral description because it avoids words such as “suicide” and “dignity,” which are associated with advocacy efforts. </a:t>
            </a:r>
            <a:endParaRPr lang="en-US" sz="1200" b="0" dirty="0"/>
          </a:p>
        </p:txBody>
      </p:sp>
      <p:sp>
        <p:nvSpPr>
          <p:cNvPr id="4" name="Slide Number Placeholder 3"/>
          <p:cNvSpPr>
            <a:spLocks noGrp="1"/>
          </p:cNvSpPr>
          <p:nvPr>
            <p:ph type="sldNum" sz="quarter" idx="10"/>
          </p:nvPr>
        </p:nvSpPr>
        <p:spPr/>
        <p:txBody>
          <a:bodyPr/>
          <a:lstStyle/>
          <a:p>
            <a:fld id="{A0E07142-2995-4123-A1DC-B76154994379}" type="slidenum">
              <a:rPr lang="en-US" smtClean="0"/>
              <a:t>4</a:t>
            </a:fld>
            <a:endParaRPr lang="en-US"/>
          </a:p>
        </p:txBody>
      </p:sp>
    </p:spTree>
    <p:extLst>
      <p:ext uri="{BB962C8B-B14F-4D97-AF65-F5344CB8AC3E}">
        <p14:creationId xmlns:p14="http://schemas.microsoft.com/office/powerpoint/2010/main" val="312761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Aid in dying is not always practiced in the same way. In U.S. states that allow aid in dying, a request for life-ending medication must come from a terminally ill adult patient with six months or less to live. </a:t>
            </a:r>
          </a:p>
          <a:p>
            <a:endParaRPr lang="en-US" sz="1200" dirty="0" smtClean="0"/>
          </a:p>
          <a:p>
            <a:r>
              <a:rPr lang="en-US" sz="1200" dirty="0" smtClean="0"/>
              <a:t>Other countries allow aid in dying under more liberal circumstances. In some European nations, requests can even be based on physical disability or psychiatric distress. Belgium extended its law in 2013 to cover terminally ill children as well as adults. Some aid-in-dying opponents view this as a “slippery slope” and worry it could follow legalization in the U.S. Today, however, terminal illness remains the only basis for a lethal prescription in states where the practice is permitted.</a:t>
            </a:r>
          </a:p>
          <a:p>
            <a:endParaRPr lang="en-US" dirty="0"/>
          </a:p>
        </p:txBody>
      </p:sp>
      <p:sp>
        <p:nvSpPr>
          <p:cNvPr id="4" name="Slide Number Placeholder 3"/>
          <p:cNvSpPr>
            <a:spLocks noGrp="1"/>
          </p:cNvSpPr>
          <p:nvPr>
            <p:ph type="sldNum" sz="quarter" idx="10"/>
          </p:nvPr>
        </p:nvSpPr>
        <p:spPr/>
        <p:txBody>
          <a:bodyPr/>
          <a:lstStyle/>
          <a:p>
            <a:fld id="{A0E07142-2995-4123-A1DC-B76154994379}" type="slidenum">
              <a:rPr lang="en-US" smtClean="0"/>
              <a:t>5</a:t>
            </a:fld>
            <a:endParaRPr lang="en-US"/>
          </a:p>
        </p:txBody>
      </p:sp>
    </p:spTree>
    <p:extLst>
      <p:ext uri="{BB962C8B-B14F-4D97-AF65-F5344CB8AC3E}">
        <p14:creationId xmlns:p14="http://schemas.microsoft.com/office/powerpoint/2010/main" val="335452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Historically, much of the discussion in the U.S. has focused on euthanasia. Despite a few bursts of support during the Great Depression and patients’ rights movements of the 1970s, America has generally opposed this practice.</a:t>
            </a:r>
          </a:p>
          <a:p>
            <a:endParaRPr lang="en-US" sz="1200" dirty="0" smtClean="0"/>
          </a:p>
          <a:p>
            <a:r>
              <a:rPr lang="en-US" sz="1200" dirty="0" smtClean="0"/>
              <a:t>In the late 20th century, the work of Dr. Jack Kevorkian in Michigan reignited the assisted death debate. Dr. Kevorkian was a prominent euthanasia and aid-in-dying advocate who was convicted of second-degree murder after administering a voluntary lethal injection in 1998. </a:t>
            </a:r>
          </a:p>
          <a:p>
            <a:endParaRPr lang="en-US" sz="1200" dirty="0" smtClean="0"/>
          </a:p>
          <a:p>
            <a:r>
              <a:rPr lang="en-US" sz="1200" dirty="0" smtClean="0"/>
              <a:t>It is important to distinguish euthanasia, which was administered by Dr. Kevorkian and debated throughout most of America’s history, from the aid-in-dying methods being considered today by state legislators. In voluntary euthanasia, a physician actively administers life-ending medication, usually intravenously. Aid in dying, however, requires patients to self-administer the medication. A doctor or family member cannot do it for them. </a:t>
            </a:r>
          </a:p>
          <a:p>
            <a:endParaRPr lang="en-US" sz="1200" dirty="0" smtClean="0"/>
          </a:p>
          <a:p>
            <a:r>
              <a:rPr lang="en-US" sz="1200" dirty="0" smtClean="0"/>
              <a:t>This is no small distinction. For many proponents of aid in dying, self-administration is key to ensuring patient consent. </a:t>
            </a:r>
          </a:p>
          <a:p>
            <a:endParaRPr lang="en-US" sz="1200" dirty="0" smtClean="0"/>
          </a:p>
          <a:p>
            <a:r>
              <a:rPr lang="en-US" sz="1200" dirty="0" smtClean="0"/>
              <a:t>Dr. Kevorkian’s actions in the late 1990s, while polarizing, brought the issue to dinner tables across the nation. More Americans began to favor legalizing the practice of aid in dying.</a:t>
            </a:r>
          </a:p>
          <a:p>
            <a:endParaRPr lang="en-US" sz="1200" dirty="0" smtClean="0"/>
          </a:p>
          <a:p>
            <a:r>
              <a:rPr lang="en-US" sz="1200" dirty="0" smtClean="0"/>
              <a:t>The state of Washington’s assisted suicide ban was challenged in the Supreme Court in 1997. The court upheld the ban, but later that year Oregon became the first state to legalize aid in dying. In the years since, Oregon’s Death with Dignity Act has served as model legislation for advocates in other states.</a:t>
            </a:r>
            <a:endParaRPr lang="en-US" sz="1200" b="0" dirty="0"/>
          </a:p>
        </p:txBody>
      </p:sp>
      <p:sp>
        <p:nvSpPr>
          <p:cNvPr id="4" name="Slide Number Placeholder 3"/>
          <p:cNvSpPr>
            <a:spLocks noGrp="1"/>
          </p:cNvSpPr>
          <p:nvPr>
            <p:ph type="sldNum" sz="quarter" idx="10"/>
          </p:nvPr>
        </p:nvSpPr>
        <p:spPr/>
        <p:txBody>
          <a:bodyPr/>
          <a:lstStyle/>
          <a:p>
            <a:fld id="{A0E07142-2995-4123-A1DC-B76154994379}" type="slidenum">
              <a:rPr lang="en-US" smtClean="0"/>
              <a:t>6</a:t>
            </a:fld>
            <a:endParaRPr lang="en-US"/>
          </a:p>
        </p:txBody>
      </p:sp>
    </p:spTree>
    <p:extLst>
      <p:ext uri="{BB962C8B-B14F-4D97-AF65-F5344CB8AC3E}">
        <p14:creationId xmlns:p14="http://schemas.microsoft.com/office/powerpoint/2010/main" val="24418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Recently, there has been a new wave of interest in aid in dying in the U.S. The aging Baby Boomer generation and advocacy of groups such as Compassion &amp; Choices and the Death with Dignity National Center have contributed to this. But the debate reached a fever pitch when one woman’s story became a nationwide discussion.</a:t>
            </a:r>
          </a:p>
          <a:p>
            <a:endParaRPr lang="en-US" sz="1200" dirty="0" smtClean="0"/>
          </a:p>
          <a:p>
            <a:r>
              <a:rPr lang="en-US" sz="1200" dirty="0" smtClean="0"/>
              <a:t>Brittany Maynard moved from California to Oregon in 2014 to take advantage of Oregon’s Death with Dignity Act after being diagnosed with terminal brain cancer. In the months to follow, the 29-year-old Maynard became a prominent advocate for the cause.</a:t>
            </a:r>
            <a:endParaRPr lang="en-US" sz="1200" dirty="0"/>
          </a:p>
        </p:txBody>
      </p:sp>
      <p:sp>
        <p:nvSpPr>
          <p:cNvPr id="4" name="Slide Number Placeholder 3"/>
          <p:cNvSpPr>
            <a:spLocks noGrp="1"/>
          </p:cNvSpPr>
          <p:nvPr>
            <p:ph type="sldNum" sz="quarter" idx="10"/>
          </p:nvPr>
        </p:nvSpPr>
        <p:spPr/>
        <p:txBody>
          <a:bodyPr/>
          <a:lstStyle/>
          <a:p>
            <a:fld id="{A0E07142-2995-4123-A1DC-B76154994379}" type="slidenum">
              <a:rPr lang="en-US" smtClean="0"/>
              <a:t>7</a:t>
            </a:fld>
            <a:endParaRPr lang="en-US"/>
          </a:p>
        </p:txBody>
      </p:sp>
    </p:spTree>
    <p:extLst>
      <p:ext uri="{BB962C8B-B14F-4D97-AF65-F5344CB8AC3E}">
        <p14:creationId xmlns:p14="http://schemas.microsoft.com/office/powerpoint/2010/main" val="81545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Since Brittany Maynard’s death on November 1, 2014, 26 states and the District of Columbia have introduced aid in dying legislation.</a:t>
            </a:r>
          </a:p>
          <a:p>
            <a:endParaRPr lang="en-US" sz="1200" dirty="0" smtClean="0"/>
          </a:p>
          <a:p>
            <a:r>
              <a:rPr lang="en-US" sz="1200" dirty="0" smtClean="0"/>
              <a:t>These new legislative pushes have refocused the spotlight on state experiences with aid in dying. States that permit the practice tend to lean Democratic. One exception is Montana, a politically mixed state, where legalization came by a court order rather than by legislation or ballot initiative. </a:t>
            </a:r>
          </a:p>
          <a:p>
            <a:endParaRPr lang="en-US" sz="1200" dirty="0" smtClean="0"/>
          </a:p>
          <a:p>
            <a:r>
              <a:rPr lang="en-US" sz="1200" dirty="0" smtClean="0"/>
              <a:t>Nationally, the Democratic Party has remained silent on the matter while the Republican Party opposes aid in dying as part of its official platform.</a:t>
            </a:r>
            <a:endParaRPr lang="en-US" sz="1200" dirty="0"/>
          </a:p>
        </p:txBody>
      </p:sp>
      <p:sp>
        <p:nvSpPr>
          <p:cNvPr id="4" name="Slide Number Placeholder 3"/>
          <p:cNvSpPr>
            <a:spLocks noGrp="1"/>
          </p:cNvSpPr>
          <p:nvPr>
            <p:ph type="sldNum" sz="quarter" idx="10"/>
          </p:nvPr>
        </p:nvSpPr>
        <p:spPr/>
        <p:txBody>
          <a:bodyPr/>
          <a:lstStyle/>
          <a:p>
            <a:fld id="{A0E07142-2995-4123-A1DC-B76154994379}" type="slidenum">
              <a:rPr lang="en-US" smtClean="0"/>
              <a:t>8</a:t>
            </a:fld>
            <a:endParaRPr lang="en-US"/>
          </a:p>
        </p:txBody>
      </p:sp>
    </p:spTree>
    <p:extLst>
      <p:ext uri="{BB962C8B-B14F-4D97-AF65-F5344CB8AC3E}">
        <p14:creationId xmlns:p14="http://schemas.microsoft.com/office/powerpoint/2010/main" val="93292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Many physicians believe that the practice runs contrary to their vows to uphold ethical standards of medicine. The American Medical Association and most of its state affiliates, including Colorado, oppose legalizing aid in dying. </a:t>
            </a:r>
          </a:p>
          <a:p>
            <a:endParaRPr lang="en-US" sz="1200" dirty="0" smtClean="0"/>
          </a:p>
          <a:p>
            <a:r>
              <a:rPr lang="en-US" sz="1200" dirty="0" smtClean="0"/>
              <a:t>But supporters cite moral reasoning for their beliefs as well. They say there are cases of extreme suffering when pain cannot be alleviated. They believe that in these instances, helping patients who wish to die is an act of compassion. </a:t>
            </a:r>
          </a:p>
          <a:p>
            <a:endParaRPr lang="en-US" sz="1200" dirty="0" smtClean="0"/>
          </a:p>
          <a:p>
            <a:r>
              <a:rPr lang="en-US" sz="1200" dirty="0" smtClean="0"/>
              <a:t>And while physician organizations are generally opposed to the practice, the doctors they represent don’t always feel the same. Many physicians do not see aid in dying as incompatible with medical ethics, and that number seems to be growing. More than half (54 percent) of American physicians now support legalized aid in dying, according to a recent Medscape survey, up from 46 percent in 2010.</a:t>
            </a:r>
            <a:endParaRPr lang="en-US" sz="1200" b="0" dirty="0"/>
          </a:p>
        </p:txBody>
      </p:sp>
      <p:sp>
        <p:nvSpPr>
          <p:cNvPr id="4" name="Slide Number Placeholder 3"/>
          <p:cNvSpPr>
            <a:spLocks noGrp="1"/>
          </p:cNvSpPr>
          <p:nvPr>
            <p:ph type="sldNum" sz="quarter" idx="10"/>
          </p:nvPr>
        </p:nvSpPr>
        <p:spPr/>
        <p:txBody>
          <a:bodyPr/>
          <a:lstStyle/>
          <a:p>
            <a:fld id="{A0E07142-2995-4123-A1DC-B76154994379}" type="slidenum">
              <a:rPr lang="en-US" smtClean="0"/>
              <a:t>9</a:t>
            </a:fld>
            <a:endParaRPr lang="en-US"/>
          </a:p>
        </p:txBody>
      </p:sp>
    </p:spTree>
    <p:extLst>
      <p:ext uri="{BB962C8B-B14F-4D97-AF65-F5344CB8AC3E}">
        <p14:creationId xmlns:p14="http://schemas.microsoft.com/office/powerpoint/2010/main" val="304375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3016"/>
          <a:stretch/>
        </p:blipFill>
        <p:spPr>
          <a:xfrm>
            <a:off x="0" y="0"/>
            <a:ext cx="9151087" cy="6858000"/>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838200" y="187845"/>
            <a:ext cx="8001000" cy="2117652"/>
          </a:xfrm>
        </p:spPr>
        <p:txBody>
          <a:bodyPr vert="horz" anchor="t">
            <a:noAutofit/>
          </a:bodyPr>
          <a:lstStyle>
            <a:lvl1pPr algn="r">
              <a:defRPr sz="6000" b="1">
                <a:solidFill>
                  <a:schemeClr val="bg1"/>
                </a:solidFill>
                <a:effectLst/>
                <a:latin typeface="+mj-l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838200" y="2381696"/>
            <a:ext cx="7924800" cy="528181"/>
          </a:xfrm>
        </p:spPr>
        <p:txBody>
          <a:bodyPr lIns="45720" rIns="45720"/>
          <a:lstStyle>
            <a:lvl1pPr marL="0" marR="64008" indent="0" algn="r">
              <a:buNone/>
              <a:defRPr b="0" i="1">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42" name="Text Placeholder 41"/>
          <p:cNvSpPr>
            <a:spLocks noGrp="1"/>
          </p:cNvSpPr>
          <p:nvPr>
            <p:ph type="body" sz="quarter" idx="13" hasCustomPrompt="1"/>
          </p:nvPr>
        </p:nvSpPr>
        <p:spPr>
          <a:xfrm>
            <a:off x="5638800" y="3855976"/>
            <a:ext cx="3124200" cy="381000"/>
          </a:xfrm>
        </p:spPr>
        <p:txBody>
          <a:bodyPr>
            <a:normAutofit/>
          </a:bodyPr>
          <a:lstStyle>
            <a:lvl1pPr algn="r">
              <a:buFontTx/>
              <a:buNone/>
              <a:defRPr sz="2000">
                <a:solidFill>
                  <a:schemeClr val="bg1"/>
                </a:solidFill>
                <a:latin typeface="+mj-lt"/>
              </a:defRPr>
            </a:lvl1pPr>
            <a:lvl5pPr>
              <a:defRPr/>
            </a:lvl5pPr>
          </a:lstStyle>
          <a:p>
            <a:pPr lvl="0"/>
            <a:r>
              <a:rPr lang="en-US" dirty="0" smtClean="0"/>
              <a:t>Date ##, ####</a:t>
            </a:r>
            <a:endParaRPr lang="en-US" dirty="0"/>
          </a:p>
        </p:txBody>
      </p:sp>
      <p:sp>
        <p:nvSpPr>
          <p:cNvPr id="44" name="Text Placeholder 43"/>
          <p:cNvSpPr>
            <a:spLocks noGrp="1"/>
          </p:cNvSpPr>
          <p:nvPr>
            <p:ph type="body" sz="quarter" idx="14" hasCustomPrompt="1"/>
          </p:nvPr>
        </p:nvSpPr>
        <p:spPr>
          <a:xfrm>
            <a:off x="3134638" y="3276600"/>
            <a:ext cx="5638800" cy="503176"/>
          </a:xfrm>
        </p:spPr>
        <p:txBody>
          <a:bodyPr>
            <a:normAutofit/>
          </a:bodyPr>
          <a:lstStyle>
            <a:lvl1pPr algn="r">
              <a:buFontTx/>
              <a:buNone/>
              <a:defRPr sz="2800" b="1" baseline="0">
                <a:solidFill>
                  <a:schemeClr val="tx2"/>
                </a:solidFill>
                <a:latin typeface="+mj-lt"/>
              </a:defRPr>
            </a:lvl1pPr>
            <a:lvl5pPr>
              <a:defRPr/>
            </a:lvl5pPr>
          </a:lstStyle>
          <a:p>
            <a:pPr lvl="0"/>
            <a:r>
              <a:rPr lang="en-US" dirty="0" smtClean="0"/>
              <a:t>Click to change Event Name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5BBC35B-A44B-4119-B8DA-DE9E3DFADA20}"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Tree>
    <p:extLst>
      <p:ext uri="{BB962C8B-B14F-4D97-AF65-F5344CB8AC3E}">
        <p14:creationId xmlns:p14="http://schemas.microsoft.com/office/powerpoint/2010/main" val="411373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5BBC35B-A44B-4119-B8DA-DE9E3DFADA20}" type="slidenum">
              <a:rPr lang="en-US" smtClean="0"/>
              <a:pPr/>
              <a:t>‹#›</a:t>
            </a:fld>
            <a:endParaRPr lang="en-US" dirty="0"/>
          </a:p>
        </p:txBody>
      </p:sp>
    </p:spTree>
    <p:extLst>
      <p:ext uri="{BB962C8B-B14F-4D97-AF65-F5344CB8AC3E}">
        <p14:creationId xmlns:p14="http://schemas.microsoft.com/office/powerpoint/2010/main" val="308071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7" name="Rectangle 6"/>
          <p:cNvSpPr/>
          <p:nvPr userDrawn="1"/>
        </p:nvSpPr>
        <p:spPr>
          <a:xfrm>
            <a:off x="-142875" y="-221076"/>
            <a:ext cx="9286875" cy="70790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80" y="-356166"/>
            <a:ext cx="9335980" cy="7214166"/>
          </a:xfrm>
          <a:prstGeom prst="rect">
            <a:avLst/>
          </a:prstGeom>
        </p:spPr>
      </p:pic>
      <p:sp>
        <p:nvSpPr>
          <p:cNvPr id="6" name="Rectangle 5"/>
          <p:cNvSpPr/>
          <p:nvPr userDrawn="1"/>
        </p:nvSpPr>
        <p:spPr>
          <a:xfrm>
            <a:off x="0" y="0"/>
            <a:ext cx="914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4"/>
          <p:cNvSpPr>
            <a:spLocks noGrp="1"/>
          </p:cNvSpPr>
          <p:nvPr>
            <p:ph type="body" sz="quarter" idx="13" hasCustomPrompt="1"/>
          </p:nvPr>
        </p:nvSpPr>
        <p:spPr>
          <a:xfrm>
            <a:off x="2438400" y="2969712"/>
            <a:ext cx="6324600" cy="533400"/>
          </a:xfrm>
        </p:spPr>
        <p:txBody>
          <a:bodyPr>
            <a:normAutofit/>
          </a:bodyPr>
          <a:lstStyle>
            <a:lvl1pPr algn="r">
              <a:buFontTx/>
              <a:buNone/>
              <a:defRPr sz="2800" b="1" baseline="0">
                <a:solidFill>
                  <a:schemeClr val="tx2"/>
                </a:solidFill>
              </a:defRPr>
            </a:lvl1pPr>
          </a:lstStyle>
          <a:p>
            <a:pPr lvl="0"/>
            <a:r>
              <a:rPr lang="en-US" dirty="0" smtClean="0"/>
              <a:t>Click to change Event Name</a:t>
            </a:r>
            <a:endParaRPr lang="en-US" dirty="0"/>
          </a:p>
        </p:txBody>
      </p:sp>
      <p:sp>
        <p:nvSpPr>
          <p:cNvPr id="37" name="Text Placeholder 36"/>
          <p:cNvSpPr>
            <a:spLocks noGrp="1"/>
          </p:cNvSpPr>
          <p:nvPr>
            <p:ph type="body" sz="quarter" idx="14" hasCustomPrompt="1"/>
          </p:nvPr>
        </p:nvSpPr>
        <p:spPr>
          <a:xfrm>
            <a:off x="3962400" y="3615324"/>
            <a:ext cx="4800600" cy="381000"/>
          </a:xfrm>
        </p:spPr>
        <p:txBody>
          <a:bodyPr>
            <a:normAutofit/>
          </a:bodyPr>
          <a:lstStyle>
            <a:lvl1pPr algn="r">
              <a:buFontTx/>
              <a:buNone/>
              <a:defRPr sz="2000"/>
            </a:lvl1pPr>
          </a:lstStyle>
          <a:p>
            <a:pPr lvl="0"/>
            <a:r>
              <a:rPr lang="en-US" dirty="0" smtClean="0"/>
              <a:t>Date ##, ####</a:t>
            </a:r>
            <a:endParaRPr lang="en-US" dirty="0"/>
          </a:p>
        </p:txBody>
      </p:sp>
      <p:sp>
        <p:nvSpPr>
          <p:cNvPr id="39" name="Text Placeholder 38"/>
          <p:cNvSpPr>
            <a:spLocks noGrp="1"/>
          </p:cNvSpPr>
          <p:nvPr>
            <p:ph type="body" sz="quarter" idx="15" hasCustomPrompt="1"/>
          </p:nvPr>
        </p:nvSpPr>
        <p:spPr>
          <a:xfrm>
            <a:off x="609600" y="228600"/>
            <a:ext cx="8153400" cy="1676400"/>
          </a:xfrm>
        </p:spPr>
        <p:txBody>
          <a:bodyPr>
            <a:noAutofit/>
          </a:bodyPr>
          <a:lstStyle>
            <a:lvl1pPr algn="r">
              <a:buFontTx/>
              <a:buNone/>
              <a:defRPr sz="6000" b="1"/>
            </a:lvl1pPr>
          </a:lstStyle>
          <a:p>
            <a:pPr lvl="0"/>
            <a:r>
              <a:rPr lang="en-US" dirty="0" smtClean="0"/>
              <a:t>Click to Edit Master Slide Title</a:t>
            </a:r>
            <a:endParaRPr lang="en-US" dirty="0"/>
          </a:p>
        </p:txBody>
      </p:sp>
      <p:sp>
        <p:nvSpPr>
          <p:cNvPr id="41" name="Text Placeholder 40"/>
          <p:cNvSpPr>
            <a:spLocks noGrp="1"/>
          </p:cNvSpPr>
          <p:nvPr>
            <p:ph type="body" sz="quarter" idx="16" hasCustomPrompt="1"/>
          </p:nvPr>
        </p:nvSpPr>
        <p:spPr>
          <a:xfrm>
            <a:off x="609600" y="2057400"/>
            <a:ext cx="8153400" cy="609600"/>
          </a:xfrm>
        </p:spPr>
        <p:txBody>
          <a:bodyPr/>
          <a:lstStyle>
            <a:lvl1pPr algn="r">
              <a:buFontTx/>
              <a:buNone/>
              <a:defRPr i="1"/>
            </a:lvl1pPr>
          </a:lstStyle>
          <a:p>
            <a:pPr lvl="0"/>
            <a:r>
              <a:rPr lang="en-US" dirty="0" smtClean="0"/>
              <a:t>Click to change Title of Subhead</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a:latin typeface="+mj-lt"/>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hasCustomPrompt="1"/>
          </p:nvPr>
        </p:nvSpPr>
        <p:spPr>
          <a:xfrm>
            <a:off x="457200" y="0"/>
            <a:ext cx="8229600" cy="1143000"/>
          </a:xfrm>
        </p:spPr>
        <p:txBody>
          <a:bodyPr rtlCol="0"/>
          <a:lstStyle>
            <a:extLst/>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6" name="Title 1"/>
          <p:cNvSpPr txBox="1">
            <a:spLocks/>
          </p:cNvSpPr>
          <p:nvPr userDrawn="1"/>
        </p:nvSpPr>
        <p:spPr>
          <a:xfrm>
            <a:off x="457200" y="0"/>
            <a:ext cx="8229600" cy="1265238"/>
          </a:xfrm>
          <a:prstGeom prst="rect">
            <a:avLst/>
          </a:prstGeom>
        </p:spPr>
        <p:txBody>
          <a:bodyPr vert="horz" anchor="t">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dirty="0" smtClean="0">
                <a:solidFill>
                  <a:schemeClr val="bg1"/>
                </a:solidFill>
                <a:latin typeface="+mj-lt"/>
              </a:rPr>
              <a:t>Click to edit </a:t>
            </a:r>
            <a:br>
              <a:rPr kumimoji="0" lang="en-US" sz="3200" dirty="0" smtClean="0">
                <a:solidFill>
                  <a:schemeClr val="bg1"/>
                </a:solidFill>
                <a:latin typeface="+mj-lt"/>
              </a:rPr>
            </a:br>
            <a:r>
              <a:rPr kumimoji="0" lang="en-US" sz="3200" dirty="0" smtClean="0">
                <a:solidFill>
                  <a:schemeClr val="bg1"/>
                </a:solidFill>
                <a:latin typeface="+mj-lt"/>
              </a:rPr>
              <a:t>master title style</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 Placeholder 2"/>
          <p:cNvSpPr>
            <a:spLocks noGrp="1"/>
          </p:cNvSpPr>
          <p:nvPr>
            <p:ph type="body" idx="1"/>
          </p:nvPr>
        </p:nvSpPr>
        <p:spPr>
          <a:xfrm>
            <a:off x="457200" y="1722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3"/>
          </p:nvPr>
        </p:nvSpPr>
        <p:spPr>
          <a:xfrm>
            <a:off x="4645025" y="1722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0"/>
            <a:ext cx="8229600" cy="1143000"/>
          </a:xfrm>
        </p:spPr>
        <p:txBody>
          <a:bodyPr rtlCol="0">
            <a:noAutofit/>
          </a:bodyPr>
          <a:lstStyle>
            <a:lvl1pPr>
              <a:defRPr sz="3200">
                <a:solidFill>
                  <a:schemeClr val="tx1"/>
                </a:solidFill>
              </a:defRPr>
            </a:lvl1pPr>
            <a:extLst/>
          </a:lstStyle>
          <a:p>
            <a:r>
              <a:rPr kumimoji="0" lang="en-US" dirty="0" smtClean="0"/>
              <a:t>Click to edit </a:t>
            </a:r>
            <a:br>
              <a:rPr kumimoji="0" lang="en-US" dirty="0" smtClean="0"/>
            </a:br>
            <a:r>
              <a:rPr kumimoji="0" lang="en-US" dirty="0" smtClean="0"/>
              <a:t>master title style</a:t>
            </a:r>
            <a:endParaRPr kumimoji="0" lang="en-US" dirty="0"/>
          </a:p>
        </p:txBody>
      </p:sp>
      <p:sp>
        <p:nvSpPr>
          <p:cNvPr id="9" name="Title 1"/>
          <p:cNvSpPr txBox="1">
            <a:spLocks/>
          </p:cNvSpPr>
          <p:nvPr userDrawn="1"/>
        </p:nvSpPr>
        <p:spPr>
          <a:xfrm>
            <a:off x="457200" y="1657350"/>
            <a:ext cx="3008313" cy="704850"/>
          </a:xfrm>
          <a:prstGeom prst="rect">
            <a:avLst/>
          </a:prstGeom>
        </p:spPr>
        <p:txBody>
          <a:bodyPr vert="horz" anchor="t">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bg1"/>
              </a:solidFill>
              <a:effectLst/>
              <a:uLnTx/>
              <a:uFillTx/>
              <a:latin typeface="+mj-lt"/>
              <a:ea typeface="+mj-ea"/>
              <a:cs typeface="+mj-cs"/>
            </a:endParaRPr>
          </a:p>
        </p:txBody>
      </p:sp>
      <p:sp>
        <p:nvSpPr>
          <p:cNvPr id="10" name="Content Placeholder 2"/>
          <p:cNvSpPr>
            <a:spLocks noGrp="1"/>
          </p:cNvSpPr>
          <p:nvPr>
            <p:ph idx="1"/>
          </p:nvPr>
        </p:nvSpPr>
        <p:spPr>
          <a:xfrm>
            <a:off x="3575050" y="1676400"/>
            <a:ext cx="5111750" cy="4343400"/>
          </a:xfrm>
        </p:spPr>
        <p:txBody>
          <a:bodyPr/>
          <a:lstStyle>
            <a:lvl1pPr>
              <a:buClr>
                <a:schemeClr val="accent2"/>
              </a:buClr>
              <a:buFont typeface="Arial" pitchFamily="34" charset="0"/>
              <a:buChar cha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12"/>
          <p:cNvSpPr>
            <a:spLocks noGrp="1"/>
          </p:cNvSpPr>
          <p:nvPr>
            <p:ph type="body" sz="quarter" idx="13" hasCustomPrompt="1"/>
          </p:nvPr>
        </p:nvSpPr>
        <p:spPr>
          <a:xfrm>
            <a:off x="457200" y="2362200"/>
            <a:ext cx="2895600" cy="3657600"/>
          </a:xfrm>
        </p:spPr>
        <p:txBody>
          <a:bodyPr>
            <a:normAutofit/>
          </a:bodyPr>
          <a:lstStyle>
            <a:lvl1pPr marL="0">
              <a:buFontTx/>
              <a:buNone/>
              <a:defRPr sz="1400" baseline="0">
                <a:solidFill>
                  <a:schemeClr val="accent2"/>
                </a:solidFill>
              </a:defRPr>
            </a:lvl1pPr>
            <a:lvl2pPr>
              <a:buFontTx/>
              <a:buNone/>
              <a:defRPr sz="1400">
                <a:solidFill>
                  <a:schemeClr val="accent2"/>
                </a:solidFill>
              </a:defRPr>
            </a:lvl2pPr>
            <a:lvl3pPr>
              <a:buFontTx/>
              <a:buNone/>
              <a:defRPr sz="1400">
                <a:solidFill>
                  <a:schemeClr val="accent2"/>
                </a:solidFill>
              </a:defRPr>
            </a:lvl3pPr>
            <a:lvl4pPr>
              <a:buFontTx/>
              <a:buNone/>
              <a:defRPr sz="1400">
                <a:solidFill>
                  <a:schemeClr val="accent2"/>
                </a:solidFill>
              </a:defRPr>
            </a:lvl4pPr>
            <a:lvl5pPr>
              <a:buFontTx/>
              <a:buNone/>
              <a:defRPr sz="1400">
                <a:solidFill>
                  <a:schemeClr val="accent2"/>
                </a:solidFill>
              </a:defRPr>
            </a:lvl5pPr>
          </a:lstStyle>
          <a:p>
            <a:pPr lvl="0"/>
            <a:r>
              <a:rPr lang="en-US" dirty="0" smtClean="0"/>
              <a:t>Click to edit master text</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600200" y="1600200"/>
            <a:ext cx="5943600" cy="4114800"/>
          </a:xfrm>
          <a:effectLst>
            <a:outerShdw blurRad="50800" dist="38100" dir="2700000" algn="tl" rotWithShape="0">
              <a:prstClr val="black">
                <a:alpha val="40000"/>
              </a:prstClr>
            </a:outerShdw>
          </a:effectLst>
        </p:spPr>
        <p:txBody>
          <a:bodyPr/>
          <a:lstStyle/>
          <a:p>
            <a:r>
              <a:rPr lang="en-US" smtClean="0"/>
              <a:t>Click icon to add picture</a:t>
            </a:r>
            <a:endParaRPr lang="en-US" dirty="0"/>
          </a:p>
        </p:txBody>
      </p:sp>
      <p:sp>
        <p:nvSpPr>
          <p:cNvPr id="7" name="Title 7"/>
          <p:cNvSpPr>
            <a:spLocks noGrp="1"/>
          </p:cNvSpPr>
          <p:nvPr>
            <p:ph type="title" hasCustomPrompt="1"/>
          </p:nvPr>
        </p:nvSpPr>
        <p:spPr>
          <a:xfrm>
            <a:off x="457200" y="0"/>
            <a:ext cx="8229600" cy="1143000"/>
          </a:xfrm>
        </p:spPr>
        <p:txBody>
          <a:bodyPr rtlCol="0">
            <a:noAutofit/>
          </a:bodyPr>
          <a:lstStyle>
            <a:lvl1pPr>
              <a:defRPr sz="3200">
                <a:solidFill>
                  <a:schemeClr val="bg1"/>
                </a:solidFill>
              </a:defRPr>
            </a:lvl1pPr>
            <a:extLst/>
          </a:lstStyle>
          <a:p>
            <a:r>
              <a:rPr kumimoji="0" lang="en-US" dirty="0" smtClean="0"/>
              <a:t>Click to edit </a:t>
            </a:r>
            <a:br>
              <a:rPr kumimoji="0" lang="en-US" dirty="0" smtClean="0"/>
            </a:br>
            <a:r>
              <a:rPr kumimoji="0" lang="en-US" dirty="0" smtClean="0"/>
              <a:t>master title style</a:t>
            </a:r>
            <a:endParaRPr kumimoji="0" lang="en-US" dirty="0"/>
          </a:p>
        </p:txBody>
      </p:sp>
      <p:sp>
        <p:nvSpPr>
          <p:cNvPr id="9" name="Text Placeholder 8"/>
          <p:cNvSpPr>
            <a:spLocks noGrp="1"/>
          </p:cNvSpPr>
          <p:nvPr>
            <p:ph type="body" sz="quarter" idx="14" hasCustomPrompt="1"/>
          </p:nvPr>
        </p:nvSpPr>
        <p:spPr>
          <a:xfrm>
            <a:off x="1600200" y="5867400"/>
            <a:ext cx="5867400" cy="304800"/>
          </a:xfrm>
        </p:spPr>
        <p:txBody>
          <a:bodyPr>
            <a:noAutofit/>
          </a:bodyPr>
          <a:lstStyle>
            <a:lvl1pPr>
              <a:buFontTx/>
              <a:buNone/>
              <a:defRPr sz="1800" baseline="0">
                <a:solidFill>
                  <a:srgbClr val="3B6E8F"/>
                </a:solidFill>
              </a:defRPr>
            </a:lvl1pPr>
          </a:lstStyle>
          <a:p>
            <a:pPr lvl="0"/>
            <a:r>
              <a:rPr lang="en-US" dirty="0" smtClean="0"/>
              <a:t>Caption text in here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Caption">
    <p:spTree>
      <p:nvGrpSpPr>
        <p:cNvPr id="1" name=""/>
        <p:cNvGrpSpPr/>
        <p:nvPr/>
      </p:nvGrpSpPr>
      <p:grpSpPr>
        <a:xfrm>
          <a:off x="0" y="0"/>
          <a:ext cx="0" cy="0"/>
          <a:chOff x="0" y="0"/>
          <a:chExt cx="0" cy="0"/>
        </a:xfrm>
      </p:grpSpPr>
      <p:sp>
        <p:nvSpPr>
          <p:cNvPr id="2" name="Rectangle 1"/>
          <p:cNvSpPr/>
          <p:nvPr userDrawn="1"/>
        </p:nvSpPr>
        <p:spPr>
          <a:xfrm>
            <a:off x="-76200" y="-304800"/>
            <a:ext cx="929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3"/>
          </p:nvPr>
        </p:nvSpPr>
        <p:spPr>
          <a:xfrm>
            <a:off x="1600200" y="1600200"/>
            <a:ext cx="5943600" cy="4114800"/>
          </a:xfrm>
          <a:effectLst>
            <a:outerShdw blurRad="50800" dist="38100" dir="2700000" algn="tl" rotWithShape="0">
              <a:prstClr val="black">
                <a:alpha val="40000"/>
              </a:prstClr>
            </a:outerShdw>
          </a:effectLst>
        </p:spPr>
        <p:txBody>
          <a:bodyPr/>
          <a:lstStyle/>
          <a:p>
            <a:r>
              <a:rPr lang="en-US" smtClean="0"/>
              <a:t>Click icon to add picture</a:t>
            </a:r>
            <a:endParaRPr lang="en-US" dirty="0"/>
          </a:p>
        </p:txBody>
      </p:sp>
      <p:sp>
        <p:nvSpPr>
          <p:cNvPr id="7" name="Title 7"/>
          <p:cNvSpPr>
            <a:spLocks noGrp="1"/>
          </p:cNvSpPr>
          <p:nvPr>
            <p:ph type="title" hasCustomPrompt="1"/>
          </p:nvPr>
        </p:nvSpPr>
        <p:spPr>
          <a:xfrm>
            <a:off x="457200" y="0"/>
            <a:ext cx="8229600" cy="1143000"/>
          </a:xfrm>
        </p:spPr>
        <p:txBody>
          <a:bodyPr rtlCol="0">
            <a:noAutofit/>
          </a:bodyPr>
          <a:lstStyle>
            <a:lvl1pPr>
              <a:defRPr sz="3200">
                <a:solidFill>
                  <a:srgbClr val="3B6E8F"/>
                </a:solidFill>
              </a:defRPr>
            </a:lvl1pPr>
            <a:extLst/>
          </a:lstStyle>
          <a:p>
            <a:r>
              <a:rPr kumimoji="0" lang="en-US" dirty="0" smtClean="0"/>
              <a:t>Click to edit </a:t>
            </a:r>
            <a:br>
              <a:rPr kumimoji="0" lang="en-US" dirty="0" smtClean="0"/>
            </a:br>
            <a:r>
              <a:rPr kumimoji="0" lang="en-US" dirty="0" smtClean="0"/>
              <a:t>master title style</a:t>
            </a:r>
            <a:endParaRPr kumimoji="0" lang="en-US" dirty="0"/>
          </a:p>
        </p:txBody>
      </p:sp>
      <p:sp>
        <p:nvSpPr>
          <p:cNvPr id="9" name="Text Placeholder 8"/>
          <p:cNvSpPr>
            <a:spLocks noGrp="1"/>
          </p:cNvSpPr>
          <p:nvPr>
            <p:ph type="body" sz="quarter" idx="14" hasCustomPrompt="1"/>
          </p:nvPr>
        </p:nvSpPr>
        <p:spPr>
          <a:xfrm>
            <a:off x="1600200" y="5867400"/>
            <a:ext cx="5867400" cy="304800"/>
          </a:xfrm>
        </p:spPr>
        <p:txBody>
          <a:bodyPr>
            <a:noAutofit/>
          </a:bodyPr>
          <a:lstStyle>
            <a:lvl1pPr>
              <a:buFontTx/>
              <a:buNone/>
              <a:defRPr sz="1800" baseline="0">
                <a:solidFill>
                  <a:srgbClr val="3B6E8F"/>
                </a:solidFill>
              </a:defRPr>
            </a:lvl1pPr>
          </a:lstStyle>
          <a:p>
            <a:pPr lvl="0"/>
            <a:r>
              <a:rPr lang="en-US" dirty="0" smtClean="0"/>
              <a:t>Caption text in here</a:t>
            </a:r>
            <a:endParaRPr lang="en-US" dirty="0"/>
          </a:p>
        </p:txBody>
      </p:sp>
    </p:spTree>
    <p:extLst>
      <p:ext uri="{BB962C8B-B14F-4D97-AF65-F5344CB8AC3E}">
        <p14:creationId xmlns:p14="http://schemas.microsoft.com/office/powerpoint/2010/main" val="2336833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941"/>
          <a:stretch/>
        </p:blipFill>
        <p:spPr>
          <a:xfrm>
            <a:off x="0" y="0"/>
            <a:ext cx="9144000" cy="6858000"/>
          </a:xfrm>
          <a:prstGeom prst="rect">
            <a:avLst/>
          </a:prstGeom>
        </p:spPr>
      </p:pic>
      <p:sp>
        <p:nvSpPr>
          <p:cNvPr id="3" name="Picture Placeholder 2"/>
          <p:cNvSpPr>
            <a:spLocks noGrp="1"/>
          </p:cNvSpPr>
          <p:nvPr>
            <p:ph type="pic" idx="1"/>
          </p:nvPr>
        </p:nvSpPr>
        <p:spPr>
          <a:xfrm>
            <a:off x="914400" y="838200"/>
            <a:ext cx="7315200" cy="4724400"/>
          </a:xfrm>
          <a:prstGeom prst="rect">
            <a:avLst/>
          </a:prstGeom>
          <a:noFill/>
          <a:ln w="57150">
            <a:solidFill>
              <a:schemeClr val="bg2"/>
            </a:solidFill>
          </a:ln>
          <a:effectLst/>
        </p:spPr>
        <p:txBody>
          <a:bodyPr/>
          <a:lstStyle>
            <a:lvl1pPr marL="0" indent="0">
              <a:buNone/>
              <a:defRPr sz="3200">
                <a:solidFill>
                  <a:schemeClr val="tx1"/>
                </a:solidFill>
              </a:defRPr>
            </a:lvl1pPr>
            <a:extLst/>
          </a:lstStyle>
          <a:p>
            <a:r>
              <a:rPr kumimoji="0" lang="en-US" smtClean="0"/>
              <a:t>Click icon to add picture</a:t>
            </a:r>
            <a:endParaRPr kumimoji="0" lang="en-US" dirty="0"/>
          </a:p>
        </p:txBody>
      </p:sp>
      <p:sp>
        <p:nvSpPr>
          <p:cNvPr id="10" name="Text Placeholder 9"/>
          <p:cNvSpPr>
            <a:spLocks noGrp="1"/>
          </p:cNvSpPr>
          <p:nvPr>
            <p:ph type="body" sz="quarter" idx="14" hasCustomPrompt="1"/>
          </p:nvPr>
        </p:nvSpPr>
        <p:spPr>
          <a:xfrm>
            <a:off x="0" y="5791200"/>
            <a:ext cx="9144000" cy="457200"/>
          </a:xfrm>
        </p:spPr>
        <p:txBody>
          <a:bodyPr>
            <a:normAutofit/>
          </a:bodyPr>
          <a:lstStyle>
            <a:lvl1pPr marL="109728" indent="0" algn="ctr">
              <a:buFontTx/>
              <a:buNone/>
              <a:defRPr sz="2000" baseline="0"/>
            </a:lvl1pPr>
            <a:lvl2pPr algn="ctr">
              <a:defRPr/>
            </a:lvl2pPr>
            <a:lvl3pPr algn="ctr">
              <a:defRPr/>
            </a:lvl3pPr>
            <a:lvl4pPr algn="ctr">
              <a:defRPr/>
            </a:lvl4pPr>
            <a:lvl5pPr algn="ctr">
              <a:defRPr/>
            </a:lvl5pPr>
          </a:lstStyle>
          <a:p>
            <a:pPr lvl="0"/>
            <a:r>
              <a:rPr lang="en-US" dirty="0" smtClean="0"/>
              <a:t>Name ###     720.382.####     #####@coloradohealthinstitute.org</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700"/>
            <a:ext cx="9220200" cy="7124700"/>
          </a:xfrm>
          <a:prstGeom prst="rect">
            <a:avLst/>
          </a:prstGeom>
        </p:spPr>
      </p:pic>
      <p:sp>
        <p:nvSpPr>
          <p:cNvPr id="9" name="Title 3"/>
          <p:cNvSpPr txBox="1">
            <a:spLocks/>
          </p:cNvSpPr>
          <p:nvPr userDrawn="1"/>
        </p:nvSpPr>
        <p:spPr>
          <a:xfrm>
            <a:off x="4182533" y="4873625"/>
            <a:ext cx="4428066" cy="1371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solidFill>
                  <a:schemeClr val="bg1"/>
                </a:solidFill>
                <a:latin typeface="Ebrima"/>
                <a:ea typeface="+mj-ea"/>
                <a:cs typeface="Ebrima"/>
              </a:defRPr>
            </a:lvl1pPr>
          </a:lstStyle>
          <a:p>
            <a:pPr algn="r"/>
            <a:r>
              <a:rPr lang="en-US" sz="3600" dirty="0" smtClean="0">
                <a:latin typeface="Ebrima" pitchFamily="2" charset="0"/>
                <a:ea typeface="Ebrima" pitchFamily="2" charset="0"/>
                <a:cs typeface="Ebrima" pitchFamily="2" charset="0"/>
              </a:rPr>
              <a:t>Click to change chapter title</a:t>
            </a:r>
            <a:endParaRPr lang="en-US" sz="3600" dirty="0">
              <a:latin typeface="Ebrima" pitchFamily="2" charset="0"/>
              <a:ea typeface="Ebrima" pitchFamily="2" charset="0"/>
              <a:cs typeface="Ebrima" pitchFamily="2" charset="0"/>
            </a:endParaRPr>
          </a:p>
        </p:txBody>
      </p:sp>
      <p:sp>
        <p:nvSpPr>
          <p:cNvPr id="14" name="Picture Placeholder 2"/>
          <p:cNvSpPr>
            <a:spLocks noGrp="1"/>
          </p:cNvSpPr>
          <p:nvPr>
            <p:ph type="pic" idx="1"/>
          </p:nvPr>
        </p:nvSpPr>
        <p:spPr>
          <a:xfrm>
            <a:off x="914400" y="838200"/>
            <a:ext cx="7315200" cy="4724400"/>
          </a:xfrm>
          <a:prstGeom prst="rect">
            <a:avLst/>
          </a:prstGeom>
          <a:noFill/>
          <a:ln w="57150">
            <a:solidFill>
              <a:srgbClr val="F6A01A"/>
            </a:solidFill>
          </a:ln>
          <a:effectLst/>
        </p:spPr>
        <p:txBody>
          <a:bodyPr/>
          <a:lstStyle>
            <a:lvl1pPr marL="0" indent="0">
              <a:buNone/>
              <a:defRPr sz="3200">
                <a:solidFill>
                  <a:schemeClr val="tx1"/>
                </a:solidFill>
              </a:defRPr>
            </a:lvl1pPr>
            <a:extLst/>
          </a:lstStyle>
          <a:p>
            <a:r>
              <a:rPr kumimoji="0" lang="en-US" smtClean="0"/>
              <a:t>Click icon to add picture</a:t>
            </a:r>
            <a:endParaRPr kumimoji="0" lang="en-US" dirty="0"/>
          </a:p>
        </p:txBody>
      </p:sp>
      <p:sp>
        <p:nvSpPr>
          <p:cNvPr id="11" name="Text Placeholder 10"/>
          <p:cNvSpPr>
            <a:spLocks noGrp="1"/>
          </p:cNvSpPr>
          <p:nvPr>
            <p:ph type="body" sz="quarter" idx="10" hasCustomPrompt="1"/>
          </p:nvPr>
        </p:nvSpPr>
        <p:spPr>
          <a:xfrm>
            <a:off x="0" y="5791200"/>
            <a:ext cx="9144000" cy="457200"/>
          </a:xfrm>
        </p:spPr>
        <p:txBody>
          <a:bodyPr>
            <a:noAutofit/>
          </a:bodyPr>
          <a:lstStyle>
            <a:lvl1pPr marL="109728" indent="0" algn="ctr">
              <a:buFontTx/>
              <a:buNone/>
              <a:defRPr sz="2100" baseline="0"/>
            </a:lvl1pPr>
            <a:lvl2pPr marL="393192" indent="0">
              <a:buFontTx/>
              <a:buNone/>
              <a:defRPr sz="2100"/>
            </a:lvl2pPr>
            <a:lvl3pPr marL="630936" indent="0">
              <a:buFontTx/>
              <a:buNone/>
              <a:defRPr sz="2100"/>
            </a:lvl3pPr>
            <a:lvl4pPr marL="914400" indent="0">
              <a:buFontTx/>
              <a:buNone/>
              <a:defRPr sz="2100"/>
            </a:lvl4pPr>
            <a:lvl5pPr marL="1143000" indent="0">
              <a:buFontTx/>
              <a:buNone/>
              <a:defRPr sz="2100"/>
            </a:lvl5pPr>
          </a:lstStyle>
          <a:p>
            <a:pPr lvl="0"/>
            <a:r>
              <a:rPr lang="en-US" dirty="0" smtClean="0"/>
              <a:t>Name     720.382.####     #####@coloradohealthinstitute.org</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8393519" y="6416675"/>
            <a:ext cx="365760" cy="365125"/>
          </a:xfrm>
          <a:prstGeom prst="rect">
            <a:avLst/>
          </a:prstGeom>
        </p:spPr>
        <p:txBody>
          <a:bodyPr vert="horz" anchor="b"/>
          <a:lstStyle>
            <a:lvl1pPr algn="r" eaLnBrk="1" latinLnBrk="0" hangingPunct="1">
              <a:defRPr kumimoji="0" sz="1000" b="0">
                <a:solidFill>
                  <a:schemeClr val="tx1"/>
                </a:solidFill>
                <a:latin typeface="+mj-lt"/>
              </a:defRPr>
            </a:lvl1pPr>
            <a:extLst/>
          </a:lstStyle>
          <a:p>
            <a:fld id="{D5BBC35B-A44B-4119-B8DA-DE9E3DFADA20}" type="slidenum">
              <a:rPr lang="en-US" smtClean="0"/>
              <a:pPr/>
              <a:t>‹#›</a:t>
            </a:fld>
            <a:endParaRPr lang="en-US" dirty="0"/>
          </a:p>
        </p:txBody>
      </p:sp>
      <p:sp>
        <p:nvSpPr>
          <p:cNvPr id="9" name="Title Placeholder 8"/>
          <p:cNvSpPr>
            <a:spLocks noGrp="1"/>
          </p:cNvSpPr>
          <p:nvPr>
            <p:ph type="title"/>
          </p:nvPr>
        </p:nvSpPr>
        <p:spPr>
          <a:xfrm>
            <a:off x="457200" y="0"/>
            <a:ext cx="8229600" cy="1143000"/>
          </a:xfrm>
          <a:prstGeom prst="rect">
            <a:avLst/>
          </a:prstGeom>
        </p:spPr>
        <p:txBody>
          <a:bodyPr vert="horz" anchor="ctr">
            <a:normAutofit/>
          </a:bodyPr>
          <a:lstStyle>
            <a:extLst/>
          </a:lstStyle>
          <a:p>
            <a:r>
              <a:rPr kumimoji="0" lang="en-US"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30" r:id="rId2"/>
    <p:sldLayoutId id="2147483722" r:id="rId3"/>
    <p:sldLayoutId id="2147483733" r:id="rId4"/>
    <p:sldLayoutId id="2147483734" r:id="rId5"/>
    <p:sldLayoutId id="2147483735" r:id="rId6"/>
    <p:sldLayoutId id="2147483736" r:id="rId7"/>
    <p:sldLayoutId id="2147483729" r:id="rId8"/>
    <p:sldLayoutId id="2147483732" r:id="rId9"/>
    <p:sldLayoutId id="2147483737" r:id="rId10"/>
    <p:sldLayoutId id="2147483738" r:id="rId11"/>
  </p:sldLayoutIdLst>
  <p:timing>
    <p:tnLst>
      <p:par>
        <p:cTn id="1" dur="indefinite" restart="never" nodeType="tmRoot"/>
      </p:par>
    </p:tnLst>
  </p:timing>
  <p:hf hdr="0" ftr="0" dt="0"/>
  <p:txStyles>
    <p:titleStyle>
      <a:lvl1pPr algn="l" rtl="0" eaLnBrk="1" latinLnBrk="0" hangingPunct="1">
        <a:spcBef>
          <a:spcPct val="0"/>
        </a:spcBef>
        <a:buNone/>
        <a:defRPr kumimoji="0" lang="en-US" sz="3200" b="0" kern="1200" baseline="0" dirty="0" smtClean="0">
          <a:solidFill>
            <a:schemeClr val="bg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1999"/>
            <a:ext cx="8001000" cy="1543497"/>
          </a:xfrm>
        </p:spPr>
        <p:txBody>
          <a:bodyPr/>
          <a:lstStyle/>
          <a:p>
            <a:r>
              <a:rPr lang="en-US" dirty="0" smtClean="0"/>
              <a:t>Aid in Dying</a:t>
            </a:r>
            <a:endParaRPr lang="en-US" dirty="0"/>
          </a:p>
        </p:txBody>
      </p:sp>
      <p:sp>
        <p:nvSpPr>
          <p:cNvPr id="3" name="Subtitle 2"/>
          <p:cNvSpPr>
            <a:spLocks noGrp="1"/>
          </p:cNvSpPr>
          <p:nvPr>
            <p:ph type="subTitle" idx="1"/>
          </p:nvPr>
        </p:nvSpPr>
        <p:spPr>
          <a:xfrm>
            <a:off x="922421" y="1724622"/>
            <a:ext cx="7924800" cy="528181"/>
          </a:xfrm>
        </p:spPr>
        <p:txBody>
          <a:bodyPr>
            <a:normAutofit fontScale="92500" lnSpcReduction="10000"/>
          </a:bodyPr>
          <a:lstStyle/>
          <a:p>
            <a:r>
              <a:rPr lang="en-US" dirty="0" smtClean="0"/>
              <a:t>Colorado’s Difficult Policy Question</a:t>
            </a:r>
            <a:endParaRPr lang="en-US" dirty="0"/>
          </a:p>
        </p:txBody>
      </p:sp>
      <p:sp>
        <p:nvSpPr>
          <p:cNvPr id="4" name="Text Placeholder 3"/>
          <p:cNvSpPr>
            <a:spLocks noGrp="1"/>
          </p:cNvSpPr>
          <p:nvPr>
            <p:ph type="body" sz="quarter" idx="13"/>
          </p:nvPr>
        </p:nvSpPr>
        <p:spPr/>
        <p:txBody>
          <a:bodyPr>
            <a:normAutofit lnSpcReduction="10000"/>
          </a:bodyPr>
          <a:lstStyle/>
          <a:p>
            <a:r>
              <a:rPr lang="en-US" dirty="0" smtClean="0"/>
              <a:t>June 9, 2016</a:t>
            </a:r>
            <a:endParaRPr lang="en-US" dirty="0"/>
          </a:p>
        </p:txBody>
      </p:sp>
      <p:sp>
        <p:nvSpPr>
          <p:cNvPr id="5" name="Text Placeholder 4"/>
          <p:cNvSpPr>
            <a:spLocks noGrp="1"/>
          </p:cNvSpPr>
          <p:nvPr>
            <p:ph type="body" sz="quarter" idx="14"/>
          </p:nvPr>
        </p:nvSpPr>
        <p:spPr/>
        <p:txBody>
          <a:bodyPr>
            <a:normAutofit lnSpcReduction="10000"/>
          </a:bodyPr>
          <a:lstStyle/>
          <a:p>
            <a:r>
              <a:rPr lang="en-US" dirty="0" smtClean="0"/>
              <a:t>Emily Johnson</a:t>
            </a:r>
            <a:endParaRPr lang="en-US" dirty="0"/>
          </a:p>
        </p:txBody>
      </p:sp>
      <p:cxnSp>
        <p:nvCxnSpPr>
          <p:cNvPr id="6" name="Straight Connector 5"/>
          <p:cNvCxnSpPr/>
          <p:nvPr/>
        </p:nvCxnSpPr>
        <p:spPr>
          <a:xfrm>
            <a:off x="772438" y="24384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75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10</a:t>
            </a:fld>
            <a:endParaRPr kumimoji="0" lang="en-US"/>
          </a:p>
        </p:txBody>
      </p:sp>
      <p:sp>
        <p:nvSpPr>
          <p:cNvPr id="6" name="Content Placeholder 1"/>
          <p:cNvSpPr>
            <a:spLocks noGrp="1"/>
          </p:cNvSpPr>
          <p:nvPr>
            <p:ph idx="1"/>
          </p:nvPr>
        </p:nvSpPr>
        <p:spPr>
          <a:xfrm>
            <a:off x="304800" y="2107043"/>
            <a:ext cx="8534400" cy="4065158"/>
          </a:xfrm>
        </p:spPr>
        <p:txBody>
          <a:bodyPr>
            <a:normAutofit/>
          </a:bodyPr>
          <a:lstStyle/>
          <a:p>
            <a:r>
              <a:rPr lang="en-US" sz="2800" dirty="0" smtClean="0">
                <a:solidFill>
                  <a:schemeClr val="bg1"/>
                </a:solidFill>
              </a:rPr>
              <a:t>Self-administration of lethal medication</a:t>
            </a:r>
          </a:p>
          <a:p>
            <a:endParaRPr lang="en-US" sz="2800" dirty="0" smtClean="0">
              <a:solidFill>
                <a:schemeClr val="bg1"/>
              </a:solidFill>
            </a:endParaRPr>
          </a:p>
          <a:p>
            <a:r>
              <a:rPr lang="en-US" sz="2800" dirty="0" smtClean="0">
                <a:solidFill>
                  <a:schemeClr val="bg1"/>
                </a:solidFill>
              </a:rPr>
              <a:t>Requesting patient must be:</a:t>
            </a:r>
          </a:p>
          <a:p>
            <a:pPr lvl="1"/>
            <a:r>
              <a:rPr lang="en-US" sz="2400" dirty="0" smtClean="0">
                <a:solidFill>
                  <a:schemeClr val="bg1"/>
                </a:solidFill>
              </a:rPr>
              <a:t>- An adult</a:t>
            </a:r>
          </a:p>
          <a:p>
            <a:pPr lvl="1"/>
            <a:r>
              <a:rPr lang="en-US" sz="2400" dirty="0" smtClean="0">
                <a:solidFill>
                  <a:schemeClr val="bg1"/>
                </a:solidFill>
              </a:rPr>
              <a:t>- A resident of Oregon</a:t>
            </a:r>
          </a:p>
          <a:p>
            <a:pPr lvl="1"/>
            <a:r>
              <a:rPr lang="en-US" sz="2400" dirty="0" smtClean="0">
                <a:solidFill>
                  <a:schemeClr val="bg1"/>
                </a:solidFill>
              </a:rPr>
              <a:t>- Able to make &amp; communicate health care decisions</a:t>
            </a:r>
          </a:p>
          <a:p>
            <a:pPr lvl="1"/>
            <a:r>
              <a:rPr lang="en-US" sz="2400" dirty="0" smtClean="0">
                <a:solidFill>
                  <a:schemeClr val="bg1"/>
                </a:solidFill>
              </a:rPr>
              <a:t>- Diagnosed with a terminal illness that will lead to                     	death within 6 months</a:t>
            </a:r>
          </a:p>
        </p:txBody>
      </p:sp>
      <p:sp>
        <p:nvSpPr>
          <p:cNvPr id="8" name="Title 3"/>
          <p:cNvSpPr>
            <a:spLocks noGrp="1"/>
          </p:cNvSpPr>
          <p:nvPr>
            <p:ph type="title"/>
          </p:nvPr>
        </p:nvSpPr>
        <p:spPr>
          <a:xfrm>
            <a:off x="457200" y="228600"/>
            <a:ext cx="8229600" cy="1143000"/>
          </a:xfrm>
        </p:spPr>
        <p:txBody>
          <a:bodyPr>
            <a:normAutofit fontScale="90000"/>
          </a:bodyPr>
          <a:lstStyle/>
          <a:p>
            <a:r>
              <a:rPr lang="en-US" sz="4900" b="1" dirty="0" smtClean="0"/>
              <a:t>Oregon Death with Dignity Act</a:t>
            </a:r>
            <a:r>
              <a:rPr lang="en-US" sz="4400" b="1" dirty="0" smtClean="0"/>
              <a:t/>
            </a:r>
            <a:br>
              <a:rPr lang="en-US" sz="4400" b="1" dirty="0" smtClean="0"/>
            </a:br>
            <a:r>
              <a:rPr lang="en-US" sz="4400" dirty="0" smtClean="0"/>
              <a:t>A National First</a:t>
            </a:r>
            <a:endParaRPr lang="en-US" sz="4400" dirty="0"/>
          </a:p>
        </p:txBody>
      </p:sp>
      <p:cxnSp>
        <p:nvCxnSpPr>
          <p:cNvPr id="10" name="Straight Connector 9"/>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786" y="762000"/>
            <a:ext cx="2209800" cy="2209800"/>
          </a:xfrm>
          <a:prstGeom prst="rect">
            <a:avLst/>
          </a:prstGeom>
        </p:spPr>
      </p:pic>
    </p:spTree>
    <p:extLst>
      <p:ext uri="{BB962C8B-B14F-4D97-AF65-F5344CB8AC3E}">
        <p14:creationId xmlns:p14="http://schemas.microsoft.com/office/powerpoint/2010/main" val="3206001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11</a:t>
            </a:fld>
            <a:endParaRPr kumimoji="0" lang="en-US"/>
          </a:p>
        </p:txBody>
      </p:sp>
      <p:sp>
        <p:nvSpPr>
          <p:cNvPr id="6" name="Content Placeholder 1"/>
          <p:cNvSpPr>
            <a:spLocks noGrp="1"/>
          </p:cNvSpPr>
          <p:nvPr>
            <p:ph idx="1"/>
          </p:nvPr>
        </p:nvSpPr>
        <p:spPr>
          <a:xfrm>
            <a:off x="342387" y="1752599"/>
            <a:ext cx="8534400" cy="4664076"/>
          </a:xfrm>
        </p:spPr>
        <p:txBody>
          <a:bodyPr>
            <a:noAutofit/>
          </a:bodyPr>
          <a:lstStyle/>
          <a:p>
            <a:r>
              <a:rPr lang="en-US" sz="2400" dirty="0" smtClean="0">
                <a:solidFill>
                  <a:schemeClr val="bg1"/>
                </a:solidFill>
              </a:rPr>
              <a:t>Patient:</a:t>
            </a:r>
          </a:p>
          <a:p>
            <a:pPr lvl="1"/>
            <a:r>
              <a:rPr lang="en-US" sz="2000" dirty="0" smtClean="0">
                <a:solidFill>
                  <a:schemeClr val="bg1"/>
                </a:solidFill>
              </a:rPr>
              <a:t>- Make two verbal requests to physician, separated </a:t>
            </a:r>
          </a:p>
          <a:p>
            <a:pPr lvl="1"/>
            <a:r>
              <a:rPr lang="en-US" sz="2000" dirty="0" smtClean="0">
                <a:solidFill>
                  <a:schemeClr val="bg1"/>
                </a:solidFill>
              </a:rPr>
              <a:t>                                                                            by 15+ days</a:t>
            </a:r>
          </a:p>
          <a:p>
            <a:pPr lvl="1"/>
            <a:r>
              <a:rPr lang="en-US" sz="2000" dirty="0" smtClean="0">
                <a:solidFill>
                  <a:schemeClr val="bg1"/>
                </a:solidFill>
              </a:rPr>
              <a:t>- Provide written request to physician, signed by two witnesses</a:t>
            </a:r>
          </a:p>
          <a:p>
            <a:r>
              <a:rPr lang="en-US" sz="2400" dirty="0" smtClean="0">
                <a:solidFill>
                  <a:schemeClr val="bg1"/>
                </a:solidFill>
              </a:rPr>
              <a:t>Prescribing physician:</a:t>
            </a:r>
          </a:p>
          <a:p>
            <a:pPr lvl="1"/>
            <a:r>
              <a:rPr lang="en-US" sz="2000" dirty="0" smtClean="0">
                <a:solidFill>
                  <a:schemeClr val="bg1"/>
                </a:solidFill>
              </a:rPr>
              <a:t>- Assess patient diagnosis and prognosis</a:t>
            </a:r>
          </a:p>
          <a:p>
            <a:pPr lvl="1"/>
            <a:r>
              <a:rPr lang="en-US" sz="2000" dirty="0" smtClean="0">
                <a:solidFill>
                  <a:schemeClr val="bg1"/>
                </a:solidFill>
              </a:rPr>
              <a:t>- Assess patient capability</a:t>
            </a:r>
          </a:p>
          <a:p>
            <a:pPr lvl="1"/>
            <a:r>
              <a:rPr lang="en-US" sz="2000" dirty="0" smtClean="0">
                <a:solidFill>
                  <a:schemeClr val="bg1"/>
                </a:solidFill>
              </a:rPr>
              <a:t>- Inform patient of feasible alternatives</a:t>
            </a:r>
          </a:p>
          <a:p>
            <a:pPr lvl="1"/>
            <a:r>
              <a:rPr lang="en-US" sz="2000" dirty="0" smtClean="0">
                <a:solidFill>
                  <a:schemeClr val="bg1"/>
                </a:solidFill>
              </a:rPr>
              <a:t>- Request that patient notify next-of-kin</a:t>
            </a:r>
          </a:p>
          <a:p>
            <a:r>
              <a:rPr lang="en-US" sz="2400" dirty="0" smtClean="0">
                <a:solidFill>
                  <a:schemeClr val="bg1"/>
                </a:solidFill>
              </a:rPr>
              <a:t>Consulting physician:</a:t>
            </a:r>
          </a:p>
          <a:p>
            <a:pPr lvl="1"/>
            <a:r>
              <a:rPr lang="en-US" sz="2000" dirty="0" smtClean="0">
                <a:solidFill>
                  <a:schemeClr val="bg1"/>
                </a:solidFill>
              </a:rPr>
              <a:t>- Confirm diagnosis and prognosis</a:t>
            </a:r>
          </a:p>
          <a:p>
            <a:pPr lvl="1"/>
            <a:r>
              <a:rPr lang="en-US" sz="2000" dirty="0" smtClean="0">
                <a:solidFill>
                  <a:schemeClr val="bg1"/>
                </a:solidFill>
              </a:rPr>
              <a:t>- Confirm patient capability</a:t>
            </a:r>
          </a:p>
        </p:txBody>
      </p:sp>
      <p:sp>
        <p:nvSpPr>
          <p:cNvPr id="8" name="Title 3"/>
          <p:cNvSpPr>
            <a:spLocks noGrp="1"/>
          </p:cNvSpPr>
          <p:nvPr>
            <p:ph type="title"/>
          </p:nvPr>
        </p:nvSpPr>
        <p:spPr>
          <a:xfrm>
            <a:off x="457200" y="228600"/>
            <a:ext cx="8229600" cy="1143000"/>
          </a:xfrm>
        </p:spPr>
        <p:txBody>
          <a:bodyPr>
            <a:normAutofit fontScale="90000"/>
          </a:bodyPr>
          <a:lstStyle/>
          <a:p>
            <a:r>
              <a:rPr lang="en-US" sz="4900" b="1" dirty="0" smtClean="0"/>
              <a:t>Oregon Death with Dignity Act</a:t>
            </a:r>
            <a:r>
              <a:rPr lang="en-US" sz="4400" b="1" dirty="0" smtClean="0"/>
              <a:t/>
            </a:r>
            <a:br>
              <a:rPr lang="en-US" sz="4400" b="1" dirty="0" smtClean="0"/>
            </a:br>
            <a:r>
              <a:rPr lang="en-US" sz="4400" dirty="0" smtClean="0"/>
              <a:t>Required Steps</a:t>
            </a:r>
            <a:endParaRPr lang="en-US" sz="4400" dirty="0"/>
          </a:p>
        </p:txBody>
      </p:sp>
      <p:cxnSp>
        <p:nvCxnSpPr>
          <p:cNvPr id="10" name="Straight Connector 9"/>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296" y="647699"/>
            <a:ext cx="2209800" cy="2209800"/>
          </a:xfrm>
          <a:prstGeom prst="rect">
            <a:avLst/>
          </a:prstGeom>
        </p:spPr>
      </p:pic>
    </p:spTree>
    <p:extLst>
      <p:ext uri="{BB962C8B-B14F-4D97-AF65-F5344CB8AC3E}">
        <p14:creationId xmlns:p14="http://schemas.microsoft.com/office/powerpoint/2010/main" val="3130772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12</a:t>
            </a:fld>
            <a:endParaRPr kumimoji="0" lang="en-US"/>
          </a:p>
        </p:txBody>
      </p:sp>
      <p:sp>
        <p:nvSpPr>
          <p:cNvPr id="6" name="Content Placeholder 1"/>
          <p:cNvSpPr>
            <a:spLocks noGrp="1"/>
          </p:cNvSpPr>
          <p:nvPr>
            <p:ph idx="1"/>
          </p:nvPr>
        </p:nvSpPr>
        <p:spPr>
          <a:xfrm>
            <a:off x="342387" y="1752599"/>
            <a:ext cx="8534400" cy="4664076"/>
          </a:xfrm>
        </p:spPr>
        <p:txBody>
          <a:bodyPr>
            <a:normAutofit/>
          </a:bodyPr>
          <a:lstStyle/>
          <a:p>
            <a:pPr lvl="1"/>
            <a:endParaRPr lang="en-US" sz="3600" dirty="0" smtClean="0">
              <a:solidFill>
                <a:schemeClr val="bg1"/>
              </a:solidFill>
            </a:endParaRPr>
          </a:p>
          <a:p>
            <a:r>
              <a:rPr lang="en-US" sz="3600" dirty="0" smtClean="0">
                <a:solidFill>
                  <a:schemeClr val="bg1"/>
                </a:solidFill>
              </a:rPr>
              <a:t>Physician protected from liability</a:t>
            </a:r>
          </a:p>
          <a:p>
            <a:endParaRPr lang="en-US" sz="3600" dirty="0" smtClean="0">
              <a:solidFill>
                <a:schemeClr val="bg1"/>
              </a:solidFill>
            </a:endParaRPr>
          </a:p>
          <a:p>
            <a:r>
              <a:rPr lang="en-US" sz="3600" dirty="0" smtClean="0">
                <a:solidFill>
                  <a:schemeClr val="bg1"/>
                </a:solidFill>
              </a:rPr>
              <a:t>Participation on either side is voluntary</a:t>
            </a:r>
          </a:p>
        </p:txBody>
      </p:sp>
      <p:sp>
        <p:nvSpPr>
          <p:cNvPr id="8" name="Title 3"/>
          <p:cNvSpPr>
            <a:spLocks noGrp="1"/>
          </p:cNvSpPr>
          <p:nvPr>
            <p:ph type="title"/>
          </p:nvPr>
        </p:nvSpPr>
        <p:spPr>
          <a:xfrm>
            <a:off x="457200" y="228600"/>
            <a:ext cx="8229600" cy="1143000"/>
          </a:xfrm>
        </p:spPr>
        <p:txBody>
          <a:bodyPr>
            <a:normAutofit fontScale="90000"/>
          </a:bodyPr>
          <a:lstStyle/>
          <a:p>
            <a:r>
              <a:rPr lang="en-US" sz="4900" b="1" dirty="0" smtClean="0"/>
              <a:t>Oregon Death with Dignity Act</a:t>
            </a:r>
            <a:r>
              <a:rPr lang="en-US" sz="4400" b="1" dirty="0" smtClean="0"/>
              <a:t/>
            </a:r>
            <a:br>
              <a:rPr lang="en-US" sz="4400" b="1" dirty="0" smtClean="0"/>
            </a:br>
            <a:r>
              <a:rPr lang="en-US" sz="4400" dirty="0" smtClean="0"/>
              <a:t>Physician Protections</a:t>
            </a:r>
            <a:endParaRPr lang="en-US" sz="4400" dirty="0"/>
          </a:p>
        </p:txBody>
      </p:sp>
      <p:cxnSp>
        <p:nvCxnSpPr>
          <p:cNvPr id="10" name="Straight Connector 9"/>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9296" y="647699"/>
            <a:ext cx="2209800" cy="2209800"/>
          </a:xfrm>
          <a:prstGeom prst="rect">
            <a:avLst/>
          </a:prstGeom>
        </p:spPr>
      </p:pic>
    </p:spTree>
    <p:extLst>
      <p:ext uri="{BB962C8B-B14F-4D97-AF65-F5344CB8AC3E}">
        <p14:creationId xmlns:p14="http://schemas.microsoft.com/office/powerpoint/2010/main" val="70926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13</a:t>
            </a:fld>
            <a:endParaRPr kumimoji="0" lang="en-US"/>
          </a:p>
        </p:txBody>
      </p:sp>
      <p:sp>
        <p:nvSpPr>
          <p:cNvPr id="8" name="Title 3"/>
          <p:cNvSpPr>
            <a:spLocks noGrp="1"/>
          </p:cNvSpPr>
          <p:nvPr>
            <p:ph type="title"/>
          </p:nvPr>
        </p:nvSpPr>
        <p:spPr>
          <a:xfrm>
            <a:off x="346799" y="533400"/>
            <a:ext cx="8229600" cy="1143000"/>
          </a:xfrm>
        </p:spPr>
        <p:txBody>
          <a:bodyPr>
            <a:normAutofit fontScale="90000"/>
          </a:bodyPr>
          <a:lstStyle/>
          <a:p>
            <a:r>
              <a:rPr lang="en-US" sz="4900" b="1" dirty="0" smtClean="0"/>
              <a:t>The Oregon Experience</a:t>
            </a:r>
            <a:r>
              <a:rPr lang="en-US" sz="4400" b="1" dirty="0" smtClean="0"/>
              <a:t/>
            </a:r>
            <a:br>
              <a:rPr lang="en-US" sz="4400" b="1" dirty="0" smtClean="0"/>
            </a:br>
            <a:endParaRPr lang="en-US" sz="4400" dirty="0"/>
          </a:p>
        </p:txBody>
      </p:sp>
      <p:pic>
        <p:nvPicPr>
          <p:cNvPr id="5" name="Picture 4"/>
          <p:cNvPicPr>
            <a:picLocks noChangeAspect="1"/>
          </p:cNvPicPr>
          <p:nvPr/>
        </p:nvPicPr>
        <p:blipFill>
          <a:blip r:embed="rId3"/>
          <a:stretch>
            <a:fillRect/>
          </a:stretch>
        </p:blipFill>
        <p:spPr>
          <a:xfrm>
            <a:off x="842182" y="1676400"/>
            <a:ext cx="7459636" cy="4505325"/>
          </a:xfrm>
          <a:prstGeom prst="rect">
            <a:avLst/>
          </a:prstGeom>
        </p:spPr>
      </p:pic>
      <p:cxnSp>
        <p:nvCxnSpPr>
          <p:cNvPr id="6" name="Straight Connector 5"/>
          <p:cNvCxnSpPr/>
          <p:nvPr/>
        </p:nvCxnSpPr>
        <p:spPr>
          <a:xfrm>
            <a:off x="533400" y="12954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786" y="762000"/>
            <a:ext cx="2209800" cy="2209800"/>
          </a:xfrm>
          <a:prstGeom prst="rect">
            <a:avLst/>
          </a:prstGeom>
        </p:spPr>
      </p:pic>
    </p:spTree>
    <p:extLst>
      <p:ext uri="{BB962C8B-B14F-4D97-AF65-F5344CB8AC3E}">
        <p14:creationId xmlns:p14="http://schemas.microsoft.com/office/powerpoint/2010/main" val="3824449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572000" y="3115840"/>
            <a:ext cx="3840480" cy="12192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56004E"/>
                </a:solidFill>
              </a:rPr>
              <a:t>223 </a:t>
            </a:r>
            <a:r>
              <a:rPr lang="en-US" sz="2800" b="1" dirty="0" smtClean="0">
                <a:solidFill>
                  <a:schemeClr val="bg2"/>
                </a:solidFill>
              </a:rPr>
              <a:t>Prescriptions written by </a:t>
            </a:r>
            <a:r>
              <a:rPr lang="en-US" sz="3600" b="1" dirty="0" smtClean="0">
                <a:solidFill>
                  <a:srgbClr val="56004E"/>
                </a:solidFill>
              </a:rPr>
              <a:t>106</a:t>
            </a:r>
            <a:r>
              <a:rPr lang="en-US" sz="2800" b="1" dirty="0" smtClean="0">
                <a:solidFill>
                  <a:srgbClr val="56004E"/>
                </a:solidFill>
              </a:rPr>
              <a:t> </a:t>
            </a:r>
            <a:r>
              <a:rPr lang="en-US" sz="2800" b="1" dirty="0" smtClean="0">
                <a:solidFill>
                  <a:schemeClr val="bg2"/>
                </a:solidFill>
              </a:rPr>
              <a:t>doctors</a:t>
            </a:r>
            <a:endParaRPr lang="en-US" sz="4800" b="1" dirty="0">
              <a:solidFill>
                <a:schemeClr val="bg2"/>
              </a:solidFill>
            </a:endParaRPr>
          </a:p>
        </p:txBody>
      </p:sp>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14</a:t>
            </a:fld>
            <a:endParaRPr kumimoji="0" lang="en-US"/>
          </a:p>
        </p:txBody>
      </p:sp>
      <p:sp>
        <p:nvSpPr>
          <p:cNvPr id="8" name="Title 3"/>
          <p:cNvSpPr>
            <a:spLocks noGrp="1"/>
          </p:cNvSpPr>
          <p:nvPr>
            <p:ph type="title"/>
          </p:nvPr>
        </p:nvSpPr>
        <p:spPr>
          <a:xfrm>
            <a:off x="449179" y="493123"/>
            <a:ext cx="8229600" cy="1143000"/>
          </a:xfrm>
        </p:spPr>
        <p:txBody>
          <a:bodyPr>
            <a:normAutofit fontScale="90000"/>
          </a:bodyPr>
          <a:lstStyle/>
          <a:p>
            <a:r>
              <a:rPr lang="en-US" sz="4900" b="1" dirty="0" smtClean="0"/>
              <a:t>The Oregon Experience</a:t>
            </a:r>
            <a:r>
              <a:rPr lang="en-US" sz="4400" b="1" dirty="0" smtClean="0"/>
              <a:t/>
            </a:r>
            <a:br>
              <a:rPr lang="en-US" sz="4400" b="1" dirty="0" smtClean="0"/>
            </a:br>
            <a:endParaRPr lang="en-US" sz="4400" dirty="0"/>
          </a:p>
        </p:txBody>
      </p:sp>
      <p:grpSp>
        <p:nvGrpSpPr>
          <p:cNvPr id="22" name="Group 21"/>
          <p:cNvGrpSpPr/>
          <p:nvPr/>
        </p:nvGrpSpPr>
        <p:grpSpPr>
          <a:xfrm>
            <a:off x="533400" y="1736558"/>
            <a:ext cx="3840480" cy="4648200"/>
            <a:chOff x="381000" y="1752600"/>
            <a:chExt cx="3657600" cy="4648200"/>
          </a:xfrm>
        </p:grpSpPr>
        <p:sp>
          <p:nvSpPr>
            <p:cNvPr id="17" name="Rounded Rectangle 16"/>
            <p:cNvSpPr/>
            <p:nvPr/>
          </p:nvSpPr>
          <p:spPr>
            <a:xfrm>
              <a:off x="381000" y="1752600"/>
              <a:ext cx="3657600" cy="1295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Since 1997</a:t>
              </a:r>
              <a:endParaRPr lang="en-US" sz="4000" b="1" dirty="0">
                <a:solidFill>
                  <a:schemeClr val="bg1"/>
                </a:solidFill>
              </a:endParaRPr>
            </a:p>
          </p:txBody>
        </p:sp>
        <p:sp>
          <p:nvSpPr>
            <p:cNvPr id="19" name="Rounded Rectangle 18"/>
            <p:cNvSpPr/>
            <p:nvPr/>
          </p:nvSpPr>
          <p:spPr>
            <a:xfrm>
              <a:off x="381000" y="3124200"/>
              <a:ext cx="3657600" cy="12192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56004E"/>
                  </a:solidFill>
                </a:rPr>
                <a:t>1,545 </a:t>
              </a:r>
            </a:p>
            <a:p>
              <a:pPr algn="ctr"/>
              <a:r>
                <a:rPr lang="en-US" sz="2800" b="1" dirty="0" smtClean="0">
                  <a:solidFill>
                    <a:schemeClr val="bg2"/>
                  </a:solidFill>
                </a:rPr>
                <a:t>Prescriptions written</a:t>
              </a:r>
              <a:endParaRPr lang="en-US" sz="4800" b="1" dirty="0">
                <a:solidFill>
                  <a:schemeClr val="bg2"/>
                </a:solidFill>
              </a:endParaRPr>
            </a:p>
          </p:txBody>
        </p:sp>
        <p:sp>
          <p:nvSpPr>
            <p:cNvPr id="21" name="Rounded Rectangle 20"/>
            <p:cNvSpPr/>
            <p:nvPr/>
          </p:nvSpPr>
          <p:spPr>
            <a:xfrm>
              <a:off x="381000" y="4419600"/>
              <a:ext cx="3657600" cy="19812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56004E"/>
                  </a:solidFill>
                </a:rPr>
                <a:t>991</a:t>
              </a:r>
            </a:p>
            <a:p>
              <a:pPr algn="ctr"/>
              <a:r>
                <a:rPr lang="en-US" sz="2800" b="1" dirty="0" smtClean="0">
                  <a:solidFill>
                    <a:schemeClr val="bg2"/>
                  </a:solidFill>
                </a:rPr>
                <a:t>Patients died from ingesting prescribed pills</a:t>
              </a:r>
              <a:endParaRPr lang="en-US" sz="4800" b="1" dirty="0">
                <a:solidFill>
                  <a:schemeClr val="bg2"/>
                </a:solidFill>
              </a:endParaRPr>
            </a:p>
          </p:txBody>
        </p:sp>
      </p:grpSp>
      <p:sp>
        <p:nvSpPr>
          <p:cNvPr id="24" name="Rounded Rectangle 23"/>
          <p:cNvSpPr/>
          <p:nvPr/>
        </p:nvSpPr>
        <p:spPr>
          <a:xfrm>
            <a:off x="4563979" y="1736558"/>
            <a:ext cx="3840480" cy="1295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In 2015</a:t>
            </a:r>
            <a:endParaRPr lang="en-US" sz="4000" b="1" dirty="0">
              <a:solidFill>
                <a:schemeClr val="bg1"/>
              </a:solidFill>
            </a:endParaRPr>
          </a:p>
        </p:txBody>
      </p:sp>
      <p:sp>
        <p:nvSpPr>
          <p:cNvPr id="25" name="Rounded Rectangle 24"/>
          <p:cNvSpPr/>
          <p:nvPr/>
        </p:nvSpPr>
        <p:spPr>
          <a:xfrm>
            <a:off x="4563979" y="3108158"/>
            <a:ext cx="3840480" cy="1219200"/>
          </a:xfrm>
          <a:prstGeom prst="roundRect">
            <a:avLst/>
          </a:prstGeom>
          <a:solidFill>
            <a:schemeClr val="bg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56004E"/>
                </a:solidFill>
              </a:rPr>
              <a:t>223 </a:t>
            </a:r>
            <a:r>
              <a:rPr lang="en-US" sz="2800" b="1" dirty="0" smtClean="0">
                <a:solidFill>
                  <a:schemeClr val="bg2"/>
                </a:solidFill>
              </a:rPr>
              <a:t>Prescriptions written by </a:t>
            </a:r>
            <a:r>
              <a:rPr lang="en-US" sz="3600" b="1" dirty="0" smtClean="0">
                <a:solidFill>
                  <a:srgbClr val="56004E"/>
                </a:solidFill>
              </a:rPr>
              <a:t>106</a:t>
            </a:r>
            <a:r>
              <a:rPr lang="en-US" sz="2800" b="1" dirty="0" smtClean="0">
                <a:solidFill>
                  <a:srgbClr val="56004E"/>
                </a:solidFill>
              </a:rPr>
              <a:t> </a:t>
            </a:r>
            <a:r>
              <a:rPr lang="en-US" sz="2800" b="1" dirty="0" smtClean="0">
                <a:solidFill>
                  <a:schemeClr val="bg2"/>
                </a:solidFill>
              </a:rPr>
              <a:t>doctors</a:t>
            </a:r>
            <a:endParaRPr lang="en-US" sz="4800" b="1" dirty="0">
              <a:solidFill>
                <a:schemeClr val="bg2"/>
              </a:solidFill>
            </a:endParaRPr>
          </a:p>
        </p:txBody>
      </p:sp>
      <p:sp>
        <p:nvSpPr>
          <p:cNvPr id="26" name="Rounded Rectangle 25"/>
          <p:cNvSpPr/>
          <p:nvPr/>
        </p:nvSpPr>
        <p:spPr>
          <a:xfrm>
            <a:off x="4563979" y="4403558"/>
            <a:ext cx="3840480" cy="19812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56004E"/>
                </a:solidFill>
              </a:rPr>
              <a:t>132</a:t>
            </a:r>
          </a:p>
          <a:p>
            <a:pPr algn="ctr"/>
            <a:r>
              <a:rPr lang="en-US" sz="2800" b="1" dirty="0" smtClean="0">
                <a:solidFill>
                  <a:schemeClr val="bg2"/>
                </a:solidFill>
              </a:rPr>
              <a:t>Patients died from ingesting prescribed pills</a:t>
            </a:r>
            <a:endParaRPr lang="en-US" sz="4800" b="1" dirty="0">
              <a:solidFill>
                <a:schemeClr val="bg2"/>
              </a:solidFill>
            </a:endParaRPr>
          </a:p>
        </p:txBody>
      </p:sp>
      <p:cxnSp>
        <p:nvCxnSpPr>
          <p:cNvPr id="29" name="Straight Connector 28"/>
          <p:cNvCxnSpPr/>
          <p:nvPr/>
        </p:nvCxnSpPr>
        <p:spPr>
          <a:xfrm>
            <a:off x="609087" y="12192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0228" y="158928"/>
            <a:ext cx="2225330" cy="2225330"/>
          </a:xfrm>
          <a:prstGeom prst="rect">
            <a:avLst/>
          </a:prstGeom>
        </p:spPr>
      </p:pic>
    </p:spTree>
    <p:extLst>
      <p:ext uri="{BB962C8B-B14F-4D97-AF65-F5344CB8AC3E}">
        <p14:creationId xmlns:p14="http://schemas.microsoft.com/office/powerpoint/2010/main" val="15727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15</a:t>
            </a:fld>
            <a:endParaRPr kumimoji="0" lang="en-US"/>
          </a:p>
        </p:txBody>
      </p:sp>
      <p:sp>
        <p:nvSpPr>
          <p:cNvPr id="6" name="Content Placeholder 1"/>
          <p:cNvSpPr>
            <a:spLocks noGrp="1"/>
          </p:cNvSpPr>
          <p:nvPr>
            <p:ph idx="1"/>
          </p:nvPr>
        </p:nvSpPr>
        <p:spPr>
          <a:xfrm>
            <a:off x="381000" y="2057400"/>
            <a:ext cx="8458200" cy="4254691"/>
          </a:xfrm>
        </p:spPr>
        <p:txBody>
          <a:bodyPr>
            <a:normAutofit/>
          </a:bodyPr>
          <a:lstStyle/>
          <a:p>
            <a:r>
              <a:rPr lang="en-US" dirty="0" smtClean="0">
                <a:solidFill>
                  <a:schemeClr val="bg1"/>
                </a:solidFill>
              </a:rPr>
              <a:t>Differences from Oregon:</a:t>
            </a:r>
          </a:p>
          <a:p>
            <a:pPr lvl="1"/>
            <a:r>
              <a:rPr lang="en-US" dirty="0">
                <a:solidFill>
                  <a:schemeClr val="bg1"/>
                </a:solidFill>
              </a:rPr>
              <a:t>-</a:t>
            </a:r>
            <a:r>
              <a:rPr lang="en-US" dirty="0" smtClean="0">
                <a:solidFill>
                  <a:schemeClr val="bg1"/>
                </a:solidFill>
              </a:rPr>
              <a:t> Final attestation</a:t>
            </a:r>
          </a:p>
          <a:p>
            <a:pPr lvl="1"/>
            <a:r>
              <a:rPr lang="en-US" dirty="0" smtClean="0">
                <a:solidFill>
                  <a:schemeClr val="bg1"/>
                </a:solidFill>
              </a:rPr>
              <a:t>- Interpretation services</a:t>
            </a:r>
          </a:p>
          <a:p>
            <a:pPr lvl="1"/>
            <a:r>
              <a:rPr lang="en-US" dirty="0" smtClean="0">
                <a:solidFill>
                  <a:schemeClr val="bg1"/>
                </a:solidFill>
              </a:rPr>
              <a:t>- Sunset clause</a:t>
            </a:r>
          </a:p>
          <a:p>
            <a:pPr lvl="1"/>
            <a:r>
              <a:rPr lang="en-US" dirty="0" smtClean="0">
                <a:solidFill>
                  <a:schemeClr val="bg1"/>
                </a:solidFill>
              </a:rPr>
              <a:t>- Tighter terminology</a:t>
            </a:r>
          </a:p>
          <a:p>
            <a:pPr lvl="1"/>
            <a:endParaRPr lang="en-US" dirty="0" smtClean="0">
              <a:solidFill>
                <a:schemeClr val="bg1"/>
              </a:solidFill>
            </a:endParaRPr>
          </a:p>
          <a:p>
            <a:r>
              <a:rPr lang="en-US" dirty="0" smtClean="0">
                <a:solidFill>
                  <a:schemeClr val="bg1"/>
                </a:solidFill>
              </a:rPr>
              <a:t>California Medical Society’s neutral position</a:t>
            </a:r>
          </a:p>
        </p:txBody>
      </p:sp>
      <p:sp>
        <p:nvSpPr>
          <p:cNvPr id="8" name="Title 3"/>
          <p:cNvSpPr>
            <a:spLocks noGrp="1"/>
          </p:cNvSpPr>
          <p:nvPr>
            <p:ph type="title"/>
          </p:nvPr>
        </p:nvSpPr>
        <p:spPr>
          <a:xfrm>
            <a:off x="457200" y="228600"/>
            <a:ext cx="8229600" cy="1143000"/>
          </a:xfrm>
        </p:spPr>
        <p:txBody>
          <a:bodyPr>
            <a:normAutofit fontScale="90000"/>
          </a:bodyPr>
          <a:lstStyle/>
          <a:p>
            <a:r>
              <a:rPr lang="en-US" sz="4900" b="1" dirty="0" smtClean="0"/>
              <a:t>California End of Life Option Act</a:t>
            </a:r>
            <a:r>
              <a:rPr lang="en-US" sz="4400" b="1" dirty="0" smtClean="0"/>
              <a:t/>
            </a:r>
            <a:br>
              <a:rPr lang="en-US" sz="4400" b="1" dirty="0" smtClean="0"/>
            </a:br>
            <a:r>
              <a:rPr lang="en-US" sz="4400" dirty="0" smtClean="0"/>
              <a:t>A New Model</a:t>
            </a:r>
            <a:endParaRPr lang="en-US" sz="4400" dirty="0"/>
          </a:p>
        </p:txBody>
      </p:sp>
      <p:cxnSp>
        <p:nvCxnSpPr>
          <p:cNvPr id="5" name="Straight Connector 4"/>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15362" name="Picture 2" descr="https://upload.wikimedia.org/wikipedia/commons/thumb/0/01/Flag_of_California.svg/2000px-Flag_of_Californi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915888"/>
            <a:ext cx="2968079" cy="197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16</a:t>
            </a:fld>
            <a:endParaRPr kumimoji="0" lang="en-US"/>
          </a:p>
        </p:txBody>
      </p:sp>
      <p:sp>
        <p:nvSpPr>
          <p:cNvPr id="7" name="Title 3"/>
          <p:cNvSpPr>
            <a:spLocks noGrp="1"/>
          </p:cNvSpPr>
          <p:nvPr>
            <p:ph type="title"/>
          </p:nvPr>
        </p:nvSpPr>
        <p:spPr>
          <a:xfrm>
            <a:off x="457200" y="228600"/>
            <a:ext cx="8229600" cy="1143000"/>
          </a:xfrm>
        </p:spPr>
        <p:txBody>
          <a:bodyPr>
            <a:normAutofit fontScale="90000"/>
          </a:bodyPr>
          <a:lstStyle/>
          <a:p>
            <a:r>
              <a:rPr lang="en-US" sz="4900" b="1" dirty="0" smtClean="0"/>
              <a:t>Aspects of the Debate</a:t>
            </a:r>
            <a:r>
              <a:rPr lang="en-US" sz="4400" b="1" dirty="0" smtClean="0"/>
              <a:t/>
            </a:r>
            <a:br>
              <a:rPr lang="en-US" sz="4400" b="1" dirty="0" smtClean="0"/>
            </a:br>
            <a:r>
              <a:rPr lang="en-US" sz="4400" dirty="0" smtClean="0"/>
              <a:t>The Moral Question</a:t>
            </a:r>
            <a:endParaRPr lang="en-US" sz="4400" dirty="0"/>
          </a:p>
        </p:txBody>
      </p:sp>
      <p:cxnSp>
        <p:nvCxnSpPr>
          <p:cNvPr id="10" name="Straight Connector 9"/>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
          <p:cNvSpPr txBox="1">
            <a:spLocks/>
          </p:cNvSpPr>
          <p:nvPr/>
        </p:nvSpPr>
        <p:spPr>
          <a:xfrm>
            <a:off x="5187390" y="1878130"/>
            <a:ext cx="3429000" cy="227349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r">
              <a:buNone/>
            </a:pPr>
            <a:r>
              <a:rPr lang="en-US" sz="2400" i="1" dirty="0" smtClean="0">
                <a:solidFill>
                  <a:schemeClr val="bg1"/>
                </a:solidFill>
              </a:rPr>
              <a:t>“As a physician, I resent the term ‘physician-assisted suicide.’ </a:t>
            </a:r>
            <a:r>
              <a:rPr lang="en-US" sz="2400" i="1" dirty="0" smtClean="0">
                <a:ln w="0"/>
                <a:solidFill>
                  <a:schemeClr val="accent1"/>
                </a:solidFill>
                <a:effectLst>
                  <a:outerShdw blurRad="38100" dist="25400" dir="5400000" algn="ctr" rotWithShape="0">
                    <a:srgbClr val="6E747A">
                      <a:alpha val="43000"/>
                    </a:srgbClr>
                  </a:outerShdw>
                </a:effectLst>
              </a:rPr>
              <a:t>I have never felt I was assisting a suicidal patient</a:t>
            </a:r>
            <a:r>
              <a:rPr lang="en-US" sz="2400" i="1" dirty="0" smtClean="0">
                <a:solidFill>
                  <a:schemeClr val="bg1"/>
                </a:solidFill>
              </a:rPr>
              <a:t>, but rather aiding a patient with his or her end-of-life choice.”</a:t>
            </a:r>
          </a:p>
          <a:p>
            <a:pPr marL="109728" indent="0" algn="r">
              <a:buNone/>
            </a:pPr>
            <a:r>
              <a:rPr lang="en-US" sz="2400" i="1" dirty="0" smtClean="0">
                <a:solidFill>
                  <a:schemeClr val="bg1"/>
                </a:solidFill>
              </a:rPr>
              <a:t>-Dr. Peter Goodwin, Oregon</a:t>
            </a:r>
          </a:p>
          <a:p>
            <a:pPr marL="109728" indent="0" algn="r">
              <a:buNone/>
            </a:pPr>
            <a:endParaRPr lang="en-US" sz="2000" dirty="0" smtClean="0">
              <a:solidFill>
                <a:schemeClr val="bg1"/>
              </a:solidFill>
            </a:endParaRPr>
          </a:p>
        </p:txBody>
      </p:sp>
      <p:pic>
        <p:nvPicPr>
          <p:cNvPr id="12" name="Picture 2" descr="https://s-media-cache-ak0.pinimg.com/736x/12/eb/f4/12ebf4c473d218ef0beff331d6ac35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271" y="1725729"/>
            <a:ext cx="1986743" cy="225766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a:xfrm>
            <a:off x="361666" y="1878130"/>
            <a:ext cx="3426229" cy="227349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000" i="1" dirty="0" smtClean="0">
                <a:solidFill>
                  <a:schemeClr val="bg1"/>
                </a:solidFill>
              </a:rPr>
              <a:t>“</a:t>
            </a:r>
            <a:r>
              <a:rPr lang="en-US" sz="2400" i="1" dirty="0" smtClean="0">
                <a:solidFill>
                  <a:schemeClr val="bg1"/>
                </a:solidFill>
              </a:rPr>
              <a:t>Assisted suicide is a </a:t>
            </a:r>
            <a:r>
              <a:rPr lang="en-US" sz="2400" i="1" dirty="0" smtClean="0">
                <a:solidFill>
                  <a:schemeClr val="accent1"/>
                </a:solidFill>
              </a:rPr>
              <a:t>reversal of the proper role of a doctor </a:t>
            </a:r>
            <a:r>
              <a:rPr lang="en-US" sz="2400" i="1" dirty="0" smtClean="0">
                <a:solidFill>
                  <a:schemeClr val="bg1"/>
                </a:solidFill>
              </a:rPr>
              <a:t>as a healer, comforter and consoler to an improper role of the physician causing a patient’s death.”</a:t>
            </a:r>
          </a:p>
          <a:p>
            <a:pPr marL="109728" indent="0">
              <a:buNone/>
            </a:pPr>
            <a:r>
              <a:rPr lang="en-US" sz="2400" i="1" dirty="0" smtClean="0">
                <a:solidFill>
                  <a:schemeClr val="bg1"/>
                </a:solidFill>
              </a:rPr>
              <a:t>-Dr. Kenneth Stevens, Oregon</a:t>
            </a:r>
            <a:endParaRPr lang="en-US" sz="2400" dirty="0" smtClean="0">
              <a:solidFill>
                <a:schemeClr val="bg1"/>
              </a:solidFill>
            </a:endParaRPr>
          </a:p>
        </p:txBody>
      </p:sp>
    </p:spTree>
    <p:extLst>
      <p:ext uri="{BB962C8B-B14F-4D97-AF65-F5344CB8AC3E}">
        <p14:creationId xmlns:p14="http://schemas.microsoft.com/office/powerpoint/2010/main" val="1176929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17</a:t>
            </a:fld>
            <a:endParaRPr kumimoji="0" lang="en-US"/>
          </a:p>
        </p:txBody>
      </p:sp>
      <p:sp>
        <p:nvSpPr>
          <p:cNvPr id="7" name="Title 3"/>
          <p:cNvSpPr>
            <a:spLocks noGrp="1"/>
          </p:cNvSpPr>
          <p:nvPr>
            <p:ph type="title"/>
          </p:nvPr>
        </p:nvSpPr>
        <p:spPr>
          <a:xfrm>
            <a:off x="457200" y="228600"/>
            <a:ext cx="8229600" cy="1143000"/>
          </a:xfrm>
        </p:spPr>
        <p:txBody>
          <a:bodyPr>
            <a:normAutofit fontScale="90000"/>
          </a:bodyPr>
          <a:lstStyle/>
          <a:p>
            <a:r>
              <a:rPr lang="en-US" sz="4900" b="1" dirty="0" smtClean="0"/>
              <a:t>Aspects of the Debate</a:t>
            </a:r>
            <a:r>
              <a:rPr lang="en-US" sz="4400" b="1" dirty="0" smtClean="0"/>
              <a:t/>
            </a:r>
            <a:br>
              <a:rPr lang="en-US" sz="4400" b="1" dirty="0" smtClean="0"/>
            </a:br>
            <a:r>
              <a:rPr lang="en-US" sz="4400" dirty="0" smtClean="0"/>
              <a:t>Vulnerable Populations</a:t>
            </a:r>
            <a:endParaRPr lang="en-US" sz="4400" dirty="0"/>
          </a:p>
        </p:txBody>
      </p:sp>
      <p:sp>
        <p:nvSpPr>
          <p:cNvPr id="9" name="Content Placeholder 1"/>
          <p:cNvSpPr>
            <a:spLocks noGrp="1"/>
          </p:cNvSpPr>
          <p:nvPr>
            <p:ph idx="1"/>
          </p:nvPr>
        </p:nvSpPr>
        <p:spPr>
          <a:xfrm>
            <a:off x="443948" y="1822173"/>
            <a:ext cx="8229600" cy="1143000"/>
          </a:xfrm>
        </p:spPr>
        <p:txBody>
          <a:bodyPr>
            <a:normAutofit/>
          </a:bodyPr>
          <a:lstStyle/>
          <a:p>
            <a:r>
              <a:rPr lang="en-US" dirty="0" smtClean="0">
                <a:solidFill>
                  <a:schemeClr val="bg1"/>
                </a:solidFill>
              </a:rPr>
              <a:t>Elderly and disabled patients</a:t>
            </a:r>
          </a:p>
          <a:p>
            <a:endParaRPr lang="en-US" dirty="0" smtClean="0">
              <a:solidFill>
                <a:schemeClr val="bg1"/>
              </a:solidFill>
            </a:endParaRPr>
          </a:p>
        </p:txBody>
      </p:sp>
      <p:cxnSp>
        <p:nvCxnSpPr>
          <p:cNvPr id="10" name="Straight Connector 9"/>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
          <p:cNvSpPr txBox="1">
            <a:spLocks/>
          </p:cNvSpPr>
          <p:nvPr/>
        </p:nvSpPr>
        <p:spPr>
          <a:xfrm>
            <a:off x="2743200" y="2965173"/>
            <a:ext cx="6400800" cy="2438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400" i="1" dirty="0" smtClean="0">
                <a:solidFill>
                  <a:schemeClr val="bg1"/>
                </a:solidFill>
              </a:rPr>
              <a:t>“[Vulnerable populations present] a legitimate concern that we should try to guard against. …But there’s </a:t>
            </a:r>
            <a:r>
              <a:rPr lang="en-US" sz="2400" i="1" dirty="0" smtClean="0">
                <a:solidFill>
                  <a:schemeClr val="tx2"/>
                </a:solidFill>
              </a:rPr>
              <a:t>no evidence that people with disabilities are more likely </a:t>
            </a:r>
            <a:r>
              <a:rPr lang="en-US" sz="2400" i="1" dirty="0" smtClean="0">
                <a:solidFill>
                  <a:schemeClr val="bg1"/>
                </a:solidFill>
              </a:rPr>
              <a:t>than others to access physician aid-in-dying.” </a:t>
            </a:r>
          </a:p>
          <a:p>
            <a:pPr marL="109728" indent="0">
              <a:buNone/>
            </a:pPr>
            <a:r>
              <a:rPr lang="en-US" sz="2400" i="1" dirty="0" smtClean="0">
                <a:solidFill>
                  <a:schemeClr val="bg1"/>
                </a:solidFill>
              </a:rPr>
              <a:t>-Dr. Guy </a:t>
            </a:r>
            <a:r>
              <a:rPr lang="en-US" sz="2400" i="1" dirty="0" err="1" smtClean="0">
                <a:solidFill>
                  <a:schemeClr val="bg1"/>
                </a:solidFill>
              </a:rPr>
              <a:t>Micco</a:t>
            </a:r>
            <a:r>
              <a:rPr lang="en-US" sz="2400" i="1" dirty="0" smtClean="0">
                <a:solidFill>
                  <a:schemeClr val="bg1"/>
                </a:solidFill>
              </a:rPr>
              <a:t>, California</a:t>
            </a:r>
          </a:p>
          <a:p>
            <a:pPr marL="109728" indent="0">
              <a:buNone/>
            </a:pPr>
            <a:endParaRPr lang="en-US" sz="2000" dirty="0" smtClean="0">
              <a:solidFill>
                <a:schemeClr val="bg1"/>
              </a:solidFill>
            </a:endParaRPr>
          </a:p>
        </p:txBody>
      </p:sp>
      <p:pic>
        <p:nvPicPr>
          <p:cNvPr id="12" name="Picture 2" descr="https://s-media-cache-ak0.pinimg.com/736x/12/eb/f4/12ebf4c473d218ef0beff331d6ac35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54" y="3145910"/>
            <a:ext cx="1986743" cy="225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09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18</a:t>
            </a:fld>
            <a:endParaRPr kumimoji="0" lang="en-US"/>
          </a:p>
        </p:txBody>
      </p:sp>
      <p:sp>
        <p:nvSpPr>
          <p:cNvPr id="7" name="Title 3"/>
          <p:cNvSpPr>
            <a:spLocks noGrp="1"/>
          </p:cNvSpPr>
          <p:nvPr>
            <p:ph type="title"/>
          </p:nvPr>
        </p:nvSpPr>
        <p:spPr>
          <a:xfrm>
            <a:off x="457200" y="228600"/>
            <a:ext cx="8229600" cy="1143000"/>
          </a:xfrm>
        </p:spPr>
        <p:txBody>
          <a:bodyPr>
            <a:normAutofit fontScale="90000"/>
          </a:bodyPr>
          <a:lstStyle/>
          <a:p>
            <a:r>
              <a:rPr lang="en-US" sz="4900" b="1" dirty="0" smtClean="0"/>
              <a:t>Aspects of the Debate</a:t>
            </a:r>
            <a:r>
              <a:rPr lang="en-US" sz="4400" b="1" dirty="0" smtClean="0"/>
              <a:t/>
            </a:r>
            <a:br>
              <a:rPr lang="en-US" sz="4400" b="1" dirty="0" smtClean="0"/>
            </a:br>
            <a:r>
              <a:rPr lang="en-US" sz="4400" dirty="0" smtClean="0"/>
              <a:t>Timelines for Terminal Illness</a:t>
            </a:r>
            <a:endParaRPr lang="en-US" sz="4400" dirty="0"/>
          </a:p>
        </p:txBody>
      </p:sp>
      <p:sp>
        <p:nvSpPr>
          <p:cNvPr id="9" name="Content Placeholder 1"/>
          <p:cNvSpPr>
            <a:spLocks noGrp="1"/>
          </p:cNvSpPr>
          <p:nvPr>
            <p:ph idx="1"/>
          </p:nvPr>
        </p:nvSpPr>
        <p:spPr>
          <a:xfrm>
            <a:off x="457200" y="1905001"/>
            <a:ext cx="8229600" cy="2209800"/>
          </a:xfrm>
        </p:spPr>
        <p:txBody>
          <a:bodyPr>
            <a:normAutofit/>
          </a:bodyPr>
          <a:lstStyle/>
          <a:p>
            <a:r>
              <a:rPr lang="en-US" dirty="0" smtClean="0">
                <a:solidFill>
                  <a:schemeClr val="bg1"/>
                </a:solidFill>
              </a:rPr>
              <a:t>Professional agreement improves likelihood of accuracy</a:t>
            </a:r>
          </a:p>
        </p:txBody>
      </p:sp>
      <p:sp>
        <p:nvSpPr>
          <p:cNvPr id="5" name="Content Placeholder 1"/>
          <p:cNvSpPr txBox="1">
            <a:spLocks/>
          </p:cNvSpPr>
          <p:nvPr/>
        </p:nvSpPr>
        <p:spPr>
          <a:xfrm>
            <a:off x="1600200" y="3138370"/>
            <a:ext cx="7311479" cy="227349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r">
              <a:buNone/>
            </a:pPr>
            <a:r>
              <a:rPr lang="en-US" sz="2400" i="1" dirty="0" smtClean="0">
                <a:solidFill>
                  <a:schemeClr val="bg1"/>
                </a:solidFill>
              </a:rPr>
              <a:t>“Admittedly</a:t>
            </a:r>
            <a:r>
              <a:rPr lang="en-US" sz="2400" i="1" dirty="0">
                <a:solidFill>
                  <a:schemeClr val="bg1"/>
                </a:solidFill>
              </a:rPr>
              <a:t>, </a:t>
            </a:r>
            <a:r>
              <a:rPr lang="en-US" sz="2400" i="1" dirty="0">
                <a:solidFill>
                  <a:schemeClr val="accent1"/>
                </a:solidFill>
              </a:rPr>
              <a:t>we are inaccurate in prognosticating the time of death </a:t>
            </a:r>
            <a:r>
              <a:rPr lang="en-US" sz="2400" i="1" dirty="0">
                <a:solidFill>
                  <a:schemeClr val="bg1"/>
                </a:solidFill>
              </a:rPr>
              <a:t>under those circumstances. We can easily be 100 percent off, but I do not think that is a problem. If we say a patient has six months to live and we are off by 100 percent and it is really three months or even 12 months, I do not think the patient is harmed in any way…”</a:t>
            </a:r>
          </a:p>
          <a:p>
            <a:pPr lvl="1" algn="r"/>
            <a:r>
              <a:rPr lang="en-US" sz="2400" i="1" dirty="0">
                <a:solidFill>
                  <a:schemeClr val="bg1"/>
                </a:solidFill>
              </a:rPr>
              <a:t>- Dr. Peter Rasmussen, Oregon</a:t>
            </a:r>
          </a:p>
          <a:p>
            <a:pPr marL="109728" indent="0" algn="r">
              <a:buNone/>
            </a:pPr>
            <a:endParaRPr lang="en-US" sz="2000" dirty="0" smtClean="0">
              <a:solidFill>
                <a:schemeClr val="bg1"/>
              </a:solidFill>
            </a:endParaRPr>
          </a:p>
        </p:txBody>
      </p:sp>
      <p:pic>
        <p:nvPicPr>
          <p:cNvPr id="6" name="Picture 2" descr="https://s-media-cache-ak0.pinimg.com/736x/12/eb/f4/12ebf4c473d218ef0beff331d6ac35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3290771"/>
            <a:ext cx="1986743" cy="22576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65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19</a:t>
            </a:fld>
            <a:endParaRPr kumimoji="0" lang="en-US"/>
          </a:p>
        </p:txBody>
      </p:sp>
      <p:sp>
        <p:nvSpPr>
          <p:cNvPr id="7" name="Title 3"/>
          <p:cNvSpPr>
            <a:spLocks noGrp="1"/>
          </p:cNvSpPr>
          <p:nvPr>
            <p:ph type="title"/>
          </p:nvPr>
        </p:nvSpPr>
        <p:spPr>
          <a:xfrm>
            <a:off x="457200" y="228600"/>
            <a:ext cx="8229600" cy="1143000"/>
          </a:xfrm>
        </p:spPr>
        <p:txBody>
          <a:bodyPr>
            <a:normAutofit fontScale="90000"/>
          </a:bodyPr>
          <a:lstStyle/>
          <a:p>
            <a:r>
              <a:rPr lang="en-US" sz="4900" b="1" dirty="0" smtClean="0"/>
              <a:t>Aspects of the Debate</a:t>
            </a:r>
            <a:r>
              <a:rPr lang="en-US" sz="4400" b="1" dirty="0" smtClean="0"/>
              <a:t/>
            </a:r>
            <a:br>
              <a:rPr lang="en-US" sz="4400" b="1" dirty="0" smtClean="0"/>
            </a:br>
            <a:r>
              <a:rPr lang="en-US" sz="4400" dirty="0" smtClean="0"/>
              <a:t>Coercion and Consent</a:t>
            </a:r>
            <a:endParaRPr lang="en-US" sz="4400" dirty="0"/>
          </a:p>
        </p:txBody>
      </p:sp>
      <p:sp>
        <p:nvSpPr>
          <p:cNvPr id="9" name="Content Placeholder 1"/>
          <p:cNvSpPr>
            <a:spLocks noGrp="1"/>
          </p:cNvSpPr>
          <p:nvPr>
            <p:ph idx="1"/>
          </p:nvPr>
        </p:nvSpPr>
        <p:spPr>
          <a:xfrm>
            <a:off x="415380" y="1589068"/>
            <a:ext cx="8244403" cy="2883541"/>
          </a:xfrm>
        </p:spPr>
        <p:txBody>
          <a:bodyPr>
            <a:noAutofit/>
          </a:bodyPr>
          <a:lstStyle/>
          <a:p>
            <a:r>
              <a:rPr lang="en-US" dirty="0" smtClean="0">
                <a:solidFill>
                  <a:schemeClr val="bg1"/>
                </a:solidFill>
              </a:rPr>
              <a:t>Elder abuse</a:t>
            </a:r>
          </a:p>
          <a:p>
            <a:r>
              <a:rPr lang="en-US" dirty="0" smtClean="0">
                <a:solidFill>
                  <a:schemeClr val="bg1"/>
                </a:solidFill>
              </a:rPr>
              <a:t>Medication monitoring</a:t>
            </a:r>
          </a:p>
          <a:p>
            <a:r>
              <a:rPr lang="en-US" dirty="0" smtClean="0">
                <a:solidFill>
                  <a:schemeClr val="bg1"/>
                </a:solidFill>
              </a:rPr>
              <a:t>Safeguards in the legislation</a:t>
            </a:r>
          </a:p>
        </p:txBody>
      </p:sp>
      <p:cxnSp>
        <p:nvCxnSpPr>
          <p:cNvPr id="10" name="Straight Connector 9"/>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12" name="Picture 2" descr="https://s-media-cache-ak0.pinimg.com/736x/12/eb/f4/12ebf4c473d218ef0beff331d6ac35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83686"/>
            <a:ext cx="1907771" cy="216792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a:xfrm>
            <a:off x="255104" y="3657600"/>
            <a:ext cx="6781800" cy="2184779"/>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2400" i="1" dirty="0" smtClean="0">
                <a:solidFill>
                  <a:schemeClr val="bg1"/>
                </a:solidFill>
              </a:rPr>
              <a:t>“My concern is that </a:t>
            </a:r>
            <a:r>
              <a:rPr lang="en-US" sz="2400" i="1" dirty="0" smtClean="0">
                <a:solidFill>
                  <a:schemeClr val="tx2"/>
                </a:solidFill>
              </a:rPr>
              <a:t>the option of assisted suicide is simply much cheaper</a:t>
            </a:r>
            <a:r>
              <a:rPr lang="en-US" sz="2400" i="1" dirty="0" smtClean="0">
                <a:solidFill>
                  <a:schemeClr val="bg1"/>
                </a:solidFill>
              </a:rPr>
              <a:t>, and because of how broken our system is, these competing concerns may put some of our most vulnerable populations between a rock and a hard place.”</a:t>
            </a:r>
          </a:p>
          <a:p>
            <a:pPr marL="109728" indent="0">
              <a:buNone/>
            </a:pPr>
            <a:r>
              <a:rPr lang="en-US" sz="2400" i="1" dirty="0" smtClean="0">
                <a:solidFill>
                  <a:schemeClr val="bg1"/>
                </a:solidFill>
              </a:rPr>
              <a:t>-Dr. Jessica </a:t>
            </a:r>
            <a:r>
              <a:rPr lang="en-US" sz="2400" i="1" dirty="0" err="1" smtClean="0">
                <a:solidFill>
                  <a:schemeClr val="bg1"/>
                </a:solidFill>
              </a:rPr>
              <a:t>Zitter</a:t>
            </a:r>
            <a:r>
              <a:rPr lang="en-US" sz="2400" i="1" dirty="0" smtClean="0">
                <a:solidFill>
                  <a:schemeClr val="bg1"/>
                </a:solidFill>
              </a:rPr>
              <a:t>, California</a:t>
            </a:r>
            <a:endParaRPr lang="en-US" sz="2400" dirty="0" smtClean="0">
              <a:solidFill>
                <a:schemeClr val="bg1"/>
              </a:solidFill>
            </a:endParaRPr>
          </a:p>
        </p:txBody>
      </p:sp>
    </p:spTree>
    <p:extLst>
      <p:ext uri="{BB962C8B-B14F-4D97-AF65-F5344CB8AC3E}">
        <p14:creationId xmlns:p14="http://schemas.microsoft.com/office/powerpoint/2010/main" val="18048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2</a:t>
            </a:fld>
            <a:endParaRPr kumimoji="0" lang="en-US"/>
          </a:p>
        </p:txBody>
      </p:sp>
      <p:sp>
        <p:nvSpPr>
          <p:cNvPr id="4" name="Title 3"/>
          <p:cNvSpPr>
            <a:spLocks noGrp="1"/>
          </p:cNvSpPr>
          <p:nvPr>
            <p:ph type="title"/>
          </p:nvPr>
        </p:nvSpPr>
        <p:spPr>
          <a:xfrm>
            <a:off x="457200" y="11721"/>
            <a:ext cx="8229600" cy="1143000"/>
          </a:xfrm>
        </p:spPr>
        <p:txBody>
          <a:bodyPr>
            <a:normAutofit/>
          </a:bodyPr>
          <a:lstStyle/>
          <a:p>
            <a:r>
              <a:rPr lang="en-US" sz="4400" b="1" dirty="0" smtClean="0"/>
              <a:t>About Colorado Health Institute</a:t>
            </a:r>
            <a:endParaRPr lang="en-US" sz="4400" b="1" dirty="0"/>
          </a:p>
        </p:txBody>
      </p:sp>
      <p:cxnSp>
        <p:nvCxnSpPr>
          <p:cNvPr id="5" name="Straight Connector 4"/>
          <p:cNvCxnSpPr/>
          <p:nvPr/>
        </p:nvCxnSpPr>
        <p:spPr>
          <a:xfrm>
            <a:off x="392519" y="10668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177" t="24444" r="3986" b="50000"/>
          <a:stretch/>
        </p:blipFill>
        <p:spPr>
          <a:xfrm>
            <a:off x="392519" y="4077785"/>
            <a:ext cx="5027260" cy="19597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3071">
            <a:off x="2835281" y="1384736"/>
            <a:ext cx="6305454" cy="3863927"/>
          </a:xfrm>
          <a:prstGeom prst="rect">
            <a:avLst/>
          </a:prstGeom>
        </p:spPr>
      </p:pic>
    </p:spTree>
    <p:extLst>
      <p:ext uri="{BB962C8B-B14F-4D97-AF65-F5344CB8AC3E}">
        <p14:creationId xmlns:p14="http://schemas.microsoft.com/office/powerpoint/2010/main" val="262842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20</a:t>
            </a:fld>
            <a:endParaRPr kumimoji="0" lang="en-US"/>
          </a:p>
        </p:txBody>
      </p:sp>
      <p:sp>
        <p:nvSpPr>
          <p:cNvPr id="6" name="Title 3"/>
          <p:cNvSpPr>
            <a:spLocks noGrp="1"/>
          </p:cNvSpPr>
          <p:nvPr>
            <p:ph type="title"/>
          </p:nvPr>
        </p:nvSpPr>
        <p:spPr>
          <a:xfrm>
            <a:off x="457200" y="228600"/>
            <a:ext cx="8229600" cy="1143000"/>
          </a:xfrm>
        </p:spPr>
        <p:txBody>
          <a:bodyPr>
            <a:normAutofit fontScale="90000"/>
          </a:bodyPr>
          <a:lstStyle/>
          <a:p>
            <a:r>
              <a:rPr lang="en-US" sz="4900" b="1" dirty="0" smtClean="0"/>
              <a:t>The Debate in Colorado</a:t>
            </a:r>
            <a:r>
              <a:rPr lang="en-US" sz="4400" b="1" dirty="0" smtClean="0"/>
              <a:t/>
            </a:r>
            <a:br>
              <a:rPr lang="en-US" sz="4400" b="1" dirty="0" smtClean="0"/>
            </a:br>
            <a:r>
              <a:rPr lang="en-US" sz="4400" dirty="0" smtClean="0"/>
              <a:t>House Bills 15-1135 and 16-1054</a:t>
            </a:r>
            <a:endParaRPr lang="en-US" sz="4400" dirty="0"/>
          </a:p>
        </p:txBody>
      </p:sp>
      <p:sp>
        <p:nvSpPr>
          <p:cNvPr id="7" name="Content Placeholder 1"/>
          <p:cNvSpPr>
            <a:spLocks noGrp="1"/>
          </p:cNvSpPr>
          <p:nvPr>
            <p:ph idx="1"/>
          </p:nvPr>
        </p:nvSpPr>
        <p:spPr>
          <a:xfrm>
            <a:off x="457200" y="1905000"/>
            <a:ext cx="8152888" cy="4254691"/>
          </a:xfrm>
        </p:spPr>
        <p:txBody>
          <a:bodyPr>
            <a:normAutofit/>
          </a:bodyPr>
          <a:lstStyle/>
          <a:p>
            <a:pPr>
              <a:spcAft>
                <a:spcPts val="1200"/>
              </a:spcAft>
            </a:pPr>
            <a:r>
              <a:rPr lang="en-US" sz="2800" dirty="0" smtClean="0">
                <a:solidFill>
                  <a:schemeClr val="bg1"/>
                </a:solidFill>
              </a:rPr>
              <a:t>Terminally ill, capable, adult patients with a six-month prognosis could request to take their own life using medication prescribed by a physician.</a:t>
            </a:r>
          </a:p>
          <a:p>
            <a:pPr>
              <a:spcAft>
                <a:spcPts val="1200"/>
              </a:spcAft>
            </a:pPr>
            <a:r>
              <a:rPr lang="en-US" sz="2800" dirty="0" smtClean="0">
                <a:solidFill>
                  <a:schemeClr val="tx2"/>
                </a:solidFill>
              </a:rPr>
              <a:t>Prescribing physicians would not be accountable for the death </a:t>
            </a:r>
            <a:r>
              <a:rPr lang="en-US" sz="2800" dirty="0" smtClean="0">
                <a:solidFill>
                  <a:schemeClr val="bg1"/>
                </a:solidFill>
              </a:rPr>
              <a:t>if all conditions of the bill were met and documented.</a:t>
            </a:r>
          </a:p>
          <a:p>
            <a:pPr>
              <a:spcAft>
                <a:spcPts val="1200"/>
              </a:spcAft>
            </a:pPr>
            <a:r>
              <a:rPr lang="en-US" sz="2800" dirty="0" smtClean="0">
                <a:solidFill>
                  <a:schemeClr val="bg1"/>
                </a:solidFill>
              </a:rPr>
              <a:t>Cause of death on death certificate to be listed as the </a:t>
            </a:r>
            <a:r>
              <a:rPr lang="en-US" sz="2800" dirty="0" smtClean="0">
                <a:solidFill>
                  <a:schemeClr val="tx2"/>
                </a:solidFill>
              </a:rPr>
              <a:t>underlying terminal illness.</a:t>
            </a:r>
          </a:p>
        </p:txBody>
      </p:sp>
      <p:sp>
        <p:nvSpPr>
          <p:cNvPr id="8" name="Content Placeholder 1"/>
          <p:cNvSpPr txBox="1">
            <a:spLocks/>
          </p:cNvSpPr>
          <p:nvPr/>
        </p:nvSpPr>
        <p:spPr>
          <a:xfrm>
            <a:off x="4191000" y="1931504"/>
            <a:ext cx="4495800" cy="425469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90000"/>
              <a:buFont typeface="Arial" pitchFamily="34" charset="0"/>
              <a:buChar char="•"/>
              <a:defRPr kumimoji="0" sz="3200" kern="1200">
                <a:solidFill>
                  <a:schemeClr val="tx1"/>
                </a:solidFill>
                <a:latin typeface="+mj-lt"/>
                <a:ea typeface="+mn-ea"/>
                <a:cs typeface="+mn-cs"/>
              </a:defRPr>
            </a:lvl1pPr>
            <a:lvl2pPr marL="621792" indent="-228600" algn="l" rtl="0" eaLnBrk="1" latinLnBrk="0" hangingPunct="1">
              <a:spcBef>
                <a:spcPts val="324"/>
              </a:spcBef>
              <a:buClr>
                <a:schemeClr val="tx1"/>
              </a:buClr>
              <a:buSzPct val="90000"/>
              <a:buFont typeface="Arial" pitchFamily="34" charset="0"/>
              <a:buChar char="•"/>
              <a:defRPr kumimoji="0" sz="2800" b="0" kern="1200">
                <a:solidFill>
                  <a:schemeClr val="tx1"/>
                </a:solidFill>
                <a:latin typeface="+mj-lt"/>
                <a:ea typeface="+mn-ea"/>
                <a:cs typeface="+mn-cs"/>
              </a:defRPr>
            </a:lvl2pPr>
            <a:lvl3pPr marL="859536" indent="-228600" algn="l" rtl="0" eaLnBrk="1" latinLnBrk="0" hangingPunct="1">
              <a:spcBef>
                <a:spcPts val="350"/>
              </a:spcBef>
              <a:buClr>
                <a:schemeClr val="accent2"/>
              </a:buClr>
              <a:buSzPct val="80000"/>
              <a:buFont typeface="Arial" pitchFamily="34" charset="0"/>
              <a:buChar char="•"/>
              <a:defRPr kumimoji="0" sz="2400" kern="1200">
                <a:solidFill>
                  <a:schemeClr val="tx1"/>
                </a:solidFill>
                <a:latin typeface="+mj-lt"/>
                <a:ea typeface="+mn-ea"/>
                <a:cs typeface="+mn-cs"/>
              </a:defRPr>
            </a:lvl3pPr>
            <a:lvl4pPr marL="1143000" indent="-228600" algn="l" rtl="0" eaLnBrk="1" latinLnBrk="0" hangingPunct="1">
              <a:spcBef>
                <a:spcPts val="350"/>
              </a:spcBef>
              <a:buClr>
                <a:schemeClr val="accent2"/>
              </a:buClr>
              <a:buFont typeface="Arial" pitchFamily="34" charset="0"/>
              <a:buChar char="•"/>
              <a:defRPr kumimoji="0" sz="2000" kern="1200">
                <a:solidFill>
                  <a:schemeClr val="tx1"/>
                </a:solidFill>
                <a:latin typeface="+mj-lt"/>
                <a:ea typeface="+mn-ea"/>
                <a:cs typeface="+mn-cs"/>
              </a:defRPr>
            </a:lvl4pPr>
            <a:lvl5pPr marL="1371600" indent="-228600" algn="l" rtl="0" eaLnBrk="1" latinLnBrk="0" hangingPunct="1">
              <a:spcBef>
                <a:spcPts val="350"/>
              </a:spcBef>
              <a:buClr>
                <a:schemeClr val="accent2"/>
              </a:buClr>
              <a:buFont typeface="Arial" pitchFamily="34" charset="0"/>
              <a:buChar char="•"/>
              <a:defRPr kumimoji="0" sz="1800" kern="1200">
                <a:solidFill>
                  <a:schemeClr val="tx1"/>
                </a:solidFill>
                <a:latin typeface="+mj-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smtClean="0">
              <a:solidFill>
                <a:schemeClr val="bg1"/>
              </a:solidFill>
            </a:endParaRPr>
          </a:p>
        </p:txBody>
      </p:sp>
      <p:cxnSp>
        <p:nvCxnSpPr>
          <p:cNvPr id="9" name="Straight Connector 8"/>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5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458200" cy="4254691"/>
          </a:xfrm>
        </p:spPr>
        <p:txBody>
          <a:bodyPr/>
          <a:lstStyle/>
          <a:p>
            <a:r>
              <a:rPr lang="en-US" dirty="0" smtClean="0">
                <a:solidFill>
                  <a:schemeClr val="bg1"/>
                </a:solidFill>
              </a:rPr>
              <a:t>End-of-Life Options</a:t>
            </a:r>
          </a:p>
          <a:p>
            <a:pPr lvl="1"/>
            <a:r>
              <a:rPr lang="en-US" dirty="0" smtClean="0">
                <a:solidFill>
                  <a:schemeClr val="bg1"/>
                </a:solidFill>
              </a:rPr>
              <a:t>- Similar to house bills</a:t>
            </a:r>
          </a:p>
          <a:p>
            <a:r>
              <a:rPr lang="en-US" dirty="0" smtClean="0">
                <a:solidFill>
                  <a:schemeClr val="bg1"/>
                </a:solidFill>
              </a:rPr>
              <a:t>Medical Aid in Dying</a:t>
            </a:r>
          </a:p>
          <a:p>
            <a:pPr lvl="1"/>
            <a:r>
              <a:rPr lang="en-US" dirty="0" smtClean="0">
                <a:solidFill>
                  <a:schemeClr val="bg1"/>
                </a:solidFill>
              </a:rPr>
              <a:t>- Make aid in dying a constitutionally-protected right</a:t>
            </a:r>
          </a:p>
          <a:p>
            <a:pPr lvl="1"/>
            <a:r>
              <a:rPr lang="en-US" dirty="0" smtClean="0">
                <a:solidFill>
                  <a:schemeClr val="bg1"/>
                </a:solidFill>
              </a:rPr>
              <a:t>- Legalize voluntary euthanasia</a:t>
            </a:r>
          </a:p>
          <a:p>
            <a:pPr lvl="1"/>
            <a:r>
              <a:rPr lang="en-US" dirty="0" smtClean="0">
                <a:solidFill>
                  <a:schemeClr val="bg1"/>
                </a:solidFill>
              </a:rPr>
              <a:t>- Allow aid in dying in advance planning directives</a:t>
            </a:r>
          </a:p>
          <a:p>
            <a:pPr lvl="1"/>
            <a:r>
              <a:rPr lang="en-US" dirty="0" smtClean="0">
                <a:solidFill>
                  <a:schemeClr val="bg1"/>
                </a:solidFill>
              </a:rPr>
              <a:t>- Similar immunity for medical providers</a:t>
            </a:r>
          </a:p>
          <a:p>
            <a:pPr lvl="1"/>
            <a:endParaRPr lang="en-US" dirty="0" smtClean="0">
              <a:solidFill>
                <a:schemeClr val="bg1"/>
              </a:solidFill>
            </a:endParaRPr>
          </a:p>
        </p:txBody>
      </p:sp>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21</a:t>
            </a:fld>
            <a:endParaRPr kumimoji="0" lang="en-US"/>
          </a:p>
        </p:txBody>
      </p:sp>
      <p:sp>
        <p:nvSpPr>
          <p:cNvPr id="8" name="Title 3"/>
          <p:cNvSpPr>
            <a:spLocks noGrp="1"/>
          </p:cNvSpPr>
          <p:nvPr>
            <p:ph type="title"/>
          </p:nvPr>
        </p:nvSpPr>
        <p:spPr>
          <a:xfrm>
            <a:off x="457200" y="228600"/>
            <a:ext cx="8229600" cy="1143000"/>
          </a:xfrm>
        </p:spPr>
        <p:txBody>
          <a:bodyPr>
            <a:normAutofit fontScale="90000"/>
          </a:bodyPr>
          <a:lstStyle/>
          <a:p>
            <a:r>
              <a:rPr lang="en-US" sz="4900" b="1" dirty="0" smtClean="0"/>
              <a:t>The Debate in Colorado</a:t>
            </a:r>
            <a:r>
              <a:rPr lang="en-US" sz="4400" b="1" dirty="0" smtClean="0"/>
              <a:t/>
            </a:r>
            <a:br>
              <a:rPr lang="en-US" sz="4400" b="1" dirty="0" smtClean="0"/>
            </a:br>
            <a:r>
              <a:rPr lang="en-US" sz="4400" dirty="0" smtClean="0"/>
              <a:t>Ballot Initiatives</a:t>
            </a:r>
            <a:endParaRPr lang="en-US" sz="4400" dirty="0"/>
          </a:p>
        </p:txBody>
      </p:sp>
      <p:cxnSp>
        <p:nvCxnSpPr>
          <p:cNvPr id="7" name="Straight Connector 6"/>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966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22</a:t>
            </a:fld>
            <a:endParaRPr kumimoji="0" lang="en-US"/>
          </a:p>
        </p:txBody>
      </p:sp>
      <p:sp>
        <p:nvSpPr>
          <p:cNvPr id="4" name="Title 3"/>
          <p:cNvSpPr>
            <a:spLocks noGrp="1"/>
          </p:cNvSpPr>
          <p:nvPr>
            <p:ph type="title"/>
          </p:nvPr>
        </p:nvSpPr>
        <p:spPr>
          <a:xfrm>
            <a:off x="457200" y="11721"/>
            <a:ext cx="8229600" cy="1143000"/>
          </a:xfrm>
        </p:spPr>
        <p:txBody>
          <a:bodyPr>
            <a:normAutofit/>
          </a:bodyPr>
          <a:lstStyle/>
          <a:p>
            <a:r>
              <a:rPr lang="en-US" sz="4400" b="1" dirty="0" smtClean="0"/>
              <a:t>Review</a:t>
            </a:r>
            <a:endParaRPr lang="en-US" sz="4400" b="1" dirty="0"/>
          </a:p>
        </p:txBody>
      </p:sp>
      <p:sp>
        <p:nvSpPr>
          <p:cNvPr id="6" name="Content Placeholder 1"/>
          <p:cNvSpPr>
            <a:spLocks noGrp="1"/>
          </p:cNvSpPr>
          <p:nvPr>
            <p:ph idx="1"/>
          </p:nvPr>
        </p:nvSpPr>
        <p:spPr>
          <a:xfrm>
            <a:off x="426720" y="1447800"/>
            <a:ext cx="8229600" cy="4254691"/>
          </a:xfrm>
        </p:spPr>
        <p:txBody>
          <a:bodyPr>
            <a:noAutofit/>
          </a:bodyPr>
          <a:lstStyle/>
          <a:p>
            <a:r>
              <a:rPr lang="en-US" dirty="0" smtClean="0">
                <a:solidFill>
                  <a:schemeClr val="bg1"/>
                </a:solidFill>
              </a:rPr>
              <a:t>Historical and international context</a:t>
            </a:r>
          </a:p>
          <a:p>
            <a:endParaRPr lang="en-US" dirty="0" smtClean="0">
              <a:solidFill>
                <a:schemeClr val="bg1"/>
              </a:solidFill>
            </a:endParaRPr>
          </a:p>
          <a:p>
            <a:r>
              <a:rPr lang="en-US" dirty="0" smtClean="0">
                <a:solidFill>
                  <a:schemeClr val="bg1"/>
                </a:solidFill>
              </a:rPr>
              <a:t>The debate</a:t>
            </a:r>
          </a:p>
          <a:p>
            <a:pPr lvl="1"/>
            <a:r>
              <a:rPr lang="en-US" sz="3200" dirty="0" smtClean="0">
                <a:solidFill>
                  <a:schemeClr val="bg1"/>
                </a:solidFill>
              </a:rPr>
              <a:t>- The role of medical providers</a:t>
            </a:r>
          </a:p>
          <a:p>
            <a:pPr lvl="1"/>
            <a:r>
              <a:rPr lang="en-US" sz="3200" dirty="0" smtClean="0">
                <a:solidFill>
                  <a:schemeClr val="bg1"/>
                </a:solidFill>
              </a:rPr>
              <a:t>- Vulnerable populations</a:t>
            </a:r>
          </a:p>
          <a:p>
            <a:pPr lvl="1"/>
            <a:r>
              <a:rPr lang="en-US" sz="3200" dirty="0" smtClean="0">
                <a:solidFill>
                  <a:schemeClr val="bg1"/>
                </a:solidFill>
              </a:rPr>
              <a:t>- Diagnostic accuracy</a:t>
            </a:r>
          </a:p>
          <a:p>
            <a:pPr lvl="1"/>
            <a:r>
              <a:rPr lang="en-US" sz="3200" dirty="0" smtClean="0">
                <a:solidFill>
                  <a:schemeClr val="bg1"/>
                </a:solidFill>
              </a:rPr>
              <a:t>- Coercion and consent</a:t>
            </a:r>
          </a:p>
          <a:p>
            <a:pPr lvl="1"/>
            <a:endParaRPr lang="en-US" sz="3200" dirty="0" smtClean="0">
              <a:solidFill>
                <a:schemeClr val="bg1"/>
              </a:solidFill>
            </a:endParaRPr>
          </a:p>
          <a:p>
            <a:r>
              <a:rPr lang="en-US" dirty="0" smtClean="0">
                <a:solidFill>
                  <a:schemeClr val="bg1"/>
                </a:solidFill>
              </a:rPr>
              <a:t>Status in Colorado</a:t>
            </a:r>
          </a:p>
        </p:txBody>
      </p:sp>
      <p:cxnSp>
        <p:nvCxnSpPr>
          <p:cNvPr id="7" name="Straight Connector 6"/>
          <p:cNvCxnSpPr/>
          <p:nvPr/>
        </p:nvCxnSpPr>
        <p:spPr>
          <a:xfrm>
            <a:off x="571500" y="1173478"/>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171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23</a:t>
            </a:fld>
            <a:endParaRPr kumimoji="0" lang="en-US"/>
          </a:p>
        </p:txBody>
      </p:sp>
      <p:sp>
        <p:nvSpPr>
          <p:cNvPr id="4" name="Title 3"/>
          <p:cNvSpPr>
            <a:spLocks noGrp="1"/>
          </p:cNvSpPr>
          <p:nvPr>
            <p:ph type="title"/>
          </p:nvPr>
        </p:nvSpPr>
        <p:spPr>
          <a:xfrm>
            <a:off x="457200" y="11721"/>
            <a:ext cx="8229600" cy="1143000"/>
          </a:xfrm>
        </p:spPr>
        <p:txBody>
          <a:bodyPr>
            <a:normAutofit/>
          </a:bodyPr>
          <a:lstStyle/>
          <a:p>
            <a:r>
              <a:rPr lang="en-US" sz="4400" b="1" dirty="0" smtClean="0"/>
              <a:t>Conclusion</a:t>
            </a:r>
            <a:endParaRPr lang="en-US" sz="4400" b="1" dirty="0"/>
          </a:p>
        </p:txBody>
      </p:sp>
      <p:cxnSp>
        <p:nvCxnSpPr>
          <p:cNvPr id="7" name="Straight Connector 6"/>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73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24</a:t>
            </a:fld>
            <a:endParaRPr kumimoji="0" lang="en-US"/>
          </a:p>
        </p:txBody>
      </p:sp>
      <p:sp>
        <p:nvSpPr>
          <p:cNvPr id="4" name="Title 3"/>
          <p:cNvSpPr>
            <a:spLocks noGrp="1"/>
          </p:cNvSpPr>
          <p:nvPr>
            <p:ph type="title"/>
          </p:nvPr>
        </p:nvSpPr>
        <p:spPr>
          <a:xfrm>
            <a:off x="457200" y="11721"/>
            <a:ext cx="8229600" cy="1143000"/>
          </a:xfrm>
        </p:spPr>
        <p:txBody>
          <a:bodyPr>
            <a:normAutofit/>
          </a:bodyPr>
          <a:lstStyle/>
          <a:p>
            <a:r>
              <a:rPr lang="en-US" sz="4400" b="1" dirty="0" smtClean="0"/>
              <a:t>Discussion and Questions</a:t>
            </a:r>
            <a:endParaRPr lang="en-US" sz="4400" b="1" dirty="0"/>
          </a:p>
        </p:txBody>
      </p:sp>
      <p:cxnSp>
        <p:nvCxnSpPr>
          <p:cNvPr id="7" name="Straight Connector 6"/>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4167"/>
          <a:stretch/>
        </p:blipFill>
        <p:spPr>
          <a:xfrm>
            <a:off x="1714500" y="1824479"/>
            <a:ext cx="5715000" cy="3929063"/>
          </a:xfrm>
          <a:prstGeom prst="rect">
            <a:avLst/>
          </a:prstGeom>
        </p:spPr>
      </p:pic>
    </p:spTree>
    <p:extLst>
      <p:ext uri="{BB962C8B-B14F-4D97-AF65-F5344CB8AC3E}">
        <p14:creationId xmlns:p14="http://schemas.microsoft.com/office/powerpoint/2010/main" val="55243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11891"/>
          </a:xfrm>
        </p:spPr>
        <p:txBody>
          <a:bodyPr>
            <a:normAutofit/>
          </a:bodyPr>
          <a:lstStyle/>
          <a:p>
            <a:r>
              <a:rPr lang="en-US" sz="4000" dirty="0" smtClean="0">
                <a:solidFill>
                  <a:schemeClr val="bg1"/>
                </a:solidFill>
              </a:rPr>
              <a:t>International and historic context</a:t>
            </a:r>
          </a:p>
          <a:p>
            <a:endParaRPr lang="en-US" sz="4000" dirty="0" smtClean="0">
              <a:solidFill>
                <a:schemeClr val="bg1"/>
              </a:solidFill>
            </a:endParaRPr>
          </a:p>
          <a:p>
            <a:r>
              <a:rPr lang="en-US" sz="4000" dirty="0" smtClean="0">
                <a:solidFill>
                  <a:schemeClr val="bg1"/>
                </a:solidFill>
              </a:rPr>
              <a:t>The debate: supporters and opponents</a:t>
            </a:r>
          </a:p>
          <a:p>
            <a:endParaRPr lang="en-US" sz="4000" dirty="0" smtClean="0">
              <a:solidFill>
                <a:schemeClr val="bg1"/>
              </a:solidFill>
            </a:endParaRPr>
          </a:p>
          <a:p>
            <a:r>
              <a:rPr lang="en-US" sz="4000" dirty="0" smtClean="0">
                <a:solidFill>
                  <a:schemeClr val="bg1"/>
                </a:solidFill>
              </a:rPr>
              <a:t>Status in Colorado</a:t>
            </a:r>
          </a:p>
        </p:txBody>
      </p:sp>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3</a:t>
            </a:fld>
            <a:endParaRPr kumimoji="0" lang="en-US"/>
          </a:p>
        </p:txBody>
      </p:sp>
      <p:sp>
        <p:nvSpPr>
          <p:cNvPr id="4" name="Title 3"/>
          <p:cNvSpPr>
            <a:spLocks noGrp="1"/>
          </p:cNvSpPr>
          <p:nvPr>
            <p:ph type="title"/>
          </p:nvPr>
        </p:nvSpPr>
        <p:spPr>
          <a:xfrm>
            <a:off x="457200" y="11721"/>
            <a:ext cx="8229600" cy="1143000"/>
          </a:xfrm>
        </p:spPr>
        <p:txBody>
          <a:bodyPr>
            <a:normAutofit/>
          </a:bodyPr>
          <a:lstStyle/>
          <a:p>
            <a:r>
              <a:rPr lang="en-US" sz="4400" b="1" dirty="0" smtClean="0"/>
              <a:t>Today’s Discussion</a:t>
            </a:r>
            <a:endParaRPr lang="en-US" sz="4400" b="1" dirty="0"/>
          </a:p>
        </p:txBody>
      </p:sp>
      <p:cxnSp>
        <p:nvCxnSpPr>
          <p:cNvPr id="5" name="Straight Connector 4"/>
          <p:cNvCxnSpPr/>
          <p:nvPr/>
        </p:nvCxnSpPr>
        <p:spPr>
          <a:xfrm>
            <a:off x="392519" y="10668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247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254691"/>
          </a:xfrm>
        </p:spPr>
        <p:txBody>
          <a:bodyPr/>
          <a:lstStyle/>
          <a:p>
            <a:r>
              <a:rPr lang="en-US" b="1" dirty="0" smtClean="0">
                <a:solidFill>
                  <a:schemeClr val="accent1"/>
                </a:solidFill>
              </a:rPr>
              <a:t>Aid In Dying</a:t>
            </a:r>
            <a:r>
              <a:rPr lang="en-US" dirty="0" smtClean="0">
                <a:solidFill>
                  <a:schemeClr val="bg1"/>
                </a:solidFill>
              </a:rPr>
              <a:t>: Patient self-administers prescribed lethal medication.</a:t>
            </a:r>
          </a:p>
          <a:p>
            <a:r>
              <a:rPr lang="en-US" b="1" dirty="0" smtClean="0">
                <a:solidFill>
                  <a:schemeClr val="accent1"/>
                </a:solidFill>
              </a:rPr>
              <a:t>Passive Euthanasia</a:t>
            </a:r>
            <a:r>
              <a:rPr lang="en-US" dirty="0" smtClean="0">
                <a:solidFill>
                  <a:schemeClr val="bg1"/>
                </a:solidFill>
              </a:rPr>
              <a:t>: Withdrawing medical treatment with the intention that it will result in a patient’s death.</a:t>
            </a:r>
          </a:p>
          <a:p>
            <a:r>
              <a:rPr lang="en-US" b="1" dirty="0" smtClean="0">
                <a:solidFill>
                  <a:schemeClr val="accent1"/>
                </a:solidFill>
              </a:rPr>
              <a:t>Voluntary Active Euthanasia</a:t>
            </a:r>
            <a:r>
              <a:rPr lang="en-US" dirty="0" smtClean="0">
                <a:solidFill>
                  <a:schemeClr val="bg1"/>
                </a:solidFill>
              </a:rPr>
              <a:t>: Physician actively administers life-ending medication, usually intravenously.</a:t>
            </a:r>
          </a:p>
        </p:txBody>
      </p:sp>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4</a:t>
            </a:fld>
            <a:endParaRPr kumimoji="0" lang="en-US"/>
          </a:p>
        </p:txBody>
      </p:sp>
      <p:sp>
        <p:nvSpPr>
          <p:cNvPr id="6" name="Title 3"/>
          <p:cNvSpPr>
            <a:spLocks noGrp="1"/>
          </p:cNvSpPr>
          <p:nvPr>
            <p:ph type="title"/>
          </p:nvPr>
        </p:nvSpPr>
        <p:spPr>
          <a:xfrm>
            <a:off x="457200" y="228600"/>
            <a:ext cx="8229600" cy="1143000"/>
          </a:xfrm>
        </p:spPr>
        <p:txBody>
          <a:bodyPr>
            <a:normAutofit fontScale="90000"/>
          </a:bodyPr>
          <a:lstStyle/>
          <a:p>
            <a:r>
              <a:rPr lang="en-US" sz="4900" b="1" dirty="0" smtClean="0"/>
              <a:t>Finding the Words</a:t>
            </a:r>
            <a:r>
              <a:rPr lang="en-US" sz="4400" b="1" dirty="0" smtClean="0"/>
              <a:t/>
            </a:r>
            <a:br>
              <a:rPr lang="en-US" sz="4400" b="1" dirty="0" smtClean="0"/>
            </a:br>
            <a:r>
              <a:rPr lang="en-US" sz="4400" dirty="0" smtClean="0"/>
              <a:t>Terms Used in This Presentation</a:t>
            </a:r>
            <a:endParaRPr lang="en-US" sz="4400" dirty="0"/>
          </a:p>
        </p:txBody>
      </p:sp>
      <p:cxnSp>
        <p:nvCxnSpPr>
          <p:cNvPr id="7" name="Straight Connector 6"/>
          <p:cNvCxnSpPr/>
          <p:nvPr/>
        </p:nvCxnSpPr>
        <p:spPr>
          <a:xfrm>
            <a:off x="609600"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17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5</a:t>
            </a:fld>
            <a:endParaRPr kumimoji="0" lang="en-US"/>
          </a:p>
        </p:txBody>
      </p:sp>
      <p:pic>
        <p:nvPicPr>
          <p:cNvPr id="7" name="Picture 6"/>
          <p:cNvPicPr>
            <a:picLocks noChangeAspect="1"/>
          </p:cNvPicPr>
          <p:nvPr/>
        </p:nvPicPr>
        <p:blipFill>
          <a:blip r:embed="rId3"/>
          <a:stretch>
            <a:fillRect/>
          </a:stretch>
        </p:blipFill>
        <p:spPr>
          <a:xfrm>
            <a:off x="442847" y="155636"/>
            <a:ext cx="8258307" cy="6168964"/>
          </a:xfrm>
          <a:prstGeom prst="rect">
            <a:avLst/>
          </a:prstGeom>
          <a:ln w="28575">
            <a:solidFill>
              <a:schemeClr val="accent1"/>
            </a:solidFill>
          </a:ln>
        </p:spPr>
      </p:pic>
    </p:spTree>
    <p:extLst>
      <p:ext uri="{BB962C8B-B14F-4D97-AF65-F5344CB8AC3E}">
        <p14:creationId xmlns:p14="http://schemas.microsoft.com/office/powerpoint/2010/main" val="323681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6</a:t>
            </a:fld>
            <a:endParaRPr kumimoji="0" lang="en-US"/>
          </a:p>
        </p:txBody>
      </p:sp>
      <p:cxnSp>
        <p:nvCxnSpPr>
          <p:cNvPr id="8" name="Straight Connector 7"/>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10" name="Title 3"/>
          <p:cNvSpPr>
            <a:spLocks noGrp="1"/>
          </p:cNvSpPr>
          <p:nvPr>
            <p:ph type="title"/>
          </p:nvPr>
        </p:nvSpPr>
        <p:spPr>
          <a:xfrm>
            <a:off x="457200" y="228600"/>
            <a:ext cx="8229600" cy="1143000"/>
          </a:xfrm>
        </p:spPr>
        <p:txBody>
          <a:bodyPr>
            <a:normAutofit fontScale="90000"/>
          </a:bodyPr>
          <a:lstStyle/>
          <a:p>
            <a:r>
              <a:rPr lang="en-US" sz="4900" b="1" dirty="0" smtClean="0"/>
              <a:t>Historic Context</a:t>
            </a:r>
            <a:r>
              <a:rPr lang="en-US" sz="4400" b="1" dirty="0" smtClean="0"/>
              <a:t/>
            </a:r>
            <a:br>
              <a:rPr lang="en-US" sz="4400" b="1" dirty="0" smtClean="0"/>
            </a:br>
            <a:r>
              <a:rPr lang="en-US" sz="4400" dirty="0" smtClean="0"/>
              <a:t>United States in the 20</a:t>
            </a:r>
            <a:r>
              <a:rPr lang="en-US" sz="4400" baseline="30000" dirty="0" smtClean="0"/>
              <a:t>th</a:t>
            </a:r>
            <a:r>
              <a:rPr lang="en-US" sz="4400" dirty="0" smtClean="0"/>
              <a:t> Century</a:t>
            </a:r>
            <a:endParaRPr lang="en-US" sz="4400" dirty="0"/>
          </a:p>
        </p:txBody>
      </p:sp>
      <p:cxnSp>
        <p:nvCxnSpPr>
          <p:cNvPr id="17" name="Straight Connector 16"/>
          <p:cNvCxnSpPr/>
          <p:nvPr/>
        </p:nvCxnSpPr>
        <p:spPr>
          <a:xfrm>
            <a:off x="228087" y="4031253"/>
            <a:ext cx="8763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95326" y="3699989"/>
            <a:ext cx="0" cy="3003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199555" y="3727919"/>
            <a:ext cx="0" cy="300394"/>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875374" y="2076562"/>
            <a:ext cx="1378116" cy="1932678"/>
            <a:chOff x="5113147" y="2114779"/>
            <a:chExt cx="1378116" cy="1932678"/>
          </a:xfrm>
        </p:grpSpPr>
        <p:cxnSp>
          <p:nvCxnSpPr>
            <p:cNvPr id="26" name="Straight Connector 25"/>
            <p:cNvCxnSpPr/>
            <p:nvPr/>
          </p:nvCxnSpPr>
          <p:spPr>
            <a:xfrm flipV="1">
              <a:off x="5802205" y="3747063"/>
              <a:ext cx="0" cy="30039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4" descr="http://1.bp.blogspot.com/-tRCrMilJ2Ok/TekvgJYVpcI/AAAAAAAALw4/ZtiW0rocXyw/s1600/Jack%2BKevork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147" y="2114779"/>
              <a:ext cx="1378116" cy="170407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http://www.glaad.org/sites/default/files/Washington%20Stat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755" y="1670519"/>
            <a:ext cx="1520825" cy="99596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broadbandsp.com/images/states/oreg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631" y="2594776"/>
            <a:ext cx="1635124" cy="12090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remedianetwork.files.wordpress.com/2013/01/euthanasia-poster.jpg?w=160&amp;h=2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81" y="2166602"/>
            <a:ext cx="991113" cy="156719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emlock Soci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466157"/>
            <a:ext cx="1272794" cy="1233832"/>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p:cNvCxnSpPr/>
          <p:nvPr/>
        </p:nvCxnSpPr>
        <p:spPr>
          <a:xfrm flipV="1">
            <a:off x="609087" y="3730859"/>
            <a:ext cx="0" cy="3003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4133" y="4058475"/>
            <a:ext cx="889907" cy="338554"/>
          </a:xfrm>
          <a:prstGeom prst="rect">
            <a:avLst/>
          </a:prstGeom>
          <a:noFill/>
        </p:spPr>
        <p:txBody>
          <a:bodyPr wrap="square" rtlCol="0">
            <a:spAutoFit/>
          </a:bodyPr>
          <a:lstStyle/>
          <a:p>
            <a:pPr algn="ctr"/>
            <a:r>
              <a:rPr lang="en-US" sz="1600" b="1" dirty="0" smtClean="0">
                <a:solidFill>
                  <a:schemeClr val="bg1"/>
                </a:solidFill>
              </a:rPr>
              <a:t>1938</a:t>
            </a:r>
            <a:endParaRPr lang="en-US" sz="1600" b="1" dirty="0">
              <a:solidFill>
                <a:schemeClr val="bg1"/>
              </a:solidFill>
            </a:endParaRPr>
          </a:p>
        </p:txBody>
      </p:sp>
      <p:sp>
        <p:nvSpPr>
          <p:cNvPr id="39" name="TextBox 38"/>
          <p:cNvSpPr txBox="1"/>
          <p:nvPr/>
        </p:nvSpPr>
        <p:spPr>
          <a:xfrm>
            <a:off x="7780851" y="4086512"/>
            <a:ext cx="889907" cy="338554"/>
          </a:xfrm>
          <a:prstGeom prst="rect">
            <a:avLst/>
          </a:prstGeom>
          <a:noFill/>
        </p:spPr>
        <p:txBody>
          <a:bodyPr wrap="square" rtlCol="0">
            <a:spAutoFit/>
          </a:bodyPr>
          <a:lstStyle/>
          <a:p>
            <a:pPr algn="ctr"/>
            <a:r>
              <a:rPr lang="en-US" sz="1600" b="1" dirty="0" smtClean="0">
                <a:solidFill>
                  <a:schemeClr val="bg1"/>
                </a:solidFill>
              </a:rPr>
              <a:t>1997</a:t>
            </a:r>
            <a:endParaRPr lang="en-US" sz="1600" b="1" dirty="0">
              <a:solidFill>
                <a:schemeClr val="bg1"/>
              </a:solidFill>
            </a:endParaRPr>
          </a:p>
        </p:txBody>
      </p:sp>
      <p:sp>
        <p:nvSpPr>
          <p:cNvPr id="40" name="TextBox 39"/>
          <p:cNvSpPr txBox="1"/>
          <p:nvPr/>
        </p:nvSpPr>
        <p:spPr>
          <a:xfrm>
            <a:off x="4534843" y="4089453"/>
            <a:ext cx="889907" cy="338554"/>
          </a:xfrm>
          <a:prstGeom prst="rect">
            <a:avLst/>
          </a:prstGeom>
          <a:noFill/>
        </p:spPr>
        <p:txBody>
          <a:bodyPr wrap="square" rtlCol="0">
            <a:spAutoFit/>
          </a:bodyPr>
          <a:lstStyle/>
          <a:p>
            <a:pPr algn="ctr"/>
            <a:r>
              <a:rPr lang="en-US" sz="1600" b="1" dirty="0" smtClean="0">
                <a:solidFill>
                  <a:schemeClr val="bg1"/>
                </a:solidFill>
              </a:rPr>
              <a:t>1980</a:t>
            </a:r>
            <a:endParaRPr lang="en-US" sz="1600" b="1" dirty="0">
              <a:solidFill>
                <a:schemeClr val="bg1"/>
              </a:solidFill>
            </a:endParaRPr>
          </a:p>
        </p:txBody>
      </p:sp>
      <p:sp>
        <p:nvSpPr>
          <p:cNvPr id="41" name="TextBox 40"/>
          <p:cNvSpPr txBox="1"/>
          <p:nvPr/>
        </p:nvSpPr>
        <p:spPr>
          <a:xfrm>
            <a:off x="6157847" y="4086512"/>
            <a:ext cx="889907" cy="338554"/>
          </a:xfrm>
          <a:prstGeom prst="rect">
            <a:avLst/>
          </a:prstGeom>
          <a:noFill/>
        </p:spPr>
        <p:txBody>
          <a:bodyPr wrap="square" rtlCol="0">
            <a:spAutoFit/>
          </a:bodyPr>
          <a:lstStyle/>
          <a:p>
            <a:pPr algn="ctr"/>
            <a:r>
              <a:rPr lang="en-US" sz="1600" b="1" dirty="0" smtClean="0">
                <a:solidFill>
                  <a:schemeClr val="bg1"/>
                </a:solidFill>
              </a:rPr>
              <a:t>1990s</a:t>
            </a:r>
            <a:endParaRPr lang="en-US" sz="1600" b="1" dirty="0">
              <a:solidFill>
                <a:schemeClr val="bg1"/>
              </a:solidFill>
            </a:endParaRPr>
          </a:p>
        </p:txBody>
      </p:sp>
      <p:sp>
        <p:nvSpPr>
          <p:cNvPr id="43" name="TextBox 42"/>
          <p:cNvSpPr txBox="1"/>
          <p:nvPr/>
        </p:nvSpPr>
        <p:spPr>
          <a:xfrm>
            <a:off x="1298146" y="3611363"/>
            <a:ext cx="1157917" cy="338554"/>
          </a:xfrm>
          <a:prstGeom prst="rect">
            <a:avLst/>
          </a:prstGeom>
          <a:noFill/>
        </p:spPr>
        <p:txBody>
          <a:bodyPr wrap="square" rtlCol="0">
            <a:spAutoFit/>
          </a:bodyPr>
          <a:lstStyle/>
          <a:p>
            <a:pPr algn="ctr"/>
            <a:r>
              <a:rPr lang="en-US" sz="1600" b="1" dirty="0" smtClean="0">
                <a:solidFill>
                  <a:schemeClr val="bg1"/>
                </a:solidFill>
              </a:rPr>
              <a:t>1948-1990</a:t>
            </a:r>
            <a:endParaRPr lang="en-US" sz="1600" b="1" dirty="0">
              <a:solidFill>
                <a:schemeClr val="bg1"/>
              </a:solidFill>
            </a:endParaRPr>
          </a:p>
        </p:txBody>
      </p:sp>
      <p:cxnSp>
        <p:nvCxnSpPr>
          <p:cNvPr id="47" name="Straight Connector 46"/>
          <p:cNvCxnSpPr/>
          <p:nvPr/>
        </p:nvCxnSpPr>
        <p:spPr>
          <a:xfrm flipV="1">
            <a:off x="1749760" y="4058475"/>
            <a:ext cx="0" cy="51463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descr="http://content.gallup.com/origin/gallupinc/GallupSpaces/Production/Cms/POLL/uzryrq_ml0mt--nwgg6htw.png"/>
          <p:cNvPicPr>
            <a:picLocks noChangeAspect="1" noChangeArrowheads="1"/>
          </p:cNvPicPr>
          <p:nvPr/>
        </p:nvPicPr>
        <p:blipFill rotWithShape="1">
          <a:blip r:embed="rId8">
            <a:extLst>
              <a:ext uri="{28A0092B-C50C-407E-A947-70E740481C1C}">
                <a14:useLocalDpi xmlns:a14="http://schemas.microsoft.com/office/drawing/2010/main" val="0"/>
              </a:ext>
            </a:extLst>
          </a:blip>
          <a:srcRect t="32754" r="34659" b="11768"/>
          <a:stretch/>
        </p:blipFill>
        <p:spPr bwMode="auto">
          <a:xfrm>
            <a:off x="1676400" y="4495800"/>
            <a:ext cx="4141656" cy="1869613"/>
          </a:xfrm>
          <a:prstGeom prst="rect">
            <a:avLst/>
          </a:prstGeom>
          <a:noFill/>
          <a:extLst>
            <a:ext uri="{909E8E84-426E-40DD-AFC4-6F175D3DCCD1}">
              <a14:hiddenFill xmlns:a14="http://schemas.microsoft.com/office/drawing/2010/main">
                <a:solidFill>
                  <a:srgbClr val="FFFFFF"/>
                </a:solidFill>
              </a14:hiddenFill>
            </a:ext>
          </a:extLst>
        </p:spPr>
      </p:pic>
      <p:sp>
        <p:nvSpPr>
          <p:cNvPr id="2054" name="&quot;No&quot; Symbol 2053"/>
          <p:cNvSpPr/>
          <p:nvPr/>
        </p:nvSpPr>
        <p:spPr>
          <a:xfrm>
            <a:off x="7942078" y="1660130"/>
            <a:ext cx="902881" cy="914400"/>
          </a:xfrm>
          <a:prstGeom prst="noSmoking">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726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7</a:t>
            </a:fld>
            <a:endParaRPr kumimoji="0" lang="en-US"/>
          </a:p>
        </p:txBody>
      </p:sp>
      <p:cxnSp>
        <p:nvCxnSpPr>
          <p:cNvPr id="8" name="Straight Connector 7"/>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10" name="Title 3"/>
          <p:cNvSpPr>
            <a:spLocks noGrp="1"/>
          </p:cNvSpPr>
          <p:nvPr>
            <p:ph type="title"/>
          </p:nvPr>
        </p:nvSpPr>
        <p:spPr>
          <a:xfrm>
            <a:off x="381000" y="228600"/>
            <a:ext cx="8458200" cy="1143000"/>
          </a:xfrm>
        </p:spPr>
        <p:txBody>
          <a:bodyPr>
            <a:normAutofit fontScale="90000"/>
          </a:bodyPr>
          <a:lstStyle/>
          <a:p>
            <a:r>
              <a:rPr lang="en-US" sz="4900" b="1" dirty="0" smtClean="0"/>
              <a:t>Historic Context</a:t>
            </a:r>
            <a:r>
              <a:rPr lang="en-US" sz="4400" b="1" dirty="0" smtClean="0"/>
              <a:t/>
            </a:r>
            <a:br>
              <a:rPr lang="en-US" sz="4400" b="1" dirty="0" smtClean="0"/>
            </a:br>
            <a:r>
              <a:rPr lang="en-US" sz="4400" dirty="0" smtClean="0"/>
              <a:t>Brittany Maynard: Renewed Advocacy</a:t>
            </a:r>
            <a:endParaRPr lang="en-US" sz="4400" dirty="0"/>
          </a:p>
        </p:txBody>
      </p:sp>
      <p:pic>
        <p:nvPicPr>
          <p:cNvPr id="1026" name="Picture 2" descr="http://alumni.berkeley.edu/sites/default/files/image/brittanycoverpeo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94517"/>
            <a:ext cx="2268442" cy="4199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ifenews.com/wp-content/uploads/2014/11/brittanymaynard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67716"/>
            <a:ext cx="2750179" cy="15436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4.s-nbcnews.com/j/newscms/2014_41/707611/141008-brittany-maynard-kns-02_8c9ec2147ca9a00caf48d039b9ac6397.nbcnews-fp-1240-5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55081"/>
            <a:ext cx="5837725" cy="24480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deathok.com/wp-content/uploads/2015/07/REFRESH-LOGO-OR-web.jpg"/>
          <p:cNvPicPr>
            <a:picLocks noChangeAspect="1" noChangeArrowheads="1"/>
          </p:cNvPicPr>
          <p:nvPr/>
        </p:nvPicPr>
        <p:blipFill rotWithShape="1">
          <a:blip r:embed="rId6">
            <a:extLst>
              <a:ext uri="{28A0092B-C50C-407E-A947-70E740481C1C}">
                <a14:useLocalDpi xmlns:a14="http://schemas.microsoft.com/office/drawing/2010/main" val="0"/>
              </a:ext>
            </a:extLst>
          </a:blip>
          <a:srcRect r="18467"/>
          <a:stretch/>
        </p:blipFill>
        <p:spPr bwMode="auto">
          <a:xfrm>
            <a:off x="2971800" y="2209800"/>
            <a:ext cx="2708299" cy="71084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94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8</a:t>
            </a:fld>
            <a:endParaRPr kumimoji="0" lang="en-US"/>
          </a:p>
        </p:txBody>
      </p:sp>
      <p:cxnSp>
        <p:nvCxnSpPr>
          <p:cNvPr id="8" name="Straight Connector 7"/>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
        <p:nvSpPr>
          <p:cNvPr id="10" name="Title 3"/>
          <p:cNvSpPr>
            <a:spLocks noGrp="1"/>
          </p:cNvSpPr>
          <p:nvPr>
            <p:ph type="title"/>
          </p:nvPr>
        </p:nvSpPr>
        <p:spPr>
          <a:xfrm>
            <a:off x="457200" y="228600"/>
            <a:ext cx="8229600" cy="1143000"/>
          </a:xfrm>
        </p:spPr>
        <p:txBody>
          <a:bodyPr>
            <a:normAutofit fontScale="90000"/>
          </a:bodyPr>
          <a:lstStyle/>
          <a:p>
            <a:r>
              <a:rPr lang="en-US" sz="4900" b="1" dirty="0" smtClean="0"/>
              <a:t>Current Context</a:t>
            </a:r>
            <a:br>
              <a:rPr lang="en-US" sz="4900" b="1" dirty="0" smtClean="0"/>
            </a:br>
            <a:r>
              <a:rPr lang="en-US" sz="4900" dirty="0" smtClean="0"/>
              <a:t>United States</a:t>
            </a:r>
            <a:endParaRPr lang="en-US" sz="4900" dirty="0"/>
          </a:p>
        </p:txBody>
      </p:sp>
      <p:pic>
        <p:nvPicPr>
          <p:cNvPr id="4" name="Picture 3"/>
          <p:cNvPicPr>
            <a:picLocks noChangeAspect="1"/>
          </p:cNvPicPr>
          <p:nvPr/>
        </p:nvPicPr>
        <p:blipFill>
          <a:blip r:embed="rId3"/>
          <a:stretch>
            <a:fillRect/>
          </a:stretch>
        </p:blipFill>
        <p:spPr>
          <a:xfrm>
            <a:off x="681618" y="1905000"/>
            <a:ext cx="7780765" cy="3648075"/>
          </a:xfrm>
          <a:prstGeom prst="rect">
            <a:avLst/>
          </a:prstGeom>
          <a:ln>
            <a:solidFill>
              <a:schemeClr val="accent1"/>
            </a:solidFill>
          </a:ln>
        </p:spPr>
      </p:pic>
      <p:sp>
        <p:nvSpPr>
          <p:cNvPr id="5" name="TextBox 4"/>
          <p:cNvSpPr txBox="1"/>
          <p:nvPr/>
        </p:nvSpPr>
        <p:spPr>
          <a:xfrm>
            <a:off x="5029200" y="5867400"/>
            <a:ext cx="3886200" cy="276999"/>
          </a:xfrm>
          <a:prstGeom prst="rect">
            <a:avLst/>
          </a:prstGeom>
          <a:noFill/>
        </p:spPr>
        <p:txBody>
          <a:bodyPr wrap="square" rtlCol="0">
            <a:spAutoFit/>
          </a:bodyPr>
          <a:lstStyle/>
          <a:p>
            <a:pPr algn="r"/>
            <a:r>
              <a:rPr lang="en-US" sz="1200" dirty="0" smtClean="0">
                <a:solidFill>
                  <a:schemeClr val="bg1"/>
                </a:solidFill>
              </a:rPr>
              <a:t>Image from Compassion &amp; Choices</a:t>
            </a:r>
            <a:endParaRPr lang="en-US" sz="1200" dirty="0">
              <a:solidFill>
                <a:schemeClr val="bg1"/>
              </a:solidFill>
            </a:endParaRPr>
          </a:p>
        </p:txBody>
      </p:sp>
    </p:spTree>
    <p:extLst>
      <p:ext uri="{BB962C8B-B14F-4D97-AF65-F5344CB8AC3E}">
        <p14:creationId xmlns:p14="http://schemas.microsoft.com/office/powerpoint/2010/main" val="356675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393519" y="6416675"/>
            <a:ext cx="365760" cy="365125"/>
          </a:xfrm>
        </p:spPr>
        <p:txBody>
          <a:bodyPr/>
          <a:lstStyle/>
          <a:p>
            <a:fld id="{D5BBC35B-A44B-4119-B8DA-DE9E3DFADA20}" type="slidenum">
              <a:rPr kumimoji="0" lang="en-US" smtClean="0"/>
              <a:pPr/>
              <a:t>9</a:t>
            </a:fld>
            <a:endParaRPr kumimoji="0" lang="en-US"/>
          </a:p>
        </p:txBody>
      </p:sp>
      <p:sp>
        <p:nvSpPr>
          <p:cNvPr id="8" name="Title 3"/>
          <p:cNvSpPr>
            <a:spLocks noGrp="1"/>
          </p:cNvSpPr>
          <p:nvPr>
            <p:ph type="title"/>
          </p:nvPr>
        </p:nvSpPr>
        <p:spPr>
          <a:xfrm>
            <a:off x="457200" y="228600"/>
            <a:ext cx="8229600" cy="1143000"/>
          </a:xfrm>
        </p:spPr>
        <p:txBody>
          <a:bodyPr>
            <a:normAutofit fontScale="90000"/>
          </a:bodyPr>
          <a:lstStyle/>
          <a:p>
            <a:r>
              <a:rPr lang="en-US" sz="4900" b="1" dirty="0" smtClean="0"/>
              <a:t>Current Context</a:t>
            </a:r>
            <a:br>
              <a:rPr lang="en-US" sz="4900" b="1" dirty="0" smtClean="0"/>
            </a:br>
            <a:r>
              <a:rPr lang="en-US" sz="4900" dirty="0" smtClean="0"/>
              <a:t>Physician Opinions</a:t>
            </a:r>
            <a:endParaRPr lang="en-US" sz="4900" dirty="0"/>
          </a:p>
        </p:txBody>
      </p:sp>
      <p:pic>
        <p:nvPicPr>
          <p:cNvPr id="5" name="Picture 4"/>
          <p:cNvPicPr>
            <a:picLocks noChangeAspect="1"/>
          </p:cNvPicPr>
          <p:nvPr/>
        </p:nvPicPr>
        <p:blipFill>
          <a:blip r:embed="rId3"/>
          <a:stretch>
            <a:fillRect/>
          </a:stretch>
        </p:blipFill>
        <p:spPr>
          <a:xfrm>
            <a:off x="2819400" y="2744514"/>
            <a:ext cx="3096213" cy="3534213"/>
          </a:xfrm>
          <a:prstGeom prst="rect">
            <a:avLst/>
          </a:prstGeom>
          <a:ln w="28575">
            <a:solidFill>
              <a:schemeClr val="accent1"/>
            </a:solidFill>
          </a:ln>
        </p:spPr>
      </p:pic>
      <p:sp>
        <p:nvSpPr>
          <p:cNvPr id="10" name="TextBox 9"/>
          <p:cNvSpPr txBox="1"/>
          <p:nvPr/>
        </p:nvSpPr>
        <p:spPr>
          <a:xfrm>
            <a:off x="76200" y="1882914"/>
            <a:ext cx="8991600" cy="707886"/>
          </a:xfrm>
          <a:prstGeom prst="rect">
            <a:avLst/>
          </a:prstGeom>
          <a:noFill/>
        </p:spPr>
        <p:txBody>
          <a:bodyPr wrap="square" rtlCol="0">
            <a:spAutoFit/>
          </a:bodyPr>
          <a:lstStyle/>
          <a:p>
            <a:pPr algn="ctr"/>
            <a:r>
              <a:rPr lang="en-US" sz="2000" dirty="0" smtClean="0">
                <a:solidFill>
                  <a:schemeClr val="bg1"/>
                </a:solidFill>
              </a:rPr>
              <a:t>Medscape polls in 2010 and 2014 show physician support for aid in dying has grown. When asked, “should physician-assisted suicide be allowed?,” doctors said:</a:t>
            </a:r>
            <a:endParaRPr lang="en-US" sz="2000" dirty="0">
              <a:solidFill>
                <a:schemeClr val="bg1"/>
              </a:solidFill>
            </a:endParaRPr>
          </a:p>
        </p:txBody>
      </p:sp>
      <p:cxnSp>
        <p:nvCxnSpPr>
          <p:cNvPr id="11" name="Straight Connector 10"/>
          <p:cNvCxnSpPr/>
          <p:nvPr/>
        </p:nvCxnSpPr>
        <p:spPr>
          <a:xfrm>
            <a:off x="609087" y="1524000"/>
            <a:ext cx="8001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70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 PP Template 2012">
  <a:themeElements>
    <a:clrScheme name="CHI Custom">
      <a:dk1>
        <a:srgbClr val="3B6E8F"/>
      </a:dk1>
      <a:lt1>
        <a:srgbClr val="FFFFFF"/>
      </a:lt1>
      <a:dk2>
        <a:srgbClr val="F6A01A"/>
      </a:dk2>
      <a:lt2>
        <a:srgbClr val="717375"/>
      </a:lt2>
      <a:accent1>
        <a:srgbClr val="F6A01A"/>
      </a:accent1>
      <a:accent2>
        <a:srgbClr val="3B6E8F"/>
      </a:accent2>
      <a:accent3>
        <a:srgbClr val="717375"/>
      </a:accent3>
      <a:accent4>
        <a:srgbClr val="56004E"/>
      </a:accent4>
      <a:accent5>
        <a:srgbClr val="817C00"/>
      </a:accent5>
      <a:accent6>
        <a:srgbClr val="FFFFFF"/>
      </a:accent6>
      <a:hlink>
        <a:srgbClr val="F6A01A"/>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CHI PPT 2015 [Read-Only]" id="{8C5D54AE-973D-4866-A3BE-20D70CB03294}" vid="{F8CD4C76-0033-4C04-91DB-E7D9AE507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DwD Presentation</Template>
  <TotalTime>1425</TotalTime>
  <Words>4078</Words>
  <Application>Microsoft Office PowerPoint</Application>
  <PresentationFormat>On-screen Show (4:3)</PresentationFormat>
  <Paragraphs>285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Ebrima</vt:lpstr>
      <vt:lpstr>Wingdings 2</vt:lpstr>
      <vt:lpstr>CHI PP Template 2012</vt:lpstr>
      <vt:lpstr>Aid in Dying</vt:lpstr>
      <vt:lpstr>About Colorado Health Institute</vt:lpstr>
      <vt:lpstr>Today’s Discussion</vt:lpstr>
      <vt:lpstr>Finding the Words Terms Used in This Presentation</vt:lpstr>
      <vt:lpstr>PowerPoint Presentation</vt:lpstr>
      <vt:lpstr>Historic Context United States in the 20th Century</vt:lpstr>
      <vt:lpstr>Historic Context Brittany Maynard: Renewed Advocacy</vt:lpstr>
      <vt:lpstr>Current Context United States</vt:lpstr>
      <vt:lpstr>Current Context Physician Opinions</vt:lpstr>
      <vt:lpstr>Oregon Death with Dignity Act A National First</vt:lpstr>
      <vt:lpstr>Oregon Death with Dignity Act Required Steps</vt:lpstr>
      <vt:lpstr>Oregon Death with Dignity Act Physician Protections</vt:lpstr>
      <vt:lpstr>The Oregon Experience </vt:lpstr>
      <vt:lpstr>The Oregon Experience </vt:lpstr>
      <vt:lpstr>California End of Life Option Act A New Model</vt:lpstr>
      <vt:lpstr>Aspects of the Debate The Moral Question</vt:lpstr>
      <vt:lpstr>Aspects of the Debate Vulnerable Populations</vt:lpstr>
      <vt:lpstr>Aspects of the Debate Timelines for Terminal Illness</vt:lpstr>
      <vt:lpstr>Aspects of the Debate Coercion and Consent</vt:lpstr>
      <vt:lpstr>The Debate in Colorado House Bills 15-1135 and 16-1054</vt:lpstr>
      <vt:lpstr>The Debate in Colorado Ballot Initiatives</vt:lpstr>
      <vt:lpstr>Review</vt:lpstr>
      <vt:lpstr>Conclusion</vt:lpstr>
      <vt:lpstr>Discussion and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McClelland</dc:creator>
  <cp:lastModifiedBy>Deb Goeken</cp:lastModifiedBy>
  <cp:revision>174</cp:revision>
  <cp:lastPrinted>2015-08-18T22:31:37Z</cp:lastPrinted>
  <dcterms:created xsi:type="dcterms:W3CDTF">2015-08-17T21:14:40Z</dcterms:created>
  <dcterms:modified xsi:type="dcterms:W3CDTF">2016-06-24T15:23:46Z</dcterms:modified>
</cp:coreProperties>
</file>