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58" r:id="rId4"/>
    <p:sldId id="269" r:id="rId5"/>
    <p:sldId id="259" r:id="rId6"/>
    <p:sldId id="260" r:id="rId7"/>
    <p:sldId id="262" r:id="rId8"/>
    <p:sldId id="272" r:id="rId9"/>
    <p:sldId id="277" r:id="rId10"/>
    <p:sldId id="280" r:id="rId11"/>
    <p:sldId id="267" r:id="rId12"/>
    <p:sldId id="275" r:id="rId13"/>
    <p:sldId id="263" r:id="rId14"/>
    <p:sldId id="264" r:id="rId15"/>
    <p:sldId id="266" r:id="rId16"/>
    <p:sldId id="265" r:id="rId17"/>
    <p:sldId id="281" r:id="rId18"/>
    <p:sldId id="270" r:id="rId19"/>
    <p:sldId id="268" r:id="rId20"/>
    <p:sldId id="274" r:id="rId21"/>
    <p:sldId id="271" r:id="rId22"/>
    <p:sldId id="278" r:id="rId23"/>
    <p:sldId id="279" r:id="rId24"/>
  </p:sldIdLst>
  <p:sldSz cx="9144000" cy="6858000" type="screen4x3"/>
  <p:notesSz cx="7010400" cy="92964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Wingdings 2" pitchFamily="18" charset="2"/>
      <p:regular r:id="rId31"/>
    </p:embeddedFont>
    <p:embeddedFont>
      <p:font typeface="Ebrima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ekend" initials="dg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6E8F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8" autoAdjust="0"/>
    <p:restoredTop sz="72973" autoAdjust="0"/>
  </p:normalViewPr>
  <p:slideViewPr>
    <p:cSldViewPr>
      <p:cViewPr>
        <p:scale>
          <a:sx n="69" d="100"/>
          <a:sy n="69" d="100"/>
        </p:scale>
        <p:origin x="-1236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HI-FPE\public\Projects\Data%20and%20Information%20Requests\Colorado%20Health%20Access%20Survey\Diane%20Brunson\Brunson_Diane_14Dec201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Cost too high</c:v>
                </c:pt>
                <c:pt idx="1">
                  <c:v>Family member not offered/ eligible</c:v>
                </c:pt>
                <c:pt idx="2">
                  <c:v>Family member lost or changed job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0.88000000000000089</c:v>
                </c:pt>
                <c:pt idx="1">
                  <c:v>0.41000000000000031</c:v>
                </c:pt>
                <c:pt idx="2">
                  <c:v>0.37000000000000038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2011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Cost too high</c:v>
                </c:pt>
                <c:pt idx="1">
                  <c:v>Family member not offered/ eligible</c:v>
                </c:pt>
                <c:pt idx="2">
                  <c:v>Family member lost or changed job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0.85000000000000064</c:v>
                </c:pt>
                <c:pt idx="1">
                  <c:v>0.41000000000000031</c:v>
                </c:pt>
                <c:pt idx="2">
                  <c:v>0.39000000000000101</c:v>
                </c:pt>
              </c:numCache>
            </c:numRef>
          </c:val>
        </c:ser>
        <c:axId val="94809472"/>
        <c:axId val="94819456"/>
      </c:barChart>
      <c:catAx>
        <c:axId val="94809472"/>
        <c:scaling>
          <c:orientation val="minMax"/>
        </c:scaling>
        <c:axPos val="b"/>
        <c:tickLblPos val="nextTo"/>
        <c:crossAx val="94819456"/>
        <c:crosses val="autoZero"/>
        <c:auto val="1"/>
        <c:lblAlgn val="ctr"/>
        <c:lblOffset val="100"/>
      </c:catAx>
      <c:valAx>
        <c:axId val="94819456"/>
        <c:scaling>
          <c:orientation val="minMax"/>
        </c:scaling>
        <c:axPos val="l"/>
        <c:majorGridlines/>
        <c:numFmt formatCode="0%" sourceLinked="1"/>
        <c:tickLblPos val="nextTo"/>
        <c:crossAx val="9480947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rgbClr val="3B6E8F"/>
                </a:solidFill>
                <a:latin typeface="Myriad Pro" pitchFamily="34" charset="0"/>
              </a:rPr>
              <a:t>Lack </a:t>
            </a: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of </a:t>
            </a:r>
            <a:r>
              <a:rPr lang="en-US" dirty="0" smtClean="0">
                <a:solidFill>
                  <a:srgbClr val="3B6E8F"/>
                </a:solidFill>
                <a:latin typeface="Myriad Pro" pitchFamily="34" charset="0"/>
              </a:rPr>
              <a:t>Dental </a:t>
            </a: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a</a:t>
            </a:r>
            <a:r>
              <a:rPr lang="en-US" dirty="0" smtClean="0">
                <a:solidFill>
                  <a:srgbClr val="3B6E8F"/>
                </a:solidFill>
                <a:latin typeface="Myriad Pro" pitchFamily="34" charset="0"/>
              </a:rPr>
              <a:t>nd/or </a:t>
            </a: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H</a:t>
            </a:r>
            <a:r>
              <a:rPr lang="en-US" dirty="0" smtClean="0">
                <a:solidFill>
                  <a:srgbClr val="3B6E8F"/>
                </a:solidFill>
                <a:latin typeface="Myriad Pro" pitchFamily="34" charset="0"/>
              </a:rPr>
              <a:t>ealth </a:t>
            </a: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I</a:t>
            </a:r>
            <a:r>
              <a:rPr lang="en-US" dirty="0" smtClean="0">
                <a:solidFill>
                  <a:srgbClr val="3B6E8F"/>
                </a:solidFill>
                <a:latin typeface="Myriad Pro" pitchFamily="34" charset="0"/>
              </a:rPr>
              <a:t>nsurance</a:t>
            </a: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, </a:t>
            </a:r>
            <a:br>
              <a:rPr lang="en-US" dirty="0">
                <a:solidFill>
                  <a:srgbClr val="3B6E8F"/>
                </a:solidFill>
                <a:latin typeface="Myriad Pro" pitchFamily="34" charset="0"/>
              </a:rPr>
            </a:br>
            <a:r>
              <a:rPr lang="en-US" dirty="0">
                <a:solidFill>
                  <a:srgbClr val="3B6E8F"/>
                </a:solidFill>
                <a:latin typeface="Myriad Pro" pitchFamily="34" charset="0"/>
              </a:rPr>
              <a:t>2009 and 2011</a:t>
            </a:r>
          </a:p>
        </c:rich>
      </c:tx>
      <c:layout/>
      <c:spPr>
        <a:ln>
          <a:solidFill>
            <a:schemeClr val="bg1"/>
          </a:solidFill>
        </a:ln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'Dental &amp; Health Insurance'!$A$4</c:f>
              <c:strCache>
                <c:ptCount val="1"/>
                <c:pt idx="0">
                  <c:v>No dental insurance</c:v>
                </c:pt>
              </c:strCache>
            </c:strRef>
          </c:tx>
          <c:spPr>
            <a:solidFill>
              <a:srgbClr val="3B6E8F"/>
            </a:solidFill>
          </c:spPr>
          <c:dLbls>
            <c:txPr>
              <a:bodyPr/>
              <a:lstStyle/>
              <a:p>
                <a:pPr>
                  <a:defRPr b="1">
                    <a:latin typeface="Myriad Pro" pitchFamily="34" charset="0"/>
                  </a:defRPr>
                </a:pPr>
                <a:endParaRPr lang="en-US"/>
              </a:p>
            </c:txPr>
            <c:showVal val="1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2011</c:v>
              </c:pt>
            </c:numLit>
          </c:cat>
          <c:val>
            <c:numRef>
              <c:f>('Dental &amp; Health Insurance'!$C$4,'Dental &amp; Health Insurance'!$E$4)</c:f>
              <c:numCache>
                <c:formatCode>0.0%</c:formatCode>
                <c:ptCount val="2"/>
                <c:pt idx="0">
                  <c:v>0.37031500000000112</c:v>
                </c:pt>
                <c:pt idx="1">
                  <c:v>0.39921400000000112</c:v>
                </c:pt>
              </c:numCache>
            </c:numRef>
          </c:val>
        </c:ser>
        <c:ser>
          <c:idx val="1"/>
          <c:order val="1"/>
          <c:tx>
            <c:strRef>
              <c:f>'Dental &amp; Health Insurance'!$A$11</c:f>
              <c:strCache>
                <c:ptCount val="1"/>
                <c:pt idx="0">
                  <c:v>No health insurance</c:v>
                </c:pt>
              </c:strCache>
            </c:strRef>
          </c:tx>
          <c:spPr>
            <a:solidFill>
              <a:srgbClr val="F6A01A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2011</c:v>
              </c:pt>
            </c:numLit>
          </c:cat>
          <c:val>
            <c:numRef>
              <c:f>('Dental &amp; Health Insurance'!$C$11,'Dental &amp; Health Insurance'!$E$11)</c:f>
              <c:numCache>
                <c:formatCode>0.0%</c:formatCode>
                <c:ptCount val="2"/>
                <c:pt idx="0">
                  <c:v>0.13540600000000041</c:v>
                </c:pt>
                <c:pt idx="1">
                  <c:v>0.15830200000000041</c:v>
                </c:pt>
              </c:numCache>
            </c:numRef>
          </c:val>
        </c:ser>
        <c:dLbls>
          <c:showVal val="1"/>
        </c:dLbls>
        <c:axId val="90989312"/>
        <c:axId val="90990848"/>
      </c:barChart>
      <c:catAx>
        <c:axId val="90989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Myriad Pro" pitchFamily="34" charset="0"/>
              </a:defRPr>
            </a:pPr>
            <a:endParaRPr lang="en-US"/>
          </a:p>
        </c:txPr>
        <c:crossAx val="90990848"/>
        <c:crosses val="autoZero"/>
        <c:auto val="1"/>
        <c:lblAlgn val="ctr"/>
        <c:lblOffset val="100"/>
      </c:catAx>
      <c:valAx>
        <c:axId val="90990848"/>
        <c:scaling>
          <c:orientation val="minMax"/>
          <c:max val="1"/>
        </c:scaling>
        <c:axPos val="l"/>
        <c:numFmt formatCode="0.0%" sourceLinked="1"/>
        <c:tickLblPos val="nextTo"/>
        <c:txPr>
          <a:bodyPr/>
          <a:lstStyle/>
          <a:p>
            <a:pPr>
              <a:defRPr>
                <a:latin typeface="Myriad Pro" pitchFamily="34" charset="0"/>
              </a:defRPr>
            </a:pPr>
            <a:endParaRPr lang="en-US"/>
          </a:p>
        </c:txPr>
        <c:crossAx val="909893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Myriad Pro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Usual Source of Care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ER Visiits 2009</c:v>
                </c:pt>
                <c:pt idx="1">
                  <c:v>ER Visits 2011</c:v>
                </c:pt>
                <c:pt idx="2">
                  <c:v>PCP Visit 2009</c:v>
                </c:pt>
                <c:pt idx="3">
                  <c:v>PCP Visit 2011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</c:v>
                </c:pt>
                <c:pt idx="1">
                  <c:v>28</c:v>
                </c:pt>
                <c:pt idx="2">
                  <c:v>93</c:v>
                </c:pt>
                <c:pt idx="3">
                  <c:v>92.5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Usual Source of Care</c:v>
                </c:pt>
              </c:strCache>
            </c:strRef>
          </c:tx>
          <c:spPr>
            <a:solidFill>
              <a:srgbClr val="3B6E8F"/>
            </a:solidFill>
          </c:spPr>
          <c:cat>
            <c:strRef>
              <c:f>Sheet1!$A$2:$A$5</c:f>
              <c:strCache>
                <c:ptCount val="4"/>
                <c:pt idx="0">
                  <c:v>ER Visiits 2009</c:v>
                </c:pt>
                <c:pt idx="1">
                  <c:v>ER Visits 2011</c:v>
                </c:pt>
                <c:pt idx="2">
                  <c:v>PCP Visit 2009</c:v>
                </c:pt>
                <c:pt idx="3">
                  <c:v>PCP Visit 2011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28.6</c:v>
                </c:pt>
                <c:pt idx="1">
                  <c:v>33.200000000000003</c:v>
                </c:pt>
                <c:pt idx="2">
                  <c:v>56.7</c:v>
                </c:pt>
                <c:pt idx="3">
                  <c:v>64.099999999999994</c:v>
                </c:pt>
              </c:numCache>
            </c:numRef>
          </c:val>
        </c:ser>
        <c:axId val="103591296"/>
        <c:axId val="103601280"/>
      </c:barChart>
      <c:catAx>
        <c:axId val="103591296"/>
        <c:scaling>
          <c:orientation val="minMax"/>
        </c:scaling>
        <c:axPos val="b"/>
        <c:tickLblPos val="nextTo"/>
        <c:crossAx val="103601280"/>
        <c:crosses val="autoZero"/>
        <c:auto val="1"/>
        <c:lblAlgn val="ctr"/>
        <c:lblOffset val="100"/>
      </c:catAx>
      <c:valAx>
        <c:axId val="103601280"/>
        <c:scaling>
          <c:orientation val="minMax"/>
        </c:scaling>
        <c:axPos val="l"/>
        <c:numFmt formatCode="General" sourceLinked="1"/>
        <c:tickLblPos val="nextTo"/>
        <c:crossAx val="10359129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2254B6-9D99-49CD-841A-AB1EC031884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E81F8B3-17B1-45C8-89E6-78E750AD2813}">
      <dgm:prSet phldrT="[Text]"/>
      <dgm:spPr/>
      <dgm:t>
        <a:bodyPr/>
        <a:lstStyle/>
        <a:p>
          <a:r>
            <a:rPr lang="en-US" dirty="0" smtClean="0"/>
            <a:t>Health insurance coverage</a:t>
          </a:r>
          <a:endParaRPr lang="en-US" dirty="0"/>
        </a:p>
      </dgm:t>
    </dgm:pt>
    <dgm:pt modelId="{C7CFD0E8-8816-402B-8BB0-F4F144CD6E7B}" type="parTrans" cxnId="{8781DE70-BF02-4B09-866B-44D7DDD169D1}">
      <dgm:prSet/>
      <dgm:spPr/>
      <dgm:t>
        <a:bodyPr/>
        <a:lstStyle/>
        <a:p>
          <a:endParaRPr lang="en-US"/>
        </a:p>
      </dgm:t>
    </dgm:pt>
    <dgm:pt modelId="{C37E4B97-4813-4A2C-84E2-B1EA62FCA26D}" type="sibTrans" cxnId="{8781DE70-BF02-4B09-866B-44D7DDD169D1}">
      <dgm:prSet/>
      <dgm:spPr/>
      <dgm:t>
        <a:bodyPr/>
        <a:lstStyle/>
        <a:p>
          <a:endParaRPr lang="en-US"/>
        </a:p>
      </dgm:t>
    </dgm:pt>
    <dgm:pt modelId="{B58CBDDC-A13E-4B22-8F1E-36114CB45C50}">
      <dgm:prSet phldrT="[Text]"/>
      <dgm:spPr/>
      <dgm:t>
        <a:bodyPr/>
        <a:lstStyle/>
        <a:p>
          <a:r>
            <a:rPr lang="en-US" dirty="0" smtClean="0"/>
            <a:t>Better access (primary and specialty care)</a:t>
          </a:r>
          <a:endParaRPr lang="en-US" dirty="0"/>
        </a:p>
      </dgm:t>
    </dgm:pt>
    <dgm:pt modelId="{AE558592-0759-4EAD-A28C-DE055A6B4EEC}" type="parTrans" cxnId="{E0C3CF7F-6AE6-4EAA-95B9-EC4FE7F027EB}">
      <dgm:prSet/>
      <dgm:spPr/>
      <dgm:t>
        <a:bodyPr/>
        <a:lstStyle/>
        <a:p>
          <a:endParaRPr lang="en-US"/>
        </a:p>
      </dgm:t>
    </dgm:pt>
    <dgm:pt modelId="{DCFD2341-30BF-46EB-A930-2D3C5D2AC133}" type="sibTrans" cxnId="{E0C3CF7F-6AE6-4EAA-95B9-EC4FE7F027EB}">
      <dgm:prSet/>
      <dgm:spPr/>
      <dgm:t>
        <a:bodyPr/>
        <a:lstStyle/>
        <a:p>
          <a:endParaRPr lang="en-US"/>
        </a:p>
      </dgm:t>
    </dgm:pt>
    <dgm:pt modelId="{BA835ED8-048A-422E-BB3A-A28231776F7E}">
      <dgm:prSet phldrT="[Text]"/>
      <dgm:spPr/>
      <dgm:t>
        <a:bodyPr/>
        <a:lstStyle/>
        <a:p>
          <a:r>
            <a:rPr lang="en-US" dirty="0" smtClean="0"/>
            <a:t>Improved health outcomes</a:t>
          </a:r>
          <a:endParaRPr lang="en-US" dirty="0"/>
        </a:p>
      </dgm:t>
    </dgm:pt>
    <dgm:pt modelId="{54C1AB1C-6BE1-43EF-9094-E7C8A5BDE17F}" type="parTrans" cxnId="{ED6D4709-BE8E-4C6F-B608-7FB6AB95BA1F}">
      <dgm:prSet/>
      <dgm:spPr/>
      <dgm:t>
        <a:bodyPr/>
        <a:lstStyle/>
        <a:p>
          <a:endParaRPr lang="en-US"/>
        </a:p>
      </dgm:t>
    </dgm:pt>
    <dgm:pt modelId="{DDB437F4-73E0-4288-8AA8-52793F61F217}" type="sibTrans" cxnId="{ED6D4709-BE8E-4C6F-B608-7FB6AB95BA1F}">
      <dgm:prSet/>
      <dgm:spPr/>
      <dgm:t>
        <a:bodyPr/>
        <a:lstStyle/>
        <a:p>
          <a:endParaRPr lang="en-US"/>
        </a:p>
      </dgm:t>
    </dgm:pt>
    <dgm:pt modelId="{F5BA819B-21E4-4F24-BBC4-6566A45B9A06}" type="pres">
      <dgm:prSet presAssocID="{0E2254B6-9D99-49CD-841A-AB1EC0318842}" presName="CompostProcess" presStyleCnt="0">
        <dgm:presLayoutVars>
          <dgm:dir/>
          <dgm:resizeHandles val="exact"/>
        </dgm:presLayoutVars>
      </dgm:prSet>
      <dgm:spPr/>
    </dgm:pt>
    <dgm:pt modelId="{1701EAC8-265E-404C-87BD-13039BD99038}" type="pres">
      <dgm:prSet presAssocID="{0E2254B6-9D99-49CD-841A-AB1EC0318842}" presName="arrow" presStyleLbl="bgShp" presStyleIdx="0" presStyleCnt="1"/>
      <dgm:spPr/>
    </dgm:pt>
    <dgm:pt modelId="{4641FEBE-7C56-4476-B75B-64539FB6ECE4}" type="pres">
      <dgm:prSet presAssocID="{0E2254B6-9D99-49CD-841A-AB1EC0318842}" presName="linearProcess" presStyleCnt="0"/>
      <dgm:spPr/>
    </dgm:pt>
    <dgm:pt modelId="{E6161BD4-4073-4B95-8C32-E044741CB65C}" type="pres">
      <dgm:prSet presAssocID="{CE81F8B3-17B1-45C8-89E6-78E750AD281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40B31-79A1-4E09-B44B-8A130D7ED3A0}" type="pres">
      <dgm:prSet presAssocID="{C37E4B97-4813-4A2C-84E2-B1EA62FCA26D}" presName="sibTrans" presStyleCnt="0"/>
      <dgm:spPr/>
    </dgm:pt>
    <dgm:pt modelId="{8E6858BA-AEE6-465B-A869-BEEBD5DC5983}" type="pres">
      <dgm:prSet presAssocID="{B58CBDDC-A13E-4B22-8F1E-36114CB45C5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9287F-8CD7-4920-9E2B-7B02A233D321}" type="pres">
      <dgm:prSet presAssocID="{DCFD2341-30BF-46EB-A930-2D3C5D2AC133}" presName="sibTrans" presStyleCnt="0"/>
      <dgm:spPr/>
    </dgm:pt>
    <dgm:pt modelId="{04D69FA9-B5A2-42BC-81D8-58A161CA836F}" type="pres">
      <dgm:prSet presAssocID="{BA835ED8-048A-422E-BB3A-A28231776F7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6D4709-BE8E-4C6F-B608-7FB6AB95BA1F}" srcId="{0E2254B6-9D99-49CD-841A-AB1EC0318842}" destId="{BA835ED8-048A-422E-BB3A-A28231776F7E}" srcOrd="2" destOrd="0" parTransId="{54C1AB1C-6BE1-43EF-9094-E7C8A5BDE17F}" sibTransId="{DDB437F4-73E0-4288-8AA8-52793F61F217}"/>
    <dgm:cxn modelId="{536C02F7-CD2F-4396-AA4D-AA5E0DF4A9CE}" type="presOf" srcId="{BA835ED8-048A-422E-BB3A-A28231776F7E}" destId="{04D69FA9-B5A2-42BC-81D8-58A161CA836F}" srcOrd="0" destOrd="0" presId="urn:microsoft.com/office/officeart/2005/8/layout/hProcess9"/>
    <dgm:cxn modelId="{8781DE70-BF02-4B09-866B-44D7DDD169D1}" srcId="{0E2254B6-9D99-49CD-841A-AB1EC0318842}" destId="{CE81F8B3-17B1-45C8-89E6-78E750AD2813}" srcOrd="0" destOrd="0" parTransId="{C7CFD0E8-8816-402B-8BB0-F4F144CD6E7B}" sibTransId="{C37E4B97-4813-4A2C-84E2-B1EA62FCA26D}"/>
    <dgm:cxn modelId="{E0C3CF7F-6AE6-4EAA-95B9-EC4FE7F027EB}" srcId="{0E2254B6-9D99-49CD-841A-AB1EC0318842}" destId="{B58CBDDC-A13E-4B22-8F1E-36114CB45C50}" srcOrd="1" destOrd="0" parTransId="{AE558592-0759-4EAD-A28C-DE055A6B4EEC}" sibTransId="{DCFD2341-30BF-46EB-A930-2D3C5D2AC133}"/>
    <dgm:cxn modelId="{AA80299F-8CD3-459F-90C8-B489AD2A38E7}" type="presOf" srcId="{0E2254B6-9D99-49CD-841A-AB1EC0318842}" destId="{F5BA819B-21E4-4F24-BBC4-6566A45B9A06}" srcOrd="0" destOrd="0" presId="urn:microsoft.com/office/officeart/2005/8/layout/hProcess9"/>
    <dgm:cxn modelId="{181C4CE3-A192-4A6E-90BC-F73CDF72E92E}" type="presOf" srcId="{CE81F8B3-17B1-45C8-89E6-78E750AD2813}" destId="{E6161BD4-4073-4B95-8C32-E044741CB65C}" srcOrd="0" destOrd="0" presId="urn:microsoft.com/office/officeart/2005/8/layout/hProcess9"/>
    <dgm:cxn modelId="{F391D885-CE86-4C60-B6D8-436CA49ADD2F}" type="presOf" srcId="{B58CBDDC-A13E-4B22-8F1E-36114CB45C50}" destId="{8E6858BA-AEE6-465B-A869-BEEBD5DC5983}" srcOrd="0" destOrd="0" presId="urn:microsoft.com/office/officeart/2005/8/layout/hProcess9"/>
    <dgm:cxn modelId="{0FA0C586-F227-4E16-A150-20C0139669EF}" type="presParOf" srcId="{F5BA819B-21E4-4F24-BBC4-6566A45B9A06}" destId="{1701EAC8-265E-404C-87BD-13039BD99038}" srcOrd="0" destOrd="0" presId="urn:microsoft.com/office/officeart/2005/8/layout/hProcess9"/>
    <dgm:cxn modelId="{CEF4FDC3-2B5B-4F90-B510-D020960A99F1}" type="presParOf" srcId="{F5BA819B-21E4-4F24-BBC4-6566A45B9A06}" destId="{4641FEBE-7C56-4476-B75B-64539FB6ECE4}" srcOrd="1" destOrd="0" presId="urn:microsoft.com/office/officeart/2005/8/layout/hProcess9"/>
    <dgm:cxn modelId="{B9740194-19BE-40C4-B504-EA2D82227D4A}" type="presParOf" srcId="{4641FEBE-7C56-4476-B75B-64539FB6ECE4}" destId="{E6161BD4-4073-4B95-8C32-E044741CB65C}" srcOrd="0" destOrd="0" presId="urn:microsoft.com/office/officeart/2005/8/layout/hProcess9"/>
    <dgm:cxn modelId="{F312A7D8-87E1-4171-AE7A-69B5CEAA6D40}" type="presParOf" srcId="{4641FEBE-7C56-4476-B75B-64539FB6ECE4}" destId="{51140B31-79A1-4E09-B44B-8A130D7ED3A0}" srcOrd="1" destOrd="0" presId="urn:microsoft.com/office/officeart/2005/8/layout/hProcess9"/>
    <dgm:cxn modelId="{AD30444B-E011-495C-B8AB-7D71F81DDB30}" type="presParOf" srcId="{4641FEBE-7C56-4476-B75B-64539FB6ECE4}" destId="{8E6858BA-AEE6-465B-A869-BEEBD5DC5983}" srcOrd="2" destOrd="0" presId="urn:microsoft.com/office/officeart/2005/8/layout/hProcess9"/>
    <dgm:cxn modelId="{05B6607E-C615-4B54-BB82-E3C57C6B58CF}" type="presParOf" srcId="{4641FEBE-7C56-4476-B75B-64539FB6ECE4}" destId="{B0C9287F-8CD7-4920-9E2B-7B02A233D321}" srcOrd="3" destOrd="0" presId="urn:microsoft.com/office/officeart/2005/8/layout/hProcess9"/>
    <dgm:cxn modelId="{674B24B3-00DB-4C50-B5BB-9E818D11BA12}" type="presParOf" srcId="{4641FEBE-7C56-4476-B75B-64539FB6ECE4}" destId="{04D69FA9-B5A2-42BC-81D8-58A161CA83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01EAC8-265E-404C-87BD-13039BD99038}">
      <dsp:nvSpPr>
        <dsp:cNvPr id="0" name=""/>
        <dsp:cNvSpPr/>
      </dsp:nvSpPr>
      <dsp:spPr>
        <a:xfrm>
          <a:off x="617219" y="0"/>
          <a:ext cx="6995160" cy="452596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61BD4-4073-4B95-8C32-E044741CB65C}">
      <dsp:nvSpPr>
        <dsp:cNvPr id="0" name=""/>
        <dsp:cNvSpPr/>
      </dsp:nvSpPr>
      <dsp:spPr>
        <a:xfrm>
          <a:off x="8840" y="1357788"/>
          <a:ext cx="2648902" cy="181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Health insurance coverage</a:t>
          </a:r>
          <a:endParaRPr lang="en-US" sz="3000" kern="1200" dirty="0"/>
        </a:p>
      </dsp:txBody>
      <dsp:txXfrm>
        <a:off x="8840" y="1357788"/>
        <a:ext cx="2648902" cy="1810384"/>
      </dsp:txXfrm>
    </dsp:sp>
    <dsp:sp modelId="{8E6858BA-AEE6-465B-A869-BEEBD5DC5983}">
      <dsp:nvSpPr>
        <dsp:cNvPr id="0" name=""/>
        <dsp:cNvSpPr/>
      </dsp:nvSpPr>
      <dsp:spPr>
        <a:xfrm>
          <a:off x="2790348" y="1357788"/>
          <a:ext cx="2648902" cy="181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Better access (primary and specialty care)</a:t>
          </a:r>
          <a:endParaRPr lang="en-US" sz="3000" kern="1200" dirty="0"/>
        </a:p>
      </dsp:txBody>
      <dsp:txXfrm>
        <a:off x="2790348" y="1357788"/>
        <a:ext cx="2648902" cy="1810384"/>
      </dsp:txXfrm>
    </dsp:sp>
    <dsp:sp modelId="{04D69FA9-B5A2-42BC-81D8-58A161CA836F}">
      <dsp:nvSpPr>
        <dsp:cNvPr id="0" name=""/>
        <dsp:cNvSpPr/>
      </dsp:nvSpPr>
      <dsp:spPr>
        <a:xfrm>
          <a:off x="5571857" y="1357788"/>
          <a:ext cx="2648902" cy="181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Improved health outcomes</a:t>
          </a:r>
          <a:endParaRPr lang="en-US" sz="3000" kern="1200" dirty="0"/>
        </a:p>
      </dsp:txBody>
      <dsp:txXfrm>
        <a:off x="5571857" y="1357788"/>
        <a:ext cx="2648902" cy="1810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10BA1-E92C-4DBE-B5D8-3CF3445B0DBE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DF6DF-372C-4503-AD70-A5DD4D1889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648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FF42D-3400-41D6-82BF-3F4B4E82479C}" type="datetimeFigureOut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E8DD1-9899-4948-9FCB-7507566299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2597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2"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F543-2FF4-463B-B0EF-DE70A4142C16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8DD1-9899-4948-9FCB-7507566299F3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8600" y="-221075"/>
            <a:ext cx="4953001" cy="7289801"/>
            <a:chOff x="228600" y="-221075"/>
            <a:chExt cx="4953001" cy="7289801"/>
          </a:xfrm>
        </p:grpSpPr>
        <p:sp>
          <p:nvSpPr>
            <p:cNvPr id="15" name="Oval 14"/>
            <p:cNvSpPr/>
            <p:nvPr/>
          </p:nvSpPr>
          <p:spPr>
            <a:xfrm rot="16200000">
              <a:off x="228601" y="1796814"/>
              <a:ext cx="1284111" cy="12841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6200000">
              <a:off x="1757305" y="2163703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6200000">
              <a:off x="1390416" y="1063036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6200000">
              <a:off x="289749" y="696147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6200000">
              <a:off x="2919120" y="2408295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6200000">
              <a:off x="2246490" y="451555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16200000">
              <a:off x="289749" y="-221075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16200000">
              <a:off x="3775194" y="2469444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16200000">
              <a:off x="2857971" y="-159927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 rot="16200000">
              <a:off x="4692416" y="2591740"/>
              <a:ext cx="489185" cy="4891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28600" y="3766726"/>
              <a:ext cx="1284111" cy="12841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9748" y="5295430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390415" y="4928541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757304" y="3827874"/>
              <a:ext cx="856074" cy="856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89748" y="6457245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246489" y="5784615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919119" y="3827874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857970" y="6396096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836341" y="3766726"/>
              <a:ext cx="611481" cy="6114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692415" y="3766726"/>
              <a:ext cx="489185" cy="4891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9" name="Rectangle 3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print"/>
          <a:srcRect b="17037"/>
          <a:stretch/>
        </p:blipFill>
        <p:spPr>
          <a:xfrm>
            <a:off x="5943600" y="5831256"/>
            <a:ext cx="2743199" cy="721943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505200" y="533401"/>
            <a:ext cx="5334000" cy="1676399"/>
          </a:xfrm>
        </p:spPr>
        <p:txBody>
          <a:bodyPr vert="horz" anchor="t">
            <a:normAutofit/>
          </a:bodyPr>
          <a:lstStyle>
            <a:lvl1pPr algn="r">
              <a:defRPr sz="4800" b="1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257800" y="2286000"/>
            <a:ext cx="3505200" cy="1047304"/>
          </a:xfrm>
        </p:spPr>
        <p:txBody>
          <a:bodyPr lIns="45720" rIns="45720"/>
          <a:lstStyle>
            <a:lvl1pPr marL="0" marR="64008" indent="0" algn="r">
              <a:buNone/>
              <a:defRPr b="0" i="1"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B28B652-F480-4AF5-90E1-96E0C3D94B31}" type="datetime1">
              <a:rPr lang="en-US" smtClean="0"/>
              <a:pPr/>
              <a:t>3/7/2012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 dirty="0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4267200"/>
            <a:ext cx="3124200" cy="381000"/>
          </a:xfrm>
        </p:spPr>
        <p:txBody>
          <a:bodyPr>
            <a:normAutofit/>
          </a:bodyPr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Date ##, ####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4" hasCustomPrompt="1"/>
          </p:nvPr>
        </p:nvSpPr>
        <p:spPr>
          <a:xfrm>
            <a:off x="3733800" y="4648200"/>
            <a:ext cx="5029200" cy="685800"/>
          </a:xfrm>
        </p:spPr>
        <p:txBody>
          <a:bodyPr/>
          <a:lstStyle>
            <a:lvl1pPr algn="r">
              <a:buFontTx/>
              <a:buNone/>
              <a:defRPr baseline="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change Event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 userDrawn="1">
            <p:ph idx="13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lide Number Placeholder 6"/>
          <p:cNvSpPr txBox="1">
            <a:spLocks/>
          </p:cNvSpPr>
          <p:nvPr userDrawn="1"/>
        </p:nvSpPr>
        <p:spPr>
          <a:xfrm>
            <a:off x="6781800" y="6356351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FAF64-2E2D-4E05-A04D-381E6CBB74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3"/>
          <p:cNvSpPr txBox="1">
            <a:spLocks/>
          </p:cNvSpPr>
          <p:nvPr userDrawn="1"/>
        </p:nvSpPr>
        <p:spPr>
          <a:xfrm>
            <a:off x="4182533" y="4953000"/>
            <a:ext cx="4428066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brima"/>
                <a:ea typeface="+mj-ea"/>
                <a:cs typeface="Ebrima"/>
              </a:defRPr>
            </a:lvl1pPr>
          </a:lstStyle>
          <a:p>
            <a:pPr algn="r"/>
            <a:r>
              <a:rPr lang="en-US" sz="3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Click to change chapter title</a:t>
            </a:r>
            <a:endParaRPr lang="en-US" sz="3600" dirty="0"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/>
          <a:srcRect b="20000"/>
          <a:stretch/>
        </p:blipFill>
        <p:spPr>
          <a:xfrm>
            <a:off x="374346" y="5065573"/>
            <a:ext cx="4360637" cy="110662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90800" y="6172200"/>
            <a:ext cx="6324600" cy="304800"/>
          </a:xfrm>
          <a:noFill/>
        </p:spPr>
        <p:txBody>
          <a:bodyPr lIns="91440" tIns="0" rIns="91440" anchor="t">
            <a:noAutofit/>
          </a:bodyPr>
          <a:lstStyle>
            <a:lvl1pPr marL="0" marR="18288" indent="0" algn="l">
              <a:buFont typeface="Arial" pitchFamily="34" charset="0"/>
              <a:buChar char="•"/>
              <a:defRPr sz="1800" b="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dirty="0" smtClean="0"/>
              <a:t>     720.382.####       #########@</a:t>
            </a:r>
            <a:r>
              <a:rPr kumimoji="0" lang="en-US" dirty="0" err="1" smtClean="0"/>
              <a:t>coloradohealthinstitute.org</a:t>
            </a:r>
            <a:endParaRPr kumimoji="0" lang="en-US" dirty="0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533400"/>
            <a:ext cx="7010400" cy="4267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172200"/>
            <a:ext cx="2133600" cy="304800"/>
          </a:xfrm>
        </p:spPr>
        <p:txBody>
          <a:bodyPr>
            <a:noAutofit/>
          </a:bodyPr>
          <a:lstStyle>
            <a:lvl1pPr>
              <a:buFontTx/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20C3-5BEF-479E-829F-E2690F3155EC}" type="datetime1">
              <a:rPr lang="en-US" smtClean="0"/>
              <a:pPr/>
              <a:t>3/7/2012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6781800" y="6276976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FAF64-2E2D-4E05-A04D-381E6CBB74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3"/>
          <p:cNvSpPr txBox="1">
            <a:spLocks/>
          </p:cNvSpPr>
          <p:nvPr userDrawn="1"/>
        </p:nvSpPr>
        <p:spPr>
          <a:xfrm>
            <a:off x="4182533" y="4873625"/>
            <a:ext cx="4428066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brima"/>
                <a:ea typeface="+mj-ea"/>
                <a:cs typeface="Ebrima"/>
              </a:defRPr>
            </a:lvl1pPr>
          </a:lstStyle>
          <a:p>
            <a:pPr algn="r"/>
            <a:r>
              <a:rPr lang="en-US" sz="3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Click to change chapter title</a:t>
            </a:r>
            <a:endParaRPr lang="en-US" sz="3600" dirty="0"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b="20000"/>
          <a:stretch/>
        </p:blipFill>
        <p:spPr>
          <a:xfrm>
            <a:off x="374346" y="4986198"/>
            <a:ext cx="4360637" cy="1106627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72200"/>
            <a:ext cx="2438400" cy="381000"/>
          </a:xfrm>
        </p:spPr>
        <p:txBody>
          <a:bodyPr>
            <a:normAutofit/>
          </a:bodyPr>
          <a:lstStyle>
            <a:lvl1pPr>
              <a:buFontTx/>
              <a:buNone/>
              <a:defRPr sz="1800" b="1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Name </a:t>
            </a:r>
            <a:r>
              <a:rPr lang="en-US" dirty="0" err="1" smtClean="0"/>
              <a:t>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6172200"/>
            <a:ext cx="5943600" cy="381000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720.382.####       #######@</a:t>
            </a:r>
            <a:r>
              <a:rPr lang="en-US" dirty="0" err="1" smtClean="0"/>
              <a:t>coloradohealthinstitute.org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228600"/>
            <a:ext cx="91440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219200" y="228600"/>
            <a:ext cx="6705600" cy="44958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 txBox="1">
            <a:spLocks/>
          </p:cNvSpPr>
          <p:nvPr userDrawn="1"/>
        </p:nvSpPr>
        <p:spPr>
          <a:xfrm>
            <a:off x="6781800" y="6356351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FAF64-2E2D-4E05-A04D-381E6CBB74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533400"/>
            <a:ext cx="7010400" cy="4267200"/>
          </a:xfrm>
          <a:prstGeom prst="rect">
            <a:avLst/>
          </a:prstGeom>
          <a:noFill/>
          <a:ln w="57150">
            <a:solidFill>
              <a:schemeClr val="bg2"/>
            </a:solidFill>
          </a:ln>
          <a:effectLst/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rcRect b="25654"/>
          <a:stretch>
            <a:fillRect/>
          </a:stretch>
        </p:blipFill>
        <p:spPr>
          <a:xfrm>
            <a:off x="457200" y="5029200"/>
            <a:ext cx="4343400" cy="1013460"/>
          </a:xfrm>
          <a:prstGeom prst="rect">
            <a:avLst/>
          </a:prstGeom>
        </p:spPr>
      </p:pic>
      <p:sp>
        <p:nvSpPr>
          <p:cNvPr id="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72200"/>
            <a:ext cx="8915400" cy="381000"/>
          </a:xfrm>
        </p:spPr>
        <p:txBody>
          <a:bodyPr>
            <a:normAutofit/>
          </a:bodyPr>
          <a:lstStyle>
            <a:lvl1pPr marL="365760" marR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None/>
              <a:tabLst/>
              <a:defRPr sz="1800" b="1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None/>
              <a:tabLst/>
              <a:defRPr/>
            </a:pPr>
            <a:r>
              <a:rPr lang="en-US" dirty="0" smtClean="0"/>
              <a:t>Name Here     </a:t>
            </a:r>
            <a:r>
              <a:rPr kumimoji="0" lang="en-US" dirty="0" smtClean="0"/>
              <a:t>720.382.####     #########@</a:t>
            </a:r>
            <a:r>
              <a:rPr kumimoji="0" lang="en-US" dirty="0" err="1" smtClean="0"/>
              <a:t>coloradohealthinstitute.org</a:t>
            </a:r>
            <a:endParaRPr kumimoji="0" lang="en-US" dirty="0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5FCC-2720-4315-8CFA-C20A8B28ED9A}" type="datetime1">
              <a:rPr lang="en-US" smtClean="0"/>
              <a:pPr/>
              <a:t>3/7/2012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42875" y="-221076"/>
            <a:ext cx="9286875" cy="7079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5" y="-221075"/>
            <a:ext cx="4953001" cy="7289801"/>
            <a:chOff x="228600" y="-221075"/>
            <a:chExt cx="4953001" cy="7289801"/>
          </a:xfrm>
          <a:solidFill>
            <a:srgbClr val="3B6E8F">
              <a:alpha val="17000"/>
            </a:srgbClr>
          </a:solidFill>
        </p:grpSpPr>
        <p:sp>
          <p:nvSpPr>
            <p:cNvPr id="11" name="Oval 10"/>
            <p:cNvSpPr/>
            <p:nvPr/>
          </p:nvSpPr>
          <p:spPr>
            <a:xfrm rot="16200000">
              <a:off x="228601" y="1796814"/>
              <a:ext cx="1284111" cy="12841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16200000">
              <a:off x="1757305" y="2163703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16200000">
              <a:off x="1390416" y="1063036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16200000">
              <a:off x="289749" y="696147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16200000">
              <a:off x="2919120" y="2408295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6200000">
              <a:off x="2246490" y="451555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16200000">
              <a:off x="289749" y="-221075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6200000">
              <a:off x="3775194" y="2469444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6200000">
              <a:off x="2857971" y="-159927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6200000">
              <a:off x="4692416" y="2591740"/>
              <a:ext cx="489185" cy="4891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8600" y="3766726"/>
              <a:ext cx="1284111" cy="12841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89748" y="5295430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390415" y="4928541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757304" y="3827874"/>
              <a:ext cx="856074" cy="856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9748" y="6457245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246489" y="5784615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919119" y="3827874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57970" y="6396096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836341" y="3766726"/>
              <a:ext cx="611481" cy="6114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692415" y="3766726"/>
              <a:ext cx="489185" cy="4891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2" cstate="print"/>
          <a:srcRect b="22268"/>
          <a:stretch/>
        </p:blipFill>
        <p:spPr>
          <a:xfrm>
            <a:off x="5851525" y="5969674"/>
            <a:ext cx="2984500" cy="735926"/>
          </a:xfrm>
          <a:prstGeom prst="rect">
            <a:avLst/>
          </a:prstGeom>
        </p:spPr>
      </p:pic>
      <p:sp>
        <p:nvSpPr>
          <p:cNvPr id="35" name="Text Placeholder 3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0" y="4876800"/>
            <a:ext cx="4648200" cy="533400"/>
          </a:xfrm>
        </p:spPr>
        <p:txBody>
          <a:bodyPr>
            <a:normAutofit/>
          </a:bodyPr>
          <a:lstStyle>
            <a:lvl1pPr algn="r">
              <a:buFontTx/>
              <a:buNone/>
              <a:defRPr sz="2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Name of Event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4" hasCustomPrompt="1"/>
          </p:nvPr>
        </p:nvSpPr>
        <p:spPr>
          <a:xfrm>
            <a:off x="3962400" y="4495800"/>
            <a:ext cx="4800600" cy="381000"/>
          </a:xfrm>
        </p:spPr>
        <p:txBody>
          <a:bodyPr>
            <a:normAutofit/>
          </a:bodyPr>
          <a:lstStyle>
            <a:lvl1pPr algn="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Date ##, ####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5" hasCustomPrompt="1"/>
          </p:nvPr>
        </p:nvSpPr>
        <p:spPr>
          <a:xfrm>
            <a:off x="3733800" y="0"/>
            <a:ext cx="5029200" cy="2286000"/>
          </a:xfrm>
        </p:spPr>
        <p:txBody>
          <a:bodyPr>
            <a:normAutofit/>
          </a:bodyPr>
          <a:lstStyle>
            <a:lvl1pPr algn="r">
              <a:buFontTx/>
              <a:buNone/>
              <a:defRPr sz="4800" b="1"/>
            </a:lvl1pPr>
          </a:lstStyle>
          <a:p>
            <a:pPr lvl="0"/>
            <a:r>
              <a:rPr lang="en-US" dirty="0" smtClean="0"/>
              <a:t>Click to Edit Name of Presentation in here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5257800" y="2438400"/>
            <a:ext cx="3505200" cy="1524000"/>
          </a:xfrm>
        </p:spPr>
        <p:txBody>
          <a:bodyPr/>
          <a:lstStyle>
            <a:lvl1pPr algn="r">
              <a:buFontTx/>
              <a:buNone/>
              <a:defRPr i="1"/>
            </a:lvl1pPr>
          </a:lstStyle>
          <a:p>
            <a:pPr lvl="0"/>
            <a:r>
              <a:rPr lang="en-US" dirty="0" smtClean="0"/>
              <a:t>Click to change Title of Subhead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FA9BC5-9FA7-45CA-82D1-787F870B8BE6}" type="datetime1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 rtlCol="0"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D75A8-037D-4073-97F6-4FF6F5B33F1B}" type="datetime1">
              <a:rPr lang="en-US" smtClean="0"/>
              <a:pPr/>
              <a:t>3/7/2012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76200"/>
            <a:ext cx="8229600" cy="126523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33498B-FA0E-426E-88C0-FA433B048D0C}" type="datetime1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1447800"/>
            <a:ext cx="3008313" cy="1162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75050" y="1447801"/>
            <a:ext cx="5111750" cy="4572000"/>
          </a:xfrm>
        </p:spPr>
        <p:txBody>
          <a:bodyPr/>
          <a:lstStyle>
            <a:lvl1pPr>
              <a:buClr>
                <a:schemeClr val="accent2"/>
              </a:buClr>
              <a:buFont typeface="Arial" pitchFamily="34" charset="0"/>
              <a:buChar char="•"/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2362200"/>
            <a:ext cx="2819400" cy="3657600"/>
          </a:xfrm>
        </p:spPr>
        <p:txBody>
          <a:bodyPr>
            <a:normAutofit/>
          </a:bodyPr>
          <a:lstStyle>
            <a:lvl1pPr marL="0">
              <a:buFontTx/>
              <a:buNone/>
              <a:defRPr sz="1400" baseline="0">
                <a:solidFill>
                  <a:schemeClr val="accent2"/>
                </a:solidFill>
              </a:defRPr>
            </a:lvl1pPr>
            <a:lvl2pPr>
              <a:buFontTx/>
              <a:buNone/>
              <a:defRPr sz="1400">
                <a:solidFill>
                  <a:schemeClr val="accent2"/>
                </a:solidFill>
              </a:defRPr>
            </a:lvl2pPr>
            <a:lvl3pPr>
              <a:buFontTx/>
              <a:buNone/>
              <a:defRPr sz="1400">
                <a:solidFill>
                  <a:schemeClr val="accent2"/>
                </a:solidFill>
              </a:defRPr>
            </a:lvl3pPr>
            <a:lvl4pPr>
              <a:buFontTx/>
              <a:buNone/>
              <a:defRPr sz="1400">
                <a:solidFill>
                  <a:schemeClr val="accent2"/>
                </a:solidFill>
              </a:defRPr>
            </a:lvl4pPr>
            <a:lvl5pPr>
              <a:buFontTx/>
              <a:buNone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755CB8-7696-42CB-9F8E-DC24F6C8BCE9}" type="datetime1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600200" y="1219200"/>
            <a:ext cx="5943600" cy="4114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00200" y="5486400"/>
            <a:ext cx="5867400" cy="304800"/>
          </a:xfrm>
        </p:spPr>
        <p:txBody>
          <a:bodyPr>
            <a:noAutofit/>
          </a:bodyPr>
          <a:lstStyle>
            <a:lvl1pPr>
              <a:defRPr sz="1800" baseline="0"/>
            </a:lvl1pPr>
          </a:lstStyle>
          <a:p>
            <a:pPr lvl="0"/>
            <a:r>
              <a:rPr lang="en-US" dirty="0" smtClean="0"/>
              <a:t>Caption text in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7479792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19800" y="6407944"/>
            <a:ext cx="2627472" cy="365760"/>
          </a:xfrm>
        </p:spPr>
        <p:txBody>
          <a:bodyPr/>
          <a:lstStyle>
            <a:extLst/>
          </a:lstStyle>
          <a:p>
            <a:fld id="{B515FB0C-BF9C-4089-992D-3CF9AADA3634}" type="datetime1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3B6E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8"/>
          <p:cNvSpPr txBox="1">
            <a:spLocks/>
          </p:cNvSpPr>
          <p:nvPr userDrawn="1"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anchor="t">
            <a:normAutofit/>
          </a:bodyPr>
          <a:lstStyle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67004" y="6119096"/>
            <a:ext cx="609600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6781800" y="6356351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FAF64-2E2D-4E05-A04D-381E6CBB74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/>
          <a:srcRect r="74985" b="22032"/>
          <a:stretch/>
        </p:blipFill>
        <p:spPr>
          <a:xfrm>
            <a:off x="457199" y="242343"/>
            <a:ext cx="1896533" cy="1875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5257800"/>
            <a:ext cx="4495800" cy="1295400"/>
          </a:xfrm>
        </p:spPr>
        <p:txBody>
          <a:bodyPr vert="horz" anchor="t">
            <a:normAutofit/>
          </a:bodyPr>
          <a:lstStyle>
            <a:lvl1pPr algn="r">
              <a:buNone/>
              <a:defRPr sz="4000" b="0" i="1" cap="none" baseline="0"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0140-2BE4-4594-9A3A-348D6E075448}" type="datetime1">
              <a:rPr lang="en-US" smtClean="0"/>
              <a:pPr/>
              <a:t>3/7/2012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828800"/>
            <a:ext cx="9144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6"/>
          <p:cNvSpPr txBox="1">
            <a:spLocks/>
          </p:cNvSpPr>
          <p:nvPr userDrawn="1"/>
        </p:nvSpPr>
        <p:spPr>
          <a:xfrm>
            <a:off x="6781800" y="6356351"/>
            <a:ext cx="21336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FAF64-2E2D-4E05-A04D-381E6CBB74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200400" y="0"/>
            <a:ext cx="5943600" cy="6858000"/>
          </a:xfrm>
          <a:prstGeom prst="rect">
            <a:avLst/>
          </a:prstGeom>
          <a:solidFill>
            <a:srgbClr val="3B6E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B6E8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/>
          <a:srcRect l="-1305" t="-6199" r="75669" b="21342"/>
          <a:stretch/>
        </p:blipFill>
        <p:spPr>
          <a:xfrm>
            <a:off x="285932" y="111125"/>
            <a:ext cx="2492194" cy="2651125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72000" y="5257800"/>
            <a:ext cx="4343400" cy="1371600"/>
          </a:xfrm>
        </p:spPr>
        <p:txBody>
          <a:bodyPr>
            <a:noAutofit/>
          </a:bodyPr>
          <a:lstStyle>
            <a:lvl1pPr algn="r">
              <a:buFontTx/>
              <a:buNone/>
              <a:defRPr sz="4000" i="1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19800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Myriad Pro"/>
                <a:cs typeface="Myriad Pro"/>
              </a:defRPr>
            </a:lvl1pPr>
            <a:extLst/>
          </a:lstStyle>
          <a:p>
            <a:fld id="{838BBF1D-A31D-46C5-AEAD-61875FD39F9B}" type="datetime1">
              <a:rPr lang="en-US" smtClean="0"/>
              <a:pPr/>
              <a:t>3/7/2012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672840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Myriad Pro"/>
                <a:cs typeface="Myriad Pro"/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40040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latin typeface="Myriad Pro"/>
                <a:cs typeface="Myriad Pro"/>
              </a:defRPr>
            </a:lvl1pPr>
            <a:extLst/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3B6E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anchor="t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67004" y="6119096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22" r:id="rId3"/>
    <p:sldLayoutId id="2147483733" r:id="rId4"/>
    <p:sldLayoutId id="2147483734" r:id="rId5"/>
    <p:sldLayoutId id="2147483735" r:id="rId6"/>
    <p:sldLayoutId id="2147483736" r:id="rId7"/>
    <p:sldLayoutId id="2147483723" r:id="rId8"/>
    <p:sldLayoutId id="2147483731" r:id="rId9"/>
    <p:sldLayoutId id="2147483729" r:id="rId10"/>
    <p:sldLayoutId id="2147483732" r:id="rId11"/>
    <p:sldLayoutId id="214748373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3600" b="0" kern="1200" dirty="0" smtClean="0">
          <a:solidFill>
            <a:schemeClr val="bg1"/>
          </a:solidFill>
          <a:effectLst/>
          <a:latin typeface="Myriad Pro"/>
          <a:ea typeface="+mj-ea"/>
          <a:cs typeface="Myriad Pro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90000"/>
        <a:buFont typeface="Arial" pitchFamily="34" charset="0"/>
        <a:buChar char="•"/>
        <a:defRPr kumimoji="0" sz="32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621792" indent="-228600" algn="l" rtl="0" eaLnBrk="1" latinLnBrk="0" hangingPunct="1">
        <a:spcBef>
          <a:spcPts val="324"/>
        </a:spcBef>
        <a:buClr>
          <a:schemeClr val="tx1"/>
        </a:buClr>
        <a:buSzPct val="90000"/>
        <a:buFont typeface="Arial" pitchFamily="34" charset="0"/>
        <a:buChar char="•"/>
        <a:defRPr kumimoji="0" sz="2800" b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80000"/>
        <a:buFont typeface="Arial" pitchFamily="34" charset="0"/>
        <a:buChar char="•"/>
        <a:defRPr kumimoji="0" sz="24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Arial" pitchFamily="34" charset="0"/>
        <a:buChar char="•"/>
        <a:defRPr kumimoji="0" sz="20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Arial" pitchFamily="34" charset="0"/>
        <a:buChar char="•"/>
        <a:defRPr kumimoji="0" sz="18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33401"/>
            <a:ext cx="7467600" cy="1676399"/>
          </a:xfrm>
        </p:spPr>
        <p:txBody>
          <a:bodyPr/>
          <a:lstStyle/>
          <a:p>
            <a:r>
              <a:rPr lang="en-US" dirty="0" smtClean="0">
                <a:latin typeface="Myriad Pro"/>
                <a:cs typeface="Myriad Pro"/>
              </a:rPr>
              <a:t>Uninsured </a:t>
            </a:r>
            <a:br>
              <a:rPr lang="en-US" dirty="0" smtClean="0">
                <a:latin typeface="Myriad Pro"/>
                <a:cs typeface="Myriad Pro"/>
              </a:rPr>
            </a:br>
            <a:r>
              <a:rPr lang="en-US" dirty="0" smtClean="0">
                <a:latin typeface="Myriad Pro"/>
                <a:cs typeface="Myriad Pro"/>
              </a:rPr>
              <a:t>On </a:t>
            </a:r>
            <a:r>
              <a:rPr lang="en-US" dirty="0" smtClean="0"/>
              <a:t>T</a:t>
            </a:r>
            <a:r>
              <a:rPr lang="en-US" dirty="0" smtClean="0">
                <a:latin typeface="Myriad Pro"/>
                <a:cs typeface="Myriad Pro"/>
              </a:rPr>
              <a:t>he Rise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2286000"/>
            <a:ext cx="6248400" cy="1905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What The 2011 Colorado Health Access Survey Tells Us About Vulnerable Coloradans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March 7, 2012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19400" y="4648200"/>
            <a:ext cx="5943600" cy="990600"/>
          </a:xfrm>
        </p:spPr>
        <p:txBody>
          <a:bodyPr>
            <a:normAutofit/>
          </a:bodyPr>
          <a:lstStyle/>
          <a:p>
            <a:r>
              <a:rPr lang="en-US" b="1" dirty="0" smtClean="0"/>
              <a:t>CHI/AHEC Conversation Series</a:t>
            </a:r>
            <a:endParaRPr lang="en-US" b="1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318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The Chronically Uninsured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10</a:t>
            </a:fld>
            <a:endParaRPr kumimoji="0" lang="en-US" dirty="0"/>
          </a:p>
        </p:txBody>
      </p:sp>
      <p:pic>
        <p:nvPicPr>
          <p:cNvPr id="11" name="Picture 10" descr="Duration of underinsu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7677965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09600"/>
          </a:xfrm>
        </p:spPr>
        <p:txBody>
          <a:bodyPr/>
          <a:lstStyle/>
          <a:p>
            <a:r>
              <a:rPr lang="en-US" sz="3200" dirty="0" smtClean="0"/>
              <a:t>2. The “Under” -Insured Are Growing as Well</a:t>
            </a:r>
            <a:endParaRPr lang="en-US" sz="3200" dirty="0"/>
          </a:p>
        </p:txBody>
      </p:sp>
      <p:pic>
        <p:nvPicPr>
          <p:cNvPr id="5122" name="Picture 2" descr="2011_CHAS_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88482"/>
            <a:ext cx="6817525" cy="526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295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Myriad Pro"/>
                <a:cs typeface="Myriad Pro"/>
              </a:rPr>
              <a:t>Rates of Underinsurance, Health Statistics Region, 2011</a:t>
            </a:r>
            <a:endParaRPr lang="en-US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>
          <a:xfrm>
            <a:off x="8001000" y="6400800"/>
            <a:ext cx="365760" cy="365125"/>
          </a:xfrm>
          <a:prstGeom prst="rect">
            <a:avLst/>
          </a:prstGeom>
        </p:spPr>
        <p:txBody>
          <a:bodyPr vert="horz" anchor="b"/>
          <a:lstStyle/>
          <a:p>
            <a:pPr lvl="0" algn="r"/>
            <a:fld id="{D5BBC35B-A44B-4119-B8DA-DE9E3DFADA20}" type="slidenum">
              <a:rPr lang="en-US" sz="1000" smtClean="0">
                <a:solidFill>
                  <a:srgbClr val="3B6E8F"/>
                </a:solidFill>
              </a:rPr>
              <a:pPr lvl="0" algn="r"/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Nearly One-Third of Coloradans </a:t>
            </a:r>
            <a:br>
              <a:rPr lang="en-US" dirty="0" smtClean="0"/>
            </a:br>
            <a:r>
              <a:rPr lang="en-US" dirty="0" smtClean="0"/>
              <a:t>Are Un- Or Under-insured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12</a:t>
            </a:fld>
            <a:endParaRPr kumimoji="0" lang="en-US" dirty="0"/>
          </a:p>
        </p:txBody>
      </p:sp>
      <p:pic>
        <p:nvPicPr>
          <p:cNvPr id="12" name="Content Placeholder 11" descr="Uninsured and underinsur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5257800" cy="3165302"/>
          </a:xfrm>
        </p:spPr>
      </p:pic>
      <p:sp>
        <p:nvSpPr>
          <p:cNvPr id="13" name="TextBox 12"/>
          <p:cNvSpPr txBox="1"/>
          <p:nvPr/>
        </p:nvSpPr>
        <p:spPr>
          <a:xfrm>
            <a:off x="152400" y="1371600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Coloradans by Insurance Status, Colorado, 2011</a:t>
            </a:r>
            <a:endParaRPr lang="en-US" b="1" dirty="0"/>
          </a:p>
        </p:txBody>
      </p:sp>
      <p:pic>
        <p:nvPicPr>
          <p:cNvPr id="14" name="Picture 13" descr="Self-described health status by insuran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079094"/>
            <a:ext cx="5715000" cy="197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9372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 Various Populations Are </a:t>
            </a:r>
            <a:br>
              <a:rPr lang="en-US" sz="3200" dirty="0" smtClean="0"/>
            </a:br>
            <a:r>
              <a:rPr lang="en-US" sz="3200" dirty="0" smtClean="0"/>
              <a:t>     Disproportionately Impacted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5800" y="1447800"/>
            <a:ext cx="7315200" cy="4572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Uninsured Rates by Age, Colorado, 2009 and 2011</a:t>
            </a:r>
            <a:endParaRPr lang="en-US" sz="1800" b="1" dirty="0"/>
          </a:p>
        </p:txBody>
      </p:sp>
      <p:pic>
        <p:nvPicPr>
          <p:cNvPr id="2" name="Picture 1" descr="CHI 003_Uninsuredby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543800" cy="41529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13</a:t>
            </a:fld>
            <a:endParaRPr kumimoji="0"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24800" y="6400800"/>
            <a:ext cx="36576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B6E8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Uninsured Coloradans Are White. </a:t>
            </a:r>
            <a:br>
              <a:rPr lang="en-US" sz="3200" dirty="0" smtClean="0"/>
            </a:br>
            <a:r>
              <a:rPr lang="en-US" sz="3200" dirty="0" smtClean="0"/>
              <a:t>Hispanics Are Disproportionately Affected.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371600"/>
            <a:ext cx="62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B6E8F"/>
                </a:solidFill>
                <a:latin typeface="Myriad Pro" pitchFamily="34" charset="0"/>
              </a:rPr>
              <a:t>Distribution of Uninsured by Race/Ethnicity, Colorado, 2011</a:t>
            </a:r>
            <a:endParaRPr lang="en-US" b="1" dirty="0">
              <a:solidFill>
                <a:srgbClr val="3B6E8F"/>
              </a:solidFill>
              <a:latin typeface="Myriad Pro" pitchFamily="34" charset="0"/>
            </a:endParaRPr>
          </a:p>
        </p:txBody>
      </p:sp>
      <p:pic>
        <p:nvPicPr>
          <p:cNvPr id="2" name="Picture 1" descr="CHI 004_uninsuredbyracep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6" y="1905000"/>
            <a:ext cx="3709410" cy="2895600"/>
          </a:xfrm>
          <a:prstGeom prst="rect">
            <a:avLst/>
          </a:prstGeom>
        </p:spPr>
      </p:pic>
      <p:pic>
        <p:nvPicPr>
          <p:cNvPr id="4" name="Picture 3" descr="CHI 004_Uninsuredbyrac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18" y="3124200"/>
            <a:ext cx="5364587" cy="2823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2438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B6E8F"/>
                </a:solidFill>
                <a:latin typeface="Myriad Pro"/>
                <a:cs typeface="Myriad Pro"/>
              </a:rPr>
              <a:t>Percent Uninsured for 3 Racial/Ethnic Groups, Colorado, 2009 and 2011</a:t>
            </a:r>
            <a:endParaRPr lang="en-US" b="1" dirty="0">
              <a:solidFill>
                <a:srgbClr val="3B6E8F"/>
              </a:solidFill>
              <a:latin typeface="Myriad Pro"/>
              <a:cs typeface="Myriad Pro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14</a:t>
            </a:fld>
            <a:endParaRPr kumimoji="0"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924800" y="6400800"/>
            <a:ext cx="36576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B6E8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09600"/>
          </a:xfrm>
        </p:spPr>
        <p:txBody>
          <a:bodyPr/>
          <a:lstStyle/>
          <a:p>
            <a:r>
              <a:rPr lang="en-US" sz="3200" dirty="0" smtClean="0"/>
              <a:t>Poverty Correlates With Lack of Coverage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371600"/>
            <a:ext cx="91440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 smtClean="0">
                <a:solidFill>
                  <a:schemeClr val="bg1"/>
                </a:solidFill>
                <a:latin typeface="Myriad Pro"/>
                <a:cs typeface="Myriad Pro"/>
              </a:rPr>
              <a:t>Uninsured Rates by Income as a Percentage of Federal Poverty Level, Colorado, 2009 and 2011</a:t>
            </a:r>
            <a:endParaRPr lang="en-US" sz="175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CHI 005_UninsuredbyFP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15988"/>
            <a:ext cx="8001000" cy="41928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15</a:t>
            </a:fld>
            <a:endParaRPr kumimoji="0"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924800" y="6400800"/>
            <a:ext cx="36576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B6E8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9601200" cy="685800"/>
          </a:xfrm>
        </p:spPr>
        <p:txBody>
          <a:bodyPr>
            <a:no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. Fewer Coloradans Have a “Usual </a:t>
            </a:r>
            <a:r>
              <a:rPr lang="en-US" sz="3200" dirty="0"/>
              <a:t>S</a:t>
            </a:r>
            <a:r>
              <a:rPr lang="en-US" sz="3200" dirty="0" smtClean="0"/>
              <a:t>ource of Care”</a:t>
            </a:r>
            <a:endParaRPr lang="en-US" sz="3200" dirty="0"/>
          </a:p>
        </p:txBody>
      </p:sp>
      <p:pic>
        <p:nvPicPr>
          <p:cNvPr id="3075" name="Picture 3" descr="2011_CHAS_Map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752601"/>
            <a:ext cx="6172200" cy="47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371600"/>
            <a:ext cx="696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Percent Who Reported Having No Usual Source of Care, Colorado, 2011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16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Lack of Dental </a:t>
            </a:r>
            <a:r>
              <a:rPr lang="en-US" sz="3200" dirty="0"/>
              <a:t>I</a:t>
            </a:r>
            <a:r>
              <a:rPr lang="en-US" sz="3200" dirty="0" smtClean="0"/>
              <a:t>nsurance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17</a:t>
            </a:fld>
            <a:endParaRPr kumimoji="0"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8915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2232784"/>
              </p:ext>
            </p:extLst>
          </p:nvPr>
        </p:nvGraphicFramePr>
        <p:xfrm>
          <a:off x="457200" y="175260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“Usual </a:t>
            </a:r>
            <a:r>
              <a:rPr lang="en-US" dirty="0"/>
              <a:t>S</a:t>
            </a:r>
            <a:r>
              <a:rPr lang="en-US" dirty="0" smtClean="0"/>
              <a:t>ource of Care”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A</a:t>
            </a:r>
            <a:r>
              <a:rPr lang="en-US" dirty="0" smtClean="0"/>
              <a:t>ssociated </a:t>
            </a:r>
            <a:r>
              <a:rPr lang="en-US" dirty="0"/>
              <a:t>W</a:t>
            </a:r>
            <a:r>
              <a:rPr lang="en-US" dirty="0" smtClean="0"/>
              <a:t>ith </a:t>
            </a:r>
            <a:br>
              <a:rPr lang="en-US" dirty="0" smtClean="0"/>
            </a:br>
            <a:r>
              <a:rPr lang="en-US" dirty="0" smtClean="0"/>
              <a:t>Higher </a:t>
            </a:r>
            <a:r>
              <a:rPr lang="en-US" dirty="0"/>
              <a:t>U</a:t>
            </a:r>
            <a:r>
              <a:rPr lang="en-US" dirty="0" smtClean="0"/>
              <a:t>se of ER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/>
              <a:t>U</a:t>
            </a:r>
            <a:r>
              <a:rPr lang="en-US" dirty="0" smtClean="0"/>
              <a:t>se of Primary Care.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383268"/>
            <a:ext cx="580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Myriad Pro"/>
                <a:cs typeface="Myriad Pro"/>
              </a:rPr>
              <a:t>Utilization of Health Services, Colorado, 2009 and 2011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Informing Policy: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Eligibility and access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Affordability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Health disparities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Measuring impact of current policies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Current investments in medical homes, prevention and primary care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Describing the work ahead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CHAS Matters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19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r>
              <a:rPr lang="en-US" sz="3200" dirty="0" smtClean="0"/>
              <a:t>The 2011 “CHAS”</a:t>
            </a:r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endParaRPr lang="en-US" sz="3200" dirty="0" smtClean="0"/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r>
              <a:rPr lang="en-US" sz="3200" dirty="0" smtClean="0"/>
              <a:t>Succeeds 2008-9 Colorado Household Survey</a:t>
            </a:r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endParaRPr lang="en-US" sz="3200" dirty="0" smtClean="0"/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r>
              <a:rPr lang="en-US" sz="3200" dirty="0" smtClean="0"/>
              <a:t>Funded by The Colorado Trust</a:t>
            </a:r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endParaRPr lang="en-US" sz="3200" dirty="0" smtClean="0"/>
          </a:p>
          <a:p>
            <a:pPr marL="365760" lvl="1" indent="-256032">
              <a:spcBef>
                <a:spcPts val="400"/>
              </a:spcBef>
              <a:buClr>
                <a:schemeClr val="accent1"/>
              </a:buClr>
            </a:pPr>
            <a:r>
              <a:rPr lang="en-US" sz="3200" dirty="0" smtClean="0"/>
              <a:t>Will be available every other year until at least 2017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Introducing the Colorado Health Access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Importance of Access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20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7187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Data available in several ways</a:t>
            </a:r>
          </a:p>
          <a:p>
            <a:pPr lvl="1">
              <a:lnSpc>
                <a:spcPct val="110000"/>
              </a:lnSpc>
            </a:pPr>
            <a:r>
              <a:rPr lang="en-US" u="sng" dirty="0" smtClean="0"/>
              <a:t>www.CoHealthAccessSurvey.org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Research file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Public Use file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Custom reports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Briefings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Topics of Interest/ Deeper Dives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Affordability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Utilization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Barriers to coverage and access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CHAS Moving Forward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21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119811" name="Picture 6" descr="chas_home_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5943600"/>
            <a:ext cx="8915400" cy="914400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Jeff Bontrager     </a:t>
            </a:r>
            <a:r>
              <a:rPr lang="en-US" dirty="0" smtClean="0"/>
              <a:t>720.382.7075     BontragerJ@ColoradoHealthInstitute.org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Westley Mori        </a:t>
            </a:r>
            <a:r>
              <a:rPr lang="en-US" dirty="0" smtClean="0"/>
              <a:t>720.382.7088     MoriW@ColoradoHealthInstitute.org</a:t>
            </a:r>
          </a:p>
        </p:txBody>
      </p:sp>
      <p:pic>
        <p:nvPicPr>
          <p:cNvPr id="5" name="Picture 4" descr="blood draw.jpg"/>
          <p:cNvPicPr>
            <a:picLocks noChangeAspect="1"/>
          </p:cNvPicPr>
          <p:nvPr/>
        </p:nvPicPr>
        <p:blipFill>
          <a:blip r:embed="rId3" cstate="print"/>
          <a:srcRect b="15151"/>
          <a:stretch>
            <a:fillRect/>
          </a:stretch>
        </p:blipFill>
        <p:spPr>
          <a:xfrm>
            <a:off x="762000" y="381000"/>
            <a:ext cx="7543800" cy="4267200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43600" y="4724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/>
              <a:t>Salud Family Health Centers, Commerce City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Introducing the Colorado Health Access Survey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328928"/>
            <a:ext cx="8763000" cy="50718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10,352 households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Telephone survey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Administered in English and Spanish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Weighted to represent entire population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Statistically valid: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Geographic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Race/ethnicity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May-August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Where we are today</a:t>
            </a:r>
          </a:p>
          <a:p>
            <a:endParaRPr lang="en-US" dirty="0" smtClean="0"/>
          </a:p>
          <a:p>
            <a:r>
              <a:rPr lang="en-US" dirty="0" smtClean="0"/>
              <a:t>How we have changed in the past two years</a:t>
            </a:r>
          </a:p>
          <a:p>
            <a:endParaRPr lang="en-US" dirty="0" smtClean="0"/>
          </a:p>
          <a:p>
            <a:r>
              <a:rPr lang="en-US" dirty="0" smtClean="0"/>
              <a:t>The work ahead</a:t>
            </a:r>
          </a:p>
          <a:p>
            <a:endParaRPr lang="en-US" dirty="0" smtClean="0"/>
          </a:p>
          <a:p>
            <a:r>
              <a:rPr lang="en-US" dirty="0" smtClean="0"/>
              <a:t>Resources:</a:t>
            </a:r>
          </a:p>
          <a:p>
            <a:pPr lvl="1"/>
            <a:r>
              <a:rPr lang="en-US" u="sng" dirty="0" smtClean="0"/>
              <a:t>www.CoHealthAccessSurvey.org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the CHAS?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4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43272"/>
          </a:xfrm>
        </p:spPr>
        <p:txBody>
          <a:bodyPr>
            <a:normAutofit/>
          </a:bodyPr>
          <a:lstStyle/>
          <a:p>
            <a:pPr marL="624078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The ranks of Colorado’s uninsured are growing, even among those employed.</a:t>
            </a:r>
          </a:p>
          <a:p>
            <a:pPr marL="624078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The ranks of the underinsured are growing as well.</a:t>
            </a:r>
          </a:p>
          <a:p>
            <a:pPr marL="624078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Various populations are disproportionally impacted.</a:t>
            </a:r>
          </a:p>
          <a:p>
            <a:pPr marL="624078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Fewer Coloradans have a “usual source of care.”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Our Findings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5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32264757"/>
              </p:ext>
            </p:extLst>
          </p:nvPr>
        </p:nvGraphicFramePr>
        <p:xfrm>
          <a:off x="1295400" y="3200400"/>
          <a:ext cx="64008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3200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2008-09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2011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678,000 Uninsured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829,000 uninsured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14% of population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Myriad Pro"/>
                          <a:cs typeface="Myriad Pro"/>
                        </a:rPr>
                        <a:t>16% of population</a:t>
                      </a:r>
                      <a:endParaRPr lang="en-US" sz="2400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1. The Number of Uninsured is Growing</a:t>
            </a:r>
            <a:endParaRPr lang="en-US" sz="3200" dirty="0"/>
          </a:p>
        </p:txBody>
      </p:sp>
      <p:sp>
        <p:nvSpPr>
          <p:cNvPr id="5" name="Up Arrow 4"/>
          <p:cNvSpPr/>
          <p:nvPr/>
        </p:nvSpPr>
        <p:spPr>
          <a:xfrm rot="5400000">
            <a:off x="4186428" y="1528572"/>
            <a:ext cx="484632" cy="21518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6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Fewer Coloradans Receive </a:t>
            </a:r>
            <a:br>
              <a:rPr lang="en-US" sz="3200" dirty="0" smtClean="0"/>
            </a:br>
            <a:r>
              <a:rPr lang="en-US" sz="3200" dirty="0" smtClean="0"/>
              <a:t>Employer-sponsored </a:t>
            </a:r>
            <a:r>
              <a:rPr lang="en-US" sz="3200" dirty="0"/>
              <a:t>I</a:t>
            </a:r>
            <a:r>
              <a:rPr lang="en-US" sz="3200" dirty="0" smtClean="0"/>
              <a:t>nsurance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459468"/>
            <a:ext cx="462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Myriad Pro"/>
                <a:cs typeface="Myriad Pro"/>
              </a:rPr>
              <a:t>Health Insurance, Colorado, 2009 and 2011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7" name="Picture 6" descr="CHI 001_UninsuredColorada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399"/>
            <a:ext cx="8678026" cy="399134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7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 of Insurance: </a:t>
            </a:r>
            <a:br>
              <a:rPr lang="en-US" dirty="0" smtClean="0"/>
            </a:br>
            <a:r>
              <a:rPr lang="en-US" dirty="0" smtClean="0"/>
              <a:t>Leading Reason </a:t>
            </a:r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L</a:t>
            </a:r>
            <a:r>
              <a:rPr lang="en-US" dirty="0" smtClean="0"/>
              <a:t>ack of Insurance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487268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Myriad Pro"/>
                <a:cs typeface="Myriad Pro"/>
              </a:rPr>
              <a:t>Top 3 Reasons the Uninsured Reported For Lacking Health Insurance, Colorado, 2009 and 2011</a:t>
            </a:r>
            <a:endParaRPr lang="en-US" b="1" dirty="0">
              <a:latin typeface="Myriad Pro"/>
              <a:cs typeface="Myriad Pro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="" xmlns:p14="http://schemas.microsoft.com/office/powerpoint/2010/main" val="2949798228"/>
              </p:ext>
            </p:extLst>
          </p:nvPr>
        </p:nvGraphicFramePr>
        <p:xfrm>
          <a:off x="1219200" y="23622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Uninsured Coloradans</a:t>
            </a:r>
          </a:p>
        </p:txBody>
      </p:sp>
      <p:pic>
        <p:nvPicPr>
          <p:cNvPr id="9220" name="Picture 5" descr="2011_CHAS_Ma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73862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9</a:t>
            </a:fld>
            <a:endParaRPr kumimoji="0" lang="en-US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Rates of Uninsurance, Health Statistics Regions, Colorado,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 CHI PP 2011">
  <a:themeElements>
    <a:clrScheme name="CHI Custom">
      <a:dk1>
        <a:srgbClr val="3B6E8F"/>
      </a:dk1>
      <a:lt1>
        <a:srgbClr val="FFFFFF"/>
      </a:lt1>
      <a:dk2>
        <a:srgbClr val="F6A01A"/>
      </a:dk2>
      <a:lt2>
        <a:srgbClr val="717375"/>
      </a:lt2>
      <a:accent1>
        <a:srgbClr val="F6A01A"/>
      </a:accent1>
      <a:accent2>
        <a:srgbClr val="3B6E8F"/>
      </a:accent2>
      <a:accent3>
        <a:srgbClr val="717375"/>
      </a:accent3>
      <a:accent4>
        <a:srgbClr val="56004E"/>
      </a:accent4>
      <a:accent5>
        <a:srgbClr val="817C00"/>
      </a:accent5>
      <a:accent6>
        <a:srgbClr val="FFFFFF"/>
      </a:accent6>
      <a:hlink>
        <a:srgbClr val="F6A01A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CHI PP 2011</Template>
  <TotalTime>1413</TotalTime>
  <Words>502</Words>
  <Application>Microsoft Office PowerPoint</Application>
  <PresentationFormat>On-screen Show (4:3)</PresentationFormat>
  <Paragraphs>137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Myriad Pro</vt:lpstr>
      <vt:lpstr>Calibri</vt:lpstr>
      <vt:lpstr>Wingdings 2</vt:lpstr>
      <vt:lpstr>Ebrima</vt:lpstr>
      <vt:lpstr>New CHI PP 2011</vt:lpstr>
      <vt:lpstr>Uninsured  On The Rise</vt:lpstr>
      <vt:lpstr>Introducing the Colorado Health Access Survey</vt:lpstr>
      <vt:lpstr>Introducing the Colorado Health Access Survey</vt:lpstr>
      <vt:lpstr>Why the CHAS?</vt:lpstr>
      <vt:lpstr>Our Findings</vt:lpstr>
      <vt:lpstr>1. The Number of Uninsured is Growing</vt:lpstr>
      <vt:lpstr>Fewer Coloradans Receive  Employer-sponsored Insurance</vt:lpstr>
      <vt:lpstr>Cost of Insurance:  Leading Reason For Lack of Insurance</vt:lpstr>
      <vt:lpstr>Uninsured Coloradans</vt:lpstr>
      <vt:lpstr>The Chronically Uninsured</vt:lpstr>
      <vt:lpstr>2. The “Under” -Insured Are Growing as Well</vt:lpstr>
      <vt:lpstr>Nearly One-Third of Coloradans  Are Un- Or Under-insured</vt:lpstr>
      <vt:lpstr>3.  Various Populations Are       Disproportionately Impacted</vt:lpstr>
      <vt:lpstr>Most Uninsured Coloradans Are White.  Hispanics Are Disproportionately Affected.</vt:lpstr>
      <vt:lpstr>Poverty Correlates With Lack of Coverage </vt:lpstr>
      <vt:lpstr>4. Fewer Coloradans Have a “Usual Source of Care”</vt:lpstr>
      <vt:lpstr>Lack of Dental Insurance</vt:lpstr>
      <vt:lpstr>No “Usual Source of Care” is Associated With  Higher Use of ER and Lower Use of Primary Care.</vt:lpstr>
      <vt:lpstr>Why CHAS Matters</vt:lpstr>
      <vt:lpstr>The Importance of Access</vt:lpstr>
      <vt:lpstr>CHAS Moving Forward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Colorado Health Access Survey</dc:title>
  <dc:creator>Michele Lueck</dc:creator>
  <cp:lastModifiedBy>Wes Moris</cp:lastModifiedBy>
  <cp:revision>166</cp:revision>
  <dcterms:created xsi:type="dcterms:W3CDTF">2011-11-01T16:52:24Z</dcterms:created>
  <dcterms:modified xsi:type="dcterms:W3CDTF">2012-03-07T16:51:37Z</dcterms:modified>
</cp:coreProperties>
</file>