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20D_745CF7D9.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3"/>
  </p:notesMasterIdLst>
  <p:handoutMasterIdLst>
    <p:handoutMasterId r:id="rId44"/>
  </p:handoutMasterIdLst>
  <p:sldIdLst>
    <p:sldId id="316" r:id="rId2"/>
    <p:sldId id="391" r:id="rId3"/>
    <p:sldId id="590" r:id="rId4"/>
    <p:sldId id="390" r:id="rId5"/>
    <p:sldId id="591" r:id="rId6"/>
    <p:sldId id="420" r:id="rId7"/>
    <p:sldId id="400" r:id="rId8"/>
    <p:sldId id="408" r:id="rId9"/>
    <p:sldId id="597" r:id="rId10"/>
    <p:sldId id="419" r:id="rId11"/>
    <p:sldId id="410" r:id="rId12"/>
    <p:sldId id="411" r:id="rId13"/>
    <p:sldId id="598" r:id="rId14"/>
    <p:sldId id="421" r:id="rId15"/>
    <p:sldId id="416" r:id="rId16"/>
    <p:sldId id="423" r:id="rId17"/>
    <p:sldId id="599" r:id="rId18"/>
    <p:sldId id="424" r:id="rId19"/>
    <p:sldId id="412" r:id="rId20"/>
    <p:sldId id="425" r:id="rId21"/>
    <p:sldId id="604" r:id="rId22"/>
    <p:sldId id="600" r:id="rId23"/>
    <p:sldId id="426" r:id="rId24"/>
    <p:sldId id="415" r:id="rId25"/>
    <p:sldId id="596" r:id="rId26"/>
    <p:sldId id="427" r:id="rId27"/>
    <p:sldId id="588" r:id="rId28"/>
    <p:sldId id="589" r:id="rId29"/>
    <p:sldId id="524" r:id="rId30"/>
    <p:sldId id="525" r:id="rId31"/>
    <p:sldId id="601" r:id="rId32"/>
    <p:sldId id="602" r:id="rId33"/>
    <p:sldId id="603" r:id="rId34"/>
    <p:sldId id="545" r:id="rId35"/>
    <p:sldId id="544" r:id="rId36"/>
    <p:sldId id="605" r:id="rId37"/>
    <p:sldId id="606" r:id="rId38"/>
    <p:sldId id="607" r:id="rId39"/>
    <p:sldId id="608" r:id="rId40"/>
    <p:sldId id="406" r:id="rId41"/>
    <p:sldId id="275" r:id="rId42"/>
  </p:sldIdLst>
  <p:sldSz cx="12192000" cy="6858000"/>
  <p:notesSz cx="7010400" cy="92964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835B27-2D90-4D6F-B51A-66C999A66BE4}" name="Emily Johnson" initials="EJ" userId="S::johnsone@coloradohealthinstitute.org::aa4be785-e8a9-4c9e-87dc-591f33b5f9d8" providerId="AD"/>
  <p188:author id="{B9137991-521D-571C-B398-449D3EA05FE3}" name="Kristi Arellano" initials="KA" userId="FIfihko5ucsCG5jY9JIwO2zRa6uPi/9Ap98w5eiHN4Y=" providerId="None"/>
  <p188:author id="{F767FDB1-EC93-D011-9D0B-ED552B6A8923}" name="Deanna Geldens" initials="DG" userId="kfPi5X+B5oJsuLR81p0NonxsT3ep18gzaeUpUrzMsPc="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73140"/>
    <a:srgbClr val="2E6380"/>
    <a:srgbClr val="FDB81A"/>
    <a:srgbClr val="00FFFF"/>
    <a:srgbClr val="E864E0"/>
    <a:srgbClr val="FFFFFF"/>
    <a:srgbClr val="121742"/>
    <a:srgbClr val="162763"/>
    <a:srgbClr val="181717"/>
    <a:srgbClr val="B4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1DC1A-74DF-441B-9FFC-11D4E7C299C8}" v="150" dt="2024-12-10T18:27:15.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20" autoAdjust="0"/>
    <p:restoredTop sz="64082" autoAdjust="0"/>
  </p:normalViewPr>
  <p:slideViewPr>
    <p:cSldViewPr snapToGrid="0">
      <p:cViewPr varScale="1">
        <p:scale>
          <a:sx n="75" d="100"/>
          <a:sy n="75" d="100"/>
        </p:scale>
        <p:origin x="2000" y="168"/>
      </p:cViewPr>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47" d="100"/>
          <a:sy n="47" d="100"/>
        </p:scale>
        <p:origin x="2692"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Clark" userId="BOXKLCR1tGoItPUNE+wzUbIbD5rs0zJHcYRtG6WMZXM=" providerId="None" clId="Web-{4831DC1A-74DF-441B-9FFC-11D4E7C299C8}"/>
    <pc:docChg chg="modSld">
      <pc:chgData name="Brian Clark" userId="BOXKLCR1tGoItPUNE+wzUbIbD5rs0zJHcYRtG6WMZXM=" providerId="None" clId="Web-{4831DC1A-74DF-441B-9FFC-11D4E7C299C8}" dt="2024-12-10T18:27:15.928" v="142"/>
      <pc:docMkLst>
        <pc:docMk/>
      </pc:docMkLst>
      <pc:sldChg chg="addSp delSp modSp addAnim delAnim modAnim">
        <pc:chgData name="Brian Clark" userId="BOXKLCR1tGoItPUNE+wzUbIbD5rs0zJHcYRtG6WMZXM=" providerId="None" clId="Web-{4831DC1A-74DF-441B-9FFC-11D4E7C299C8}" dt="2024-12-10T18:18:09.276" v="14"/>
        <pc:sldMkLst>
          <pc:docMk/>
          <pc:sldMk cId="3357237355" sldId="391"/>
        </pc:sldMkLst>
        <pc:spChg chg="ord">
          <ac:chgData name="Brian Clark" userId="BOXKLCR1tGoItPUNE+wzUbIbD5rs0zJHcYRtG6WMZXM=" providerId="None" clId="Web-{4831DC1A-74DF-441B-9FFC-11D4E7C299C8}" dt="2024-12-10T18:17:51.089" v="11"/>
          <ac:spMkLst>
            <pc:docMk/>
            <pc:sldMk cId="3357237355" sldId="391"/>
            <ac:spMk id="4" creationId="{73665D1E-2347-5D96-8C32-0B44CDB944C2}"/>
          </ac:spMkLst>
        </pc:spChg>
        <pc:picChg chg="add del">
          <ac:chgData name="Brian Clark" userId="BOXKLCR1tGoItPUNE+wzUbIbD5rs0zJHcYRtG6WMZXM=" providerId="None" clId="Web-{4831DC1A-74DF-441B-9FFC-11D4E7C299C8}" dt="2024-12-10T18:17:25.229" v="6"/>
          <ac:picMkLst>
            <pc:docMk/>
            <pc:sldMk cId="3357237355" sldId="391"/>
            <ac:picMk id="6" creationId="{59F0F499-2DC8-BDF4-6360-1A9BD03AE271}"/>
          </ac:picMkLst>
        </pc:picChg>
        <pc:picChg chg="add mod ord">
          <ac:chgData name="Brian Clark" userId="BOXKLCR1tGoItPUNE+wzUbIbD5rs0zJHcYRtG6WMZXM=" providerId="None" clId="Web-{4831DC1A-74DF-441B-9FFC-11D4E7C299C8}" dt="2024-12-10T18:17:53.964" v="12" actId="1076"/>
          <ac:picMkLst>
            <pc:docMk/>
            <pc:sldMk cId="3357237355" sldId="391"/>
            <ac:picMk id="8" creationId="{EC58B1E2-F7CD-AC6A-B700-951D3D3A2BE8}"/>
          </ac:picMkLst>
        </pc:picChg>
      </pc:sldChg>
      <pc:sldChg chg="addSp delSp modSp addAnim delAnim modAnim">
        <pc:chgData name="Brian Clark" userId="BOXKLCR1tGoItPUNE+wzUbIbD5rs0zJHcYRtG6WMZXM=" providerId="None" clId="Web-{4831DC1A-74DF-441B-9FFC-11D4E7C299C8}" dt="2024-12-10T18:27:15.928" v="142"/>
        <pc:sldMkLst>
          <pc:docMk/>
          <pc:sldMk cId="4221406731" sldId="406"/>
        </pc:sldMkLst>
        <pc:spChg chg="ord">
          <ac:chgData name="Brian Clark" userId="BOXKLCR1tGoItPUNE+wzUbIbD5rs0zJHcYRtG6WMZXM=" providerId="None" clId="Web-{4831DC1A-74DF-441B-9FFC-11D4E7C299C8}" dt="2024-12-10T18:27:04.584" v="140"/>
          <ac:spMkLst>
            <pc:docMk/>
            <pc:sldMk cId="4221406731" sldId="406"/>
            <ac:spMk id="8" creationId="{11335968-5FD5-1F57-3F24-97133C29C2F7}"/>
          </ac:spMkLst>
        </pc:spChg>
        <pc:picChg chg="add mod ord">
          <ac:chgData name="Brian Clark" userId="BOXKLCR1tGoItPUNE+wzUbIbD5rs0zJHcYRtG6WMZXM=" providerId="None" clId="Web-{4831DC1A-74DF-441B-9FFC-11D4E7C299C8}" dt="2024-12-10T18:26:59.647" v="139"/>
          <ac:picMkLst>
            <pc:docMk/>
            <pc:sldMk cId="4221406731" sldId="406"/>
            <ac:picMk id="3" creationId="{BB34A8CA-CBA4-F8AA-F0C8-BE0B4DF6AA2D}"/>
          </ac:picMkLst>
        </pc:picChg>
        <pc:picChg chg="del">
          <ac:chgData name="Brian Clark" userId="BOXKLCR1tGoItPUNE+wzUbIbD5rs0zJHcYRtG6WMZXM=" providerId="None" clId="Web-{4831DC1A-74DF-441B-9FFC-11D4E7C299C8}" dt="2024-12-10T18:26:45.803" v="134"/>
          <ac:picMkLst>
            <pc:docMk/>
            <pc:sldMk cId="4221406731" sldId="406"/>
            <ac:picMk id="9" creationId="{79212CB5-E6B5-64F9-71FA-FE5597139BB6}"/>
          </ac:picMkLst>
        </pc:picChg>
      </pc:sldChg>
      <pc:sldChg chg="addSp delSp modSp">
        <pc:chgData name="Brian Clark" userId="BOXKLCR1tGoItPUNE+wzUbIbD5rs0zJHcYRtG6WMZXM=" providerId="None" clId="Web-{4831DC1A-74DF-441B-9FFC-11D4E7C299C8}" dt="2024-12-10T18:18:24.604" v="18" actId="1076"/>
        <pc:sldMkLst>
          <pc:docMk/>
          <pc:sldMk cId="922917955" sldId="411"/>
        </pc:sldMkLst>
        <pc:picChg chg="del">
          <ac:chgData name="Brian Clark" userId="BOXKLCR1tGoItPUNE+wzUbIbD5rs0zJHcYRtG6WMZXM=" providerId="None" clId="Web-{4831DC1A-74DF-441B-9FFC-11D4E7C299C8}" dt="2024-12-10T18:18:18.338" v="15"/>
          <ac:picMkLst>
            <pc:docMk/>
            <pc:sldMk cId="922917955" sldId="411"/>
            <ac:picMk id="5" creationId="{49E692FB-BD27-E458-4307-FDC17F937B16}"/>
          </ac:picMkLst>
        </pc:picChg>
        <pc:picChg chg="add mod">
          <ac:chgData name="Brian Clark" userId="BOXKLCR1tGoItPUNE+wzUbIbD5rs0zJHcYRtG6WMZXM=" providerId="None" clId="Web-{4831DC1A-74DF-441B-9FFC-11D4E7C299C8}" dt="2024-12-10T18:18:24.604" v="18" actId="1076"/>
          <ac:picMkLst>
            <pc:docMk/>
            <pc:sldMk cId="922917955" sldId="411"/>
            <ac:picMk id="7" creationId="{57F21534-AF8C-DD0D-7040-3CFD30AE7B29}"/>
          </ac:picMkLst>
        </pc:picChg>
      </pc:sldChg>
      <pc:sldChg chg="addSp delSp modSp">
        <pc:chgData name="Brian Clark" userId="BOXKLCR1tGoItPUNE+wzUbIbD5rs0zJHcYRtG6WMZXM=" providerId="None" clId="Web-{4831DC1A-74DF-441B-9FFC-11D4E7C299C8}" dt="2024-12-10T18:18:46.588" v="25" actId="1076"/>
        <pc:sldMkLst>
          <pc:docMk/>
          <pc:sldMk cId="1067293296" sldId="425"/>
        </pc:sldMkLst>
        <pc:spChg chg="ord">
          <ac:chgData name="Brian Clark" userId="BOXKLCR1tGoItPUNE+wzUbIbD5rs0zJHcYRtG6WMZXM=" providerId="None" clId="Web-{4831DC1A-74DF-441B-9FFC-11D4E7C299C8}" dt="2024-12-10T18:18:44.291" v="24"/>
          <ac:spMkLst>
            <pc:docMk/>
            <pc:sldMk cId="1067293296" sldId="425"/>
            <ac:spMk id="5" creationId="{9458BB58-0EEA-F129-186E-45588019F11C}"/>
          </ac:spMkLst>
        </pc:spChg>
        <pc:picChg chg="add mod ord">
          <ac:chgData name="Brian Clark" userId="BOXKLCR1tGoItPUNE+wzUbIbD5rs0zJHcYRtG6WMZXM=" providerId="None" clId="Web-{4831DC1A-74DF-441B-9FFC-11D4E7C299C8}" dt="2024-12-10T18:18:46.588" v="25" actId="1076"/>
          <ac:picMkLst>
            <pc:docMk/>
            <pc:sldMk cId="1067293296" sldId="425"/>
            <ac:picMk id="4" creationId="{B8ED44EF-44CD-EDFC-F4AD-FFF8EF4AF923}"/>
          </ac:picMkLst>
        </pc:picChg>
        <pc:picChg chg="del">
          <ac:chgData name="Brian Clark" userId="BOXKLCR1tGoItPUNE+wzUbIbD5rs0zJHcYRtG6WMZXM=" providerId="None" clId="Web-{4831DC1A-74DF-441B-9FFC-11D4E7C299C8}" dt="2024-12-10T18:18:30.010" v="19"/>
          <ac:picMkLst>
            <pc:docMk/>
            <pc:sldMk cId="1067293296" sldId="425"/>
            <ac:picMk id="7" creationId="{FAEE1B87-00CF-D678-C46B-70EF26B9333A}"/>
          </ac:picMkLst>
        </pc:picChg>
      </pc:sldChg>
      <pc:sldChg chg="addSp delSp modSp">
        <pc:chgData name="Brian Clark" userId="BOXKLCR1tGoItPUNE+wzUbIbD5rs0zJHcYRtG6WMZXM=" providerId="None" clId="Web-{4831DC1A-74DF-441B-9FFC-11D4E7C299C8}" dt="2024-12-10T18:20:09.853" v="57" actId="14100"/>
        <pc:sldMkLst>
          <pc:docMk/>
          <pc:sldMk cId="3214901130" sldId="544"/>
        </pc:sldMkLst>
        <pc:spChg chg="del">
          <ac:chgData name="Brian Clark" userId="BOXKLCR1tGoItPUNE+wzUbIbD5rs0zJHcYRtG6WMZXM=" providerId="None" clId="Web-{4831DC1A-74DF-441B-9FFC-11D4E7C299C8}" dt="2024-12-10T18:19:39.213" v="54"/>
          <ac:spMkLst>
            <pc:docMk/>
            <pc:sldMk cId="3214901130" sldId="544"/>
            <ac:spMk id="5" creationId="{E3F629B1-F356-91A3-42EF-47A50AC613EB}"/>
          </ac:spMkLst>
        </pc:spChg>
        <pc:spChg chg="add mod">
          <ac:chgData name="Brian Clark" userId="BOXKLCR1tGoItPUNE+wzUbIbD5rs0zJHcYRtG6WMZXM=" providerId="None" clId="Web-{4831DC1A-74DF-441B-9FFC-11D4E7C299C8}" dt="2024-12-10T18:19:39.213" v="49"/>
          <ac:spMkLst>
            <pc:docMk/>
            <pc:sldMk cId="3214901130" sldId="544"/>
            <ac:spMk id="6" creationId="{30A06BC4-268F-F82F-1E3C-D967C675DE38}"/>
          </ac:spMkLst>
        </pc:spChg>
        <pc:spChg chg="del">
          <ac:chgData name="Brian Clark" userId="BOXKLCR1tGoItPUNE+wzUbIbD5rs0zJHcYRtG6WMZXM=" providerId="None" clId="Web-{4831DC1A-74DF-441B-9FFC-11D4E7C299C8}" dt="2024-12-10T18:19:39.213" v="49"/>
          <ac:spMkLst>
            <pc:docMk/>
            <pc:sldMk cId="3214901130" sldId="544"/>
            <ac:spMk id="9" creationId="{A716B078-6BE8-1AF8-FFFF-8252E728FDA3}"/>
          </ac:spMkLst>
        </pc:spChg>
        <pc:grpChg chg="del">
          <ac:chgData name="Brian Clark" userId="BOXKLCR1tGoItPUNE+wzUbIbD5rs0zJHcYRtG6WMZXM=" providerId="None" clId="Web-{4831DC1A-74DF-441B-9FFC-11D4E7C299C8}" dt="2024-12-10T18:19:39.213" v="53"/>
          <ac:grpSpMkLst>
            <pc:docMk/>
            <pc:sldMk cId="3214901130" sldId="544"/>
            <ac:grpSpMk id="2" creationId="{00000000-0000-0000-0000-000000000000}"/>
          </ac:grpSpMkLst>
        </pc:grpChg>
        <pc:grpChg chg="del">
          <ac:chgData name="Brian Clark" userId="BOXKLCR1tGoItPUNE+wzUbIbD5rs0zJHcYRtG6WMZXM=" providerId="None" clId="Web-{4831DC1A-74DF-441B-9FFC-11D4E7C299C8}" dt="2024-12-10T18:19:39.213" v="52"/>
          <ac:grpSpMkLst>
            <pc:docMk/>
            <pc:sldMk cId="3214901130" sldId="544"/>
            <ac:grpSpMk id="72" creationId="{00000000-0000-0000-0000-000000000000}"/>
          </ac:grpSpMkLst>
        </pc:grpChg>
        <pc:grpChg chg="del">
          <ac:chgData name="Brian Clark" userId="BOXKLCR1tGoItPUNE+wzUbIbD5rs0zJHcYRtG6WMZXM=" providerId="None" clId="Web-{4831DC1A-74DF-441B-9FFC-11D4E7C299C8}" dt="2024-12-10T18:19:39.213" v="51"/>
          <ac:grpSpMkLst>
            <pc:docMk/>
            <pc:sldMk cId="3214901130" sldId="544"/>
            <ac:grpSpMk id="78" creationId="{00000000-0000-0000-0000-000000000000}"/>
          </ac:grpSpMkLst>
        </pc:grpChg>
        <pc:grpChg chg="del">
          <ac:chgData name="Brian Clark" userId="BOXKLCR1tGoItPUNE+wzUbIbD5rs0zJHcYRtG6WMZXM=" providerId="None" clId="Web-{4831DC1A-74DF-441B-9FFC-11D4E7C299C8}" dt="2024-12-10T18:19:39.213" v="50"/>
          <ac:grpSpMkLst>
            <pc:docMk/>
            <pc:sldMk cId="3214901130" sldId="544"/>
            <ac:grpSpMk id="84" creationId="{00000000-0000-0000-0000-000000000000}"/>
          </ac:grpSpMkLst>
        </pc:grpChg>
        <pc:picChg chg="add mod">
          <ac:chgData name="Brian Clark" userId="BOXKLCR1tGoItPUNE+wzUbIbD5rs0zJHcYRtG6WMZXM=" providerId="None" clId="Web-{4831DC1A-74DF-441B-9FFC-11D4E7C299C8}" dt="2024-12-10T18:20:09.853" v="57" actId="14100"/>
          <ac:picMkLst>
            <pc:docMk/>
            <pc:sldMk cId="3214901130" sldId="544"/>
            <ac:picMk id="7" creationId="{8171A425-3F75-BBC5-FC20-24E748EA5C17}"/>
          </ac:picMkLst>
        </pc:picChg>
        <pc:picChg chg="del">
          <ac:chgData name="Brian Clark" userId="BOXKLCR1tGoItPUNE+wzUbIbD5rs0zJHcYRtG6WMZXM=" providerId="None" clId="Web-{4831DC1A-74DF-441B-9FFC-11D4E7C299C8}" dt="2024-12-10T18:19:39.025" v="48"/>
          <ac:picMkLst>
            <pc:docMk/>
            <pc:sldMk cId="3214901130" sldId="544"/>
            <ac:picMk id="34" creationId="{F079C750-44CF-861C-9EEB-9C094B3742FC}"/>
          </ac:picMkLst>
        </pc:picChg>
        <pc:picChg chg="del">
          <ac:chgData name="Brian Clark" userId="BOXKLCR1tGoItPUNE+wzUbIbD5rs0zJHcYRtG6WMZXM=" providerId="None" clId="Web-{4831DC1A-74DF-441B-9FFC-11D4E7C299C8}" dt="2024-12-10T18:19:39.025" v="47"/>
          <ac:picMkLst>
            <pc:docMk/>
            <pc:sldMk cId="3214901130" sldId="544"/>
            <ac:picMk id="35" creationId="{78AD5FD4-78CD-8223-1997-7C8C9419D6CD}"/>
          </ac:picMkLst>
        </pc:picChg>
        <pc:picChg chg="del">
          <ac:chgData name="Brian Clark" userId="BOXKLCR1tGoItPUNE+wzUbIbD5rs0zJHcYRtG6WMZXM=" providerId="None" clId="Web-{4831DC1A-74DF-441B-9FFC-11D4E7C299C8}" dt="2024-12-10T18:19:39.025" v="46"/>
          <ac:picMkLst>
            <pc:docMk/>
            <pc:sldMk cId="3214901130" sldId="544"/>
            <ac:picMk id="36" creationId="{E4E77078-16A6-9537-BEFE-EFEB0280D282}"/>
          </ac:picMkLst>
        </pc:picChg>
        <pc:picChg chg="del">
          <ac:chgData name="Brian Clark" userId="BOXKLCR1tGoItPUNE+wzUbIbD5rs0zJHcYRtG6WMZXM=" providerId="None" clId="Web-{4831DC1A-74DF-441B-9FFC-11D4E7C299C8}" dt="2024-12-10T18:19:39.025" v="45"/>
          <ac:picMkLst>
            <pc:docMk/>
            <pc:sldMk cId="3214901130" sldId="544"/>
            <ac:picMk id="37" creationId="{F0DE4C10-FFA1-C66C-71D6-9FD7C0D8B3F4}"/>
          </ac:picMkLst>
        </pc:picChg>
        <pc:picChg chg="del">
          <ac:chgData name="Brian Clark" userId="BOXKLCR1tGoItPUNE+wzUbIbD5rs0zJHcYRtG6WMZXM=" providerId="None" clId="Web-{4831DC1A-74DF-441B-9FFC-11D4E7C299C8}" dt="2024-12-10T18:19:39.025" v="44"/>
          <ac:picMkLst>
            <pc:docMk/>
            <pc:sldMk cId="3214901130" sldId="544"/>
            <ac:picMk id="41" creationId="{29355FDD-EF39-1ECB-6753-F43146B9927A}"/>
          </ac:picMkLst>
        </pc:picChg>
        <pc:picChg chg="del">
          <ac:chgData name="Brian Clark" userId="BOXKLCR1tGoItPUNE+wzUbIbD5rs0zJHcYRtG6WMZXM=" providerId="None" clId="Web-{4831DC1A-74DF-441B-9FFC-11D4E7C299C8}" dt="2024-12-10T18:19:39.025" v="43"/>
          <ac:picMkLst>
            <pc:docMk/>
            <pc:sldMk cId="3214901130" sldId="544"/>
            <ac:picMk id="42" creationId="{802786E9-4BA7-C4C3-203F-A57F78E07758}"/>
          </ac:picMkLst>
        </pc:picChg>
        <pc:picChg chg="del">
          <ac:chgData name="Brian Clark" userId="BOXKLCR1tGoItPUNE+wzUbIbD5rs0zJHcYRtG6WMZXM=" providerId="None" clId="Web-{4831DC1A-74DF-441B-9FFC-11D4E7C299C8}" dt="2024-12-10T18:19:39.025" v="42"/>
          <ac:picMkLst>
            <pc:docMk/>
            <pc:sldMk cId="3214901130" sldId="544"/>
            <ac:picMk id="43" creationId="{7F5E5EE2-C025-973B-FFAD-29E58057C5F3}"/>
          </ac:picMkLst>
        </pc:picChg>
        <pc:picChg chg="del">
          <ac:chgData name="Brian Clark" userId="BOXKLCR1tGoItPUNE+wzUbIbD5rs0zJHcYRtG6WMZXM=" providerId="None" clId="Web-{4831DC1A-74DF-441B-9FFC-11D4E7C299C8}" dt="2024-12-10T18:19:39.025" v="41"/>
          <ac:picMkLst>
            <pc:docMk/>
            <pc:sldMk cId="3214901130" sldId="544"/>
            <ac:picMk id="44" creationId="{5364A9FF-F8EE-194A-A27A-6D09912BCBDC}"/>
          </ac:picMkLst>
        </pc:picChg>
        <pc:picChg chg="del">
          <ac:chgData name="Brian Clark" userId="BOXKLCR1tGoItPUNE+wzUbIbD5rs0zJHcYRtG6WMZXM=" providerId="None" clId="Web-{4831DC1A-74DF-441B-9FFC-11D4E7C299C8}" dt="2024-12-10T18:19:39.025" v="40"/>
          <ac:picMkLst>
            <pc:docMk/>
            <pc:sldMk cId="3214901130" sldId="544"/>
            <ac:picMk id="45" creationId="{E8112809-C359-33B9-5CBC-A8A1142FBC50}"/>
          </ac:picMkLst>
        </pc:picChg>
        <pc:picChg chg="del">
          <ac:chgData name="Brian Clark" userId="BOXKLCR1tGoItPUNE+wzUbIbD5rs0zJHcYRtG6WMZXM=" providerId="None" clId="Web-{4831DC1A-74DF-441B-9FFC-11D4E7C299C8}" dt="2024-12-10T18:19:39.025" v="39"/>
          <ac:picMkLst>
            <pc:docMk/>
            <pc:sldMk cId="3214901130" sldId="544"/>
            <ac:picMk id="46" creationId="{F1AF1A23-FA34-91E1-DA2B-7D2DA21E8B0D}"/>
          </ac:picMkLst>
        </pc:picChg>
        <pc:picChg chg="del">
          <ac:chgData name="Brian Clark" userId="BOXKLCR1tGoItPUNE+wzUbIbD5rs0zJHcYRtG6WMZXM=" providerId="None" clId="Web-{4831DC1A-74DF-441B-9FFC-11D4E7C299C8}" dt="2024-12-10T18:19:39.025" v="38"/>
          <ac:picMkLst>
            <pc:docMk/>
            <pc:sldMk cId="3214901130" sldId="544"/>
            <ac:picMk id="47" creationId="{F82136A2-D38B-3B49-8029-F1D7ECB3A682}"/>
          </ac:picMkLst>
        </pc:picChg>
        <pc:picChg chg="del">
          <ac:chgData name="Brian Clark" userId="BOXKLCR1tGoItPUNE+wzUbIbD5rs0zJHcYRtG6WMZXM=" providerId="None" clId="Web-{4831DC1A-74DF-441B-9FFC-11D4E7C299C8}" dt="2024-12-10T18:19:39.025" v="37"/>
          <ac:picMkLst>
            <pc:docMk/>
            <pc:sldMk cId="3214901130" sldId="544"/>
            <ac:picMk id="48" creationId="{8DBAB15F-D3C1-4479-967B-4AA4E8DDA392}"/>
          </ac:picMkLst>
        </pc:picChg>
        <pc:picChg chg="del">
          <ac:chgData name="Brian Clark" userId="BOXKLCR1tGoItPUNE+wzUbIbD5rs0zJHcYRtG6WMZXM=" providerId="None" clId="Web-{4831DC1A-74DF-441B-9FFC-11D4E7C299C8}" dt="2024-12-10T18:19:39.025" v="36"/>
          <ac:picMkLst>
            <pc:docMk/>
            <pc:sldMk cId="3214901130" sldId="544"/>
            <ac:picMk id="49" creationId="{4FB45679-BDAD-45D7-DB6A-3D97DFAF678F}"/>
          </ac:picMkLst>
        </pc:picChg>
        <pc:picChg chg="del">
          <ac:chgData name="Brian Clark" userId="BOXKLCR1tGoItPUNE+wzUbIbD5rs0zJHcYRtG6WMZXM=" providerId="None" clId="Web-{4831DC1A-74DF-441B-9FFC-11D4E7C299C8}" dt="2024-12-10T18:19:39.025" v="35"/>
          <ac:picMkLst>
            <pc:docMk/>
            <pc:sldMk cId="3214901130" sldId="544"/>
            <ac:picMk id="50" creationId="{599DDAD5-7ACA-DE6D-D561-A83584D38E85}"/>
          </ac:picMkLst>
        </pc:picChg>
        <pc:picChg chg="del">
          <ac:chgData name="Brian Clark" userId="BOXKLCR1tGoItPUNE+wzUbIbD5rs0zJHcYRtG6WMZXM=" providerId="None" clId="Web-{4831DC1A-74DF-441B-9FFC-11D4E7C299C8}" dt="2024-12-10T18:19:39.025" v="34"/>
          <ac:picMkLst>
            <pc:docMk/>
            <pc:sldMk cId="3214901130" sldId="544"/>
            <ac:picMk id="51" creationId="{D91D0A52-02EB-31C6-245D-50CFE802664A}"/>
          </ac:picMkLst>
        </pc:picChg>
        <pc:picChg chg="del">
          <ac:chgData name="Brian Clark" userId="BOXKLCR1tGoItPUNE+wzUbIbD5rs0zJHcYRtG6WMZXM=" providerId="None" clId="Web-{4831DC1A-74DF-441B-9FFC-11D4E7C299C8}" dt="2024-12-10T18:19:39.025" v="33"/>
          <ac:picMkLst>
            <pc:docMk/>
            <pc:sldMk cId="3214901130" sldId="544"/>
            <ac:picMk id="52" creationId="{3CBD5517-F7E7-B5F2-FF0A-7B3A44BC8D0D}"/>
          </ac:picMkLst>
        </pc:picChg>
      </pc:sldChg>
      <pc:sldChg chg="addSp delSp modSp delAnim">
        <pc:chgData name="Brian Clark" userId="BOXKLCR1tGoItPUNE+wzUbIbD5rs0zJHcYRtG6WMZXM=" providerId="None" clId="Web-{4831DC1A-74DF-441B-9FFC-11D4E7C299C8}" dt="2024-12-10T18:19:29.244" v="32" actId="14100"/>
        <pc:sldMkLst>
          <pc:docMk/>
          <pc:sldMk cId="3004775452" sldId="596"/>
        </pc:sldMkLst>
        <pc:picChg chg="add mod">
          <ac:chgData name="Brian Clark" userId="BOXKLCR1tGoItPUNE+wzUbIbD5rs0zJHcYRtG6WMZXM=" providerId="None" clId="Web-{4831DC1A-74DF-441B-9FFC-11D4E7C299C8}" dt="2024-12-10T18:19:29.244" v="32" actId="14100"/>
          <ac:picMkLst>
            <pc:docMk/>
            <pc:sldMk cId="3004775452" sldId="596"/>
            <ac:picMk id="2" creationId="{EF6FB2EB-A58B-810B-3874-195C1639B550}"/>
          </ac:picMkLst>
        </pc:picChg>
        <pc:picChg chg="del">
          <ac:chgData name="Brian Clark" userId="BOXKLCR1tGoItPUNE+wzUbIbD5rs0zJHcYRtG6WMZXM=" providerId="None" clId="Web-{4831DC1A-74DF-441B-9FFC-11D4E7C299C8}" dt="2024-12-10T18:18:54.213" v="29"/>
          <ac:picMkLst>
            <pc:docMk/>
            <pc:sldMk cId="3004775452" sldId="596"/>
            <ac:picMk id="10" creationId="{80517938-19B3-76A2-E723-148DD4931160}"/>
          </ac:picMkLst>
        </pc:picChg>
        <pc:picChg chg="del">
          <ac:chgData name="Brian Clark" userId="BOXKLCR1tGoItPUNE+wzUbIbD5rs0zJHcYRtG6WMZXM=" providerId="None" clId="Web-{4831DC1A-74DF-441B-9FFC-11D4E7C299C8}" dt="2024-12-10T18:18:54.213" v="28"/>
          <ac:picMkLst>
            <pc:docMk/>
            <pc:sldMk cId="3004775452" sldId="596"/>
            <ac:picMk id="1030" creationId="{A2E5333C-017B-B73E-274C-051C358CD469}"/>
          </ac:picMkLst>
        </pc:picChg>
        <pc:picChg chg="del">
          <ac:chgData name="Brian Clark" userId="BOXKLCR1tGoItPUNE+wzUbIbD5rs0zJHcYRtG6WMZXM=" providerId="None" clId="Web-{4831DC1A-74DF-441B-9FFC-11D4E7C299C8}" dt="2024-12-10T18:18:54.213" v="27"/>
          <ac:picMkLst>
            <pc:docMk/>
            <pc:sldMk cId="3004775452" sldId="596"/>
            <ac:picMk id="1032" creationId="{90D658D7-C297-2D6F-7D1F-E659DA60CE62}"/>
          </ac:picMkLst>
        </pc:picChg>
        <pc:picChg chg="del">
          <ac:chgData name="Brian Clark" userId="BOXKLCR1tGoItPUNE+wzUbIbD5rs0zJHcYRtG6WMZXM=" providerId="None" clId="Web-{4831DC1A-74DF-441B-9FFC-11D4E7C299C8}" dt="2024-12-10T18:18:54.213" v="26"/>
          <ac:picMkLst>
            <pc:docMk/>
            <pc:sldMk cId="3004775452" sldId="596"/>
            <ac:picMk id="1034" creationId="{033AAD8E-D60C-35E6-E084-2D4314BA06F2}"/>
          </ac:picMkLst>
        </pc:picChg>
      </pc:sldChg>
      <pc:sldChg chg="addSp delSp modSp">
        <pc:chgData name="Brian Clark" userId="BOXKLCR1tGoItPUNE+wzUbIbD5rs0zJHcYRtG6WMZXM=" providerId="None" clId="Web-{4831DC1A-74DF-441B-9FFC-11D4E7C299C8}" dt="2024-12-10T18:22:38.602" v="78" actId="14100"/>
        <pc:sldMkLst>
          <pc:docMk/>
          <pc:sldMk cId="1101414801" sldId="605"/>
        </pc:sldMkLst>
        <pc:spChg chg="del">
          <ac:chgData name="Brian Clark" userId="BOXKLCR1tGoItPUNE+wzUbIbD5rs0zJHcYRtG6WMZXM=" providerId="None" clId="Web-{4831DC1A-74DF-441B-9FFC-11D4E7C299C8}" dt="2024-12-10T18:20:14.634" v="65"/>
          <ac:spMkLst>
            <pc:docMk/>
            <pc:sldMk cId="1101414801" sldId="605"/>
            <ac:spMk id="5" creationId="{F449E8F4-3339-26E1-9823-E8139674CB81}"/>
          </ac:spMkLst>
        </pc:spChg>
        <pc:spChg chg="add mod">
          <ac:chgData name="Brian Clark" userId="BOXKLCR1tGoItPUNE+wzUbIbD5rs0zJHcYRtG6WMZXM=" providerId="None" clId="Web-{4831DC1A-74DF-441B-9FFC-11D4E7C299C8}" dt="2024-12-10T18:20:14.634" v="60"/>
          <ac:spMkLst>
            <pc:docMk/>
            <pc:sldMk cId="1101414801" sldId="605"/>
            <ac:spMk id="8" creationId="{0788714C-F175-C63D-EBB3-C590FB4C4F00}"/>
          </ac:spMkLst>
        </pc:spChg>
        <pc:spChg chg="del">
          <ac:chgData name="Brian Clark" userId="BOXKLCR1tGoItPUNE+wzUbIbD5rs0zJHcYRtG6WMZXM=" providerId="None" clId="Web-{4831DC1A-74DF-441B-9FFC-11D4E7C299C8}" dt="2024-12-10T18:20:14.634" v="60"/>
          <ac:spMkLst>
            <pc:docMk/>
            <pc:sldMk cId="1101414801" sldId="605"/>
            <ac:spMk id="9" creationId="{E3B88001-62BB-5D0A-4201-DC73E74E686C}"/>
          </ac:spMkLst>
        </pc:spChg>
        <pc:grpChg chg="del">
          <ac:chgData name="Brian Clark" userId="BOXKLCR1tGoItPUNE+wzUbIbD5rs0zJHcYRtG6WMZXM=" providerId="None" clId="Web-{4831DC1A-74DF-441B-9FFC-11D4E7C299C8}" dt="2024-12-10T18:20:14.634" v="64"/>
          <ac:grpSpMkLst>
            <pc:docMk/>
            <pc:sldMk cId="1101414801" sldId="605"/>
            <ac:grpSpMk id="2" creationId="{6CDB23AD-7E1E-93F5-743D-3341C88F4218}"/>
          </ac:grpSpMkLst>
        </pc:grpChg>
        <pc:grpChg chg="del">
          <ac:chgData name="Brian Clark" userId="BOXKLCR1tGoItPUNE+wzUbIbD5rs0zJHcYRtG6WMZXM=" providerId="None" clId="Web-{4831DC1A-74DF-441B-9FFC-11D4E7C299C8}" dt="2024-12-10T18:20:14.634" v="63"/>
          <ac:grpSpMkLst>
            <pc:docMk/>
            <pc:sldMk cId="1101414801" sldId="605"/>
            <ac:grpSpMk id="72" creationId="{8BCC5E67-C189-84FE-5122-465501EA279C}"/>
          </ac:grpSpMkLst>
        </pc:grpChg>
        <pc:grpChg chg="del">
          <ac:chgData name="Brian Clark" userId="BOXKLCR1tGoItPUNE+wzUbIbD5rs0zJHcYRtG6WMZXM=" providerId="None" clId="Web-{4831DC1A-74DF-441B-9FFC-11D4E7C299C8}" dt="2024-12-10T18:20:14.634" v="62"/>
          <ac:grpSpMkLst>
            <pc:docMk/>
            <pc:sldMk cId="1101414801" sldId="605"/>
            <ac:grpSpMk id="78" creationId="{64D5F503-3D16-D8A3-0901-5FB572B2944A}"/>
          </ac:grpSpMkLst>
        </pc:grpChg>
        <pc:grpChg chg="del">
          <ac:chgData name="Brian Clark" userId="BOXKLCR1tGoItPUNE+wzUbIbD5rs0zJHcYRtG6WMZXM=" providerId="None" clId="Web-{4831DC1A-74DF-441B-9FFC-11D4E7C299C8}" dt="2024-12-10T18:20:14.634" v="61"/>
          <ac:grpSpMkLst>
            <pc:docMk/>
            <pc:sldMk cId="1101414801" sldId="605"/>
            <ac:grpSpMk id="84" creationId="{8A468371-5383-936E-322E-0C514A511114}"/>
          </ac:grpSpMkLst>
        </pc:grpChg>
        <pc:picChg chg="del">
          <ac:chgData name="Brian Clark" userId="BOXKLCR1tGoItPUNE+wzUbIbD5rs0zJHcYRtG6WMZXM=" providerId="None" clId="Web-{4831DC1A-74DF-441B-9FFC-11D4E7C299C8}" dt="2024-12-10T18:20:14.447" v="59"/>
          <ac:picMkLst>
            <pc:docMk/>
            <pc:sldMk cId="1101414801" sldId="605"/>
            <ac:picMk id="3" creationId="{D0B10D8D-E75C-A448-8EEA-F08AC4BE7C82}"/>
          </ac:picMkLst>
        </pc:picChg>
        <pc:picChg chg="del">
          <ac:chgData name="Brian Clark" userId="BOXKLCR1tGoItPUNE+wzUbIbD5rs0zJHcYRtG6WMZXM=" providerId="None" clId="Web-{4831DC1A-74DF-441B-9FFC-11D4E7C299C8}" dt="2024-12-10T18:20:14.447" v="58"/>
          <ac:picMkLst>
            <pc:docMk/>
            <pc:sldMk cId="1101414801" sldId="605"/>
            <ac:picMk id="6" creationId="{7BE3486D-6374-DD4C-BEB2-8BEF4CB4C9FB}"/>
          </ac:picMkLst>
        </pc:picChg>
        <pc:picChg chg="add del mod modCrop">
          <ac:chgData name="Brian Clark" userId="BOXKLCR1tGoItPUNE+wzUbIbD5rs0zJHcYRtG6WMZXM=" providerId="None" clId="Web-{4831DC1A-74DF-441B-9FFC-11D4E7C299C8}" dt="2024-12-10T18:21:37.134" v="75"/>
          <ac:picMkLst>
            <pc:docMk/>
            <pc:sldMk cId="1101414801" sldId="605"/>
            <ac:picMk id="10" creationId="{B60C1573-CCC4-4CDF-283F-5EF6A2481063}"/>
          </ac:picMkLst>
        </pc:picChg>
        <pc:picChg chg="add mod">
          <ac:chgData name="Brian Clark" userId="BOXKLCR1tGoItPUNE+wzUbIbD5rs0zJHcYRtG6WMZXM=" providerId="None" clId="Web-{4831DC1A-74DF-441B-9FFC-11D4E7C299C8}" dt="2024-12-10T18:22:38.602" v="78" actId="14100"/>
          <ac:picMkLst>
            <pc:docMk/>
            <pc:sldMk cId="1101414801" sldId="605"/>
            <ac:picMk id="11" creationId="{BBC9563B-F0D9-6EB4-7531-7BA964EC90BA}"/>
          </ac:picMkLst>
        </pc:picChg>
      </pc:sldChg>
      <pc:sldChg chg="addSp delSp modSp">
        <pc:chgData name="Brian Clark" userId="BOXKLCR1tGoItPUNE+wzUbIbD5rs0zJHcYRtG6WMZXM=" providerId="None" clId="Web-{4831DC1A-74DF-441B-9FFC-11D4E7C299C8}" dt="2024-12-10T18:26:14.366" v="105" actId="14100"/>
        <pc:sldMkLst>
          <pc:docMk/>
          <pc:sldMk cId="2140702886" sldId="606"/>
        </pc:sldMkLst>
        <pc:spChg chg="del">
          <ac:chgData name="Brian Clark" userId="BOXKLCR1tGoItPUNE+wzUbIbD5rs0zJHcYRtG6WMZXM=" providerId="None" clId="Web-{4831DC1A-74DF-441B-9FFC-11D4E7C299C8}" dt="2024-12-10T18:26:01.053" v="102"/>
          <ac:spMkLst>
            <pc:docMk/>
            <pc:sldMk cId="2140702886" sldId="606"/>
            <ac:spMk id="5" creationId="{1219087E-B60C-BB7F-5704-0B9DD7C2AC2B}"/>
          </ac:spMkLst>
        </pc:spChg>
        <pc:spChg chg="add mod">
          <ac:chgData name="Brian Clark" userId="BOXKLCR1tGoItPUNE+wzUbIbD5rs0zJHcYRtG6WMZXM=" providerId="None" clId="Web-{4831DC1A-74DF-441B-9FFC-11D4E7C299C8}" dt="2024-12-10T18:26:01.053" v="97"/>
          <ac:spMkLst>
            <pc:docMk/>
            <pc:sldMk cId="2140702886" sldId="606"/>
            <ac:spMk id="6" creationId="{DB213C52-6828-2240-D3D9-433ECFB78E11}"/>
          </ac:spMkLst>
        </pc:spChg>
        <pc:spChg chg="del">
          <ac:chgData name="Brian Clark" userId="BOXKLCR1tGoItPUNE+wzUbIbD5rs0zJHcYRtG6WMZXM=" providerId="None" clId="Web-{4831DC1A-74DF-441B-9FFC-11D4E7C299C8}" dt="2024-12-10T18:26:01.053" v="97"/>
          <ac:spMkLst>
            <pc:docMk/>
            <pc:sldMk cId="2140702886" sldId="606"/>
            <ac:spMk id="9" creationId="{456C531B-21A3-E149-3DD6-7941875DD051}"/>
          </ac:spMkLst>
        </pc:spChg>
        <pc:grpChg chg="del">
          <ac:chgData name="Brian Clark" userId="BOXKLCR1tGoItPUNE+wzUbIbD5rs0zJHcYRtG6WMZXM=" providerId="None" clId="Web-{4831DC1A-74DF-441B-9FFC-11D4E7C299C8}" dt="2024-12-10T18:26:01.053" v="101"/>
          <ac:grpSpMkLst>
            <pc:docMk/>
            <pc:sldMk cId="2140702886" sldId="606"/>
            <ac:grpSpMk id="2" creationId="{4BD2E983-E7DF-5B93-7D96-85DE1057673C}"/>
          </ac:grpSpMkLst>
        </pc:grpChg>
        <pc:grpChg chg="del">
          <ac:chgData name="Brian Clark" userId="BOXKLCR1tGoItPUNE+wzUbIbD5rs0zJHcYRtG6WMZXM=" providerId="None" clId="Web-{4831DC1A-74DF-441B-9FFC-11D4E7C299C8}" dt="2024-12-10T18:26:01.053" v="100"/>
          <ac:grpSpMkLst>
            <pc:docMk/>
            <pc:sldMk cId="2140702886" sldId="606"/>
            <ac:grpSpMk id="72" creationId="{0874429C-DE92-2286-E777-914DA5340A76}"/>
          </ac:grpSpMkLst>
        </pc:grpChg>
        <pc:grpChg chg="del">
          <ac:chgData name="Brian Clark" userId="BOXKLCR1tGoItPUNE+wzUbIbD5rs0zJHcYRtG6WMZXM=" providerId="None" clId="Web-{4831DC1A-74DF-441B-9FFC-11D4E7C299C8}" dt="2024-12-10T18:26:01.053" v="99"/>
          <ac:grpSpMkLst>
            <pc:docMk/>
            <pc:sldMk cId="2140702886" sldId="606"/>
            <ac:grpSpMk id="78" creationId="{B2DFA1FE-D3F6-CCD8-26B8-AA537FEFD969}"/>
          </ac:grpSpMkLst>
        </pc:grpChg>
        <pc:grpChg chg="del">
          <ac:chgData name="Brian Clark" userId="BOXKLCR1tGoItPUNE+wzUbIbD5rs0zJHcYRtG6WMZXM=" providerId="None" clId="Web-{4831DC1A-74DF-441B-9FFC-11D4E7C299C8}" dt="2024-12-10T18:26:01.053" v="98"/>
          <ac:grpSpMkLst>
            <pc:docMk/>
            <pc:sldMk cId="2140702886" sldId="606"/>
            <ac:grpSpMk id="84" creationId="{FE908A21-608E-A56A-D595-5753BFEB0DED}"/>
          </ac:grpSpMkLst>
        </pc:grpChg>
        <pc:picChg chg="add mod">
          <ac:chgData name="Brian Clark" userId="BOXKLCR1tGoItPUNE+wzUbIbD5rs0zJHcYRtG6WMZXM=" providerId="None" clId="Web-{4831DC1A-74DF-441B-9FFC-11D4E7C299C8}" dt="2024-12-10T18:26:14.366" v="105" actId="14100"/>
          <ac:picMkLst>
            <pc:docMk/>
            <pc:sldMk cId="2140702886" sldId="606"/>
            <ac:picMk id="7" creationId="{8B2623D5-140F-ACB1-3E07-6D55DBE51B0E}"/>
          </ac:picMkLst>
        </pc:picChg>
        <pc:picChg chg="del">
          <ac:chgData name="Brian Clark" userId="BOXKLCR1tGoItPUNE+wzUbIbD5rs0zJHcYRtG6WMZXM=" providerId="None" clId="Web-{4831DC1A-74DF-441B-9FFC-11D4E7C299C8}" dt="2024-12-10T18:26:00.881" v="96"/>
          <ac:picMkLst>
            <pc:docMk/>
            <pc:sldMk cId="2140702886" sldId="606"/>
            <ac:picMk id="28" creationId="{B794CC01-2A87-15AB-6579-4E10F2D54956}"/>
          </ac:picMkLst>
        </pc:picChg>
        <pc:picChg chg="del">
          <ac:chgData name="Brian Clark" userId="BOXKLCR1tGoItPUNE+wzUbIbD5rs0zJHcYRtG6WMZXM=" providerId="None" clId="Web-{4831DC1A-74DF-441B-9FFC-11D4E7C299C8}" dt="2024-12-10T18:26:00.881" v="95"/>
          <ac:picMkLst>
            <pc:docMk/>
            <pc:sldMk cId="2140702886" sldId="606"/>
            <ac:picMk id="29" creationId="{28002099-061E-ACA2-84E1-DB3F1A38701E}"/>
          </ac:picMkLst>
        </pc:picChg>
        <pc:picChg chg="del">
          <ac:chgData name="Brian Clark" userId="BOXKLCR1tGoItPUNE+wzUbIbD5rs0zJHcYRtG6WMZXM=" providerId="None" clId="Web-{4831DC1A-74DF-441B-9FFC-11D4E7C299C8}" dt="2024-12-10T18:26:00.881" v="94"/>
          <ac:picMkLst>
            <pc:docMk/>
            <pc:sldMk cId="2140702886" sldId="606"/>
            <ac:picMk id="31" creationId="{688A6DDC-FF47-4095-0194-E56ED390953C}"/>
          </ac:picMkLst>
        </pc:picChg>
        <pc:picChg chg="del">
          <ac:chgData name="Brian Clark" userId="BOXKLCR1tGoItPUNE+wzUbIbD5rs0zJHcYRtG6WMZXM=" providerId="None" clId="Web-{4831DC1A-74DF-441B-9FFC-11D4E7C299C8}" dt="2024-12-10T18:26:00.881" v="93"/>
          <ac:picMkLst>
            <pc:docMk/>
            <pc:sldMk cId="2140702886" sldId="606"/>
            <ac:picMk id="32" creationId="{00520C6B-C8D9-FFA5-F5E2-D5F49E171305}"/>
          </ac:picMkLst>
        </pc:picChg>
        <pc:picChg chg="del">
          <ac:chgData name="Brian Clark" userId="BOXKLCR1tGoItPUNE+wzUbIbD5rs0zJHcYRtG6WMZXM=" providerId="None" clId="Web-{4831DC1A-74DF-441B-9FFC-11D4E7C299C8}" dt="2024-12-10T18:26:00.881" v="92"/>
          <ac:picMkLst>
            <pc:docMk/>
            <pc:sldMk cId="2140702886" sldId="606"/>
            <ac:picMk id="33" creationId="{8EB32E6E-3C03-76C0-8D69-37CB7A3A390C}"/>
          </ac:picMkLst>
        </pc:picChg>
        <pc:picChg chg="del">
          <ac:chgData name="Brian Clark" userId="BOXKLCR1tGoItPUNE+wzUbIbD5rs0zJHcYRtG6WMZXM=" providerId="None" clId="Web-{4831DC1A-74DF-441B-9FFC-11D4E7C299C8}" dt="2024-12-10T18:26:00.881" v="91"/>
          <ac:picMkLst>
            <pc:docMk/>
            <pc:sldMk cId="2140702886" sldId="606"/>
            <ac:picMk id="34" creationId="{23333832-4214-DC8E-49BA-65A2B2178E1B}"/>
          </ac:picMkLst>
        </pc:picChg>
        <pc:picChg chg="del">
          <ac:chgData name="Brian Clark" userId="BOXKLCR1tGoItPUNE+wzUbIbD5rs0zJHcYRtG6WMZXM=" providerId="None" clId="Web-{4831DC1A-74DF-441B-9FFC-11D4E7C299C8}" dt="2024-12-10T18:26:00.881" v="90"/>
          <ac:picMkLst>
            <pc:docMk/>
            <pc:sldMk cId="2140702886" sldId="606"/>
            <ac:picMk id="35" creationId="{BC416D25-DAA6-03D2-86C0-79A1FFFDCF80}"/>
          </ac:picMkLst>
        </pc:picChg>
        <pc:picChg chg="del">
          <ac:chgData name="Brian Clark" userId="BOXKLCR1tGoItPUNE+wzUbIbD5rs0zJHcYRtG6WMZXM=" providerId="None" clId="Web-{4831DC1A-74DF-441B-9FFC-11D4E7C299C8}" dt="2024-12-10T18:26:00.881" v="89"/>
          <ac:picMkLst>
            <pc:docMk/>
            <pc:sldMk cId="2140702886" sldId="606"/>
            <ac:picMk id="36" creationId="{3221C4A5-E230-62C9-3E81-FC2C91529C5C}"/>
          </ac:picMkLst>
        </pc:picChg>
        <pc:picChg chg="del">
          <ac:chgData name="Brian Clark" userId="BOXKLCR1tGoItPUNE+wzUbIbD5rs0zJHcYRtG6WMZXM=" providerId="None" clId="Web-{4831DC1A-74DF-441B-9FFC-11D4E7C299C8}" dt="2024-12-10T18:26:00.881" v="88"/>
          <ac:picMkLst>
            <pc:docMk/>
            <pc:sldMk cId="2140702886" sldId="606"/>
            <ac:picMk id="37" creationId="{7BDD9F11-AB9F-5445-0762-9AF030F9AE3E}"/>
          </ac:picMkLst>
        </pc:picChg>
        <pc:picChg chg="del">
          <ac:chgData name="Brian Clark" userId="BOXKLCR1tGoItPUNE+wzUbIbD5rs0zJHcYRtG6WMZXM=" providerId="None" clId="Web-{4831DC1A-74DF-441B-9FFC-11D4E7C299C8}" dt="2024-12-10T18:26:00.866" v="87"/>
          <ac:picMkLst>
            <pc:docMk/>
            <pc:sldMk cId="2140702886" sldId="606"/>
            <ac:picMk id="41" creationId="{A364DC28-5DA3-E345-FE68-3D33D599454F}"/>
          </ac:picMkLst>
        </pc:picChg>
        <pc:picChg chg="del">
          <ac:chgData name="Brian Clark" userId="BOXKLCR1tGoItPUNE+wzUbIbD5rs0zJHcYRtG6WMZXM=" providerId="None" clId="Web-{4831DC1A-74DF-441B-9FFC-11D4E7C299C8}" dt="2024-12-10T18:26:00.866" v="86"/>
          <ac:picMkLst>
            <pc:docMk/>
            <pc:sldMk cId="2140702886" sldId="606"/>
            <ac:picMk id="42" creationId="{BDD40AA8-DFAC-FB50-98A0-2DA1ABB91556}"/>
          </ac:picMkLst>
        </pc:picChg>
        <pc:picChg chg="del">
          <ac:chgData name="Brian Clark" userId="BOXKLCR1tGoItPUNE+wzUbIbD5rs0zJHcYRtG6WMZXM=" providerId="None" clId="Web-{4831DC1A-74DF-441B-9FFC-11D4E7C299C8}" dt="2024-12-10T18:26:00.866" v="85"/>
          <ac:picMkLst>
            <pc:docMk/>
            <pc:sldMk cId="2140702886" sldId="606"/>
            <ac:picMk id="43" creationId="{DF50A790-2EF8-F319-DA68-DDA2F202CB28}"/>
          </ac:picMkLst>
        </pc:picChg>
        <pc:picChg chg="del">
          <ac:chgData name="Brian Clark" userId="BOXKLCR1tGoItPUNE+wzUbIbD5rs0zJHcYRtG6WMZXM=" providerId="None" clId="Web-{4831DC1A-74DF-441B-9FFC-11D4E7C299C8}" dt="2024-12-10T18:26:00.866" v="84"/>
          <ac:picMkLst>
            <pc:docMk/>
            <pc:sldMk cId="2140702886" sldId="606"/>
            <ac:picMk id="44" creationId="{D12A31E6-F183-40A4-8910-2D6EC6031EFD}"/>
          </ac:picMkLst>
        </pc:picChg>
        <pc:picChg chg="del">
          <ac:chgData name="Brian Clark" userId="BOXKLCR1tGoItPUNE+wzUbIbD5rs0zJHcYRtG6WMZXM=" providerId="None" clId="Web-{4831DC1A-74DF-441B-9FFC-11D4E7C299C8}" dt="2024-12-10T18:26:00.866" v="83"/>
          <ac:picMkLst>
            <pc:docMk/>
            <pc:sldMk cId="2140702886" sldId="606"/>
            <ac:picMk id="45" creationId="{F0D985F8-A96E-8BE5-D740-FB442557568A}"/>
          </ac:picMkLst>
        </pc:picChg>
        <pc:picChg chg="del">
          <ac:chgData name="Brian Clark" userId="BOXKLCR1tGoItPUNE+wzUbIbD5rs0zJHcYRtG6WMZXM=" providerId="None" clId="Web-{4831DC1A-74DF-441B-9FFC-11D4E7C299C8}" dt="2024-12-10T18:26:00.866" v="82"/>
          <ac:picMkLst>
            <pc:docMk/>
            <pc:sldMk cId="2140702886" sldId="606"/>
            <ac:picMk id="46" creationId="{F97F0FB0-55DC-985F-084E-26D754A212FC}"/>
          </ac:picMkLst>
        </pc:picChg>
        <pc:picChg chg="del">
          <ac:chgData name="Brian Clark" userId="BOXKLCR1tGoItPUNE+wzUbIbD5rs0zJHcYRtG6WMZXM=" providerId="None" clId="Web-{4831DC1A-74DF-441B-9FFC-11D4E7C299C8}" dt="2024-12-10T18:26:00.866" v="81"/>
          <ac:picMkLst>
            <pc:docMk/>
            <pc:sldMk cId="2140702886" sldId="606"/>
            <ac:picMk id="48" creationId="{2A2CDD68-81EA-907E-7E07-6B585F5A515C}"/>
          </ac:picMkLst>
        </pc:picChg>
        <pc:picChg chg="del">
          <ac:chgData name="Brian Clark" userId="BOXKLCR1tGoItPUNE+wzUbIbD5rs0zJHcYRtG6WMZXM=" providerId="None" clId="Web-{4831DC1A-74DF-441B-9FFC-11D4E7C299C8}" dt="2024-12-10T18:26:00.866" v="80"/>
          <ac:picMkLst>
            <pc:docMk/>
            <pc:sldMk cId="2140702886" sldId="606"/>
            <ac:picMk id="50" creationId="{FEFD00D9-1C13-A0E4-ED4A-DDF3219E77B1}"/>
          </ac:picMkLst>
        </pc:picChg>
        <pc:picChg chg="del">
          <ac:chgData name="Brian Clark" userId="BOXKLCR1tGoItPUNE+wzUbIbD5rs0zJHcYRtG6WMZXM=" providerId="None" clId="Web-{4831DC1A-74DF-441B-9FFC-11D4E7C299C8}" dt="2024-12-10T18:26:00.866" v="79"/>
          <ac:picMkLst>
            <pc:docMk/>
            <pc:sldMk cId="2140702886" sldId="606"/>
            <ac:picMk id="51" creationId="{0F7E3E44-0876-725E-D1E0-F1CBD2F776FF}"/>
          </ac:picMkLst>
        </pc:picChg>
      </pc:sldChg>
      <pc:sldChg chg="addSp delSp modSp">
        <pc:chgData name="Brian Clark" userId="BOXKLCR1tGoItPUNE+wzUbIbD5rs0zJHcYRtG6WMZXM=" providerId="None" clId="Web-{4831DC1A-74DF-441B-9FFC-11D4E7C299C8}" dt="2024-12-10T18:26:39.115" v="133" actId="14100"/>
        <pc:sldMkLst>
          <pc:docMk/>
          <pc:sldMk cId="277161579" sldId="607"/>
        </pc:sldMkLst>
        <pc:spChg chg="del">
          <ac:chgData name="Brian Clark" userId="BOXKLCR1tGoItPUNE+wzUbIbD5rs0zJHcYRtG6WMZXM=" providerId="None" clId="Web-{4831DC1A-74DF-441B-9FFC-11D4E7C299C8}" dt="2024-12-10T18:26:21.694" v="130"/>
          <ac:spMkLst>
            <pc:docMk/>
            <pc:sldMk cId="277161579" sldId="607"/>
            <ac:spMk id="5" creationId="{D30F8028-20CC-602C-0600-4BA5913AD4A2}"/>
          </ac:spMkLst>
        </pc:spChg>
        <pc:spChg chg="add mod">
          <ac:chgData name="Brian Clark" userId="BOXKLCR1tGoItPUNE+wzUbIbD5rs0zJHcYRtG6WMZXM=" providerId="None" clId="Web-{4831DC1A-74DF-441B-9FFC-11D4E7C299C8}" dt="2024-12-10T18:26:21.694" v="125"/>
          <ac:spMkLst>
            <pc:docMk/>
            <pc:sldMk cId="277161579" sldId="607"/>
            <ac:spMk id="6" creationId="{4FCAADD4-7579-2A5D-9262-882DA37F7E83}"/>
          </ac:spMkLst>
        </pc:spChg>
        <pc:spChg chg="del">
          <ac:chgData name="Brian Clark" userId="BOXKLCR1tGoItPUNE+wzUbIbD5rs0zJHcYRtG6WMZXM=" providerId="None" clId="Web-{4831DC1A-74DF-441B-9FFC-11D4E7C299C8}" dt="2024-12-10T18:26:21.694" v="125"/>
          <ac:spMkLst>
            <pc:docMk/>
            <pc:sldMk cId="277161579" sldId="607"/>
            <ac:spMk id="9" creationId="{89E1CDD9-270C-15FE-2178-824DBFAA8B0C}"/>
          </ac:spMkLst>
        </pc:spChg>
        <pc:spChg chg="del">
          <ac:chgData name="Brian Clark" userId="BOXKLCR1tGoItPUNE+wzUbIbD5rs0zJHcYRtG6WMZXM=" providerId="None" clId="Web-{4831DC1A-74DF-441B-9FFC-11D4E7C299C8}" dt="2024-12-10T18:26:21.491" v="124"/>
          <ac:spMkLst>
            <pc:docMk/>
            <pc:sldMk cId="277161579" sldId="607"/>
            <ac:spMk id="28" creationId="{AC254355-4950-E256-A2A5-D14CF87A77D7}"/>
          </ac:spMkLst>
        </pc:spChg>
        <pc:grpChg chg="del">
          <ac:chgData name="Brian Clark" userId="BOXKLCR1tGoItPUNE+wzUbIbD5rs0zJHcYRtG6WMZXM=" providerId="None" clId="Web-{4831DC1A-74DF-441B-9FFC-11D4E7C299C8}" dt="2024-12-10T18:26:21.694" v="129"/>
          <ac:grpSpMkLst>
            <pc:docMk/>
            <pc:sldMk cId="277161579" sldId="607"/>
            <ac:grpSpMk id="2" creationId="{D42701E5-0D2D-1E9C-4897-C49DCE263CB4}"/>
          </ac:grpSpMkLst>
        </pc:grpChg>
        <pc:grpChg chg="del">
          <ac:chgData name="Brian Clark" userId="BOXKLCR1tGoItPUNE+wzUbIbD5rs0zJHcYRtG6WMZXM=" providerId="None" clId="Web-{4831DC1A-74DF-441B-9FFC-11D4E7C299C8}" dt="2024-12-10T18:26:21.694" v="128"/>
          <ac:grpSpMkLst>
            <pc:docMk/>
            <pc:sldMk cId="277161579" sldId="607"/>
            <ac:grpSpMk id="72" creationId="{70D1B4AC-C179-47A4-CDF1-AB7099F70B73}"/>
          </ac:grpSpMkLst>
        </pc:grpChg>
        <pc:grpChg chg="del">
          <ac:chgData name="Brian Clark" userId="BOXKLCR1tGoItPUNE+wzUbIbD5rs0zJHcYRtG6WMZXM=" providerId="None" clId="Web-{4831DC1A-74DF-441B-9FFC-11D4E7C299C8}" dt="2024-12-10T18:26:21.694" v="127"/>
          <ac:grpSpMkLst>
            <pc:docMk/>
            <pc:sldMk cId="277161579" sldId="607"/>
            <ac:grpSpMk id="78" creationId="{B9F30755-2B39-0F19-B0A1-7BF4E60BAC08}"/>
          </ac:grpSpMkLst>
        </pc:grpChg>
        <pc:grpChg chg="del">
          <ac:chgData name="Brian Clark" userId="BOXKLCR1tGoItPUNE+wzUbIbD5rs0zJHcYRtG6WMZXM=" providerId="None" clId="Web-{4831DC1A-74DF-441B-9FFC-11D4E7C299C8}" dt="2024-12-10T18:26:21.694" v="126"/>
          <ac:grpSpMkLst>
            <pc:docMk/>
            <pc:sldMk cId="277161579" sldId="607"/>
            <ac:grpSpMk id="84" creationId="{023ACCC2-19E0-39A6-F663-ECB037DDC1A3}"/>
          </ac:grpSpMkLst>
        </pc:grpChg>
        <pc:picChg chg="add mod">
          <ac:chgData name="Brian Clark" userId="BOXKLCR1tGoItPUNE+wzUbIbD5rs0zJHcYRtG6WMZXM=" providerId="None" clId="Web-{4831DC1A-74DF-441B-9FFC-11D4E7C299C8}" dt="2024-12-10T18:26:39.115" v="133" actId="14100"/>
          <ac:picMkLst>
            <pc:docMk/>
            <pc:sldMk cId="277161579" sldId="607"/>
            <ac:picMk id="7" creationId="{B60EF32D-531D-F5F2-5A4B-C9F59AD07098}"/>
          </ac:picMkLst>
        </pc:picChg>
        <pc:picChg chg="del">
          <ac:chgData name="Brian Clark" userId="BOXKLCR1tGoItPUNE+wzUbIbD5rs0zJHcYRtG6WMZXM=" providerId="None" clId="Web-{4831DC1A-74DF-441B-9FFC-11D4E7C299C8}" dt="2024-12-10T18:26:21.491" v="123"/>
          <ac:picMkLst>
            <pc:docMk/>
            <pc:sldMk cId="277161579" sldId="607"/>
            <ac:picMk id="29" creationId="{EB9A0844-81AC-1EAE-BF17-2315B824EFE7}"/>
          </ac:picMkLst>
        </pc:picChg>
        <pc:picChg chg="del">
          <ac:chgData name="Brian Clark" userId="BOXKLCR1tGoItPUNE+wzUbIbD5rs0zJHcYRtG6WMZXM=" providerId="None" clId="Web-{4831DC1A-74DF-441B-9FFC-11D4E7C299C8}" dt="2024-12-10T18:26:21.491" v="122"/>
          <ac:picMkLst>
            <pc:docMk/>
            <pc:sldMk cId="277161579" sldId="607"/>
            <ac:picMk id="30" creationId="{3502E4F6-22BD-DA4F-88BD-9928F5080A78}"/>
          </ac:picMkLst>
        </pc:picChg>
        <pc:picChg chg="del">
          <ac:chgData name="Brian Clark" userId="BOXKLCR1tGoItPUNE+wzUbIbD5rs0zJHcYRtG6WMZXM=" providerId="None" clId="Web-{4831DC1A-74DF-441B-9FFC-11D4E7C299C8}" dt="2024-12-10T18:26:21.491" v="121"/>
          <ac:picMkLst>
            <pc:docMk/>
            <pc:sldMk cId="277161579" sldId="607"/>
            <ac:picMk id="31" creationId="{28E12F21-303A-F775-FFDE-EEEB721079CD}"/>
          </ac:picMkLst>
        </pc:picChg>
        <pc:picChg chg="del">
          <ac:chgData name="Brian Clark" userId="BOXKLCR1tGoItPUNE+wzUbIbD5rs0zJHcYRtG6WMZXM=" providerId="None" clId="Web-{4831DC1A-74DF-441B-9FFC-11D4E7C299C8}" dt="2024-12-10T18:26:21.491" v="120"/>
          <ac:picMkLst>
            <pc:docMk/>
            <pc:sldMk cId="277161579" sldId="607"/>
            <ac:picMk id="32" creationId="{CD61B170-FBAF-F568-E8E5-0E97A65A0C6B}"/>
          </ac:picMkLst>
        </pc:picChg>
        <pc:picChg chg="del">
          <ac:chgData name="Brian Clark" userId="BOXKLCR1tGoItPUNE+wzUbIbD5rs0zJHcYRtG6WMZXM=" providerId="None" clId="Web-{4831DC1A-74DF-441B-9FFC-11D4E7C299C8}" dt="2024-12-10T18:26:21.491" v="119"/>
          <ac:picMkLst>
            <pc:docMk/>
            <pc:sldMk cId="277161579" sldId="607"/>
            <ac:picMk id="33" creationId="{CC936E1D-21AA-95B9-DD51-190D1C42E372}"/>
          </ac:picMkLst>
        </pc:picChg>
        <pc:picChg chg="del">
          <ac:chgData name="Brian Clark" userId="BOXKLCR1tGoItPUNE+wzUbIbD5rs0zJHcYRtG6WMZXM=" providerId="None" clId="Web-{4831DC1A-74DF-441B-9FFC-11D4E7C299C8}" dt="2024-12-10T18:26:21.491" v="118"/>
          <ac:picMkLst>
            <pc:docMk/>
            <pc:sldMk cId="277161579" sldId="607"/>
            <ac:picMk id="34" creationId="{376CA1A4-EE5C-9A3D-2203-00C0D3780412}"/>
          </ac:picMkLst>
        </pc:picChg>
        <pc:picChg chg="del">
          <ac:chgData name="Brian Clark" userId="BOXKLCR1tGoItPUNE+wzUbIbD5rs0zJHcYRtG6WMZXM=" providerId="None" clId="Web-{4831DC1A-74DF-441B-9FFC-11D4E7C299C8}" dt="2024-12-10T18:26:21.491" v="117"/>
          <ac:picMkLst>
            <pc:docMk/>
            <pc:sldMk cId="277161579" sldId="607"/>
            <ac:picMk id="35" creationId="{9FA6DA6A-79FE-CE60-D72B-218554FE4538}"/>
          </ac:picMkLst>
        </pc:picChg>
        <pc:picChg chg="del">
          <ac:chgData name="Brian Clark" userId="BOXKLCR1tGoItPUNE+wzUbIbD5rs0zJHcYRtG6WMZXM=" providerId="None" clId="Web-{4831DC1A-74DF-441B-9FFC-11D4E7C299C8}" dt="2024-12-10T18:26:21.491" v="116"/>
          <ac:picMkLst>
            <pc:docMk/>
            <pc:sldMk cId="277161579" sldId="607"/>
            <ac:picMk id="36" creationId="{6E12A5CF-39B5-73A0-9C28-726A2276CD7F}"/>
          </ac:picMkLst>
        </pc:picChg>
        <pc:picChg chg="del">
          <ac:chgData name="Brian Clark" userId="BOXKLCR1tGoItPUNE+wzUbIbD5rs0zJHcYRtG6WMZXM=" providerId="None" clId="Web-{4831DC1A-74DF-441B-9FFC-11D4E7C299C8}" dt="2024-12-10T18:26:21.491" v="115"/>
          <ac:picMkLst>
            <pc:docMk/>
            <pc:sldMk cId="277161579" sldId="607"/>
            <ac:picMk id="37" creationId="{038FA597-A836-AB4C-13F4-9F8F8DD2CBAD}"/>
          </ac:picMkLst>
        </pc:picChg>
        <pc:picChg chg="del">
          <ac:chgData name="Brian Clark" userId="BOXKLCR1tGoItPUNE+wzUbIbD5rs0zJHcYRtG6WMZXM=" providerId="None" clId="Web-{4831DC1A-74DF-441B-9FFC-11D4E7C299C8}" dt="2024-12-10T18:26:21.491" v="114"/>
          <ac:picMkLst>
            <pc:docMk/>
            <pc:sldMk cId="277161579" sldId="607"/>
            <ac:picMk id="41" creationId="{0733804C-D6E5-5F63-F371-0223072A9D43}"/>
          </ac:picMkLst>
        </pc:picChg>
        <pc:picChg chg="del">
          <ac:chgData name="Brian Clark" userId="BOXKLCR1tGoItPUNE+wzUbIbD5rs0zJHcYRtG6WMZXM=" providerId="None" clId="Web-{4831DC1A-74DF-441B-9FFC-11D4E7C299C8}" dt="2024-12-10T18:26:21.491" v="113"/>
          <ac:picMkLst>
            <pc:docMk/>
            <pc:sldMk cId="277161579" sldId="607"/>
            <ac:picMk id="42" creationId="{86D30D5E-6BD8-D748-3787-169BB3EFD921}"/>
          </ac:picMkLst>
        </pc:picChg>
        <pc:picChg chg="del">
          <ac:chgData name="Brian Clark" userId="BOXKLCR1tGoItPUNE+wzUbIbD5rs0zJHcYRtG6WMZXM=" providerId="None" clId="Web-{4831DC1A-74DF-441B-9FFC-11D4E7C299C8}" dt="2024-12-10T18:26:21.491" v="112"/>
          <ac:picMkLst>
            <pc:docMk/>
            <pc:sldMk cId="277161579" sldId="607"/>
            <ac:picMk id="43" creationId="{A56A81E2-E30B-1ABF-5940-514B5D0B1C46}"/>
          </ac:picMkLst>
        </pc:picChg>
        <pc:picChg chg="del">
          <ac:chgData name="Brian Clark" userId="BOXKLCR1tGoItPUNE+wzUbIbD5rs0zJHcYRtG6WMZXM=" providerId="None" clId="Web-{4831DC1A-74DF-441B-9FFC-11D4E7C299C8}" dt="2024-12-10T18:26:21.491" v="111"/>
          <ac:picMkLst>
            <pc:docMk/>
            <pc:sldMk cId="277161579" sldId="607"/>
            <ac:picMk id="44" creationId="{25467354-ABCB-385C-A949-414E5036D62E}"/>
          </ac:picMkLst>
        </pc:picChg>
        <pc:picChg chg="del">
          <ac:chgData name="Brian Clark" userId="BOXKLCR1tGoItPUNE+wzUbIbD5rs0zJHcYRtG6WMZXM=" providerId="None" clId="Web-{4831DC1A-74DF-441B-9FFC-11D4E7C299C8}" dt="2024-12-10T18:26:21.491" v="110"/>
          <ac:picMkLst>
            <pc:docMk/>
            <pc:sldMk cId="277161579" sldId="607"/>
            <ac:picMk id="45" creationId="{DBB6752C-1BB5-6B57-118D-8731A0E81A13}"/>
          </ac:picMkLst>
        </pc:picChg>
        <pc:picChg chg="del">
          <ac:chgData name="Brian Clark" userId="BOXKLCR1tGoItPUNE+wzUbIbD5rs0zJHcYRtG6WMZXM=" providerId="None" clId="Web-{4831DC1A-74DF-441B-9FFC-11D4E7C299C8}" dt="2024-12-10T18:26:21.491" v="109"/>
          <ac:picMkLst>
            <pc:docMk/>
            <pc:sldMk cId="277161579" sldId="607"/>
            <ac:picMk id="46" creationId="{4A2B8D82-78CF-298C-0C1E-582DC201F2A9}"/>
          </ac:picMkLst>
        </pc:picChg>
        <pc:picChg chg="del">
          <ac:chgData name="Brian Clark" userId="BOXKLCR1tGoItPUNE+wzUbIbD5rs0zJHcYRtG6WMZXM=" providerId="None" clId="Web-{4831DC1A-74DF-441B-9FFC-11D4E7C299C8}" dt="2024-12-10T18:26:21.491" v="108"/>
          <ac:picMkLst>
            <pc:docMk/>
            <pc:sldMk cId="277161579" sldId="607"/>
            <ac:picMk id="47" creationId="{E8C9FBE9-69A7-7965-FD49-F7241E901E2D}"/>
          </ac:picMkLst>
        </pc:picChg>
        <pc:picChg chg="del">
          <ac:chgData name="Brian Clark" userId="BOXKLCR1tGoItPUNE+wzUbIbD5rs0zJHcYRtG6WMZXM=" providerId="None" clId="Web-{4831DC1A-74DF-441B-9FFC-11D4E7C299C8}" dt="2024-12-10T18:26:21.491" v="107"/>
          <ac:picMkLst>
            <pc:docMk/>
            <pc:sldMk cId="277161579" sldId="607"/>
            <ac:picMk id="48" creationId="{B696F62E-B56B-B404-B32A-55167107DEA7}"/>
          </ac:picMkLst>
        </pc:picChg>
        <pc:picChg chg="del">
          <ac:chgData name="Brian Clark" userId="BOXKLCR1tGoItPUNE+wzUbIbD5rs0zJHcYRtG6WMZXM=" providerId="None" clId="Web-{4831DC1A-74DF-441B-9FFC-11D4E7C299C8}" dt="2024-12-10T18:26:21.491" v="106"/>
          <ac:picMkLst>
            <pc:docMk/>
            <pc:sldMk cId="277161579" sldId="607"/>
            <ac:picMk id="49" creationId="{60DED77A-8AD9-80BE-5D15-E9439CB8642C}"/>
          </ac:picMkLst>
        </pc:picChg>
      </pc:sldChg>
      <pc:sldChg chg="addSp delSp modSp">
        <pc:chgData name="Brian Clark" userId="BOXKLCR1tGoItPUNE+wzUbIbD5rs0zJHcYRtG6WMZXM=" providerId="None" clId="Web-{4831DC1A-74DF-441B-9FFC-11D4E7C299C8}" dt="2024-12-10T18:17:21.105" v="5" actId="1076"/>
        <pc:sldMkLst>
          <pc:docMk/>
          <pc:sldMk cId="1464523351" sldId="608"/>
        </pc:sldMkLst>
        <pc:picChg chg="add mod">
          <ac:chgData name="Brian Clark" userId="BOXKLCR1tGoItPUNE+wzUbIbD5rs0zJHcYRtG6WMZXM=" providerId="None" clId="Web-{4831DC1A-74DF-441B-9FFC-11D4E7C299C8}" dt="2024-12-10T18:17:21.105" v="5" actId="1076"/>
          <ac:picMkLst>
            <pc:docMk/>
            <pc:sldMk cId="1464523351" sldId="608"/>
            <ac:picMk id="2" creationId="{12D7CABA-0BD6-F4A4-4926-F5AC688504D0}"/>
          </ac:picMkLst>
        </pc:picChg>
        <pc:picChg chg="del">
          <ac:chgData name="Brian Clark" userId="BOXKLCR1tGoItPUNE+wzUbIbD5rs0zJHcYRtG6WMZXM=" providerId="None" clId="Web-{4831DC1A-74DF-441B-9FFC-11D4E7C299C8}" dt="2024-12-10T18:16:59.433" v="2"/>
          <ac:picMkLst>
            <pc:docMk/>
            <pc:sldMk cId="1464523351" sldId="608"/>
            <ac:picMk id="5" creationId="{0196E731-DF91-D97E-A680-B0FD3AEEC36A}"/>
          </ac:picMkLst>
        </pc:picChg>
      </pc:sldChg>
    </pc:docChg>
  </pc:docChgLst>
</pc:chgInfo>
</file>

<file path=ppt/comments/modernComment_20D_745CF7D9.xml><?xml version="1.0" encoding="utf-8"?>
<p188:cmLst xmlns:a="http://schemas.openxmlformats.org/drawingml/2006/main" xmlns:r="http://schemas.openxmlformats.org/officeDocument/2006/relationships" xmlns:p188="http://schemas.microsoft.com/office/powerpoint/2018/8/main">
  <p188:cm id="{E85C87D5-26B8-471F-8220-72A896859735}" authorId="{F767FDB1-EC93-D011-9D0B-ED552B6A8923}" created="2024-12-04T16:55:20.092">
    <pc:sldMkLst xmlns:pc="http://schemas.microsoft.com/office/powerpoint/2013/main/command">
      <pc:docMk/>
      <pc:sldMk cId="1952249817" sldId="525"/>
    </pc:sldMkLst>
    <p188:txBody>
      <a:bodyPr/>
      <a:lstStyle/>
      <a:p>
        <a:r>
          <a:rPr lang="en-US"/>
          <a:t>Note to proof this if/when more copy is added -- through slide 38</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44513F5-845C-4599-88D2-7B952DC258C4}" type="datetimeFigureOut">
              <a:rPr lang="en-US" smtClean="0"/>
              <a:t>12/10/2024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C373674-4EA1-497E-BFE1-BF1EE84C9EAC}" type="slidenum">
              <a:rPr lang="en-US" smtClean="0"/>
              <a:t>‹#›</a:t>
            </a:fld>
            <a:endParaRPr lang="en-US"/>
          </a:p>
        </p:txBody>
      </p:sp>
    </p:spTree>
    <p:extLst>
      <p:ext uri="{BB962C8B-B14F-4D97-AF65-F5344CB8AC3E}">
        <p14:creationId xmlns:p14="http://schemas.microsoft.com/office/powerpoint/2010/main" val="346102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2B7BDCE-6490-4230-A5F6-1BCC7A49F098}" type="datetimeFigureOut">
              <a:rPr lang="en-US" smtClean="0"/>
              <a:t>12/10/2024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D8ED13-D04F-4874-BDFA-12A710744C61}" type="slidenum">
              <a:rPr lang="en-US" smtClean="0"/>
              <a:t>‹#›</a:t>
            </a:fld>
            <a:endParaRPr lang="en-US"/>
          </a:p>
        </p:txBody>
      </p:sp>
    </p:spTree>
    <p:extLst>
      <p:ext uri="{BB962C8B-B14F-4D97-AF65-F5344CB8AC3E}">
        <p14:creationId xmlns:p14="http://schemas.microsoft.com/office/powerpoint/2010/main" val="398338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hs.gov/about/budget/fy2024/index.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report.nih.gov/award/index.cfm?ot=&amp;fy=2024&amp;state=CO&amp;ic=&amp;fm=&amp;orgid=&amp;distr=&amp;rfa=&amp;om=n&amp;pid=&amp;view=statedetail#tab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Good morning. So happy to welcome you all to HIHC. We’re closing out the first part of today leaning into that pillar of our strategic plan around answering critical questions at a federal level, which is a place there are a lot of questions right now. And I guess more specifically, we don't have a lot of answer to share about the incoming administration today, but we are teasing out what questions we could be asking and where our attention might land.</a:t>
            </a:r>
          </a:p>
          <a:p>
            <a:pPr>
              <a:defRPr/>
            </a:pPr>
            <a:endParaRPr lang="en-US" dirty="0"/>
          </a:p>
          <a:p>
            <a:pPr>
              <a:defRPr/>
            </a:pPr>
            <a:r>
              <a:rPr lang="en-US" dirty="0"/>
              <a:t>My name is Emily Johnson, and I’m the MD of REC. I’ve been with CHI since 2015, or through three presidencies, working on policy analysis. And in the field at a national level for longer. </a:t>
            </a:r>
            <a:endParaRPr lang="en-US" dirty="0">
              <a:ea typeface="Calibri"/>
              <a:cs typeface="Calibri"/>
            </a:endParaRPr>
          </a:p>
          <a:p>
            <a:pPr marL="0" marR="0" lvl="0" indent="0" algn="l" defTabSz="914400">
              <a:lnSpc>
                <a:spcPct val="100000"/>
              </a:lnSpc>
              <a:spcBef>
                <a:spcPts val="0"/>
              </a:spcBef>
              <a:spcAft>
                <a:spcPts val="0"/>
              </a:spcAft>
              <a:buClrTx/>
              <a:buSzTx/>
              <a:buFontTx/>
              <a:buNone/>
              <a:tabLst/>
              <a:defRPr/>
            </a:pPr>
            <a:endParaRPr lang="en-US" sz="1200" dirty="0">
              <a:solidFill>
                <a:srgbClr val="000000"/>
              </a:solidFill>
              <a:effectLst/>
              <a:latin typeface="Calibri"/>
              <a:ea typeface="Calibri"/>
              <a:cs typeface="Calibri"/>
            </a:endParaRPr>
          </a:p>
          <a:p>
            <a:pPr>
              <a:defRPr/>
            </a:pPr>
            <a:r>
              <a:rPr lang="en-US" dirty="0">
                <a:solidFill>
                  <a:srgbClr val="000000"/>
                </a:solidFill>
                <a:latin typeface="Calibri"/>
                <a:ea typeface="Calibri"/>
                <a:cs typeface="Calibri"/>
              </a:rPr>
              <a:t>Really, having done this for a while, you might think that a lot of us are accustomed to the idea of change or sort of used to an ebb and flow, having been through major changes in the health policy landscape. But I think that experience has actually made me hyperaware. We saw how radically different things were before and after the ACA and I think for me that gives me an appreciation of how real and tangible some of the changes are that we're facing today. The ACA was truly a seismic shift in health policy. Without commenting on the merits of it, it was a major policy change that had impacts for years and still does.</a:t>
            </a:r>
          </a:p>
          <a:p>
            <a:pPr>
              <a:defRPr/>
            </a:pPr>
            <a:endParaRPr lang="en-US" dirty="0">
              <a:solidFill>
                <a:srgbClr val="000000"/>
              </a:solidFill>
              <a:latin typeface="Verdana" panose="020B0604030504040204" pitchFamily="34" charset="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a:t>
            </a:fld>
            <a:endParaRPr lang="en-US"/>
          </a:p>
        </p:txBody>
      </p:sp>
    </p:spTree>
    <p:extLst>
      <p:ext uri="{BB962C8B-B14F-4D97-AF65-F5344CB8AC3E}">
        <p14:creationId xmlns:p14="http://schemas.microsoft.com/office/powerpoint/2010/main" val="1507221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NIH is the primary agency for funding medical research in the country. Key stats.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remember that national institutes of health is plural. There are nearly 30 institutes of health that already have their own focuses on biomedical disciplines. So you can’t entirely change the focus overnight. But you can change funding.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ea typeface="Calibri" panose="020F0502020204030204"/>
                <a:cs typeface="Calibri" panose="020F0502020204030204"/>
              </a:rPr>
              <a:t>Sources: </a:t>
            </a:r>
          </a:p>
          <a:p>
            <a:r>
              <a:rPr lang="en-US" dirty="0">
                <a:ea typeface="Calibri" panose="020F0502020204030204"/>
                <a:cs typeface="Calibri" panose="020F0502020204030204"/>
              </a:rPr>
              <a:t>2024 budget</a:t>
            </a:r>
            <a:endParaRPr lang="en-US" dirty="0"/>
          </a:p>
          <a:p>
            <a:r>
              <a:rPr lang="en-US" dirty="0">
                <a:hlinkClick r:id="rId3"/>
              </a:rPr>
              <a:t>https://www.hhs.gov/about/budget/fy2024/index.html</a:t>
            </a:r>
            <a:endParaRPr lang="en-US" dirty="0"/>
          </a:p>
          <a:p>
            <a:endParaRPr lang="en-US" dirty="0">
              <a:ea typeface="Calibri" panose="020F0502020204030204"/>
              <a:cs typeface="Calibri" panose="020F0502020204030204"/>
            </a:endParaRPr>
          </a:p>
          <a:p>
            <a:r>
              <a:rPr lang="en-US" dirty="0">
                <a:ea typeface="Calibri" panose="020F0502020204030204"/>
                <a:cs typeface="Calibri" panose="020F0502020204030204"/>
              </a:rPr>
              <a:t>2024 money to CO</a:t>
            </a:r>
          </a:p>
          <a:p>
            <a:r>
              <a:rPr lang="en-US" dirty="0">
                <a:hlinkClick r:id="rId4"/>
              </a:rPr>
              <a:t>https://report.nih.gov/award/index.cfm?ot=&amp;fy=2024&amp;state=CO&amp;ic=&amp;fm=&amp;orgid=&amp;distr=&amp;rfa=&amp;om=n&amp;pid=&amp;view=statedetail#tab1</a:t>
            </a:r>
            <a:r>
              <a:rPr lang="en-US" dirty="0"/>
              <a:t> </a:t>
            </a:r>
          </a:p>
        </p:txBody>
      </p:sp>
      <p:sp>
        <p:nvSpPr>
          <p:cNvPr id="4" name="Slide Number Placeholder 3"/>
          <p:cNvSpPr>
            <a:spLocks noGrp="1"/>
          </p:cNvSpPr>
          <p:nvPr>
            <p:ph type="sldNum" sz="quarter" idx="5"/>
          </p:nvPr>
        </p:nvSpPr>
        <p:spPr/>
        <p:txBody>
          <a:bodyPr/>
          <a:lstStyle/>
          <a:p>
            <a:fld id="{01D8ED13-D04F-4874-BDFA-12A710744C61}" type="slidenum">
              <a:rPr lang="en-US" smtClean="0"/>
              <a:t>10</a:t>
            </a:fld>
            <a:endParaRPr lang="en-US"/>
          </a:p>
        </p:txBody>
      </p:sp>
    </p:spTree>
    <p:extLst>
      <p:ext uri="{BB962C8B-B14F-4D97-AF65-F5344CB8AC3E}">
        <p14:creationId xmlns:p14="http://schemas.microsoft.com/office/powerpoint/2010/main" val="207132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1759F-434B-B9F5-8DC0-F4B011E4E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979F1-2827-EBC5-58F1-5833E381B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CB43A-4EBB-681A-EE31-6B085AA7795F}"/>
              </a:ext>
            </a:extLst>
          </p:cNvPr>
          <p:cNvSpPr>
            <a:spLocks noGrp="1"/>
          </p:cNvSpPr>
          <p:nvPr>
            <p:ph type="body" idx="1"/>
          </p:nvPr>
        </p:nvSpPr>
        <p:spPr/>
        <p:txBody>
          <a:bodyPr/>
          <a:lstStyle/>
          <a:p>
            <a:r>
              <a:rPr lang="en-US" dirty="0"/>
              <a:t>If there is a spectrum of orthodoxy for Trump’s cabinet nods right now, Dr. Bhattacharya iso probably one of the more conventional picks. He has a medical degree, although he never completed a residency, and a PhD in economics and is a professor of health research policy. </a:t>
            </a:r>
          </a:p>
          <a:p>
            <a:endParaRPr lang="en-US" dirty="0"/>
          </a:p>
          <a:p>
            <a:r>
              <a:rPr lang="en-US" dirty="0"/>
              <a:t>The major controversies he’s seen in the past were around COVID restrictions and advocating for lifting a lot of the lockdown and quarantine restrictions in favor of herd immunity. There was a semi-famous open letter that he signed opposing lockdowns — the Great Barrington Declaration.</a:t>
            </a:r>
          </a:p>
          <a:p>
            <a:endParaRPr lang="en-US" dirty="0"/>
          </a:p>
          <a:p>
            <a:r>
              <a:rPr lang="en-US" dirty="0"/>
              <a:t>So he’s not a politically neutral figure, but he has called vaccines successful and his inroads with Kennedy seem to be mostly around wanting to fund more innovative techniques in research. He hasn't been explicit about what those innovative techniques might be, but his interests indicate things like wearable technologies and cancer-spotting AI.</a:t>
            </a:r>
            <a:endParaRPr lang="en-US" dirty="0">
              <a:ea typeface="Calibri"/>
              <a:cs typeface="Calibri"/>
            </a:endParaRPr>
          </a:p>
          <a:p>
            <a:endParaRPr lang="en-US" dirty="0"/>
          </a:p>
          <a:p>
            <a:endParaRPr lang="en-US" dirty="0"/>
          </a:p>
        </p:txBody>
      </p:sp>
      <p:sp>
        <p:nvSpPr>
          <p:cNvPr id="4" name="Slide Number Placeholder 3">
            <a:extLst>
              <a:ext uri="{FF2B5EF4-FFF2-40B4-BE49-F238E27FC236}">
                <a16:creationId xmlns:a16="http://schemas.microsoft.com/office/drawing/2014/main" id="{B2B9C2A0-425C-1D06-FB8E-86B843B363C4}"/>
              </a:ext>
            </a:extLst>
          </p:cNvPr>
          <p:cNvSpPr>
            <a:spLocks noGrp="1"/>
          </p:cNvSpPr>
          <p:nvPr>
            <p:ph type="sldNum" sz="quarter" idx="5"/>
          </p:nvPr>
        </p:nvSpPr>
        <p:spPr/>
        <p:txBody>
          <a:bodyPr/>
          <a:lstStyle/>
          <a:p>
            <a:fld id="{01D8ED13-D04F-4874-BDFA-12A710744C61}" type="slidenum">
              <a:rPr lang="en-US" smtClean="0"/>
              <a:t>11</a:t>
            </a:fld>
            <a:endParaRPr lang="en-US"/>
          </a:p>
        </p:txBody>
      </p:sp>
    </p:spTree>
    <p:extLst>
      <p:ext uri="{BB962C8B-B14F-4D97-AF65-F5344CB8AC3E}">
        <p14:creationId xmlns:p14="http://schemas.microsoft.com/office/powerpoint/2010/main" val="56616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02CF-BBCA-A908-1DAA-3D16422CF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75B6A-25D6-F09D-660D-CEB2BBE8A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B8E74-1EEE-BB08-76CB-DE53EC7767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And so within each of these departments, again, are going to look at one seismic shift to watch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r>
              <a:rPr lang="en-US" dirty="0">
                <a:ea typeface="Calibri"/>
                <a:cs typeface="Calibri"/>
              </a:rPr>
              <a:t>Within the NIH, the most focused proposal we have heard is RFK stating in </a:t>
            </a:r>
            <a:r>
              <a:rPr lang="en-US" dirty="0"/>
              <a:t>a Wall St Journal op-ed that he thinks half of the NIH budget should be spent on “preventive, alternative, and holistic medicines.”</a:t>
            </a:r>
          </a:p>
          <a:p>
            <a:endParaRPr lang="en-US" dirty="0"/>
          </a:p>
          <a:p>
            <a:r>
              <a:rPr lang="en-US" dirty="0">
                <a:ea typeface="Calibri"/>
                <a:cs typeface="Calibri"/>
              </a:rPr>
              <a:t>Depending on what exactly Dr. Bhattacharya means by innovative techniques, this is probably not at odds. </a:t>
            </a:r>
          </a:p>
          <a:p>
            <a:endParaRPr lang="en-US" dirty="0">
              <a:highlight>
                <a:srgbClr val="FFFF00"/>
              </a:highlight>
            </a:endParaRPr>
          </a:p>
        </p:txBody>
      </p:sp>
      <p:sp>
        <p:nvSpPr>
          <p:cNvPr id="4" name="Slide Number Placeholder 3">
            <a:extLst>
              <a:ext uri="{FF2B5EF4-FFF2-40B4-BE49-F238E27FC236}">
                <a16:creationId xmlns:a16="http://schemas.microsoft.com/office/drawing/2014/main" id="{8E7E75F6-862B-F7BF-914F-48A1F254BA1E}"/>
              </a:ext>
            </a:extLst>
          </p:cNvPr>
          <p:cNvSpPr>
            <a:spLocks noGrp="1"/>
          </p:cNvSpPr>
          <p:nvPr>
            <p:ph type="sldNum" sz="quarter" idx="5"/>
          </p:nvPr>
        </p:nvSpPr>
        <p:spPr/>
        <p:txBody>
          <a:bodyPr/>
          <a:lstStyle/>
          <a:p>
            <a:fld id="{01D8ED13-D04F-4874-BDFA-12A710744C61}" type="slidenum">
              <a:rPr lang="en-US" smtClean="0"/>
              <a:t>12</a:t>
            </a:fld>
            <a:endParaRPr lang="en-US"/>
          </a:p>
        </p:txBody>
      </p:sp>
    </p:spTree>
    <p:extLst>
      <p:ext uri="{BB962C8B-B14F-4D97-AF65-F5344CB8AC3E}">
        <p14:creationId xmlns:p14="http://schemas.microsoft.com/office/powerpoint/2010/main" val="30215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790E-5ECC-EFA1-87F5-E06ABE5AD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1773A-892A-6070-1790-465DE4E2B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7E91D-4A27-B6CC-C77C-36388723164C}"/>
              </a:ext>
            </a:extLst>
          </p:cNvPr>
          <p:cNvSpPr>
            <a:spLocks noGrp="1"/>
          </p:cNvSpPr>
          <p:nvPr>
            <p:ph type="body" idx="1"/>
          </p:nvPr>
        </p:nvSpPr>
        <p:spPr/>
        <p:txBody>
          <a:bodyPr/>
          <a:lstStyle/>
          <a:p>
            <a:r>
              <a:rPr lang="en-US" dirty="0">
                <a:ea typeface="Calibri" panose="020F0502020204030204"/>
                <a:cs typeface="Calibri" panose="020F0502020204030204"/>
              </a:rPr>
              <a:t>Next up is the FDA. </a:t>
            </a:r>
          </a:p>
          <a:p>
            <a:endParaRPr lang="en-US" dirty="0">
              <a:ea typeface="Calibri" panose="020F0502020204030204"/>
              <a:cs typeface="Calibri" panose="020F0502020204030204"/>
            </a:endParaRPr>
          </a:p>
          <a:p>
            <a:r>
              <a:rPr lang="en-US" dirty="0">
                <a:ea typeface="Calibri" panose="020F0502020204030204"/>
                <a:cs typeface="Calibri" panose="020F0502020204030204"/>
              </a:rPr>
              <a:t>Quick show of hands, who here today fed a pet this morning?</a:t>
            </a:r>
          </a:p>
          <a:p>
            <a:endParaRPr lang="en-US" dirty="0">
              <a:ea typeface="Calibri" panose="020F0502020204030204"/>
              <a:cs typeface="Calibri" panose="020F0502020204030204"/>
            </a:endParaRPr>
          </a:p>
          <a:p>
            <a:r>
              <a:rPr lang="en-US" dirty="0">
                <a:ea typeface="Calibri" panose="020F0502020204030204"/>
                <a:cs typeface="Calibri" panose="020F0502020204030204"/>
              </a:rPr>
              <a:t>What about giving a baby formula?</a:t>
            </a:r>
          </a:p>
          <a:p>
            <a:endParaRPr lang="en-US" dirty="0">
              <a:ea typeface="Calibri" panose="020F0502020204030204"/>
              <a:cs typeface="Calibri" panose="020F0502020204030204"/>
            </a:endParaRPr>
          </a:p>
          <a:p>
            <a:r>
              <a:rPr lang="en-US" dirty="0">
                <a:ea typeface="Calibri" panose="020F0502020204030204"/>
                <a:cs typeface="Calibri" panose="020F0502020204030204"/>
              </a:rPr>
              <a:t>Who is wearing sunscreen?</a:t>
            </a:r>
          </a:p>
          <a:p>
            <a:endParaRPr lang="en-US" dirty="0">
              <a:ea typeface="Calibri" panose="020F0502020204030204"/>
              <a:cs typeface="Calibri" panose="020F0502020204030204"/>
            </a:endParaRPr>
          </a:p>
          <a:p>
            <a:r>
              <a:rPr lang="en-US" dirty="0">
                <a:ea typeface="Calibri" panose="020F0502020204030204"/>
                <a:cs typeface="Calibri" panose="020F0502020204030204"/>
              </a:rPr>
              <a:t>Makeup or perfume? </a:t>
            </a:r>
          </a:p>
          <a:p>
            <a:endParaRPr lang="en-US" dirty="0">
              <a:ea typeface="Calibri" panose="020F0502020204030204"/>
              <a:cs typeface="Calibri" panose="020F0502020204030204"/>
            </a:endParaRPr>
          </a:p>
          <a:p>
            <a:r>
              <a:rPr lang="en-US" dirty="0">
                <a:ea typeface="Calibri" panose="020F0502020204030204"/>
                <a:cs typeface="Calibri" panose="020F0502020204030204"/>
              </a:rPr>
              <a:t>Add your hand to the mix if you have used soap or eaten food today.</a:t>
            </a:r>
          </a:p>
        </p:txBody>
      </p:sp>
      <p:sp>
        <p:nvSpPr>
          <p:cNvPr id="4" name="Slide Number Placeholder 3">
            <a:extLst>
              <a:ext uri="{FF2B5EF4-FFF2-40B4-BE49-F238E27FC236}">
                <a16:creationId xmlns:a16="http://schemas.microsoft.com/office/drawing/2014/main" id="{CFBC296F-1DFC-FF9C-118B-AA4B4A7BD1A4}"/>
              </a:ext>
            </a:extLst>
          </p:cNvPr>
          <p:cNvSpPr>
            <a:spLocks noGrp="1"/>
          </p:cNvSpPr>
          <p:nvPr>
            <p:ph type="sldNum" sz="quarter" idx="5"/>
          </p:nvPr>
        </p:nvSpPr>
        <p:spPr/>
        <p:txBody>
          <a:bodyPr/>
          <a:lstStyle/>
          <a:p>
            <a:fld id="{01D8ED13-D04F-4874-BDFA-12A710744C61}" type="slidenum">
              <a:rPr lang="en-US" smtClean="0"/>
              <a:t>13</a:t>
            </a:fld>
            <a:endParaRPr lang="en-US"/>
          </a:p>
        </p:txBody>
      </p:sp>
    </p:spTree>
    <p:extLst>
      <p:ext uri="{BB962C8B-B14F-4D97-AF65-F5344CB8AC3E}">
        <p14:creationId xmlns:p14="http://schemas.microsoft.com/office/powerpoint/2010/main" val="99857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that means that your life has been touched by the United States Food and Drug Administration this morning.</a:t>
            </a:r>
          </a:p>
          <a:p>
            <a:endParaRPr lang="en-US" dirty="0">
              <a:ea typeface="Calibri"/>
              <a:cs typeface="Calibri"/>
            </a:endParaRPr>
          </a:p>
          <a:p>
            <a:r>
              <a:rPr lang="en-US" dirty="0">
                <a:ea typeface="Calibri"/>
                <a:cs typeface="Calibri"/>
              </a:rPr>
              <a:t>The FDA is, of course, tasked with ensuring the </a:t>
            </a:r>
            <a:r>
              <a:rPr lang="en-US" dirty="0"/>
              <a:t>safety, efficacy, and security of most food, drugs, cosmetics, and more. </a:t>
            </a:r>
            <a:endParaRPr lang="en-US" dirty="0">
              <a:ea typeface="Calibri"/>
              <a:cs typeface="Calibri"/>
            </a:endParaRPr>
          </a:p>
          <a:p>
            <a:endParaRPr lang="en-US" dirty="0">
              <a:ea typeface="Calibri"/>
              <a:cs typeface="Calibri"/>
            </a:endParaRPr>
          </a:p>
          <a:p>
            <a:r>
              <a:rPr lang="en-US" dirty="0">
                <a:ea typeface="Calibri"/>
                <a:cs typeface="Calibri"/>
              </a:rPr>
              <a:t>It has a 7B budget and 18k employees. It distribute money to states usually, though there are some pilot programs that do this. Still, by a show of hands, FDA </a:t>
            </a:r>
            <a:r>
              <a:rPr lang="en-US" dirty="0" err="1">
                <a:ea typeface="Calibri"/>
                <a:cs typeface="Calibri"/>
              </a:rPr>
              <a:t>impacdts</a:t>
            </a:r>
            <a:r>
              <a:rPr lang="en-US" dirty="0">
                <a:ea typeface="Calibri"/>
                <a:cs typeface="Calibri"/>
              </a:rPr>
              <a:t> us all. </a:t>
            </a:r>
          </a:p>
          <a:p>
            <a:endParaRPr lang="en-US" dirty="0">
              <a:ea typeface="Calibri"/>
              <a:cs typeface="Calibri"/>
            </a:endParaRPr>
          </a:p>
          <a:p>
            <a:r>
              <a:rPr lang="en-US" dirty="0">
                <a:ea typeface="Calibri"/>
                <a:cs typeface="Calibri"/>
              </a:rPr>
              <a:t>SOURCES</a:t>
            </a:r>
          </a:p>
          <a:p>
            <a:r>
              <a:rPr lang="en-US" dirty="0">
                <a:ea typeface="Calibri"/>
                <a:cs typeface="Calibri"/>
              </a:rPr>
              <a:t>2025 budget: </a:t>
            </a:r>
            <a:r>
              <a:rPr lang="en-US" dirty="0"/>
              <a:t>chrome-extension://efaidnbmnnnibpcajpcglclefindmkaj/https://www.fda.gov/media/176923/download#:~:text=The%20FY%202025%20Budget%20provides,the%20FY%202023%20funding%20level.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14</a:t>
            </a:fld>
            <a:endParaRPr lang="en-US"/>
          </a:p>
        </p:txBody>
      </p:sp>
    </p:spTree>
    <p:extLst>
      <p:ext uri="{BB962C8B-B14F-4D97-AF65-F5344CB8AC3E}">
        <p14:creationId xmlns:p14="http://schemas.microsoft.com/office/powerpoint/2010/main" val="4227851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Tapped by Trump to lead this agency is Marty Makary. Though bear in mind that there were 5 commissioners in the four years of Trump. This is not usual. </a:t>
            </a:r>
          </a:p>
          <a:p>
            <a:endParaRPr lang="en-US" dirty="0">
              <a:ea typeface="Calibri"/>
              <a:cs typeface="Calibri"/>
            </a:endParaRPr>
          </a:p>
          <a:p>
            <a:r>
              <a:rPr lang="en-US" dirty="0">
                <a:ea typeface="Calibri"/>
                <a:cs typeface="Calibri"/>
              </a:rPr>
              <a:t>Dr. Makary is a surgical oncologist who worked closely with the first trump administration on surprise billing. He has authored a number of books on health care and has a lot of visibility for his writing and research on the high cost of health care and the need for more transparency in medicine. </a:t>
            </a:r>
          </a:p>
          <a:p>
            <a:endParaRPr lang="en-US" dirty="0">
              <a:ea typeface="Calibri"/>
              <a:cs typeface="Calibri"/>
            </a:endParaRPr>
          </a:p>
          <a:p>
            <a:r>
              <a:rPr lang="en-US" dirty="0">
                <a:ea typeface="Calibri"/>
                <a:cs typeface="Calibri"/>
              </a:rPr>
              <a:t>He's a frequent guest on Fox News and was a vocal critic of the public health response to COVID. He speaks often on Fox and in other settings about the importance of food and emphasizes concerns over chronic, rather than infectious, disease.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15</a:t>
            </a:fld>
            <a:endParaRPr lang="en-US"/>
          </a:p>
        </p:txBody>
      </p:sp>
    </p:spTree>
    <p:extLst>
      <p:ext uri="{BB962C8B-B14F-4D97-AF65-F5344CB8AC3E}">
        <p14:creationId xmlns:p14="http://schemas.microsoft.com/office/powerpoint/2010/main" val="816769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0FA00-6545-AA45-6A14-4441DB998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0322C-4302-70A0-DB8E-4AD2A8802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81797-7B5A-FB0C-97C4-2F211E9ECA67}"/>
              </a:ext>
            </a:extLst>
          </p:cNvPr>
          <p:cNvSpPr>
            <a:spLocks noGrp="1"/>
          </p:cNvSpPr>
          <p:nvPr>
            <p:ph type="body" idx="1"/>
          </p:nvPr>
        </p:nvSpPr>
        <p:spPr/>
        <p:txBody>
          <a:bodyPr/>
          <a:lstStyle/>
          <a:p>
            <a:r>
              <a:rPr lang="en-US" dirty="0">
                <a:ea typeface="Calibri"/>
                <a:cs typeface="Calibri"/>
              </a:rPr>
              <a:t>In terms of our seismic shift in this potential new FDA, I think we are looking at a paradox of increased regulation and decreased regulation.</a:t>
            </a:r>
          </a:p>
          <a:p>
            <a:endParaRPr lang="en-US" dirty="0">
              <a:ea typeface="Calibri"/>
              <a:cs typeface="Calibri"/>
            </a:endParaRPr>
          </a:p>
          <a:p>
            <a:r>
              <a:rPr lang="en-US" dirty="0">
                <a:ea typeface="Calibri"/>
                <a:cs typeface="Calibri"/>
              </a:rPr>
              <a:t>We are likely to see less regulation on things like psychedelics, ivermectin, and raw milk. RFK has actually described the FDA as waging a war on public health by suppressing raw milk.</a:t>
            </a:r>
          </a:p>
          <a:p>
            <a:endParaRPr lang="en-US" dirty="0">
              <a:ea typeface="Calibri"/>
              <a:cs typeface="Calibri"/>
            </a:endParaRPr>
          </a:p>
          <a:p>
            <a:r>
              <a:rPr lang="en-US" dirty="0">
                <a:ea typeface="Calibri"/>
                <a:cs typeface="Calibri"/>
              </a:rPr>
              <a:t>At the same time, expect a closer look at pesticides, processed foods, and vaccines. Increased oversight genreally feels like a good thing, but how this will play out depends on what type of additional studies we are looking at or what types of evidence is in play here. </a:t>
            </a:r>
          </a:p>
          <a:p>
            <a:endParaRPr lang="en-US" dirty="0">
              <a:highlight>
                <a:srgbClr val="FFFF00"/>
              </a:highlight>
            </a:endParaRPr>
          </a:p>
        </p:txBody>
      </p:sp>
      <p:sp>
        <p:nvSpPr>
          <p:cNvPr id="4" name="Slide Number Placeholder 3">
            <a:extLst>
              <a:ext uri="{FF2B5EF4-FFF2-40B4-BE49-F238E27FC236}">
                <a16:creationId xmlns:a16="http://schemas.microsoft.com/office/drawing/2014/main" id="{8DB88DCA-A410-93E4-17E2-BB510BD60DCB}"/>
              </a:ext>
            </a:extLst>
          </p:cNvPr>
          <p:cNvSpPr>
            <a:spLocks noGrp="1"/>
          </p:cNvSpPr>
          <p:nvPr>
            <p:ph type="sldNum" sz="quarter" idx="5"/>
          </p:nvPr>
        </p:nvSpPr>
        <p:spPr/>
        <p:txBody>
          <a:bodyPr/>
          <a:lstStyle/>
          <a:p>
            <a:fld id="{01D8ED13-D04F-4874-BDFA-12A710744C61}" type="slidenum">
              <a:rPr lang="en-US" smtClean="0"/>
              <a:t>16</a:t>
            </a:fld>
            <a:endParaRPr lang="en-US"/>
          </a:p>
        </p:txBody>
      </p:sp>
    </p:spTree>
    <p:extLst>
      <p:ext uri="{BB962C8B-B14F-4D97-AF65-F5344CB8AC3E}">
        <p14:creationId xmlns:p14="http://schemas.microsoft.com/office/powerpoint/2010/main" val="37802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FEE51-EA2A-7255-C835-9BBB447CA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870B3-BD55-1F28-4F2C-4B7049EDF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87934E-128F-BB08-BA37-BFEA6295AA6C}"/>
              </a:ext>
            </a:extLst>
          </p:cNvPr>
          <p:cNvSpPr>
            <a:spLocks noGrp="1"/>
          </p:cNvSpPr>
          <p:nvPr>
            <p:ph type="body" idx="1"/>
          </p:nvPr>
        </p:nvSpPr>
        <p:spPr/>
        <p:txBody>
          <a:bodyPr/>
          <a:lstStyle/>
          <a:p>
            <a:r>
              <a:rPr lang="en-US" dirty="0">
                <a:ea typeface="Calibri"/>
                <a:cs typeface="Calibri"/>
              </a:rPr>
              <a:t>Next in the lineup – centers for disease control and prevention. </a:t>
            </a:r>
            <a:endParaRPr lang="en-US" dirty="0"/>
          </a:p>
        </p:txBody>
      </p:sp>
      <p:sp>
        <p:nvSpPr>
          <p:cNvPr id="4" name="Slide Number Placeholder 3">
            <a:extLst>
              <a:ext uri="{FF2B5EF4-FFF2-40B4-BE49-F238E27FC236}">
                <a16:creationId xmlns:a16="http://schemas.microsoft.com/office/drawing/2014/main" id="{24EADED7-AB0B-A84A-94FD-15EDD14C5DB3}"/>
              </a:ext>
            </a:extLst>
          </p:cNvPr>
          <p:cNvSpPr>
            <a:spLocks noGrp="1"/>
          </p:cNvSpPr>
          <p:nvPr>
            <p:ph type="sldNum" sz="quarter" idx="5"/>
          </p:nvPr>
        </p:nvSpPr>
        <p:spPr/>
        <p:txBody>
          <a:bodyPr/>
          <a:lstStyle/>
          <a:p>
            <a:fld id="{01D8ED13-D04F-4874-BDFA-12A710744C61}" type="slidenum">
              <a:rPr lang="en-US" smtClean="0"/>
              <a:t>17</a:t>
            </a:fld>
            <a:endParaRPr lang="en-US"/>
          </a:p>
        </p:txBody>
      </p:sp>
    </p:spTree>
    <p:extLst>
      <p:ext uri="{BB962C8B-B14F-4D97-AF65-F5344CB8AC3E}">
        <p14:creationId xmlns:p14="http://schemas.microsoft.com/office/powerpoint/2010/main" val="312293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CDC's mission is to protect Americans from health threats, prevent disease, and promote wellness. Its budget is $12 billion and $234 million of this funnels to Colorado. </a:t>
            </a:r>
          </a:p>
          <a:p>
            <a:endParaRPr lang="en-US" dirty="0">
              <a:ea typeface="Calibri"/>
              <a:cs typeface="Calibri"/>
            </a:endParaRPr>
          </a:p>
          <a:p>
            <a:r>
              <a:rPr lang="en-US" dirty="0">
                <a:ea typeface="Calibri"/>
                <a:cs typeface="Calibri"/>
              </a:rPr>
              <a:t>The types of programs you may know and love that are CDC funded include TKTK. A lot of programs here are run through LPHAs and CDPHE and I assume a lot of people in this room and online today specifically work on one of these programs. </a:t>
            </a:r>
          </a:p>
          <a:p>
            <a:endParaRPr lang="en-US" dirty="0">
              <a:ea typeface="Calibri"/>
              <a:cs typeface="Calibri"/>
            </a:endParaRPr>
          </a:p>
          <a:p>
            <a:r>
              <a:rPr lang="en-US" dirty="0">
                <a:ea typeface="Calibri"/>
                <a:cs typeface="Calibri"/>
              </a:rPr>
              <a:t>SOURCES</a:t>
            </a:r>
            <a:endParaRPr lang="en-US" dirty="0"/>
          </a:p>
          <a:p>
            <a:r>
              <a:rPr lang="en-US" dirty="0"/>
              <a:t>CDC overall budget: chrome-extension://efaidnbmnnnibpcajpcglclefindmkaj/https://www.cdc.gov/budget/documents/fy2024/cdc-overview-factsheet.pdf</a:t>
            </a:r>
          </a:p>
          <a:p>
            <a:endParaRPr lang="en-US" dirty="0"/>
          </a:p>
          <a:p>
            <a:r>
              <a:rPr lang="en-US" dirty="0"/>
              <a:t>CDC figure for CO: chrome-extension://efaidnbmnnnibpcajpcglclefindmkaj/https://fundingprofiles.cdc.gov/Report_Docs/PDFDocs/Rpt2023/Colorado-2023-CDC-Grants-Profile-Report.pdf </a:t>
            </a:r>
          </a:p>
        </p:txBody>
      </p:sp>
      <p:sp>
        <p:nvSpPr>
          <p:cNvPr id="4" name="Slide Number Placeholder 3"/>
          <p:cNvSpPr>
            <a:spLocks noGrp="1"/>
          </p:cNvSpPr>
          <p:nvPr>
            <p:ph type="sldNum" sz="quarter" idx="5"/>
          </p:nvPr>
        </p:nvSpPr>
        <p:spPr/>
        <p:txBody>
          <a:bodyPr/>
          <a:lstStyle/>
          <a:p>
            <a:fld id="{01D8ED13-D04F-4874-BDFA-12A710744C61}" type="slidenum">
              <a:rPr lang="en-US" smtClean="0"/>
              <a:t>18</a:t>
            </a:fld>
            <a:endParaRPr lang="en-US"/>
          </a:p>
        </p:txBody>
      </p:sp>
    </p:spTree>
    <p:extLst>
      <p:ext uri="{BB962C8B-B14F-4D97-AF65-F5344CB8AC3E}">
        <p14:creationId xmlns:p14="http://schemas.microsoft.com/office/powerpoint/2010/main" val="3856023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Trump has selected Dave Weldon, a former Republican congressman.</a:t>
            </a:r>
          </a:p>
          <a:p>
            <a:endParaRPr lang="en-US" dirty="0"/>
          </a:p>
          <a:p>
            <a:r>
              <a:rPr lang="en-US" dirty="0"/>
              <a:t>Dave Weldon is a darling of the vaccine-autism controversy movement, though truly the furthest he has gone is in saying he thinks more studies are needed when it comes to the potential connections between vaccine ingredients and autism in kids. Own two children are vaccinated.</a:t>
            </a:r>
          </a:p>
          <a:p>
            <a:endParaRPr lang="en-US" dirty="0"/>
          </a:p>
          <a:p>
            <a:r>
              <a:rPr lang="en-US" dirty="0">
                <a:ea typeface="Calibri"/>
                <a:cs typeface="Calibri"/>
              </a:rPr>
              <a:t>But he is still very much an RFK-style pick. </a:t>
            </a:r>
            <a:r>
              <a:rPr lang="en-US" dirty="0"/>
              <a:t>He has tried in the past to remove vaccine oversight from the CDC and transfer it to an independent agency. Right now, the CDC director has autonomy to accept or reject vaccine recommendations provided by the Advisory Committee on Immunization Practices, so he might not feel the same urgency here if the CDC director is him.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19</a:t>
            </a:fld>
            <a:endParaRPr lang="en-US"/>
          </a:p>
        </p:txBody>
      </p:sp>
    </p:spTree>
    <p:extLst>
      <p:ext uri="{BB962C8B-B14F-4D97-AF65-F5344CB8AC3E}">
        <p14:creationId xmlns:p14="http://schemas.microsoft.com/office/powerpoint/2010/main" val="54530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I know we might all be fatigued from talking about RFK and Dr. Oz, but let's see if we can distill all the goings-on into three things to remember about how these changes will impact Colorado, our budget, and our health.</a:t>
            </a:r>
            <a:endParaRPr lang="en-US" dirty="0"/>
          </a:p>
          <a:p>
            <a:endParaRPr lang="en-US" dirty="0">
              <a:ea typeface="Calibri" panose="020F0502020204030204"/>
              <a:cs typeface="Calibri" panose="020F0502020204030204"/>
            </a:endParaRPr>
          </a:p>
          <a:p>
            <a:r>
              <a:rPr lang="en-US" dirty="0">
                <a:ea typeface="Calibri" panose="020F0502020204030204"/>
                <a:cs typeface="Calibri" panose="020F0502020204030204"/>
              </a:rPr>
              <a:t>The first major theme is that when we think about Trump's health nominees, it's notable the degree to which these are people who question expert consensus on a lot of health policies. That's true of a lot of Americans. We are becoming more suspicious of our institutions. I think what's curious is that many of the nominees have traditional credentials, they have MDs after their names. But they are coming at this from a place that is not traditional. </a:t>
            </a:r>
            <a:endParaRPr lang="en-US" dirty="0"/>
          </a:p>
          <a:p>
            <a:endParaRPr lang="en-US" dirty="0"/>
          </a:p>
          <a:p>
            <a:r>
              <a:rPr lang="en-US" dirty="0">
                <a:ea typeface="Calibri"/>
                <a:cs typeface="Calibri"/>
              </a:rPr>
              <a:t>Second, it sounds like a lot of the policy decisions we're going to see are probably drive by budget more than ideology. Overturning the ACA wasn't a GOP platform the way it has been in past elections but limiting spending was. There is even the Department of Governmental Efficiency concept being bandied about. Though it's important to remember that we still have a Congress that controls the budget so the circles around the administration aren't in total control here. We'll look at that in a bit.</a:t>
            </a:r>
            <a:endParaRPr lang="en-US" dirty="0"/>
          </a:p>
          <a:p>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panose="020F0502020204030204"/>
                <a:cs typeface="Calibri" panose="020F0502020204030204"/>
              </a:rPr>
              <a:t>And finally, when you combine these two conditions, we are likely on the cusp of some seismic shifts. There is so much to think about that we are at risk of analysis paralysis, so we are doing this to perhaps take a first</a:t>
            </a:r>
            <a:r>
              <a:rPr lang="en-US" dirty="0"/>
              <a:t> cut of compartmentalizing.</a:t>
            </a:r>
            <a:r>
              <a:rPr lang="en-US" dirty="0">
                <a:cs typeface="Calibri" panose="020F0502020204030204"/>
              </a:rPr>
              <a:t> </a:t>
            </a:r>
            <a:r>
              <a:rPr lang="en-US" dirty="0">
                <a:ea typeface="Calibri" panose="020F0502020204030204"/>
                <a:cs typeface="Calibri" panose="020F0502020204030204"/>
              </a:rPr>
              <a:t>And we'll take a look at those possible shifts over the next half hour or so. </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a:t>
            </a:fld>
            <a:endParaRPr lang="en-US"/>
          </a:p>
        </p:txBody>
      </p:sp>
    </p:spTree>
    <p:extLst>
      <p:ext uri="{BB962C8B-B14F-4D97-AF65-F5344CB8AC3E}">
        <p14:creationId xmlns:p14="http://schemas.microsoft.com/office/powerpoint/2010/main" val="3962638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69E9C-3FDD-3D94-BA91-57DF523EE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C3B9A-C44C-AF31-B72C-7D4366B71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FB68E-14D2-1AA7-E0BB-41718629DB5B}"/>
              </a:ext>
            </a:extLst>
          </p:cNvPr>
          <p:cNvSpPr>
            <a:spLocks noGrp="1"/>
          </p:cNvSpPr>
          <p:nvPr>
            <p:ph type="body" idx="1"/>
          </p:nvPr>
        </p:nvSpPr>
        <p:spPr/>
        <p:txBody>
          <a:bodyPr/>
          <a:lstStyle/>
          <a:p>
            <a:pPr>
              <a:defRPr/>
            </a:pPr>
            <a:r>
              <a:rPr lang="en-US" dirty="0">
                <a:ea typeface="Calibri"/>
                <a:cs typeface="Calibri"/>
              </a:rPr>
              <a:t>And the big news for CDC is likely to be a shift away from infectious disease and towards chronic disease. There have been many, many signals that this is the direction this administration wants to go.</a:t>
            </a:r>
            <a:endParaRPr lang="en-US" dirty="0"/>
          </a:p>
          <a:p>
            <a:pPr>
              <a:defRPr/>
            </a:pPr>
            <a:endParaRPr lang="en-US" dirty="0">
              <a:ea typeface="Calibri" panose="020F0502020204030204"/>
              <a:cs typeface="Calibri" panose="020F0502020204030204"/>
            </a:endParaRPr>
          </a:p>
          <a:p>
            <a:pPr>
              <a:defRPr/>
            </a:pPr>
            <a:r>
              <a:rPr lang="en-US" dirty="0">
                <a:ea typeface="Calibri" panose="020F0502020204030204"/>
                <a:cs typeface="Calibri" panose="020F0502020204030204"/>
              </a:rPr>
              <a:t>And for some of us in public health, it might</a:t>
            </a:r>
            <a:r>
              <a:rPr lang="en-US" dirty="0"/>
              <a:t> be like, “finally, chronic disease.” So some people might prefer this shift? </a:t>
            </a:r>
          </a:p>
          <a:p>
            <a:pPr>
              <a:defRPr/>
            </a:pPr>
            <a:endParaRPr lang="en-US" dirty="0"/>
          </a:p>
          <a:p>
            <a:pPr>
              <a:defRPr/>
            </a:pPr>
            <a:r>
              <a:rPr lang="en-US" dirty="0">
                <a:ea typeface="Calibri" panose="020F0502020204030204"/>
                <a:cs typeface="Calibri" panose="020F0502020204030204"/>
              </a:rPr>
              <a:t>But a lot of infectious disease work is still preventive – think about Vaccines for Children under this infectious disease category. And when it comes to thinking about chronic disease, there may be other places in the larger administration plans that could work against this – for example, America First Policy Institute CEO Brooke Rollins will probably be up for Secretary of Agriculture where, if her actions match the American First Policy Institute's plans, we'd be reducing funding on food stamps. Which is notable when you think about the connections between food and chronic disease. </a:t>
            </a:r>
          </a:p>
          <a:p>
            <a:pPr>
              <a:defRP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28F94F87-1BE2-4795-4F3C-717D2D9C8C95}"/>
              </a:ext>
            </a:extLst>
          </p:cNvPr>
          <p:cNvSpPr>
            <a:spLocks noGrp="1"/>
          </p:cNvSpPr>
          <p:nvPr>
            <p:ph type="sldNum" sz="quarter" idx="5"/>
          </p:nvPr>
        </p:nvSpPr>
        <p:spPr/>
        <p:txBody>
          <a:bodyPr/>
          <a:lstStyle/>
          <a:p>
            <a:fld id="{01D8ED13-D04F-4874-BDFA-12A710744C61}" type="slidenum">
              <a:rPr lang="en-US" smtClean="0"/>
              <a:t>20</a:t>
            </a:fld>
            <a:endParaRPr lang="en-US"/>
          </a:p>
        </p:txBody>
      </p:sp>
    </p:spTree>
    <p:extLst>
      <p:ext uri="{BB962C8B-B14F-4D97-AF65-F5344CB8AC3E}">
        <p14:creationId xmlns:p14="http://schemas.microsoft.com/office/powerpoint/2010/main" val="389986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894A1-07DF-3C7A-E61F-F7810EE1A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95DFE-11D8-FCEA-6C94-96850088F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23BC0-42F4-3F8F-6AB7-533BD3522F78}"/>
              </a:ext>
            </a:extLst>
          </p:cNvPr>
          <p:cNvSpPr>
            <a:spLocks noGrp="1"/>
          </p:cNvSpPr>
          <p:nvPr>
            <p:ph type="body" idx="1"/>
          </p:nvPr>
        </p:nvSpPr>
        <p:spPr/>
        <p:txBody>
          <a:bodyPr/>
          <a:lstStyle/>
          <a:p>
            <a:r>
              <a:rPr lang="en-US" dirty="0"/>
              <a:t>Right now, roughly a third of funding goes to chronic disease, a third to infectious disease, and a little more than a third to the sort of “other” things like bioterrorism, additional support for public health. So in those buckets, you could decide how you want to interpret connections to chronic versus infectious disease. So it’s hard to say how much will go to each of these. And even harder to say, what’s the right amount? </a:t>
            </a:r>
          </a:p>
          <a:p>
            <a:endParaRPr lang="en-US" dirty="0">
              <a:ea typeface="Calibri"/>
              <a:cs typeface="Calibri"/>
            </a:endParaRPr>
          </a:p>
          <a:p>
            <a:r>
              <a:rPr lang="en-US" dirty="0"/>
              <a:t>And if we do pull away from infectious, who is holding the bag when we get the avian outbreak? Local, hospitals, </a:t>
            </a:r>
            <a:r>
              <a:rPr lang="en-US" dirty="0" err="1"/>
              <a:t>etc</a:t>
            </a:r>
            <a:r>
              <a:rPr lang="en-US" dirty="0"/>
              <a:t>? </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2881A940-E823-BB40-2D54-FADABAE79C90}"/>
              </a:ext>
            </a:extLst>
          </p:cNvPr>
          <p:cNvSpPr>
            <a:spLocks noGrp="1"/>
          </p:cNvSpPr>
          <p:nvPr>
            <p:ph type="sldNum" sz="quarter" idx="5"/>
          </p:nvPr>
        </p:nvSpPr>
        <p:spPr/>
        <p:txBody>
          <a:bodyPr/>
          <a:lstStyle/>
          <a:p>
            <a:fld id="{01D8ED13-D04F-4874-BDFA-12A710744C61}" type="slidenum">
              <a:rPr lang="en-US" smtClean="0"/>
              <a:t>21</a:t>
            </a:fld>
            <a:endParaRPr lang="en-US"/>
          </a:p>
        </p:txBody>
      </p:sp>
    </p:spTree>
    <p:extLst>
      <p:ext uri="{BB962C8B-B14F-4D97-AF65-F5344CB8AC3E}">
        <p14:creationId xmlns:p14="http://schemas.microsoft.com/office/powerpoint/2010/main" val="10044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AF7A1-A8CE-A582-69F0-C9A210178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05DF2-35A7-A5B7-2CAB-DF12D3C06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0B947-2243-540A-4C23-D9972239E528}"/>
              </a:ext>
            </a:extLst>
          </p:cNvPr>
          <p:cNvSpPr>
            <a:spLocks noGrp="1"/>
          </p:cNvSpPr>
          <p:nvPr>
            <p:ph type="body" idx="1"/>
          </p:nvPr>
        </p:nvSpPr>
        <p:spPr/>
        <p:txBody>
          <a:bodyPr/>
          <a:lstStyle/>
          <a:p>
            <a:r>
              <a:rPr lang="en-US">
                <a:ea typeface="Calibri"/>
                <a:cs typeface="Calibri"/>
              </a:rPr>
              <a:t>Last but not least, let's take a look at CMS.</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FE0127D9-C640-11C0-B702-7F58E145B4EF}"/>
              </a:ext>
            </a:extLst>
          </p:cNvPr>
          <p:cNvSpPr>
            <a:spLocks noGrp="1"/>
          </p:cNvSpPr>
          <p:nvPr>
            <p:ph type="sldNum" sz="quarter" idx="5"/>
          </p:nvPr>
        </p:nvSpPr>
        <p:spPr/>
        <p:txBody>
          <a:bodyPr/>
          <a:lstStyle/>
          <a:p>
            <a:fld id="{01D8ED13-D04F-4874-BDFA-12A710744C61}" type="slidenum">
              <a:rPr lang="en-US" smtClean="0"/>
              <a:t>22</a:t>
            </a:fld>
            <a:endParaRPr lang="en-US"/>
          </a:p>
        </p:txBody>
      </p:sp>
    </p:spTree>
    <p:extLst>
      <p:ext uri="{BB962C8B-B14F-4D97-AF65-F5344CB8AC3E}">
        <p14:creationId xmlns:p14="http://schemas.microsoft.com/office/powerpoint/2010/main" val="580081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 is the federal agency that oversees health care programs, chiefly Medicare and Medicaid.</a:t>
            </a:r>
          </a:p>
          <a:p>
            <a:endParaRPr lang="en-US" dirty="0"/>
          </a:p>
          <a:p>
            <a:r>
              <a:rPr lang="en-US" dirty="0">
                <a:ea typeface="Calibri"/>
                <a:cs typeface="Calibri"/>
              </a:rPr>
              <a:t>It has the largest budget of any HHS agency, making it the largest agency in the largest department. It's so much money but most of that goes to providers or goes to clinics, what we call pass-through fundings. These are entitlement programs and part of our social fabric – if you qualify for Medicaid, the federal government says, you get it. </a:t>
            </a:r>
          </a:p>
          <a:p>
            <a:endParaRPr lang="en-US" dirty="0">
              <a:ea typeface="Calibri"/>
              <a:cs typeface="Calibri"/>
            </a:endParaRPr>
          </a:p>
          <a:p>
            <a:r>
              <a:rPr lang="en-US" dirty="0">
                <a:ea typeface="Calibri"/>
                <a:cs typeface="Calibri"/>
              </a:rPr>
              <a:t>CMS has less than 7k federal employees since most of its work goes through </a:t>
            </a:r>
            <a:r>
              <a:rPr lang="en-US" dirty="0"/>
              <a:t>third parties and state administration. And almost $10B of our state budget comes from here.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23</a:t>
            </a:fld>
            <a:endParaRPr lang="en-US"/>
          </a:p>
        </p:txBody>
      </p:sp>
    </p:spTree>
    <p:extLst>
      <p:ext uri="{BB962C8B-B14F-4D97-AF65-F5344CB8AC3E}">
        <p14:creationId xmlns:p14="http://schemas.microsoft.com/office/powerpoint/2010/main" val="2370076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are talking spectrum of orthodoxy, this one is probably on the other side. CMS is the largest HHS agency and Dr. Oz is a television personality without any administrative experience of this scale. </a:t>
            </a:r>
          </a:p>
          <a:p>
            <a:endParaRPr lang="en-US" dirty="0"/>
          </a:p>
          <a:p>
            <a:r>
              <a:rPr lang="en-US" dirty="0"/>
              <a:t>His interest in alternative medicine and faith healing has been quite public. This has included selenium supplements for cancer prevention, homeopathic cures, diet pills, detoxes and cleanses, as well as promoting faith healing and faith healers on his show. </a:t>
            </a:r>
          </a:p>
        </p:txBody>
      </p:sp>
      <p:sp>
        <p:nvSpPr>
          <p:cNvPr id="4" name="Slide Number Placeholder 3"/>
          <p:cNvSpPr>
            <a:spLocks noGrp="1"/>
          </p:cNvSpPr>
          <p:nvPr>
            <p:ph type="sldNum" sz="quarter" idx="5"/>
          </p:nvPr>
        </p:nvSpPr>
        <p:spPr/>
        <p:txBody>
          <a:bodyPr/>
          <a:lstStyle/>
          <a:p>
            <a:fld id="{01D8ED13-D04F-4874-BDFA-12A710744C61}" type="slidenum">
              <a:rPr lang="en-US" smtClean="0"/>
              <a:t>24</a:t>
            </a:fld>
            <a:endParaRPr lang="en-US"/>
          </a:p>
        </p:txBody>
      </p:sp>
    </p:spTree>
    <p:extLst>
      <p:ext uri="{BB962C8B-B14F-4D97-AF65-F5344CB8AC3E}">
        <p14:creationId xmlns:p14="http://schemas.microsoft.com/office/powerpoint/2010/main" val="3837149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Populations CMS serves — children, childless adults through the Medicaid expansion, people over age 65, people who are disabled.</a:t>
            </a:r>
          </a:p>
        </p:txBody>
      </p:sp>
      <p:sp>
        <p:nvSpPr>
          <p:cNvPr id="4" name="Slide Number Placeholder 3"/>
          <p:cNvSpPr>
            <a:spLocks noGrp="1"/>
          </p:cNvSpPr>
          <p:nvPr>
            <p:ph type="sldNum" sz="quarter" idx="5"/>
          </p:nvPr>
        </p:nvSpPr>
        <p:spPr/>
        <p:txBody>
          <a:bodyPr/>
          <a:lstStyle/>
          <a:p>
            <a:fld id="{01D8ED13-D04F-4874-BDFA-12A710744C61}" type="slidenum">
              <a:rPr lang="en-US" smtClean="0"/>
              <a:t>25</a:t>
            </a:fld>
            <a:endParaRPr lang="en-US"/>
          </a:p>
        </p:txBody>
      </p:sp>
    </p:spTree>
    <p:extLst>
      <p:ext uri="{BB962C8B-B14F-4D97-AF65-F5344CB8AC3E}">
        <p14:creationId xmlns:p14="http://schemas.microsoft.com/office/powerpoint/2010/main" val="3372718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D44AE-2102-F5DB-CC72-980DE3453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EAAC09-0559-7777-4566-87F8C139D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393DA-BA86-A66F-D884-16CD91A279EF}"/>
              </a:ext>
            </a:extLst>
          </p:cNvPr>
          <p:cNvSpPr>
            <a:spLocks noGrp="1"/>
          </p:cNvSpPr>
          <p:nvPr>
            <p:ph type="body" idx="1"/>
          </p:nvPr>
        </p:nvSpPr>
        <p:spPr/>
        <p:txBody>
          <a:bodyPr/>
          <a:lstStyle/>
          <a:p>
            <a:r>
              <a:rPr lang="en-US" dirty="0"/>
              <a:t>-rolling back the expansion FMAP might be easier to do </a:t>
            </a:r>
          </a:p>
          <a:p>
            <a:endParaRPr lang="en-US" dirty="0"/>
          </a:p>
          <a:p>
            <a:r>
              <a:rPr lang="en-US" dirty="0"/>
              <a:t>BLOCK GRANTNG MEANS YOU ARE NO LONGER DOING ENTITLEMENT. </a:t>
            </a:r>
          </a:p>
          <a:p>
            <a:endParaRPr lang="en-US" dirty="0"/>
          </a:p>
          <a:p>
            <a:r>
              <a:rPr lang="en-US" dirty="0"/>
              <a:t>-maybe have it be “MK funding cuts” – lower the FMAP, do block grants. The big shift here is around the amount of $. If the intent is to shrink government, this is the largest agency in the largest department. </a:t>
            </a:r>
          </a:p>
          <a:p>
            <a:endParaRPr lang="en-US" dirty="0"/>
          </a:p>
          <a:p>
            <a:r>
              <a:rPr lang="en-US" dirty="0"/>
              <a:t>-what does TANF teach us? What are some programs already block granted? There is precedent for moving away from entitlement and this is what it has looked like.  </a:t>
            </a:r>
          </a:p>
        </p:txBody>
      </p:sp>
      <p:sp>
        <p:nvSpPr>
          <p:cNvPr id="4" name="Slide Number Placeholder 3">
            <a:extLst>
              <a:ext uri="{FF2B5EF4-FFF2-40B4-BE49-F238E27FC236}">
                <a16:creationId xmlns:a16="http://schemas.microsoft.com/office/drawing/2014/main" id="{C5FD0D13-AA16-3A2A-F8F4-6A0C18E0F5B5}"/>
              </a:ext>
            </a:extLst>
          </p:cNvPr>
          <p:cNvSpPr>
            <a:spLocks noGrp="1"/>
          </p:cNvSpPr>
          <p:nvPr>
            <p:ph type="sldNum" sz="quarter" idx="5"/>
          </p:nvPr>
        </p:nvSpPr>
        <p:spPr/>
        <p:txBody>
          <a:bodyPr/>
          <a:lstStyle/>
          <a:p>
            <a:fld id="{01D8ED13-D04F-4874-BDFA-12A710744C61}" type="slidenum">
              <a:rPr lang="en-US" smtClean="0"/>
              <a:t>26</a:t>
            </a:fld>
            <a:endParaRPr lang="en-US"/>
          </a:p>
        </p:txBody>
      </p:sp>
    </p:spTree>
    <p:extLst>
      <p:ext uri="{BB962C8B-B14F-4D97-AF65-F5344CB8AC3E}">
        <p14:creationId xmlns:p14="http://schemas.microsoft.com/office/powerpoint/2010/main" val="809013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8ED13-D04F-4874-BDFA-12A710744C61}" type="slidenum">
              <a:rPr lang="en-US" smtClean="0"/>
              <a:t>27</a:t>
            </a:fld>
            <a:endParaRPr lang="en-US"/>
          </a:p>
        </p:txBody>
      </p:sp>
    </p:spTree>
    <p:extLst>
      <p:ext uri="{BB962C8B-B14F-4D97-AF65-F5344CB8AC3E}">
        <p14:creationId xmlns:p14="http://schemas.microsoft.com/office/powerpoint/2010/main" val="2392084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8ED13-D04F-4874-BDFA-12A710744C61}" type="slidenum">
              <a:rPr lang="en-US" smtClean="0"/>
              <a:t>28</a:t>
            </a:fld>
            <a:endParaRPr lang="en-US"/>
          </a:p>
        </p:txBody>
      </p:sp>
    </p:spTree>
    <p:extLst>
      <p:ext uri="{BB962C8B-B14F-4D97-AF65-F5344CB8AC3E}">
        <p14:creationId xmlns:p14="http://schemas.microsoft.com/office/powerpoint/2010/main" val="44391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Before</a:t>
            </a:r>
            <a:r>
              <a:rPr lang="en-US" sz="1200" b="0" kern="1200" baseline="0" dirty="0">
                <a:solidFill>
                  <a:schemeClr val="tx1"/>
                </a:solidFill>
                <a:effectLst/>
                <a:latin typeface="+mn-lt"/>
                <a:ea typeface="+mn-ea"/>
                <a:cs typeface="+mn-cs"/>
              </a:rPr>
              <a:t> we get into it, it will be helpful to again review our c</a:t>
            </a:r>
            <a:r>
              <a:rPr lang="en-US" sz="1200" b="0" kern="1200" dirty="0">
                <a:solidFill>
                  <a:schemeClr val="tx1"/>
                </a:solidFill>
                <a:effectLst/>
                <a:latin typeface="+mn-lt"/>
                <a:ea typeface="+mn-ea"/>
                <a:cs typeface="+mn-cs"/>
              </a:rPr>
              <a:t>urrent system and</a:t>
            </a:r>
            <a:r>
              <a:rPr lang="en-US" sz="1200" b="0" kern="1200" baseline="0" dirty="0">
                <a:solidFill>
                  <a:schemeClr val="tx1"/>
                </a:solidFill>
                <a:effectLst/>
                <a:latin typeface="+mn-lt"/>
                <a:ea typeface="+mn-ea"/>
                <a:cs typeface="+mn-cs"/>
              </a:rPr>
              <a:t> how that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07142-2995-4123-A1DC-B76154994379}" type="slidenum">
              <a:rPr lang="en-US" smtClean="0"/>
              <a:t>29</a:t>
            </a:fld>
            <a:endParaRPr lang="en-US"/>
          </a:p>
        </p:txBody>
      </p:sp>
    </p:spTree>
    <p:extLst>
      <p:ext uri="{BB962C8B-B14F-4D97-AF65-F5344CB8AC3E}">
        <p14:creationId xmlns:p14="http://schemas.microsoft.com/office/powerpoint/2010/main" val="320112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ea typeface="Calibri"/>
                <a:cs typeface="Calibri"/>
              </a:rPr>
              <a:t>So let's again remember the stage that has been set for at least the next two years. There is currently a Republican "trifecta" -- The GOP has control of the house, the senate, and the executive branch (or will in January). Trifectas can be powerful. There was a Democrat trifecta in place when the ACA was passed. </a:t>
            </a:r>
            <a:endParaRPr lang="en-US" dirty="0"/>
          </a:p>
          <a:p>
            <a:pPr>
              <a:defRP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a:t>
            </a:fld>
            <a:endParaRPr lang="en-US"/>
          </a:p>
        </p:txBody>
      </p:sp>
    </p:spTree>
    <p:extLst>
      <p:ext uri="{BB962C8B-B14F-4D97-AF65-F5344CB8AC3E}">
        <p14:creationId xmlns:p14="http://schemas.microsoft.com/office/powerpoint/2010/main" val="4161777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Colorado spends money</a:t>
            </a:r>
            <a:r>
              <a:rPr lang="en-US" sz="1200" b="0" kern="1200" baseline="0" dirty="0">
                <a:solidFill>
                  <a:schemeClr val="tx1"/>
                </a:solidFill>
                <a:effectLst/>
                <a:latin typeface="+mn-lt"/>
                <a:ea typeface="+mn-ea"/>
                <a:cs typeface="+mn-cs"/>
              </a:rPr>
              <a:t> on each of these groups. </a:t>
            </a:r>
          </a:p>
        </p:txBody>
      </p:sp>
      <p:sp>
        <p:nvSpPr>
          <p:cNvPr id="4" name="Slide Number Placeholder 3"/>
          <p:cNvSpPr>
            <a:spLocks noGrp="1"/>
          </p:cNvSpPr>
          <p:nvPr>
            <p:ph type="sldNum" sz="quarter" idx="10"/>
          </p:nvPr>
        </p:nvSpPr>
        <p:spPr/>
        <p:txBody>
          <a:bodyPr/>
          <a:lstStyle/>
          <a:p>
            <a:fld id="{A0E07142-2995-4123-A1DC-B76154994379}" type="slidenum">
              <a:rPr lang="en-US" smtClean="0"/>
              <a:t>30</a:t>
            </a:fld>
            <a:endParaRPr lang="en-US"/>
          </a:p>
        </p:txBody>
      </p:sp>
    </p:spTree>
    <p:extLst>
      <p:ext uri="{BB962C8B-B14F-4D97-AF65-F5344CB8AC3E}">
        <p14:creationId xmlns:p14="http://schemas.microsoft.com/office/powerpoint/2010/main" val="381290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DAD5-DDFF-978B-A4E9-5B8056492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91590-A795-1EBA-5237-8254CC0372F1}"/>
              </a:ext>
            </a:extLst>
          </p:cNvPr>
          <p:cNvSpPr>
            <a:spLocks noGrp="1" noRot="1" noChangeAspect="1"/>
          </p:cNvSpPr>
          <p:nvPr>
            <p:ph type="sldImg"/>
          </p:nvPr>
        </p:nvSpPr>
        <p:spPr>
          <a:xfrm>
            <a:off x="715963" y="1162050"/>
            <a:ext cx="5578475" cy="3138488"/>
          </a:xfrm>
        </p:spPr>
      </p:sp>
      <p:sp>
        <p:nvSpPr>
          <p:cNvPr id="3" name="Notes Placeholder 2">
            <a:extLst>
              <a:ext uri="{FF2B5EF4-FFF2-40B4-BE49-F238E27FC236}">
                <a16:creationId xmlns:a16="http://schemas.microsoft.com/office/drawing/2014/main" id="{75F5E711-2177-8854-B123-99012ED64C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also get federal</a:t>
            </a:r>
            <a:r>
              <a:rPr lang="en-US" sz="1200" b="0" kern="1200" baseline="0" dirty="0">
                <a:solidFill>
                  <a:schemeClr val="tx1"/>
                </a:solidFill>
                <a:effectLst/>
                <a:latin typeface="+mn-lt"/>
                <a:ea typeface="+mn-ea"/>
                <a:cs typeface="+mn-cs"/>
              </a:rPr>
              <a:t> matching funds for each group – not always at the same rate, but a match nonetheless.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This match applies for every dollar Colorado spends.</a:t>
            </a:r>
          </a:p>
        </p:txBody>
      </p:sp>
      <p:sp>
        <p:nvSpPr>
          <p:cNvPr id="4" name="Slide Number Placeholder 3">
            <a:extLst>
              <a:ext uri="{FF2B5EF4-FFF2-40B4-BE49-F238E27FC236}">
                <a16:creationId xmlns:a16="http://schemas.microsoft.com/office/drawing/2014/main" id="{AF0B5EB7-0EEA-F3F7-4CF4-8783F6AC4ED7}"/>
              </a:ext>
            </a:extLst>
          </p:cNvPr>
          <p:cNvSpPr>
            <a:spLocks noGrp="1"/>
          </p:cNvSpPr>
          <p:nvPr>
            <p:ph type="sldNum" sz="quarter" idx="10"/>
          </p:nvPr>
        </p:nvSpPr>
        <p:spPr/>
        <p:txBody>
          <a:bodyPr/>
          <a:lstStyle/>
          <a:p>
            <a:fld id="{A0E07142-2995-4123-A1DC-B76154994379}" type="slidenum">
              <a:rPr lang="en-US" smtClean="0"/>
              <a:t>31</a:t>
            </a:fld>
            <a:endParaRPr lang="en-US"/>
          </a:p>
        </p:txBody>
      </p:sp>
    </p:spTree>
    <p:extLst>
      <p:ext uri="{BB962C8B-B14F-4D97-AF65-F5344CB8AC3E}">
        <p14:creationId xmlns:p14="http://schemas.microsoft.com/office/powerpoint/2010/main" val="3143753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7BDA-B28D-66DC-8A52-8074577E9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99221-FA93-0FF3-45CB-580050068199}"/>
              </a:ext>
            </a:extLst>
          </p:cNvPr>
          <p:cNvSpPr>
            <a:spLocks noGrp="1" noRot="1" noChangeAspect="1"/>
          </p:cNvSpPr>
          <p:nvPr>
            <p:ph type="sldImg"/>
          </p:nvPr>
        </p:nvSpPr>
        <p:spPr>
          <a:xfrm>
            <a:off x="715963" y="1162050"/>
            <a:ext cx="5578475" cy="3138488"/>
          </a:xfrm>
        </p:spPr>
      </p:sp>
      <p:sp>
        <p:nvSpPr>
          <p:cNvPr id="3" name="Notes Placeholder 2">
            <a:extLst>
              <a:ext uri="{FF2B5EF4-FFF2-40B4-BE49-F238E27FC236}">
                <a16:creationId xmlns:a16="http://schemas.microsoft.com/office/drawing/2014/main" id="{EB49B8D7-A3B1-7844-439D-5919826C3A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 an extra dollar spent</a:t>
            </a:r>
            <a:endParaRPr lang="en-US" sz="1200" b="0"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E60BEB-FC9A-1FE5-91E0-5FA1206F3140}"/>
              </a:ext>
            </a:extLst>
          </p:cNvPr>
          <p:cNvSpPr>
            <a:spLocks noGrp="1"/>
          </p:cNvSpPr>
          <p:nvPr>
            <p:ph type="sldNum" sz="quarter" idx="10"/>
          </p:nvPr>
        </p:nvSpPr>
        <p:spPr/>
        <p:txBody>
          <a:bodyPr/>
          <a:lstStyle/>
          <a:p>
            <a:fld id="{A0E07142-2995-4123-A1DC-B76154994379}" type="slidenum">
              <a:rPr lang="en-US" smtClean="0"/>
              <a:t>32</a:t>
            </a:fld>
            <a:endParaRPr lang="en-US"/>
          </a:p>
        </p:txBody>
      </p:sp>
    </p:spTree>
    <p:extLst>
      <p:ext uri="{BB962C8B-B14F-4D97-AF65-F5344CB8AC3E}">
        <p14:creationId xmlns:p14="http://schemas.microsoft.com/office/powerpoint/2010/main" val="1096221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D9C4-015E-DB17-3F27-AC228513C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4B858-1F5C-0DD8-B2C4-4A706130EAD9}"/>
              </a:ext>
            </a:extLst>
          </p:cNvPr>
          <p:cNvSpPr>
            <a:spLocks noGrp="1" noRot="1" noChangeAspect="1"/>
          </p:cNvSpPr>
          <p:nvPr>
            <p:ph type="sldImg"/>
          </p:nvPr>
        </p:nvSpPr>
        <p:spPr>
          <a:xfrm>
            <a:off x="715963" y="1162050"/>
            <a:ext cx="5578475" cy="3138488"/>
          </a:xfrm>
        </p:spPr>
      </p:sp>
      <p:sp>
        <p:nvSpPr>
          <p:cNvPr id="3" name="Notes Placeholder 2">
            <a:extLst>
              <a:ext uri="{FF2B5EF4-FFF2-40B4-BE49-F238E27FC236}">
                <a16:creationId xmlns:a16="http://schemas.microsoft.com/office/drawing/2014/main" id="{E7060094-AFD6-0D6B-67AF-7A1334BF0D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…means an extra federal dollar. A match of this sort applies to every dollar Colorado spends.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Proponents of this system say that it ensures spending is sufficient to cover all populations, even when there’s a sudden increased need for Medicaid whether because of an economic recession or an increased need for spending like if there’s an outbreak or natural disaster.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But the concern among some fiscal conservatives is that it incentivizes the state to over-spend since they’re only risking fifty cents of every dollar they put into the program (and only saving 50 cents of every dollar they take out). So a common conservative proposal is moving to a block grant. </a:t>
            </a:r>
          </a:p>
        </p:txBody>
      </p:sp>
      <p:sp>
        <p:nvSpPr>
          <p:cNvPr id="4" name="Slide Number Placeholder 3">
            <a:extLst>
              <a:ext uri="{FF2B5EF4-FFF2-40B4-BE49-F238E27FC236}">
                <a16:creationId xmlns:a16="http://schemas.microsoft.com/office/drawing/2014/main" id="{070E5E2E-D2A5-2B64-0E90-0C0D664BFD30}"/>
              </a:ext>
            </a:extLst>
          </p:cNvPr>
          <p:cNvSpPr>
            <a:spLocks noGrp="1"/>
          </p:cNvSpPr>
          <p:nvPr>
            <p:ph type="sldNum" sz="quarter" idx="10"/>
          </p:nvPr>
        </p:nvSpPr>
        <p:spPr/>
        <p:txBody>
          <a:bodyPr/>
          <a:lstStyle/>
          <a:p>
            <a:fld id="{A0E07142-2995-4123-A1DC-B76154994379}" type="slidenum">
              <a:rPr lang="en-US" smtClean="0"/>
              <a:t>33</a:t>
            </a:fld>
            <a:endParaRPr lang="en-US"/>
          </a:p>
        </p:txBody>
      </p:sp>
    </p:spTree>
    <p:extLst>
      <p:ext uri="{BB962C8B-B14F-4D97-AF65-F5344CB8AC3E}">
        <p14:creationId xmlns:p14="http://schemas.microsoft.com/office/powerpoint/2010/main" val="572325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Under a block grant, you get a set amount</a:t>
            </a:r>
            <a:r>
              <a:rPr lang="en-US" sz="1200" b="0" kern="1200" baseline="0" dirty="0">
                <a:solidFill>
                  <a:schemeClr val="tx1"/>
                </a:solidFill>
                <a:effectLst/>
                <a:latin typeface="+mn-lt"/>
                <a:ea typeface="+mn-ea"/>
                <a:cs typeface="+mn-cs"/>
              </a:rPr>
              <a:t> of federal money</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07142-2995-4123-A1DC-B76154994379}" type="slidenum">
              <a:rPr lang="en-US" smtClean="0"/>
              <a:t>34</a:t>
            </a:fld>
            <a:endParaRPr lang="en-US"/>
          </a:p>
        </p:txBody>
      </p:sp>
    </p:spTree>
    <p:extLst>
      <p:ext uri="{BB962C8B-B14F-4D97-AF65-F5344CB8AC3E}">
        <p14:creationId xmlns:p14="http://schemas.microsoft.com/office/powerpoint/2010/main" val="2570409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Then no matter what happens with enrollment…</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07142-2995-4123-A1DC-B76154994379}" type="slidenum">
              <a:rPr lang="en-US" smtClean="0"/>
              <a:t>35</a:t>
            </a:fld>
            <a:endParaRPr lang="en-US"/>
          </a:p>
        </p:txBody>
      </p:sp>
    </p:spTree>
    <p:extLst>
      <p:ext uri="{BB962C8B-B14F-4D97-AF65-F5344CB8AC3E}">
        <p14:creationId xmlns:p14="http://schemas.microsoft.com/office/powerpoint/2010/main" val="2172741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CE54-3DEA-2947-ECC0-59AE9B0CC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3FCD0-9180-2DC0-FDD2-8D9830EF0143}"/>
              </a:ext>
            </a:extLst>
          </p:cNvPr>
          <p:cNvSpPr>
            <a:spLocks noGrp="1" noRot="1" noChangeAspect="1"/>
          </p:cNvSpPr>
          <p:nvPr>
            <p:ph type="sldImg"/>
          </p:nvPr>
        </p:nvSpPr>
        <p:spPr>
          <a:xfrm>
            <a:off x="715963" y="1162050"/>
            <a:ext cx="5578475" cy="3138488"/>
          </a:xfrm>
        </p:spPr>
      </p:sp>
      <p:sp>
        <p:nvSpPr>
          <p:cNvPr id="3" name="Notes Placeholder 2">
            <a:extLst>
              <a:ext uri="{FF2B5EF4-FFF2-40B4-BE49-F238E27FC236}">
                <a16:creationId xmlns:a16="http://schemas.microsoft.com/office/drawing/2014/main" id="{CAB4EDB8-6271-F9E7-E1C0-D1F69BADF9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…if it shrinks…</a:t>
            </a:r>
            <a:endParaRPr lang="en-US" sz="1200" b="0" i="0"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B082097-B963-218E-367C-0A479EFFDA10}"/>
              </a:ext>
            </a:extLst>
          </p:cNvPr>
          <p:cNvSpPr>
            <a:spLocks noGrp="1"/>
          </p:cNvSpPr>
          <p:nvPr>
            <p:ph type="sldNum" sz="quarter" idx="10"/>
          </p:nvPr>
        </p:nvSpPr>
        <p:spPr/>
        <p:txBody>
          <a:bodyPr/>
          <a:lstStyle/>
          <a:p>
            <a:fld id="{A0E07142-2995-4123-A1DC-B76154994379}" type="slidenum">
              <a:rPr lang="en-US" smtClean="0"/>
              <a:t>36</a:t>
            </a:fld>
            <a:endParaRPr lang="en-US"/>
          </a:p>
        </p:txBody>
      </p:sp>
    </p:spTree>
    <p:extLst>
      <p:ext uri="{BB962C8B-B14F-4D97-AF65-F5344CB8AC3E}">
        <p14:creationId xmlns:p14="http://schemas.microsoft.com/office/powerpoint/2010/main" val="2012402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01CED-5AD0-1CE8-9391-D95E9971E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97384-A9B1-5BE3-8075-C17D56BA8AC0}"/>
              </a:ext>
            </a:extLst>
          </p:cNvPr>
          <p:cNvSpPr>
            <a:spLocks noGrp="1" noRot="1" noChangeAspect="1"/>
          </p:cNvSpPr>
          <p:nvPr>
            <p:ph type="sldImg"/>
          </p:nvPr>
        </p:nvSpPr>
        <p:spPr>
          <a:xfrm>
            <a:off x="715963" y="1162050"/>
            <a:ext cx="5578475" cy="3138488"/>
          </a:xfrm>
        </p:spPr>
      </p:sp>
      <p:sp>
        <p:nvSpPr>
          <p:cNvPr id="3" name="Notes Placeholder 2">
            <a:extLst>
              <a:ext uri="{FF2B5EF4-FFF2-40B4-BE49-F238E27FC236}">
                <a16:creationId xmlns:a16="http://schemas.microsoft.com/office/drawing/2014/main" id="{22351275-DE1C-051B-4E01-D4CF498033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…or if it grows….</a:t>
            </a:r>
            <a:endParaRPr lang="en-US" sz="1200" b="0" i="0" kern="1200" baseline="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14B101A-5A4C-404D-ED0C-A1C758375B85}"/>
              </a:ext>
            </a:extLst>
          </p:cNvPr>
          <p:cNvSpPr>
            <a:spLocks noGrp="1"/>
          </p:cNvSpPr>
          <p:nvPr>
            <p:ph type="sldNum" sz="quarter" idx="10"/>
          </p:nvPr>
        </p:nvSpPr>
        <p:spPr/>
        <p:txBody>
          <a:bodyPr/>
          <a:lstStyle/>
          <a:p>
            <a:fld id="{A0E07142-2995-4123-A1DC-B76154994379}" type="slidenum">
              <a:rPr lang="en-US" smtClean="0"/>
              <a:t>37</a:t>
            </a:fld>
            <a:endParaRPr lang="en-US"/>
          </a:p>
        </p:txBody>
      </p:sp>
    </p:spTree>
    <p:extLst>
      <p:ext uri="{BB962C8B-B14F-4D97-AF65-F5344CB8AC3E}">
        <p14:creationId xmlns:p14="http://schemas.microsoft.com/office/powerpoint/2010/main" val="3411868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537DF-E61F-3ED2-A71E-AEEF680B7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3EB92-FCA3-9EB6-D361-2AC521F0E485}"/>
              </a:ext>
            </a:extLst>
          </p:cNvPr>
          <p:cNvSpPr>
            <a:spLocks noGrp="1" noRot="1" noChangeAspect="1"/>
          </p:cNvSpPr>
          <p:nvPr>
            <p:ph type="sldImg"/>
          </p:nvPr>
        </p:nvSpPr>
        <p:spPr>
          <a:xfrm>
            <a:off x="715963" y="1162050"/>
            <a:ext cx="5578475" cy="3138488"/>
          </a:xfrm>
        </p:spPr>
      </p:sp>
      <p:sp>
        <p:nvSpPr>
          <p:cNvPr id="3" name="Notes Placeholder 2">
            <a:extLst>
              <a:ext uri="{FF2B5EF4-FFF2-40B4-BE49-F238E27FC236}">
                <a16:creationId xmlns:a16="http://schemas.microsoft.com/office/drawing/2014/main" id="{C43172A4-0881-7A14-90F4-D4DED6C1A6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federal</a:t>
            </a:r>
            <a:r>
              <a:rPr lang="en-US" sz="1200" b="0" kern="1200" baseline="0" dirty="0">
                <a:solidFill>
                  <a:schemeClr val="tx1"/>
                </a:solidFill>
                <a:effectLst/>
                <a:latin typeface="+mn-lt"/>
                <a:ea typeface="+mn-ea"/>
                <a:cs typeface="+mn-cs"/>
              </a:rPr>
              <a:t> money stays the same and it’s up to states how to administer it. </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Every year, only changes would probably be to keep up with inflation / population growth, but we’d have to wait for a final bill for specifics.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There are some concerns that this could incentivize states to limit enrollment and/or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But we don’t yet know exactly how the amount of a block grant would be determined. And the extent to which a Medicaid block would come with certain requirements or restrictions is unknown.  We can guess what Trump, RFK, or Dr. Oz would want to see happen but changes to Medicaid need to go through the federal legislature. Even with a trifecta, some more moderate conservatives may demand that block granting also include some requirement like having to cover all kids at a certain FPL.</a:t>
            </a:r>
          </a:p>
        </p:txBody>
      </p:sp>
      <p:sp>
        <p:nvSpPr>
          <p:cNvPr id="4" name="Slide Number Placeholder 3">
            <a:extLst>
              <a:ext uri="{FF2B5EF4-FFF2-40B4-BE49-F238E27FC236}">
                <a16:creationId xmlns:a16="http://schemas.microsoft.com/office/drawing/2014/main" id="{830BB25E-2F5F-9803-A406-0B4E8879DD91}"/>
              </a:ext>
            </a:extLst>
          </p:cNvPr>
          <p:cNvSpPr>
            <a:spLocks noGrp="1"/>
          </p:cNvSpPr>
          <p:nvPr>
            <p:ph type="sldNum" sz="quarter" idx="10"/>
          </p:nvPr>
        </p:nvSpPr>
        <p:spPr/>
        <p:txBody>
          <a:bodyPr/>
          <a:lstStyle/>
          <a:p>
            <a:fld id="{A0E07142-2995-4123-A1DC-B76154994379}" type="slidenum">
              <a:rPr lang="en-US" smtClean="0"/>
              <a:t>38</a:t>
            </a:fld>
            <a:endParaRPr lang="en-US"/>
          </a:p>
        </p:txBody>
      </p:sp>
    </p:spTree>
    <p:extLst>
      <p:ext uri="{BB962C8B-B14F-4D97-AF65-F5344CB8AC3E}">
        <p14:creationId xmlns:p14="http://schemas.microsoft.com/office/powerpoint/2010/main" val="602316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39</a:t>
            </a:fld>
            <a:endParaRPr lang="en-US"/>
          </a:p>
        </p:txBody>
      </p:sp>
    </p:spTree>
    <p:extLst>
      <p:ext uri="{BB962C8B-B14F-4D97-AF65-F5344CB8AC3E}">
        <p14:creationId xmlns:p14="http://schemas.microsoft.com/office/powerpoint/2010/main" val="41741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like we said, health policy was not a major priority for the Trump campaign this year. And it’s unlikely to be a priority for his administration. So even with a trifecta in the executive and legislative branches, overturning the Affordable Care Act faces an uphill battle.  </a:t>
            </a:r>
            <a:endParaRPr lang="en-US" dirty="0">
              <a:ea typeface="Calibri" panose="020F0502020204030204"/>
              <a:cs typeface="Calibri" panose="020F0502020204030204"/>
            </a:endParaRPr>
          </a:p>
          <a:p>
            <a:endParaRPr lang="en-US" dirty="0"/>
          </a:p>
          <a:p>
            <a:r>
              <a:rPr lang="en-US" dirty="0"/>
              <a:t>I think there are two headlines that frame this conversation. Trump's comments about the ACA during the presidential debate, the infamous "concepts of a plan," indicate he's probably not proposing a replacement bill like we saw with the 2017. Does anyone remember what the bill to replace the ACA was called? (American Health Care Act). Yeah, it's kind of hard to remember because that debate seems to be lying pretty fallow.</a:t>
            </a:r>
          </a:p>
          <a:p>
            <a:endParaRPr lang="en-US" dirty="0"/>
          </a:p>
          <a:p>
            <a:r>
              <a:rPr lang="en-US" dirty="0"/>
              <a:t>And so while again, a lot of changes are subject to congressional approval, a lot of the power on health will probably reside the people that are heading the agencies that touch on health policy. Trump famously said he would ask RFK to "go wild on health."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4</a:t>
            </a:fld>
            <a:endParaRPr lang="en-US"/>
          </a:p>
        </p:txBody>
      </p:sp>
    </p:spTree>
    <p:extLst>
      <p:ext uri="{BB962C8B-B14F-4D97-AF65-F5344CB8AC3E}">
        <p14:creationId xmlns:p14="http://schemas.microsoft.com/office/powerpoint/2010/main" val="3881822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again, uncertainty abounds. But here are three thing we think you should keep your eyes on.</a:t>
            </a:r>
          </a:p>
          <a:p>
            <a:endParaRPr lang="en-US" dirty="0"/>
          </a:p>
          <a:p>
            <a:r>
              <a:rPr lang="en-US" dirty="0"/>
              <a:t>1 – what’s curious about these nominees is that many have the right credentials, they just come at this from a place that is not traditional.</a:t>
            </a:r>
            <a:endParaRPr lang="en-US" dirty="0">
              <a:ea typeface="Calibri" panose="020F0502020204030204"/>
              <a:cs typeface="Calibri" panose="020F0502020204030204"/>
            </a:endParaRPr>
          </a:p>
          <a:p>
            <a:r>
              <a:rPr lang="en-US" dirty="0"/>
              <a:t> </a:t>
            </a:r>
          </a:p>
        </p:txBody>
      </p:sp>
      <p:sp>
        <p:nvSpPr>
          <p:cNvPr id="4" name="Slide Number Placeholder 3"/>
          <p:cNvSpPr>
            <a:spLocks noGrp="1"/>
          </p:cNvSpPr>
          <p:nvPr>
            <p:ph type="sldNum" sz="quarter" idx="5"/>
          </p:nvPr>
        </p:nvSpPr>
        <p:spPr/>
        <p:txBody>
          <a:bodyPr/>
          <a:lstStyle/>
          <a:p>
            <a:fld id="{01D8ED13-D04F-4874-BDFA-12A710744C61}" type="slidenum">
              <a:rPr lang="en-US" smtClean="0"/>
              <a:t>40</a:t>
            </a:fld>
            <a:endParaRPr lang="en-US"/>
          </a:p>
        </p:txBody>
      </p:sp>
    </p:spTree>
    <p:extLst>
      <p:ext uri="{BB962C8B-B14F-4D97-AF65-F5344CB8AC3E}">
        <p14:creationId xmlns:p14="http://schemas.microsoft.com/office/powerpoint/2010/main" val="591252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41</a:t>
            </a:fld>
            <a:endParaRPr lang="en-US"/>
          </a:p>
        </p:txBody>
      </p:sp>
    </p:spTree>
    <p:extLst>
      <p:ext uri="{BB962C8B-B14F-4D97-AF65-F5344CB8AC3E}">
        <p14:creationId xmlns:p14="http://schemas.microsoft.com/office/powerpoint/2010/main" val="362872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And this is why we are focusing on agency and department appointments today, starting with the biggest of them - the Department of Health and Human Services.</a:t>
            </a: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5</a:t>
            </a:fld>
            <a:endParaRPr lang="en-US"/>
          </a:p>
        </p:txBody>
      </p:sp>
    </p:spTree>
    <p:extLst>
      <p:ext uri="{BB962C8B-B14F-4D97-AF65-F5344CB8AC3E}">
        <p14:creationId xmlns:p14="http://schemas.microsoft.com/office/powerpoint/2010/main" val="1284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potential head of HHS under the new Trump administration is, of course, RFK Jr. I’m going to refer to Trump nominees throughout, and I’ll take this moment to emphasize that no one has been confirmed yet, and their plans are not written in stone, but we’ll still be looking at them to indicate which direction we think things are headed. </a:t>
            </a:r>
          </a:p>
          <a:p>
            <a:endParaRPr lang="en-US" dirty="0"/>
          </a:p>
          <a:p>
            <a:r>
              <a:rPr lang="en-US" dirty="0"/>
              <a:t>So RFK Jr. What we know is that he has for most of his career served as an environmental lawyer.</a:t>
            </a:r>
          </a:p>
          <a:p>
            <a:endParaRPr lang="en-US" dirty="0"/>
          </a:p>
          <a:p>
            <a:r>
              <a:rPr lang="en-US" dirty="0"/>
              <a:t>He has advanced medical conspiracies including wi-fi radiation causing cancer and questioning the connection between HIV and AIDS.</a:t>
            </a:r>
          </a:p>
          <a:p>
            <a:endParaRPr lang="en-US" dirty="0"/>
          </a:p>
          <a:p>
            <a:r>
              <a:rPr lang="en-US" dirty="0"/>
              <a:t>Alternative medicine, like psychedelics, and a focus on wellness, like food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6</a:t>
            </a:fld>
            <a:endParaRPr lang="en-US"/>
          </a:p>
        </p:txBody>
      </p:sp>
    </p:spTree>
    <p:extLst>
      <p:ext uri="{BB962C8B-B14F-4D97-AF65-F5344CB8AC3E}">
        <p14:creationId xmlns:p14="http://schemas.microsoft.com/office/powerpoint/2010/main" val="2796515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ED8F-D7FE-E262-BA05-6C13CE769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46F8C-B225-0814-F1C7-ED800A0CD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CB8EB-921F-9A4B-91B3-681CF644DD62}"/>
              </a:ext>
            </a:extLst>
          </p:cNvPr>
          <p:cNvSpPr>
            <a:spLocks noGrp="1"/>
          </p:cNvSpPr>
          <p:nvPr>
            <p:ph type="body" idx="1"/>
          </p:nvPr>
        </p:nvSpPr>
        <p:spPr/>
        <p:txBody>
          <a:bodyPr/>
          <a:lstStyle/>
          <a:p>
            <a:r>
              <a:rPr lang="en-US" dirty="0"/>
              <a:t>HHS is a collection of agencies and offices. Here we’ve listed the public health and the human service agencies that fall under its umbrella. There are 13 subordinate agencies, and I’ve also included the office of the surgeon general here given the influence that person can wield. </a:t>
            </a:r>
          </a:p>
          <a:p>
            <a:endParaRPr lang="en-US" dirty="0"/>
          </a:p>
          <a:p>
            <a:r>
              <a:rPr lang="en-US" dirty="0"/>
              <a:t>All told, the HHS controls an annual budget of well over $2 trillion, which makes it by kind of a lot the largest federal agency..</a:t>
            </a:r>
            <a:endParaRPr lang="en-US" dirty="0">
              <a:ea typeface="Calibri"/>
              <a:cs typeface="Calibri"/>
            </a:endParaRPr>
          </a:p>
          <a:p>
            <a:endParaRPr lang="en-US" dirty="0"/>
          </a:p>
          <a:p>
            <a:r>
              <a:rPr lang="en-US" dirty="0"/>
              <a:t>25 cents of every dollar the federal government spends happens somewhere in here. And the agency employs 80k people across the globe. So there is a ton of complexity in this department, not just in terms of the subject matter dealt with, but also administratively.</a:t>
            </a:r>
          </a:p>
          <a:p>
            <a:endParaRPr lang="en-US" dirty="0"/>
          </a:p>
        </p:txBody>
      </p:sp>
      <p:sp>
        <p:nvSpPr>
          <p:cNvPr id="4" name="Slide Number Placeholder 3">
            <a:extLst>
              <a:ext uri="{FF2B5EF4-FFF2-40B4-BE49-F238E27FC236}">
                <a16:creationId xmlns:a16="http://schemas.microsoft.com/office/drawing/2014/main" id="{A0451B87-BC0B-5B9F-3F05-102662713A4C}"/>
              </a:ext>
            </a:extLst>
          </p:cNvPr>
          <p:cNvSpPr>
            <a:spLocks noGrp="1"/>
          </p:cNvSpPr>
          <p:nvPr>
            <p:ph type="sldNum" sz="quarter" idx="5"/>
          </p:nvPr>
        </p:nvSpPr>
        <p:spPr/>
        <p:txBody>
          <a:bodyPr/>
          <a:lstStyle/>
          <a:p>
            <a:fld id="{01D8ED13-D04F-4874-BDFA-12A710744C61}" type="slidenum">
              <a:rPr lang="en-US" smtClean="0"/>
              <a:t>7</a:t>
            </a:fld>
            <a:endParaRPr lang="en-US"/>
          </a:p>
        </p:txBody>
      </p:sp>
    </p:spTree>
    <p:extLst>
      <p:ext uri="{BB962C8B-B14F-4D97-AF65-F5344CB8AC3E}">
        <p14:creationId xmlns:p14="http://schemas.microsoft.com/office/powerpoint/2010/main" val="302359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E3AFE-95AA-9376-EA80-80579D953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50550-BBDD-7EA6-DA46-A9F1304EA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80843-7899-F670-5ED5-507291DA706F}"/>
              </a:ext>
            </a:extLst>
          </p:cNvPr>
          <p:cNvSpPr>
            <a:spLocks noGrp="1"/>
          </p:cNvSpPr>
          <p:nvPr>
            <p:ph type="body" idx="1"/>
          </p:nvPr>
        </p:nvSpPr>
        <p:spPr/>
        <p:txBody>
          <a:bodyPr/>
          <a:lstStyle/>
          <a:p>
            <a:r>
              <a:rPr lang="en-US" dirty="0"/>
              <a:t>And while each of the HHS agencies plays an important role, we want to focus today on potential impacts and changes across these four offices: NIH, CDC, FDA, and CMS. The picks to lead these offices are the movements I’m guessing most people in this room are following the most closely. </a:t>
            </a:r>
          </a:p>
          <a:p>
            <a:endParaRPr lang="en-US" dirty="0"/>
          </a:p>
        </p:txBody>
      </p:sp>
      <p:sp>
        <p:nvSpPr>
          <p:cNvPr id="4" name="Slide Number Placeholder 3">
            <a:extLst>
              <a:ext uri="{FF2B5EF4-FFF2-40B4-BE49-F238E27FC236}">
                <a16:creationId xmlns:a16="http://schemas.microsoft.com/office/drawing/2014/main" id="{9EE39F0F-F643-E230-E65C-EF57CA0343AB}"/>
              </a:ext>
            </a:extLst>
          </p:cNvPr>
          <p:cNvSpPr>
            <a:spLocks noGrp="1"/>
          </p:cNvSpPr>
          <p:nvPr>
            <p:ph type="sldNum" sz="quarter" idx="5"/>
          </p:nvPr>
        </p:nvSpPr>
        <p:spPr/>
        <p:txBody>
          <a:bodyPr/>
          <a:lstStyle/>
          <a:p>
            <a:fld id="{01D8ED13-D04F-4874-BDFA-12A710744C61}" type="slidenum">
              <a:rPr lang="en-US" smtClean="0"/>
              <a:t>8</a:t>
            </a:fld>
            <a:endParaRPr lang="en-US"/>
          </a:p>
        </p:txBody>
      </p:sp>
    </p:spTree>
    <p:extLst>
      <p:ext uri="{BB962C8B-B14F-4D97-AF65-F5344CB8AC3E}">
        <p14:creationId xmlns:p14="http://schemas.microsoft.com/office/powerpoint/2010/main" val="571035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EE51-CF32-A723-EAD4-DD92735EB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EE008-6E13-547C-AFAA-69DAAEA5D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B6BA-7BB7-DFC0-D11B-A6D7F72677F7}"/>
              </a:ext>
            </a:extLst>
          </p:cNvPr>
          <p:cNvSpPr>
            <a:spLocks noGrp="1"/>
          </p:cNvSpPr>
          <p:nvPr>
            <p:ph type="body" idx="1"/>
          </p:nvPr>
        </p:nvSpPr>
        <p:spPr/>
        <p:txBody>
          <a:bodyPr/>
          <a:lstStyle/>
          <a:p>
            <a:r>
              <a:rPr lang="en-US" dirty="0">
                <a:ea typeface="Calibri"/>
                <a:cs typeface="Calibri"/>
              </a:rPr>
              <a:t>But turning our attention to these entities, we'll start with a deeper dive on the National Institutes of Health. </a:t>
            </a:r>
            <a:endParaRPr lang="en-US" dirty="0"/>
          </a:p>
        </p:txBody>
      </p:sp>
      <p:sp>
        <p:nvSpPr>
          <p:cNvPr id="4" name="Slide Number Placeholder 3">
            <a:extLst>
              <a:ext uri="{FF2B5EF4-FFF2-40B4-BE49-F238E27FC236}">
                <a16:creationId xmlns:a16="http://schemas.microsoft.com/office/drawing/2014/main" id="{B0FD3FF1-048B-4554-D87D-2B895AB58D4D}"/>
              </a:ext>
            </a:extLst>
          </p:cNvPr>
          <p:cNvSpPr>
            <a:spLocks noGrp="1"/>
          </p:cNvSpPr>
          <p:nvPr>
            <p:ph type="sldNum" sz="quarter" idx="5"/>
          </p:nvPr>
        </p:nvSpPr>
        <p:spPr/>
        <p:txBody>
          <a:bodyPr/>
          <a:lstStyle/>
          <a:p>
            <a:fld id="{01D8ED13-D04F-4874-BDFA-12A710744C61}" type="slidenum">
              <a:rPr lang="en-US" smtClean="0"/>
              <a:t>9</a:t>
            </a:fld>
            <a:endParaRPr lang="en-US"/>
          </a:p>
        </p:txBody>
      </p:sp>
    </p:spTree>
    <p:extLst>
      <p:ext uri="{BB962C8B-B14F-4D97-AF65-F5344CB8AC3E}">
        <p14:creationId xmlns:p14="http://schemas.microsoft.com/office/powerpoint/2010/main" val="1133642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6" name="Picture 25" descr="Logo&#10;&#10;Description automatically generated">
            <a:extLst>
              <a:ext uri="{FF2B5EF4-FFF2-40B4-BE49-F238E27FC236}">
                <a16:creationId xmlns:a16="http://schemas.microsoft.com/office/drawing/2014/main" id="{91EA47BC-D071-48E9-B816-E125EC672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2" name="Title 1"/>
          <p:cNvSpPr>
            <a:spLocks noGrp="1"/>
          </p:cNvSpPr>
          <p:nvPr>
            <p:ph type="ctrTitle" hasCustomPrompt="1"/>
          </p:nvPr>
        </p:nvSpPr>
        <p:spPr>
          <a:xfrm>
            <a:off x="497580" y="271710"/>
            <a:ext cx="11122920" cy="754184"/>
          </a:xfrm>
        </p:spPr>
        <p:txBody>
          <a:bodyPr anchor="b">
            <a:noAutofit/>
          </a:bodyPr>
          <a:lstStyle>
            <a:lvl1pPr algn="l">
              <a:defRPr sz="44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Title Style</a:t>
            </a:r>
          </a:p>
        </p:txBody>
      </p:sp>
      <p:sp>
        <p:nvSpPr>
          <p:cNvPr id="3" name="Subtitle 2"/>
          <p:cNvSpPr>
            <a:spLocks noGrp="1"/>
          </p:cNvSpPr>
          <p:nvPr>
            <p:ph type="subTitle" idx="1" hasCustomPrompt="1"/>
          </p:nvPr>
        </p:nvSpPr>
        <p:spPr>
          <a:xfrm>
            <a:off x="497578" y="1178421"/>
            <a:ext cx="5354581" cy="754183"/>
          </a:xfrm>
        </p:spPr>
        <p:txBody>
          <a:bodyPr/>
          <a:lstStyle>
            <a:lvl1pPr marL="0" indent="0" algn="l">
              <a:lnSpc>
                <a:spcPts val="3000"/>
              </a:lnSpc>
              <a:buNone/>
              <a:defRPr sz="2400" i="1">
                <a:solidFill>
                  <a:schemeClr val="bg1"/>
                </a:solidFill>
                <a:latin typeface="Verdana" panose="020B0604030504040204" pitchFamily="34" charset="0"/>
                <a:ea typeface="Verdan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0" name="Text Placeholder 9"/>
          <p:cNvSpPr>
            <a:spLocks noGrp="1"/>
          </p:cNvSpPr>
          <p:nvPr>
            <p:ph type="body" sz="quarter" idx="10" hasCustomPrompt="1"/>
          </p:nvPr>
        </p:nvSpPr>
        <p:spPr>
          <a:xfrm>
            <a:off x="5336048" y="5067728"/>
            <a:ext cx="6252300" cy="422031"/>
          </a:xfrm>
        </p:spPr>
        <p:txBody>
          <a:bodyPr>
            <a:normAutofit/>
          </a:bodyPr>
          <a:lstStyle>
            <a:lvl1pPr marL="0" indent="0" algn="r">
              <a:lnSpc>
                <a:spcPts val="2400"/>
              </a:lnSpc>
              <a:buFontTx/>
              <a:buNone/>
              <a:defRPr sz="2400" b="1">
                <a:solidFill>
                  <a:srgbClr val="FDB81A"/>
                </a:solidFill>
                <a:latin typeface="+mn-lt"/>
                <a:ea typeface="Tahoma" panose="020B0604030504040204" pitchFamily="34" charset="0"/>
                <a:cs typeface="Tahoma" panose="020B0604030504040204" pitchFamily="34" charset="0"/>
              </a:defRPr>
            </a:lvl1pPr>
          </a:lstStyle>
          <a:p>
            <a:pPr lvl="0"/>
            <a:r>
              <a:rPr lang="en-US" dirty="0"/>
              <a:t>Name Here</a:t>
            </a:r>
          </a:p>
        </p:txBody>
      </p:sp>
      <p:sp>
        <p:nvSpPr>
          <p:cNvPr id="12" name="Text Placeholder 11"/>
          <p:cNvSpPr>
            <a:spLocks noGrp="1"/>
          </p:cNvSpPr>
          <p:nvPr>
            <p:ph type="body" sz="quarter" idx="11" hasCustomPrompt="1"/>
          </p:nvPr>
        </p:nvSpPr>
        <p:spPr>
          <a:xfrm>
            <a:off x="5336048" y="5458909"/>
            <a:ext cx="6252137" cy="290284"/>
          </a:xfrm>
        </p:spPr>
        <p:txBody>
          <a:bodyPr>
            <a:normAutofit/>
          </a:bodyPr>
          <a:lstStyle>
            <a:lvl1pPr marL="0" indent="0" algn="r">
              <a:lnSpc>
                <a:spcPts val="2000"/>
              </a:lnSpc>
              <a:buFontTx/>
              <a:buNone/>
              <a:defRPr sz="2000" i="0" baseline="0">
                <a:solidFill>
                  <a:srgbClr val="FDB81A"/>
                </a:solidFill>
                <a:latin typeface="+mn-lt"/>
                <a:ea typeface="Tahoma" panose="020B0604030504040204" pitchFamily="34" charset="0"/>
                <a:cs typeface="Tahoma" panose="020B0604030504040204" pitchFamily="34" charset="0"/>
              </a:defRPr>
            </a:lvl1pPr>
          </a:lstStyle>
          <a:p>
            <a:pPr lvl="0"/>
            <a:r>
              <a:rPr lang="en-US" dirty="0"/>
              <a:t>Title Here</a:t>
            </a:r>
          </a:p>
        </p:txBody>
      </p:sp>
      <p:sp>
        <p:nvSpPr>
          <p:cNvPr id="14" name="Text Placeholder 13"/>
          <p:cNvSpPr>
            <a:spLocks noGrp="1"/>
          </p:cNvSpPr>
          <p:nvPr>
            <p:ph type="body" sz="quarter" idx="12" hasCustomPrompt="1"/>
          </p:nvPr>
        </p:nvSpPr>
        <p:spPr>
          <a:xfrm>
            <a:off x="5337668" y="5988978"/>
            <a:ext cx="6250517" cy="342880"/>
          </a:xfrm>
        </p:spPr>
        <p:txBody>
          <a:bodyPr>
            <a:noAutofit/>
          </a:bodyPr>
          <a:lstStyle>
            <a:lvl1pPr marL="0" indent="0" algn="r">
              <a:lnSpc>
                <a:spcPts val="1800"/>
              </a:lnSpc>
              <a:buFontTx/>
              <a:buNone/>
              <a:defRPr sz="1800" b="1">
                <a:solidFill>
                  <a:schemeClr val="bg1"/>
                </a:solidFill>
                <a:latin typeface="+mn-lt"/>
                <a:ea typeface="Tahoma" panose="020B0604030504040204" pitchFamily="34" charset="0"/>
                <a:cs typeface="Tahoma" panose="020B0604030504040204" pitchFamily="34" charset="0"/>
              </a:defRPr>
            </a:lvl1pPr>
          </a:lstStyle>
          <a:p>
            <a:pPr lvl="0"/>
            <a:r>
              <a:rPr lang="en-US" dirty="0"/>
              <a:t>Event Here</a:t>
            </a:r>
          </a:p>
        </p:txBody>
      </p:sp>
      <p:sp>
        <p:nvSpPr>
          <p:cNvPr id="18" name="Text Placeholder 17"/>
          <p:cNvSpPr>
            <a:spLocks noGrp="1"/>
          </p:cNvSpPr>
          <p:nvPr>
            <p:ph type="body" sz="quarter" idx="13" hasCustomPrompt="1"/>
          </p:nvPr>
        </p:nvSpPr>
        <p:spPr>
          <a:xfrm>
            <a:off x="5337025" y="6311905"/>
            <a:ext cx="6250517" cy="273050"/>
          </a:xfrm>
        </p:spPr>
        <p:txBody>
          <a:bodyPr>
            <a:noAutofit/>
          </a:bodyPr>
          <a:lstStyle>
            <a:lvl1pPr marL="0" indent="0" algn="r">
              <a:lnSpc>
                <a:spcPts val="1400"/>
              </a:lnSpc>
              <a:buFontTx/>
              <a:buNone/>
              <a:defRPr sz="1400" b="0">
                <a:solidFill>
                  <a:schemeClr val="bg1"/>
                </a:solidFill>
                <a:latin typeface="+mn-lt"/>
                <a:ea typeface="Tahoma" panose="020B0604030504040204" pitchFamily="34" charset="0"/>
                <a:cs typeface="Tahoma" panose="020B0604030504040204" pitchFamily="34" charset="0"/>
              </a:defRPr>
            </a:lvl1pPr>
          </a:lstStyle>
          <a:p>
            <a:pPr lvl="0"/>
            <a:r>
              <a:rPr lang="en-US" dirty="0"/>
              <a:t>Date Here</a:t>
            </a:r>
          </a:p>
        </p:txBody>
      </p:sp>
      <p:pic>
        <p:nvPicPr>
          <p:cNvPr id="5" name="Picture 4" descr="Text&#10;&#10;Description automatically generated">
            <a:extLst>
              <a:ext uri="{FF2B5EF4-FFF2-40B4-BE49-F238E27FC236}">
                <a16:creationId xmlns:a16="http://schemas.microsoft.com/office/drawing/2014/main" id="{A45F94C0-F9F1-4086-9D1D-155EA4D0E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815" y="5612904"/>
            <a:ext cx="4391032" cy="959057"/>
          </a:xfrm>
          <a:prstGeom prst="rect">
            <a:avLst/>
          </a:prstGeom>
        </p:spPr>
      </p:pic>
    </p:spTree>
    <p:extLst>
      <p:ext uri="{BB962C8B-B14F-4D97-AF65-F5344CB8AC3E}">
        <p14:creationId xmlns:p14="http://schemas.microsoft.com/office/powerpoint/2010/main" val="31711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atin typeface="Verdana" panose="020B0604030504040204" pitchFamily="34" charset="0"/>
                <a:ea typeface="Verdana" panose="020B0604030504040204" pitchFamily="34" charset="0"/>
              </a:defRPr>
            </a:lvl1pPr>
          </a:lstStyle>
          <a:p>
            <a:r>
              <a:rPr lang="en-US" dirty="0"/>
              <a:t>Click to Edit Title Style</a:t>
            </a:r>
          </a:p>
        </p:txBody>
      </p:sp>
      <p:sp>
        <p:nvSpPr>
          <p:cNvPr id="4" name="Slide Number Placeholder 3"/>
          <p:cNvSpPr>
            <a:spLocks noGrp="1"/>
          </p:cNvSpPr>
          <p:nvPr>
            <p:ph type="sldNum" sz="quarter" idx="10"/>
          </p:nvPr>
        </p:nvSpPr>
        <p:spPr>
          <a:xfrm>
            <a:off x="9065768" y="6512710"/>
            <a:ext cx="2743200" cy="192821"/>
          </a:xfrm>
          <a:prstGeom prst="rect">
            <a:avLst/>
          </a:prstGeom>
        </p:spPr>
        <p:txBody>
          <a:bodyPr/>
          <a:lstStyle/>
          <a:p>
            <a:fld id="{A282D193-E2BE-4A66-8C8A-40C0D87BADFE}" type="slidenum">
              <a:rPr lang="en-US" smtClean="0"/>
              <a:t>‹#›</a:t>
            </a:fld>
            <a:endParaRPr lang="en-US"/>
          </a:p>
        </p:txBody>
      </p:sp>
      <p:sp>
        <p:nvSpPr>
          <p:cNvPr id="8" name="Content Placeholder 7">
            <a:extLst>
              <a:ext uri="{FF2B5EF4-FFF2-40B4-BE49-F238E27FC236}">
                <a16:creationId xmlns:a16="http://schemas.microsoft.com/office/drawing/2014/main" id="{07321BF9-C851-2965-46B7-BC8793D66ED3}"/>
              </a:ext>
            </a:extLst>
          </p:cNvPr>
          <p:cNvSpPr>
            <a:spLocks noGrp="1"/>
          </p:cNvSpPr>
          <p:nvPr>
            <p:ph sz="quarter" idx="11"/>
          </p:nvPr>
        </p:nvSpPr>
        <p:spPr>
          <a:xfrm>
            <a:off x="536448" y="1290638"/>
            <a:ext cx="11009376" cy="492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70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6" name="Picture 15" descr="Logo, company name&#10;&#10;Description automatically generated">
            <a:extLst>
              <a:ext uri="{FF2B5EF4-FFF2-40B4-BE49-F238E27FC236}">
                <a16:creationId xmlns:a16="http://schemas.microsoft.com/office/drawing/2014/main" id="{C3A4F79C-5624-4149-8735-2BF716D74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9" name="Title 1"/>
          <p:cNvSpPr>
            <a:spLocks noGrp="1"/>
          </p:cNvSpPr>
          <p:nvPr>
            <p:ph type="ctrTitle" hasCustomPrompt="1"/>
          </p:nvPr>
        </p:nvSpPr>
        <p:spPr>
          <a:xfrm>
            <a:off x="497580" y="262184"/>
            <a:ext cx="11180070" cy="769686"/>
          </a:xfrm>
        </p:spPr>
        <p:txBody>
          <a:bodyPr anchor="b">
            <a:normAutofit/>
          </a:bodyPr>
          <a:lstStyle>
            <a:lvl1pPr algn="l">
              <a:defRPr sz="44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Title Style</a:t>
            </a:r>
          </a:p>
        </p:txBody>
      </p:sp>
      <p:sp>
        <p:nvSpPr>
          <p:cNvPr id="10" name="Subtitle 2"/>
          <p:cNvSpPr>
            <a:spLocks noGrp="1"/>
          </p:cNvSpPr>
          <p:nvPr>
            <p:ph type="subTitle" idx="1" hasCustomPrompt="1"/>
          </p:nvPr>
        </p:nvSpPr>
        <p:spPr>
          <a:xfrm>
            <a:off x="497581" y="1191258"/>
            <a:ext cx="5354580" cy="1074729"/>
          </a:xfrm>
        </p:spPr>
        <p:txBody>
          <a:bodyPr>
            <a:noAutofit/>
          </a:bodyPr>
          <a:lstStyle>
            <a:lvl1pPr marL="0" indent="0" algn="l">
              <a:lnSpc>
                <a:spcPts val="2900"/>
              </a:lnSpc>
              <a:buNone/>
              <a:defRPr sz="2400" i="1">
                <a:solidFill>
                  <a:schemeClr val="bg1"/>
                </a:solidFill>
                <a:latin typeface="Verdana" panose="020B0604030504040204" pitchFamily="34" charset="0"/>
                <a:ea typeface="Verdan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a:t>
            </a:r>
          </a:p>
        </p:txBody>
      </p:sp>
      <p:sp>
        <p:nvSpPr>
          <p:cNvPr id="11" name="Text Placeholder 9"/>
          <p:cNvSpPr>
            <a:spLocks noGrp="1"/>
          </p:cNvSpPr>
          <p:nvPr>
            <p:ph type="body" sz="quarter" idx="10" hasCustomPrompt="1"/>
          </p:nvPr>
        </p:nvSpPr>
        <p:spPr>
          <a:xfrm>
            <a:off x="5350562" y="5109784"/>
            <a:ext cx="6252300" cy="422031"/>
          </a:xfrm>
        </p:spPr>
        <p:txBody>
          <a:bodyPr>
            <a:normAutofit/>
          </a:bodyPr>
          <a:lstStyle>
            <a:lvl1pPr marL="0" indent="0" algn="r">
              <a:lnSpc>
                <a:spcPts val="2400"/>
              </a:lnSpc>
              <a:buFontTx/>
              <a:buNone/>
              <a:defRPr sz="2400" b="1">
                <a:solidFill>
                  <a:srgbClr val="FDB81A"/>
                </a:solidFill>
              </a:defRPr>
            </a:lvl1pPr>
          </a:lstStyle>
          <a:p>
            <a:pPr lvl="0"/>
            <a:r>
              <a:rPr lang="en-US" dirty="0"/>
              <a:t>Name Here</a:t>
            </a:r>
          </a:p>
        </p:txBody>
      </p:sp>
      <p:sp>
        <p:nvSpPr>
          <p:cNvPr id="12" name="Text Placeholder 11"/>
          <p:cNvSpPr>
            <a:spLocks noGrp="1"/>
          </p:cNvSpPr>
          <p:nvPr>
            <p:ph type="body" sz="quarter" idx="11" hasCustomPrompt="1"/>
          </p:nvPr>
        </p:nvSpPr>
        <p:spPr>
          <a:xfrm>
            <a:off x="5350562" y="5506534"/>
            <a:ext cx="6252137" cy="290284"/>
          </a:xfrm>
        </p:spPr>
        <p:txBody>
          <a:bodyPr>
            <a:normAutofit/>
          </a:bodyPr>
          <a:lstStyle>
            <a:lvl1pPr marL="0" indent="0" algn="r">
              <a:lnSpc>
                <a:spcPts val="2000"/>
              </a:lnSpc>
              <a:buFontTx/>
              <a:buNone/>
              <a:defRPr sz="2000" i="0" baseline="0">
                <a:solidFill>
                  <a:srgbClr val="FDB81A"/>
                </a:solidFill>
              </a:defRPr>
            </a:lvl1pPr>
          </a:lstStyle>
          <a:p>
            <a:pPr lvl="0"/>
            <a:r>
              <a:rPr lang="en-US" dirty="0"/>
              <a:t>Title Here</a:t>
            </a:r>
          </a:p>
        </p:txBody>
      </p:sp>
      <p:sp>
        <p:nvSpPr>
          <p:cNvPr id="13" name="Text Placeholder 13"/>
          <p:cNvSpPr>
            <a:spLocks noGrp="1"/>
          </p:cNvSpPr>
          <p:nvPr>
            <p:ph type="body" sz="quarter" idx="12" hasCustomPrompt="1"/>
          </p:nvPr>
        </p:nvSpPr>
        <p:spPr>
          <a:xfrm>
            <a:off x="5352182" y="6032406"/>
            <a:ext cx="6250517" cy="342880"/>
          </a:xfrm>
        </p:spPr>
        <p:txBody>
          <a:bodyPr>
            <a:noAutofit/>
          </a:bodyPr>
          <a:lstStyle>
            <a:lvl1pPr marL="0" indent="0" algn="r">
              <a:lnSpc>
                <a:spcPts val="1800"/>
              </a:lnSpc>
              <a:buFontTx/>
              <a:buNone/>
              <a:defRPr sz="1800" b="1">
                <a:solidFill>
                  <a:schemeClr val="tx2"/>
                </a:solidFill>
              </a:defRPr>
            </a:lvl1pPr>
          </a:lstStyle>
          <a:p>
            <a:pPr lvl="0"/>
            <a:r>
              <a:rPr lang="en-US" dirty="0"/>
              <a:t>Event Here</a:t>
            </a:r>
          </a:p>
        </p:txBody>
      </p:sp>
      <p:sp>
        <p:nvSpPr>
          <p:cNvPr id="14" name="Text Placeholder 17"/>
          <p:cNvSpPr>
            <a:spLocks noGrp="1"/>
          </p:cNvSpPr>
          <p:nvPr>
            <p:ph type="body" sz="quarter" idx="13" hasCustomPrompt="1"/>
          </p:nvPr>
        </p:nvSpPr>
        <p:spPr>
          <a:xfrm>
            <a:off x="5351539" y="6369055"/>
            <a:ext cx="6250517" cy="273050"/>
          </a:xfrm>
        </p:spPr>
        <p:txBody>
          <a:bodyPr>
            <a:noAutofit/>
          </a:bodyPr>
          <a:lstStyle>
            <a:lvl1pPr marL="0" indent="0" algn="r">
              <a:lnSpc>
                <a:spcPts val="1400"/>
              </a:lnSpc>
              <a:buFontTx/>
              <a:buNone/>
              <a:defRPr sz="1400" b="0">
                <a:solidFill>
                  <a:schemeClr val="tx2"/>
                </a:solidFill>
              </a:defRPr>
            </a:lvl1pPr>
          </a:lstStyle>
          <a:p>
            <a:pPr lvl="0"/>
            <a:r>
              <a:rPr lang="en-US" dirty="0"/>
              <a:t>Date Here</a:t>
            </a:r>
          </a:p>
        </p:txBody>
      </p:sp>
      <p:pic>
        <p:nvPicPr>
          <p:cNvPr id="3" name="Picture 2" descr="Text&#10;&#10;Description automatically generated">
            <a:extLst>
              <a:ext uri="{FF2B5EF4-FFF2-40B4-BE49-F238E27FC236}">
                <a16:creationId xmlns:a16="http://schemas.microsoft.com/office/drawing/2014/main" id="{98433AAA-B458-41C8-89C9-A22151F0C1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301" y="5694418"/>
            <a:ext cx="4426193" cy="966737"/>
          </a:xfrm>
          <a:prstGeom prst="rect">
            <a:avLst/>
          </a:prstGeom>
        </p:spPr>
      </p:pic>
    </p:spTree>
    <p:extLst>
      <p:ext uri="{BB962C8B-B14F-4D97-AF65-F5344CB8AC3E}">
        <p14:creationId xmlns:p14="http://schemas.microsoft.com/office/powerpoint/2010/main" val="414357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atin typeface="Verdana" panose="020B0604030504040204" pitchFamily="34" charset="0"/>
                <a:ea typeface="Verdana" panose="020B0604030504040204" pitchFamily="34" charset="0"/>
              </a:defRPr>
            </a:lvl1pPr>
          </a:lstStyle>
          <a:p>
            <a:r>
              <a:rPr lang="en-US" dirty="0"/>
              <a:t>Click to Edit Title Style</a:t>
            </a:r>
          </a:p>
        </p:txBody>
      </p:sp>
      <p:sp>
        <p:nvSpPr>
          <p:cNvPr id="3" name="Content Placeholder 2"/>
          <p:cNvSpPr>
            <a:spLocks noGrp="1"/>
          </p:cNvSpPr>
          <p:nvPr>
            <p:ph idx="1" hasCustomPrompt="1"/>
          </p:nvPr>
        </p:nvSpPr>
        <p:spPr/>
        <p:txBody>
          <a:bodyPr/>
          <a:lstStyle>
            <a:lvl1pPr>
              <a:lnSpc>
                <a:spcPct val="150000"/>
              </a:lnSpc>
              <a:spcAft>
                <a:spcPts val="1200"/>
              </a:spcAft>
              <a:defRPr sz="3200">
                <a:solidFill>
                  <a:schemeClr val="tx1">
                    <a:lumMod val="75000"/>
                    <a:lumOff val="25000"/>
                  </a:schemeClr>
                </a:solidFill>
                <a:latin typeface="Verdana" panose="020B0604030504040204" pitchFamily="34" charset="0"/>
                <a:ea typeface="Verdana" panose="020B0604030504040204" pitchFamily="34" charset="0"/>
              </a:defRPr>
            </a:lvl1pPr>
            <a:lvl2pPr>
              <a:lnSpc>
                <a:spcPct val="150000"/>
              </a:lnSpc>
              <a:spcBef>
                <a:spcPts val="0"/>
              </a:spcBef>
              <a:spcAft>
                <a:spcPts val="1200"/>
              </a:spcAft>
              <a:defRPr sz="2400">
                <a:solidFill>
                  <a:schemeClr val="tx1">
                    <a:lumMod val="75000"/>
                    <a:lumOff val="25000"/>
                  </a:schemeClr>
                </a:solidFill>
                <a:latin typeface="Verdana" panose="020B0604030504040204" pitchFamily="34" charset="0"/>
                <a:ea typeface="Verdana" panose="020B0604030504040204" pitchFamily="34" charset="0"/>
              </a:defRPr>
            </a:lvl2pPr>
            <a:lvl3pPr>
              <a:lnSpc>
                <a:spcPct val="150000"/>
              </a:lnSpc>
              <a:spcBef>
                <a:spcPts val="0"/>
              </a:spcBef>
              <a:spcAft>
                <a:spcPts val="1200"/>
              </a:spcAft>
              <a:defRPr>
                <a:solidFill>
                  <a:schemeClr val="tx1">
                    <a:lumMod val="75000"/>
                    <a:lumOff val="25000"/>
                  </a:schemeClr>
                </a:solidFill>
                <a:latin typeface="Verdana" panose="020B0604030504040204" pitchFamily="34" charset="0"/>
                <a:ea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defRPr>
            </a:lvl5pPr>
          </a:lstStyle>
          <a:p>
            <a:pPr lvl="0"/>
            <a:r>
              <a:rPr lang="en-US" dirty="0"/>
              <a:t>Click to edit text styles</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a:xfrm>
            <a:off x="9065768" y="6512710"/>
            <a:ext cx="2743200" cy="192821"/>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105639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2" name="Picture Placeholder 11" descr="Background pattern&#10;&#10;Description automatically generated">
            <a:extLst>
              <a:ext uri="{FF2B5EF4-FFF2-40B4-BE49-F238E27FC236}">
                <a16:creationId xmlns:a16="http://schemas.microsoft.com/office/drawing/2014/main" id="{7266EEBA-AFF5-43C9-A02C-EB761376D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53" b="20287"/>
          <a:stretch/>
        </p:blipFill>
        <p:spPr>
          <a:xfrm>
            <a:off x="0" y="5189838"/>
            <a:ext cx="12192000" cy="1668163"/>
          </a:xfrm>
          <a:prstGeom prst="rect">
            <a:avLst/>
          </a:prstGeom>
        </p:spPr>
      </p:pic>
      <p:sp>
        <p:nvSpPr>
          <p:cNvPr id="13" name="Text Placeholder 12"/>
          <p:cNvSpPr>
            <a:spLocks noGrp="1"/>
          </p:cNvSpPr>
          <p:nvPr>
            <p:ph type="body" sz="quarter" idx="10" hasCustomPrompt="1"/>
          </p:nvPr>
        </p:nvSpPr>
        <p:spPr>
          <a:xfrm>
            <a:off x="525188" y="5466129"/>
            <a:ext cx="5549636" cy="437670"/>
          </a:xfrm>
        </p:spPr>
        <p:txBody>
          <a:bodyPr>
            <a:noAutofit/>
          </a:bodyPr>
          <a:lstStyle>
            <a:lvl1pPr marL="0" indent="0" algn="ctr">
              <a:buFontTx/>
              <a:buNone/>
              <a:defRPr sz="2400" b="1">
                <a:solidFill>
                  <a:srgbClr val="FDB81A"/>
                </a:solidFill>
              </a:defRPr>
            </a:lvl1pPr>
          </a:lstStyle>
          <a:p>
            <a:pPr lvl="0"/>
            <a:r>
              <a:rPr lang="en-US" dirty="0"/>
              <a:t>Name here</a:t>
            </a:r>
          </a:p>
        </p:txBody>
      </p:sp>
      <p:sp>
        <p:nvSpPr>
          <p:cNvPr id="15" name="Text Placeholder 14"/>
          <p:cNvSpPr>
            <a:spLocks noGrp="1"/>
          </p:cNvSpPr>
          <p:nvPr>
            <p:ph type="body" sz="quarter" idx="11" hasCustomPrompt="1"/>
          </p:nvPr>
        </p:nvSpPr>
        <p:spPr>
          <a:xfrm>
            <a:off x="525188" y="5957432"/>
            <a:ext cx="5549636" cy="305281"/>
          </a:xfrm>
        </p:spPr>
        <p:txBody>
          <a:bodyPr>
            <a:noAutofit/>
          </a:bodyPr>
          <a:lstStyle>
            <a:lvl1pPr marL="0" indent="0" algn="ctr">
              <a:lnSpc>
                <a:spcPts val="1800"/>
              </a:lnSpc>
              <a:buFontTx/>
              <a:buNone/>
              <a:defRPr sz="1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dirty="0"/>
              <a:t>####@coloradohealthinstitute.org</a:t>
            </a:r>
          </a:p>
        </p:txBody>
      </p:sp>
      <p:sp>
        <p:nvSpPr>
          <p:cNvPr id="17" name="Text Placeholder 16"/>
          <p:cNvSpPr>
            <a:spLocks noGrp="1"/>
          </p:cNvSpPr>
          <p:nvPr>
            <p:ph type="body" sz="quarter" idx="12" hasCustomPrompt="1"/>
          </p:nvPr>
        </p:nvSpPr>
        <p:spPr>
          <a:xfrm>
            <a:off x="525189" y="6269263"/>
            <a:ext cx="5549733" cy="310050"/>
          </a:xfrm>
        </p:spPr>
        <p:txBody>
          <a:bodyPr>
            <a:noAutofit/>
          </a:bodyPr>
          <a:lstStyle>
            <a:lvl1pPr marL="0" indent="0" algn="ctr">
              <a:lnSpc>
                <a:spcPts val="1800"/>
              </a:lnSpc>
              <a:buFontTx/>
              <a:buNone/>
              <a:defRPr sz="11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dirty="0"/>
              <a:t>720.382.####</a:t>
            </a:r>
          </a:p>
        </p:txBody>
      </p:sp>
      <p:pic>
        <p:nvPicPr>
          <p:cNvPr id="4" name="Picture 3" descr="Text&#10;&#10;Description automatically generated">
            <a:extLst>
              <a:ext uri="{FF2B5EF4-FFF2-40B4-BE49-F238E27FC236}">
                <a16:creationId xmlns:a16="http://schemas.microsoft.com/office/drawing/2014/main" id="{F70531B1-621D-4724-97EF-1103529427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3353"/>
          <a:stretch/>
        </p:blipFill>
        <p:spPr>
          <a:xfrm>
            <a:off x="6618151" y="5413666"/>
            <a:ext cx="4845979" cy="811253"/>
          </a:xfrm>
          <a:prstGeom prst="rect">
            <a:avLst/>
          </a:prstGeom>
        </p:spPr>
      </p:pic>
      <p:pic>
        <p:nvPicPr>
          <p:cNvPr id="16" name="Picture 15">
            <a:extLst>
              <a:ext uri="{FF2B5EF4-FFF2-40B4-BE49-F238E27FC236}">
                <a16:creationId xmlns:a16="http://schemas.microsoft.com/office/drawing/2014/main" id="{5546DB1B-7E44-49D4-8C10-27C5C6EBAC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42233" y="6262713"/>
            <a:ext cx="3797813" cy="441058"/>
          </a:xfrm>
          <a:prstGeom prst="rect">
            <a:avLst/>
          </a:prstGeom>
        </p:spPr>
      </p:pic>
    </p:spTree>
    <p:extLst>
      <p:ext uri="{BB962C8B-B14F-4D97-AF65-F5344CB8AC3E}">
        <p14:creationId xmlns:p14="http://schemas.microsoft.com/office/powerpoint/2010/main" val="110885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23E973A0-3204-4EF1-B765-F0B1F9DC42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9" name="Title 1"/>
          <p:cNvSpPr>
            <a:spLocks noGrp="1"/>
          </p:cNvSpPr>
          <p:nvPr>
            <p:ph type="ctrTitle" hasCustomPrompt="1"/>
          </p:nvPr>
        </p:nvSpPr>
        <p:spPr>
          <a:xfrm>
            <a:off x="780966" y="339455"/>
            <a:ext cx="10630069" cy="729882"/>
          </a:xfrm>
        </p:spPr>
        <p:txBody>
          <a:bodyPr anchor="b">
            <a:normAutofit/>
          </a:bodyPr>
          <a:lstStyle>
            <a:lvl1pPr algn="l">
              <a:defRPr sz="40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Style</a:t>
            </a:r>
          </a:p>
        </p:txBody>
      </p:sp>
    </p:spTree>
    <p:extLst>
      <p:ext uri="{BB962C8B-B14F-4D97-AF65-F5344CB8AC3E}">
        <p14:creationId xmlns:p14="http://schemas.microsoft.com/office/powerpoint/2010/main" val="141212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358DB71E-DC1F-4E59-B9C9-73B3F2ED31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8" name="Title 1"/>
          <p:cNvSpPr>
            <a:spLocks noGrp="1"/>
          </p:cNvSpPr>
          <p:nvPr>
            <p:ph type="ctrTitle" hasCustomPrompt="1"/>
          </p:nvPr>
        </p:nvSpPr>
        <p:spPr>
          <a:xfrm>
            <a:off x="975986" y="357183"/>
            <a:ext cx="10240029" cy="675175"/>
          </a:xfrm>
        </p:spPr>
        <p:txBody>
          <a:bodyPr anchor="b">
            <a:normAutofit/>
          </a:bodyPr>
          <a:lstStyle>
            <a:lvl1pPr algn="l">
              <a:defRPr sz="400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r>
              <a:rPr lang="en-US" dirty="0"/>
              <a:t>Click to Edit Style</a:t>
            </a:r>
          </a:p>
        </p:txBody>
      </p:sp>
    </p:spTree>
    <p:extLst>
      <p:ext uri="{BB962C8B-B14F-4D97-AF65-F5344CB8AC3E}">
        <p14:creationId xmlns:p14="http://schemas.microsoft.com/office/powerpoint/2010/main" val="327969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D4D741-C4B2-47D4-926E-B8330983080F}"/>
              </a:ext>
            </a:extLst>
          </p:cNvPr>
          <p:cNvSpPr/>
          <p:nvPr userDrawn="1"/>
        </p:nvSpPr>
        <p:spPr>
          <a:xfrm>
            <a:off x="0" y="6355080"/>
            <a:ext cx="12192000" cy="502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8924A8A6-B02A-4793-B782-6058D1C21A7B}"/>
              </a:ext>
            </a:extLst>
          </p:cNvPr>
          <p:cNvSpPr txBox="1"/>
          <p:nvPr userDrawn="1"/>
        </p:nvSpPr>
        <p:spPr>
          <a:xfrm>
            <a:off x="854437" y="4514850"/>
            <a:ext cx="10533888" cy="1693862"/>
          </a:xfrm>
          <a:prstGeom prst="rect">
            <a:avLst/>
          </a:prstGeom>
          <a:noFill/>
        </p:spPr>
        <p:txBody>
          <a:bodyPr wrap="square" rtlCol="0">
            <a:spAutoFit/>
          </a:bodyPr>
          <a:lstStyle/>
          <a:p>
            <a:pPr marL="0" marR="0" lvl="0" indent="0" algn="ctr" defTabSz="457200" rtl="0" eaLnBrk="1" fontAlgn="auto" latinLnBrk="0" hangingPunct="1">
              <a:lnSpc>
                <a:spcPts val="4300"/>
              </a:lnSpc>
              <a:spcBef>
                <a:spcPts val="0"/>
              </a:spcBef>
              <a:spcAft>
                <a:spcPts val="0"/>
              </a:spcAft>
              <a:buClrTx/>
              <a:buSzTx/>
              <a:buFontTx/>
              <a:buNone/>
              <a:tabLst/>
              <a:defRPr/>
            </a:pPr>
            <a:r>
              <a:rPr lang="en-US" sz="3200" dirty="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rPr>
              <a:t>We improve the health of all Coloradans through independent research, analysis, and insight that advance sound policies and decisions.</a:t>
            </a:r>
          </a:p>
        </p:txBody>
      </p:sp>
      <p:pic>
        <p:nvPicPr>
          <p:cNvPr id="3" name="Picture 2" descr="A picture containing text, outdoor, sign&#10;&#10;Description automatically generated">
            <a:extLst>
              <a:ext uri="{FF2B5EF4-FFF2-40B4-BE49-F238E27FC236}">
                <a16:creationId xmlns:a16="http://schemas.microsoft.com/office/drawing/2014/main" id="{12352DF8-9B6F-4147-8D0B-B6F9A399B5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62"/>
          <a:stretch/>
        </p:blipFill>
        <p:spPr>
          <a:xfrm>
            <a:off x="31712" y="0"/>
            <a:ext cx="12179338" cy="2698115"/>
          </a:xfrm>
          <a:prstGeom prst="rect">
            <a:avLst/>
          </a:prstGeom>
        </p:spPr>
      </p:pic>
      <p:pic>
        <p:nvPicPr>
          <p:cNvPr id="6" name="Picture 5" descr="Text, logo&#10;&#10;Description automatically generated">
            <a:extLst>
              <a:ext uri="{FF2B5EF4-FFF2-40B4-BE49-F238E27FC236}">
                <a16:creationId xmlns:a16="http://schemas.microsoft.com/office/drawing/2014/main" id="{61F70856-8E88-4806-BE25-61464A5222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5543" y="3134040"/>
            <a:ext cx="7200914" cy="1234442"/>
          </a:xfrm>
          <a:prstGeom prst="rect">
            <a:avLst/>
          </a:prstGeom>
        </p:spPr>
      </p:pic>
    </p:spTree>
    <p:extLst>
      <p:ext uri="{BB962C8B-B14F-4D97-AF65-F5344CB8AC3E}">
        <p14:creationId xmlns:p14="http://schemas.microsoft.com/office/powerpoint/2010/main" val="260034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6400"/>
            <a:ext cx="10972800" cy="4330891"/>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a:latin typeface="+mj-l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Title 6"/>
          <p:cNvSpPr>
            <a:spLocks noGrp="1"/>
          </p:cNvSpPr>
          <p:nvPr>
            <p:ph type="title" hasCustomPrompt="1"/>
          </p:nvPr>
        </p:nvSpPr>
        <p:spPr>
          <a:xfrm>
            <a:off x="609600" y="0"/>
            <a:ext cx="10972800" cy="1143000"/>
          </a:xfrm>
        </p:spPr>
        <p:txBody>
          <a:bodyPr rtlCol="0"/>
          <a:lstStyle/>
          <a:p>
            <a:r>
              <a:rPr kumimoji="0" lang="en-US" dirty="0"/>
              <a:t>Click to edit master title style</a:t>
            </a:r>
          </a:p>
        </p:txBody>
      </p:sp>
    </p:spTree>
    <p:extLst>
      <p:ext uri="{BB962C8B-B14F-4D97-AF65-F5344CB8AC3E}">
        <p14:creationId xmlns:p14="http://schemas.microsoft.com/office/powerpoint/2010/main" val="56959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atin typeface="Verdana" panose="020B0604030504040204" pitchFamily="34" charset="0"/>
                <a:ea typeface="Verdana" panose="020B0604030504040204" pitchFamily="34" charset="0"/>
              </a:defRPr>
            </a:lvl1pPr>
          </a:lstStyle>
          <a:p>
            <a:r>
              <a:rPr lang="en-US" dirty="0"/>
              <a:t>Click to Edit Title Style</a:t>
            </a:r>
          </a:p>
        </p:txBody>
      </p:sp>
      <p:sp>
        <p:nvSpPr>
          <p:cNvPr id="4" name="Slide Number Placeholder 3"/>
          <p:cNvSpPr>
            <a:spLocks noGrp="1"/>
          </p:cNvSpPr>
          <p:nvPr>
            <p:ph type="sldNum" sz="quarter" idx="10"/>
          </p:nvPr>
        </p:nvSpPr>
        <p:spPr>
          <a:xfrm>
            <a:off x="9065768" y="6512710"/>
            <a:ext cx="2743200" cy="192821"/>
          </a:xfrm>
          <a:prstGeom prst="rect">
            <a:avLst/>
          </a:prstGeom>
        </p:spPr>
        <p:txBody>
          <a:bodyPr/>
          <a:lstStyle/>
          <a:p>
            <a:fld id="{A282D193-E2BE-4A66-8C8A-40C0D87BADFE}" type="slidenum">
              <a:rPr lang="en-US" smtClean="0"/>
              <a:t>‹#›</a:t>
            </a:fld>
            <a:endParaRPr lang="en-US"/>
          </a:p>
        </p:txBody>
      </p:sp>
      <p:sp>
        <p:nvSpPr>
          <p:cNvPr id="8" name="Content Placeholder 7">
            <a:extLst>
              <a:ext uri="{FF2B5EF4-FFF2-40B4-BE49-F238E27FC236}">
                <a16:creationId xmlns:a16="http://schemas.microsoft.com/office/drawing/2014/main" id="{07321BF9-C851-2965-46B7-BC8793D66ED3}"/>
              </a:ext>
            </a:extLst>
          </p:cNvPr>
          <p:cNvSpPr>
            <a:spLocks noGrp="1"/>
          </p:cNvSpPr>
          <p:nvPr>
            <p:ph sz="quarter" idx="11"/>
          </p:nvPr>
        </p:nvSpPr>
        <p:spPr>
          <a:xfrm>
            <a:off x="536448" y="1290638"/>
            <a:ext cx="11009376" cy="492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12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blue and red background with white arrows&#10;&#10;Description automatically generated">
            <a:extLst>
              <a:ext uri="{FF2B5EF4-FFF2-40B4-BE49-F238E27FC236}">
                <a16:creationId xmlns:a16="http://schemas.microsoft.com/office/drawing/2014/main" id="{7CD13DE7-80BF-B853-CD8A-69279E9CEE8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7"/>
            <a:ext cx="10515600" cy="689951"/>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838200" y="1406769"/>
            <a:ext cx="10515600" cy="4770194"/>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84767367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7" r:id="rId4"/>
    <p:sldLayoutId id="2147483668" r:id="rId5"/>
    <p:sldLayoutId id="2147483669" r:id="rId6"/>
    <p:sldLayoutId id="2147483670" r:id="rId7"/>
    <p:sldLayoutId id="2147483671" r:id="rId8"/>
    <p:sldLayoutId id="2147483672" r:id="rId9"/>
    <p:sldLayoutId id="2147483673" r:id="rId10"/>
  </p:sldLayoutIdLst>
  <p:hf hdr="0" ftr="0" dt="0"/>
  <p:txStyles>
    <p:titleStyle>
      <a:lvl1pPr algn="l" defTabSz="914400" rtl="0" eaLnBrk="1" latinLnBrk="0" hangingPunct="1">
        <a:lnSpc>
          <a:spcPct val="90000"/>
        </a:lnSpc>
        <a:spcBef>
          <a:spcPct val="0"/>
        </a:spcBef>
        <a:buNone/>
        <a:defRPr sz="3600" b="1" kern="1200">
          <a:solidFill>
            <a:schemeClr val="tx2"/>
          </a:solidFill>
          <a:latin typeface="Verdana" panose="020B0604030504040204" pitchFamily="34" charset="0"/>
          <a:ea typeface="Verdana" panose="020B0604030504040204" pitchFamily="34" charset="0"/>
          <a:cs typeface="Tahoma" panose="020B0604030504040204" pitchFamily="34" charset="0"/>
        </a:defRPr>
      </a:lvl1pPr>
    </p:titleStyle>
    <p:bodyStyle>
      <a:lvl1pPr marL="0" indent="0" algn="l" defTabSz="914400" rtl="0" eaLnBrk="1" latinLnBrk="0" hangingPunct="1">
        <a:lnSpc>
          <a:spcPct val="100000"/>
        </a:lnSpc>
        <a:spcBef>
          <a:spcPts val="0"/>
        </a:spcBef>
        <a:spcAft>
          <a:spcPts val="1200"/>
        </a:spcAft>
        <a:buClr>
          <a:srgbClr val="FDB81A"/>
        </a:buClr>
        <a:buFont typeface="Arial" panose="020B0604020202020204" pitchFamily="34" charset="0"/>
        <a:buNone/>
        <a:defRPr sz="32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600"/>
        </a:spcBef>
        <a:spcAft>
          <a:spcPts val="600"/>
        </a:spcAft>
        <a:buClr>
          <a:srgbClr val="FDB81A"/>
        </a:buClr>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600"/>
        </a:spcBef>
        <a:spcAft>
          <a:spcPts val="600"/>
        </a:spcAft>
        <a:buClr>
          <a:srgbClr val="FDB81A"/>
        </a:buClr>
        <a:buFont typeface="Webdings" panose="05030102010509060703" pitchFamily="18" charset="2"/>
        <a:buChar char=""/>
        <a:defRPr sz="20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6.wdp"/><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18/10/relationships/comments" Target="../comments/modernComment_20D_745CF7D9.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62773C-1407-FDD9-494D-82569F0E14A2}"/>
              </a:ext>
            </a:extLst>
          </p:cNvPr>
          <p:cNvSpPr txBox="1"/>
          <p:nvPr/>
        </p:nvSpPr>
        <p:spPr>
          <a:xfrm>
            <a:off x="656925" y="2060099"/>
            <a:ext cx="10878149" cy="2262158"/>
          </a:xfrm>
          <a:prstGeom prst="rect">
            <a:avLst/>
          </a:prstGeom>
          <a:noFill/>
        </p:spPr>
        <p:txBody>
          <a:bodyPr wrap="square" rtlCol="0">
            <a:spAutoFit/>
          </a:bodyPr>
          <a:lstStyle/>
          <a:p>
            <a:pPr>
              <a:spcAft>
                <a:spcPts val="600"/>
              </a:spcAft>
            </a:pPr>
            <a:r>
              <a:rPr lang="en-US" sz="7200" b="1" dirty="0">
                <a:solidFill>
                  <a:schemeClr val="bg1"/>
                </a:solidFill>
              </a:rPr>
              <a:t>Colorado in Context </a:t>
            </a:r>
          </a:p>
          <a:p>
            <a:r>
              <a:rPr lang="en-US" sz="3200" dirty="0">
                <a:solidFill>
                  <a:schemeClr val="bg1"/>
                </a:solidFill>
              </a:rPr>
              <a:t>The Federal Health Policy Landscape and </a:t>
            </a:r>
            <a:br>
              <a:rPr lang="en-US" sz="3200" dirty="0">
                <a:solidFill>
                  <a:schemeClr val="bg1"/>
                </a:solidFill>
              </a:rPr>
            </a:br>
            <a:r>
              <a:rPr lang="en-US" sz="3200" dirty="0">
                <a:solidFill>
                  <a:schemeClr val="bg1"/>
                </a:solidFill>
              </a:rPr>
              <a:t>What the Election Means for the Centennial State</a:t>
            </a:r>
          </a:p>
        </p:txBody>
      </p:sp>
      <p:sp>
        <p:nvSpPr>
          <p:cNvPr id="4" name="TextBox 3">
            <a:extLst>
              <a:ext uri="{FF2B5EF4-FFF2-40B4-BE49-F238E27FC236}">
                <a16:creationId xmlns:a16="http://schemas.microsoft.com/office/drawing/2014/main" id="{C13B1770-5148-C3F7-19A4-1ABE9FE24453}"/>
              </a:ext>
            </a:extLst>
          </p:cNvPr>
          <p:cNvSpPr txBox="1"/>
          <p:nvPr/>
        </p:nvSpPr>
        <p:spPr>
          <a:xfrm>
            <a:off x="2327040" y="5016454"/>
            <a:ext cx="6463232" cy="1002839"/>
          </a:xfrm>
          <a:prstGeom prst="rect">
            <a:avLst/>
          </a:prstGeom>
          <a:noFill/>
        </p:spPr>
        <p:txBody>
          <a:bodyPr wrap="square">
            <a:spAutoFit/>
          </a:bodyPr>
          <a:lstStyle/>
          <a:p>
            <a:pPr>
              <a:spcAft>
                <a:spcPts val="400"/>
              </a:spcAft>
            </a:pPr>
            <a:r>
              <a:rPr lang="en-US"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Emily Johnson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MS</a:t>
            </a:r>
            <a:endParaRPr lang="en-US" sz="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spcAft>
                <a:spcPts val="700"/>
              </a:spcAft>
            </a:pPr>
            <a:r>
              <a:rPr lang="en-US" sz="16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Managing Director of Research, Evaluation, and Convening</a:t>
            </a:r>
          </a:p>
          <a:p>
            <a:pPr>
              <a:spcAft>
                <a:spcPts val="300"/>
              </a:spcAft>
            </a:pPr>
            <a:r>
              <a:rPr lang="en-US" sz="1400" dirty="0">
                <a:solidFill>
                  <a:srgbClr val="FDB81A"/>
                </a:solidFill>
                <a:latin typeface="Verdana" panose="020B0604030504040204" pitchFamily="34" charset="0"/>
                <a:ea typeface="Verdana" panose="020B0604030504040204" pitchFamily="34" charset="0"/>
                <a:cs typeface="Verdana" panose="020B0604030504040204" pitchFamily="34" charset="0"/>
              </a:rPr>
              <a:t>Colorado Health Institute</a:t>
            </a:r>
            <a:endParaRPr lang="en-US" sz="1400" dirty="0">
              <a:solidFill>
                <a:srgbClr val="FDB81A"/>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descr="A group of people in circles&#10;&#10;Description automatically generated">
            <a:extLst>
              <a:ext uri="{FF2B5EF4-FFF2-40B4-BE49-F238E27FC236}">
                <a16:creationId xmlns:a16="http://schemas.microsoft.com/office/drawing/2014/main" id="{EDEA191F-E23E-4480-51B2-C79D97E4610B}"/>
              </a:ext>
            </a:extLst>
          </p:cNvPr>
          <p:cNvPicPr>
            <a:picLocks noChangeAspect="1"/>
          </p:cNvPicPr>
          <p:nvPr/>
        </p:nvPicPr>
        <p:blipFill>
          <a:blip r:embed="rId3">
            <a:extLst>
              <a:ext uri="{28A0092B-C50C-407E-A947-70E740481C1C}">
                <a14:useLocalDpi xmlns:a14="http://schemas.microsoft.com/office/drawing/2010/main" val="0"/>
              </a:ext>
            </a:extLst>
          </a:blip>
          <a:srcRect l="63350" t="48927" b="33151"/>
          <a:stretch/>
        </p:blipFill>
        <p:spPr>
          <a:xfrm>
            <a:off x="656925" y="4451093"/>
            <a:ext cx="1553594" cy="1959757"/>
          </a:xfrm>
          <a:prstGeom prst="rect">
            <a:avLst/>
          </a:prstGeom>
        </p:spPr>
      </p:pic>
      <p:sp>
        <p:nvSpPr>
          <p:cNvPr id="10" name="TextBox 9">
            <a:extLst>
              <a:ext uri="{FF2B5EF4-FFF2-40B4-BE49-F238E27FC236}">
                <a16:creationId xmlns:a16="http://schemas.microsoft.com/office/drawing/2014/main" id="{46B79C17-EEAD-8B3A-0BDE-4B6AD170AA13}"/>
              </a:ext>
            </a:extLst>
          </p:cNvPr>
          <p:cNvSpPr txBox="1"/>
          <p:nvPr/>
        </p:nvSpPr>
        <p:spPr>
          <a:xfrm>
            <a:off x="4740442" y="1163563"/>
            <a:ext cx="2711116" cy="276999"/>
          </a:xfrm>
          <a:prstGeom prst="rect">
            <a:avLst/>
          </a:prstGeom>
          <a:noFill/>
        </p:spPr>
        <p:txBody>
          <a:bodyPr wrap="square">
            <a:spAutoFit/>
          </a:bodyPr>
          <a:lstStyle/>
          <a:p>
            <a:pPr algn="ctr">
              <a:spcAft>
                <a:spcPts val="400"/>
              </a:spcAft>
            </a:pPr>
            <a:r>
              <a:rPr lang="en-US" sz="1200" b="1" dirty="0">
                <a:solidFill>
                  <a:srgbClr val="FDB81A"/>
                </a:solidFill>
                <a:effectLst/>
                <a:latin typeface="Verdana" panose="020B0604030504040204" pitchFamily="34" charset="0"/>
                <a:ea typeface="Verdana" panose="020B0604030504040204" pitchFamily="34" charset="0"/>
                <a:cs typeface="Verdana" panose="020B0604030504040204" pitchFamily="34" charset="0"/>
              </a:rPr>
              <a:t>DECEMBER 5, 2024</a:t>
            </a:r>
            <a:endParaRPr lang="en-US" sz="1200" dirty="0">
              <a:solidFill>
                <a:srgbClr val="FDB81A"/>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578E15DC-660A-C434-43F7-ABE56A2234AA}"/>
              </a:ext>
            </a:extLst>
          </p:cNvPr>
          <p:cNvPicPr>
            <a:picLocks noChangeAspect="1"/>
          </p:cNvPicPr>
          <p:nvPr/>
        </p:nvPicPr>
        <p:blipFill>
          <a:blip r:embed="rId4" cstate="print">
            <a:extLst>
              <a:ext uri="{28A0092B-C50C-407E-A947-70E740481C1C}">
                <a14:useLocalDpi xmlns:a14="http://schemas.microsoft.com/office/drawing/2010/main" val="0"/>
              </a:ext>
            </a:extLst>
          </a:blip>
          <a:srcRect r="8189"/>
          <a:stretch/>
        </p:blipFill>
        <p:spPr>
          <a:xfrm>
            <a:off x="2451846" y="346645"/>
            <a:ext cx="7135906" cy="850106"/>
          </a:xfrm>
          <a:prstGeom prst="rect">
            <a:avLst/>
          </a:prstGeom>
        </p:spPr>
      </p:pic>
    </p:spTree>
    <p:extLst>
      <p:ext uri="{BB962C8B-B14F-4D97-AF65-F5344CB8AC3E}">
        <p14:creationId xmlns:p14="http://schemas.microsoft.com/office/powerpoint/2010/main" val="270685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044C8B-F0FB-C79B-C908-769C7FF6B263}"/>
              </a:ext>
            </a:extLst>
          </p:cNvPr>
          <p:cNvSpPr/>
          <p:nvPr/>
        </p:nvSpPr>
        <p:spPr>
          <a:xfrm>
            <a:off x="0" y="0"/>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0C65AFD-323B-1645-FBCF-A03E26542FE3}"/>
              </a:ext>
            </a:extLst>
          </p:cNvPr>
          <p:cNvSpPr>
            <a:spLocks noGrp="1"/>
          </p:cNvSpPr>
          <p:nvPr>
            <p:ph idx="1"/>
          </p:nvPr>
        </p:nvSpPr>
        <p:spPr>
          <a:xfrm>
            <a:off x="515977" y="2117558"/>
            <a:ext cx="7697581" cy="4571999"/>
          </a:xfrm>
        </p:spPr>
        <p:txBody>
          <a:bodyPr>
            <a:normAutofit lnSpcReduction="10000"/>
          </a:bodyPr>
          <a:lstStyle/>
          <a:p>
            <a:pPr marL="571500" indent="-571500">
              <a:lnSpc>
                <a:spcPct val="100000"/>
              </a:lnSpc>
              <a:spcAft>
                <a:spcPts val="2400"/>
              </a:spcAft>
              <a:buFont typeface="System Font Regular"/>
              <a:buChar char="▸"/>
            </a:pPr>
            <a:r>
              <a:rPr lang="en-US" sz="3600" dirty="0"/>
              <a:t>Primary agency for</a:t>
            </a:r>
            <a:br>
              <a:rPr lang="en-US" sz="3600" dirty="0"/>
            </a:br>
            <a:r>
              <a:rPr lang="en-US" sz="3600" dirty="0"/>
              <a:t>medical research</a:t>
            </a:r>
          </a:p>
          <a:p>
            <a:pPr marL="571500" indent="-571500">
              <a:lnSpc>
                <a:spcPct val="100000"/>
              </a:lnSpc>
              <a:spcAft>
                <a:spcPts val="2400"/>
              </a:spcAft>
              <a:buFont typeface="System Font Regular"/>
              <a:buChar char="▸"/>
            </a:pPr>
            <a:r>
              <a:rPr lang="en-US" sz="3600" dirty="0"/>
              <a:t>Network of 27 institutes </a:t>
            </a:r>
            <a:br>
              <a:rPr lang="en-US" sz="3600" dirty="0"/>
            </a:br>
            <a:r>
              <a:rPr lang="en-US" sz="3600" dirty="0"/>
              <a:t>and centers</a:t>
            </a:r>
          </a:p>
          <a:p>
            <a:pPr marL="571500" indent="-571500">
              <a:lnSpc>
                <a:spcPct val="100000"/>
              </a:lnSpc>
              <a:spcAft>
                <a:spcPts val="2400"/>
              </a:spcAft>
              <a:buFont typeface="System Font Regular"/>
              <a:buChar char="▸"/>
            </a:pPr>
            <a:r>
              <a:rPr lang="en-US" sz="3600" dirty="0"/>
              <a:t>Colorado grantees include CU, CSU, National Jewish Health</a:t>
            </a:r>
          </a:p>
          <a:p>
            <a:pPr marL="457200" indent="-457200">
              <a:lnSpc>
                <a:spcPct val="100000"/>
              </a:lnSpc>
              <a:spcAft>
                <a:spcPts val="2400"/>
              </a:spcAft>
              <a:buClr>
                <a:schemeClr val="accent5"/>
              </a:buClr>
              <a:buFont typeface="System Font Regular"/>
              <a:buChar char="▸"/>
            </a:pPr>
            <a:endParaRPr lang="en-US" dirty="0"/>
          </a:p>
        </p:txBody>
      </p:sp>
      <p:sp>
        <p:nvSpPr>
          <p:cNvPr id="7" name="TextBox 6">
            <a:extLst>
              <a:ext uri="{FF2B5EF4-FFF2-40B4-BE49-F238E27FC236}">
                <a16:creationId xmlns:a16="http://schemas.microsoft.com/office/drawing/2014/main" id="{E78F1291-FC9B-46BF-BDB5-86E4376AADE5}"/>
              </a:ext>
            </a:extLst>
          </p:cNvPr>
          <p:cNvSpPr txBox="1"/>
          <p:nvPr/>
        </p:nvSpPr>
        <p:spPr>
          <a:xfrm>
            <a:off x="9083425" y="797458"/>
            <a:ext cx="2883986" cy="5386090"/>
          </a:xfrm>
          <a:prstGeom prst="rect">
            <a:avLst/>
          </a:prstGeom>
          <a:noFill/>
        </p:spPr>
        <p:txBody>
          <a:bodyPr wrap="square" lIns="91440" tIns="45720" rIns="91440" bIns="45720" anchor="t">
            <a:spAutoFit/>
          </a:bodyPr>
          <a:lstStyle/>
          <a:p>
            <a:pPr>
              <a:spcAft>
                <a:spcPts val="2400"/>
              </a:spcAft>
            </a:pPr>
            <a:r>
              <a:rPr lang="en-US" b="1" dirty="0">
                <a:solidFill>
                  <a:srgbClr val="FDB81A"/>
                </a:solidFill>
              </a:rPr>
              <a:t>Key Statistics:</a:t>
            </a:r>
          </a:p>
          <a:p>
            <a:pPr marL="301625" lvl="1" indent="-301625">
              <a:spcAft>
                <a:spcPts val="3000"/>
              </a:spcAft>
              <a:buClr>
                <a:srgbClr val="FDB81A"/>
              </a:buClr>
              <a:buFont typeface="Arial" panose="020B0604020202020204" pitchFamily="34" charset="0"/>
              <a:buChar char="•"/>
            </a:pPr>
            <a:r>
              <a:rPr lang="en-US" sz="3200" b="1" dirty="0">
                <a:solidFill>
                  <a:schemeClr val="bg1"/>
                </a:solidFill>
              </a:rPr>
              <a:t>$51 billion </a:t>
            </a:r>
            <a:r>
              <a:rPr lang="en-US" sz="3200" dirty="0">
                <a:solidFill>
                  <a:schemeClr val="bg1"/>
                </a:solidFill>
              </a:rPr>
              <a:t>budget</a:t>
            </a:r>
            <a:endParaRPr lang="en-US" sz="3200" dirty="0">
              <a:solidFill>
                <a:schemeClr val="bg1"/>
              </a:solidFill>
              <a:ea typeface="Verdana"/>
            </a:endParaRPr>
          </a:p>
          <a:p>
            <a:pPr marL="301625" lvl="1" indent="-301625">
              <a:spcAft>
                <a:spcPts val="3000"/>
              </a:spcAft>
              <a:buClr>
                <a:srgbClr val="FDB81A"/>
              </a:buClr>
              <a:buFont typeface="Arial" panose="020B0604020202020204" pitchFamily="34" charset="0"/>
              <a:buChar char="•"/>
            </a:pPr>
            <a:r>
              <a:rPr lang="en-US" sz="3200" b="1" dirty="0">
                <a:solidFill>
                  <a:schemeClr val="bg1"/>
                </a:solidFill>
              </a:rPr>
              <a:t>19,000</a:t>
            </a:r>
            <a:r>
              <a:rPr lang="en-US" sz="3200" dirty="0">
                <a:solidFill>
                  <a:schemeClr val="bg1"/>
                </a:solidFill>
              </a:rPr>
              <a:t> employees</a:t>
            </a:r>
            <a:endParaRPr lang="en-US" sz="3200" dirty="0">
              <a:solidFill>
                <a:schemeClr val="bg1"/>
              </a:solidFill>
              <a:ea typeface="Verdana"/>
            </a:endParaRPr>
          </a:p>
          <a:p>
            <a:pPr marL="301625" lvl="1" indent="-301625">
              <a:buClr>
                <a:srgbClr val="FDB81A"/>
              </a:buClr>
              <a:buFont typeface="Arial" panose="020B0604020202020204" pitchFamily="34" charset="0"/>
              <a:buChar char="•"/>
            </a:pPr>
            <a:r>
              <a:rPr lang="en-US" sz="3200" b="1" dirty="0">
                <a:solidFill>
                  <a:schemeClr val="bg1"/>
                </a:solidFill>
              </a:rPr>
              <a:t>$529 million </a:t>
            </a:r>
            <a:br>
              <a:rPr lang="en-US" sz="3200" b="1" dirty="0">
                <a:solidFill>
                  <a:schemeClr val="bg1"/>
                </a:solidFill>
              </a:rPr>
            </a:br>
            <a:r>
              <a:rPr lang="en-US" sz="3200" dirty="0">
                <a:solidFill>
                  <a:schemeClr val="bg1"/>
                </a:solidFill>
              </a:rPr>
              <a:t>to Colorado</a:t>
            </a:r>
            <a:endParaRPr lang="en-US" sz="3200" dirty="0">
              <a:solidFill>
                <a:schemeClr val="bg1"/>
              </a:solidFill>
              <a:ea typeface="Verdana"/>
            </a:endParaRPr>
          </a:p>
        </p:txBody>
      </p:sp>
      <p:pic>
        <p:nvPicPr>
          <p:cNvPr id="12" name="Picture 11" descr="A logo on a black background&#10;&#10;Description automatically generated">
            <a:extLst>
              <a:ext uri="{FF2B5EF4-FFF2-40B4-BE49-F238E27FC236}">
                <a16:creationId xmlns:a16="http://schemas.microsoft.com/office/drawing/2014/main" id="{512A6D9C-4C9C-5CC8-6D67-CCF7B9300D27}"/>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t="32755" b="33488"/>
          <a:stretch/>
        </p:blipFill>
        <p:spPr>
          <a:xfrm>
            <a:off x="515977" y="320843"/>
            <a:ext cx="6494423" cy="1233203"/>
          </a:xfrm>
          <a:prstGeom prst="rect">
            <a:avLst/>
          </a:prstGeom>
        </p:spPr>
      </p:pic>
    </p:spTree>
    <p:extLst>
      <p:ext uri="{BB962C8B-B14F-4D97-AF65-F5344CB8AC3E}">
        <p14:creationId xmlns:p14="http://schemas.microsoft.com/office/powerpoint/2010/main" val="89776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4801F-587D-B9C9-E4D1-446B2FAD038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3502667-ABFD-A7C4-FFB1-7711D991781B}"/>
              </a:ext>
            </a:extLst>
          </p:cNvPr>
          <p:cNvSpPr/>
          <p:nvPr/>
        </p:nvSpPr>
        <p:spPr>
          <a:xfrm>
            <a:off x="0" y="-1"/>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0DA979-226B-9106-83B6-D3A630149B39}"/>
              </a:ext>
            </a:extLst>
          </p:cNvPr>
          <p:cNvSpPr>
            <a:spLocks noGrp="1"/>
          </p:cNvSpPr>
          <p:nvPr>
            <p:ph idx="1"/>
          </p:nvPr>
        </p:nvSpPr>
        <p:spPr>
          <a:xfrm>
            <a:off x="704560" y="1444468"/>
            <a:ext cx="7853286" cy="4770194"/>
          </a:xfrm>
        </p:spPr>
        <p:txBody>
          <a:bodyPr>
            <a:noAutofit/>
          </a:bodyPr>
          <a:lstStyle/>
          <a:p>
            <a:pPr marL="457200" indent="-457200">
              <a:lnSpc>
                <a:spcPct val="100000"/>
              </a:lnSpc>
              <a:spcAft>
                <a:spcPts val="2400"/>
              </a:spcAft>
              <a:buFont typeface="System Font Regular"/>
              <a:buChar char="▸"/>
            </a:pPr>
            <a:r>
              <a:rPr lang="en-US" dirty="0"/>
              <a:t>Professor of medicine, economics, and health research policy</a:t>
            </a:r>
          </a:p>
          <a:p>
            <a:pPr marL="457200" indent="-457200">
              <a:lnSpc>
                <a:spcPct val="100000"/>
              </a:lnSpc>
              <a:spcAft>
                <a:spcPts val="2400"/>
              </a:spcAft>
              <a:buFont typeface="System Font Regular"/>
              <a:buChar char="▸"/>
            </a:pPr>
            <a:r>
              <a:rPr lang="en-US" dirty="0"/>
              <a:t>Controversial opinions </a:t>
            </a:r>
            <a:br>
              <a:rPr lang="en-US" dirty="0"/>
            </a:br>
            <a:r>
              <a:rPr lang="en-US" dirty="0"/>
              <a:t>on COVID-19 protocol</a:t>
            </a:r>
          </a:p>
          <a:p>
            <a:pPr marL="457200" indent="-457200">
              <a:lnSpc>
                <a:spcPct val="100000"/>
              </a:lnSpc>
              <a:spcAft>
                <a:spcPts val="2400"/>
              </a:spcAft>
              <a:buFont typeface="System Font Regular"/>
              <a:buChar char="▸"/>
            </a:pPr>
            <a:r>
              <a:rPr lang="en-US" dirty="0"/>
              <a:t>Pro-vaccine</a:t>
            </a:r>
          </a:p>
          <a:p>
            <a:pPr marL="457200" indent="-457200">
              <a:lnSpc>
                <a:spcPct val="100000"/>
              </a:lnSpc>
              <a:spcAft>
                <a:spcPts val="2400"/>
              </a:spcAft>
              <a:buFont typeface="System Font Regular"/>
              <a:buChar char="▸"/>
            </a:pPr>
            <a:r>
              <a:rPr lang="en-US" dirty="0"/>
              <a:t>More innovative techniques </a:t>
            </a:r>
            <a:br>
              <a:rPr lang="en-US" dirty="0"/>
            </a:br>
            <a:r>
              <a:rPr lang="en-US" dirty="0"/>
              <a:t>in research</a:t>
            </a:r>
          </a:p>
        </p:txBody>
      </p:sp>
      <p:sp>
        <p:nvSpPr>
          <p:cNvPr id="5" name="Content Placeholder 2">
            <a:extLst>
              <a:ext uri="{FF2B5EF4-FFF2-40B4-BE49-F238E27FC236}">
                <a16:creationId xmlns:a16="http://schemas.microsoft.com/office/drawing/2014/main" id="{CA59BF56-07BD-283D-D466-703BCB240D41}"/>
              </a:ext>
            </a:extLst>
          </p:cNvPr>
          <p:cNvSpPr txBox="1">
            <a:spLocks/>
          </p:cNvSpPr>
          <p:nvPr/>
        </p:nvSpPr>
        <p:spPr>
          <a:xfrm>
            <a:off x="704560" y="366634"/>
            <a:ext cx="8055392" cy="71120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0"/>
              </a:spcBef>
              <a:spcAft>
                <a:spcPts val="1200"/>
              </a:spcAft>
              <a:buClr>
                <a:srgbClr val="FDB81A"/>
              </a:buClr>
              <a:buFont typeface="Arial" panose="020B0604020202020204" pitchFamily="34" charset="0"/>
              <a:buNone/>
              <a:defRPr sz="32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50000"/>
              </a:lnSpc>
              <a:spcBef>
                <a:spcPts val="0"/>
              </a:spcBef>
              <a:spcAft>
                <a:spcPts val="1200"/>
              </a:spcAft>
              <a:buClr>
                <a:srgbClr val="FDB81A"/>
              </a:buClr>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50000"/>
              </a:lnSpc>
              <a:spcBef>
                <a:spcPts val="0"/>
              </a:spcBef>
              <a:spcAft>
                <a:spcPts val="1200"/>
              </a:spcAft>
              <a:buClr>
                <a:srgbClr val="FDB81A"/>
              </a:buClr>
              <a:buFont typeface="Webdings" panose="05030102010509060703" pitchFamily="18" charset="2"/>
              <a:buChar char=""/>
              <a:defRPr sz="20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000" b="1" dirty="0"/>
              <a:t>Jay Bhattacharya </a:t>
            </a:r>
            <a:r>
              <a:rPr lang="en-US" sz="2000" b="1" dirty="0"/>
              <a:t>MD, PhD</a:t>
            </a:r>
          </a:p>
        </p:txBody>
      </p:sp>
      <p:pic>
        <p:nvPicPr>
          <p:cNvPr id="4" name="Picture 3" descr="A close-up of a person smiling&#10;&#10;Description automatically generated">
            <a:extLst>
              <a:ext uri="{FF2B5EF4-FFF2-40B4-BE49-F238E27FC236}">
                <a16:creationId xmlns:a16="http://schemas.microsoft.com/office/drawing/2014/main" id="{3AEE532F-97E9-2362-DB7E-CE81DB58C983}"/>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9441" r="12649"/>
          <a:stretch/>
        </p:blipFill>
        <p:spPr>
          <a:xfrm>
            <a:off x="8759952" y="0"/>
            <a:ext cx="3432048" cy="6858000"/>
          </a:xfrm>
          <a:prstGeom prst="rect">
            <a:avLst/>
          </a:prstGeom>
        </p:spPr>
      </p:pic>
    </p:spTree>
    <p:extLst>
      <p:ext uri="{BB962C8B-B14F-4D97-AF65-F5344CB8AC3E}">
        <p14:creationId xmlns:p14="http://schemas.microsoft.com/office/powerpoint/2010/main" val="7916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05C28-1786-3E21-BB68-4516B9F340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9575112-22AB-15CF-C7B7-3B7D8265D546}"/>
              </a:ext>
            </a:extLst>
          </p:cNvPr>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C92ABF79-587B-610C-0D5A-1D10FDC3A391}"/>
              </a:ext>
            </a:extLst>
          </p:cNvPr>
          <p:cNvSpPr>
            <a:spLocks noGrp="1"/>
          </p:cNvSpPr>
          <p:nvPr>
            <p:ph idx="1"/>
          </p:nvPr>
        </p:nvSpPr>
        <p:spPr>
          <a:xfrm>
            <a:off x="485119" y="3265817"/>
            <a:ext cx="7935683" cy="3497222"/>
          </a:xfrm>
        </p:spPr>
        <p:txBody>
          <a:bodyPr>
            <a:noAutofit/>
          </a:bodyPr>
          <a:lstStyle/>
          <a:p>
            <a:pPr>
              <a:lnSpc>
                <a:spcPct val="100000"/>
              </a:lnSpc>
            </a:pPr>
            <a:r>
              <a:rPr lang="en-US" sz="4000" i="1" dirty="0"/>
              <a:t>RFK proposes to “devote </a:t>
            </a:r>
            <a:br>
              <a:rPr lang="en-US" sz="4000" i="1" dirty="0"/>
            </a:br>
            <a:r>
              <a:rPr lang="en-US" sz="4000" i="1" dirty="0"/>
              <a:t>half of research budgets from the NIH toward preventive, alternative, and holistic approaches to health.”</a:t>
            </a:r>
          </a:p>
        </p:txBody>
      </p:sp>
      <p:pic>
        <p:nvPicPr>
          <p:cNvPr id="1028" name="Picture 4" descr="Wall Street Journal Opinion">
            <a:extLst>
              <a:ext uri="{FF2B5EF4-FFF2-40B4-BE49-F238E27FC236}">
                <a16:creationId xmlns:a16="http://schemas.microsoft.com/office/drawing/2014/main" id="{79EF39AA-0914-F88C-DA49-3D78486326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617" b="26446"/>
          <a:stretch/>
        </p:blipFill>
        <p:spPr bwMode="auto">
          <a:xfrm>
            <a:off x="6545687" y="5779768"/>
            <a:ext cx="921914" cy="5156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A2BA4D-4EAD-F799-90E1-1FA60304508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29447" r="17669"/>
          <a:stretch/>
        </p:blipFill>
        <p:spPr>
          <a:xfrm>
            <a:off x="8754534" y="0"/>
            <a:ext cx="3437466" cy="6858000"/>
          </a:xfrm>
          <a:prstGeom prst="rect">
            <a:avLst/>
          </a:prstGeom>
        </p:spPr>
      </p:pic>
      <p:pic>
        <p:nvPicPr>
          <p:cNvPr id="7" name="Picture 6" descr="A blue sound waveform with white background&#10;&#10;Description automatically generated">
            <a:extLst>
              <a:ext uri="{FF2B5EF4-FFF2-40B4-BE49-F238E27FC236}">
                <a16:creationId xmlns:a16="http://schemas.microsoft.com/office/drawing/2014/main" id="{57F21534-AF8C-DD0D-7040-3CFD30AE7B29}"/>
              </a:ext>
            </a:extLst>
          </p:cNvPr>
          <p:cNvPicPr>
            <a:picLocks noChangeAspect="1"/>
          </p:cNvPicPr>
          <p:nvPr/>
        </p:nvPicPr>
        <p:blipFill>
          <a:blip r:embed="rId5"/>
          <a:stretch>
            <a:fillRect/>
          </a:stretch>
        </p:blipFill>
        <p:spPr>
          <a:xfrm>
            <a:off x="1171575" y="183152"/>
            <a:ext cx="5838825" cy="3062696"/>
          </a:xfrm>
          <a:prstGeom prst="rect">
            <a:avLst/>
          </a:prstGeom>
        </p:spPr>
      </p:pic>
    </p:spTree>
    <p:extLst>
      <p:ext uri="{BB962C8B-B14F-4D97-AF65-F5344CB8AC3E}">
        <p14:creationId xmlns:p14="http://schemas.microsoft.com/office/powerpoint/2010/main" val="9229179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61B3B-3654-C2F4-A9EB-83E381C55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B532F-9F8C-641E-83FE-52BEB275BBC7}"/>
              </a:ext>
            </a:extLst>
          </p:cNvPr>
          <p:cNvSpPr>
            <a:spLocks noGrp="1"/>
          </p:cNvSpPr>
          <p:nvPr>
            <p:ph type="title"/>
          </p:nvPr>
        </p:nvSpPr>
        <p:spPr>
          <a:xfrm>
            <a:off x="0" y="3368841"/>
            <a:ext cx="12192000" cy="3140551"/>
          </a:xfrm>
        </p:spPr>
        <p:txBody>
          <a:bodyPr>
            <a:noAutofit/>
          </a:bodyPr>
          <a:lstStyle/>
          <a:p>
            <a:pPr algn="ctr"/>
            <a:r>
              <a:rPr lang="en-US" sz="6600" dirty="0">
                <a:solidFill>
                  <a:schemeClr val="bg1"/>
                </a:solidFill>
              </a:rPr>
              <a:t>Food and Drug Administration</a:t>
            </a:r>
          </a:p>
        </p:txBody>
      </p:sp>
      <p:pic>
        <p:nvPicPr>
          <p:cNvPr id="6" name="Picture 5" descr="A black background with white text&#10;&#10;Description automatically generated">
            <a:extLst>
              <a:ext uri="{FF2B5EF4-FFF2-40B4-BE49-F238E27FC236}">
                <a16:creationId xmlns:a16="http://schemas.microsoft.com/office/drawing/2014/main" id="{3116465A-2DEE-C56C-F2C0-435B34ED31DA}"/>
              </a:ext>
            </a:extLst>
          </p:cNvPr>
          <p:cNvPicPr>
            <a:picLocks noChangeAspect="1"/>
          </p:cNvPicPr>
          <p:nvPr/>
        </p:nvPicPr>
        <p:blipFill>
          <a:blip r:embed="rId3">
            <a:alphaModFix/>
            <a:extLst>
              <a:ext uri="{28A0092B-C50C-407E-A947-70E740481C1C}">
                <a14:useLocalDpi xmlns:a14="http://schemas.microsoft.com/office/drawing/2010/main" val="0"/>
              </a:ext>
            </a:extLst>
          </a:blip>
          <a:srcRect l="31372" r="60991"/>
          <a:stretch/>
        </p:blipFill>
        <p:spPr>
          <a:xfrm>
            <a:off x="4896853" y="-877254"/>
            <a:ext cx="2398294" cy="6564259"/>
          </a:xfrm>
          <a:prstGeom prst="rect">
            <a:avLst/>
          </a:prstGeom>
        </p:spPr>
      </p:pic>
    </p:spTree>
    <p:extLst>
      <p:ext uri="{BB962C8B-B14F-4D97-AF65-F5344CB8AC3E}">
        <p14:creationId xmlns:p14="http://schemas.microsoft.com/office/powerpoint/2010/main" val="408043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1FB17E-5799-07E6-4C91-0ACEC50ABD69}"/>
              </a:ext>
            </a:extLst>
          </p:cNvPr>
          <p:cNvSpPr/>
          <p:nvPr/>
        </p:nvSpPr>
        <p:spPr>
          <a:xfrm>
            <a:off x="0" y="0"/>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364586-104C-C549-1ABB-EBF528AC2E87}"/>
              </a:ext>
            </a:extLst>
          </p:cNvPr>
          <p:cNvSpPr>
            <a:spLocks noGrp="1"/>
          </p:cNvSpPr>
          <p:nvPr>
            <p:ph idx="1"/>
          </p:nvPr>
        </p:nvSpPr>
        <p:spPr>
          <a:xfrm>
            <a:off x="568733" y="2771274"/>
            <a:ext cx="7003141" cy="1777416"/>
          </a:xfrm>
        </p:spPr>
        <p:txBody>
          <a:bodyPr>
            <a:normAutofit fontScale="92500"/>
          </a:bodyPr>
          <a:lstStyle/>
          <a:p>
            <a:pPr marL="571500" indent="-571500">
              <a:lnSpc>
                <a:spcPct val="100000"/>
              </a:lnSpc>
              <a:buFont typeface="System Font Regular"/>
              <a:buChar char="▸"/>
            </a:pPr>
            <a:r>
              <a:rPr lang="en-US" sz="3600" dirty="0"/>
              <a:t>Ensures safety, efficacy, and security of most food, drugs, cosmetics, and more</a:t>
            </a:r>
          </a:p>
        </p:txBody>
      </p:sp>
      <p:sp>
        <p:nvSpPr>
          <p:cNvPr id="7" name="TextBox 6">
            <a:extLst>
              <a:ext uri="{FF2B5EF4-FFF2-40B4-BE49-F238E27FC236}">
                <a16:creationId xmlns:a16="http://schemas.microsoft.com/office/drawing/2014/main" id="{959E2BE7-AF58-7B27-87A5-787E0F30B8C5}"/>
              </a:ext>
            </a:extLst>
          </p:cNvPr>
          <p:cNvSpPr txBox="1"/>
          <p:nvPr/>
        </p:nvSpPr>
        <p:spPr>
          <a:xfrm>
            <a:off x="9064751" y="799448"/>
            <a:ext cx="2854532" cy="5355312"/>
          </a:xfrm>
          <a:prstGeom prst="rect">
            <a:avLst/>
          </a:prstGeom>
          <a:noFill/>
        </p:spPr>
        <p:txBody>
          <a:bodyPr wrap="square">
            <a:spAutoFit/>
          </a:bodyPr>
          <a:lstStyle/>
          <a:p>
            <a:pPr marL="349250" lvl="1" indent="-285750"/>
            <a:r>
              <a:rPr lang="en-US" b="1" dirty="0">
                <a:solidFill>
                  <a:srgbClr val="FDB81A"/>
                </a:solidFill>
              </a:rPr>
              <a:t>Key Statistics:</a:t>
            </a:r>
          </a:p>
          <a:p>
            <a:pPr marL="349250" lvl="1" indent="-285750"/>
            <a:endParaRPr lang="en-US" dirty="0"/>
          </a:p>
          <a:p>
            <a:pPr marL="349250" lvl="1" indent="-285750">
              <a:spcAft>
                <a:spcPts val="3000"/>
              </a:spcAft>
              <a:buClr>
                <a:srgbClr val="FDB81A"/>
              </a:buClr>
              <a:buFont typeface="Arial" panose="020B0604020202020204" pitchFamily="34" charset="0"/>
              <a:buChar char="•"/>
            </a:pPr>
            <a:r>
              <a:rPr lang="en-US" sz="3200" b="1" dirty="0">
                <a:solidFill>
                  <a:schemeClr val="bg1"/>
                </a:solidFill>
              </a:rPr>
              <a:t>$7 billion </a:t>
            </a:r>
            <a:r>
              <a:rPr lang="en-US" sz="3200" dirty="0">
                <a:solidFill>
                  <a:schemeClr val="bg1"/>
                </a:solidFill>
              </a:rPr>
              <a:t>budget</a:t>
            </a:r>
          </a:p>
          <a:p>
            <a:pPr marL="349250" lvl="1" indent="-285750">
              <a:spcAft>
                <a:spcPts val="3000"/>
              </a:spcAft>
              <a:buClr>
                <a:srgbClr val="FDB81A"/>
              </a:buClr>
              <a:buFont typeface="Arial" panose="020B0604020202020204" pitchFamily="34" charset="0"/>
              <a:buChar char="•"/>
            </a:pPr>
            <a:r>
              <a:rPr lang="en-US" sz="3200" b="1" dirty="0">
                <a:solidFill>
                  <a:schemeClr val="bg1"/>
                </a:solidFill>
              </a:rPr>
              <a:t>19,000</a:t>
            </a:r>
            <a:r>
              <a:rPr lang="en-US" sz="3200" dirty="0">
                <a:solidFill>
                  <a:schemeClr val="bg1"/>
                </a:solidFill>
              </a:rPr>
              <a:t> employees</a:t>
            </a:r>
          </a:p>
          <a:p>
            <a:pPr marL="349250" lvl="1" indent="-285750">
              <a:buClr>
                <a:srgbClr val="FDB81A"/>
              </a:buClr>
              <a:buFont typeface="Arial" panose="020B0604020202020204" pitchFamily="34" charset="0"/>
              <a:buChar char="•"/>
            </a:pPr>
            <a:r>
              <a:rPr lang="en-US" sz="3200" dirty="0">
                <a:solidFill>
                  <a:schemeClr val="bg1"/>
                </a:solidFill>
              </a:rPr>
              <a:t>Does not distribute money to states</a:t>
            </a:r>
          </a:p>
        </p:txBody>
      </p:sp>
      <p:pic>
        <p:nvPicPr>
          <p:cNvPr id="10" name="Picture 9" descr="Blue text on a black background&#10;&#10;Description automatically generated">
            <a:extLst>
              <a:ext uri="{FF2B5EF4-FFF2-40B4-BE49-F238E27FC236}">
                <a16:creationId xmlns:a16="http://schemas.microsoft.com/office/drawing/2014/main" id="{C90D124E-E5DD-B748-ECDF-2E05BA31076C}"/>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68733" y="-513347"/>
            <a:ext cx="5839326" cy="3284621"/>
          </a:xfrm>
          <a:prstGeom prst="rect">
            <a:avLst/>
          </a:prstGeom>
        </p:spPr>
      </p:pic>
    </p:spTree>
    <p:extLst>
      <p:ext uri="{BB962C8B-B14F-4D97-AF65-F5344CB8AC3E}">
        <p14:creationId xmlns:p14="http://schemas.microsoft.com/office/powerpoint/2010/main" val="21790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B3225-DC6D-7D4D-8BC4-AC8EEF901427}"/>
              </a:ext>
            </a:extLst>
          </p:cNvPr>
          <p:cNvSpPr/>
          <p:nvPr/>
        </p:nvSpPr>
        <p:spPr>
          <a:xfrm>
            <a:off x="0" y="0"/>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7D5083-5A57-9030-0FB7-142AA14EDDD4}"/>
              </a:ext>
            </a:extLst>
          </p:cNvPr>
          <p:cNvSpPr>
            <a:spLocks noGrp="1"/>
          </p:cNvSpPr>
          <p:nvPr>
            <p:ph idx="1"/>
          </p:nvPr>
        </p:nvSpPr>
        <p:spPr>
          <a:xfrm>
            <a:off x="692056" y="1599273"/>
            <a:ext cx="7567862" cy="4770194"/>
          </a:xfrm>
        </p:spPr>
        <p:txBody>
          <a:bodyPr>
            <a:normAutofit fontScale="85000" lnSpcReduction="20000"/>
          </a:bodyPr>
          <a:lstStyle/>
          <a:p>
            <a:pPr marL="571500" indent="-571500">
              <a:lnSpc>
                <a:spcPct val="120000"/>
              </a:lnSpc>
              <a:spcAft>
                <a:spcPts val="2400"/>
              </a:spcAft>
              <a:buFont typeface="System Font Regular"/>
              <a:buChar char="▸"/>
            </a:pPr>
            <a:r>
              <a:rPr lang="en-US" sz="3800" dirty="0"/>
              <a:t>Surgical oncologist</a:t>
            </a:r>
          </a:p>
          <a:p>
            <a:pPr marL="571500" indent="-571500">
              <a:lnSpc>
                <a:spcPct val="120000"/>
              </a:lnSpc>
              <a:spcAft>
                <a:spcPts val="2400"/>
              </a:spcAft>
              <a:buFont typeface="System Font Regular"/>
              <a:buChar char="▸"/>
            </a:pPr>
            <a:r>
              <a:rPr lang="en-US" sz="3800" dirty="0"/>
              <a:t>Worked with Trump 45 </a:t>
            </a:r>
            <a:br>
              <a:rPr lang="en-US" sz="3800" dirty="0"/>
            </a:br>
            <a:r>
              <a:rPr lang="en-US" sz="3800" dirty="0"/>
              <a:t>on surprise billing</a:t>
            </a:r>
          </a:p>
          <a:p>
            <a:pPr marL="571500" indent="-571500">
              <a:lnSpc>
                <a:spcPct val="120000"/>
              </a:lnSpc>
              <a:spcAft>
                <a:spcPts val="2400"/>
              </a:spcAft>
              <a:buFont typeface="System Font Regular"/>
              <a:buChar char="▸"/>
            </a:pPr>
            <a:r>
              <a:rPr lang="en-US" sz="3800" dirty="0"/>
              <a:t>Critic of COVID-19 </a:t>
            </a:r>
            <a:br>
              <a:rPr lang="en-US" sz="3800" dirty="0"/>
            </a:br>
            <a:r>
              <a:rPr lang="en-US" sz="3800" dirty="0"/>
              <a:t>public health response</a:t>
            </a:r>
          </a:p>
          <a:p>
            <a:pPr marL="571500" indent="-571500">
              <a:lnSpc>
                <a:spcPct val="120000"/>
              </a:lnSpc>
              <a:spcAft>
                <a:spcPts val="2400"/>
              </a:spcAft>
              <a:buFont typeface="System Font Regular"/>
              <a:buChar char="▸"/>
            </a:pPr>
            <a:r>
              <a:rPr lang="en-US" sz="3800" dirty="0"/>
              <a:t>Focus on food and </a:t>
            </a:r>
            <a:br>
              <a:rPr lang="en-US" sz="3800" dirty="0"/>
            </a:br>
            <a:r>
              <a:rPr lang="en-US" sz="3800" dirty="0"/>
              <a:t>chronic disease</a:t>
            </a:r>
          </a:p>
          <a:p>
            <a:pPr marL="457200" indent="-457200">
              <a:buFont typeface="System Font Regular"/>
              <a:buChar char="▸"/>
            </a:pPr>
            <a:endParaRPr lang="en-US" dirty="0"/>
          </a:p>
          <a:p>
            <a:pPr marL="457200" indent="-457200">
              <a:buFont typeface="System Font Regular"/>
              <a:buChar char="▸"/>
            </a:pPr>
            <a:endParaRPr lang="en-US" dirty="0"/>
          </a:p>
        </p:txBody>
      </p:sp>
      <p:sp>
        <p:nvSpPr>
          <p:cNvPr id="5" name="Content Placeholder 2">
            <a:extLst>
              <a:ext uri="{FF2B5EF4-FFF2-40B4-BE49-F238E27FC236}">
                <a16:creationId xmlns:a16="http://schemas.microsoft.com/office/drawing/2014/main" id="{B8752B7B-564D-27E2-1A2D-EC87486A5B72}"/>
              </a:ext>
            </a:extLst>
          </p:cNvPr>
          <p:cNvSpPr txBox="1">
            <a:spLocks/>
          </p:cNvSpPr>
          <p:nvPr/>
        </p:nvSpPr>
        <p:spPr>
          <a:xfrm>
            <a:off x="692056" y="288507"/>
            <a:ext cx="8387776" cy="131076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0"/>
              </a:spcBef>
              <a:spcAft>
                <a:spcPts val="1200"/>
              </a:spcAft>
              <a:buClr>
                <a:srgbClr val="FDB81A"/>
              </a:buClr>
              <a:buFont typeface="Arial" panose="020B0604020202020204" pitchFamily="34" charset="0"/>
              <a:buNone/>
              <a:defRPr sz="32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50000"/>
              </a:lnSpc>
              <a:spcBef>
                <a:spcPts val="0"/>
              </a:spcBef>
              <a:spcAft>
                <a:spcPts val="1200"/>
              </a:spcAft>
              <a:buClr>
                <a:srgbClr val="FDB81A"/>
              </a:buClr>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50000"/>
              </a:lnSpc>
              <a:spcBef>
                <a:spcPts val="0"/>
              </a:spcBef>
              <a:spcAft>
                <a:spcPts val="1200"/>
              </a:spcAft>
              <a:buClr>
                <a:srgbClr val="FDB81A"/>
              </a:buClr>
              <a:buFont typeface="Webdings" panose="05030102010509060703" pitchFamily="18" charset="2"/>
              <a:buChar char=""/>
              <a:defRPr sz="20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Marty Makary </a:t>
            </a:r>
            <a:r>
              <a:rPr lang="en-US" sz="2000" b="1" dirty="0"/>
              <a:t>MD, MPH</a:t>
            </a:r>
          </a:p>
        </p:txBody>
      </p:sp>
      <p:pic>
        <p:nvPicPr>
          <p:cNvPr id="6" name="Picture 5" descr="A close-up of a person wearing glasses&#10;&#10;Description automatically generated">
            <a:extLst>
              <a:ext uri="{FF2B5EF4-FFF2-40B4-BE49-F238E27FC236}">
                <a16:creationId xmlns:a16="http://schemas.microsoft.com/office/drawing/2014/main" id="{2523B580-A451-5D24-7AF7-A7D3FE7B9FE3}"/>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6592" r="13649"/>
          <a:stretch/>
        </p:blipFill>
        <p:spPr>
          <a:xfrm>
            <a:off x="8759952" y="0"/>
            <a:ext cx="3432048" cy="6858000"/>
          </a:xfrm>
          <a:prstGeom prst="rect">
            <a:avLst/>
          </a:prstGeom>
        </p:spPr>
      </p:pic>
    </p:spTree>
    <p:extLst>
      <p:ext uri="{BB962C8B-B14F-4D97-AF65-F5344CB8AC3E}">
        <p14:creationId xmlns:p14="http://schemas.microsoft.com/office/powerpoint/2010/main" val="26606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A8A32-BC5A-99AA-8294-6560ADA2A8B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6267B9E-9706-254A-240A-7EE9EF14C553}"/>
              </a:ext>
            </a:extLst>
          </p:cNvPr>
          <p:cNvSpPr/>
          <p:nvPr/>
        </p:nvSpPr>
        <p:spPr>
          <a:xfrm>
            <a:off x="-20584" y="0"/>
            <a:ext cx="12212583"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Psychedelics</a:t>
            </a:r>
          </a:p>
        </p:txBody>
      </p:sp>
      <p:sp>
        <p:nvSpPr>
          <p:cNvPr id="4" name="Up Arrow 3">
            <a:extLst>
              <a:ext uri="{FF2B5EF4-FFF2-40B4-BE49-F238E27FC236}">
                <a16:creationId xmlns:a16="http://schemas.microsoft.com/office/drawing/2014/main" id="{48A3315C-0F96-E99F-1BA2-A0C0383D98F8}"/>
              </a:ext>
            </a:extLst>
          </p:cNvPr>
          <p:cNvSpPr/>
          <p:nvPr/>
        </p:nvSpPr>
        <p:spPr>
          <a:xfrm rot="10800000">
            <a:off x="4789855" y="-150603"/>
            <a:ext cx="1028700" cy="6858001"/>
          </a:xfrm>
          <a:prstGeom prs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A Seismic Shift in the Digital Health Landscape — Part One">
            <a:extLst>
              <a:ext uri="{FF2B5EF4-FFF2-40B4-BE49-F238E27FC236}">
                <a16:creationId xmlns:a16="http://schemas.microsoft.com/office/drawing/2014/main" id="{E4F2A441-6AF6-DB81-ECB7-A056A630E83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797" t="727" r="910" b="6135"/>
          <a:stretch/>
        </p:blipFill>
        <p:spPr bwMode="auto">
          <a:xfrm>
            <a:off x="8288064" y="4914670"/>
            <a:ext cx="3905155" cy="193663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450DC268-6B5E-7C78-8616-DD523848D6A3}"/>
              </a:ext>
            </a:extLst>
          </p:cNvPr>
          <p:cNvSpPr>
            <a:spLocks noGrp="1"/>
          </p:cNvSpPr>
          <p:nvPr>
            <p:ph idx="1"/>
          </p:nvPr>
        </p:nvSpPr>
        <p:spPr>
          <a:xfrm>
            <a:off x="325302" y="228578"/>
            <a:ext cx="5245555" cy="1976983"/>
          </a:xfrm>
        </p:spPr>
        <p:txBody>
          <a:bodyPr>
            <a:normAutofit/>
          </a:bodyPr>
          <a:lstStyle/>
          <a:p>
            <a:pPr>
              <a:lnSpc>
                <a:spcPct val="100000"/>
              </a:lnSpc>
            </a:pPr>
            <a:r>
              <a:rPr lang="en-US" sz="4400" b="1" dirty="0"/>
              <a:t>Oversight Changes</a:t>
            </a:r>
          </a:p>
          <a:p>
            <a:pPr algn="ctr">
              <a:lnSpc>
                <a:spcPct val="100000"/>
              </a:lnSpc>
            </a:pPr>
            <a:endParaRPr lang="en-US" sz="4400" b="1" dirty="0"/>
          </a:p>
        </p:txBody>
      </p:sp>
      <p:sp>
        <p:nvSpPr>
          <p:cNvPr id="3" name="Up Arrow 2">
            <a:extLst>
              <a:ext uri="{FF2B5EF4-FFF2-40B4-BE49-F238E27FC236}">
                <a16:creationId xmlns:a16="http://schemas.microsoft.com/office/drawing/2014/main" id="{18B57C3D-E704-1193-828B-03491C333340}"/>
              </a:ext>
            </a:extLst>
          </p:cNvPr>
          <p:cNvSpPr/>
          <p:nvPr/>
        </p:nvSpPr>
        <p:spPr>
          <a:xfrm>
            <a:off x="6066720" y="228579"/>
            <a:ext cx="1028700" cy="6858000"/>
          </a:xfrm>
          <a:prstGeom prst="up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lage of different products&#10;&#10;Description automatically generated">
            <a:extLst>
              <a:ext uri="{FF2B5EF4-FFF2-40B4-BE49-F238E27FC236}">
                <a16:creationId xmlns:a16="http://schemas.microsoft.com/office/drawing/2014/main" id="{E354F50B-9878-4442-1DCD-E592F5551C9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29567" t="2320" r="40669" b="50243"/>
          <a:stretch/>
        </p:blipFill>
        <p:spPr>
          <a:xfrm>
            <a:off x="3750751" y="4414487"/>
            <a:ext cx="1703941" cy="1696832"/>
          </a:xfrm>
          <a:prstGeom prst="rect">
            <a:avLst/>
          </a:prstGeom>
          <a:effectLst>
            <a:outerShdw blurRad="163440" dist="50800" dir="5400000" algn="ctr" rotWithShape="0">
              <a:schemeClr val="tx1">
                <a:alpha val="49000"/>
              </a:schemeClr>
            </a:outerShdw>
          </a:effectLst>
        </p:spPr>
      </p:pic>
      <p:pic>
        <p:nvPicPr>
          <p:cNvPr id="12" name="Picture 11" descr="A collage of different products&#10;&#10;Description automatically generated">
            <a:extLst>
              <a:ext uri="{FF2B5EF4-FFF2-40B4-BE49-F238E27FC236}">
                <a16:creationId xmlns:a16="http://schemas.microsoft.com/office/drawing/2014/main" id="{18455105-A0BC-5BDF-9A53-320F14F1E722}"/>
              </a:ext>
            </a:extLst>
          </p:cNvPr>
          <p:cNvPicPr>
            <a:picLocks noChangeAspect="1"/>
          </p:cNvPicPr>
          <p:nvPr/>
        </p:nvPicPr>
        <p:blipFill>
          <a:blip r:embed="rId4"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69344" t="47869" r="892" b="4694"/>
          <a:stretch/>
        </p:blipFill>
        <p:spPr>
          <a:xfrm>
            <a:off x="3710352" y="1027439"/>
            <a:ext cx="1703941" cy="1696832"/>
          </a:xfrm>
          <a:prstGeom prst="rect">
            <a:avLst/>
          </a:prstGeom>
          <a:effectLst>
            <a:outerShdw blurRad="163440" dist="50800" dir="5400000" algn="ctr" rotWithShape="0">
              <a:schemeClr val="tx1">
                <a:alpha val="49000"/>
              </a:schemeClr>
            </a:outerShdw>
          </a:effectLst>
        </p:spPr>
      </p:pic>
      <p:sp>
        <p:nvSpPr>
          <p:cNvPr id="14" name="TextBox 13">
            <a:extLst>
              <a:ext uri="{FF2B5EF4-FFF2-40B4-BE49-F238E27FC236}">
                <a16:creationId xmlns:a16="http://schemas.microsoft.com/office/drawing/2014/main" id="{26ECC653-F40C-43EE-6B05-71B1F343A0A8}"/>
              </a:ext>
            </a:extLst>
          </p:cNvPr>
          <p:cNvSpPr txBox="1"/>
          <p:nvPr/>
        </p:nvSpPr>
        <p:spPr>
          <a:xfrm>
            <a:off x="1804670" y="2112612"/>
            <a:ext cx="2178179" cy="461665"/>
          </a:xfrm>
          <a:prstGeom prst="rect">
            <a:avLst/>
          </a:prstGeom>
          <a:noFill/>
        </p:spPr>
        <p:txBody>
          <a:bodyPr wrap="square">
            <a:spAutoFit/>
          </a:bodyPr>
          <a:lstStyle/>
          <a:p>
            <a:pPr algn="r"/>
            <a:r>
              <a:rPr lang="en-US" sz="2400" dirty="0"/>
              <a:t>Psychedelics</a:t>
            </a:r>
          </a:p>
        </p:txBody>
      </p:sp>
      <p:sp>
        <p:nvSpPr>
          <p:cNvPr id="16" name="TextBox 15">
            <a:extLst>
              <a:ext uri="{FF2B5EF4-FFF2-40B4-BE49-F238E27FC236}">
                <a16:creationId xmlns:a16="http://schemas.microsoft.com/office/drawing/2014/main" id="{8BFC6182-4B3F-FF1A-D9FA-64D4DA550B89}"/>
              </a:ext>
            </a:extLst>
          </p:cNvPr>
          <p:cNvSpPr txBox="1"/>
          <p:nvPr/>
        </p:nvSpPr>
        <p:spPr>
          <a:xfrm>
            <a:off x="1835397" y="3756878"/>
            <a:ext cx="2178178" cy="461665"/>
          </a:xfrm>
          <a:prstGeom prst="rect">
            <a:avLst/>
          </a:prstGeom>
          <a:noFill/>
        </p:spPr>
        <p:txBody>
          <a:bodyPr wrap="square">
            <a:spAutoFit/>
          </a:bodyPr>
          <a:lstStyle/>
          <a:p>
            <a:pPr algn="r"/>
            <a:r>
              <a:rPr lang="en-US" sz="2400" dirty="0"/>
              <a:t>Ivermectin</a:t>
            </a:r>
          </a:p>
        </p:txBody>
      </p:sp>
      <p:sp>
        <p:nvSpPr>
          <p:cNvPr id="17" name="TextBox 16">
            <a:extLst>
              <a:ext uri="{FF2B5EF4-FFF2-40B4-BE49-F238E27FC236}">
                <a16:creationId xmlns:a16="http://schemas.microsoft.com/office/drawing/2014/main" id="{6E647C87-E6A6-5E2F-8103-C11C8F2FC402}"/>
              </a:ext>
            </a:extLst>
          </p:cNvPr>
          <p:cNvSpPr txBox="1"/>
          <p:nvPr/>
        </p:nvSpPr>
        <p:spPr>
          <a:xfrm>
            <a:off x="1725804" y="5404208"/>
            <a:ext cx="2197724" cy="461665"/>
          </a:xfrm>
          <a:prstGeom prst="rect">
            <a:avLst/>
          </a:prstGeom>
          <a:noFill/>
        </p:spPr>
        <p:txBody>
          <a:bodyPr wrap="square">
            <a:spAutoFit/>
          </a:bodyPr>
          <a:lstStyle/>
          <a:p>
            <a:pPr algn="r"/>
            <a:r>
              <a:rPr lang="en-US" sz="2400" dirty="0"/>
              <a:t>Raw Milk</a:t>
            </a:r>
          </a:p>
        </p:txBody>
      </p:sp>
      <p:sp>
        <p:nvSpPr>
          <p:cNvPr id="18" name="TextBox 17">
            <a:extLst>
              <a:ext uri="{FF2B5EF4-FFF2-40B4-BE49-F238E27FC236}">
                <a16:creationId xmlns:a16="http://schemas.microsoft.com/office/drawing/2014/main" id="{F77BCD13-8050-EFE3-15C4-7806CA70B752}"/>
              </a:ext>
            </a:extLst>
          </p:cNvPr>
          <p:cNvSpPr txBox="1"/>
          <p:nvPr/>
        </p:nvSpPr>
        <p:spPr>
          <a:xfrm>
            <a:off x="8044660" y="2109651"/>
            <a:ext cx="5911031" cy="461665"/>
          </a:xfrm>
          <a:prstGeom prst="rect">
            <a:avLst/>
          </a:prstGeom>
          <a:noFill/>
        </p:spPr>
        <p:txBody>
          <a:bodyPr wrap="square">
            <a:spAutoFit/>
          </a:bodyPr>
          <a:lstStyle/>
          <a:p>
            <a:r>
              <a:rPr lang="en-US" sz="2400" dirty="0"/>
              <a:t>Pesticides</a:t>
            </a:r>
          </a:p>
        </p:txBody>
      </p:sp>
      <p:sp>
        <p:nvSpPr>
          <p:cNvPr id="19" name="TextBox 18">
            <a:extLst>
              <a:ext uri="{FF2B5EF4-FFF2-40B4-BE49-F238E27FC236}">
                <a16:creationId xmlns:a16="http://schemas.microsoft.com/office/drawing/2014/main" id="{0679A2CD-3E6F-9E0A-84BB-17132D26AE42}"/>
              </a:ext>
            </a:extLst>
          </p:cNvPr>
          <p:cNvSpPr txBox="1"/>
          <p:nvPr/>
        </p:nvSpPr>
        <p:spPr>
          <a:xfrm>
            <a:off x="8044660" y="3747255"/>
            <a:ext cx="6115050" cy="461665"/>
          </a:xfrm>
          <a:prstGeom prst="rect">
            <a:avLst/>
          </a:prstGeom>
          <a:noFill/>
        </p:spPr>
        <p:txBody>
          <a:bodyPr wrap="square">
            <a:spAutoFit/>
          </a:bodyPr>
          <a:lstStyle/>
          <a:p>
            <a:r>
              <a:rPr lang="en-US" sz="2400" dirty="0"/>
              <a:t>Processed Food</a:t>
            </a:r>
          </a:p>
        </p:txBody>
      </p:sp>
      <p:sp>
        <p:nvSpPr>
          <p:cNvPr id="20" name="TextBox 19">
            <a:extLst>
              <a:ext uri="{FF2B5EF4-FFF2-40B4-BE49-F238E27FC236}">
                <a16:creationId xmlns:a16="http://schemas.microsoft.com/office/drawing/2014/main" id="{E104020D-5D31-22C3-4A4D-D79A471D36E6}"/>
              </a:ext>
            </a:extLst>
          </p:cNvPr>
          <p:cNvSpPr txBox="1"/>
          <p:nvPr/>
        </p:nvSpPr>
        <p:spPr>
          <a:xfrm>
            <a:off x="8064202" y="5404207"/>
            <a:ext cx="6115050" cy="461665"/>
          </a:xfrm>
          <a:prstGeom prst="rect">
            <a:avLst/>
          </a:prstGeom>
          <a:noFill/>
        </p:spPr>
        <p:txBody>
          <a:bodyPr wrap="square">
            <a:spAutoFit/>
          </a:bodyPr>
          <a:lstStyle/>
          <a:p>
            <a:r>
              <a:rPr lang="en-US" sz="2400" dirty="0"/>
              <a:t>Vaccines</a:t>
            </a:r>
          </a:p>
        </p:txBody>
      </p:sp>
      <p:pic>
        <p:nvPicPr>
          <p:cNvPr id="21" name="Picture 20" descr="A collage of different products&#10;&#10;Description automatically generated">
            <a:extLst>
              <a:ext uri="{FF2B5EF4-FFF2-40B4-BE49-F238E27FC236}">
                <a16:creationId xmlns:a16="http://schemas.microsoft.com/office/drawing/2014/main" id="{C12A5498-8EAF-601D-DEE5-3B93D568B6AC}"/>
              </a:ext>
            </a:extLst>
          </p:cNvPr>
          <p:cNvPicPr>
            <a:picLocks noChangeAspect="1"/>
          </p:cNvPicPr>
          <p:nvPr/>
        </p:nvPicPr>
        <p:blipFill>
          <a:blip r:embed="rId4"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l="66253" t="3514" r="3983" b="49049"/>
          <a:stretch/>
        </p:blipFill>
        <p:spPr>
          <a:xfrm>
            <a:off x="6447287" y="1069305"/>
            <a:ext cx="1703941" cy="1696832"/>
          </a:xfrm>
          <a:prstGeom prst="rect">
            <a:avLst/>
          </a:prstGeom>
          <a:effectLst>
            <a:outerShdw blurRad="163440" dist="50800" dir="5400000" algn="ctr" rotWithShape="0">
              <a:schemeClr val="tx1">
                <a:alpha val="49000"/>
              </a:schemeClr>
            </a:outerShdw>
          </a:effectLst>
        </p:spPr>
      </p:pic>
      <p:pic>
        <p:nvPicPr>
          <p:cNvPr id="22" name="Picture 21" descr="A collage of different products&#10;&#10;Description automatically generated">
            <a:extLst>
              <a:ext uri="{FF2B5EF4-FFF2-40B4-BE49-F238E27FC236}">
                <a16:creationId xmlns:a16="http://schemas.microsoft.com/office/drawing/2014/main" id="{4F100150-0635-13F1-40E1-A18D17707313}"/>
              </a:ext>
            </a:extLst>
          </p:cNvPr>
          <p:cNvPicPr>
            <a:picLocks noChangeAspect="1"/>
          </p:cNvPicPr>
          <p:nvPr/>
        </p:nvPicPr>
        <p:blipFill>
          <a:blip r:embed="rId4"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rcRect l="3252" t="47098" r="66984" b="5465"/>
          <a:stretch/>
        </p:blipFill>
        <p:spPr>
          <a:xfrm>
            <a:off x="6490891" y="2766137"/>
            <a:ext cx="1703941" cy="1696832"/>
          </a:xfrm>
          <a:prstGeom prst="rect">
            <a:avLst/>
          </a:prstGeom>
          <a:effectLst>
            <a:outerShdw blurRad="163440" dist="50800" dir="5400000" algn="ctr" rotWithShape="0">
              <a:schemeClr val="tx1">
                <a:alpha val="49000"/>
              </a:schemeClr>
            </a:outerShdw>
          </a:effectLst>
        </p:spPr>
      </p:pic>
      <p:pic>
        <p:nvPicPr>
          <p:cNvPr id="23" name="Picture 22" descr="A collage of different products&#10;&#10;Description automatically generated">
            <a:extLst>
              <a:ext uri="{FF2B5EF4-FFF2-40B4-BE49-F238E27FC236}">
                <a16:creationId xmlns:a16="http://schemas.microsoft.com/office/drawing/2014/main" id="{47D9F4B9-0C60-CAB0-A148-FA4209A8E903}"/>
              </a:ext>
            </a:extLst>
          </p:cNvPr>
          <p:cNvPicPr>
            <a:picLocks noChangeAspect="1"/>
          </p:cNvPicPr>
          <p:nvPr/>
        </p:nvPicPr>
        <p:blipFill>
          <a:blip r:embed="rId4" cstate="print">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l="40427" t="55960" r="29809" b="-3397"/>
          <a:stretch/>
        </p:blipFill>
        <p:spPr>
          <a:xfrm>
            <a:off x="6447286" y="4432666"/>
            <a:ext cx="1703941" cy="1696832"/>
          </a:xfrm>
          <a:prstGeom prst="rect">
            <a:avLst/>
          </a:prstGeom>
          <a:effectLst>
            <a:outerShdw blurRad="163440" dist="50800" dir="5400000" algn="ctr" rotWithShape="0">
              <a:schemeClr val="tx1">
                <a:alpha val="49000"/>
              </a:schemeClr>
            </a:outerShdw>
          </a:effectLst>
        </p:spPr>
      </p:pic>
      <p:pic>
        <p:nvPicPr>
          <p:cNvPr id="5" name="Picture 4" descr="Close-up of a box of ivermectin tablets&#10;&#10;Description automatically generated">
            <a:extLst>
              <a:ext uri="{FF2B5EF4-FFF2-40B4-BE49-F238E27FC236}">
                <a16:creationId xmlns:a16="http://schemas.microsoft.com/office/drawing/2014/main" id="{0B268BCC-82AD-E2CD-9BC7-69322FDB01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3426" y="2810104"/>
            <a:ext cx="1560867" cy="1560867"/>
          </a:xfrm>
          <a:prstGeom prst="rect">
            <a:avLst/>
          </a:prstGeom>
          <a:effectLst>
            <a:outerShdw blurRad="152400" dist="50800" dir="5400000" algn="ctr" rotWithShape="0">
              <a:schemeClr val="tx1">
                <a:alpha val="49000"/>
              </a:schemeClr>
            </a:outerShdw>
          </a:effectLst>
        </p:spPr>
      </p:pic>
    </p:spTree>
    <p:extLst>
      <p:ext uri="{BB962C8B-B14F-4D97-AF65-F5344CB8AC3E}">
        <p14:creationId xmlns:p14="http://schemas.microsoft.com/office/powerpoint/2010/main" val="660253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4"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74C4E-4A13-FD71-E03B-8BC6366A2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C40EB-7539-F701-234A-C5B47E297511}"/>
              </a:ext>
            </a:extLst>
          </p:cNvPr>
          <p:cNvSpPr>
            <a:spLocks noGrp="1"/>
          </p:cNvSpPr>
          <p:nvPr>
            <p:ph type="title"/>
          </p:nvPr>
        </p:nvSpPr>
        <p:spPr>
          <a:xfrm>
            <a:off x="0" y="3428999"/>
            <a:ext cx="12192000" cy="2871847"/>
          </a:xfrm>
        </p:spPr>
        <p:txBody>
          <a:bodyPr>
            <a:noAutofit/>
          </a:bodyPr>
          <a:lstStyle/>
          <a:p>
            <a:pPr algn="ctr"/>
            <a:r>
              <a:rPr lang="en-US" sz="6600" dirty="0">
                <a:solidFill>
                  <a:schemeClr val="bg1"/>
                </a:solidFill>
              </a:rPr>
              <a:t>Centers for Disease Control and Prevention</a:t>
            </a:r>
          </a:p>
        </p:txBody>
      </p:sp>
      <p:pic>
        <p:nvPicPr>
          <p:cNvPr id="3" name="Picture 2" descr="A white logo with black background&#10;&#10;Description automatically generated">
            <a:extLst>
              <a:ext uri="{FF2B5EF4-FFF2-40B4-BE49-F238E27FC236}">
                <a16:creationId xmlns:a16="http://schemas.microsoft.com/office/drawing/2014/main" id="{27CD986A-9A43-F692-680C-DC88B6656D96}"/>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712998" y="704145"/>
            <a:ext cx="4766004" cy="3745284"/>
          </a:xfrm>
          <a:prstGeom prst="rect">
            <a:avLst/>
          </a:prstGeom>
        </p:spPr>
      </p:pic>
    </p:spTree>
    <p:extLst>
      <p:ext uri="{BB962C8B-B14F-4D97-AF65-F5344CB8AC3E}">
        <p14:creationId xmlns:p14="http://schemas.microsoft.com/office/powerpoint/2010/main" val="317779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F9713-EA18-D068-20D0-F6C0D6BB1D10}"/>
              </a:ext>
            </a:extLst>
          </p:cNvPr>
          <p:cNvSpPr/>
          <p:nvPr/>
        </p:nvSpPr>
        <p:spPr>
          <a:xfrm>
            <a:off x="0" y="0"/>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AA2759-9D81-B2E4-8A84-3A40875BA16D}"/>
              </a:ext>
            </a:extLst>
          </p:cNvPr>
          <p:cNvSpPr>
            <a:spLocks noGrp="1"/>
          </p:cNvSpPr>
          <p:nvPr>
            <p:ph idx="1"/>
          </p:nvPr>
        </p:nvSpPr>
        <p:spPr>
          <a:xfrm>
            <a:off x="537933" y="2708038"/>
            <a:ext cx="7684086" cy="4049710"/>
          </a:xfrm>
        </p:spPr>
        <p:txBody>
          <a:bodyPr>
            <a:noAutofit/>
          </a:bodyPr>
          <a:lstStyle/>
          <a:p>
            <a:pPr marL="457200" indent="-457200">
              <a:lnSpc>
                <a:spcPct val="100000"/>
              </a:lnSpc>
              <a:spcAft>
                <a:spcPts val="2400"/>
              </a:spcAft>
              <a:buFont typeface="System Font Regular"/>
              <a:buChar char="▸"/>
            </a:pPr>
            <a:r>
              <a:rPr lang="en-US" sz="3000" dirty="0"/>
              <a:t>Mission is to protect Americans </a:t>
            </a:r>
            <a:br>
              <a:rPr lang="en-US" sz="3000" dirty="0"/>
            </a:br>
            <a:r>
              <a:rPr lang="en-US" sz="3000" dirty="0"/>
              <a:t>from health threats, prevent disease, and promote wellness</a:t>
            </a:r>
          </a:p>
          <a:p>
            <a:pPr marL="457200" indent="-457200">
              <a:lnSpc>
                <a:spcPct val="100000"/>
              </a:lnSpc>
              <a:spcAft>
                <a:spcPts val="2400"/>
              </a:spcAft>
              <a:buFont typeface="System Font Regular"/>
              <a:buChar char="▸"/>
            </a:pPr>
            <a:r>
              <a:rPr lang="en-US" sz="3000" dirty="0"/>
              <a:t>Colorado programs include Emerging Infections Program, Colorado Healthy Schools Program, lead poisoning prevention</a:t>
            </a:r>
          </a:p>
          <a:p>
            <a:pPr marL="1143000" lvl="1" indent="-457200">
              <a:lnSpc>
                <a:spcPct val="100000"/>
              </a:lnSpc>
              <a:spcAft>
                <a:spcPts val="2400"/>
              </a:spcAft>
              <a:buFont typeface="System Font Regular"/>
              <a:buChar char="▸"/>
            </a:pPr>
            <a:endParaRPr lang="en-US" sz="3200" dirty="0"/>
          </a:p>
          <a:p>
            <a:pPr marL="1143000" lvl="1" indent="-457200">
              <a:lnSpc>
                <a:spcPct val="100000"/>
              </a:lnSpc>
              <a:spcAft>
                <a:spcPts val="2400"/>
              </a:spcAft>
              <a:buFont typeface="System Font Regular"/>
              <a:buChar char="▸"/>
            </a:pPr>
            <a:endParaRPr lang="en-US" sz="3200" dirty="0"/>
          </a:p>
        </p:txBody>
      </p:sp>
      <p:sp>
        <p:nvSpPr>
          <p:cNvPr id="7" name="TextBox 6">
            <a:extLst>
              <a:ext uri="{FF2B5EF4-FFF2-40B4-BE49-F238E27FC236}">
                <a16:creationId xmlns:a16="http://schemas.microsoft.com/office/drawing/2014/main" id="{835F9CB4-3907-7C40-FCEB-946736FDD1D9}"/>
              </a:ext>
            </a:extLst>
          </p:cNvPr>
          <p:cNvSpPr txBox="1"/>
          <p:nvPr/>
        </p:nvSpPr>
        <p:spPr>
          <a:xfrm>
            <a:off x="9095804" y="1072985"/>
            <a:ext cx="2791397" cy="5232202"/>
          </a:xfrm>
          <a:prstGeom prst="rect">
            <a:avLst/>
          </a:prstGeom>
          <a:noFill/>
        </p:spPr>
        <p:txBody>
          <a:bodyPr wrap="square">
            <a:spAutoFit/>
          </a:bodyPr>
          <a:lstStyle/>
          <a:p>
            <a:pPr>
              <a:spcAft>
                <a:spcPts val="1200"/>
              </a:spcAft>
            </a:pPr>
            <a:r>
              <a:rPr lang="en-US" b="1" dirty="0">
                <a:solidFill>
                  <a:srgbClr val="FDB81A"/>
                </a:solidFill>
              </a:rPr>
              <a:t>Key Statistics:</a:t>
            </a:r>
          </a:p>
          <a:p>
            <a:pPr marL="238125" lvl="1" indent="-238125">
              <a:spcAft>
                <a:spcPts val="3000"/>
              </a:spcAft>
              <a:buClr>
                <a:srgbClr val="FDB81A"/>
              </a:buClr>
              <a:buFont typeface="Arial" panose="020B0604020202020204" pitchFamily="34" charset="0"/>
              <a:buChar char="•"/>
            </a:pPr>
            <a:r>
              <a:rPr lang="en-US" sz="3200" b="1" dirty="0">
                <a:solidFill>
                  <a:schemeClr val="bg1"/>
                </a:solidFill>
              </a:rPr>
              <a:t>$12 billion </a:t>
            </a:r>
            <a:r>
              <a:rPr lang="en-US" sz="3200" dirty="0">
                <a:solidFill>
                  <a:schemeClr val="bg1"/>
                </a:solidFill>
              </a:rPr>
              <a:t>budget</a:t>
            </a:r>
          </a:p>
          <a:p>
            <a:pPr marL="238125" lvl="1" indent="-238125">
              <a:spcAft>
                <a:spcPts val="3000"/>
              </a:spcAft>
              <a:buClr>
                <a:srgbClr val="FDB81A"/>
              </a:buClr>
              <a:buFont typeface="Arial" panose="020B0604020202020204" pitchFamily="34" charset="0"/>
              <a:buChar char="•"/>
            </a:pPr>
            <a:r>
              <a:rPr lang="en-US" sz="3200" b="1" dirty="0">
                <a:solidFill>
                  <a:schemeClr val="bg1"/>
                </a:solidFill>
              </a:rPr>
              <a:t>12,000</a:t>
            </a:r>
            <a:r>
              <a:rPr lang="en-US" sz="3200" dirty="0">
                <a:solidFill>
                  <a:schemeClr val="bg1"/>
                </a:solidFill>
              </a:rPr>
              <a:t> employees</a:t>
            </a:r>
          </a:p>
          <a:p>
            <a:pPr marL="238125" lvl="1" indent="-238125">
              <a:spcAft>
                <a:spcPts val="3000"/>
              </a:spcAft>
              <a:buClr>
                <a:srgbClr val="FDB81A"/>
              </a:buClr>
              <a:buFont typeface="Arial" panose="020B0604020202020204" pitchFamily="34" charset="0"/>
              <a:buChar char="•"/>
            </a:pPr>
            <a:r>
              <a:rPr lang="en-US" sz="3200" b="1" dirty="0">
                <a:solidFill>
                  <a:schemeClr val="bg1"/>
                </a:solidFill>
              </a:rPr>
              <a:t>$234 million </a:t>
            </a:r>
            <a:br>
              <a:rPr lang="en-US" sz="3200" b="1" dirty="0">
                <a:solidFill>
                  <a:schemeClr val="bg1"/>
                </a:solidFill>
              </a:rPr>
            </a:br>
            <a:r>
              <a:rPr lang="en-US" sz="3200" dirty="0">
                <a:solidFill>
                  <a:schemeClr val="bg1"/>
                </a:solidFill>
              </a:rPr>
              <a:t>to Colorado</a:t>
            </a:r>
          </a:p>
        </p:txBody>
      </p:sp>
      <p:pic>
        <p:nvPicPr>
          <p:cNvPr id="4" name="Picture 3" descr="A blue and white sign with white text&#10;&#10;Description automatically generated">
            <a:extLst>
              <a:ext uri="{FF2B5EF4-FFF2-40B4-BE49-F238E27FC236}">
                <a16:creationId xmlns:a16="http://schemas.microsoft.com/office/drawing/2014/main" id="{8933A38E-2019-65FC-462F-2694EC81E02D}"/>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7933" y="271463"/>
            <a:ext cx="2755181" cy="2165113"/>
          </a:xfrm>
          <a:prstGeom prst="rect">
            <a:avLst/>
          </a:prstGeom>
        </p:spPr>
      </p:pic>
    </p:spTree>
    <p:extLst>
      <p:ext uri="{BB962C8B-B14F-4D97-AF65-F5344CB8AC3E}">
        <p14:creationId xmlns:p14="http://schemas.microsoft.com/office/powerpoint/2010/main" val="19621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7B4634-A8FF-D386-B32A-7F730E4A07D9}"/>
              </a:ext>
            </a:extLst>
          </p:cNvPr>
          <p:cNvSpPr/>
          <p:nvPr/>
        </p:nvSpPr>
        <p:spPr>
          <a:xfrm>
            <a:off x="0" y="0"/>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Trump picks Dr. Dave Weldon as CDC director">
            <a:extLst>
              <a:ext uri="{FF2B5EF4-FFF2-40B4-BE49-F238E27FC236}">
                <a16:creationId xmlns:a16="http://schemas.microsoft.com/office/drawing/2014/main" id="{D7E73451-CF5B-EB55-878F-EC42BF4E1944}"/>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24027" t="16266" r="24952" b="11928"/>
          <a:stretch/>
        </p:blipFill>
        <p:spPr bwMode="auto">
          <a:xfrm>
            <a:off x="8759952" y="0"/>
            <a:ext cx="3432048" cy="69783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89C59D3-4693-8966-C4A4-1D596CB9AE34}"/>
              </a:ext>
            </a:extLst>
          </p:cNvPr>
          <p:cNvSpPr>
            <a:spLocks noGrp="1"/>
          </p:cNvSpPr>
          <p:nvPr>
            <p:ph idx="1"/>
          </p:nvPr>
        </p:nvSpPr>
        <p:spPr>
          <a:xfrm>
            <a:off x="693575" y="1895548"/>
            <a:ext cx="7199141" cy="4770194"/>
          </a:xfrm>
        </p:spPr>
        <p:txBody>
          <a:bodyPr vert="horz" lIns="91440" tIns="45720" rIns="91440" bIns="45720" rtlCol="0" anchor="t">
            <a:noAutofit/>
          </a:bodyPr>
          <a:lstStyle/>
          <a:p>
            <a:pPr marL="571500" indent="-571500">
              <a:lnSpc>
                <a:spcPct val="100000"/>
              </a:lnSpc>
              <a:spcAft>
                <a:spcPts val="3000"/>
              </a:spcAft>
              <a:buFont typeface="System Font Regular"/>
              <a:buChar char="▸"/>
            </a:pPr>
            <a:r>
              <a:rPr lang="en-US" sz="3600" dirty="0"/>
              <a:t>Former GOP congressman</a:t>
            </a:r>
          </a:p>
          <a:p>
            <a:pPr marL="571500" indent="-571500">
              <a:lnSpc>
                <a:spcPct val="100000"/>
              </a:lnSpc>
              <a:spcAft>
                <a:spcPts val="3000"/>
              </a:spcAft>
              <a:buFont typeface="System Font Regular"/>
              <a:buChar char="▸"/>
            </a:pPr>
            <a:r>
              <a:rPr lang="en-US" sz="3600" dirty="0"/>
              <a:t>Claims vaccines </a:t>
            </a:r>
            <a:br>
              <a:rPr lang="en-US" sz="3600" dirty="0"/>
            </a:br>
            <a:r>
              <a:rPr lang="en-US" sz="3600" dirty="0"/>
              <a:t>may cause autism</a:t>
            </a:r>
          </a:p>
          <a:p>
            <a:pPr marL="571500" indent="-571500">
              <a:lnSpc>
                <a:spcPct val="100000"/>
              </a:lnSpc>
              <a:spcAft>
                <a:spcPts val="1800"/>
              </a:spcAft>
              <a:buFont typeface="System Font Regular"/>
              <a:buChar char="▸"/>
            </a:pPr>
            <a:r>
              <a:rPr lang="en-US" sz="3600" dirty="0">
                <a:latin typeface="Verdana"/>
                <a:ea typeface="Verdana"/>
                <a:cs typeface="Tahoma"/>
              </a:rPr>
              <a:t>Tried to remove vaccine oversight from CDC to </a:t>
            </a:r>
            <a:br>
              <a:rPr lang="en-US" sz="3600" dirty="0">
                <a:latin typeface="Verdana"/>
                <a:ea typeface="Verdana"/>
                <a:cs typeface="Tahoma"/>
              </a:rPr>
            </a:br>
            <a:r>
              <a:rPr lang="en-US" sz="3600" dirty="0">
                <a:latin typeface="Verdana"/>
                <a:ea typeface="Verdana"/>
                <a:cs typeface="Tahoma"/>
              </a:rPr>
              <a:t>an independent agency</a:t>
            </a:r>
          </a:p>
          <a:p>
            <a:pPr marL="571500" indent="-571500">
              <a:lnSpc>
                <a:spcPct val="100000"/>
              </a:lnSpc>
              <a:spcAft>
                <a:spcPts val="1800"/>
              </a:spcAft>
              <a:buFont typeface="System Font Regular"/>
              <a:buChar char="▸"/>
            </a:pPr>
            <a:endParaRPr lang="en-US" sz="3600" dirty="0"/>
          </a:p>
          <a:p>
            <a:pPr marL="571500" indent="-571500">
              <a:lnSpc>
                <a:spcPct val="100000"/>
              </a:lnSpc>
              <a:spcAft>
                <a:spcPts val="1800"/>
              </a:spcAft>
              <a:buFont typeface="System Font Regular"/>
              <a:buChar char="▸"/>
            </a:pPr>
            <a:endParaRPr lang="en-US" sz="3600" dirty="0"/>
          </a:p>
        </p:txBody>
      </p:sp>
      <p:sp>
        <p:nvSpPr>
          <p:cNvPr id="5" name="Content Placeholder 2">
            <a:extLst>
              <a:ext uri="{FF2B5EF4-FFF2-40B4-BE49-F238E27FC236}">
                <a16:creationId xmlns:a16="http://schemas.microsoft.com/office/drawing/2014/main" id="{6428634B-11A7-9716-D5A1-8D10D4A2F920}"/>
              </a:ext>
            </a:extLst>
          </p:cNvPr>
          <p:cNvSpPr txBox="1">
            <a:spLocks/>
          </p:cNvSpPr>
          <p:nvPr/>
        </p:nvSpPr>
        <p:spPr>
          <a:xfrm>
            <a:off x="693575" y="570414"/>
            <a:ext cx="7070804" cy="497553"/>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0"/>
              </a:spcBef>
              <a:spcAft>
                <a:spcPts val="1200"/>
              </a:spcAft>
              <a:buClr>
                <a:srgbClr val="FDB81A"/>
              </a:buClr>
              <a:buFont typeface="Arial" panose="020B0604020202020204" pitchFamily="34" charset="0"/>
              <a:buNone/>
              <a:defRPr sz="32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50000"/>
              </a:lnSpc>
              <a:spcBef>
                <a:spcPts val="0"/>
              </a:spcBef>
              <a:spcAft>
                <a:spcPts val="1200"/>
              </a:spcAft>
              <a:buClr>
                <a:srgbClr val="FDB81A"/>
              </a:buClr>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50000"/>
              </a:lnSpc>
              <a:spcBef>
                <a:spcPts val="0"/>
              </a:spcBef>
              <a:spcAft>
                <a:spcPts val="1200"/>
              </a:spcAft>
              <a:buClr>
                <a:srgbClr val="FDB81A"/>
              </a:buClr>
              <a:buFont typeface="Webdings" panose="05030102010509060703" pitchFamily="18" charset="2"/>
              <a:buChar char=""/>
              <a:defRPr sz="20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Dave Weldon </a:t>
            </a:r>
            <a:r>
              <a:rPr lang="en-US" sz="2000" b="1" dirty="0"/>
              <a:t>MD</a:t>
            </a:r>
          </a:p>
        </p:txBody>
      </p:sp>
    </p:spTree>
    <p:extLst>
      <p:ext uri="{BB962C8B-B14F-4D97-AF65-F5344CB8AC3E}">
        <p14:creationId xmlns:p14="http://schemas.microsoft.com/office/powerpoint/2010/main" val="402684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665D1E-2347-5D96-8C32-0B44CDB944C2}"/>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ue sound waveform with white background&#10;&#10;Description automatically generated">
            <a:extLst>
              <a:ext uri="{FF2B5EF4-FFF2-40B4-BE49-F238E27FC236}">
                <a16:creationId xmlns:a16="http://schemas.microsoft.com/office/drawing/2014/main" id="{EC58B1E2-F7CD-AC6A-B700-951D3D3A2BE8}"/>
              </a:ext>
            </a:extLst>
          </p:cNvPr>
          <p:cNvPicPr>
            <a:picLocks noChangeAspect="1"/>
          </p:cNvPicPr>
          <p:nvPr/>
        </p:nvPicPr>
        <p:blipFill>
          <a:blip r:embed="rId3"/>
          <a:stretch>
            <a:fillRect/>
          </a:stretch>
        </p:blipFill>
        <p:spPr>
          <a:xfrm>
            <a:off x="6381750" y="2364377"/>
            <a:ext cx="5686425" cy="2948396"/>
          </a:xfrm>
          <a:prstGeom prst="rect">
            <a:avLst/>
          </a:prstGeom>
        </p:spPr>
      </p:pic>
      <p:sp>
        <p:nvSpPr>
          <p:cNvPr id="3" name="Content Placeholder 2">
            <a:extLst>
              <a:ext uri="{FF2B5EF4-FFF2-40B4-BE49-F238E27FC236}">
                <a16:creationId xmlns:a16="http://schemas.microsoft.com/office/drawing/2014/main" id="{32DFE426-287D-E36E-4E6D-AE00CEF3E68A}"/>
              </a:ext>
            </a:extLst>
          </p:cNvPr>
          <p:cNvSpPr>
            <a:spLocks noGrp="1"/>
          </p:cNvSpPr>
          <p:nvPr>
            <p:ph idx="1"/>
          </p:nvPr>
        </p:nvSpPr>
        <p:spPr>
          <a:xfrm>
            <a:off x="660400" y="1335024"/>
            <a:ext cx="7034362" cy="5015673"/>
          </a:xfrm>
        </p:spPr>
        <p:txBody>
          <a:bodyPr>
            <a:noAutofit/>
          </a:bodyPr>
          <a:lstStyle/>
          <a:p>
            <a:pPr marL="514350" indent="-514350">
              <a:lnSpc>
                <a:spcPts val="4620"/>
              </a:lnSpc>
              <a:spcAft>
                <a:spcPts val="3000"/>
              </a:spcAft>
              <a:buAutoNum type="arabicPeriod"/>
            </a:pPr>
            <a:r>
              <a:rPr lang="en-US" sz="3600" dirty="0"/>
              <a:t>Trump nominees question expert consensus.</a:t>
            </a:r>
          </a:p>
          <a:p>
            <a:pPr marL="514350" indent="-514350">
              <a:lnSpc>
                <a:spcPts val="4620"/>
              </a:lnSpc>
              <a:spcAft>
                <a:spcPts val="3000"/>
              </a:spcAft>
              <a:buAutoNum type="arabicPeriod"/>
            </a:pPr>
            <a:r>
              <a:rPr lang="en-US" sz="3600" dirty="0"/>
              <a:t>Federal budget restrictions </a:t>
            </a:r>
            <a:br>
              <a:rPr lang="en-US" sz="3600" dirty="0"/>
            </a:br>
            <a:r>
              <a:rPr lang="en-US" sz="3600" dirty="0"/>
              <a:t>will drive policy.</a:t>
            </a:r>
          </a:p>
          <a:p>
            <a:pPr marL="514350" indent="-514350">
              <a:lnSpc>
                <a:spcPts val="4620"/>
              </a:lnSpc>
              <a:spcAft>
                <a:spcPts val="3000"/>
              </a:spcAft>
              <a:buAutoNum type="arabicPeriod"/>
            </a:pPr>
            <a:r>
              <a:rPr lang="en-US" sz="3600" dirty="0"/>
              <a:t>Combined, these can </a:t>
            </a:r>
            <a:br>
              <a:rPr lang="en-US" sz="3600" dirty="0"/>
            </a:br>
            <a:r>
              <a:rPr lang="en-US" sz="3600" dirty="0"/>
              <a:t>create seismic shifts.</a:t>
            </a:r>
          </a:p>
        </p:txBody>
      </p:sp>
      <p:sp>
        <p:nvSpPr>
          <p:cNvPr id="2" name="Title 1">
            <a:extLst>
              <a:ext uri="{FF2B5EF4-FFF2-40B4-BE49-F238E27FC236}">
                <a16:creationId xmlns:a16="http://schemas.microsoft.com/office/drawing/2014/main" id="{CC61A730-2AE7-52CF-D421-6628FA3EF827}"/>
              </a:ext>
            </a:extLst>
          </p:cNvPr>
          <p:cNvSpPr>
            <a:spLocks noGrp="1"/>
          </p:cNvSpPr>
          <p:nvPr>
            <p:ph type="title"/>
          </p:nvPr>
        </p:nvSpPr>
        <p:spPr>
          <a:xfrm>
            <a:off x="660400" y="222456"/>
            <a:ext cx="10515600" cy="689951"/>
          </a:xfrm>
        </p:spPr>
        <p:txBody>
          <a:bodyPr>
            <a:noAutofit/>
          </a:bodyPr>
          <a:lstStyle/>
          <a:p>
            <a:r>
              <a:rPr lang="en-US" sz="4000" dirty="0">
                <a:solidFill>
                  <a:schemeClr val="bg1"/>
                </a:solidFill>
              </a:rPr>
              <a:t>Three Takeaways</a:t>
            </a:r>
          </a:p>
        </p:txBody>
      </p:sp>
      <p:pic>
        <p:nvPicPr>
          <p:cNvPr id="7" name="Picture 6">
            <a:extLst>
              <a:ext uri="{FF2B5EF4-FFF2-40B4-BE49-F238E27FC236}">
                <a16:creationId xmlns:a16="http://schemas.microsoft.com/office/drawing/2014/main" id="{09DED81C-7499-549E-7AF9-5E26C9DC2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335723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A86A4-72F0-F061-486C-420417A5670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458BB58-0EEA-F129-186E-45588019F11C}"/>
              </a:ext>
            </a:extLst>
          </p:cNvPr>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sound waveform with white background&#10;&#10;Description automatically generated">
            <a:extLst>
              <a:ext uri="{FF2B5EF4-FFF2-40B4-BE49-F238E27FC236}">
                <a16:creationId xmlns:a16="http://schemas.microsoft.com/office/drawing/2014/main" id="{B8ED44EF-44CD-EDFC-F4AD-FFF8EF4AF923}"/>
              </a:ext>
            </a:extLst>
          </p:cNvPr>
          <p:cNvPicPr>
            <a:picLocks noChangeAspect="1"/>
          </p:cNvPicPr>
          <p:nvPr/>
        </p:nvPicPr>
        <p:blipFill>
          <a:blip r:embed="rId3"/>
          <a:stretch>
            <a:fillRect/>
          </a:stretch>
        </p:blipFill>
        <p:spPr>
          <a:xfrm>
            <a:off x="3562350" y="192677"/>
            <a:ext cx="5057775" cy="2653121"/>
          </a:xfrm>
          <a:prstGeom prst="rect">
            <a:avLst/>
          </a:prstGeom>
        </p:spPr>
      </p:pic>
      <p:pic>
        <p:nvPicPr>
          <p:cNvPr id="21" name="Picture 20" descr="A close-up of a sign&#10;&#10;Description automatically generated">
            <a:extLst>
              <a:ext uri="{FF2B5EF4-FFF2-40B4-BE49-F238E27FC236}">
                <a16:creationId xmlns:a16="http://schemas.microsoft.com/office/drawing/2014/main" id="{8D2E0349-08DB-4A90-44FB-E58932F17DE2}"/>
              </a:ext>
            </a:extLst>
          </p:cNvPr>
          <p:cNvPicPr>
            <a:picLocks noChangeAspect="1"/>
          </p:cNvPicPr>
          <p:nvPr/>
        </p:nvPicPr>
        <p:blipFill>
          <a:blip r:embed="rId4" cstate="print">
            <a:extLst>
              <a:ext uri="{28A0092B-C50C-407E-A947-70E740481C1C}">
                <a14:useLocalDpi xmlns:a14="http://schemas.microsoft.com/office/drawing/2010/main" val="0"/>
              </a:ext>
            </a:extLst>
          </a:blip>
          <a:srcRect r="54079"/>
          <a:stretch/>
        </p:blipFill>
        <p:spPr>
          <a:xfrm>
            <a:off x="2244458" y="2599945"/>
            <a:ext cx="3198019" cy="3334512"/>
          </a:xfrm>
          <a:prstGeom prst="rect">
            <a:avLst/>
          </a:prstGeom>
          <a:effectLst>
            <a:outerShdw blurRad="76200" dir="13500000" sy="23000" kx="1200000" algn="br" rotWithShape="0">
              <a:prstClr val="black">
                <a:alpha val="20000"/>
              </a:prstClr>
            </a:outerShdw>
          </a:effectLst>
        </p:spPr>
      </p:pic>
      <p:pic>
        <p:nvPicPr>
          <p:cNvPr id="3" name="Picture 2" descr="A close-up of a sign&#10;&#10;Description automatically generated">
            <a:extLst>
              <a:ext uri="{FF2B5EF4-FFF2-40B4-BE49-F238E27FC236}">
                <a16:creationId xmlns:a16="http://schemas.microsoft.com/office/drawing/2014/main" id="{1248645C-C4E8-FDA1-FD1B-C8FA4BD25A97}"/>
              </a:ext>
            </a:extLst>
          </p:cNvPr>
          <p:cNvPicPr>
            <a:picLocks noChangeAspect="1"/>
          </p:cNvPicPr>
          <p:nvPr/>
        </p:nvPicPr>
        <p:blipFill>
          <a:blip r:embed="rId5" cstate="print">
            <a:extLst>
              <a:ext uri="{28A0092B-C50C-407E-A947-70E740481C1C}">
                <a14:useLocalDpi xmlns:a14="http://schemas.microsoft.com/office/drawing/2010/main" val="0"/>
              </a:ext>
            </a:extLst>
          </a:blip>
          <a:srcRect l="54079"/>
          <a:stretch/>
        </p:blipFill>
        <p:spPr>
          <a:xfrm>
            <a:off x="7419987" y="2599945"/>
            <a:ext cx="3198019" cy="333451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067293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1"/>
                                        </p:tgtEl>
                                      </p:cBhvr>
                                      <p:by x="150000" y="150000"/>
                                    </p:animScale>
                                  </p:childTnLst>
                                </p:cTn>
                              </p:par>
                              <p:par>
                                <p:cTn id="7" presetID="6" presetClass="emph" presetSubtype="0" fill="hold" nodeType="withEffect">
                                  <p:stCondLst>
                                    <p:cond delay="0"/>
                                  </p:stCondLst>
                                  <p:childTnLst>
                                    <p:animScale>
                                      <p:cBhvr>
                                        <p:cTn id="8"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EADCE-C9A4-E6AE-8643-9EDC5616946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8D9BE5B-B453-3541-237F-A99D217A4677}"/>
              </a:ext>
            </a:extLst>
          </p:cNvPr>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e chart with numbers and a white circle&#10;&#10;Description automatically generated">
            <a:extLst>
              <a:ext uri="{FF2B5EF4-FFF2-40B4-BE49-F238E27FC236}">
                <a16:creationId xmlns:a16="http://schemas.microsoft.com/office/drawing/2014/main" id="{70B0EC69-FC6F-218B-0DF9-636D00E3ED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12" t="5685" r="29984" b="6533"/>
          <a:stretch/>
        </p:blipFill>
        <p:spPr>
          <a:xfrm>
            <a:off x="3031067" y="789132"/>
            <a:ext cx="5113866" cy="5648478"/>
          </a:xfrm>
          <a:prstGeom prst="rect">
            <a:avLst/>
          </a:prstGeom>
        </p:spPr>
      </p:pic>
      <p:sp>
        <p:nvSpPr>
          <p:cNvPr id="13" name="Rectangle 12">
            <a:extLst>
              <a:ext uri="{FF2B5EF4-FFF2-40B4-BE49-F238E27FC236}">
                <a16:creationId xmlns:a16="http://schemas.microsoft.com/office/drawing/2014/main" id="{69AB16D0-CAD4-908B-DA36-5E6EE2B573E1}"/>
              </a:ext>
            </a:extLst>
          </p:cNvPr>
          <p:cNvSpPr/>
          <p:nvPr/>
        </p:nvSpPr>
        <p:spPr>
          <a:xfrm>
            <a:off x="1428986" y="901095"/>
            <a:ext cx="2093147" cy="152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863AE7-F413-6F55-FBD5-1745B8E94272}"/>
              </a:ext>
            </a:extLst>
          </p:cNvPr>
          <p:cNvSpPr/>
          <p:nvPr/>
        </p:nvSpPr>
        <p:spPr>
          <a:xfrm>
            <a:off x="7971838" y="1422400"/>
            <a:ext cx="2093147" cy="152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56EC60-F60E-C151-2610-9AB12237F273}"/>
              </a:ext>
            </a:extLst>
          </p:cNvPr>
          <p:cNvSpPr/>
          <p:nvPr/>
        </p:nvSpPr>
        <p:spPr>
          <a:xfrm>
            <a:off x="8029693" y="4596190"/>
            <a:ext cx="2093147" cy="152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e chart with numbers and a white circle&#10;&#10;Description automatically generated">
            <a:extLst>
              <a:ext uri="{FF2B5EF4-FFF2-40B4-BE49-F238E27FC236}">
                <a16:creationId xmlns:a16="http://schemas.microsoft.com/office/drawing/2014/main" id="{80E9B335-94A0-2226-1064-E8F97136FFC4}"/>
              </a:ext>
            </a:extLst>
          </p:cNvPr>
          <p:cNvPicPr>
            <a:picLocks noChangeAspect="1"/>
          </p:cNvPicPr>
          <p:nvPr/>
        </p:nvPicPr>
        <p:blipFill>
          <a:blip r:embed="rId3" cstate="print">
            <a:extLst>
              <a:ext uri="{28A0092B-C50C-407E-A947-70E740481C1C}">
                <a14:useLocalDpi xmlns:a14="http://schemas.microsoft.com/office/drawing/2010/main" val="0"/>
              </a:ext>
            </a:extLst>
          </a:blip>
          <a:srcRect l="68504" r="-1" b="60263"/>
          <a:stretch/>
        </p:blipFill>
        <p:spPr>
          <a:xfrm>
            <a:off x="7971838" y="423333"/>
            <a:ext cx="3603037" cy="2556934"/>
          </a:xfrm>
          <a:prstGeom prst="rect">
            <a:avLst/>
          </a:prstGeom>
        </p:spPr>
      </p:pic>
      <p:pic>
        <p:nvPicPr>
          <p:cNvPr id="11" name="Picture 10" descr="A pie chart with numbers and a white circle&#10;&#10;Description automatically generated">
            <a:extLst>
              <a:ext uri="{FF2B5EF4-FFF2-40B4-BE49-F238E27FC236}">
                <a16:creationId xmlns:a16="http://schemas.microsoft.com/office/drawing/2014/main" id="{B29D71F7-021E-67DB-E590-B22C1ACDE451}"/>
              </a:ext>
            </a:extLst>
          </p:cNvPr>
          <p:cNvPicPr>
            <a:picLocks noChangeAspect="1"/>
          </p:cNvPicPr>
          <p:nvPr/>
        </p:nvPicPr>
        <p:blipFill>
          <a:blip r:embed="rId3" cstate="print">
            <a:extLst>
              <a:ext uri="{28A0092B-C50C-407E-A947-70E740481C1C}">
                <a14:useLocalDpi xmlns:a14="http://schemas.microsoft.com/office/drawing/2010/main" val="0"/>
              </a:ext>
            </a:extLst>
          </a:blip>
          <a:srcRect l="68503" t="62895" r="10888"/>
          <a:stretch/>
        </p:blipFill>
        <p:spPr>
          <a:xfrm>
            <a:off x="7971838" y="4470400"/>
            <a:ext cx="2357496" cy="2387600"/>
          </a:xfrm>
          <a:prstGeom prst="rect">
            <a:avLst/>
          </a:prstGeom>
        </p:spPr>
      </p:pic>
      <p:pic>
        <p:nvPicPr>
          <p:cNvPr id="12" name="Picture 11" descr="A pie chart with numbers and a white circle&#10;&#10;Description automatically generated">
            <a:extLst>
              <a:ext uri="{FF2B5EF4-FFF2-40B4-BE49-F238E27FC236}">
                <a16:creationId xmlns:a16="http://schemas.microsoft.com/office/drawing/2014/main" id="{41B63295-76BF-EEF1-BEFD-61080721FD02}"/>
              </a:ext>
            </a:extLst>
          </p:cNvPr>
          <p:cNvPicPr>
            <a:picLocks noChangeAspect="1"/>
          </p:cNvPicPr>
          <p:nvPr/>
        </p:nvPicPr>
        <p:blipFill>
          <a:blip r:embed="rId3" cstate="print">
            <a:extLst>
              <a:ext uri="{28A0092B-C50C-407E-A947-70E740481C1C}">
                <a14:useLocalDpi xmlns:a14="http://schemas.microsoft.com/office/drawing/2010/main" val="0"/>
              </a:ext>
            </a:extLst>
          </a:blip>
          <a:srcRect r="70395" b="68947"/>
          <a:stretch/>
        </p:blipFill>
        <p:spPr>
          <a:xfrm>
            <a:off x="135467" y="423333"/>
            <a:ext cx="3386666" cy="1998134"/>
          </a:xfrm>
          <a:prstGeom prst="rect">
            <a:avLst/>
          </a:prstGeom>
        </p:spPr>
      </p:pic>
    </p:spTree>
    <p:extLst>
      <p:ext uri="{BB962C8B-B14F-4D97-AF65-F5344CB8AC3E}">
        <p14:creationId xmlns:p14="http://schemas.microsoft.com/office/powerpoint/2010/main" val="37118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D9AD-300E-281C-A2DE-F6F4B4120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7CC52-E845-FD9A-D751-8E40E42416E0}"/>
              </a:ext>
            </a:extLst>
          </p:cNvPr>
          <p:cNvSpPr>
            <a:spLocks noGrp="1"/>
          </p:cNvSpPr>
          <p:nvPr>
            <p:ph type="title"/>
          </p:nvPr>
        </p:nvSpPr>
        <p:spPr>
          <a:xfrm>
            <a:off x="0" y="2871537"/>
            <a:ext cx="12192000" cy="3429309"/>
          </a:xfrm>
        </p:spPr>
        <p:txBody>
          <a:bodyPr>
            <a:noAutofit/>
          </a:bodyPr>
          <a:lstStyle/>
          <a:p>
            <a:pPr algn="ctr"/>
            <a:r>
              <a:rPr lang="en-US" sz="6600" dirty="0">
                <a:solidFill>
                  <a:schemeClr val="bg1"/>
                </a:solidFill>
              </a:rPr>
              <a:t>Centers for Medicare </a:t>
            </a:r>
            <a:br>
              <a:rPr lang="en-US" sz="6600" dirty="0">
                <a:solidFill>
                  <a:schemeClr val="bg1"/>
                </a:solidFill>
              </a:rPr>
            </a:br>
            <a:r>
              <a:rPr lang="en-US" sz="6600" dirty="0">
                <a:solidFill>
                  <a:schemeClr val="bg1"/>
                </a:solidFill>
              </a:rPr>
              <a:t>and Medicaid Services</a:t>
            </a:r>
          </a:p>
        </p:txBody>
      </p:sp>
      <p:pic>
        <p:nvPicPr>
          <p:cNvPr id="3" name="Picture 2" descr="A white text on a black background&#10;&#10;Description automatically generated">
            <a:extLst>
              <a:ext uri="{FF2B5EF4-FFF2-40B4-BE49-F238E27FC236}">
                <a16:creationId xmlns:a16="http://schemas.microsoft.com/office/drawing/2014/main" id="{CDF4E038-7B12-1110-1B90-4C0C0A94F50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366958" y="1379623"/>
            <a:ext cx="5458083" cy="1908198"/>
          </a:xfrm>
          <a:prstGeom prst="rect">
            <a:avLst/>
          </a:prstGeom>
        </p:spPr>
      </p:pic>
    </p:spTree>
    <p:extLst>
      <p:ext uri="{BB962C8B-B14F-4D97-AF65-F5344CB8AC3E}">
        <p14:creationId xmlns:p14="http://schemas.microsoft.com/office/powerpoint/2010/main" val="1890760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7B1A3E-8D5D-4917-84E1-9F796A339C37}"/>
              </a:ext>
            </a:extLst>
          </p:cNvPr>
          <p:cNvSpPr/>
          <p:nvPr/>
        </p:nvSpPr>
        <p:spPr>
          <a:xfrm>
            <a:off x="0" y="0"/>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9279E9-2889-FCEF-7CF5-24E97D5FFB4F}"/>
              </a:ext>
            </a:extLst>
          </p:cNvPr>
          <p:cNvSpPr>
            <a:spLocks noGrp="1"/>
          </p:cNvSpPr>
          <p:nvPr>
            <p:ph idx="1"/>
          </p:nvPr>
        </p:nvSpPr>
        <p:spPr>
          <a:xfrm>
            <a:off x="629654" y="2297847"/>
            <a:ext cx="7755129" cy="4057723"/>
          </a:xfrm>
        </p:spPr>
        <p:txBody>
          <a:bodyPr>
            <a:normAutofit/>
          </a:bodyPr>
          <a:lstStyle/>
          <a:p>
            <a:pPr marL="571500" indent="-571500">
              <a:lnSpc>
                <a:spcPct val="100000"/>
              </a:lnSpc>
              <a:spcAft>
                <a:spcPts val="2400"/>
              </a:spcAft>
              <a:buFont typeface="System Font Regular"/>
              <a:buChar char="▸"/>
            </a:pPr>
            <a:r>
              <a:rPr lang="en-US" sz="3600" dirty="0"/>
              <a:t>Oversees health care programs including </a:t>
            </a:r>
            <a:br>
              <a:rPr lang="en-US" sz="3600" dirty="0"/>
            </a:br>
            <a:r>
              <a:rPr lang="en-US" sz="3600" dirty="0"/>
              <a:t>Medicare, Medicare Advantage, Medicaid, </a:t>
            </a:r>
            <a:br>
              <a:rPr lang="en-US" sz="3600" dirty="0"/>
            </a:br>
            <a:r>
              <a:rPr lang="en-US" sz="3600" dirty="0"/>
              <a:t>and Child Health</a:t>
            </a:r>
            <a:br>
              <a:rPr lang="en-US" sz="3600" dirty="0"/>
            </a:br>
            <a:r>
              <a:rPr lang="en-US" sz="3600" dirty="0"/>
              <a:t>Insurance Program</a:t>
            </a:r>
          </a:p>
        </p:txBody>
      </p:sp>
      <p:sp>
        <p:nvSpPr>
          <p:cNvPr id="7" name="TextBox 6">
            <a:extLst>
              <a:ext uri="{FF2B5EF4-FFF2-40B4-BE49-F238E27FC236}">
                <a16:creationId xmlns:a16="http://schemas.microsoft.com/office/drawing/2014/main" id="{7FF79D1F-0D9E-2D2C-C13B-9930B73B9E2C}"/>
              </a:ext>
            </a:extLst>
          </p:cNvPr>
          <p:cNvSpPr txBox="1"/>
          <p:nvPr/>
        </p:nvSpPr>
        <p:spPr>
          <a:xfrm>
            <a:off x="9111222" y="925624"/>
            <a:ext cx="2840146" cy="5232202"/>
          </a:xfrm>
          <a:prstGeom prst="rect">
            <a:avLst/>
          </a:prstGeom>
          <a:noFill/>
        </p:spPr>
        <p:txBody>
          <a:bodyPr wrap="square">
            <a:spAutoFit/>
          </a:bodyPr>
          <a:lstStyle/>
          <a:p>
            <a:pPr>
              <a:spcAft>
                <a:spcPts val="1200"/>
              </a:spcAft>
            </a:pPr>
            <a:r>
              <a:rPr lang="en-US" b="1" dirty="0">
                <a:solidFill>
                  <a:srgbClr val="FDB81A"/>
                </a:solidFill>
              </a:rPr>
              <a:t>Key Statistics:</a:t>
            </a:r>
          </a:p>
          <a:p>
            <a:pPr marL="301625" lvl="1" indent="-301625">
              <a:spcAft>
                <a:spcPts val="3000"/>
              </a:spcAft>
              <a:buClr>
                <a:srgbClr val="FDB81A"/>
              </a:buClr>
              <a:buFont typeface="Arial" panose="020B0604020202020204" pitchFamily="34" charset="0"/>
              <a:buChar char="•"/>
            </a:pPr>
            <a:r>
              <a:rPr lang="en-US" sz="3200" b="1" dirty="0">
                <a:solidFill>
                  <a:schemeClr val="bg1"/>
                </a:solidFill>
              </a:rPr>
              <a:t>$1.5 trillion </a:t>
            </a:r>
            <a:r>
              <a:rPr lang="en-US" sz="3200" dirty="0">
                <a:solidFill>
                  <a:schemeClr val="bg1"/>
                </a:solidFill>
              </a:rPr>
              <a:t>budget</a:t>
            </a:r>
          </a:p>
          <a:p>
            <a:pPr marL="301625" lvl="1" indent="-301625">
              <a:spcAft>
                <a:spcPts val="3000"/>
              </a:spcAft>
              <a:buClr>
                <a:srgbClr val="FDB81A"/>
              </a:buClr>
              <a:buFont typeface="Arial" panose="020B0604020202020204" pitchFamily="34" charset="0"/>
              <a:buChar char="•"/>
            </a:pPr>
            <a:r>
              <a:rPr lang="en-US" sz="3200" b="1" dirty="0">
                <a:solidFill>
                  <a:schemeClr val="bg1"/>
                </a:solidFill>
              </a:rPr>
              <a:t>6,700</a:t>
            </a:r>
            <a:r>
              <a:rPr lang="en-US" sz="3200" dirty="0">
                <a:solidFill>
                  <a:schemeClr val="bg1"/>
                </a:solidFill>
              </a:rPr>
              <a:t> employees</a:t>
            </a:r>
          </a:p>
          <a:p>
            <a:pPr marL="301625" lvl="1" indent="-301625">
              <a:spcAft>
                <a:spcPts val="3000"/>
              </a:spcAft>
              <a:buClr>
                <a:srgbClr val="FDB81A"/>
              </a:buClr>
              <a:buFont typeface="Arial" panose="020B0604020202020204" pitchFamily="34" charset="0"/>
              <a:buChar char="•"/>
            </a:pPr>
            <a:r>
              <a:rPr lang="en-US" sz="3200" b="1" dirty="0">
                <a:solidFill>
                  <a:schemeClr val="bg1"/>
                </a:solidFill>
              </a:rPr>
              <a:t>$9.5 billion </a:t>
            </a:r>
            <a:br>
              <a:rPr lang="en-US" sz="3200" b="1" dirty="0">
                <a:solidFill>
                  <a:schemeClr val="bg1"/>
                </a:solidFill>
              </a:rPr>
            </a:br>
            <a:r>
              <a:rPr lang="en-US" sz="3200" dirty="0">
                <a:solidFill>
                  <a:schemeClr val="bg1"/>
                </a:solidFill>
              </a:rPr>
              <a:t>to Colorado</a:t>
            </a:r>
          </a:p>
        </p:txBody>
      </p:sp>
      <p:pic>
        <p:nvPicPr>
          <p:cNvPr id="10" name="Picture 9" descr="A blue and yellow logo&#10;&#10;Description automatically generated">
            <a:extLst>
              <a:ext uri="{FF2B5EF4-FFF2-40B4-BE49-F238E27FC236}">
                <a16:creationId xmlns:a16="http://schemas.microsoft.com/office/drawing/2014/main" id="{2779E588-9CE9-01AF-81BE-7D3101CB80CC}"/>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9654" y="502430"/>
            <a:ext cx="3830051" cy="1340518"/>
          </a:xfrm>
          <a:prstGeom prst="rect">
            <a:avLst/>
          </a:prstGeom>
        </p:spPr>
      </p:pic>
    </p:spTree>
    <p:extLst>
      <p:ext uri="{BB962C8B-B14F-4D97-AF65-F5344CB8AC3E}">
        <p14:creationId xmlns:p14="http://schemas.microsoft.com/office/powerpoint/2010/main" val="90698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2E634-D2D1-AFBD-939C-3A21E8321B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EB75DE4-C7C1-0245-18A1-6A04ACFEB246}"/>
              </a:ext>
            </a:extLst>
          </p:cNvPr>
          <p:cNvSpPr/>
          <p:nvPr/>
        </p:nvSpPr>
        <p:spPr>
          <a:xfrm>
            <a:off x="0" y="0"/>
            <a:ext cx="875995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98A082-EEA0-8D7A-310C-3903A735EE4B}"/>
              </a:ext>
            </a:extLst>
          </p:cNvPr>
          <p:cNvSpPr>
            <a:spLocks noGrp="1"/>
          </p:cNvSpPr>
          <p:nvPr>
            <p:ph idx="1"/>
          </p:nvPr>
        </p:nvSpPr>
        <p:spPr>
          <a:xfrm>
            <a:off x="693821" y="1329903"/>
            <a:ext cx="7475621" cy="4770194"/>
          </a:xfrm>
        </p:spPr>
        <p:txBody>
          <a:bodyPr vert="horz" lIns="91440" tIns="45720" rIns="91440" bIns="45720" rtlCol="0" anchor="t">
            <a:noAutofit/>
          </a:bodyPr>
          <a:lstStyle/>
          <a:p>
            <a:pPr marL="571500" indent="-571500">
              <a:lnSpc>
                <a:spcPct val="100000"/>
              </a:lnSpc>
              <a:spcAft>
                <a:spcPts val="1800"/>
              </a:spcAft>
              <a:buFont typeface="System Font Regular"/>
              <a:buChar char="▸"/>
            </a:pPr>
            <a:r>
              <a:rPr lang="en-US" sz="3600" dirty="0">
                <a:latin typeface="Verdana"/>
                <a:ea typeface="Verdana"/>
                <a:cs typeface="Tahoma"/>
              </a:rPr>
              <a:t>Cardiothoracic surgeon</a:t>
            </a:r>
          </a:p>
          <a:p>
            <a:pPr marL="571500" indent="-571500">
              <a:lnSpc>
                <a:spcPct val="100000"/>
              </a:lnSpc>
              <a:spcAft>
                <a:spcPts val="1800"/>
              </a:spcAft>
              <a:buFont typeface="System Font Regular"/>
              <a:buChar char="▸"/>
            </a:pPr>
            <a:r>
              <a:rPr lang="en-US" sz="3600" dirty="0"/>
              <a:t>Television personality</a:t>
            </a:r>
          </a:p>
          <a:p>
            <a:pPr marL="571500" indent="-571500">
              <a:lnSpc>
                <a:spcPct val="100000"/>
              </a:lnSpc>
              <a:spcAft>
                <a:spcPts val="1800"/>
              </a:spcAft>
              <a:buFont typeface="System Font Regular"/>
              <a:buChar char="▸"/>
            </a:pPr>
            <a:r>
              <a:rPr lang="en-US" sz="3600" dirty="0"/>
              <a:t>Interest in alternative medicine and faith healing</a:t>
            </a:r>
          </a:p>
          <a:p>
            <a:pPr marL="571500" indent="-571500">
              <a:lnSpc>
                <a:spcPct val="100000"/>
              </a:lnSpc>
              <a:spcAft>
                <a:spcPts val="1800"/>
              </a:spcAft>
              <a:buFont typeface="System Font Regular"/>
              <a:buChar char="▸"/>
            </a:pPr>
            <a:r>
              <a:rPr lang="en-US" sz="3600" dirty="0"/>
              <a:t>Former Senate candidate</a:t>
            </a:r>
          </a:p>
          <a:p>
            <a:pPr marL="571500" indent="-571500">
              <a:lnSpc>
                <a:spcPct val="100000"/>
              </a:lnSpc>
              <a:spcAft>
                <a:spcPts val="1800"/>
              </a:spcAft>
              <a:buFont typeface="System Font Regular"/>
              <a:buChar char="▸"/>
            </a:pPr>
            <a:r>
              <a:rPr lang="en-US" sz="3600" dirty="0"/>
              <a:t>Medicare Advantage for All</a:t>
            </a:r>
          </a:p>
          <a:p>
            <a:pPr marL="571500" indent="-571500">
              <a:lnSpc>
                <a:spcPct val="100000"/>
              </a:lnSpc>
              <a:spcAft>
                <a:spcPts val="1800"/>
              </a:spcAft>
              <a:buFont typeface="System Font Regular"/>
              <a:buChar char="▸"/>
            </a:pPr>
            <a:endParaRPr lang="en-US" sz="3600" dirty="0"/>
          </a:p>
          <a:p>
            <a:pPr marL="457200" indent="-457200">
              <a:lnSpc>
                <a:spcPct val="100000"/>
              </a:lnSpc>
              <a:spcAft>
                <a:spcPts val="1800"/>
              </a:spcAft>
              <a:buFont typeface="Arial" panose="020B0604020202020204" pitchFamily="34" charset="0"/>
              <a:buChar char="•"/>
            </a:pPr>
            <a:endParaRPr lang="en-US" sz="3600" dirty="0"/>
          </a:p>
          <a:p>
            <a:pPr marL="457200" indent="-457200">
              <a:lnSpc>
                <a:spcPct val="100000"/>
              </a:lnSpc>
              <a:spcAft>
                <a:spcPts val="1800"/>
              </a:spcAft>
              <a:buFont typeface="Arial" panose="020B0604020202020204" pitchFamily="34" charset="0"/>
              <a:buChar char="•"/>
            </a:pPr>
            <a:endParaRPr lang="en-US" sz="3600" dirty="0"/>
          </a:p>
        </p:txBody>
      </p:sp>
      <p:sp>
        <p:nvSpPr>
          <p:cNvPr id="5" name="Content Placeholder 2">
            <a:extLst>
              <a:ext uri="{FF2B5EF4-FFF2-40B4-BE49-F238E27FC236}">
                <a16:creationId xmlns:a16="http://schemas.microsoft.com/office/drawing/2014/main" id="{C0FE9923-1E0E-DC21-0FE8-5B33042B71FC}"/>
              </a:ext>
            </a:extLst>
          </p:cNvPr>
          <p:cNvSpPr txBox="1">
            <a:spLocks/>
          </p:cNvSpPr>
          <p:nvPr/>
        </p:nvSpPr>
        <p:spPr>
          <a:xfrm>
            <a:off x="693821" y="159640"/>
            <a:ext cx="5257799" cy="533474"/>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0"/>
              </a:spcBef>
              <a:spcAft>
                <a:spcPts val="1200"/>
              </a:spcAft>
              <a:buClr>
                <a:srgbClr val="FDB81A"/>
              </a:buClr>
              <a:buFont typeface="Arial" panose="020B0604020202020204" pitchFamily="34" charset="0"/>
              <a:buNone/>
              <a:defRPr sz="32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1pPr>
            <a:lvl2pPr marL="685800" indent="-228600" algn="l" defTabSz="914400" rtl="0" eaLnBrk="1" latinLnBrk="0" hangingPunct="1">
              <a:lnSpc>
                <a:spcPct val="150000"/>
              </a:lnSpc>
              <a:spcBef>
                <a:spcPts val="0"/>
              </a:spcBef>
              <a:spcAft>
                <a:spcPts val="1200"/>
              </a:spcAft>
              <a:buClr>
                <a:srgbClr val="FDB81A"/>
              </a:buClr>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2pPr>
            <a:lvl3pPr marL="1143000" indent="-228600" algn="l" defTabSz="914400" rtl="0" eaLnBrk="1" latinLnBrk="0" hangingPunct="1">
              <a:lnSpc>
                <a:spcPct val="150000"/>
              </a:lnSpc>
              <a:spcBef>
                <a:spcPts val="0"/>
              </a:spcBef>
              <a:spcAft>
                <a:spcPts val="1200"/>
              </a:spcAft>
              <a:buClr>
                <a:srgbClr val="FDB81A"/>
              </a:buClr>
              <a:buFont typeface="Webdings" panose="05030102010509060703" pitchFamily="18" charset="2"/>
              <a:buChar char=""/>
              <a:defRPr sz="20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600"/>
              </a:spcBef>
              <a:spcAft>
                <a:spcPts val="600"/>
              </a:spcAft>
              <a:buClr>
                <a:srgbClr val="FDB81A"/>
              </a:buClr>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latin typeface="Verdana"/>
                <a:ea typeface="Verdana"/>
                <a:cs typeface="Tahoma"/>
              </a:rPr>
              <a:t>Mehmet Oz </a:t>
            </a:r>
            <a:r>
              <a:rPr lang="en-US" sz="2000" b="1" dirty="0">
                <a:latin typeface="Verdana"/>
                <a:ea typeface="Verdana"/>
                <a:cs typeface="Tahoma"/>
              </a:rPr>
              <a:t>MBA, MD</a:t>
            </a:r>
            <a:endParaRPr lang="en-US" sz="2000" b="1" dirty="0"/>
          </a:p>
        </p:txBody>
      </p:sp>
      <p:pic>
        <p:nvPicPr>
          <p:cNvPr id="7" name="Picture 6" descr="A person in a suit and tie&#10;&#10;Description automatically generated">
            <a:extLst>
              <a:ext uri="{FF2B5EF4-FFF2-40B4-BE49-F238E27FC236}">
                <a16:creationId xmlns:a16="http://schemas.microsoft.com/office/drawing/2014/main" id="{C7025AF5-BC1B-56CC-BD6E-F07A31E8DA5E}"/>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3885" t="14128" r="40381" b="51624"/>
          <a:stretch/>
        </p:blipFill>
        <p:spPr>
          <a:xfrm>
            <a:off x="8759952" y="0"/>
            <a:ext cx="3432048" cy="6858000"/>
          </a:xfrm>
          <a:prstGeom prst="rect">
            <a:avLst/>
          </a:prstGeom>
        </p:spPr>
      </p:pic>
    </p:spTree>
    <p:extLst>
      <p:ext uri="{BB962C8B-B14F-4D97-AF65-F5344CB8AC3E}">
        <p14:creationId xmlns:p14="http://schemas.microsoft.com/office/powerpoint/2010/main" val="28142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people posing for the camera&#10;&#10;Description automatically generated">
            <a:extLst>
              <a:ext uri="{FF2B5EF4-FFF2-40B4-BE49-F238E27FC236}">
                <a16:creationId xmlns:a16="http://schemas.microsoft.com/office/drawing/2014/main" id="{EF6FB2EB-A58B-810B-3874-195C1639B550}"/>
              </a:ext>
            </a:extLst>
          </p:cNvPr>
          <p:cNvPicPr>
            <a:picLocks noChangeAspect="1"/>
          </p:cNvPicPr>
          <p:nvPr/>
        </p:nvPicPr>
        <p:blipFill>
          <a:blip r:embed="rId3"/>
          <a:stretch>
            <a:fillRect/>
          </a:stretch>
        </p:blipFill>
        <p:spPr>
          <a:xfrm>
            <a:off x="0" y="272"/>
            <a:ext cx="12211050" cy="6857456"/>
          </a:xfrm>
          <a:prstGeom prst="rect">
            <a:avLst/>
          </a:prstGeom>
        </p:spPr>
      </p:pic>
    </p:spTree>
    <p:extLst>
      <p:ext uri="{BB962C8B-B14F-4D97-AF65-F5344CB8AC3E}">
        <p14:creationId xmlns:p14="http://schemas.microsoft.com/office/powerpoint/2010/main" val="300477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B067-C4A1-9B20-EB76-87965FEA3FC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7EF2210-4DAA-C87F-2F20-4EB0B8C89C59}"/>
              </a:ext>
            </a:extLst>
          </p:cNvPr>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A Seismic Shift in the Digital Health Landscape — Part One">
            <a:extLst>
              <a:ext uri="{FF2B5EF4-FFF2-40B4-BE49-F238E27FC236}">
                <a16:creationId xmlns:a16="http://schemas.microsoft.com/office/drawing/2014/main" id="{85EEF5F1-60F3-ADD7-37F7-620193B82C4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7797" t="727" r="910" b="6135"/>
          <a:stretch/>
        </p:blipFill>
        <p:spPr bwMode="auto">
          <a:xfrm>
            <a:off x="5867400" y="0"/>
            <a:ext cx="6324600" cy="31364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8EF2E621-1005-CBC2-B0D2-1FF87FD86E21}"/>
              </a:ext>
            </a:extLst>
          </p:cNvPr>
          <p:cNvSpPr>
            <a:spLocks noGrp="1"/>
          </p:cNvSpPr>
          <p:nvPr>
            <p:ph idx="1"/>
          </p:nvPr>
        </p:nvSpPr>
        <p:spPr>
          <a:xfrm>
            <a:off x="481013" y="355350"/>
            <a:ext cx="10515600" cy="1416300"/>
          </a:xfrm>
        </p:spPr>
        <p:txBody>
          <a:bodyPr>
            <a:normAutofit/>
          </a:bodyPr>
          <a:lstStyle/>
          <a:p>
            <a:r>
              <a:rPr lang="en-US" sz="4400" b="1" dirty="0"/>
              <a:t>Medicaid Funding Cuts</a:t>
            </a:r>
          </a:p>
          <a:p>
            <a:pPr algn="ctr"/>
            <a:endParaRPr lang="en-US" b="1" dirty="0"/>
          </a:p>
          <a:p>
            <a:pPr algn="ctr"/>
            <a:endParaRPr lang="en-US" b="1" dirty="0"/>
          </a:p>
        </p:txBody>
      </p:sp>
      <p:sp>
        <p:nvSpPr>
          <p:cNvPr id="4" name="TextBox 3">
            <a:extLst>
              <a:ext uri="{FF2B5EF4-FFF2-40B4-BE49-F238E27FC236}">
                <a16:creationId xmlns:a16="http://schemas.microsoft.com/office/drawing/2014/main" id="{191C203B-CDF6-3331-0AF4-504EA0DDB50D}"/>
              </a:ext>
            </a:extLst>
          </p:cNvPr>
          <p:cNvSpPr txBox="1"/>
          <p:nvPr/>
        </p:nvSpPr>
        <p:spPr>
          <a:xfrm>
            <a:off x="9198769" y="4143396"/>
            <a:ext cx="2257426" cy="1323439"/>
          </a:xfrm>
          <a:prstGeom prst="rect">
            <a:avLst/>
          </a:prstGeom>
          <a:noFill/>
        </p:spPr>
        <p:txBody>
          <a:bodyPr wrap="square" lIns="91440" tIns="45720" rIns="91440" bIns="45720" anchor="t">
            <a:spAutoFit/>
          </a:bodyPr>
          <a:lstStyle/>
          <a:p>
            <a:pPr algn="r"/>
            <a:r>
              <a:rPr lang="en-US" sz="4000" b="1" dirty="0">
                <a:solidFill>
                  <a:srgbClr val="2E6380"/>
                </a:solidFill>
              </a:rPr>
              <a:t>Block Grants</a:t>
            </a:r>
          </a:p>
        </p:txBody>
      </p:sp>
      <p:pic>
        <p:nvPicPr>
          <p:cNvPr id="8" name="Picture 7">
            <a:extLst>
              <a:ext uri="{FF2B5EF4-FFF2-40B4-BE49-F238E27FC236}">
                <a16:creationId xmlns:a16="http://schemas.microsoft.com/office/drawing/2014/main" id="{FBFF29D0-2DE9-BB2A-E36B-D5BBD5BF9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81" y="5691723"/>
            <a:ext cx="11501437" cy="437614"/>
          </a:xfrm>
          <a:prstGeom prst="rect">
            <a:avLst/>
          </a:prstGeom>
        </p:spPr>
      </p:pic>
      <p:sp>
        <p:nvSpPr>
          <p:cNvPr id="9" name="TextBox 8">
            <a:extLst>
              <a:ext uri="{FF2B5EF4-FFF2-40B4-BE49-F238E27FC236}">
                <a16:creationId xmlns:a16="http://schemas.microsoft.com/office/drawing/2014/main" id="{5F08D240-D216-DDBA-EE68-1F4EA21395C8}"/>
              </a:ext>
            </a:extLst>
          </p:cNvPr>
          <p:cNvSpPr txBox="1"/>
          <p:nvPr/>
        </p:nvSpPr>
        <p:spPr>
          <a:xfrm>
            <a:off x="650081" y="4143396"/>
            <a:ext cx="4667243" cy="1323439"/>
          </a:xfrm>
          <a:prstGeom prst="rect">
            <a:avLst/>
          </a:prstGeom>
          <a:noFill/>
        </p:spPr>
        <p:txBody>
          <a:bodyPr wrap="square" rtlCol="0">
            <a:spAutoFit/>
          </a:bodyPr>
          <a:lstStyle/>
          <a:p>
            <a:r>
              <a:rPr lang="en-US" sz="4000" b="1" dirty="0">
                <a:solidFill>
                  <a:schemeClr val="accent1"/>
                </a:solidFill>
              </a:rPr>
              <a:t>Lower the Federal Match</a:t>
            </a:r>
            <a:endParaRPr lang="en-US" sz="4000" dirty="0">
              <a:solidFill>
                <a:schemeClr val="accent1"/>
              </a:solidFill>
            </a:endParaRPr>
          </a:p>
        </p:txBody>
      </p:sp>
      <p:cxnSp>
        <p:nvCxnSpPr>
          <p:cNvPr id="11" name="Straight Connector 10">
            <a:extLst>
              <a:ext uri="{FF2B5EF4-FFF2-40B4-BE49-F238E27FC236}">
                <a16:creationId xmlns:a16="http://schemas.microsoft.com/office/drawing/2014/main" id="{D54CFD5B-6C4C-4DC5-F60F-983EB7C847D4}"/>
              </a:ext>
            </a:extLst>
          </p:cNvPr>
          <p:cNvCxnSpPr>
            <a:cxnSpLocks/>
          </p:cNvCxnSpPr>
          <p:nvPr/>
        </p:nvCxnSpPr>
        <p:spPr>
          <a:xfrm>
            <a:off x="497681" y="4347000"/>
            <a:ext cx="0" cy="1568025"/>
          </a:xfrm>
          <a:prstGeom prst="line">
            <a:avLst/>
          </a:prstGeom>
          <a:ln w="19050">
            <a:solidFill>
              <a:srgbClr val="17314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A2FE85-8E7F-F2F9-3890-AE5DC02536C2}"/>
              </a:ext>
            </a:extLst>
          </p:cNvPr>
          <p:cNvCxnSpPr>
            <a:cxnSpLocks/>
          </p:cNvCxnSpPr>
          <p:nvPr/>
        </p:nvCxnSpPr>
        <p:spPr>
          <a:xfrm>
            <a:off x="11651456" y="4347000"/>
            <a:ext cx="0" cy="1568025"/>
          </a:xfrm>
          <a:prstGeom prst="line">
            <a:avLst/>
          </a:prstGeom>
          <a:ln w="19050">
            <a:solidFill>
              <a:srgbClr val="17314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97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4BAA1F-BE3C-88A0-F80A-7DEA78072BF7}"/>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dollar bill&#10;&#10;Description automatically generated">
            <a:extLst>
              <a:ext uri="{FF2B5EF4-FFF2-40B4-BE49-F238E27FC236}">
                <a16:creationId xmlns:a16="http://schemas.microsoft.com/office/drawing/2014/main" id="{FC2AB8A2-E501-115C-5248-F9B795E680E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r="37171"/>
          <a:stretch/>
        </p:blipFill>
        <p:spPr>
          <a:xfrm>
            <a:off x="1689100" y="1784350"/>
            <a:ext cx="4851400" cy="3289300"/>
          </a:xfrm>
          <a:prstGeom prst="rect">
            <a:avLst/>
          </a:prstGeom>
          <a:effectLst>
            <a:outerShdw blurRad="216637" dist="97881" dir="2940000" algn="ctr" rotWithShape="0">
              <a:srgbClr val="000000">
                <a:alpha val="40845"/>
              </a:srgbClr>
            </a:outerShdw>
          </a:effectLst>
        </p:spPr>
      </p:pic>
      <p:pic>
        <p:nvPicPr>
          <p:cNvPr id="7" name="Picture 6" descr="A close up of a dollar bill&#10;&#10;Description automatically generated">
            <a:extLst>
              <a:ext uri="{FF2B5EF4-FFF2-40B4-BE49-F238E27FC236}">
                <a16:creationId xmlns:a16="http://schemas.microsoft.com/office/drawing/2014/main" id="{46021950-F027-C813-5B96-FA2D872AAB4F}"/>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l="62838" r="-508"/>
          <a:stretch/>
        </p:blipFill>
        <p:spPr>
          <a:xfrm>
            <a:off x="7213600" y="1784350"/>
            <a:ext cx="2908300" cy="3289300"/>
          </a:xfrm>
          <a:prstGeom prst="rect">
            <a:avLst/>
          </a:prstGeom>
          <a:effectLst>
            <a:outerShdw blurRad="216637" dist="97881" dir="2940000" algn="ctr" rotWithShape="0">
              <a:srgbClr val="000000">
                <a:alpha val="40845"/>
              </a:srgbClr>
            </a:outerShdw>
          </a:effectLst>
        </p:spPr>
      </p:pic>
      <p:sp>
        <p:nvSpPr>
          <p:cNvPr id="9" name="TextBox 8">
            <a:extLst>
              <a:ext uri="{FF2B5EF4-FFF2-40B4-BE49-F238E27FC236}">
                <a16:creationId xmlns:a16="http://schemas.microsoft.com/office/drawing/2014/main" id="{59492A8B-6BB1-48B2-1DE5-390175F0B990}"/>
              </a:ext>
            </a:extLst>
          </p:cNvPr>
          <p:cNvSpPr txBox="1"/>
          <p:nvPr/>
        </p:nvSpPr>
        <p:spPr>
          <a:xfrm>
            <a:off x="7213600" y="5232400"/>
            <a:ext cx="2425700" cy="369332"/>
          </a:xfrm>
          <a:prstGeom prst="rect">
            <a:avLst/>
          </a:prstGeom>
          <a:noFill/>
        </p:spPr>
        <p:txBody>
          <a:bodyPr wrap="square" rtlCol="0">
            <a:spAutoFit/>
          </a:bodyPr>
          <a:lstStyle/>
          <a:p>
            <a:r>
              <a:rPr lang="en-US" b="1" dirty="0"/>
              <a:t>35% </a:t>
            </a:r>
            <a:r>
              <a:rPr lang="en-US" dirty="0"/>
              <a:t>State Funds</a:t>
            </a:r>
          </a:p>
        </p:txBody>
      </p:sp>
      <p:sp>
        <p:nvSpPr>
          <p:cNvPr id="8" name="TextBox 7">
            <a:extLst>
              <a:ext uri="{FF2B5EF4-FFF2-40B4-BE49-F238E27FC236}">
                <a16:creationId xmlns:a16="http://schemas.microsoft.com/office/drawing/2014/main" id="{04FAF6A1-0861-2D50-5AC6-96E2E7E08750}"/>
              </a:ext>
            </a:extLst>
          </p:cNvPr>
          <p:cNvSpPr txBox="1"/>
          <p:nvPr/>
        </p:nvSpPr>
        <p:spPr>
          <a:xfrm>
            <a:off x="1689100" y="5232400"/>
            <a:ext cx="4851400" cy="369332"/>
          </a:xfrm>
          <a:prstGeom prst="rect">
            <a:avLst/>
          </a:prstGeom>
          <a:noFill/>
        </p:spPr>
        <p:txBody>
          <a:bodyPr wrap="square" rtlCol="0">
            <a:spAutoFit/>
          </a:bodyPr>
          <a:lstStyle/>
          <a:p>
            <a:pPr algn="r"/>
            <a:r>
              <a:rPr lang="en-US" b="1" dirty="0"/>
              <a:t>65% </a:t>
            </a:r>
            <a:r>
              <a:rPr lang="en-US" dirty="0"/>
              <a:t>Federal Funds</a:t>
            </a:r>
          </a:p>
        </p:txBody>
      </p:sp>
      <p:pic>
        <p:nvPicPr>
          <p:cNvPr id="14" name="Picture 13">
            <a:extLst>
              <a:ext uri="{FF2B5EF4-FFF2-40B4-BE49-F238E27FC236}">
                <a16:creationId xmlns:a16="http://schemas.microsoft.com/office/drawing/2014/main" id="{CF7FF6AC-2A96-692C-B3DC-F591A1A6B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2" name="Title 3">
            <a:extLst>
              <a:ext uri="{FF2B5EF4-FFF2-40B4-BE49-F238E27FC236}">
                <a16:creationId xmlns:a16="http://schemas.microsoft.com/office/drawing/2014/main" id="{7C75DA0F-F3A7-D7ED-0C15-C4F5166CD628}"/>
              </a:ext>
            </a:extLst>
          </p:cNvPr>
          <p:cNvSpPr>
            <a:spLocks noGrp="1"/>
          </p:cNvSpPr>
          <p:nvPr>
            <p:ph type="title"/>
          </p:nvPr>
        </p:nvSpPr>
        <p:spPr>
          <a:xfrm>
            <a:off x="548639" y="0"/>
            <a:ext cx="11643361" cy="989556"/>
          </a:xfrm>
        </p:spPr>
        <p:txBody>
          <a:bodyPr>
            <a:normAutofit/>
          </a:bodyPr>
          <a:lstStyle/>
          <a:p>
            <a:r>
              <a:rPr lang="en-US" b="1" dirty="0">
                <a:solidFill>
                  <a:schemeClr val="bg1"/>
                </a:solidFill>
              </a:rPr>
              <a:t>Medicaid Today: High Federal Match</a:t>
            </a:r>
            <a:endParaRPr lang="en-US" dirty="0">
              <a:solidFill>
                <a:srgbClr val="FDB81A"/>
              </a:solidFill>
            </a:endParaRPr>
          </a:p>
        </p:txBody>
      </p:sp>
    </p:spTree>
    <p:extLst>
      <p:ext uri="{BB962C8B-B14F-4D97-AF65-F5344CB8AC3E}">
        <p14:creationId xmlns:p14="http://schemas.microsoft.com/office/powerpoint/2010/main" val="1354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B832-8492-D12E-1C40-876DE4BCD11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813B2ED-C686-2CAE-C049-822747059BD7}"/>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dollar bill&#10;&#10;Description automatically generated">
            <a:extLst>
              <a:ext uri="{FF2B5EF4-FFF2-40B4-BE49-F238E27FC236}">
                <a16:creationId xmlns:a16="http://schemas.microsoft.com/office/drawing/2014/main" id="{9AAA3F54-1A0C-C003-0D29-334BF6308A4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l="1" r="50657"/>
          <a:stretch/>
        </p:blipFill>
        <p:spPr>
          <a:xfrm>
            <a:off x="1701800" y="1784350"/>
            <a:ext cx="3810000" cy="3289300"/>
          </a:xfrm>
          <a:prstGeom prst="rect">
            <a:avLst/>
          </a:prstGeom>
          <a:effectLst>
            <a:outerShdw blurRad="216637" dist="97881" dir="2940000" algn="ctr" rotWithShape="0">
              <a:srgbClr val="000000">
                <a:alpha val="40845"/>
              </a:srgbClr>
            </a:outerShdw>
          </a:effectLst>
        </p:spPr>
      </p:pic>
      <p:sp>
        <p:nvSpPr>
          <p:cNvPr id="9" name="TextBox 8">
            <a:extLst>
              <a:ext uri="{FF2B5EF4-FFF2-40B4-BE49-F238E27FC236}">
                <a16:creationId xmlns:a16="http://schemas.microsoft.com/office/drawing/2014/main" id="{4D89D2D5-9569-33CD-4C12-6AEC114530A3}"/>
              </a:ext>
            </a:extLst>
          </p:cNvPr>
          <p:cNvSpPr txBox="1"/>
          <p:nvPr/>
        </p:nvSpPr>
        <p:spPr>
          <a:xfrm>
            <a:off x="6121400" y="5232400"/>
            <a:ext cx="3517900" cy="369332"/>
          </a:xfrm>
          <a:prstGeom prst="rect">
            <a:avLst/>
          </a:prstGeom>
          <a:noFill/>
        </p:spPr>
        <p:txBody>
          <a:bodyPr wrap="square" rtlCol="0">
            <a:spAutoFit/>
          </a:bodyPr>
          <a:lstStyle/>
          <a:p>
            <a:r>
              <a:rPr lang="en-US" b="1" dirty="0"/>
              <a:t>50% </a:t>
            </a:r>
            <a:r>
              <a:rPr lang="en-US" dirty="0"/>
              <a:t>State Funds</a:t>
            </a:r>
          </a:p>
        </p:txBody>
      </p:sp>
      <p:sp>
        <p:nvSpPr>
          <p:cNvPr id="8" name="TextBox 7">
            <a:extLst>
              <a:ext uri="{FF2B5EF4-FFF2-40B4-BE49-F238E27FC236}">
                <a16:creationId xmlns:a16="http://schemas.microsoft.com/office/drawing/2014/main" id="{6CB01EB1-398F-E146-4B4B-C9425D4C4494}"/>
              </a:ext>
            </a:extLst>
          </p:cNvPr>
          <p:cNvSpPr txBox="1"/>
          <p:nvPr/>
        </p:nvSpPr>
        <p:spPr>
          <a:xfrm>
            <a:off x="1701800" y="5232400"/>
            <a:ext cx="3810000" cy="369332"/>
          </a:xfrm>
          <a:prstGeom prst="rect">
            <a:avLst/>
          </a:prstGeom>
          <a:noFill/>
        </p:spPr>
        <p:txBody>
          <a:bodyPr wrap="square" rtlCol="0">
            <a:spAutoFit/>
          </a:bodyPr>
          <a:lstStyle/>
          <a:p>
            <a:pPr algn="r"/>
            <a:r>
              <a:rPr lang="en-US" b="1" dirty="0"/>
              <a:t>50% </a:t>
            </a:r>
            <a:r>
              <a:rPr lang="en-US" dirty="0"/>
              <a:t>Federal Funds</a:t>
            </a:r>
          </a:p>
        </p:txBody>
      </p:sp>
      <p:pic>
        <p:nvPicPr>
          <p:cNvPr id="2" name="Picture 1" descr="A close up of a dollar bill&#10;&#10;Description automatically generated">
            <a:extLst>
              <a:ext uri="{FF2B5EF4-FFF2-40B4-BE49-F238E27FC236}">
                <a16:creationId xmlns:a16="http://schemas.microsoft.com/office/drawing/2014/main" id="{362FEC1E-C3E8-55EC-9831-09F586309CF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l="50331" r="327"/>
          <a:stretch/>
        </p:blipFill>
        <p:spPr>
          <a:xfrm>
            <a:off x="6121400" y="1784350"/>
            <a:ext cx="3810000" cy="3289300"/>
          </a:xfrm>
          <a:prstGeom prst="rect">
            <a:avLst/>
          </a:prstGeom>
          <a:effectLst>
            <a:outerShdw blurRad="216637" dist="97881" dir="2940000" algn="ctr" rotWithShape="0">
              <a:srgbClr val="000000">
                <a:alpha val="40845"/>
              </a:srgbClr>
            </a:outerShdw>
          </a:effectLst>
        </p:spPr>
      </p:pic>
      <p:pic>
        <p:nvPicPr>
          <p:cNvPr id="3" name="Picture 2">
            <a:extLst>
              <a:ext uri="{FF2B5EF4-FFF2-40B4-BE49-F238E27FC236}">
                <a16:creationId xmlns:a16="http://schemas.microsoft.com/office/drawing/2014/main" id="{D2C7ABBD-2512-024C-F9AB-77072A79DF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10" name="Title 3">
            <a:extLst>
              <a:ext uri="{FF2B5EF4-FFF2-40B4-BE49-F238E27FC236}">
                <a16:creationId xmlns:a16="http://schemas.microsoft.com/office/drawing/2014/main" id="{59ECDCAE-3D8F-FC21-3942-7DBEAAB9E061}"/>
              </a:ext>
            </a:extLst>
          </p:cNvPr>
          <p:cNvSpPr>
            <a:spLocks noGrp="1"/>
          </p:cNvSpPr>
          <p:nvPr>
            <p:ph type="title"/>
          </p:nvPr>
        </p:nvSpPr>
        <p:spPr>
          <a:xfrm>
            <a:off x="548639" y="0"/>
            <a:ext cx="11643361" cy="989556"/>
          </a:xfrm>
        </p:spPr>
        <p:txBody>
          <a:bodyPr>
            <a:normAutofit/>
          </a:bodyPr>
          <a:lstStyle/>
          <a:p>
            <a:r>
              <a:rPr lang="en-US" b="1" dirty="0">
                <a:solidFill>
                  <a:schemeClr val="bg1"/>
                </a:solidFill>
              </a:rPr>
              <a:t>Medicaid at a Lower Match</a:t>
            </a:r>
            <a:endParaRPr lang="en-US" dirty="0">
              <a:solidFill>
                <a:srgbClr val="FDB81A"/>
              </a:solidFill>
            </a:endParaRPr>
          </a:p>
        </p:txBody>
      </p:sp>
    </p:spTree>
    <p:extLst>
      <p:ext uri="{BB962C8B-B14F-4D97-AF65-F5344CB8AC3E}">
        <p14:creationId xmlns:p14="http://schemas.microsoft.com/office/powerpoint/2010/main" val="1001557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F63A93-9A06-4838-3C57-A27B3617B7AA}"/>
              </a:ext>
            </a:extLst>
          </p:cNvPr>
          <p:cNvSpPr>
            <a:spLocks noGrp="1"/>
          </p:cNvSpPr>
          <p:nvPr>
            <p:ph type="title"/>
          </p:nvPr>
        </p:nvSpPr>
        <p:spPr>
          <a:xfrm>
            <a:off x="548639" y="0"/>
            <a:ext cx="11643361" cy="989556"/>
          </a:xfrm>
        </p:spPr>
        <p:txBody>
          <a:bodyPr>
            <a:normAutofit/>
          </a:bodyPr>
          <a:lstStyle/>
          <a:p>
            <a:r>
              <a:rPr lang="en-US" b="1" dirty="0">
                <a:solidFill>
                  <a:schemeClr val="bg1"/>
                </a:solidFill>
              </a:rPr>
              <a:t>Medicaid Today: Entitlement</a:t>
            </a:r>
            <a:endParaRPr lang="en-US" dirty="0">
              <a:solidFill>
                <a:srgbClr val="FDB81A"/>
              </a:solidFill>
            </a:endParaRPr>
          </a:p>
        </p:txBody>
      </p:sp>
      <p:sp>
        <p:nvSpPr>
          <p:cNvPr id="5" name="Rectangle 4">
            <a:extLst>
              <a:ext uri="{FF2B5EF4-FFF2-40B4-BE49-F238E27FC236}">
                <a16:creationId xmlns:a16="http://schemas.microsoft.com/office/drawing/2014/main" id="{51548959-4AC7-5A48-496B-4EBB5B737447}"/>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763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BBAF-AA77-14E3-4429-437CB32F24D5}"/>
              </a:ext>
            </a:extLst>
          </p:cNvPr>
          <p:cNvSpPr>
            <a:spLocks noGrp="1"/>
          </p:cNvSpPr>
          <p:nvPr>
            <p:ph type="title"/>
          </p:nvPr>
        </p:nvSpPr>
        <p:spPr>
          <a:xfrm>
            <a:off x="356937" y="218598"/>
            <a:ext cx="10515600" cy="689951"/>
          </a:xfrm>
        </p:spPr>
        <p:txBody>
          <a:bodyPr/>
          <a:lstStyle/>
          <a:p>
            <a:r>
              <a:rPr lang="en-US" sz="3600" dirty="0">
                <a:solidFill>
                  <a:schemeClr val="bg1">
                    <a:lumMod val="95000"/>
                  </a:schemeClr>
                </a:solidFill>
              </a:rPr>
              <a:t>A GOP Trifecta</a:t>
            </a:r>
            <a:endParaRPr lang="en-US" dirty="0"/>
          </a:p>
        </p:txBody>
      </p:sp>
      <p:sp>
        <p:nvSpPr>
          <p:cNvPr id="5" name="Rectangle 4">
            <a:extLst>
              <a:ext uri="{FF2B5EF4-FFF2-40B4-BE49-F238E27FC236}">
                <a16:creationId xmlns:a16="http://schemas.microsoft.com/office/drawing/2014/main" id="{5D625BDB-EB49-547E-F30D-1DB6EB966FCF}"/>
              </a:ext>
            </a:extLst>
          </p:cNvPr>
          <p:cNvSpPr/>
          <p:nvPr/>
        </p:nvSpPr>
        <p:spPr>
          <a:xfrm>
            <a:off x="0" y="1005885"/>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8" name="Content Placeholder 7" descr="A blue and yellow emblem with a eagle and a flag&#10;&#10;Description automatically generated">
            <a:extLst>
              <a:ext uri="{FF2B5EF4-FFF2-40B4-BE49-F238E27FC236}">
                <a16:creationId xmlns:a16="http://schemas.microsoft.com/office/drawing/2014/main" id="{2F12ECED-789E-BE20-8DB4-D09E5675D784}"/>
              </a:ext>
            </a:extLst>
          </p:cNvPr>
          <p:cNvPicPr>
            <a:picLocks noGrp="1" noChangeAspect="1"/>
          </p:cNvPicPr>
          <p:nvPr>
            <p:ph idx="1"/>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26270" y="1941661"/>
            <a:ext cx="3309399" cy="3309399"/>
          </a:xfrm>
        </p:spPr>
      </p:pic>
      <p:pic>
        <p:nvPicPr>
          <p:cNvPr id="10" name="Picture 9" descr="A seal of the united states of america&#10;&#10;Description automatically generated">
            <a:extLst>
              <a:ext uri="{FF2B5EF4-FFF2-40B4-BE49-F238E27FC236}">
                <a16:creationId xmlns:a16="http://schemas.microsoft.com/office/drawing/2014/main" id="{BF0A9AB4-6460-5912-CCAE-28022E67B8DF}"/>
              </a:ext>
            </a:extLst>
          </p:cNvPr>
          <p:cNvPicPr>
            <a:picLocks noChangeAspect="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4265978" y="1910630"/>
            <a:ext cx="3365919" cy="3371460"/>
          </a:xfrm>
          <a:prstGeom prst="rect">
            <a:avLst/>
          </a:prstGeom>
        </p:spPr>
      </p:pic>
      <p:pic>
        <p:nvPicPr>
          <p:cNvPr id="12" name="Picture 11" descr="A seal of the united states&#10;&#10;Description automatically generated">
            <a:extLst>
              <a:ext uri="{FF2B5EF4-FFF2-40B4-BE49-F238E27FC236}">
                <a16:creationId xmlns:a16="http://schemas.microsoft.com/office/drawing/2014/main" id="{B2E54152-8901-1150-75FB-FC4AF55F81FB}"/>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colorTemperature colorTemp="7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062207" y="1879600"/>
            <a:ext cx="3371460" cy="3371460"/>
          </a:xfrm>
          <a:prstGeom prst="rect">
            <a:avLst/>
          </a:prstGeom>
        </p:spPr>
      </p:pic>
    </p:spTree>
    <p:extLst>
      <p:ext uri="{BB962C8B-B14F-4D97-AF65-F5344CB8AC3E}">
        <p14:creationId xmlns:p14="http://schemas.microsoft.com/office/powerpoint/2010/main" val="285632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8B0D2B-837C-E712-5C76-AE1AA3F33978}"/>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870" y="2136532"/>
            <a:ext cx="1804697" cy="2617019"/>
          </a:xfrm>
          <a:prstGeom prst="rect">
            <a:avLst/>
          </a:prstGeom>
        </p:spPr>
      </p:pic>
      <p:sp>
        <p:nvSpPr>
          <p:cNvPr id="6" name="Title 3">
            <a:extLst>
              <a:ext uri="{FF2B5EF4-FFF2-40B4-BE49-F238E27FC236}">
                <a16:creationId xmlns:a16="http://schemas.microsoft.com/office/drawing/2014/main" id="{6EE19F7B-AD7C-252B-B261-2E694A68F61E}"/>
              </a:ext>
            </a:extLst>
          </p:cNvPr>
          <p:cNvSpPr>
            <a:spLocks noGrp="1"/>
          </p:cNvSpPr>
          <p:nvPr>
            <p:ph type="title"/>
          </p:nvPr>
        </p:nvSpPr>
        <p:spPr>
          <a:xfrm>
            <a:off x="548639" y="0"/>
            <a:ext cx="11643361" cy="989556"/>
          </a:xfrm>
        </p:spPr>
        <p:txBody>
          <a:bodyPr>
            <a:normAutofit/>
          </a:bodyPr>
          <a:lstStyle/>
          <a:p>
            <a:r>
              <a:rPr lang="en-US" b="1">
                <a:solidFill>
                  <a:schemeClr val="bg1"/>
                </a:solidFill>
              </a:rPr>
              <a:t>Medicaid Today: Entitlement</a:t>
            </a:r>
            <a:endParaRPr lang="en-US" dirty="0">
              <a:solidFill>
                <a:srgbClr val="FDB81A"/>
              </a:solidFill>
            </a:endParaRPr>
          </a:p>
        </p:txBody>
      </p:sp>
    </p:spTree>
    <p:extLst>
      <p:ext uri="{BB962C8B-B14F-4D97-AF65-F5344CB8AC3E}">
        <p14:creationId xmlns:p14="http://schemas.microsoft.com/office/powerpoint/2010/main" val="1952249817"/>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78C6B-38F2-B70C-0ABB-0004B83736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DE24DB-E506-6EED-1524-6DE1FED7A789}"/>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D8E770D-DDCB-DFAA-31B8-AE03CCD51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362" y="2189930"/>
            <a:ext cx="1804697" cy="2617020"/>
          </a:xfrm>
          <a:prstGeom prst="rect">
            <a:avLst/>
          </a:prstGeom>
        </p:spPr>
      </p:pic>
      <p:sp>
        <p:nvSpPr>
          <p:cNvPr id="7" name="Title 3">
            <a:extLst>
              <a:ext uri="{FF2B5EF4-FFF2-40B4-BE49-F238E27FC236}">
                <a16:creationId xmlns:a16="http://schemas.microsoft.com/office/drawing/2014/main" id="{86D85FA5-D790-5468-DBB0-B7D9EAD621EA}"/>
              </a:ext>
            </a:extLst>
          </p:cNvPr>
          <p:cNvSpPr>
            <a:spLocks noGrp="1"/>
          </p:cNvSpPr>
          <p:nvPr>
            <p:ph type="title"/>
          </p:nvPr>
        </p:nvSpPr>
        <p:spPr>
          <a:xfrm>
            <a:off x="548639" y="0"/>
            <a:ext cx="11643361" cy="989556"/>
          </a:xfrm>
        </p:spPr>
        <p:txBody>
          <a:bodyPr>
            <a:normAutofit/>
          </a:bodyPr>
          <a:lstStyle/>
          <a:p>
            <a:r>
              <a:rPr lang="en-US" b="1" dirty="0">
                <a:solidFill>
                  <a:schemeClr val="bg1"/>
                </a:solidFill>
              </a:rPr>
              <a:t>Medicaid Today</a:t>
            </a:r>
            <a:endParaRPr lang="en-US" dirty="0">
              <a:solidFill>
                <a:srgbClr val="FDB81A"/>
              </a:solidFill>
            </a:endParaRPr>
          </a:p>
        </p:txBody>
      </p:sp>
      <p:pic>
        <p:nvPicPr>
          <p:cNvPr id="5" name="Picture 4">
            <a:extLst>
              <a:ext uri="{FF2B5EF4-FFF2-40B4-BE49-F238E27FC236}">
                <a16:creationId xmlns:a16="http://schemas.microsoft.com/office/drawing/2014/main" id="{1351EB66-D31E-AD6F-C6F9-BEA50F263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870" y="2136532"/>
            <a:ext cx="1804697" cy="2617019"/>
          </a:xfrm>
          <a:prstGeom prst="rect">
            <a:avLst/>
          </a:prstGeom>
        </p:spPr>
      </p:pic>
    </p:spTree>
    <p:extLst>
      <p:ext uri="{BB962C8B-B14F-4D97-AF65-F5344CB8AC3E}">
        <p14:creationId xmlns:p14="http://schemas.microsoft.com/office/powerpoint/2010/main" val="3605179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D7EBD-82B3-2EF1-2C5E-59743106CB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C439FC-6A03-190F-9999-51EF78D294B0}"/>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9EDC856-A5A1-C829-45AC-A038E585A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869" y="2136531"/>
            <a:ext cx="1891711" cy="2743200"/>
          </a:xfrm>
          <a:prstGeom prst="rect">
            <a:avLst/>
          </a:prstGeom>
        </p:spPr>
      </p:pic>
      <p:pic>
        <p:nvPicPr>
          <p:cNvPr id="4" name="Picture 3">
            <a:extLst>
              <a:ext uri="{FF2B5EF4-FFF2-40B4-BE49-F238E27FC236}">
                <a16:creationId xmlns:a16="http://schemas.microsoft.com/office/drawing/2014/main" id="{54570F9D-735F-56A0-DB3A-F6EAF7196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362" y="2063750"/>
            <a:ext cx="1891711" cy="2743200"/>
          </a:xfrm>
          <a:prstGeom prst="rect">
            <a:avLst/>
          </a:prstGeom>
        </p:spPr>
      </p:pic>
      <p:pic>
        <p:nvPicPr>
          <p:cNvPr id="5" name="Picture 4">
            <a:extLst>
              <a:ext uri="{FF2B5EF4-FFF2-40B4-BE49-F238E27FC236}">
                <a16:creationId xmlns:a16="http://schemas.microsoft.com/office/drawing/2014/main" id="{DE3136CE-A6F5-C029-648F-FC1DB0545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332" y="2136531"/>
            <a:ext cx="1891711" cy="2743200"/>
          </a:xfrm>
          <a:prstGeom prst="rect">
            <a:avLst/>
          </a:prstGeom>
        </p:spPr>
      </p:pic>
      <p:sp>
        <p:nvSpPr>
          <p:cNvPr id="8" name="Title 3">
            <a:extLst>
              <a:ext uri="{FF2B5EF4-FFF2-40B4-BE49-F238E27FC236}">
                <a16:creationId xmlns:a16="http://schemas.microsoft.com/office/drawing/2014/main" id="{50EA036A-9A69-6B7C-0BC9-DCBF3ADC618F}"/>
              </a:ext>
            </a:extLst>
          </p:cNvPr>
          <p:cNvSpPr>
            <a:spLocks noGrp="1"/>
          </p:cNvSpPr>
          <p:nvPr>
            <p:ph type="title"/>
          </p:nvPr>
        </p:nvSpPr>
        <p:spPr>
          <a:xfrm>
            <a:off x="548639" y="0"/>
            <a:ext cx="11643361" cy="989556"/>
          </a:xfrm>
        </p:spPr>
        <p:txBody>
          <a:bodyPr>
            <a:normAutofit/>
          </a:bodyPr>
          <a:lstStyle/>
          <a:p>
            <a:r>
              <a:rPr lang="en-US" b="1">
                <a:solidFill>
                  <a:schemeClr val="bg1"/>
                </a:solidFill>
              </a:rPr>
              <a:t>Medicaid Today: Entitlement</a:t>
            </a:r>
            <a:endParaRPr lang="en-US" dirty="0">
              <a:solidFill>
                <a:srgbClr val="FDB81A"/>
              </a:solidFill>
            </a:endParaRPr>
          </a:p>
        </p:txBody>
      </p:sp>
    </p:spTree>
    <p:extLst>
      <p:ext uri="{BB962C8B-B14F-4D97-AF65-F5344CB8AC3E}">
        <p14:creationId xmlns:p14="http://schemas.microsoft.com/office/powerpoint/2010/main" val="1993714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BD70-D836-A723-4099-FCA0C1657A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7E49D1-03B0-EAE1-4590-5C049DA7D0A4}"/>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E5541A0-8BEC-63E1-81CA-50BCDA718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869" y="2136531"/>
            <a:ext cx="1891711" cy="2743200"/>
          </a:xfrm>
          <a:prstGeom prst="rect">
            <a:avLst/>
          </a:prstGeom>
        </p:spPr>
      </p:pic>
      <p:pic>
        <p:nvPicPr>
          <p:cNvPr id="4" name="Picture 3">
            <a:extLst>
              <a:ext uri="{FF2B5EF4-FFF2-40B4-BE49-F238E27FC236}">
                <a16:creationId xmlns:a16="http://schemas.microsoft.com/office/drawing/2014/main" id="{04204FFB-0631-98EF-7255-D318FCE12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362" y="2063750"/>
            <a:ext cx="1891711" cy="2743200"/>
          </a:xfrm>
          <a:prstGeom prst="rect">
            <a:avLst/>
          </a:prstGeom>
        </p:spPr>
      </p:pic>
      <p:pic>
        <p:nvPicPr>
          <p:cNvPr id="5" name="Picture 4">
            <a:extLst>
              <a:ext uri="{FF2B5EF4-FFF2-40B4-BE49-F238E27FC236}">
                <a16:creationId xmlns:a16="http://schemas.microsoft.com/office/drawing/2014/main" id="{F1EC6C3C-459B-E53F-8A7F-489B6888F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332" y="2136531"/>
            <a:ext cx="1891711" cy="2743200"/>
          </a:xfrm>
          <a:prstGeom prst="rect">
            <a:avLst/>
          </a:prstGeom>
        </p:spPr>
      </p:pic>
      <p:pic>
        <p:nvPicPr>
          <p:cNvPr id="6" name="Picture 5">
            <a:extLst>
              <a:ext uri="{FF2B5EF4-FFF2-40B4-BE49-F238E27FC236}">
                <a16:creationId xmlns:a16="http://schemas.microsoft.com/office/drawing/2014/main" id="{FB7D91CC-577B-B142-E527-66EEE0150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9073" y="2075782"/>
            <a:ext cx="1891711" cy="2743200"/>
          </a:xfrm>
          <a:prstGeom prst="rect">
            <a:avLst/>
          </a:prstGeom>
        </p:spPr>
      </p:pic>
      <p:sp>
        <p:nvSpPr>
          <p:cNvPr id="9" name="Title 3">
            <a:extLst>
              <a:ext uri="{FF2B5EF4-FFF2-40B4-BE49-F238E27FC236}">
                <a16:creationId xmlns:a16="http://schemas.microsoft.com/office/drawing/2014/main" id="{31F84CED-E3B8-5F8A-442E-966CC7BDCF97}"/>
              </a:ext>
            </a:extLst>
          </p:cNvPr>
          <p:cNvSpPr>
            <a:spLocks noGrp="1"/>
          </p:cNvSpPr>
          <p:nvPr>
            <p:ph type="title"/>
          </p:nvPr>
        </p:nvSpPr>
        <p:spPr>
          <a:xfrm>
            <a:off x="548639" y="0"/>
            <a:ext cx="11643361" cy="989556"/>
          </a:xfrm>
        </p:spPr>
        <p:txBody>
          <a:bodyPr>
            <a:normAutofit/>
          </a:bodyPr>
          <a:lstStyle/>
          <a:p>
            <a:r>
              <a:rPr lang="en-US" b="1">
                <a:solidFill>
                  <a:schemeClr val="bg1"/>
                </a:solidFill>
              </a:rPr>
              <a:t>Medicaid Today: Entitlement</a:t>
            </a:r>
            <a:endParaRPr lang="en-US" dirty="0">
              <a:solidFill>
                <a:srgbClr val="FDB81A"/>
              </a:solidFill>
            </a:endParaRPr>
          </a:p>
        </p:txBody>
      </p:sp>
    </p:spTree>
    <p:extLst>
      <p:ext uri="{BB962C8B-B14F-4D97-AF65-F5344CB8AC3E}">
        <p14:creationId xmlns:p14="http://schemas.microsoft.com/office/powerpoint/2010/main" val="3374714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A14CAB-1E5E-46FD-AF90-FA474284A45D}"/>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020288" y="1301864"/>
            <a:ext cx="4191252" cy="961730"/>
            <a:chOff x="478167" y="1611261"/>
            <a:chExt cx="4191252" cy="96173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178" y="1611261"/>
              <a:ext cx="663209" cy="961730"/>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67" y="1611261"/>
              <a:ext cx="663209" cy="961730"/>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210" y="1611261"/>
              <a:ext cx="663209" cy="961730"/>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611261"/>
              <a:ext cx="663209" cy="961730"/>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189" y="1611261"/>
              <a:ext cx="663209" cy="961730"/>
            </a:xfrm>
            <a:prstGeom prst="rect">
              <a:avLst/>
            </a:prstGeom>
          </p:spPr>
        </p:pic>
      </p:grpSp>
      <p:grpSp>
        <p:nvGrpSpPr>
          <p:cNvPr id="72" name="Group 71"/>
          <p:cNvGrpSpPr/>
          <p:nvPr/>
        </p:nvGrpSpPr>
        <p:grpSpPr>
          <a:xfrm>
            <a:off x="1020288" y="2554469"/>
            <a:ext cx="4191252" cy="961730"/>
            <a:chOff x="478167" y="1611261"/>
            <a:chExt cx="4191252" cy="961730"/>
          </a:xfrm>
        </p:grpSpPr>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178" y="1611261"/>
              <a:ext cx="663209" cy="961730"/>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67" y="1611261"/>
              <a:ext cx="663209" cy="961730"/>
            </a:xfrm>
            <a:prstGeom prst="rect">
              <a:avLst/>
            </a:prstGeom>
          </p:spPr>
        </p:pic>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210" y="1611261"/>
              <a:ext cx="663209" cy="961730"/>
            </a:xfrm>
            <a:prstGeom prst="rect">
              <a:avLst/>
            </a:prstGeom>
          </p:spPr>
        </p:pic>
        <p:pic>
          <p:nvPicPr>
            <p:cNvPr id="76" name="Picture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611261"/>
              <a:ext cx="663209" cy="961730"/>
            </a:xfrm>
            <a:prstGeom prst="rect">
              <a:avLst/>
            </a:prstGeom>
          </p:spPr>
        </p:pic>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189" y="1611261"/>
              <a:ext cx="663209" cy="961730"/>
            </a:xfrm>
            <a:prstGeom prst="rect">
              <a:avLst/>
            </a:prstGeom>
          </p:spPr>
        </p:pic>
      </p:grpSp>
      <p:grpSp>
        <p:nvGrpSpPr>
          <p:cNvPr id="78" name="Group 77"/>
          <p:cNvGrpSpPr/>
          <p:nvPr/>
        </p:nvGrpSpPr>
        <p:grpSpPr>
          <a:xfrm>
            <a:off x="1020288" y="3807074"/>
            <a:ext cx="4191252" cy="961730"/>
            <a:chOff x="478167" y="1611261"/>
            <a:chExt cx="4191252" cy="961730"/>
          </a:xfrm>
        </p:grpSpPr>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178" y="1611261"/>
              <a:ext cx="663209" cy="961730"/>
            </a:xfrm>
            <a:prstGeom prst="rect">
              <a:avLst/>
            </a:prstGeom>
          </p:spPr>
        </p:pic>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67" y="1611261"/>
              <a:ext cx="663209" cy="961730"/>
            </a:xfrm>
            <a:prstGeom prst="rect">
              <a:avLst/>
            </a:prstGeom>
          </p:spPr>
        </p:pic>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210" y="1611261"/>
              <a:ext cx="663209" cy="961730"/>
            </a:xfrm>
            <a:prstGeom prst="rect">
              <a:avLst/>
            </a:prstGeom>
          </p:spPr>
        </p:pic>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611261"/>
              <a:ext cx="663209" cy="961730"/>
            </a:xfrm>
            <a:prstGeom prst="rect">
              <a:avLst/>
            </a:prstGeom>
          </p:spPr>
        </p:pic>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189" y="1611261"/>
              <a:ext cx="663209" cy="961730"/>
            </a:xfrm>
            <a:prstGeom prst="rect">
              <a:avLst/>
            </a:prstGeom>
          </p:spPr>
        </p:pic>
      </p:grpSp>
      <p:grpSp>
        <p:nvGrpSpPr>
          <p:cNvPr id="84" name="Group 83"/>
          <p:cNvGrpSpPr/>
          <p:nvPr/>
        </p:nvGrpSpPr>
        <p:grpSpPr>
          <a:xfrm>
            <a:off x="1020288" y="5059680"/>
            <a:ext cx="4191252" cy="961730"/>
            <a:chOff x="478167" y="1611261"/>
            <a:chExt cx="4191252" cy="961730"/>
          </a:xfrm>
        </p:grpSpPr>
        <p:pic>
          <p:nvPicPr>
            <p:cNvPr id="85" name="Picture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178" y="1611261"/>
              <a:ext cx="663209" cy="961730"/>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67" y="1611261"/>
              <a:ext cx="663209" cy="961730"/>
            </a:xfrm>
            <a:prstGeom prst="rect">
              <a:avLst/>
            </a:prstGeom>
          </p:spPr>
        </p:pic>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210" y="1611261"/>
              <a:ext cx="663209" cy="961730"/>
            </a:xfrm>
            <a:prstGeom prst="rect">
              <a:avLst/>
            </a:prstGeom>
          </p:spPr>
        </p:pic>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611261"/>
              <a:ext cx="663209" cy="961730"/>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189" y="1611261"/>
              <a:ext cx="663209" cy="961730"/>
            </a:xfrm>
            <a:prstGeom prst="rect">
              <a:avLst/>
            </a:prstGeom>
          </p:spPr>
        </p:pic>
      </p:grpSp>
      <p:sp>
        <p:nvSpPr>
          <p:cNvPr id="8" name="Title 3">
            <a:extLst>
              <a:ext uri="{FF2B5EF4-FFF2-40B4-BE49-F238E27FC236}">
                <a16:creationId xmlns:a16="http://schemas.microsoft.com/office/drawing/2014/main" id="{DD900D0B-E241-480F-412F-1ED4E1826302}"/>
              </a:ext>
            </a:extLst>
          </p:cNvPr>
          <p:cNvSpPr>
            <a:spLocks noGrp="1"/>
          </p:cNvSpPr>
          <p:nvPr>
            <p:ph type="title"/>
          </p:nvPr>
        </p:nvSpPr>
        <p:spPr>
          <a:xfrm>
            <a:off x="548639" y="0"/>
            <a:ext cx="11643361" cy="989556"/>
          </a:xfrm>
        </p:spPr>
        <p:txBody>
          <a:bodyPr>
            <a:normAutofit/>
          </a:bodyPr>
          <a:lstStyle/>
          <a:p>
            <a:r>
              <a:rPr lang="en-US" b="1" dirty="0">
                <a:solidFill>
                  <a:schemeClr val="bg1"/>
                </a:solidFill>
              </a:rPr>
              <a:t>Medicaid Block Grants</a:t>
            </a:r>
            <a:endParaRPr lang="en-US" dirty="0">
              <a:solidFill>
                <a:srgbClr val="FDB81A"/>
              </a:solidFill>
            </a:endParaRPr>
          </a:p>
        </p:txBody>
      </p:sp>
    </p:spTree>
    <p:extLst>
      <p:ext uri="{BB962C8B-B14F-4D97-AF65-F5344CB8AC3E}">
        <p14:creationId xmlns:p14="http://schemas.microsoft.com/office/powerpoint/2010/main" val="2805560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A06BC4-268F-F82F-1E3C-D967C675DE38}"/>
              </a:ext>
            </a:extLst>
          </p:cNvPr>
          <p:cNvSpPr>
            <a:spLocks noGrp="1"/>
          </p:cNvSpPr>
          <p:nvPr>
            <p:ph type="title"/>
          </p:nvPr>
        </p:nvSpPr>
        <p:spPr/>
        <p:txBody>
          <a:bodyPr/>
          <a:lstStyle/>
          <a:p>
            <a:endParaRPr lang="en-US"/>
          </a:p>
        </p:txBody>
      </p:sp>
      <p:pic>
        <p:nvPicPr>
          <p:cNvPr id="7" name="Picture 6" descr="A collage of images of a dollar sign&#10;&#10;Description automatically generated">
            <a:extLst>
              <a:ext uri="{FF2B5EF4-FFF2-40B4-BE49-F238E27FC236}">
                <a16:creationId xmlns:a16="http://schemas.microsoft.com/office/drawing/2014/main" id="{8171A425-3F75-BBC5-FC20-24E748EA5C17}"/>
              </a:ext>
            </a:extLst>
          </p:cNvPr>
          <p:cNvPicPr>
            <a:picLocks noChangeAspect="1"/>
          </p:cNvPicPr>
          <p:nvPr/>
        </p:nvPicPr>
        <p:blipFill>
          <a:blip r:embed="rId3"/>
          <a:stretch>
            <a:fillRect/>
          </a:stretch>
        </p:blipFill>
        <p:spPr>
          <a:xfrm>
            <a:off x="0" y="-2994"/>
            <a:ext cx="12192000" cy="6854462"/>
          </a:xfrm>
          <a:prstGeom prst="rect">
            <a:avLst/>
          </a:prstGeom>
        </p:spPr>
      </p:pic>
    </p:spTree>
    <p:extLst>
      <p:ext uri="{BB962C8B-B14F-4D97-AF65-F5344CB8AC3E}">
        <p14:creationId xmlns:p14="http://schemas.microsoft.com/office/powerpoint/2010/main" val="3214901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8EA1E-E8CB-F4A6-35BF-17BF2A66DFD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788714C-F175-C63D-EBB3-C590FB4C4F00}"/>
              </a:ext>
            </a:extLst>
          </p:cNvPr>
          <p:cNvSpPr>
            <a:spLocks noGrp="1"/>
          </p:cNvSpPr>
          <p:nvPr>
            <p:ph type="title"/>
          </p:nvPr>
        </p:nvSpPr>
        <p:spPr/>
        <p:txBody>
          <a:bodyPr/>
          <a:lstStyle/>
          <a:p>
            <a:endParaRPr lang="en-US"/>
          </a:p>
        </p:txBody>
      </p:sp>
      <p:pic>
        <p:nvPicPr>
          <p:cNvPr id="11" name="Picture 10" descr="A screenshot of a computer screen&#10;&#10;Description automatically generated">
            <a:extLst>
              <a:ext uri="{FF2B5EF4-FFF2-40B4-BE49-F238E27FC236}">
                <a16:creationId xmlns:a16="http://schemas.microsoft.com/office/drawing/2014/main" id="{BBC9563B-F0D9-6EB4-7531-7BA964EC90BA}"/>
              </a:ext>
            </a:extLst>
          </p:cNvPr>
          <p:cNvPicPr>
            <a:picLocks noChangeAspect="1"/>
          </p:cNvPicPr>
          <p:nvPr/>
        </p:nvPicPr>
        <p:blipFill>
          <a:blip r:embed="rId3"/>
          <a:stretch>
            <a:fillRect/>
          </a:stretch>
        </p:blipFill>
        <p:spPr>
          <a:xfrm>
            <a:off x="0" y="1633"/>
            <a:ext cx="12211050" cy="6845209"/>
          </a:xfrm>
          <a:prstGeom prst="rect">
            <a:avLst/>
          </a:prstGeom>
        </p:spPr>
      </p:pic>
    </p:spTree>
    <p:extLst>
      <p:ext uri="{BB962C8B-B14F-4D97-AF65-F5344CB8AC3E}">
        <p14:creationId xmlns:p14="http://schemas.microsoft.com/office/powerpoint/2010/main" val="1101414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0F11-369A-30F9-2511-6E9523ED4F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B213C52-6828-2240-D3D9-433ECFB78E11}"/>
              </a:ext>
            </a:extLst>
          </p:cNvPr>
          <p:cNvSpPr>
            <a:spLocks noGrp="1"/>
          </p:cNvSpPr>
          <p:nvPr>
            <p:ph type="title"/>
          </p:nvPr>
        </p:nvSpPr>
        <p:spPr/>
        <p:txBody>
          <a:bodyPr/>
          <a:lstStyle/>
          <a:p>
            <a:endParaRPr lang="en-US"/>
          </a:p>
        </p:txBody>
      </p:sp>
      <p:pic>
        <p:nvPicPr>
          <p:cNvPr id="7" name="Picture 6" descr="A collage of images of a dollar sign&#10;&#10;Description automatically generated">
            <a:extLst>
              <a:ext uri="{FF2B5EF4-FFF2-40B4-BE49-F238E27FC236}">
                <a16:creationId xmlns:a16="http://schemas.microsoft.com/office/drawing/2014/main" id="{8B2623D5-140F-ACB1-3E07-6D55DBE51B0E}"/>
              </a:ext>
            </a:extLst>
          </p:cNvPr>
          <p:cNvPicPr>
            <a:picLocks noChangeAspect="1"/>
          </p:cNvPicPr>
          <p:nvPr/>
        </p:nvPicPr>
        <p:blipFill>
          <a:blip r:embed="rId3"/>
          <a:stretch>
            <a:fillRect/>
          </a:stretch>
        </p:blipFill>
        <p:spPr>
          <a:xfrm>
            <a:off x="0" y="8709"/>
            <a:ext cx="12192000" cy="6850108"/>
          </a:xfrm>
          <a:prstGeom prst="rect">
            <a:avLst/>
          </a:prstGeom>
        </p:spPr>
      </p:pic>
    </p:spTree>
    <p:extLst>
      <p:ext uri="{BB962C8B-B14F-4D97-AF65-F5344CB8AC3E}">
        <p14:creationId xmlns:p14="http://schemas.microsoft.com/office/powerpoint/2010/main" val="2140702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3A44-FADB-5B7F-B829-F3E6757EF6E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FCAADD4-7579-2A5D-9262-882DA37F7E83}"/>
              </a:ext>
            </a:extLst>
          </p:cNvPr>
          <p:cNvSpPr>
            <a:spLocks noGrp="1"/>
          </p:cNvSpPr>
          <p:nvPr>
            <p:ph type="title"/>
          </p:nvPr>
        </p:nvSpPr>
        <p:spPr/>
        <p:txBody>
          <a:bodyPr/>
          <a:lstStyle/>
          <a:p>
            <a:endParaRPr lang="en-US"/>
          </a:p>
        </p:txBody>
      </p:sp>
      <p:pic>
        <p:nvPicPr>
          <p:cNvPr id="7" name="Picture 6" descr="A collage of images of people and money&#10;&#10;Description automatically generated">
            <a:extLst>
              <a:ext uri="{FF2B5EF4-FFF2-40B4-BE49-F238E27FC236}">
                <a16:creationId xmlns:a16="http://schemas.microsoft.com/office/drawing/2014/main" id="{B60EF32D-531D-F5F2-5A4B-C9F59AD07098}"/>
              </a:ext>
            </a:extLst>
          </p:cNvPr>
          <p:cNvPicPr>
            <a:picLocks noChangeAspect="1"/>
          </p:cNvPicPr>
          <p:nvPr/>
        </p:nvPicPr>
        <p:blipFill>
          <a:blip r:embed="rId3"/>
          <a:stretch>
            <a:fillRect/>
          </a:stretch>
        </p:blipFill>
        <p:spPr>
          <a:xfrm>
            <a:off x="0" y="-5443"/>
            <a:ext cx="12211050" cy="6878411"/>
          </a:xfrm>
          <a:prstGeom prst="rect">
            <a:avLst/>
          </a:prstGeom>
        </p:spPr>
      </p:pic>
    </p:spTree>
    <p:extLst>
      <p:ext uri="{BB962C8B-B14F-4D97-AF65-F5344CB8AC3E}">
        <p14:creationId xmlns:p14="http://schemas.microsoft.com/office/powerpoint/2010/main" val="277161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CDD97-BFE5-7015-E523-54620367160F}"/>
              </a:ext>
            </a:extLst>
          </p:cNvPr>
          <p:cNvSpPr/>
          <p:nvPr/>
        </p:nvSpPr>
        <p:spPr>
          <a:xfrm>
            <a:off x="-5042" y="988228"/>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ound waveform with white background&#10;&#10;Description automatically generated">
            <a:extLst>
              <a:ext uri="{FF2B5EF4-FFF2-40B4-BE49-F238E27FC236}">
                <a16:creationId xmlns:a16="http://schemas.microsoft.com/office/drawing/2014/main" id="{12D7CABA-0BD6-F4A4-4926-F5AC688504D0}"/>
              </a:ext>
            </a:extLst>
          </p:cNvPr>
          <p:cNvPicPr>
            <a:picLocks noChangeAspect="1"/>
          </p:cNvPicPr>
          <p:nvPr/>
        </p:nvPicPr>
        <p:blipFill>
          <a:blip r:embed="rId3"/>
          <a:stretch>
            <a:fillRect/>
          </a:stretch>
        </p:blipFill>
        <p:spPr>
          <a:xfrm>
            <a:off x="2324100" y="1602377"/>
            <a:ext cx="7886700" cy="4139021"/>
          </a:xfrm>
          <a:prstGeom prst="rect">
            <a:avLst/>
          </a:prstGeom>
        </p:spPr>
      </p:pic>
    </p:spTree>
    <p:extLst>
      <p:ext uri="{BB962C8B-B14F-4D97-AF65-F5344CB8AC3E}">
        <p14:creationId xmlns:p14="http://schemas.microsoft.com/office/powerpoint/2010/main" val="146452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EA6AC8-56A3-B3F3-77DB-A422190579B4}"/>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4" name="Picture 10" descr="Concepts Of A Plan Trump GIF - Concepts of a plan Concepts Trump - Discover  &amp; Share GIFs">
            <a:extLst>
              <a:ext uri="{FF2B5EF4-FFF2-40B4-BE49-F238E27FC236}">
                <a16:creationId xmlns:a16="http://schemas.microsoft.com/office/drawing/2014/main" id="{F49CA19B-5B11-5F45-97A5-D8A699690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4218" y="-3089146"/>
            <a:ext cx="474345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A06D9BF-8AF6-EAA6-0C48-9DBF41296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pic>
        <p:nvPicPr>
          <p:cNvPr id="6" name="Picture 5" descr="A yellow pad with a marker on it&#10;&#10;Description automatically generated">
            <a:extLst>
              <a:ext uri="{FF2B5EF4-FFF2-40B4-BE49-F238E27FC236}">
                <a16:creationId xmlns:a16="http://schemas.microsoft.com/office/drawing/2014/main" id="{A5B98D18-D4E7-4A47-0F19-065DF413776A}"/>
              </a:ext>
            </a:extLst>
          </p:cNvPr>
          <p:cNvPicPr>
            <a:picLocks noChangeAspect="1"/>
          </p:cNvPicPr>
          <p:nvPr/>
        </p:nvPicPr>
        <p:blipFill>
          <a:blip r:embed="rId5" cstate="print">
            <a:extLst>
              <a:ext uri="{28A0092B-C50C-407E-A947-70E740481C1C}">
                <a14:useLocalDpi xmlns:a14="http://schemas.microsoft.com/office/drawing/2010/main" val="0"/>
              </a:ext>
            </a:extLst>
          </a:blip>
          <a:srcRect t="10625" r="5206" b="11202"/>
          <a:stretch/>
        </p:blipFill>
        <p:spPr>
          <a:xfrm rot="21162229">
            <a:off x="259419" y="1270099"/>
            <a:ext cx="3920743" cy="4311091"/>
          </a:xfrm>
          <a:prstGeom prst="rect">
            <a:avLst/>
          </a:prstGeom>
        </p:spPr>
      </p:pic>
      <p:pic>
        <p:nvPicPr>
          <p:cNvPr id="12" name="Picture 11" descr="A stethoscope and confetti&#10;&#10;Description automatically generated">
            <a:extLst>
              <a:ext uri="{FF2B5EF4-FFF2-40B4-BE49-F238E27FC236}">
                <a16:creationId xmlns:a16="http://schemas.microsoft.com/office/drawing/2014/main" id="{9F399D72-5DBE-6CCB-56A4-9DE889FB7F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8690" y="2673826"/>
            <a:ext cx="4993310" cy="3329906"/>
          </a:xfrm>
          <a:prstGeom prst="rect">
            <a:avLst/>
          </a:prstGeom>
        </p:spPr>
      </p:pic>
      <p:sp>
        <p:nvSpPr>
          <p:cNvPr id="5" name="TextBox 4">
            <a:extLst>
              <a:ext uri="{FF2B5EF4-FFF2-40B4-BE49-F238E27FC236}">
                <a16:creationId xmlns:a16="http://schemas.microsoft.com/office/drawing/2014/main" id="{86AD5F77-AAFA-38E3-432E-6000A6D1B827}"/>
              </a:ext>
            </a:extLst>
          </p:cNvPr>
          <p:cNvSpPr txBox="1"/>
          <p:nvPr/>
        </p:nvSpPr>
        <p:spPr>
          <a:xfrm>
            <a:off x="4776706" y="3587501"/>
            <a:ext cx="4193276" cy="1938992"/>
          </a:xfrm>
          <a:prstGeom prst="rect">
            <a:avLst/>
          </a:prstGeom>
          <a:noFill/>
        </p:spPr>
        <p:txBody>
          <a:bodyPr wrap="square" rtlCol="0">
            <a:spAutoFit/>
          </a:bodyPr>
          <a:lstStyle/>
          <a:p>
            <a:r>
              <a:rPr lang="en-US" sz="4000" i="1" dirty="0">
                <a:solidFill>
                  <a:schemeClr val="tx1">
                    <a:lumMod val="75000"/>
                    <a:lumOff val="25000"/>
                  </a:schemeClr>
                </a:solidFill>
              </a:rPr>
              <a:t>“I’m going to let him go wild on health.”</a:t>
            </a:r>
          </a:p>
        </p:txBody>
      </p:sp>
      <p:sp>
        <p:nvSpPr>
          <p:cNvPr id="3" name="TextBox 2">
            <a:extLst>
              <a:ext uri="{FF2B5EF4-FFF2-40B4-BE49-F238E27FC236}">
                <a16:creationId xmlns:a16="http://schemas.microsoft.com/office/drawing/2014/main" id="{45440ED8-9BED-8B61-12E5-D5B944B8BE8F}"/>
              </a:ext>
            </a:extLst>
          </p:cNvPr>
          <p:cNvSpPr txBox="1"/>
          <p:nvPr/>
        </p:nvSpPr>
        <p:spPr>
          <a:xfrm>
            <a:off x="3225979" y="1726066"/>
            <a:ext cx="5523438" cy="1323439"/>
          </a:xfrm>
          <a:prstGeom prst="rect">
            <a:avLst/>
          </a:prstGeom>
          <a:noFill/>
        </p:spPr>
        <p:txBody>
          <a:bodyPr wrap="square" rtlCol="0">
            <a:spAutoFit/>
          </a:bodyPr>
          <a:lstStyle/>
          <a:p>
            <a:r>
              <a:rPr lang="en-US" sz="4000" i="1" dirty="0">
                <a:solidFill>
                  <a:schemeClr val="tx1">
                    <a:lumMod val="75000"/>
                    <a:lumOff val="25000"/>
                  </a:schemeClr>
                </a:solidFill>
              </a:rPr>
              <a:t>“I have concepts     </a:t>
            </a:r>
            <a:br>
              <a:rPr lang="en-US" sz="4000" i="1" dirty="0">
                <a:solidFill>
                  <a:schemeClr val="tx1">
                    <a:lumMod val="75000"/>
                    <a:lumOff val="25000"/>
                  </a:schemeClr>
                </a:solidFill>
              </a:rPr>
            </a:br>
            <a:r>
              <a:rPr lang="en-US" sz="4000" i="1" dirty="0">
                <a:solidFill>
                  <a:schemeClr val="tx1">
                    <a:lumMod val="75000"/>
                    <a:lumOff val="25000"/>
                  </a:schemeClr>
                </a:solidFill>
              </a:rPr>
              <a:t> of a plan.”</a:t>
            </a:r>
          </a:p>
        </p:txBody>
      </p:sp>
    </p:spTree>
    <p:extLst>
      <p:ext uri="{BB962C8B-B14F-4D97-AF65-F5344CB8AC3E}">
        <p14:creationId xmlns:p14="http://schemas.microsoft.com/office/powerpoint/2010/main" val="348903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35968-5FD5-1F57-3F24-97133C29C2F7}"/>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sound waveform with white background&#10;&#10;Description automatically generated">
            <a:extLst>
              <a:ext uri="{FF2B5EF4-FFF2-40B4-BE49-F238E27FC236}">
                <a16:creationId xmlns:a16="http://schemas.microsoft.com/office/drawing/2014/main" id="{BB34A8CA-CBA4-F8AA-F0C8-BE0B4DF6AA2D}"/>
              </a:ext>
            </a:extLst>
          </p:cNvPr>
          <p:cNvPicPr>
            <a:picLocks noChangeAspect="1"/>
          </p:cNvPicPr>
          <p:nvPr/>
        </p:nvPicPr>
        <p:blipFill>
          <a:blip r:embed="rId3"/>
          <a:stretch>
            <a:fillRect/>
          </a:stretch>
        </p:blipFill>
        <p:spPr>
          <a:xfrm>
            <a:off x="6134100" y="2231027"/>
            <a:ext cx="6057900" cy="3224621"/>
          </a:xfrm>
          <a:prstGeom prst="rect">
            <a:avLst/>
          </a:prstGeom>
        </p:spPr>
      </p:pic>
      <p:sp>
        <p:nvSpPr>
          <p:cNvPr id="10" name="Content Placeholder 2">
            <a:extLst>
              <a:ext uri="{FF2B5EF4-FFF2-40B4-BE49-F238E27FC236}">
                <a16:creationId xmlns:a16="http://schemas.microsoft.com/office/drawing/2014/main" id="{DC4A77DE-830B-2AEC-BC59-2BFDFD66D342}"/>
              </a:ext>
            </a:extLst>
          </p:cNvPr>
          <p:cNvSpPr>
            <a:spLocks noGrp="1"/>
          </p:cNvSpPr>
          <p:nvPr>
            <p:ph idx="1"/>
          </p:nvPr>
        </p:nvSpPr>
        <p:spPr>
          <a:xfrm>
            <a:off x="660400" y="1335024"/>
            <a:ext cx="7617326" cy="5015673"/>
          </a:xfrm>
        </p:spPr>
        <p:txBody>
          <a:bodyPr>
            <a:noAutofit/>
          </a:bodyPr>
          <a:lstStyle/>
          <a:p>
            <a:pPr marL="514350" indent="-514350">
              <a:lnSpc>
                <a:spcPts val="4620"/>
              </a:lnSpc>
              <a:spcAft>
                <a:spcPts val="3000"/>
              </a:spcAft>
              <a:buAutoNum type="arabicPeriod"/>
            </a:pPr>
            <a:r>
              <a:rPr lang="en-US" sz="3600" dirty="0"/>
              <a:t>Trump nominees question expert consensus.</a:t>
            </a:r>
          </a:p>
          <a:p>
            <a:pPr marL="514350" indent="-514350">
              <a:lnSpc>
                <a:spcPts val="4620"/>
              </a:lnSpc>
              <a:spcAft>
                <a:spcPts val="3000"/>
              </a:spcAft>
              <a:buAutoNum type="arabicPeriod"/>
            </a:pPr>
            <a:r>
              <a:rPr lang="en-US" sz="3600" dirty="0"/>
              <a:t>Federal budget restrictions </a:t>
            </a:r>
            <a:br>
              <a:rPr lang="en-US" sz="3600" dirty="0"/>
            </a:br>
            <a:r>
              <a:rPr lang="en-US" sz="3600" dirty="0"/>
              <a:t>will drive policy.</a:t>
            </a:r>
          </a:p>
          <a:p>
            <a:pPr marL="514350" indent="-514350">
              <a:lnSpc>
                <a:spcPts val="4620"/>
              </a:lnSpc>
              <a:spcAft>
                <a:spcPts val="3000"/>
              </a:spcAft>
              <a:buAutoNum type="arabicPeriod"/>
            </a:pPr>
            <a:r>
              <a:rPr lang="en-US" sz="3600" dirty="0"/>
              <a:t>Combined, these can </a:t>
            </a:r>
            <a:br>
              <a:rPr lang="en-US" sz="3600" dirty="0"/>
            </a:br>
            <a:r>
              <a:rPr lang="en-US" sz="3600" dirty="0"/>
              <a:t>create seismic shifts.</a:t>
            </a:r>
          </a:p>
        </p:txBody>
      </p:sp>
      <p:sp>
        <p:nvSpPr>
          <p:cNvPr id="11" name="Title 1">
            <a:extLst>
              <a:ext uri="{FF2B5EF4-FFF2-40B4-BE49-F238E27FC236}">
                <a16:creationId xmlns:a16="http://schemas.microsoft.com/office/drawing/2014/main" id="{91FFB506-ED64-D5C4-52AF-2F4DF3EFCCFC}"/>
              </a:ext>
            </a:extLst>
          </p:cNvPr>
          <p:cNvSpPr txBox="1">
            <a:spLocks/>
          </p:cNvSpPr>
          <p:nvPr/>
        </p:nvSpPr>
        <p:spPr>
          <a:xfrm>
            <a:off x="660400" y="222456"/>
            <a:ext cx="10515600" cy="689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2"/>
                </a:solidFill>
                <a:latin typeface="Verdana" panose="020B0604030504040204" pitchFamily="34" charset="0"/>
                <a:ea typeface="Verdana" panose="020B0604030504040204" pitchFamily="34" charset="0"/>
                <a:cs typeface="Tahoma" panose="020B0604030504040204" pitchFamily="34" charset="0"/>
              </a:defRPr>
            </a:lvl1pPr>
          </a:lstStyle>
          <a:p>
            <a:r>
              <a:rPr lang="en-US" sz="4000">
                <a:solidFill>
                  <a:schemeClr val="bg1"/>
                </a:solidFill>
              </a:rPr>
              <a:t>Three Takeaways</a:t>
            </a:r>
            <a:endParaRPr lang="en-US" sz="4000" dirty="0">
              <a:solidFill>
                <a:schemeClr val="bg1"/>
              </a:solidFill>
            </a:endParaRPr>
          </a:p>
        </p:txBody>
      </p:sp>
      <p:pic>
        <p:nvPicPr>
          <p:cNvPr id="12" name="Picture 11">
            <a:extLst>
              <a:ext uri="{FF2B5EF4-FFF2-40B4-BE49-F238E27FC236}">
                <a16:creationId xmlns:a16="http://schemas.microsoft.com/office/drawing/2014/main" id="{6351F22F-9079-99E6-B03A-A98B64433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422140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logo&#10;&#10;Description automatically generated">
            <a:extLst>
              <a:ext uri="{FF2B5EF4-FFF2-40B4-BE49-F238E27FC236}">
                <a16:creationId xmlns:a16="http://schemas.microsoft.com/office/drawing/2014/main" id="{653D709F-4E48-0FAD-89E9-9F3AD47E6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
            <a:ext cx="12192000" cy="6858000"/>
          </a:xfrm>
          <a:prstGeom prst="rect">
            <a:avLst/>
          </a:prstGeom>
        </p:spPr>
      </p:pic>
      <p:sp>
        <p:nvSpPr>
          <p:cNvPr id="2" name="Text Placeholder 1">
            <a:extLst>
              <a:ext uri="{FF2B5EF4-FFF2-40B4-BE49-F238E27FC236}">
                <a16:creationId xmlns:a16="http://schemas.microsoft.com/office/drawing/2014/main" id="{A23929D5-A147-90D3-17A5-761E45421C9B}"/>
              </a:ext>
            </a:extLst>
          </p:cNvPr>
          <p:cNvSpPr txBox="1">
            <a:spLocks/>
          </p:cNvSpPr>
          <p:nvPr/>
        </p:nvSpPr>
        <p:spPr>
          <a:xfrm>
            <a:off x="5784051" y="851266"/>
            <a:ext cx="5549636" cy="437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800" b="1" dirty="0">
                <a:solidFill>
                  <a:srgbClr val="FDB81A"/>
                </a:solidFill>
              </a:rPr>
              <a:t>Emily Johnson </a:t>
            </a:r>
            <a:r>
              <a:rPr lang="en-US" sz="1600" b="1" dirty="0">
                <a:solidFill>
                  <a:srgbClr val="FDB81A"/>
                </a:solidFill>
              </a:rPr>
              <a:t>MS</a:t>
            </a:r>
          </a:p>
        </p:txBody>
      </p:sp>
      <p:sp>
        <p:nvSpPr>
          <p:cNvPr id="3" name="Text Placeholder 1">
            <a:extLst>
              <a:ext uri="{FF2B5EF4-FFF2-40B4-BE49-F238E27FC236}">
                <a16:creationId xmlns:a16="http://schemas.microsoft.com/office/drawing/2014/main" id="{28A5F9CE-B7F8-76AC-E5F6-F419B13A0D6F}"/>
              </a:ext>
            </a:extLst>
          </p:cNvPr>
          <p:cNvSpPr txBox="1">
            <a:spLocks/>
          </p:cNvSpPr>
          <p:nvPr/>
        </p:nvSpPr>
        <p:spPr>
          <a:xfrm>
            <a:off x="5784051" y="1373918"/>
            <a:ext cx="5549636" cy="437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000" dirty="0" err="1">
                <a:solidFill>
                  <a:schemeClr val="bg1"/>
                </a:solidFill>
              </a:rPr>
              <a:t>Johnsone@coloradohealthinstitute.org</a:t>
            </a:r>
            <a:endParaRPr lang="en-US" sz="2000" dirty="0">
              <a:solidFill>
                <a:schemeClr val="bg1"/>
              </a:solidFill>
            </a:endParaRPr>
          </a:p>
        </p:txBody>
      </p:sp>
    </p:spTree>
    <p:extLst>
      <p:ext uri="{BB962C8B-B14F-4D97-AF65-F5344CB8AC3E}">
        <p14:creationId xmlns:p14="http://schemas.microsoft.com/office/powerpoint/2010/main" val="406855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E8E0-C2FD-AB5F-C3D2-0E6553E09809}"/>
              </a:ext>
            </a:extLst>
          </p:cNvPr>
          <p:cNvSpPr>
            <a:spLocks noGrp="1"/>
          </p:cNvSpPr>
          <p:nvPr>
            <p:ph type="title"/>
          </p:nvPr>
        </p:nvSpPr>
        <p:spPr>
          <a:xfrm>
            <a:off x="838200" y="4524711"/>
            <a:ext cx="10515600" cy="689951"/>
          </a:xfrm>
        </p:spPr>
        <p:txBody>
          <a:bodyPr>
            <a:noAutofit/>
          </a:bodyPr>
          <a:lstStyle/>
          <a:p>
            <a:pPr algn="ctr"/>
            <a:r>
              <a:rPr lang="en-US" sz="6600" dirty="0">
                <a:solidFill>
                  <a:schemeClr val="bg1"/>
                </a:solidFill>
              </a:rPr>
              <a:t>Department of Health and Human Services</a:t>
            </a:r>
          </a:p>
        </p:txBody>
      </p:sp>
      <p:pic>
        <p:nvPicPr>
          <p:cNvPr id="4" name="Picture 3" descr="A logo with blue lines and a black background&#10;&#10;Description automatically generated">
            <a:extLst>
              <a:ext uri="{FF2B5EF4-FFF2-40B4-BE49-F238E27FC236}">
                <a16:creationId xmlns:a16="http://schemas.microsoft.com/office/drawing/2014/main" id="{68D02F0B-9BBB-5121-15B6-03E80ED7BA5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538662" y="775951"/>
            <a:ext cx="3114675" cy="3114675"/>
          </a:xfrm>
          <a:prstGeom prst="rect">
            <a:avLst/>
          </a:prstGeom>
        </p:spPr>
      </p:pic>
    </p:spTree>
    <p:extLst>
      <p:ext uri="{BB962C8B-B14F-4D97-AF65-F5344CB8AC3E}">
        <p14:creationId xmlns:p14="http://schemas.microsoft.com/office/powerpoint/2010/main" val="4270770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566D1B-3187-CB9F-9AAF-3B45199DBE05}"/>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in a suit and tie&#10;&#10;Description automatically generated">
            <a:extLst>
              <a:ext uri="{FF2B5EF4-FFF2-40B4-BE49-F238E27FC236}">
                <a16:creationId xmlns:a16="http://schemas.microsoft.com/office/drawing/2014/main" id="{55FAFF74-465E-8907-994F-9C31BC5D962A}"/>
              </a:ext>
            </a:extLst>
          </p:cNvPr>
          <p:cNvPicPr>
            <a:picLocks noChangeAspect="1"/>
          </p:cNvPicPr>
          <p:nvPr/>
        </p:nvPicPr>
        <p:blipFill>
          <a:blip r:embed="rId3" cstate="print">
            <a:alphaModFix/>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69981"/>
            <a:ext cx="4671391" cy="6420677"/>
          </a:xfrm>
          <a:prstGeom prst="rect">
            <a:avLst/>
          </a:prstGeom>
        </p:spPr>
      </p:pic>
      <p:sp>
        <p:nvSpPr>
          <p:cNvPr id="3" name="Content Placeholder 2">
            <a:extLst>
              <a:ext uri="{FF2B5EF4-FFF2-40B4-BE49-F238E27FC236}">
                <a16:creationId xmlns:a16="http://schemas.microsoft.com/office/drawing/2014/main" id="{436FDBC0-B608-4967-2AF7-5AB034F25F22}"/>
              </a:ext>
            </a:extLst>
          </p:cNvPr>
          <p:cNvSpPr>
            <a:spLocks noGrp="1"/>
          </p:cNvSpPr>
          <p:nvPr>
            <p:ph idx="1"/>
          </p:nvPr>
        </p:nvSpPr>
        <p:spPr>
          <a:xfrm>
            <a:off x="4479771" y="1214065"/>
            <a:ext cx="7852905" cy="4148517"/>
          </a:xfrm>
        </p:spPr>
        <p:txBody>
          <a:bodyPr>
            <a:noAutofit/>
          </a:bodyPr>
          <a:lstStyle/>
          <a:p>
            <a:pPr marL="457200" indent="-457200">
              <a:lnSpc>
                <a:spcPct val="100000"/>
              </a:lnSpc>
              <a:spcAft>
                <a:spcPts val="2400"/>
              </a:spcAft>
              <a:buFont typeface="System Font Regular"/>
              <a:buChar char="▸"/>
            </a:pPr>
            <a:r>
              <a:rPr lang="en-US" sz="3400" dirty="0"/>
              <a:t>Environmental lawyer</a:t>
            </a:r>
          </a:p>
          <a:p>
            <a:pPr marL="457200" indent="-457200">
              <a:lnSpc>
                <a:spcPct val="100000"/>
              </a:lnSpc>
              <a:spcAft>
                <a:spcPts val="2400"/>
              </a:spcAft>
              <a:buFont typeface="System Font Regular"/>
              <a:buChar char="▸"/>
            </a:pPr>
            <a:r>
              <a:rPr lang="en-US" sz="3400" dirty="0"/>
              <a:t>Former presidential candidate</a:t>
            </a:r>
          </a:p>
          <a:p>
            <a:pPr marL="457200" indent="-457200">
              <a:lnSpc>
                <a:spcPct val="100000"/>
              </a:lnSpc>
              <a:spcAft>
                <a:spcPts val="2400"/>
              </a:spcAft>
              <a:buFont typeface="System Font Regular"/>
              <a:buChar char="▸"/>
            </a:pPr>
            <a:r>
              <a:rPr lang="en-US" sz="3400" dirty="0"/>
              <a:t>Anti-vaccine activist</a:t>
            </a:r>
          </a:p>
          <a:p>
            <a:pPr marL="457200" indent="-457200">
              <a:lnSpc>
                <a:spcPct val="100000"/>
              </a:lnSpc>
              <a:spcAft>
                <a:spcPts val="2400"/>
              </a:spcAft>
              <a:buFont typeface="System Font Regular"/>
              <a:buChar char="▸"/>
            </a:pPr>
            <a:r>
              <a:rPr lang="en-US" sz="3400" dirty="0"/>
              <a:t>Medical conspiracy theories</a:t>
            </a:r>
          </a:p>
          <a:p>
            <a:pPr marL="457200" indent="-457200">
              <a:lnSpc>
                <a:spcPct val="100000"/>
              </a:lnSpc>
              <a:spcAft>
                <a:spcPts val="2400"/>
              </a:spcAft>
              <a:buFont typeface="System Font Regular"/>
              <a:buChar char="▸"/>
            </a:pPr>
            <a:r>
              <a:rPr lang="en-US" sz="3400" dirty="0"/>
              <a:t>Focus on alternative medicine and wellness</a:t>
            </a:r>
          </a:p>
        </p:txBody>
      </p:sp>
      <p:sp>
        <p:nvSpPr>
          <p:cNvPr id="2" name="Title 1">
            <a:extLst>
              <a:ext uri="{FF2B5EF4-FFF2-40B4-BE49-F238E27FC236}">
                <a16:creationId xmlns:a16="http://schemas.microsoft.com/office/drawing/2014/main" id="{E804160E-104F-DB3A-79B6-5495B778E62F}"/>
              </a:ext>
            </a:extLst>
          </p:cNvPr>
          <p:cNvSpPr>
            <a:spLocks noGrp="1"/>
          </p:cNvSpPr>
          <p:nvPr>
            <p:ph type="title"/>
          </p:nvPr>
        </p:nvSpPr>
        <p:spPr>
          <a:xfrm>
            <a:off x="4381392" y="215881"/>
            <a:ext cx="7852906" cy="689951"/>
          </a:xfrm>
        </p:spPr>
        <p:txBody>
          <a:bodyPr>
            <a:noAutofit/>
          </a:bodyPr>
          <a:lstStyle/>
          <a:p>
            <a:r>
              <a:rPr lang="en-US" sz="4000" dirty="0">
                <a:solidFill>
                  <a:schemeClr val="bg1">
                    <a:lumMod val="95000"/>
                  </a:schemeClr>
                </a:solidFill>
              </a:rPr>
              <a:t>Robert F. Kennedy, Jr. </a:t>
            </a:r>
            <a:r>
              <a:rPr lang="en-US" sz="2400" dirty="0">
                <a:solidFill>
                  <a:schemeClr val="bg1">
                    <a:lumMod val="95000"/>
                  </a:schemeClr>
                </a:solidFill>
              </a:rPr>
              <a:t>JD</a:t>
            </a:r>
          </a:p>
        </p:txBody>
      </p:sp>
      <p:pic>
        <p:nvPicPr>
          <p:cNvPr id="4" name="Picture 3">
            <a:extLst>
              <a:ext uri="{FF2B5EF4-FFF2-40B4-BE49-F238E27FC236}">
                <a16:creationId xmlns:a16="http://schemas.microsoft.com/office/drawing/2014/main" id="{A349943C-69BA-DDB0-E605-09FF3EB087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5685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847AE-EC38-49D6-EF27-02F2AE12FA8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6D8D60D-FDD9-127E-64C4-0595BF732F5E}"/>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logo of a company&#10;&#10;Description automatically generated">
            <a:extLst>
              <a:ext uri="{FF2B5EF4-FFF2-40B4-BE49-F238E27FC236}">
                <a16:creationId xmlns:a16="http://schemas.microsoft.com/office/drawing/2014/main" id="{A9DEBD83-E502-5C30-D8C8-437764076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3" y="1859613"/>
            <a:ext cx="3811604" cy="3621024"/>
          </a:xfrm>
          <a:prstGeom prst="rect">
            <a:avLst/>
          </a:prstGeom>
        </p:spPr>
      </p:pic>
      <p:sp>
        <p:nvSpPr>
          <p:cNvPr id="2" name="Title 1">
            <a:extLst>
              <a:ext uri="{FF2B5EF4-FFF2-40B4-BE49-F238E27FC236}">
                <a16:creationId xmlns:a16="http://schemas.microsoft.com/office/drawing/2014/main" id="{CCE8BE71-E950-DD59-1D92-6BE4825D0532}"/>
              </a:ext>
            </a:extLst>
          </p:cNvPr>
          <p:cNvSpPr>
            <a:spLocks noGrp="1"/>
          </p:cNvSpPr>
          <p:nvPr>
            <p:ph type="title"/>
          </p:nvPr>
        </p:nvSpPr>
        <p:spPr>
          <a:xfrm>
            <a:off x="838200" y="213914"/>
            <a:ext cx="10515600" cy="689951"/>
          </a:xfrm>
        </p:spPr>
        <p:txBody>
          <a:bodyPr/>
          <a:lstStyle/>
          <a:p>
            <a:r>
              <a:rPr lang="en-US" dirty="0">
                <a:solidFill>
                  <a:schemeClr val="bg1"/>
                </a:solidFill>
              </a:rPr>
              <a:t>A Complex Organism</a:t>
            </a:r>
          </a:p>
        </p:txBody>
      </p:sp>
      <p:sp>
        <p:nvSpPr>
          <p:cNvPr id="19" name="TextBox 18">
            <a:extLst>
              <a:ext uri="{FF2B5EF4-FFF2-40B4-BE49-F238E27FC236}">
                <a16:creationId xmlns:a16="http://schemas.microsoft.com/office/drawing/2014/main" id="{9463A421-D995-F1EF-7E20-0AE867FC8175}"/>
              </a:ext>
            </a:extLst>
          </p:cNvPr>
          <p:cNvSpPr txBox="1"/>
          <p:nvPr/>
        </p:nvSpPr>
        <p:spPr>
          <a:xfrm>
            <a:off x="4469973" y="1146384"/>
            <a:ext cx="7648875" cy="5058180"/>
          </a:xfrm>
          <a:prstGeom prst="rect">
            <a:avLst/>
          </a:prstGeom>
          <a:noFill/>
        </p:spPr>
        <p:txBody>
          <a:bodyPr wrap="square" rtlCol="0">
            <a:spAutoFit/>
          </a:bodyPr>
          <a:lstStyle/>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National Institutes of Health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Food and Drug Administration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Centers for Disease Control and Prevention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Centers for Medicare and Medicaid Services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U.S. Surgeon General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Indian Health Service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Agency for Toxic Substances and Disease Registry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Health Resource and Services Administration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Agency for Healthcare Research and Quality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Substance Abuse and Mental Health Services Administration</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Administration for Strategic Preparedness and Response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Advanced Research Projects Agency for Health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Administration for Children and Families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Administration for Community Living</a:t>
            </a:r>
          </a:p>
        </p:txBody>
      </p:sp>
      <p:pic>
        <p:nvPicPr>
          <p:cNvPr id="22" name="Picture 21">
            <a:extLst>
              <a:ext uri="{FF2B5EF4-FFF2-40B4-BE49-F238E27FC236}">
                <a16:creationId xmlns:a16="http://schemas.microsoft.com/office/drawing/2014/main" id="{E8CA6652-2116-E732-E992-D4264F65F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Tree>
    <p:extLst>
      <p:ext uri="{BB962C8B-B14F-4D97-AF65-F5344CB8AC3E}">
        <p14:creationId xmlns:p14="http://schemas.microsoft.com/office/powerpoint/2010/main" val="8669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82B8A-D309-28EA-6CD7-0E931C9A57F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7769271-D999-D699-BFAE-92E34BF60FB6}"/>
              </a:ext>
            </a:extLst>
          </p:cNvPr>
          <p:cNvSpPr/>
          <p:nvPr/>
        </p:nvSpPr>
        <p:spPr>
          <a:xfrm>
            <a:off x="0" y="989556"/>
            <a:ext cx="12192000" cy="53611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65C6CA4-221D-E21D-D4C8-E0B2037BB2F4}"/>
              </a:ext>
            </a:extLst>
          </p:cNvPr>
          <p:cNvSpPr/>
          <p:nvPr/>
        </p:nvSpPr>
        <p:spPr>
          <a:xfrm>
            <a:off x="4459633" y="1201997"/>
            <a:ext cx="5522524" cy="316924"/>
          </a:xfrm>
          <a:prstGeom prst="rect">
            <a:avLst/>
          </a:prstGeom>
          <a:solidFill>
            <a:srgbClr val="FFFF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DC0ED-C7A3-E5F7-FB81-752F45F5CD5C}"/>
              </a:ext>
            </a:extLst>
          </p:cNvPr>
          <p:cNvSpPr/>
          <p:nvPr/>
        </p:nvSpPr>
        <p:spPr>
          <a:xfrm>
            <a:off x="4459633" y="1554233"/>
            <a:ext cx="5522524" cy="316924"/>
          </a:xfrm>
          <a:prstGeom prst="rect">
            <a:avLst/>
          </a:prstGeom>
          <a:solidFill>
            <a:srgbClr val="FFFF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006DF7-6CCE-4F76-3919-ED1F7ADC2A7C}"/>
              </a:ext>
            </a:extLst>
          </p:cNvPr>
          <p:cNvSpPr/>
          <p:nvPr/>
        </p:nvSpPr>
        <p:spPr>
          <a:xfrm>
            <a:off x="4459633" y="1906469"/>
            <a:ext cx="5522524" cy="316924"/>
          </a:xfrm>
          <a:prstGeom prst="rect">
            <a:avLst/>
          </a:prstGeom>
          <a:solidFill>
            <a:srgbClr val="FFFF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10AA15-F55E-D48A-C06F-1AE41686A549}"/>
              </a:ext>
            </a:extLst>
          </p:cNvPr>
          <p:cNvSpPr/>
          <p:nvPr/>
        </p:nvSpPr>
        <p:spPr>
          <a:xfrm>
            <a:off x="4459633" y="2258705"/>
            <a:ext cx="5522524" cy="316924"/>
          </a:xfrm>
          <a:prstGeom prst="rect">
            <a:avLst/>
          </a:prstGeom>
          <a:solidFill>
            <a:srgbClr val="FFFF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B0F3C37C-4AF6-D76D-24D5-B275443A09A9}"/>
              </a:ext>
            </a:extLst>
          </p:cNvPr>
          <p:cNvSpPr>
            <a:spLocks noGrp="1"/>
          </p:cNvSpPr>
          <p:nvPr>
            <p:ph type="title"/>
          </p:nvPr>
        </p:nvSpPr>
        <p:spPr>
          <a:xfrm>
            <a:off x="838200" y="213914"/>
            <a:ext cx="10515600" cy="689951"/>
          </a:xfrm>
        </p:spPr>
        <p:txBody>
          <a:bodyPr/>
          <a:lstStyle/>
          <a:p>
            <a:r>
              <a:rPr lang="en-US" dirty="0">
                <a:solidFill>
                  <a:schemeClr val="bg1"/>
                </a:solidFill>
              </a:rPr>
              <a:t>Focus for Today</a:t>
            </a:r>
          </a:p>
        </p:txBody>
      </p:sp>
      <p:pic>
        <p:nvPicPr>
          <p:cNvPr id="16" name="Picture 15">
            <a:extLst>
              <a:ext uri="{FF2B5EF4-FFF2-40B4-BE49-F238E27FC236}">
                <a16:creationId xmlns:a16="http://schemas.microsoft.com/office/drawing/2014/main" id="{14A82EFE-B8FC-E2CD-91A3-51E5ECE136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087" y="6478527"/>
            <a:ext cx="2398643" cy="262351"/>
          </a:xfrm>
          <a:prstGeom prst="rect">
            <a:avLst/>
          </a:prstGeom>
        </p:spPr>
      </p:pic>
      <p:sp>
        <p:nvSpPr>
          <p:cNvPr id="9" name="TextBox 8">
            <a:extLst>
              <a:ext uri="{FF2B5EF4-FFF2-40B4-BE49-F238E27FC236}">
                <a16:creationId xmlns:a16="http://schemas.microsoft.com/office/drawing/2014/main" id="{2C7E7AA0-36EB-C5A0-934E-14B03905336C}"/>
              </a:ext>
            </a:extLst>
          </p:cNvPr>
          <p:cNvSpPr txBox="1"/>
          <p:nvPr/>
        </p:nvSpPr>
        <p:spPr>
          <a:xfrm>
            <a:off x="4469973" y="1146116"/>
            <a:ext cx="7648875" cy="5058180"/>
          </a:xfrm>
          <a:prstGeom prst="rect">
            <a:avLst/>
          </a:prstGeom>
          <a:noFill/>
        </p:spPr>
        <p:txBody>
          <a:bodyPr wrap="square" rtlCol="0">
            <a:spAutoFit/>
          </a:bodyPr>
          <a:lstStyle/>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National Institutes of Health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Food and Drug Administration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Centers for Disease Control and Prevention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Centers for Medicare and Medicaid Services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U.S. Surgeon General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Indian Health Service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Agency for Toxic Substances and Disease Registry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Health Resource and Services Administration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Agency for Healthcare Research and Quality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Substance Abuse and Mental Health Services Administration</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Administration for Strategic Preparedness and Response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Advanced Research Projects Agency for Health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Administration for Children and Families         </a:t>
            </a:r>
          </a:p>
          <a:p>
            <a:pPr marL="285750" indent="-285750">
              <a:lnSpc>
                <a:spcPts val="2600"/>
              </a:lnSpc>
              <a:spcAft>
                <a:spcPts val="200"/>
              </a:spcAft>
              <a:buClr>
                <a:srgbClr val="FDB81A"/>
              </a:buClr>
              <a:buFont typeface="System Font Regular"/>
              <a:buChar char="▸"/>
            </a:pPr>
            <a:r>
              <a:rPr lang="en-US" dirty="0">
                <a:solidFill>
                  <a:srgbClr val="404041"/>
                </a:solidFill>
                <a:effectLst/>
                <a:latin typeface="Verdana" panose="020B0604030504040204" pitchFamily="34" charset="0"/>
              </a:rPr>
              <a:t>Administration for Community Living</a:t>
            </a:r>
          </a:p>
        </p:txBody>
      </p:sp>
      <p:sp>
        <p:nvSpPr>
          <p:cNvPr id="13" name="Rectangle 12">
            <a:extLst>
              <a:ext uri="{FF2B5EF4-FFF2-40B4-BE49-F238E27FC236}">
                <a16:creationId xmlns:a16="http://schemas.microsoft.com/office/drawing/2014/main" id="{1B22FB6D-3E59-76B7-4C8C-A0F2A3C3CF40}"/>
              </a:ext>
            </a:extLst>
          </p:cNvPr>
          <p:cNvSpPr/>
          <p:nvPr/>
        </p:nvSpPr>
        <p:spPr>
          <a:xfrm>
            <a:off x="0" y="1031695"/>
            <a:ext cx="4469973" cy="1772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of a company&#10;&#10;Description automatically generated">
            <a:extLst>
              <a:ext uri="{FF2B5EF4-FFF2-40B4-BE49-F238E27FC236}">
                <a16:creationId xmlns:a16="http://schemas.microsoft.com/office/drawing/2014/main" id="{6B8CDED2-F376-2B6D-9EC9-57AF84FEC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53" y="1859613"/>
            <a:ext cx="3811604" cy="3621024"/>
          </a:xfrm>
          <a:prstGeom prst="rect">
            <a:avLst/>
          </a:prstGeom>
        </p:spPr>
      </p:pic>
    </p:spTree>
    <p:extLst>
      <p:ext uri="{BB962C8B-B14F-4D97-AF65-F5344CB8AC3E}">
        <p14:creationId xmlns:p14="http://schemas.microsoft.com/office/powerpoint/2010/main" val="49423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47923-CF2D-112A-5FDD-A2CC35C794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C65F5-15A0-BC0C-235E-5DC3908C63DC}"/>
              </a:ext>
            </a:extLst>
          </p:cNvPr>
          <p:cNvSpPr>
            <a:spLocks noGrp="1"/>
          </p:cNvSpPr>
          <p:nvPr>
            <p:ph type="title"/>
          </p:nvPr>
        </p:nvSpPr>
        <p:spPr>
          <a:xfrm>
            <a:off x="0" y="3272589"/>
            <a:ext cx="11808968" cy="3028257"/>
          </a:xfrm>
        </p:spPr>
        <p:txBody>
          <a:bodyPr>
            <a:noAutofit/>
          </a:bodyPr>
          <a:lstStyle/>
          <a:p>
            <a:pPr algn="ctr"/>
            <a:r>
              <a:rPr lang="en-US" sz="6600" dirty="0">
                <a:solidFill>
                  <a:schemeClr val="bg1"/>
                </a:solidFill>
              </a:rPr>
              <a:t>National Institutes </a:t>
            </a:r>
            <a:br>
              <a:rPr lang="en-US" sz="6600" dirty="0">
                <a:solidFill>
                  <a:schemeClr val="bg1"/>
                </a:solidFill>
              </a:rPr>
            </a:br>
            <a:r>
              <a:rPr lang="en-US" sz="6600" dirty="0">
                <a:solidFill>
                  <a:schemeClr val="bg1"/>
                </a:solidFill>
              </a:rPr>
              <a:t>of Health</a:t>
            </a:r>
          </a:p>
        </p:txBody>
      </p:sp>
      <p:pic>
        <p:nvPicPr>
          <p:cNvPr id="3" name="Picture 2" descr="A white rectangular sign with black text&#10;&#10;Description automatically generated">
            <a:extLst>
              <a:ext uri="{FF2B5EF4-FFF2-40B4-BE49-F238E27FC236}">
                <a16:creationId xmlns:a16="http://schemas.microsoft.com/office/drawing/2014/main" id="{8DC544B1-8E53-A14F-6D03-B5CF7CE94304}"/>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6744" t="34739" r="21391" b="19417"/>
          <a:stretch/>
        </p:blipFill>
        <p:spPr>
          <a:xfrm>
            <a:off x="4380483" y="978569"/>
            <a:ext cx="3753853" cy="2582780"/>
          </a:xfrm>
          <a:prstGeom prst="rect">
            <a:avLst/>
          </a:prstGeom>
        </p:spPr>
      </p:pic>
    </p:spTree>
    <p:extLst>
      <p:ext uri="{BB962C8B-B14F-4D97-AF65-F5344CB8AC3E}">
        <p14:creationId xmlns:p14="http://schemas.microsoft.com/office/powerpoint/2010/main" val="2334342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e9dxvvcq74gcqwsuircx1nncqu2agy"/>
</p:tagLst>
</file>

<file path=ppt/theme/theme1.xml><?xml version="1.0" encoding="utf-8"?>
<a:theme xmlns:a="http://schemas.openxmlformats.org/drawingml/2006/main" name="Office Theme">
  <a:themeElements>
    <a:clrScheme name="CHI Colors">
      <a:dk1>
        <a:sysClr val="windowText" lastClr="000000"/>
      </a:dk1>
      <a:lt1>
        <a:sysClr val="window" lastClr="FFFFFF"/>
      </a:lt1>
      <a:dk2>
        <a:srgbClr val="2E6380"/>
      </a:dk2>
      <a:lt2>
        <a:srgbClr val="E7E6E6"/>
      </a:lt2>
      <a:accent1>
        <a:srgbClr val="7AA6B9"/>
      </a:accent1>
      <a:accent2>
        <a:srgbClr val="FDB91B"/>
      </a:accent2>
      <a:accent3>
        <a:srgbClr val="7A962B"/>
      </a:accent3>
      <a:accent4>
        <a:srgbClr val="5F3D61"/>
      </a:accent4>
      <a:accent5>
        <a:srgbClr val="B42E12"/>
      </a:accent5>
      <a:accent6>
        <a:srgbClr val="D76822"/>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 Widescreen 2023" id="{56C54743-AC5B-724E-9C81-E2363FB167F4}" vid="{15FD768C-C847-4149-8EF1-DEF51290BF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 Widescreen 2023</Template>
  <TotalTime>3477</TotalTime>
  <Words>4008</Words>
  <Application>Microsoft Office PowerPoint</Application>
  <PresentationFormat>Widescreen</PresentationFormat>
  <Paragraphs>325</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Three Takeaways</vt:lpstr>
      <vt:lpstr>A GOP Trifecta</vt:lpstr>
      <vt:lpstr>PowerPoint Presentation</vt:lpstr>
      <vt:lpstr>Department of Health and Human Services</vt:lpstr>
      <vt:lpstr>Robert F. Kennedy, Jr. JD</vt:lpstr>
      <vt:lpstr>A Complex Organism</vt:lpstr>
      <vt:lpstr>Focus for Today</vt:lpstr>
      <vt:lpstr>National Institutes  of Health</vt:lpstr>
      <vt:lpstr>PowerPoint Presentation</vt:lpstr>
      <vt:lpstr>PowerPoint Presentation</vt:lpstr>
      <vt:lpstr>PowerPoint Presentation</vt:lpstr>
      <vt:lpstr>Food and Drug Administration</vt:lpstr>
      <vt:lpstr>PowerPoint Presentation</vt:lpstr>
      <vt:lpstr>PowerPoint Presentation</vt:lpstr>
      <vt:lpstr>PowerPoint Presentation</vt:lpstr>
      <vt:lpstr>Centers for Disease Control and Prevention</vt:lpstr>
      <vt:lpstr>PowerPoint Presentation</vt:lpstr>
      <vt:lpstr>PowerPoint Presentation</vt:lpstr>
      <vt:lpstr>PowerPoint Presentation</vt:lpstr>
      <vt:lpstr>PowerPoint Presentation</vt:lpstr>
      <vt:lpstr>Centers for Medicare  and Medicaid Services</vt:lpstr>
      <vt:lpstr>PowerPoint Presentation</vt:lpstr>
      <vt:lpstr>PowerPoint Presentation</vt:lpstr>
      <vt:lpstr>PowerPoint Presentation</vt:lpstr>
      <vt:lpstr>PowerPoint Presentation</vt:lpstr>
      <vt:lpstr>Medicaid Today: High Federal Match</vt:lpstr>
      <vt:lpstr>Medicaid at a Lower Match</vt:lpstr>
      <vt:lpstr>Medicaid Today: Entitlement</vt:lpstr>
      <vt:lpstr>Medicaid Today: Entitlement</vt:lpstr>
      <vt:lpstr>Medicaid Today</vt:lpstr>
      <vt:lpstr>Medicaid Today: Entitlement</vt:lpstr>
      <vt:lpstr>Medicaid Today: Entitlement</vt:lpstr>
      <vt:lpstr>Medicaid Block Grants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 Director  Half-Day</dc:title>
  <dc:creator>Kristi Arellano</dc:creator>
  <cp:lastModifiedBy>Joe Hanel</cp:lastModifiedBy>
  <cp:revision>670</cp:revision>
  <cp:lastPrinted>2024-12-04T23:37:17Z</cp:lastPrinted>
  <dcterms:created xsi:type="dcterms:W3CDTF">2024-04-10T19:47:20Z</dcterms:created>
  <dcterms:modified xsi:type="dcterms:W3CDTF">2024-12-10T18:27:16Z</dcterms:modified>
</cp:coreProperties>
</file>