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5" r:id="rId2"/>
    <p:sldId id="260" r:id="rId3"/>
    <p:sldId id="283" r:id="rId4"/>
    <p:sldId id="286" r:id="rId5"/>
    <p:sldId id="262" r:id="rId6"/>
    <p:sldId id="264" r:id="rId7"/>
    <p:sldId id="266" r:id="rId8"/>
    <p:sldId id="268" r:id="rId9"/>
    <p:sldId id="288" r:id="rId10"/>
    <p:sldId id="284"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Caldwell" initials="AC" lastIdx="5" clrIdx="0">
    <p:extLst>
      <p:ext uri="{19B8F6BF-5375-455C-9EA6-DF929625EA0E}">
        <p15:presenceInfo xmlns:p15="http://schemas.microsoft.com/office/powerpoint/2012/main" userId="S::caldwella@coloradohealthinstitute.org::56346ff6-0a3d-4ff8-8f81-9e6539b7b2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A962B"/>
    <a:srgbClr val="D76822"/>
    <a:srgbClr val="5F3D61"/>
    <a:srgbClr val="2E6380"/>
    <a:srgbClr val="B42E12"/>
    <a:srgbClr val="FDB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64286" autoAdjust="0"/>
  </p:normalViewPr>
  <p:slideViewPr>
    <p:cSldViewPr snapToGrid="0">
      <p:cViewPr varScale="1">
        <p:scale>
          <a:sx n="80" d="100"/>
          <a:sy n="80" d="100"/>
        </p:scale>
        <p:origin x="984" y="17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A0F0942-1EA8-4923-847B-F5574DDF649C}" type="datetimeFigureOut">
              <a:rPr lang="en-US" smtClean="0"/>
              <a:t>5/12/23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3DC987F-3045-4236-B108-49405A1991E2}" type="slidenum">
              <a:rPr lang="en-US" smtClean="0"/>
              <a:t>‹#›</a:t>
            </a:fld>
            <a:endParaRPr lang="en-US"/>
          </a:p>
        </p:txBody>
      </p:sp>
    </p:spTree>
    <p:extLst>
      <p:ext uri="{BB962C8B-B14F-4D97-AF65-F5344CB8AC3E}">
        <p14:creationId xmlns:p14="http://schemas.microsoft.com/office/powerpoint/2010/main" val="414791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57D9F5-E1AB-4546-AC54-F880AB4BFF7C}" type="datetimeFigureOut">
              <a:rPr lang="en-US" smtClean="0"/>
              <a:t>5/12/23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F9AC90-7540-4BC9-A119-7231F4720AAE}" type="slidenum">
              <a:rPr lang="en-US" smtClean="0"/>
              <a:t>‹#›</a:t>
            </a:fld>
            <a:endParaRPr lang="en-US"/>
          </a:p>
        </p:txBody>
      </p:sp>
    </p:spTree>
    <p:extLst>
      <p:ext uri="{BB962C8B-B14F-4D97-AF65-F5344CB8AC3E}">
        <p14:creationId xmlns:p14="http://schemas.microsoft.com/office/powerpoint/2010/main" val="59691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Thank you for joining Show me the Money! Divvying up Colorado’s Potential Opioid Settlements</a:t>
            </a:r>
          </a:p>
          <a:p>
            <a:r>
              <a:rPr lang="en-US" dirty="0"/>
              <a:t>EARN THE RIGHT: Alex.. Director.. Behavioral Health Portfolio.. This is my FOURTH HIH.</a:t>
            </a:r>
          </a:p>
          <a:p>
            <a:endParaRPr lang="en-US" dirty="0"/>
          </a:p>
          <a:p>
            <a:r>
              <a:rPr lang="en-US" dirty="0"/>
              <a:t>- We are over 20 years into the opioid crisis. (1996 OxyContin. Which lead to Heroin… fentanyl epidemic.)</a:t>
            </a:r>
          </a:p>
          <a:p>
            <a:pPr marL="0" indent="0">
              <a:buFont typeface="Arial" panose="020B0604020202020204" pitchFamily="34" charset="0"/>
              <a:buNone/>
            </a:pPr>
            <a:r>
              <a:rPr lang="en-US" dirty="0"/>
              <a:t>- But this year, for the first time, states are starting to win major settlements from companies who have been involved in manufacturing and distributing opioids. </a:t>
            </a:r>
          </a:p>
          <a:p>
            <a:pPr marL="0" indent="0">
              <a:buFont typeface="Arial" panose="020B0604020202020204" pitchFamily="34" charset="0"/>
              <a:buNone/>
            </a:pPr>
            <a:r>
              <a:rPr lang="en-US" dirty="0"/>
              <a:t>- Colorado expects to be one of those states. It’s not clear yet how much money or when its coming.</a:t>
            </a:r>
          </a:p>
          <a:p>
            <a:pPr marL="0" indent="0">
              <a:buFont typeface="Arial" panose="020B0604020202020204" pitchFamily="34" charset="0"/>
              <a:buNone/>
            </a:pPr>
            <a:r>
              <a:rPr lang="en-US" dirty="0"/>
              <a:t>- So the question is – if the money dropped tomorrow, how should we spend it to create the biggest impact?</a:t>
            </a:r>
          </a:p>
          <a:p>
            <a:r>
              <a:rPr lang="en-US" dirty="0"/>
              <a:t>That’s our topic for today.</a:t>
            </a:r>
          </a:p>
          <a:p>
            <a:pPr marL="171450" indent="-171450">
              <a:buFontTx/>
              <a:buChar char="-"/>
            </a:pPr>
            <a:r>
              <a:rPr lang="en-US" dirty="0"/>
              <a:t>We are joined today by three fantastic panelists to share their thoughts on how to address the opioid crisis – we’ll be hearing from them shortly. </a:t>
            </a:r>
          </a:p>
          <a:p>
            <a:pPr marL="171450" indent="-171450">
              <a:buFontTx/>
              <a:buChar char="-"/>
            </a:pPr>
            <a:r>
              <a:rPr lang="en-US" dirty="0"/>
              <a:t>First, I’ll give a 10 minute overview on the opioid settlements and the results from some research we conducted this year on how to spend those dollars.</a:t>
            </a:r>
          </a:p>
        </p:txBody>
      </p:sp>
      <p:sp>
        <p:nvSpPr>
          <p:cNvPr id="4" name="Slide Number Placeholder 3"/>
          <p:cNvSpPr>
            <a:spLocks noGrp="1"/>
          </p:cNvSpPr>
          <p:nvPr>
            <p:ph type="sldNum" sz="quarter" idx="5"/>
          </p:nvPr>
        </p:nvSpPr>
        <p:spPr/>
        <p:txBody>
          <a:bodyPr/>
          <a:lstStyle/>
          <a:p>
            <a:fld id="{01D8ED13-D04F-4874-BDFA-12A710744C61}" type="slidenum">
              <a:rPr lang="en-US" smtClean="0"/>
              <a:t>1</a:t>
            </a:fld>
            <a:endParaRPr lang="en-US"/>
          </a:p>
        </p:txBody>
      </p:sp>
    </p:spTree>
    <p:extLst>
      <p:ext uri="{BB962C8B-B14F-4D97-AF65-F5344CB8AC3E}">
        <p14:creationId xmlns:p14="http://schemas.microsoft.com/office/powerpoint/2010/main" val="153235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Clearly Colorado has a lot of gain from these potential settlements – and a lot to lose if we don’t get it right. So CHI will be watching these settlements closely.</a:t>
            </a:r>
          </a:p>
          <a:p>
            <a:pPr marL="171450" indent="-171450">
              <a:buFont typeface="Arial" panose="020B0604020202020204" pitchFamily="34" charset="0"/>
              <a:buChar char="•"/>
            </a:pPr>
            <a:r>
              <a:rPr lang="en-US" dirty="0"/>
              <a:t>Thank you all for joining – and I want to especially thank our panelists! </a:t>
            </a:r>
          </a:p>
          <a:p>
            <a:pPr marL="171450" indent="-171450">
              <a:buFont typeface="Arial" panose="020B0604020202020204" pitchFamily="34" charset="0"/>
              <a:buChar char="•"/>
            </a:pPr>
            <a:r>
              <a:rPr lang="en-US" dirty="0"/>
              <a:t>Handout – and limited number of reports that will be published on our website shortly. </a:t>
            </a:r>
          </a:p>
          <a:p>
            <a:pPr marL="171450" indent="-171450">
              <a:buFont typeface="Arial" panose="020B0604020202020204" pitchFamily="34" charset="0"/>
              <a:buChar char="•"/>
            </a:pPr>
            <a:r>
              <a:rPr lang="en-US" dirty="0"/>
              <a:t>We’ll be hanging out to discuss. </a:t>
            </a:r>
          </a:p>
          <a:p>
            <a:endParaRPr lang="en-US" dirty="0"/>
          </a:p>
          <a:p>
            <a:r>
              <a:rPr lang="en-US" b="1" dirty="0"/>
              <a:t>On your way out… we want to hear from you. </a:t>
            </a:r>
            <a:r>
              <a:rPr lang="en-US" b="0" dirty="0"/>
              <a:t>Imagine you have….</a:t>
            </a:r>
          </a:p>
          <a:p>
            <a:r>
              <a:rPr lang="en-US" b="0" dirty="0"/>
              <a:t>On your tables you will find circular stickers. Each are worth $25million. Take </a:t>
            </a:r>
            <a:r>
              <a:rPr lang="en-US" b="1" dirty="0"/>
              <a:t>four.</a:t>
            </a:r>
            <a:endParaRPr lang="en-US" b="0" dirty="0"/>
          </a:p>
          <a:p>
            <a:r>
              <a:rPr lang="en-US" b="0" dirty="0"/>
              <a:t>Put your stickers on the poster hanging on the wall (Hieu to wave) – and we’ll put up the posters on twitter after our sessions to see where this group lands! </a:t>
            </a:r>
            <a:endParaRPr lang="en-US" b="1" dirty="0"/>
          </a:p>
        </p:txBody>
      </p:sp>
      <p:sp>
        <p:nvSpPr>
          <p:cNvPr id="4" name="Slide Number Placeholder 3"/>
          <p:cNvSpPr>
            <a:spLocks noGrp="1"/>
          </p:cNvSpPr>
          <p:nvPr>
            <p:ph type="sldNum" sz="quarter" idx="5"/>
          </p:nvPr>
        </p:nvSpPr>
        <p:spPr/>
        <p:txBody>
          <a:bodyPr/>
          <a:lstStyle/>
          <a:p>
            <a:fld id="{03F9AC90-7540-4BC9-A119-7231F4720AAE}" type="slidenum">
              <a:rPr lang="en-US" smtClean="0"/>
              <a:t>10</a:t>
            </a:fld>
            <a:endParaRPr lang="en-US"/>
          </a:p>
        </p:txBody>
      </p:sp>
    </p:spTree>
    <p:extLst>
      <p:ext uri="{BB962C8B-B14F-4D97-AF65-F5344CB8AC3E}">
        <p14:creationId xmlns:p14="http://schemas.microsoft.com/office/powerpoint/2010/main" val="294186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Opioid litigation dollars are coming – as are fights about how to spend them. </a:t>
            </a:r>
          </a:p>
          <a:p>
            <a:r>
              <a:rPr lang="en-US" dirty="0"/>
              <a:t>2. When we asked a group of experts how to spend the dollars, they recommended focusing primarily on treatment and recovery - rather than things like prevention or harm reduction.</a:t>
            </a:r>
          </a:p>
          <a:p>
            <a:r>
              <a:rPr lang="en-US" dirty="0"/>
              <a:t>3. But no community in Colorado is the same in terms of its experience of the opioid epidemic or its efforts to address the problem. Context is critical to decide how to spend the dollars.</a:t>
            </a:r>
          </a:p>
          <a:p>
            <a:endParaRPr lang="en-US" dirty="0"/>
          </a:p>
        </p:txBody>
      </p:sp>
      <p:sp>
        <p:nvSpPr>
          <p:cNvPr id="4" name="Slide Number Placeholder 3"/>
          <p:cNvSpPr>
            <a:spLocks noGrp="1"/>
          </p:cNvSpPr>
          <p:nvPr>
            <p:ph type="sldNum" sz="quarter" idx="5"/>
          </p:nvPr>
        </p:nvSpPr>
        <p:spPr/>
        <p:txBody>
          <a:bodyPr/>
          <a:lstStyle/>
          <a:p>
            <a:fld id="{03F9AC90-7540-4BC9-A119-7231F4720AAE}" type="slidenum">
              <a:rPr lang="en-US" smtClean="0"/>
              <a:t>2</a:t>
            </a:fld>
            <a:endParaRPr lang="en-US"/>
          </a:p>
        </p:txBody>
      </p:sp>
    </p:spTree>
    <p:extLst>
      <p:ext uri="{BB962C8B-B14F-4D97-AF65-F5344CB8AC3E}">
        <p14:creationId xmlns:p14="http://schemas.microsoft.com/office/powerpoint/2010/main" val="229552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First – what are these opioid settlements? </a:t>
            </a:r>
          </a:p>
          <a:p>
            <a:pPr defTabSz="931774">
              <a:defRPr/>
            </a:pPr>
            <a:r>
              <a:rPr lang="en-US" b="0" dirty="0"/>
              <a:t>there are thousands of lawsuits ongoing. </a:t>
            </a:r>
          </a:p>
          <a:p>
            <a:pPr defTabSz="931774">
              <a:defRPr/>
            </a:pPr>
            <a:r>
              <a:rPr lang="en-US" b="0" dirty="0"/>
              <a:t>Colorado does not yet have access to settlement dollars… but we do expect some of the settlements.</a:t>
            </a:r>
          </a:p>
          <a:p>
            <a:pPr defTabSz="931774">
              <a:defRPr/>
            </a:pPr>
            <a:r>
              <a:rPr lang="en-US" b="0" dirty="0"/>
              <a:t>Depending on where the chips fall, different people may have different levels of control over the dollars, including…</a:t>
            </a:r>
          </a:p>
          <a:p>
            <a:pPr defTabSz="931774">
              <a:defRPr/>
            </a:pPr>
            <a:r>
              <a:rPr lang="en-US" b="1" dirty="0"/>
              <a:t>WHOS THIS?</a:t>
            </a:r>
          </a:p>
          <a:p>
            <a:pPr marL="174708" indent="-174708" defTabSz="931774">
              <a:buFont typeface="Arial" panose="020B0604020202020204" pitchFamily="34" charset="0"/>
              <a:buChar char="•"/>
              <a:defRPr/>
            </a:pPr>
            <a:r>
              <a:rPr lang="en-US" b="0" dirty="0"/>
              <a:t>AG, Phil Weiser. Colorado’s office of the AG is very involved in securing settlement dollars. In fact they could not be here to comment today given those discussions are ongoing. </a:t>
            </a:r>
            <a:r>
              <a:rPr lang="en-US" b="1" dirty="0"/>
              <a:t>Anyone here in the audience from the AG’s office?</a:t>
            </a:r>
            <a:endParaRPr lang="en-US" b="0" dirty="0"/>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AND our county commissioners. I</a:t>
            </a:r>
            <a:r>
              <a:rPr lang="en-US" dirty="0"/>
              <a:t>n a couple minutes we’re talking with them. </a:t>
            </a:r>
            <a:r>
              <a:rPr lang="en-US" b="0" dirty="0"/>
              <a:t>Some of the lawsuits could result in direct distribution of funds to counties and municipalities in CO… so they are thinking about this even now. </a:t>
            </a:r>
            <a:r>
              <a:rPr lang="en-US" b="1" dirty="0"/>
              <a:t>Are there others in the audience</a:t>
            </a:r>
            <a:endParaRPr lang="en-US" b="0" dirty="0"/>
          </a:p>
        </p:txBody>
      </p:sp>
      <p:sp>
        <p:nvSpPr>
          <p:cNvPr id="4" name="Slide Number Placeholder 3"/>
          <p:cNvSpPr>
            <a:spLocks noGrp="1"/>
          </p:cNvSpPr>
          <p:nvPr>
            <p:ph type="sldNum" sz="quarter" idx="5"/>
          </p:nvPr>
        </p:nvSpPr>
        <p:spPr/>
        <p:txBody>
          <a:bodyPr/>
          <a:lstStyle/>
          <a:p>
            <a:fld id="{03F9AC90-7540-4BC9-A119-7231F4720AAE}" type="slidenum">
              <a:rPr lang="en-US" smtClean="0"/>
              <a:t>3</a:t>
            </a:fld>
            <a:endParaRPr lang="en-US"/>
          </a:p>
        </p:txBody>
      </p:sp>
    </p:spTree>
    <p:extLst>
      <p:ext uri="{BB962C8B-B14F-4D97-AF65-F5344CB8AC3E}">
        <p14:creationId xmlns:p14="http://schemas.microsoft.com/office/powerpoint/2010/main" val="75837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Tensions are high nationwide to ensure that the dollars go to the places, people, and services who need them most.</a:t>
            </a:r>
          </a:p>
          <a:p>
            <a:pPr defTabSz="931774">
              <a:defRPr/>
            </a:pPr>
            <a:r>
              <a:rPr lang="en-US" dirty="0"/>
              <a:t>A lot of people are thinking about that tension. </a:t>
            </a:r>
          </a:p>
          <a:p>
            <a:pPr defTabSz="931774">
              <a:defRPr/>
            </a:pPr>
            <a:r>
              <a:rPr lang="en-US" dirty="0"/>
              <a:t>For example, the Colorado Consortium for Prescription Drug Abuse Prevention (the Consortium) retained CHI with funding from the Colorado Health Foundation to conduct a survey a group of experts in Colorado. We wanted to know how they would allocate these dollars to create the biggest impact.</a:t>
            </a:r>
          </a:p>
          <a:p>
            <a:pPr defTabSz="931774">
              <a:defRPr/>
            </a:pPr>
            <a:endParaRPr lang="en-US" dirty="0"/>
          </a:p>
          <a:p>
            <a:pPr defTabSz="931774">
              <a:defRPr/>
            </a:pPr>
            <a:r>
              <a:rPr lang="en-US" dirty="0"/>
              <a:t>We asked them…</a:t>
            </a:r>
          </a:p>
          <a:p>
            <a:pPr defTabSz="931774">
              <a:defRPr/>
            </a:pPr>
            <a:r>
              <a:rPr lang="en-US" dirty="0"/>
              <a:t>Here’s what they said:</a:t>
            </a:r>
          </a:p>
        </p:txBody>
      </p:sp>
      <p:sp>
        <p:nvSpPr>
          <p:cNvPr id="4" name="Slide Number Placeholder 3"/>
          <p:cNvSpPr>
            <a:spLocks noGrp="1"/>
          </p:cNvSpPr>
          <p:nvPr>
            <p:ph type="sldNum" sz="quarter" idx="5"/>
          </p:nvPr>
        </p:nvSpPr>
        <p:spPr/>
        <p:txBody>
          <a:bodyPr/>
          <a:lstStyle/>
          <a:p>
            <a:pPr defTabSz="931774">
              <a:defRPr/>
            </a:pPr>
            <a:fld id="{03F9AC90-7540-4BC9-A119-7231F4720AAE}"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6851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Each respondent allocated their $100M dollars across 20 different strategies in 4 domains. Then we took a weighted average. So this is the collective expertise of that group.</a:t>
            </a:r>
          </a:p>
          <a:p>
            <a:pPr marL="174708" indent="-174708" defTabSz="931774">
              <a:buFont typeface="Arial" panose="020B0604020202020204" pitchFamily="34" charset="0"/>
              <a:buChar char="•"/>
              <a:defRPr/>
            </a:pPr>
            <a:r>
              <a:rPr lang="en-US" dirty="0"/>
              <a:t>In aggregate, they recommended Treatment and recovery. That’s in blue. Includes things like treatment programs in rural, frontier, and underserved areas – as well as recovery supports.</a:t>
            </a:r>
          </a:p>
          <a:p>
            <a:pPr marL="174708" indent="-174708" defTabSz="931774">
              <a:buFont typeface="Arial" panose="020B0604020202020204" pitchFamily="34" charset="0"/>
              <a:buChar char="•"/>
              <a:defRPr/>
            </a:pPr>
            <a:r>
              <a:rPr lang="en-US" dirty="0"/>
              <a:t>In aggregate, the respondents ranked other strategies as lower priority. For example:</a:t>
            </a:r>
          </a:p>
          <a:p>
            <a:pPr marL="640594" lvl="1" indent="-174708" defTabSz="931774">
              <a:buFont typeface="Arial" panose="020B0604020202020204" pitchFamily="34" charset="0"/>
              <a:buChar char="•"/>
              <a:defRPr/>
            </a:pPr>
            <a:r>
              <a:rPr lang="en-US" dirty="0"/>
              <a:t>prevention (purple) – primary prevention happening in schools, </a:t>
            </a:r>
          </a:p>
          <a:p>
            <a:pPr marL="640594" lvl="1" indent="-174708" defTabSz="931774">
              <a:buFont typeface="Arial" panose="020B0604020202020204" pitchFamily="34" charset="0"/>
              <a:buChar char="•"/>
              <a:defRPr/>
            </a:pPr>
            <a:r>
              <a:rPr lang="en-US" dirty="0"/>
              <a:t>criminal justice (orange) like post-incarceration social programs, and </a:t>
            </a:r>
          </a:p>
          <a:p>
            <a:pPr marL="640594" lvl="1" indent="-174708" defTabSz="931774">
              <a:buFont typeface="Arial" panose="020B0604020202020204" pitchFamily="34" charset="0"/>
              <a:buChar char="•"/>
              <a:defRPr/>
            </a:pPr>
            <a:r>
              <a:rPr lang="en-US" dirty="0"/>
              <a:t>harm reduction (green) like syringe exchanges.</a:t>
            </a:r>
          </a:p>
          <a:p>
            <a:pPr defTabSz="931774">
              <a:defRPr/>
            </a:pPr>
            <a:r>
              <a:rPr lang="en-US" dirty="0"/>
              <a:t>This graphic illustrates their aggregate allocation. Each box represents one of the domains, and the size of the box corresponds to the share of proposed spending. Bigger box, more money allocated to that domain.</a:t>
            </a:r>
          </a:p>
          <a:p>
            <a:pPr marL="174708" indent="-174708" defTabSz="931774">
              <a:buFont typeface="Arial" panose="020B0604020202020204" pitchFamily="34" charset="0"/>
              <a:buChar char="•"/>
              <a:defRPr/>
            </a:pPr>
            <a:r>
              <a:rPr lang="en-US" b="1" dirty="0"/>
              <a:t>More detail is available in the handout and reports available at the back of the room – you can grab on your way out.</a:t>
            </a:r>
            <a:endParaRPr lang="en-US" dirty="0"/>
          </a:p>
        </p:txBody>
      </p:sp>
      <p:sp>
        <p:nvSpPr>
          <p:cNvPr id="4" name="Slide Number Placeholder 3"/>
          <p:cNvSpPr>
            <a:spLocks noGrp="1"/>
          </p:cNvSpPr>
          <p:nvPr>
            <p:ph type="sldNum" sz="quarter" idx="5"/>
          </p:nvPr>
        </p:nvSpPr>
        <p:spPr/>
        <p:txBody>
          <a:bodyPr/>
          <a:lstStyle/>
          <a:p>
            <a:fld id="{03F9AC90-7540-4BC9-A119-7231F4720AAE}" type="slidenum">
              <a:rPr lang="en-US" smtClean="0"/>
              <a:t>5</a:t>
            </a:fld>
            <a:endParaRPr lang="en-US"/>
          </a:p>
        </p:txBody>
      </p:sp>
    </p:spTree>
    <p:extLst>
      <p:ext uri="{BB962C8B-B14F-4D97-AF65-F5344CB8AC3E}">
        <p14:creationId xmlns:p14="http://schemas.microsoft.com/office/powerpoint/2010/main" val="403200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So that’s in aggregate. But – again, context is critical in these decisions. Not all communities or policymakers will take the same approach in allocating these resources. </a:t>
            </a:r>
          </a:p>
          <a:p>
            <a:pPr marL="174708" indent="-174708" defTabSz="949478">
              <a:buFont typeface="Arial" panose="020B0604020202020204" pitchFamily="34" charset="0"/>
              <a:buChar char="•"/>
              <a:defRPr/>
            </a:pPr>
            <a:r>
              <a:rPr lang="en-US" dirty="0"/>
              <a:t>For example, when we looked at who prioritized which strategies among the survey respondents, there were some stark differences – mainly reflecting the area in which the respondents worked.</a:t>
            </a:r>
          </a:p>
          <a:p>
            <a:pPr marL="174708" indent="-174708" defTabSz="949478">
              <a:buFont typeface="Arial" panose="020B0604020202020204" pitchFamily="34" charset="0"/>
              <a:buChar char="•"/>
              <a:defRPr/>
            </a:pPr>
            <a:r>
              <a:rPr lang="en-US" dirty="0"/>
              <a:t>People working in intervention and recovery said almost half of the dollars (45%) should go to intervention/treatment and recovery.</a:t>
            </a:r>
          </a:p>
          <a:p>
            <a:pPr marL="174708" indent="-174708" defTabSz="949478">
              <a:buFont typeface="Arial" panose="020B0604020202020204" pitchFamily="34" charset="0"/>
              <a:buChar char="•"/>
              <a:defRPr/>
            </a:pPr>
            <a:r>
              <a:rPr lang="en-US" dirty="0"/>
              <a:t>That’s compared to people representing law enforcement who thought about 32% should go to </a:t>
            </a:r>
            <a:r>
              <a:rPr lang="en-US" dirty="0" err="1"/>
              <a:t>trx</a:t>
            </a:r>
            <a:r>
              <a:rPr lang="en-US" dirty="0"/>
              <a:t>. </a:t>
            </a:r>
          </a:p>
          <a:p>
            <a:pPr marL="174708" indent="-174708" defTabSz="949478">
              <a:buFont typeface="Arial" panose="020B0604020202020204" pitchFamily="34" charset="0"/>
              <a:buChar char="•"/>
              <a:defRPr/>
            </a:pPr>
            <a:r>
              <a:rPr lang="en-US" b="1" dirty="0"/>
              <a:t>That’s a $13m investment </a:t>
            </a:r>
            <a:r>
              <a:rPr lang="en-US" b="0" dirty="0"/>
              <a:t>either going to </a:t>
            </a:r>
            <a:r>
              <a:rPr lang="en-US" b="0" dirty="0" err="1"/>
              <a:t>trx</a:t>
            </a:r>
            <a:r>
              <a:rPr lang="en-US" b="0" dirty="0"/>
              <a:t> or not depending on who’s making the call.</a:t>
            </a:r>
          </a:p>
          <a:p>
            <a:pPr marL="174708" indent="-174708" defTabSz="949478">
              <a:buFont typeface="Arial" panose="020B0604020202020204" pitchFamily="34" charset="0"/>
              <a:buChar char="•"/>
              <a:defRPr/>
            </a:pPr>
            <a:r>
              <a:rPr lang="en-US" b="1" dirty="0"/>
              <a:t>Notice that consistently prevention only gets 20 percent of the bucket</a:t>
            </a:r>
          </a:p>
          <a:p>
            <a:pPr defTabSz="949478">
              <a:defRPr/>
            </a:pPr>
            <a:r>
              <a:rPr lang="en-US" b="1" dirty="0"/>
              <a:t>So what’s this tell us?  </a:t>
            </a:r>
            <a:r>
              <a:rPr lang="en-US" dirty="0"/>
              <a:t>Depending on who’s in the room making these decisions, prioritizing the settlement dollars could land on very different priorities. </a:t>
            </a:r>
          </a:p>
        </p:txBody>
      </p:sp>
      <p:sp>
        <p:nvSpPr>
          <p:cNvPr id="4" name="Slide Number Placeholder 3"/>
          <p:cNvSpPr>
            <a:spLocks noGrp="1"/>
          </p:cNvSpPr>
          <p:nvPr>
            <p:ph type="sldNum" sz="quarter" idx="5"/>
          </p:nvPr>
        </p:nvSpPr>
        <p:spPr/>
        <p:txBody>
          <a:bodyPr/>
          <a:lstStyle/>
          <a:p>
            <a:fld id="{03F9AC90-7540-4BC9-A119-7231F4720AAE}" type="slidenum">
              <a:rPr lang="en-US" smtClean="0"/>
              <a:t>6</a:t>
            </a:fld>
            <a:endParaRPr lang="en-US"/>
          </a:p>
        </p:txBody>
      </p:sp>
    </p:spTree>
    <p:extLst>
      <p:ext uri="{BB962C8B-B14F-4D97-AF65-F5344CB8AC3E}">
        <p14:creationId xmlns:p14="http://schemas.microsoft.com/office/powerpoint/2010/main" val="381308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But regardless of who’s making the decisions, they come with a slew of policy questions. We’ll share just four–</a:t>
            </a:r>
          </a:p>
          <a:p>
            <a:pPr lvl="0"/>
            <a:r>
              <a:rPr lang="en-US" b="1" dirty="0"/>
              <a:t>All eggs in one basket</a:t>
            </a:r>
            <a:endParaRPr lang="en-US" dirty="0"/>
          </a:p>
          <a:p>
            <a:pPr marL="178027" indent="-178027">
              <a:buFont typeface="Arial" panose="020B0604020202020204" pitchFamily="34" charset="0"/>
              <a:buChar char="•"/>
            </a:pPr>
            <a:r>
              <a:rPr lang="en-US" dirty="0"/>
              <a:t>Some communities need broad financial support across their behavioral health system. </a:t>
            </a:r>
          </a:p>
          <a:p>
            <a:pPr marL="178027" indent="-178027">
              <a:buFont typeface="Arial" panose="020B0604020202020204" pitchFamily="34" charset="0"/>
              <a:buChar char="•"/>
            </a:pPr>
            <a:r>
              <a:rPr lang="en-US" dirty="0"/>
              <a:t>But others need significant support in one part — such as building a system of recovery supports or increasing the number of medication-assisted treatment providers in the region. </a:t>
            </a:r>
          </a:p>
          <a:p>
            <a:pPr marL="178027" indent="-178027">
              <a:buFont typeface="Arial" panose="020B0604020202020204" pitchFamily="34" charset="0"/>
              <a:buChar char="•"/>
            </a:pPr>
            <a:r>
              <a:rPr lang="en-US" dirty="0"/>
              <a:t>Think breadth versus depth of investments</a:t>
            </a:r>
          </a:p>
          <a:p>
            <a:pPr lvl="0"/>
            <a:r>
              <a:rPr lang="en-US" b="1" dirty="0"/>
              <a:t>Can we spend it</a:t>
            </a:r>
          </a:p>
          <a:p>
            <a:pPr marL="178027" indent="-178027">
              <a:buFont typeface="Arial" panose="020B0604020202020204" pitchFamily="34" charset="0"/>
              <a:buChar char="•"/>
            </a:pPr>
            <a:r>
              <a:rPr lang="en-US" dirty="0"/>
              <a:t>To what extent are communities ready to absorb dollars?</a:t>
            </a:r>
          </a:p>
          <a:p>
            <a:pPr marL="178027" indent="-178027">
              <a:buFont typeface="Arial" panose="020B0604020202020204" pitchFamily="34" charset="0"/>
              <a:buChar char="•"/>
            </a:pPr>
            <a:r>
              <a:rPr lang="en-US" dirty="0"/>
              <a:t>For example, we can build a treatment center… but do we have a workforce that’s ready to support that facility? </a:t>
            </a:r>
          </a:p>
          <a:p>
            <a:pPr marL="0" indent="0">
              <a:buFont typeface="Arial" panose="020B0604020202020204" pitchFamily="34" charset="0"/>
              <a:buNone/>
            </a:pPr>
            <a:r>
              <a:rPr lang="en-US" b="1" dirty="0"/>
              <a:t>What will our impact be?</a:t>
            </a:r>
          </a:p>
          <a:p>
            <a:pPr marL="178027" indent="-178027">
              <a:buFont typeface="Arial" panose="020B0604020202020204" pitchFamily="34" charset="0"/>
              <a:buChar char="•"/>
            </a:pPr>
            <a:r>
              <a:rPr lang="en-US" dirty="0"/>
              <a:t>What are the outcomes policymakers want to achieve?</a:t>
            </a:r>
          </a:p>
          <a:p>
            <a:pPr marL="178027" indent="-178027">
              <a:buFont typeface="Arial" panose="020B0604020202020204" pitchFamily="34" charset="0"/>
              <a:buChar char="•"/>
            </a:pPr>
            <a:r>
              <a:rPr lang="en-US" dirty="0"/>
              <a:t>if the goal is reducing all substance misuse - not just opioids, then its investments in family supports, access to health care, primary prevention. </a:t>
            </a:r>
          </a:p>
          <a:p>
            <a:pPr marL="178027" indent="-178027">
              <a:buFont typeface="Arial" panose="020B0604020202020204" pitchFamily="34" charset="0"/>
              <a:buChar char="•"/>
            </a:pPr>
            <a:r>
              <a:rPr lang="en-US" dirty="0"/>
              <a:t>But if the goal is reducing opioid-related deaths, then it’s Naloxone, harm reduction.</a:t>
            </a:r>
          </a:p>
          <a:p>
            <a:pPr lvl="0"/>
            <a:r>
              <a:rPr lang="en-US" b="1" dirty="0"/>
              <a:t>Sustainability</a:t>
            </a:r>
            <a:r>
              <a:rPr lang="en-US" dirty="0"/>
              <a:t>. </a:t>
            </a:r>
          </a:p>
          <a:p>
            <a:pPr marL="178027" indent="-178027">
              <a:buFont typeface="Arial" panose="020B0604020202020204" pitchFamily="34" charset="0"/>
              <a:buChar char="•"/>
            </a:pPr>
            <a:r>
              <a:rPr lang="en-US" dirty="0"/>
              <a:t>Unlike the tobacco settlements, the opioid settlement dollars are not in perpetuity. They are a one-time thing.</a:t>
            </a:r>
          </a:p>
          <a:p>
            <a:pPr marL="178027" indent="-178027">
              <a:buFont typeface="Arial" panose="020B0604020202020204" pitchFamily="34" charset="0"/>
              <a:buChar char="•"/>
            </a:pPr>
            <a:r>
              <a:rPr lang="en-US" dirty="0"/>
              <a:t>So sustaining their impact is a big deal. </a:t>
            </a:r>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Think – we’re in a rural community where the nearest residential treatment center is a four-hour drive away… over a couple mountain passes … we need treatment beds. It will take longer but we’re taking the long view.</a:t>
            </a:r>
          </a:p>
          <a:p>
            <a:pPr marL="178027" indent="-178027">
              <a:buFont typeface="Arial" panose="020B0604020202020204" pitchFamily="34" charset="0"/>
              <a:buChar char="•"/>
            </a:pPr>
            <a:r>
              <a:rPr lang="en-US" dirty="0"/>
              <a:t>OR - are our needs so acute that we need to train more staff to deliver medication assisted treatment – even though staff may leave the region? </a:t>
            </a:r>
          </a:p>
          <a:p>
            <a:pPr marL="0" indent="0">
              <a:buFont typeface="Arial" panose="020B0604020202020204" pitchFamily="34" charset="0"/>
              <a:buNone/>
            </a:pPr>
            <a:r>
              <a:rPr lang="en-US" b="1" dirty="0"/>
              <a:t>Key here is – these decisions are not one size fits all.</a:t>
            </a:r>
          </a:p>
        </p:txBody>
      </p:sp>
      <p:sp>
        <p:nvSpPr>
          <p:cNvPr id="4" name="Slide Number Placeholder 3"/>
          <p:cNvSpPr>
            <a:spLocks noGrp="1"/>
          </p:cNvSpPr>
          <p:nvPr>
            <p:ph type="sldNum" sz="quarter" idx="5"/>
          </p:nvPr>
        </p:nvSpPr>
        <p:spPr/>
        <p:txBody>
          <a:bodyPr/>
          <a:lstStyle/>
          <a:p>
            <a:fld id="{03F9AC90-7540-4BC9-A119-7231F4720AAE}" type="slidenum">
              <a:rPr lang="en-US" smtClean="0"/>
              <a:t>7</a:t>
            </a:fld>
            <a:endParaRPr lang="en-US"/>
          </a:p>
        </p:txBody>
      </p:sp>
    </p:spTree>
    <p:extLst>
      <p:ext uri="{BB962C8B-B14F-4D97-AF65-F5344CB8AC3E}">
        <p14:creationId xmlns:p14="http://schemas.microsoft.com/office/powerpoint/2010/main" val="89850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like to turn now to our panelists. We are joined by three superstars whom I’ll introduce in a second.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 audience – we want to hear from you. Use the sticky notes to write down your questions and hold them up for Hieu to grab and we’ll try to answer as many as we can at the 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encourage you to think about – How do we collectively get smart before these dollars arrive –what are the considerations in your community or your work? and what do we do if the dollars don’t arrive?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3F9AC90-7540-4BC9-A119-7231F4720AAE}" type="slidenum">
              <a:rPr lang="en-US" smtClean="0"/>
              <a:t>8</a:t>
            </a:fld>
            <a:endParaRPr lang="en-US"/>
          </a:p>
        </p:txBody>
      </p:sp>
    </p:spTree>
    <p:extLst>
      <p:ext uri="{BB962C8B-B14F-4D97-AF65-F5344CB8AC3E}">
        <p14:creationId xmlns:p14="http://schemas.microsoft.com/office/powerpoint/2010/main" val="425856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like to turn now to our panelists. We are joined by three superstars whom I’ll introduce in a second.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 audience – we want to hear from you. Use the sticky notes to write down your questions and hold them up for Hieu to grab and we’ll try to answer as many as we can at the 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encourage you to think about – How do we collectively get smart before these dollars arrive –what are the considerations in your community or your work? and what do we do if the dollars don’t arrive?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F9AC90-7540-4BC9-A119-7231F4720AAE}" type="slidenum">
              <a:rPr lang="en-US" smtClean="0"/>
              <a:t>9</a:t>
            </a:fld>
            <a:endParaRPr lang="en-US"/>
          </a:p>
        </p:txBody>
      </p:sp>
    </p:spTree>
    <p:extLst>
      <p:ext uri="{BB962C8B-B14F-4D97-AF65-F5344CB8AC3E}">
        <p14:creationId xmlns:p14="http://schemas.microsoft.com/office/powerpoint/2010/main" val="249345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mn-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243537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37068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734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7" name="Rectangle 6"/>
          <p:cNvSpPr/>
          <p:nvPr userDrawn="1"/>
        </p:nvSpPr>
        <p:spPr>
          <a:xfrm>
            <a:off x="-1" y="0"/>
            <a:ext cx="12192001" cy="6858000"/>
          </a:xfrm>
          <a:prstGeom prst="rect">
            <a:avLst/>
          </a:prstGeom>
          <a:solidFill>
            <a:srgbClr val="2E6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4104" r="16935"/>
          <a:stretch/>
        </p:blipFill>
        <p:spPr>
          <a:xfrm>
            <a:off x="-31261" y="1646637"/>
            <a:ext cx="12244103" cy="4056401"/>
          </a:xfrm>
          <a:prstGeom prst="rect">
            <a:avLst/>
          </a:prstGeom>
        </p:spPr>
      </p:pic>
      <p:sp>
        <p:nvSpPr>
          <p:cNvPr id="2" name="Title 1"/>
          <p:cNvSpPr>
            <a:spLocks noGrp="1"/>
          </p:cNvSpPr>
          <p:nvPr>
            <p:ph type="ctrTitle"/>
          </p:nvPr>
        </p:nvSpPr>
        <p:spPr>
          <a:xfrm>
            <a:off x="497580" y="395534"/>
            <a:ext cx="7484533" cy="1644283"/>
          </a:xfrm>
        </p:spPr>
        <p:txBody>
          <a:bodyPr anchor="b"/>
          <a:lstStyle>
            <a:lvl1pPr algn="l">
              <a:defRPr sz="60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97581" y="2195270"/>
            <a:ext cx="5911036" cy="754183"/>
          </a:xfrm>
        </p:spPr>
        <p:txBody>
          <a:bodyPr/>
          <a:lstStyle>
            <a:lvl1pPr marL="0" indent="0" algn="l">
              <a:buNone/>
              <a:defRPr sz="2400" i="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0" hasCustomPrompt="1"/>
          </p:nvPr>
        </p:nvSpPr>
        <p:spPr>
          <a:xfrm>
            <a:off x="5074790" y="4677203"/>
            <a:ext cx="6252300" cy="422031"/>
          </a:xfrm>
        </p:spPr>
        <p:txBody>
          <a:bodyPr>
            <a:normAutofit/>
          </a:bodyPr>
          <a:lstStyle>
            <a:lvl1pPr marL="0" indent="0" algn="r">
              <a:buFontTx/>
              <a:buNone/>
              <a:defRPr sz="2800" b="1">
                <a:solidFill>
                  <a:srgbClr val="FDB81A"/>
                </a:solidFill>
              </a:defRPr>
            </a:lvl1pPr>
          </a:lstStyle>
          <a:p>
            <a:pPr lvl="0"/>
            <a:r>
              <a:rPr lang="en-US" dirty="0"/>
              <a:t>Name Here</a:t>
            </a:r>
          </a:p>
        </p:txBody>
      </p:sp>
      <p:sp>
        <p:nvSpPr>
          <p:cNvPr id="12" name="Text Placeholder 11"/>
          <p:cNvSpPr>
            <a:spLocks noGrp="1"/>
          </p:cNvSpPr>
          <p:nvPr>
            <p:ph type="body" sz="quarter" idx="11" hasCustomPrompt="1"/>
          </p:nvPr>
        </p:nvSpPr>
        <p:spPr>
          <a:xfrm>
            <a:off x="5074790" y="5116009"/>
            <a:ext cx="6252137" cy="290284"/>
          </a:xfrm>
        </p:spPr>
        <p:txBody>
          <a:bodyPr>
            <a:normAutofit/>
          </a:bodyPr>
          <a:lstStyle>
            <a:lvl1pPr marL="0" indent="0" algn="r">
              <a:buFontTx/>
              <a:buNone/>
              <a:defRPr sz="2000" i="0" baseline="0">
                <a:solidFill>
                  <a:srgbClr val="FDB81A"/>
                </a:solidFill>
              </a:defRPr>
            </a:lvl1pPr>
          </a:lstStyle>
          <a:p>
            <a:pPr lvl="0"/>
            <a:r>
              <a:rPr lang="en-US" dirty="0"/>
              <a:t>Title Here</a:t>
            </a:r>
          </a:p>
        </p:txBody>
      </p:sp>
      <p:sp>
        <p:nvSpPr>
          <p:cNvPr id="14" name="Text Placeholder 13"/>
          <p:cNvSpPr>
            <a:spLocks noGrp="1"/>
          </p:cNvSpPr>
          <p:nvPr>
            <p:ph type="body" sz="quarter" idx="12" hasCustomPrompt="1"/>
          </p:nvPr>
        </p:nvSpPr>
        <p:spPr>
          <a:xfrm>
            <a:off x="5076410" y="5865153"/>
            <a:ext cx="6250517" cy="342880"/>
          </a:xfrm>
        </p:spPr>
        <p:txBody>
          <a:bodyPr>
            <a:noAutofit/>
          </a:bodyPr>
          <a:lstStyle>
            <a:lvl1pPr marL="0" indent="0" algn="r">
              <a:buFontTx/>
              <a:buNone/>
              <a:defRPr sz="2000" b="1">
                <a:solidFill>
                  <a:schemeClr val="bg1"/>
                </a:solidFill>
              </a:defRPr>
            </a:lvl1pPr>
          </a:lstStyle>
          <a:p>
            <a:pPr lvl="0"/>
            <a:r>
              <a:rPr lang="en-US" dirty="0"/>
              <a:t>Event Here</a:t>
            </a:r>
          </a:p>
        </p:txBody>
      </p:sp>
      <p:sp>
        <p:nvSpPr>
          <p:cNvPr id="18" name="Text Placeholder 17"/>
          <p:cNvSpPr>
            <a:spLocks noGrp="1"/>
          </p:cNvSpPr>
          <p:nvPr>
            <p:ph type="body" sz="quarter" idx="13" hasCustomPrompt="1"/>
          </p:nvPr>
        </p:nvSpPr>
        <p:spPr>
          <a:xfrm>
            <a:off x="5075767" y="6197605"/>
            <a:ext cx="6250517" cy="273050"/>
          </a:xfrm>
        </p:spPr>
        <p:txBody>
          <a:bodyPr>
            <a:noAutofit/>
          </a:bodyPr>
          <a:lstStyle>
            <a:lvl1pPr marL="0" indent="0" algn="r">
              <a:buFontTx/>
              <a:buNone/>
              <a:defRPr sz="1600" b="0">
                <a:solidFill>
                  <a:schemeClr val="bg1"/>
                </a:solidFill>
              </a:defRPr>
            </a:lvl1pPr>
          </a:lstStyle>
          <a:p>
            <a:pPr lvl="0"/>
            <a:r>
              <a:rPr lang="en-US" dirty="0"/>
              <a:t>Date Here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691" y="5220678"/>
            <a:ext cx="2055811" cy="1200531"/>
          </a:xfrm>
          <a:prstGeom prst="rect">
            <a:avLst/>
          </a:prstGeom>
        </p:spPr>
      </p:pic>
    </p:spTree>
    <p:extLst>
      <p:ext uri="{BB962C8B-B14F-4D97-AF65-F5344CB8AC3E}">
        <p14:creationId xmlns:p14="http://schemas.microsoft.com/office/powerpoint/2010/main" val="313734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50851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399513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350461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242436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102787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421654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164842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800D985-5D52-4B9C-A1A9-B126295AC2B6}" type="datetimeFigureOut">
              <a:rPr lang="en-US" smtClean="0"/>
              <a:t>5/12/23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6105E47-FF20-4920-BA52-0BF769BAD3DA}" type="slidenum">
              <a:rPr lang="en-US" smtClean="0"/>
              <a:t>‹#›</a:t>
            </a:fld>
            <a:endParaRPr lang="en-US"/>
          </a:p>
        </p:txBody>
      </p:sp>
    </p:spTree>
    <p:extLst>
      <p:ext uri="{BB962C8B-B14F-4D97-AF65-F5344CB8AC3E}">
        <p14:creationId xmlns:p14="http://schemas.microsoft.com/office/powerpoint/2010/main" val="269289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l="916"/>
          <a:stretch/>
        </p:blipFill>
        <p:spPr>
          <a:xfrm>
            <a:off x="0" y="-56796"/>
            <a:ext cx="12192000" cy="692137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288177" y="6259940"/>
            <a:ext cx="2743200" cy="149705"/>
          </a:xfrm>
          <a:prstGeom prst="rect">
            <a:avLst/>
          </a:prstGeom>
        </p:spPr>
        <p:txBody>
          <a:bodyPr vert="horz" lIns="91440" tIns="45720" rIns="91440" bIns="45720" rtlCol="0" anchor="ctr"/>
          <a:lstStyle>
            <a:lvl1pPr algn="r">
              <a:defRPr sz="1200">
                <a:solidFill>
                  <a:schemeClr val="tx1">
                    <a:tint val="75000"/>
                  </a:schemeClr>
                </a:solidFill>
              </a:defRPr>
            </a:lvl1pPr>
          </a:lstStyle>
          <a:p>
            <a:fld id="{F6105E47-FF20-4920-BA52-0BF769BAD3DA}" type="slidenum">
              <a:rPr lang="en-US" smtClean="0"/>
              <a:t>‹#›</a:t>
            </a:fld>
            <a:endParaRPr lang="en-US"/>
          </a:p>
        </p:txBody>
      </p:sp>
    </p:spTree>
    <p:extLst>
      <p:ext uri="{BB962C8B-B14F-4D97-AF65-F5344CB8AC3E}">
        <p14:creationId xmlns:p14="http://schemas.microsoft.com/office/powerpoint/2010/main" val="118837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9" y="-88810"/>
            <a:ext cx="12349113" cy="6946810"/>
          </a:xfrm>
          <a:prstGeom prst="rect">
            <a:avLst/>
          </a:prstGeom>
        </p:spPr>
      </p:pic>
    </p:spTree>
    <p:extLst>
      <p:ext uri="{BB962C8B-B14F-4D97-AF65-F5344CB8AC3E}">
        <p14:creationId xmlns:p14="http://schemas.microsoft.com/office/powerpoint/2010/main" val="410680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7503A-AE9D-4D9C-9529-E71EBA4C15BA}"/>
              </a:ext>
            </a:extLst>
          </p:cNvPr>
          <p:cNvSpPr>
            <a:spLocks noGrp="1"/>
          </p:cNvSpPr>
          <p:nvPr>
            <p:ph type="title"/>
          </p:nvPr>
        </p:nvSpPr>
        <p:spPr>
          <a:xfrm>
            <a:off x="838200" y="260021"/>
            <a:ext cx="10515600" cy="843565"/>
          </a:xfrm>
        </p:spPr>
        <p:txBody>
          <a:bodyPr>
            <a:normAutofit/>
          </a:bodyPr>
          <a:lstStyle/>
          <a:p>
            <a:pPr algn="ctr"/>
            <a:r>
              <a:rPr lang="en-US" sz="4800" dirty="0">
                <a:solidFill>
                  <a:srgbClr val="FDB91B"/>
                </a:solidFill>
              </a:rPr>
              <a:t>Make Your Voice Heard!</a:t>
            </a:r>
          </a:p>
        </p:txBody>
      </p:sp>
      <p:sp>
        <p:nvSpPr>
          <p:cNvPr id="5" name="Content Placeholder 4">
            <a:extLst>
              <a:ext uri="{FF2B5EF4-FFF2-40B4-BE49-F238E27FC236}">
                <a16:creationId xmlns:a16="http://schemas.microsoft.com/office/drawing/2014/main" id="{E7D59BFC-EF7D-4DAE-8A26-D6EDA300936B}"/>
              </a:ext>
            </a:extLst>
          </p:cNvPr>
          <p:cNvSpPr>
            <a:spLocks noGrp="1"/>
          </p:cNvSpPr>
          <p:nvPr>
            <p:ph idx="1"/>
          </p:nvPr>
        </p:nvSpPr>
        <p:spPr>
          <a:xfrm>
            <a:off x="838200" y="1240221"/>
            <a:ext cx="10515600" cy="5002924"/>
          </a:xfrm>
        </p:spPr>
        <p:txBody>
          <a:bodyPr>
            <a:normAutofit/>
          </a:bodyPr>
          <a:lstStyle/>
          <a:p>
            <a:pPr marL="457200" lvl="1" indent="0" algn="ctr">
              <a:spcAft>
                <a:spcPts val="1800"/>
              </a:spcAft>
              <a:buNone/>
            </a:pPr>
            <a:r>
              <a:rPr lang="en-US" sz="5200" b="1" dirty="0">
                <a:solidFill>
                  <a:schemeClr val="tx1">
                    <a:lumMod val="85000"/>
                    <a:lumOff val="15000"/>
                  </a:schemeClr>
                </a:solidFill>
              </a:rPr>
              <a:t>Imagine you have $100 million </a:t>
            </a:r>
            <a:br>
              <a:rPr lang="en-US" sz="5200" b="1" dirty="0">
                <a:solidFill>
                  <a:schemeClr val="tx1">
                    <a:lumMod val="85000"/>
                    <a:lumOff val="15000"/>
                  </a:schemeClr>
                </a:solidFill>
              </a:rPr>
            </a:br>
            <a:r>
              <a:rPr lang="en-US" sz="5200" b="1" dirty="0">
                <a:solidFill>
                  <a:schemeClr val="tx1">
                    <a:lumMod val="85000"/>
                    <a:lumOff val="15000"/>
                  </a:schemeClr>
                </a:solidFill>
              </a:rPr>
              <a:t>to spend over five years </a:t>
            </a:r>
            <a:br>
              <a:rPr lang="en-US" sz="5200" b="1" dirty="0">
                <a:solidFill>
                  <a:schemeClr val="tx1">
                    <a:lumMod val="85000"/>
                    <a:lumOff val="15000"/>
                  </a:schemeClr>
                </a:solidFill>
              </a:rPr>
            </a:br>
            <a:r>
              <a:rPr lang="en-US" sz="5200" b="1" dirty="0">
                <a:solidFill>
                  <a:schemeClr val="tx1">
                    <a:lumMod val="85000"/>
                    <a:lumOff val="15000"/>
                  </a:schemeClr>
                </a:solidFill>
              </a:rPr>
              <a:t>to address the opioid crisis. </a:t>
            </a:r>
          </a:p>
          <a:p>
            <a:pPr marL="0" indent="0" algn="ctr">
              <a:spcAft>
                <a:spcPts val="1800"/>
              </a:spcAft>
              <a:buNone/>
            </a:pPr>
            <a:r>
              <a:rPr lang="en-US" sz="5200" b="1" dirty="0">
                <a:solidFill>
                  <a:schemeClr val="tx1">
                    <a:lumMod val="85000"/>
                    <a:lumOff val="15000"/>
                  </a:schemeClr>
                </a:solidFill>
              </a:rPr>
              <a:t>How would you allocate it?</a:t>
            </a:r>
            <a:endParaRPr lang="en-US" sz="4400" b="1" dirty="0">
              <a:solidFill>
                <a:schemeClr val="tx1">
                  <a:lumMod val="85000"/>
                  <a:lumOff val="15000"/>
                </a:schemeClr>
              </a:solidFill>
            </a:endParaRPr>
          </a:p>
          <a:p>
            <a:pPr marL="0" indent="0" algn="ctr">
              <a:buNone/>
            </a:pPr>
            <a:r>
              <a:rPr lang="en-US" sz="4400" i="1" dirty="0">
                <a:solidFill>
                  <a:schemeClr val="tx1">
                    <a:lumMod val="85000"/>
                    <a:lumOff val="15000"/>
                  </a:schemeClr>
                </a:solidFill>
              </a:rPr>
              <a:t>Use the dots on your table to allocate </a:t>
            </a:r>
            <a:br>
              <a:rPr lang="en-US" sz="4400" i="1" dirty="0">
                <a:solidFill>
                  <a:schemeClr val="tx1">
                    <a:lumMod val="85000"/>
                    <a:lumOff val="15000"/>
                  </a:schemeClr>
                </a:solidFill>
              </a:rPr>
            </a:br>
            <a:r>
              <a:rPr lang="en-US" sz="4400" i="1">
                <a:solidFill>
                  <a:schemeClr val="tx1">
                    <a:lumMod val="85000"/>
                    <a:lumOff val="15000"/>
                  </a:schemeClr>
                </a:solidFill>
              </a:rPr>
              <a:t>your dollars.</a:t>
            </a:r>
            <a:endParaRPr lang="en-US" sz="4400" i="1" dirty="0">
              <a:solidFill>
                <a:schemeClr val="tx1">
                  <a:lumMod val="85000"/>
                  <a:lumOff val="15000"/>
                </a:schemeClr>
              </a:solidFill>
            </a:endParaRPr>
          </a:p>
        </p:txBody>
      </p:sp>
    </p:spTree>
    <p:extLst>
      <p:ext uri="{BB962C8B-B14F-4D97-AF65-F5344CB8AC3E}">
        <p14:creationId xmlns:p14="http://schemas.microsoft.com/office/powerpoint/2010/main" val="5705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7647"/>
          </a:xfrm>
        </p:spPr>
        <p:txBody>
          <a:bodyPr/>
          <a:lstStyle/>
          <a:p>
            <a:r>
              <a:rPr lang="en-US" dirty="0">
                <a:solidFill>
                  <a:srgbClr val="2E6380"/>
                </a:solidFill>
              </a:rPr>
              <a:t>Key Takeaways</a:t>
            </a:r>
          </a:p>
        </p:txBody>
      </p:sp>
      <p:sp>
        <p:nvSpPr>
          <p:cNvPr id="3" name="Content Placeholder 2"/>
          <p:cNvSpPr>
            <a:spLocks noGrp="1"/>
          </p:cNvSpPr>
          <p:nvPr>
            <p:ph idx="1"/>
          </p:nvPr>
        </p:nvSpPr>
        <p:spPr>
          <a:xfrm>
            <a:off x="838200" y="1587061"/>
            <a:ext cx="10515600" cy="4589901"/>
          </a:xfrm>
        </p:spPr>
        <p:txBody>
          <a:bodyPr>
            <a:normAutofit/>
          </a:bodyPr>
          <a:lstStyle/>
          <a:p>
            <a:pPr marL="514350" indent="-514350">
              <a:spcAft>
                <a:spcPts val="1200"/>
              </a:spcAft>
              <a:buClr>
                <a:srgbClr val="FDB91B"/>
              </a:buClr>
              <a:buFont typeface="+mj-lt"/>
              <a:buAutoNum type="arabicPeriod"/>
            </a:pPr>
            <a:r>
              <a:rPr lang="en-US" sz="4800" dirty="0">
                <a:solidFill>
                  <a:schemeClr val="tx1">
                    <a:lumMod val="85000"/>
                    <a:lumOff val="15000"/>
                  </a:schemeClr>
                </a:solidFill>
              </a:rPr>
              <a:t>Opioid litigation dollars are coming – as are fights about how to spend them. </a:t>
            </a:r>
          </a:p>
          <a:p>
            <a:pPr marL="514350" indent="-514350">
              <a:spcAft>
                <a:spcPts val="1200"/>
              </a:spcAft>
              <a:buClr>
                <a:srgbClr val="FDB91B"/>
              </a:buClr>
              <a:buFont typeface="+mj-lt"/>
              <a:buAutoNum type="arabicPeriod"/>
            </a:pPr>
            <a:r>
              <a:rPr lang="en-US" sz="4800" dirty="0">
                <a:solidFill>
                  <a:schemeClr val="tx1">
                    <a:lumMod val="85000"/>
                    <a:lumOff val="15000"/>
                  </a:schemeClr>
                </a:solidFill>
              </a:rPr>
              <a:t>Experts prioritize treatment and recovery.</a:t>
            </a:r>
          </a:p>
          <a:p>
            <a:pPr marL="514350" indent="-514350">
              <a:spcAft>
                <a:spcPts val="1200"/>
              </a:spcAft>
              <a:buClr>
                <a:srgbClr val="FDB91B"/>
              </a:buClr>
              <a:buFont typeface="+mj-lt"/>
              <a:buAutoNum type="arabicPeriod"/>
            </a:pPr>
            <a:r>
              <a:rPr lang="en-US" sz="4800" dirty="0">
                <a:solidFill>
                  <a:schemeClr val="tx1">
                    <a:lumMod val="85000"/>
                    <a:lumOff val="15000"/>
                  </a:schemeClr>
                </a:solidFill>
              </a:rPr>
              <a:t>Community context is critical. </a:t>
            </a:r>
          </a:p>
        </p:txBody>
      </p:sp>
    </p:spTree>
    <p:extLst>
      <p:ext uri="{BB962C8B-B14F-4D97-AF65-F5344CB8AC3E}">
        <p14:creationId xmlns:p14="http://schemas.microsoft.com/office/powerpoint/2010/main" val="39570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in a suit and tie&#10;&#10;Description automatically generated with medium confidence">
            <a:extLst>
              <a:ext uri="{FF2B5EF4-FFF2-40B4-BE49-F238E27FC236}">
                <a16:creationId xmlns:a16="http://schemas.microsoft.com/office/drawing/2014/main" id="{301434C9-71A8-0F6F-B99E-C8B001DBF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0369"/>
            <a:ext cx="12441545" cy="6998369"/>
          </a:xfrm>
          <a:prstGeom prst="rect">
            <a:avLst/>
          </a:prstGeom>
        </p:spPr>
      </p:pic>
    </p:spTree>
    <p:extLst>
      <p:ext uri="{BB962C8B-B14F-4D97-AF65-F5344CB8AC3E}">
        <p14:creationId xmlns:p14="http://schemas.microsoft.com/office/powerpoint/2010/main" val="65607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9D57A337-66DC-45B7-9B55-9BAC64BC470B}"/>
              </a:ext>
            </a:extLst>
          </p:cNvPr>
          <p:cNvSpPr txBox="1">
            <a:spLocks/>
          </p:cNvSpPr>
          <p:nvPr/>
        </p:nvSpPr>
        <p:spPr>
          <a:xfrm>
            <a:off x="1648691" y="955966"/>
            <a:ext cx="9019309" cy="3743198"/>
          </a:xfrm>
          <a:prstGeom prst="rect">
            <a:avLst/>
          </a:prstGeom>
          <a:solidFill>
            <a:schemeClr val="tx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chemeClr val="bg1">
                    <a:lumMod val="75000"/>
                    <a:lumOff val="25000"/>
                  </a:schemeClr>
                </a:solidFill>
                <a:effectLst/>
                <a:uLnTx/>
                <a:uFillTx/>
                <a:latin typeface="Calibri" panose="020F0502020204030204"/>
                <a:ea typeface="+mn-ea"/>
                <a:cs typeface="+mn-cs"/>
              </a:rPr>
              <a:t>Imagine you have $100 million to spend over five years to address the opioid crisis.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4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chemeClr val="bg1">
                    <a:lumMod val="75000"/>
                    <a:lumOff val="25000"/>
                  </a:schemeClr>
                </a:solidFill>
                <a:effectLst/>
                <a:uLnTx/>
                <a:uFillTx/>
                <a:latin typeface="Calibri" panose="020F0502020204030204"/>
                <a:ea typeface="+mn-ea"/>
                <a:cs typeface="+mn-cs"/>
              </a:rPr>
              <a:t>How would you allocate it?</a:t>
            </a:r>
          </a:p>
        </p:txBody>
      </p:sp>
    </p:spTree>
    <p:extLst>
      <p:ext uri="{BB962C8B-B14F-4D97-AF65-F5344CB8AC3E}">
        <p14:creationId xmlns:p14="http://schemas.microsoft.com/office/powerpoint/2010/main" val="1125368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CC8EB-74BA-45EE-92A7-6BA6A8E649D4}"/>
              </a:ext>
            </a:extLst>
          </p:cNvPr>
          <p:cNvSpPr>
            <a:spLocks noGrp="1"/>
          </p:cNvSpPr>
          <p:nvPr>
            <p:ph type="title"/>
          </p:nvPr>
        </p:nvSpPr>
        <p:spPr>
          <a:xfrm>
            <a:off x="838199" y="42576"/>
            <a:ext cx="10515600" cy="1325563"/>
          </a:xfrm>
        </p:spPr>
        <p:txBody>
          <a:bodyPr>
            <a:normAutofit/>
          </a:bodyPr>
          <a:lstStyle/>
          <a:p>
            <a:pPr>
              <a:lnSpc>
                <a:spcPts val="3800"/>
              </a:lnSpc>
            </a:pPr>
            <a:r>
              <a:rPr lang="en-US" sz="3600" dirty="0"/>
              <a:t>Colorado Experts Recommend Opioid Settlements </a:t>
            </a:r>
            <a:br>
              <a:rPr lang="en-US" sz="3600" dirty="0"/>
            </a:br>
            <a:r>
              <a:rPr lang="en-US" sz="3600" dirty="0"/>
              <a:t>Go to Treatment and Recovery</a:t>
            </a:r>
          </a:p>
        </p:txBody>
      </p:sp>
      <p:pic>
        <p:nvPicPr>
          <p:cNvPr id="8" name="Picture 7" descr="A screenshot of a cell phone&#10;&#10;Description automatically generated">
            <a:extLst>
              <a:ext uri="{FF2B5EF4-FFF2-40B4-BE49-F238E27FC236}">
                <a16:creationId xmlns:a16="http://schemas.microsoft.com/office/drawing/2014/main" id="{FBCBDE8E-49F9-4D06-B04D-5748426799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529" b="81384"/>
          <a:stretch/>
        </p:blipFill>
        <p:spPr>
          <a:xfrm>
            <a:off x="592452" y="1044746"/>
            <a:ext cx="5665473" cy="1022179"/>
          </a:xfrm>
          <a:prstGeom prst="rect">
            <a:avLst/>
          </a:prstGeom>
        </p:spPr>
      </p:pic>
      <p:sp>
        <p:nvSpPr>
          <p:cNvPr id="2" name="Rectangle 1">
            <a:extLst>
              <a:ext uri="{FF2B5EF4-FFF2-40B4-BE49-F238E27FC236}">
                <a16:creationId xmlns:a16="http://schemas.microsoft.com/office/drawing/2014/main" id="{BDF7F4D7-DACD-4E3B-8E78-22A6F35A5CFF}"/>
              </a:ext>
            </a:extLst>
          </p:cNvPr>
          <p:cNvSpPr/>
          <p:nvPr/>
        </p:nvSpPr>
        <p:spPr>
          <a:xfrm>
            <a:off x="1696598" y="2115239"/>
            <a:ext cx="4399402" cy="3866920"/>
          </a:xfrm>
          <a:prstGeom prst="rect">
            <a:avLst/>
          </a:prstGeom>
          <a:solidFill>
            <a:srgbClr val="2E6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41.3%</a:t>
            </a:r>
          </a:p>
        </p:txBody>
      </p:sp>
      <p:sp>
        <p:nvSpPr>
          <p:cNvPr id="7" name="Rectangle 6">
            <a:extLst>
              <a:ext uri="{FF2B5EF4-FFF2-40B4-BE49-F238E27FC236}">
                <a16:creationId xmlns:a16="http://schemas.microsoft.com/office/drawing/2014/main" id="{209BB1AA-E3C3-4D7F-BB45-6301E206F9D3}"/>
              </a:ext>
            </a:extLst>
          </p:cNvPr>
          <p:cNvSpPr/>
          <p:nvPr/>
        </p:nvSpPr>
        <p:spPr>
          <a:xfrm>
            <a:off x="6096000" y="2115239"/>
            <a:ext cx="1759027" cy="3866920"/>
          </a:xfrm>
          <a:prstGeom prst="rect">
            <a:avLst/>
          </a:prstGeom>
          <a:solidFill>
            <a:srgbClr val="5F3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21.8%</a:t>
            </a:r>
          </a:p>
        </p:txBody>
      </p:sp>
      <p:sp>
        <p:nvSpPr>
          <p:cNvPr id="10" name="Rectangle 9">
            <a:extLst>
              <a:ext uri="{FF2B5EF4-FFF2-40B4-BE49-F238E27FC236}">
                <a16:creationId xmlns:a16="http://schemas.microsoft.com/office/drawing/2014/main" id="{B9CBB63A-6E41-4CDF-99CB-E442097181AC}"/>
              </a:ext>
            </a:extLst>
          </p:cNvPr>
          <p:cNvSpPr/>
          <p:nvPr/>
        </p:nvSpPr>
        <p:spPr>
          <a:xfrm>
            <a:off x="7855028" y="2115239"/>
            <a:ext cx="2640374" cy="1784732"/>
          </a:xfrm>
          <a:prstGeom prst="rect">
            <a:avLst/>
          </a:prstGeom>
          <a:solidFill>
            <a:srgbClr val="D76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21.7</a:t>
            </a:r>
          </a:p>
        </p:txBody>
      </p:sp>
      <p:sp>
        <p:nvSpPr>
          <p:cNvPr id="11" name="Rectangle 10">
            <a:extLst>
              <a:ext uri="{FF2B5EF4-FFF2-40B4-BE49-F238E27FC236}">
                <a16:creationId xmlns:a16="http://schemas.microsoft.com/office/drawing/2014/main" id="{34C649E2-88F9-470B-B3C3-BC8CA3A17337}"/>
              </a:ext>
            </a:extLst>
          </p:cNvPr>
          <p:cNvSpPr/>
          <p:nvPr/>
        </p:nvSpPr>
        <p:spPr>
          <a:xfrm>
            <a:off x="7855027" y="3899971"/>
            <a:ext cx="1927951" cy="2082188"/>
          </a:xfrm>
          <a:prstGeom prst="rect">
            <a:avLst/>
          </a:prstGeom>
          <a:solidFill>
            <a:srgbClr val="7A9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14.2%</a:t>
            </a:r>
          </a:p>
        </p:txBody>
      </p:sp>
      <p:sp>
        <p:nvSpPr>
          <p:cNvPr id="12" name="Rectangle 11">
            <a:extLst>
              <a:ext uri="{FF2B5EF4-FFF2-40B4-BE49-F238E27FC236}">
                <a16:creationId xmlns:a16="http://schemas.microsoft.com/office/drawing/2014/main" id="{5FB4C954-2CA1-4C40-89C7-71FB741A9B95}"/>
              </a:ext>
            </a:extLst>
          </p:cNvPr>
          <p:cNvSpPr/>
          <p:nvPr/>
        </p:nvSpPr>
        <p:spPr>
          <a:xfrm>
            <a:off x="9782978" y="3899971"/>
            <a:ext cx="712424" cy="2082188"/>
          </a:xfrm>
          <a:prstGeom prst="rect">
            <a:avLst/>
          </a:prstGeom>
          <a:solidFill>
            <a:srgbClr val="B42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Other: </a:t>
            </a:r>
          </a:p>
          <a:p>
            <a:pPr algn="ctr"/>
            <a:r>
              <a:rPr lang="en-US" sz="1400" dirty="0"/>
              <a:t>1.0%</a:t>
            </a:r>
          </a:p>
        </p:txBody>
      </p:sp>
      <p:pic>
        <p:nvPicPr>
          <p:cNvPr id="9" name="Picture 8" descr="A screenshot of a cell phone&#10;&#10;Description automatically generated">
            <a:extLst>
              <a:ext uri="{FF2B5EF4-FFF2-40B4-BE49-F238E27FC236}">
                <a16:creationId xmlns:a16="http://schemas.microsoft.com/office/drawing/2014/main" id="{FBCBDE8E-49F9-4D06-B04D-5748426799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65" t="2949" r="9999" b="82251"/>
          <a:stretch/>
        </p:blipFill>
        <p:spPr>
          <a:xfrm>
            <a:off x="7761726" y="1231136"/>
            <a:ext cx="2733676" cy="81263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FBCBDE8E-49F9-4D06-B04D-5748426799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91" t="90753" r="33580" b="545"/>
          <a:stretch/>
        </p:blipFill>
        <p:spPr>
          <a:xfrm>
            <a:off x="6035751" y="5982159"/>
            <a:ext cx="1819275" cy="477788"/>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BCBDE8E-49F9-4D06-B04D-5748426799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449" t="91439" r="15437" b="3877"/>
          <a:stretch/>
        </p:blipFill>
        <p:spPr>
          <a:xfrm>
            <a:off x="7863003" y="6005981"/>
            <a:ext cx="1993822" cy="257175"/>
          </a:xfrm>
          <a:prstGeom prst="rect">
            <a:avLst/>
          </a:prstGeom>
        </p:spPr>
      </p:pic>
    </p:spTree>
    <p:extLst>
      <p:ext uri="{BB962C8B-B14F-4D97-AF65-F5344CB8AC3E}">
        <p14:creationId xmlns:p14="http://schemas.microsoft.com/office/powerpoint/2010/main" val="1140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87E16-4B04-44D4-923B-630CCF8181EA}"/>
              </a:ext>
            </a:extLst>
          </p:cNvPr>
          <p:cNvPicPr>
            <a:picLocks noChangeAspect="1"/>
          </p:cNvPicPr>
          <p:nvPr/>
        </p:nvPicPr>
        <p:blipFill rotWithShape="1">
          <a:blip r:embed="rId3"/>
          <a:srcRect l="4392" t="5985" r="55941" b="90573"/>
          <a:stretch/>
        </p:blipFill>
        <p:spPr>
          <a:xfrm>
            <a:off x="1742209" y="5219249"/>
            <a:ext cx="2752725" cy="313553"/>
          </a:xfrm>
          <a:prstGeom prst="rect">
            <a:avLst/>
          </a:prstGeom>
        </p:spPr>
      </p:pic>
      <p:sp>
        <p:nvSpPr>
          <p:cNvPr id="8" name="Title 1">
            <a:extLst>
              <a:ext uri="{FF2B5EF4-FFF2-40B4-BE49-F238E27FC236}">
                <a16:creationId xmlns:a16="http://schemas.microsoft.com/office/drawing/2014/main" id="{1BD7C141-8AD4-4983-8EC5-52C30D4D4B7E}"/>
              </a:ext>
            </a:extLst>
          </p:cNvPr>
          <p:cNvSpPr>
            <a:spLocks noGrp="1"/>
          </p:cNvSpPr>
          <p:nvPr>
            <p:ph type="title"/>
          </p:nvPr>
        </p:nvSpPr>
        <p:spPr>
          <a:xfrm>
            <a:off x="1418360" y="431801"/>
            <a:ext cx="5029200" cy="2339974"/>
          </a:xfrm>
        </p:spPr>
        <p:txBody>
          <a:bodyPr>
            <a:normAutofit/>
          </a:bodyPr>
          <a:lstStyle/>
          <a:p>
            <a:r>
              <a:rPr lang="en-US" sz="4800" dirty="0">
                <a:solidFill>
                  <a:schemeClr val="tx1">
                    <a:lumMod val="75000"/>
                    <a:lumOff val="25000"/>
                  </a:schemeClr>
                </a:solidFill>
              </a:rPr>
              <a:t>Funding Priorities Differ by Area of Expertise</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9021" r="60893"/>
          <a:stretch/>
        </p:blipFill>
        <p:spPr>
          <a:xfrm>
            <a:off x="6676160" y="62531"/>
            <a:ext cx="1504950" cy="616935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6015" r="23899"/>
          <a:stretch/>
        </p:blipFill>
        <p:spPr>
          <a:xfrm>
            <a:off x="8409710" y="62531"/>
            <a:ext cx="1504950" cy="6169358"/>
          </a:xfrm>
          <a:prstGeom prst="rect">
            <a:avLst/>
          </a:prstGeom>
        </p:spPr>
      </p:pic>
      <p:pic>
        <p:nvPicPr>
          <p:cNvPr id="10" name="Picture 9">
            <a:extLst>
              <a:ext uri="{FF2B5EF4-FFF2-40B4-BE49-F238E27FC236}">
                <a16:creationId xmlns:a16="http://schemas.microsoft.com/office/drawing/2014/main" id="{F0687E16-4B04-44D4-923B-630CCF8181EA}"/>
              </a:ext>
            </a:extLst>
          </p:cNvPr>
          <p:cNvPicPr>
            <a:picLocks noChangeAspect="1"/>
          </p:cNvPicPr>
          <p:nvPr/>
        </p:nvPicPr>
        <p:blipFill rotWithShape="1">
          <a:blip r:embed="rId3"/>
          <a:srcRect l="48040" t="6194" r="13255" b="90782"/>
          <a:stretch/>
        </p:blipFill>
        <p:spPr>
          <a:xfrm>
            <a:off x="1761259" y="4867912"/>
            <a:ext cx="2686050" cy="275453"/>
          </a:xfrm>
          <a:prstGeom prst="rect">
            <a:avLst/>
          </a:prstGeom>
        </p:spPr>
      </p:pic>
      <p:pic>
        <p:nvPicPr>
          <p:cNvPr id="11" name="Picture 10">
            <a:extLst>
              <a:ext uri="{FF2B5EF4-FFF2-40B4-BE49-F238E27FC236}">
                <a16:creationId xmlns:a16="http://schemas.microsoft.com/office/drawing/2014/main" id="{F0687E16-4B04-44D4-923B-630CCF8181EA}"/>
              </a:ext>
            </a:extLst>
          </p:cNvPr>
          <p:cNvPicPr>
            <a:picLocks noChangeAspect="1"/>
          </p:cNvPicPr>
          <p:nvPr/>
        </p:nvPicPr>
        <p:blipFill rotWithShape="1">
          <a:blip r:embed="rId3"/>
          <a:srcRect l="4530" t="9226" r="69254" b="87750"/>
          <a:stretch/>
        </p:blipFill>
        <p:spPr>
          <a:xfrm>
            <a:off x="1780309" y="4474553"/>
            <a:ext cx="1819276" cy="275452"/>
          </a:xfrm>
          <a:prstGeom prst="rect">
            <a:avLst/>
          </a:prstGeom>
        </p:spPr>
      </p:pic>
      <p:pic>
        <p:nvPicPr>
          <p:cNvPr id="12" name="Picture 11">
            <a:extLst>
              <a:ext uri="{FF2B5EF4-FFF2-40B4-BE49-F238E27FC236}">
                <a16:creationId xmlns:a16="http://schemas.microsoft.com/office/drawing/2014/main" id="{F0687E16-4B04-44D4-923B-630CCF8181EA}"/>
              </a:ext>
            </a:extLst>
          </p:cNvPr>
          <p:cNvPicPr>
            <a:picLocks noChangeAspect="1"/>
          </p:cNvPicPr>
          <p:nvPr/>
        </p:nvPicPr>
        <p:blipFill rotWithShape="1">
          <a:blip r:embed="rId3"/>
          <a:srcRect l="35001" t="9226" r="38509" b="87960"/>
          <a:stretch/>
        </p:blipFill>
        <p:spPr>
          <a:xfrm>
            <a:off x="1789835" y="4093177"/>
            <a:ext cx="1838325" cy="256403"/>
          </a:xfrm>
          <a:prstGeom prst="rect">
            <a:avLst/>
          </a:prstGeom>
        </p:spPr>
      </p:pic>
      <p:pic>
        <p:nvPicPr>
          <p:cNvPr id="13" name="Picture 12">
            <a:extLst>
              <a:ext uri="{FF2B5EF4-FFF2-40B4-BE49-F238E27FC236}">
                <a16:creationId xmlns:a16="http://schemas.microsoft.com/office/drawing/2014/main" id="{F0687E16-4B04-44D4-923B-630CCF8181EA}"/>
              </a:ext>
            </a:extLst>
          </p:cNvPr>
          <p:cNvPicPr>
            <a:picLocks noChangeAspect="1"/>
          </p:cNvPicPr>
          <p:nvPr/>
        </p:nvPicPr>
        <p:blipFill rotWithShape="1">
          <a:blip r:embed="rId3"/>
          <a:srcRect l="62040" t="9121" r="6117" b="87646"/>
          <a:stretch/>
        </p:blipFill>
        <p:spPr>
          <a:xfrm>
            <a:off x="1418360" y="3664713"/>
            <a:ext cx="2209800" cy="294502"/>
          </a:xfrm>
          <a:prstGeom prst="rect">
            <a:avLst/>
          </a:prstGeom>
        </p:spPr>
      </p:pic>
      <p:sp>
        <p:nvSpPr>
          <p:cNvPr id="3" name="Rectangle 2"/>
          <p:cNvSpPr/>
          <p:nvPr/>
        </p:nvSpPr>
        <p:spPr>
          <a:xfrm>
            <a:off x="1504085" y="3712337"/>
            <a:ext cx="209550" cy="199254"/>
          </a:xfrm>
          <a:prstGeom prst="rect">
            <a:avLst/>
          </a:prstGeom>
          <a:solidFill>
            <a:srgbClr val="B42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04084" y="4121751"/>
            <a:ext cx="209550" cy="199254"/>
          </a:xfrm>
          <a:prstGeom prst="rect">
            <a:avLst/>
          </a:prstGeom>
          <a:solidFill>
            <a:srgbClr val="7A9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04084" y="4512652"/>
            <a:ext cx="209550" cy="199254"/>
          </a:xfrm>
          <a:prstGeom prst="rect">
            <a:avLst/>
          </a:prstGeom>
          <a:solidFill>
            <a:srgbClr val="D76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04084" y="4906011"/>
            <a:ext cx="209550" cy="199254"/>
          </a:xfrm>
          <a:prstGeom prst="rect">
            <a:avLst/>
          </a:prstGeom>
          <a:solidFill>
            <a:srgbClr val="5F3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04084" y="5282861"/>
            <a:ext cx="209550" cy="199254"/>
          </a:xfrm>
          <a:prstGeom prst="rect">
            <a:avLst/>
          </a:prstGeom>
          <a:solidFill>
            <a:srgbClr val="2E6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02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BB48-E434-464E-A154-5DCDA3493B7E}"/>
              </a:ext>
            </a:extLst>
          </p:cNvPr>
          <p:cNvSpPr>
            <a:spLocks noGrp="1"/>
          </p:cNvSpPr>
          <p:nvPr>
            <p:ph type="title"/>
          </p:nvPr>
        </p:nvSpPr>
        <p:spPr>
          <a:xfrm>
            <a:off x="838197" y="203757"/>
            <a:ext cx="10515600" cy="798657"/>
          </a:xfrm>
        </p:spPr>
        <p:txBody>
          <a:bodyPr>
            <a:normAutofit fontScale="90000"/>
          </a:bodyPr>
          <a:lstStyle/>
          <a:p>
            <a:r>
              <a:rPr lang="en-US" sz="5400" dirty="0">
                <a:solidFill>
                  <a:srgbClr val="2E6380"/>
                </a:solidFill>
              </a:rPr>
              <a:t>Policy Questions</a:t>
            </a:r>
          </a:p>
        </p:txBody>
      </p:sp>
      <p:sp>
        <p:nvSpPr>
          <p:cNvPr id="3" name="Content Placeholder 2">
            <a:extLst>
              <a:ext uri="{FF2B5EF4-FFF2-40B4-BE49-F238E27FC236}">
                <a16:creationId xmlns:a16="http://schemas.microsoft.com/office/drawing/2014/main" id="{5F0415BC-6543-4862-A568-55B775797076}"/>
              </a:ext>
            </a:extLst>
          </p:cNvPr>
          <p:cNvSpPr>
            <a:spLocks noGrp="1"/>
          </p:cNvSpPr>
          <p:nvPr>
            <p:ph idx="1"/>
          </p:nvPr>
        </p:nvSpPr>
        <p:spPr>
          <a:xfrm>
            <a:off x="1844842" y="1389666"/>
            <a:ext cx="9508957" cy="862263"/>
          </a:xfrm>
        </p:spPr>
        <p:txBody>
          <a:bodyPr>
            <a:normAutofit/>
          </a:bodyPr>
          <a:lstStyle/>
          <a:p>
            <a:pPr marL="0" indent="0">
              <a:spcAft>
                <a:spcPts val="1200"/>
              </a:spcAft>
              <a:buNone/>
            </a:pPr>
            <a:r>
              <a:rPr lang="en-US" sz="5400" dirty="0">
                <a:solidFill>
                  <a:schemeClr val="bg2">
                    <a:lumMod val="25000"/>
                  </a:schemeClr>
                </a:solidFill>
              </a:rPr>
              <a:t>All eggs in one basket?</a:t>
            </a:r>
          </a:p>
        </p:txBody>
      </p:sp>
      <p:pic>
        <p:nvPicPr>
          <p:cNvPr id="6" name="Graphic 5" descr="Eggs in basket">
            <a:extLst>
              <a:ext uri="{FF2B5EF4-FFF2-40B4-BE49-F238E27FC236}">
                <a16:creationId xmlns:a16="http://schemas.microsoft.com/office/drawing/2014/main" id="{94586066-DE32-4373-BF2E-2F7DD631BF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936" y="1337529"/>
            <a:ext cx="914400" cy="914400"/>
          </a:xfrm>
          <a:prstGeom prst="rect">
            <a:avLst/>
          </a:prstGeom>
        </p:spPr>
      </p:pic>
      <p:pic>
        <p:nvPicPr>
          <p:cNvPr id="8" name="Graphic 7" descr="Money">
            <a:extLst>
              <a:ext uri="{FF2B5EF4-FFF2-40B4-BE49-F238E27FC236}">
                <a16:creationId xmlns:a16="http://schemas.microsoft.com/office/drawing/2014/main" id="{AB4477B9-EE95-42AF-8E5A-1E58BF9BC8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7936" y="2494590"/>
            <a:ext cx="914400" cy="914400"/>
          </a:xfrm>
          <a:prstGeom prst="rect">
            <a:avLst/>
          </a:prstGeom>
        </p:spPr>
      </p:pic>
      <p:pic>
        <p:nvPicPr>
          <p:cNvPr id="10" name="Graphic 9" descr="Thermometer">
            <a:extLst>
              <a:ext uri="{FF2B5EF4-FFF2-40B4-BE49-F238E27FC236}">
                <a16:creationId xmlns:a16="http://schemas.microsoft.com/office/drawing/2014/main" id="{8310C913-5B2C-4615-917B-044B1D6468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7936" y="3705568"/>
            <a:ext cx="914400" cy="914400"/>
          </a:xfrm>
          <a:prstGeom prst="rect">
            <a:avLst/>
          </a:prstGeom>
        </p:spPr>
      </p:pic>
      <p:pic>
        <p:nvPicPr>
          <p:cNvPr id="12" name="Graphic 11" descr="Plant">
            <a:extLst>
              <a:ext uri="{FF2B5EF4-FFF2-40B4-BE49-F238E27FC236}">
                <a16:creationId xmlns:a16="http://schemas.microsoft.com/office/drawing/2014/main" id="{70E7CB21-38C4-44B4-A27C-E81AD355E3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7936" y="4951453"/>
            <a:ext cx="914400" cy="914400"/>
          </a:xfrm>
          <a:prstGeom prst="rect">
            <a:avLst/>
          </a:prstGeom>
        </p:spPr>
      </p:pic>
      <p:sp>
        <p:nvSpPr>
          <p:cNvPr id="14" name="Content Placeholder 2">
            <a:extLst>
              <a:ext uri="{FF2B5EF4-FFF2-40B4-BE49-F238E27FC236}">
                <a16:creationId xmlns:a16="http://schemas.microsoft.com/office/drawing/2014/main" id="{FE3860E4-C52D-4DEE-8C5B-B42F43DE6999}"/>
              </a:ext>
            </a:extLst>
          </p:cNvPr>
          <p:cNvSpPr txBox="1">
            <a:spLocks/>
          </p:cNvSpPr>
          <p:nvPr/>
        </p:nvSpPr>
        <p:spPr>
          <a:xfrm>
            <a:off x="1844842" y="2652804"/>
            <a:ext cx="9508957" cy="862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dirty="0">
                <a:solidFill>
                  <a:schemeClr val="bg2">
                    <a:lumMod val="25000"/>
                  </a:schemeClr>
                </a:solidFill>
              </a:rPr>
              <a:t>Can we spend it?</a:t>
            </a:r>
          </a:p>
        </p:txBody>
      </p:sp>
      <p:sp>
        <p:nvSpPr>
          <p:cNvPr id="15" name="Content Placeholder 2">
            <a:extLst>
              <a:ext uri="{FF2B5EF4-FFF2-40B4-BE49-F238E27FC236}">
                <a16:creationId xmlns:a16="http://schemas.microsoft.com/office/drawing/2014/main" id="{1F4E33A1-85F0-486E-AEF8-4F6A0F94A247}"/>
              </a:ext>
            </a:extLst>
          </p:cNvPr>
          <p:cNvSpPr txBox="1">
            <a:spLocks/>
          </p:cNvSpPr>
          <p:nvPr/>
        </p:nvSpPr>
        <p:spPr>
          <a:xfrm>
            <a:off x="1844840" y="3858266"/>
            <a:ext cx="9508957" cy="862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dirty="0">
                <a:solidFill>
                  <a:schemeClr val="bg2">
                    <a:lumMod val="25000"/>
                  </a:schemeClr>
                </a:solidFill>
              </a:rPr>
              <a:t>What will our impact be?</a:t>
            </a:r>
          </a:p>
        </p:txBody>
      </p:sp>
      <p:sp>
        <p:nvSpPr>
          <p:cNvPr id="16" name="Content Placeholder 2">
            <a:extLst>
              <a:ext uri="{FF2B5EF4-FFF2-40B4-BE49-F238E27FC236}">
                <a16:creationId xmlns:a16="http://schemas.microsoft.com/office/drawing/2014/main" id="{06F54F37-2916-409E-AF65-1D24D0156CA7}"/>
              </a:ext>
            </a:extLst>
          </p:cNvPr>
          <p:cNvSpPr txBox="1">
            <a:spLocks/>
          </p:cNvSpPr>
          <p:nvPr/>
        </p:nvSpPr>
        <p:spPr>
          <a:xfrm>
            <a:off x="1844840" y="5074363"/>
            <a:ext cx="9508957" cy="862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dirty="0">
                <a:solidFill>
                  <a:schemeClr val="bg2">
                    <a:lumMod val="25000"/>
                  </a:schemeClr>
                </a:solidFill>
              </a:rPr>
              <a:t>Will it last?</a:t>
            </a:r>
          </a:p>
        </p:txBody>
      </p:sp>
    </p:spTree>
    <p:extLst>
      <p:ext uri="{BB962C8B-B14F-4D97-AF65-F5344CB8AC3E}">
        <p14:creationId xmlns:p14="http://schemas.microsoft.com/office/powerpoint/2010/main" val="7518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601"/>
            <a:ext cx="12265192" cy="6899601"/>
          </a:xfrm>
          <a:prstGeom prst="rect">
            <a:avLst/>
          </a:prstGeom>
        </p:spPr>
      </p:pic>
      <p:pic>
        <p:nvPicPr>
          <p:cNvPr id="8" name="Picture 7">
            <a:extLst>
              <a:ext uri="{FF2B5EF4-FFF2-40B4-BE49-F238E27FC236}">
                <a16:creationId xmlns:a16="http://schemas.microsoft.com/office/drawing/2014/main" id="{8F869F56-02A5-42F3-8E78-7F4F145C761F}"/>
              </a:ext>
            </a:extLst>
          </p:cNvPr>
          <p:cNvPicPr>
            <a:picLocks noChangeAspect="1"/>
          </p:cNvPicPr>
          <p:nvPr/>
        </p:nvPicPr>
        <p:blipFill rotWithShape="1">
          <a:blip r:embed="rId4"/>
          <a:srcRect l="19790" r="27427"/>
          <a:stretch/>
        </p:blipFill>
        <p:spPr>
          <a:xfrm>
            <a:off x="367862" y="2347423"/>
            <a:ext cx="1766087" cy="1984659"/>
          </a:xfrm>
          <a:prstGeom prst="rect">
            <a:avLst/>
          </a:prstGeom>
        </p:spPr>
      </p:pic>
      <p:pic>
        <p:nvPicPr>
          <p:cNvPr id="9" name="Picture 8" descr="A person wearing a hat&#10;&#10;Description automatically generated">
            <a:extLst>
              <a:ext uri="{FF2B5EF4-FFF2-40B4-BE49-F238E27FC236}">
                <a16:creationId xmlns:a16="http://schemas.microsoft.com/office/drawing/2014/main" id="{B49F04DD-A303-4979-B029-55D18A2968B1}"/>
              </a:ext>
            </a:extLst>
          </p:cNvPr>
          <p:cNvPicPr/>
          <p:nvPr/>
        </p:nvPicPr>
        <p:blipFill rotWithShape="1">
          <a:blip r:embed="rId5" cstate="print">
            <a:extLst>
              <a:ext uri="{28A0092B-C50C-407E-A947-70E740481C1C}">
                <a14:useLocalDpi xmlns:a14="http://schemas.microsoft.com/office/drawing/2010/main" val="0"/>
              </a:ext>
            </a:extLst>
          </a:blip>
          <a:srcRect l="21648" t="1982" r="23354" b="9909"/>
          <a:stretch/>
        </p:blipFill>
        <p:spPr>
          <a:xfrm>
            <a:off x="367862" y="253789"/>
            <a:ext cx="1788592" cy="1955718"/>
          </a:xfrm>
          <a:prstGeom prst="rect">
            <a:avLst/>
          </a:prstGeom>
        </p:spPr>
      </p:pic>
      <p:pic>
        <p:nvPicPr>
          <p:cNvPr id="10" name="Picture 9">
            <a:extLst>
              <a:ext uri="{FF2B5EF4-FFF2-40B4-BE49-F238E27FC236}">
                <a16:creationId xmlns:a16="http://schemas.microsoft.com/office/drawing/2014/main" id="{09141541-86F2-4E8F-90FB-DBDB736341DC}"/>
              </a:ext>
            </a:extLst>
          </p:cNvPr>
          <p:cNvPicPr>
            <a:picLocks noChangeAspect="1"/>
          </p:cNvPicPr>
          <p:nvPr/>
        </p:nvPicPr>
        <p:blipFill rotWithShape="1">
          <a:blip r:embed="rId6"/>
          <a:srcRect l="8732" t="4216" r="-1092" b="3424"/>
          <a:stretch/>
        </p:blipFill>
        <p:spPr>
          <a:xfrm>
            <a:off x="378321" y="4469998"/>
            <a:ext cx="1778133" cy="1984659"/>
          </a:xfrm>
          <a:prstGeom prst="rect">
            <a:avLst/>
          </a:prstGeom>
        </p:spPr>
      </p:pic>
      <p:sp>
        <p:nvSpPr>
          <p:cNvPr id="13" name="Title 3">
            <a:extLst>
              <a:ext uri="{FF2B5EF4-FFF2-40B4-BE49-F238E27FC236}">
                <a16:creationId xmlns:a16="http://schemas.microsoft.com/office/drawing/2014/main" id="{D3C7503A-AE9D-4D9C-9529-E71EBA4C15BA}"/>
              </a:ext>
            </a:extLst>
          </p:cNvPr>
          <p:cNvSpPr>
            <a:spLocks noGrp="1"/>
          </p:cNvSpPr>
          <p:nvPr>
            <p:ph type="title"/>
          </p:nvPr>
        </p:nvSpPr>
        <p:spPr>
          <a:xfrm>
            <a:off x="2343807" y="180216"/>
            <a:ext cx="7288759" cy="891839"/>
          </a:xfrm>
        </p:spPr>
        <p:txBody>
          <a:bodyPr>
            <a:normAutofit/>
          </a:bodyPr>
          <a:lstStyle/>
          <a:p>
            <a:r>
              <a:rPr lang="en-US" sz="4800" dirty="0">
                <a:solidFill>
                  <a:schemeClr val="bg1"/>
                </a:solidFill>
              </a:rPr>
              <a:t>Panelists</a:t>
            </a:r>
          </a:p>
        </p:txBody>
      </p:sp>
      <p:sp>
        <p:nvSpPr>
          <p:cNvPr id="14" name="Content Placeholder 4">
            <a:extLst>
              <a:ext uri="{FF2B5EF4-FFF2-40B4-BE49-F238E27FC236}">
                <a16:creationId xmlns:a16="http://schemas.microsoft.com/office/drawing/2014/main" id="{E7D59BFC-EF7D-4DAE-8A26-D6EDA300936B}"/>
              </a:ext>
            </a:extLst>
          </p:cNvPr>
          <p:cNvSpPr>
            <a:spLocks noGrp="1"/>
          </p:cNvSpPr>
          <p:nvPr>
            <p:ph idx="1"/>
          </p:nvPr>
        </p:nvSpPr>
        <p:spPr>
          <a:xfrm>
            <a:off x="2260860" y="1292772"/>
            <a:ext cx="7796507" cy="5264877"/>
          </a:xfrm>
        </p:spPr>
        <p:txBody>
          <a:bodyPr>
            <a:normAutofit lnSpcReduction="10000"/>
          </a:bodyPr>
          <a:lstStyle/>
          <a:p>
            <a:pPr>
              <a:spcAft>
                <a:spcPts val="2800"/>
              </a:spcAft>
              <a:buClr>
                <a:srgbClr val="FDB91B"/>
              </a:buClr>
            </a:pPr>
            <a:r>
              <a:rPr lang="en-US" sz="3600" b="1" dirty="0">
                <a:solidFill>
                  <a:schemeClr val="bg1"/>
                </a:solidFill>
              </a:rPr>
              <a:t>Commissioner </a:t>
            </a:r>
            <a:br>
              <a:rPr lang="en-US" sz="3600" b="1" dirty="0">
                <a:solidFill>
                  <a:schemeClr val="bg1"/>
                </a:solidFill>
              </a:rPr>
            </a:br>
            <a:r>
              <a:rPr lang="en-US" sz="3600" b="1" dirty="0">
                <a:solidFill>
                  <a:schemeClr val="bg1"/>
                </a:solidFill>
              </a:rPr>
              <a:t>Hilary Cooper, </a:t>
            </a:r>
            <a:br>
              <a:rPr lang="en-US" sz="3600" dirty="0">
                <a:solidFill>
                  <a:schemeClr val="bg1"/>
                </a:solidFill>
              </a:rPr>
            </a:br>
            <a:r>
              <a:rPr lang="en-US" sz="3600" dirty="0">
                <a:solidFill>
                  <a:schemeClr val="bg1"/>
                </a:solidFill>
              </a:rPr>
              <a:t>San Miguel County</a:t>
            </a:r>
          </a:p>
          <a:p>
            <a:pPr>
              <a:spcAft>
                <a:spcPts val="2800"/>
              </a:spcAft>
              <a:buClr>
                <a:srgbClr val="FDB91B"/>
              </a:buClr>
            </a:pPr>
            <a:r>
              <a:rPr lang="en-US" sz="3600" b="1" dirty="0">
                <a:solidFill>
                  <a:schemeClr val="bg1"/>
                </a:solidFill>
              </a:rPr>
              <a:t>Commissioner </a:t>
            </a:r>
            <a:br>
              <a:rPr lang="en-US" sz="3600" b="1" dirty="0">
                <a:solidFill>
                  <a:schemeClr val="bg1"/>
                </a:solidFill>
              </a:rPr>
            </a:br>
            <a:r>
              <a:rPr lang="en-US" sz="3600" b="1" dirty="0">
                <a:solidFill>
                  <a:schemeClr val="bg1"/>
                </a:solidFill>
              </a:rPr>
              <a:t>John Kefalas, </a:t>
            </a:r>
            <a:br>
              <a:rPr lang="en-US" sz="3600" b="1" dirty="0">
                <a:solidFill>
                  <a:schemeClr val="bg1"/>
                </a:solidFill>
              </a:rPr>
            </a:br>
            <a:r>
              <a:rPr lang="en-US" sz="3600" dirty="0">
                <a:solidFill>
                  <a:schemeClr val="bg1"/>
                </a:solidFill>
              </a:rPr>
              <a:t>Larimer County</a:t>
            </a:r>
          </a:p>
          <a:p>
            <a:pPr>
              <a:spcAft>
                <a:spcPts val="2800"/>
              </a:spcAft>
              <a:buClr>
                <a:srgbClr val="FDB91B"/>
              </a:buClr>
            </a:pPr>
            <a:r>
              <a:rPr lang="en-US" sz="3600" b="1" dirty="0">
                <a:solidFill>
                  <a:schemeClr val="bg1"/>
                </a:solidFill>
              </a:rPr>
              <a:t>Dr. Rob Valuck, </a:t>
            </a:r>
            <a:br>
              <a:rPr lang="en-US" sz="3600" dirty="0">
                <a:solidFill>
                  <a:schemeClr val="bg1"/>
                </a:solidFill>
              </a:rPr>
            </a:br>
            <a:r>
              <a:rPr lang="en-US" sz="3600" dirty="0">
                <a:solidFill>
                  <a:schemeClr val="bg1"/>
                </a:solidFill>
              </a:rPr>
              <a:t>Colorado Consortium for Prescription Drug Abuse Prevention</a:t>
            </a:r>
          </a:p>
        </p:txBody>
      </p:sp>
    </p:spTree>
    <p:extLst>
      <p:ext uri="{BB962C8B-B14F-4D97-AF65-F5344CB8AC3E}">
        <p14:creationId xmlns:p14="http://schemas.microsoft.com/office/powerpoint/2010/main" val="316529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601"/>
            <a:ext cx="12265192" cy="6899601"/>
          </a:xfrm>
          <a:prstGeom prst="rect">
            <a:avLst/>
          </a:prstGeom>
        </p:spPr>
      </p:pic>
      <p:sp>
        <p:nvSpPr>
          <p:cNvPr id="4" name="Title 3">
            <a:extLst>
              <a:ext uri="{FF2B5EF4-FFF2-40B4-BE49-F238E27FC236}">
                <a16:creationId xmlns:a16="http://schemas.microsoft.com/office/drawing/2014/main" id="{D3C7503A-AE9D-4D9C-9529-E71EBA4C15BA}"/>
              </a:ext>
            </a:extLst>
          </p:cNvPr>
          <p:cNvSpPr>
            <a:spLocks noGrp="1"/>
          </p:cNvSpPr>
          <p:nvPr>
            <p:ph type="title"/>
          </p:nvPr>
        </p:nvSpPr>
        <p:spPr>
          <a:xfrm>
            <a:off x="2386980" y="24672"/>
            <a:ext cx="7288759" cy="1325563"/>
          </a:xfrm>
        </p:spPr>
        <p:txBody>
          <a:bodyPr>
            <a:normAutofit/>
          </a:bodyPr>
          <a:lstStyle/>
          <a:p>
            <a:r>
              <a:rPr lang="en-US" sz="4800" dirty="0">
                <a:solidFill>
                  <a:schemeClr val="bg1"/>
                </a:solidFill>
              </a:rPr>
              <a:t>Panelists</a:t>
            </a:r>
          </a:p>
        </p:txBody>
      </p:sp>
      <p:sp>
        <p:nvSpPr>
          <p:cNvPr id="5" name="Content Placeholder 4">
            <a:extLst>
              <a:ext uri="{FF2B5EF4-FFF2-40B4-BE49-F238E27FC236}">
                <a16:creationId xmlns:a16="http://schemas.microsoft.com/office/drawing/2014/main" id="{E7D59BFC-EF7D-4DAE-8A26-D6EDA300936B}"/>
              </a:ext>
            </a:extLst>
          </p:cNvPr>
          <p:cNvSpPr>
            <a:spLocks noGrp="1"/>
          </p:cNvSpPr>
          <p:nvPr>
            <p:ph idx="1"/>
          </p:nvPr>
        </p:nvSpPr>
        <p:spPr>
          <a:xfrm>
            <a:off x="2304033" y="1187669"/>
            <a:ext cx="7796507" cy="5214436"/>
          </a:xfrm>
        </p:spPr>
        <p:txBody>
          <a:bodyPr>
            <a:normAutofit lnSpcReduction="10000"/>
          </a:bodyPr>
          <a:lstStyle/>
          <a:p>
            <a:pPr>
              <a:spcAft>
                <a:spcPts val="2800"/>
              </a:spcAft>
              <a:buClr>
                <a:srgbClr val="FDB91B"/>
              </a:buClr>
            </a:pPr>
            <a:r>
              <a:rPr lang="en-US" sz="3600" b="1" dirty="0">
                <a:solidFill>
                  <a:schemeClr val="bg1"/>
                </a:solidFill>
              </a:rPr>
              <a:t>Commissioner </a:t>
            </a:r>
            <a:br>
              <a:rPr lang="en-US" sz="3600" b="1" dirty="0">
                <a:solidFill>
                  <a:schemeClr val="bg1"/>
                </a:solidFill>
              </a:rPr>
            </a:br>
            <a:r>
              <a:rPr lang="en-US" sz="3600" b="1" dirty="0">
                <a:solidFill>
                  <a:schemeClr val="bg1"/>
                </a:solidFill>
              </a:rPr>
              <a:t>Hilary Cooper, </a:t>
            </a:r>
            <a:br>
              <a:rPr lang="en-US" sz="3600" dirty="0">
                <a:solidFill>
                  <a:schemeClr val="bg1"/>
                </a:solidFill>
              </a:rPr>
            </a:br>
            <a:r>
              <a:rPr lang="en-US" sz="3600" dirty="0">
                <a:solidFill>
                  <a:schemeClr val="bg1"/>
                </a:solidFill>
              </a:rPr>
              <a:t>San Miguel County</a:t>
            </a:r>
          </a:p>
          <a:p>
            <a:pPr>
              <a:spcAft>
                <a:spcPts val="2800"/>
              </a:spcAft>
              <a:buClr>
                <a:srgbClr val="FDB91B"/>
              </a:buClr>
            </a:pPr>
            <a:r>
              <a:rPr lang="en-US" sz="3600" b="1" dirty="0">
                <a:solidFill>
                  <a:schemeClr val="bg1"/>
                </a:solidFill>
              </a:rPr>
              <a:t>Commissioner </a:t>
            </a:r>
            <a:br>
              <a:rPr lang="en-US" sz="3600" b="1" dirty="0">
                <a:solidFill>
                  <a:schemeClr val="bg1"/>
                </a:solidFill>
              </a:rPr>
            </a:br>
            <a:r>
              <a:rPr lang="en-US" sz="3600" b="1" dirty="0">
                <a:solidFill>
                  <a:schemeClr val="bg1"/>
                </a:solidFill>
              </a:rPr>
              <a:t>Greg Poschman, </a:t>
            </a:r>
            <a:br>
              <a:rPr lang="en-US" sz="3600" b="1" dirty="0">
                <a:solidFill>
                  <a:schemeClr val="bg1"/>
                </a:solidFill>
              </a:rPr>
            </a:br>
            <a:r>
              <a:rPr lang="en-US" sz="3600" dirty="0">
                <a:solidFill>
                  <a:schemeClr val="bg1"/>
                </a:solidFill>
              </a:rPr>
              <a:t>Pitkin County</a:t>
            </a:r>
          </a:p>
          <a:p>
            <a:pPr>
              <a:spcAft>
                <a:spcPts val="2800"/>
              </a:spcAft>
              <a:buClr>
                <a:srgbClr val="FDB91B"/>
              </a:buClr>
            </a:pPr>
            <a:r>
              <a:rPr lang="en-US" sz="3600" b="1" dirty="0">
                <a:solidFill>
                  <a:schemeClr val="bg1"/>
                </a:solidFill>
              </a:rPr>
              <a:t>Dr. Rob Valuck, </a:t>
            </a:r>
            <a:br>
              <a:rPr lang="en-US" sz="3600" dirty="0">
                <a:solidFill>
                  <a:schemeClr val="bg1"/>
                </a:solidFill>
              </a:rPr>
            </a:br>
            <a:r>
              <a:rPr lang="en-US" sz="3600" dirty="0">
                <a:solidFill>
                  <a:schemeClr val="bg1"/>
                </a:solidFill>
              </a:rPr>
              <a:t>Colorado Consortium for Prescription Drug Abuse Prevention</a:t>
            </a:r>
          </a:p>
        </p:txBody>
      </p:sp>
      <p:pic>
        <p:nvPicPr>
          <p:cNvPr id="7" name="Picture 6" descr="A person wearing a hat&#10;&#10;Description automatically generated">
            <a:extLst>
              <a:ext uri="{FF2B5EF4-FFF2-40B4-BE49-F238E27FC236}">
                <a16:creationId xmlns:a16="http://schemas.microsoft.com/office/drawing/2014/main" id="{B49F04DD-A303-4979-B029-55D18A2968B1}"/>
              </a:ext>
            </a:extLst>
          </p:cNvPr>
          <p:cNvPicPr/>
          <p:nvPr/>
        </p:nvPicPr>
        <p:blipFill rotWithShape="1">
          <a:blip r:embed="rId4" cstate="print">
            <a:extLst>
              <a:ext uri="{28A0092B-C50C-407E-A947-70E740481C1C}">
                <a14:useLocalDpi xmlns:a14="http://schemas.microsoft.com/office/drawing/2010/main" val="0"/>
              </a:ext>
            </a:extLst>
          </a:blip>
          <a:srcRect l="21648" t="1982" r="23354" b="9909"/>
          <a:stretch/>
        </p:blipFill>
        <p:spPr>
          <a:xfrm>
            <a:off x="357351" y="232768"/>
            <a:ext cx="1788592" cy="1955718"/>
          </a:xfrm>
          <a:prstGeom prst="rect">
            <a:avLst/>
          </a:prstGeom>
        </p:spPr>
      </p:pic>
      <p:pic>
        <p:nvPicPr>
          <p:cNvPr id="3" name="Picture 2">
            <a:extLst>
              <a:ext uri="{FF2B5EF4-FFF2-40B4-BE49-F238E27FC236}">
                <a16:creationId xmlns:a16="http://schemas.microsoft.com/office/drawing/2014/main" id="{09141541-86F2-4E8F-90FB-DBDB736341DC}"/>
              </a:ext>
            </a:extLst>
          </p:cNvPr>
          <p:cNvPicPr>
            <a:picLocks noChangeAspect="1"/>
          </p:cNvPicPr>
          <p:nvPr/>
        </p:nvPicPr>
        <p:blipFill rotWithShape="1">
          <a:blip r:embed="rId5"/>
          <a:srcRect l="8732" t="4216" r="-1092" b="3424"/>
          <a:stretch/>
        </p:blipFill>
        <p:spPr>
          <a:xfrm>
            <a:off x="367810" y="4448977"/>
            <a:ext cx="1778133" cy="1984659"/>
          </a:xfrm>
          <a:prstGeom prst="rect">
            <a:avLst/>
          </a:prstGeom>
        </p:spPr>
      </p:pic>
      <p:pic>
        <p:nvPicPr>
          <p:cNvPr id="2" name="Picture 1">
            <a:extLst>
              <a:ext uri="{FF2B5EF4-FFF2-40B4-BE49-F238E27FC236}">
                <a16:creationId xmlns:a16="http://schemas.microsoft.com/office/drawing/2014/main" id="{8F869F56-02A5-42F3-8E78-7F4F145C761F}"/>
              </a:ext>
            </a:extLst>
          </p:cNvPr>
          <p:cNvPicPr>
            <a:picLocks noChangeAspect="1"/>
          </p:cNvPicPr>
          <p:nvPr/>
        </p:nvPicPr>
        <p:blipFill rotWithShape="1">
          <a:blip r:embed="rId6">
            <a:extLst>
              <a:ext uri="{28A0092B-C50C-407E-A947-70E740481C1C}">
                <a14:useLocalDpi xmlns:a14="http://schemas.microsoft.com/office/drawing/2010/main" val="0"/>
              </a:ext>
            </a:extLst>
          </a:blip>
          <a:srcRect l="22532" r="30359"/>
          <a:stretch/>
        </p:blipFill>
        <p:spPr>
          <a:xfrm>
            <a:off x="367512" y="2310637"/>
            <a:ext cx="1788591" cy="1984659"/>
          </a:xfrm>
          <a:prstGeom prst="rect">
            <a:avLst/>
          </a:prstGeom>
        </p:spPr>
      </p:pic>
    </p:spTree>
    <p:extLst>
      <p:ext uri="{BB962C8B-B14F-4D97-AF65-F5344CB8AC3E}">
        <p14:creationId xmlns:p14="http://schemas.microsoft.com/office/powerpoint/2010/main" val="2374572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1707</Words>
  <Application>Microsoft Macintosh PowerPoint</Application>
  <PresentationFormat>Widescreen</PresentationFormat>
  <Paragraphs>120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Key Takeaways</vt:lpstr>
      <vt:lpstr>PowerPoint Presentation</vt:lpstr>
      <vt:lpstr>PowerPoint Presentation</vt:lpstr>
      <vt:lpstr>Colorado Experts Recommend Opioid Settlements  Go to Treatment and Recovery</vt:lpstr>
      <vt:lpstr>Funding Priorities Differ by Area of Expertise</vt:lpstr>
      <vt:lpstr>Policy Questions</vt:lpstr>
      <vt:lpstr>Panelists</vt:lpstr>
      <vt:lpstr>Panelists</vt:lpstr>
      <vt:lpstr>Make Your Voice Heard!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Caldwell</dc:creator>
  <cp:lastModifiedBy>Joe Hanel</cp:lastModifiedBy>
  <cp:revision>68</cp:revision>
  <dcterms:created xsi:type="dcterms:W3CDTF">2019-11-18T22:07:23Z</dcterms:created>
  <dcterms:modified xsi:type="dcterms:W3CDTF">2023-05-13T02:15:00Z</dcterms:modified>
</cp:coreProperties>
</file>