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593" r:id="rId4"/>
    <p:sldId id="594" r:id="rId5"/>
    <p:sldId id="264" r:id="rId6"/>
    <p:sldId id="263" r:id="rId7"/>
    <p:sldId id="592" r:id="rId8"/>
    <p:sldId id="265" r:id="rId9"/>
    <p:sldId id="26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56395" autoAdjust="0"/>
  </p:normalViewPr>
  <p:slideViewPr>
    <p:cSldViewPr snapToGrid="0">
      <p:cViewPr varScale="1">
        <p:scale>
          <a:sx n="69" d="100"/>
          <a:sy n="69" d="100"/>
        </p:scale>
        <p:origin x="2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CBE7-E7E9-4A90-B8CE-55DD349539BB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E63D-84BD-4820-9F3D-3E648F95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6BE583-0C26-4822-AE0D-1B359428ED6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5E454C-90A1-4998-9E8D-594141F0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used to talk a lot about integration in Colorado. </a:t>
            </a:r>
          </a:p>
          <a:p>
            <a:endParaRPr lang="en-US" dirty="0"/>
          </a:p>
          <a:p>
            <a:r>
              <a:rPr lang="en-US" dirty="0"/>
              <a:t>State Innovation Model – investing $65 millions dollars for integrating the delivery of behavioral health and primary care services.  </a:t>
            </a:r>
          </a:p>
          <a:p>
            <a:endParaRPr lang="en-US" dirty="0"/>
          </a:p>
          <a:p>
            <a:r>
              <a:rPr lang="en-US" dirty="0"/>
              <a:t>Saw a pivot at the department of health care policy and financing with the Accountable Care Collaborative 2.0 – further integrating funding and payment for behavioral health and primary care. Missing however are services like dental care. Although visits to a dental provider became a key performance indicator to which providers are held accountable, payment remains siloed for most providers. </a:t>
            </a:r>
          </a:p>
          <a:p>
            <a:endParaRPr lang="en-US" dirty="0"/>
          </a:p>
          <a:p>
            <a:r>
              <a:rPr lang="en-US" dirty="0"/>
              <a:t>SIM ended in July of this year. A scan of 2019 legislation found just one bill that focused on integrating different types of care (Senate Bill 228, creating a maternal child health pilot program at CDPHE to link substance use disorder treatment and medication assisted treatment with OB/GYN care. Seems quiet on the policy front when it comes to integration? </a:t>
            </a:r>
          </a:p>
          <a:p>
            <a:endParaRPr lang="en-US" dirty="0"/>
          </a:p>
          <a:p>
            <a:r>
              <a:rPr lang="en-US" dirty="0"/>
              <a:t>What happened? Let’s talk about it?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used to talk a lot about integration in Colorado. </a:t>
            </a:r>
          </a:p>
          <a:p>
            <a:endParaRPr lang="en-US" dirty="0"/>
          </a:p>
          <a:p>
            <a:r>
              <a:rPr lang="en-US" dirty="0"/>
              <a:t>State Innovation Model – investing $65 millions dollars for integrating the delivery of behavioral health and primary care services.  </a:t>
            </a:r>
          </a:p>
          <a:p>
            <a:endParaRPr lang="en-US" dirty="0"/>
          </a:p>
          <a:p>
            <a:r>
              <a:rPr lang="en-US" dirty="0"/>
              <a:t>Saw a pivot at the department of health care policy and financing with the Accountable Care Collaborative 2.0 – further integrating funding and payment for behavioral health and primary care. Missing however are services like dental care. Although visits to a dental provider became a key performance indicator to which providers are held accountable, payment remains siloed for most providers. </a:t>
            </a:r>
          </a:p>
          <a:p>
            <a:endParaRPr lang="en-US" dirty="0"/>
          </a:p>
          <a:p>
            <a:r>
              <a:rPr lang="en-US" dirty="0"/>
              <a:t>SIM ended in July of this year. A scan of 2019 legislation found just one bill that focused on integrating different types of care (Senate Bill 228, creating a maternal child health pilot program at CDPHE to link substance use disorder treatment and medication assisted treatment with OB/GYN care. Seems quiet on the policy front when it comes to integration? </a:t>
            </a:r>
          </a:p>
          <a:p>
            <a:endParaRPr lang="en-US" dirty="0"/>
          </a:p>
          <a:p>
            <a:r>
              <a:rPr lang="en-US" dirty="0"/>
              <a:t>What happened? Let’s talk about it?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8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used to talk a lot about integration in Colorado. </a:t>
            </a:r>
          </a:p>
          <a:p>
            <a:endParaRPr lang="en-US" dirty="0"/>
          </a:p>
          <a:p>
            <a:r>
              <a:rPr lang="en-US" dirty="0"/>
              <a:t>State Innovation Model – investing $65 millions dollars for integrating the delivery of behavioral health and primary care services.  </a:t>
            </a:r>
          </a:p>
          <a:p>
            <a:endParaRPr lang="en-US" dirty="0"/>
          </a:p>
          <a:p>
            <a:r>
              <a:rPr lang="en-US" dirty="0"/>
              <a:t>Saw a pivot at the department of health care policy and financing with the Accountable Care Collaborative 2.0 – further integrating funding and payment for behavioral health and primary care. Missing however are services like dental care. Although visits to a dental provider became a key performance indicator to which providers are held accountable, payment remains siloed for most providers. </a:t>
            </a:r>
          </a:p>
          <a:p>
            <a:endParaRPr lang="en-US" dirty="0"/>
          </a:p>
          <a:p>
            <a:r>
              <a:rPr lang="en-US" dirty="0"/>
              <a:t>SIM ended in July of this year. A scan of 2019 legislation found just one bill that focused on integrating different types of care (Senate Bill 228, creating a maternal child health pilot program at CDPHE to link substance use disorder treatment and medication assisted treatment with OB/GYN care. Seems quiet on the policy front when it comes to integration? </a:t>
            </a:r>
          </a:p>
          <a:p>
            <a:endParaRPr lang="en-US" dirty="0"/>
          </a:p>
          <a:p>
            <a:r>
              <a:rPr lang="en-US" dirty="0"/>
              <a:t>What happened? Let’s talk about it?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BRIAN – I STOLE THIS SLIDE FROM ASHLIE’S HIH PRESENTATION LAST YEAR, JUST FYI.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7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/>
          <a:stretch/>
        </p:blipFill>
        <p:spPr>
          <a:xfrm>
            <a:off x="0" y="-56796"/>
            <a:ext cx="12192000" cy="69213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8177" y="6259940"/>
            <a:ext cx="2743200" cy="14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38317"/>
            <a:ext cx="12278706" cy="69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2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rickets cartoon pictures">
            <a:extLst>
              <a:ext uri="{FF2B5EF4-FFF2-40B4-BE49-F238E27FC236}">
                <a16:creationId xmlns:a16="http://schemas.microsoft.com/office/drawing/2014/main" id="{8E4DB773-9B68-49A4-9865-09E235C46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health integration news headline">
            <a:extLst>
              <a:ext uri="{FF2B5EF4-FFF2-40B4-BE49-F238E27FC236}">
                <a16:creationId xmlns:a16="http://schemas.microsoft.com/office/drawing/2014/main" id="{6BA4C21F-B10D-45B6-9BDE-43174C10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1" y="2233871"/>
            <a:ext cx="2085457" cy="20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rickets cartoon pictures">
            <a:extLst>
              <a:ext uri="{FF2B5EF4-FFF2-40B4-BE49-F238E27FC236}">
                <a16:creationId xmlns:a16="http://schemas.microsoft.com/office/drawing/2014/main" id="{8E4DB773-9B68-49A4-9865-09E235C46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E3078F-A69B-4C56-9C0F-AAF010F2B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7"/>
          <a:stretch/>
        </p:blipFill>
        <p:spPr>
          <a:xfrm>
            <a:off x="2101329" y="479685"/>
            <a:ext cx="6978503" cy="55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67"/>
            <a:ext cx="12307331" cy="386527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6D6454-8BF9-4559-B062-8C0369F6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0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What’s Happening </a:t>
            </a:r>
            <a:br>
              <a:rPr lang="en-US" sz="6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With Integration?</a:t>
            </a:r>
          </a:p>
        </p:txBody>
      </p:sp>
      <p:sp>
        <p:nvSpPr>
          <p:cNvPr id="2" name="AutoShape 2" descr="Image result for crickets cartoon pictures">
            <a:extLst>
              <a:ext uri="{FF2B5EF4-FFF2-40B4-BE49-F238E27FC236}">
                <a16:creationId xmlns:a16="http://schemas.microsoft.com/office/drawing/2014/main" id="{8E4DB773-9B68-49A4-9865-09E235C46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E12286-7B5C-4193-A86A-BA63585D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29" y="331607"/>
            <a:ext cx="10769184" cy="590714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you think about integration, which 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following options is top of mind?  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care and behavioral health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care and some other type of care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Multidisciplinary care teams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Telehealth-enabled care</a:t>
            </a:r>
          </a:p>
          <a:p>
            <a:pPr marL="914400" lvl="1" indent="-457200">
              <a:spcAft>
                <a:spcPts val="24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None of the above</a:t>
            </a:r>
            <a:endParaRPr lang="en-US" sz="3200" dirty="0"/>
          </a:p>
          <a:p>
            <a:pPr marL="0" lvl="0" indent="0">
              <a:buNone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Talk about why with the person next to you. 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B6E27-3819-4BA4-A2F5-E5625072E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871" y="830721"/>
            <a:ext cx="5658853" cy="551923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Think about the professional ‘hats’ you wear. Are you talking about integration </a:t>
            </a:r>
            <a:br>
              <a:rPr lang="en-US" sz="4000" dirty="0"/>
            </a:br>
            <a:r>
              <a:rPr lang="en-US" sz="4000" dirty="0"/>
              <a:t>in any of those roles? </a:t>
            </a:r>
          </a:p>
          <a:p>
            <a:pPr marL="457200" lvl="1">
              <a:spcAft>
                <a:spcPts val="1200"/>
              </a:spcAft>
              <a:buClr>
                <a:srgbClr val="FFC000"/>
              </a:buClr>
            </a:pPr>
            <a:r>
              <a:rPr lang="en-US" sz="3200" dirty="0"/>
              <a:t>If you are, what is the </a:t>
            </a:r>
            <a:br>
              <a:rPr lang="en-US" sz="3200" dirty="0"/>
            </a:br>
            <a:r>
              <a:rPr lang="en-US" sz="3200" dirty="0"/>
              <a:t>current conversation like? </a:t>
            </a:r>
          </a:p>
          <a:p>
            <a:pPr marL="457200" lvl="1">
              <a:spcAft>
                <a:spcPts val="1200"/>
              </a:spcAft>
              <a:buClr>
                <a:srgbClr val="FFC000"/>
              </a:buClr>
            </a:pPr>
            <a:r>
              <a:rPr lang="en-US" sz="3200" dirty="0"/>
              <a:t>If not, why not? </a:t>
            </a:r>
          </a:p>
          <a:p>
            <a:pPr marL="457200" lvl="1">
              <a:spcAft>
                <a:spcPts val="1200"/>
              </a:spcAft>
              <a:buClr>
                <a:srgbClr val="FFC000"/>
              </a:buClr>
            </a:pPr>
            <a:r>
              <a:rPr lang="en-US" sz="3200" dirty="0"/>
              <a:t>What’s changed in the </a:t>
            </a:r>
            <a:br>
              <a:rPr lang="en-US" sz="3200" dirty="0"/>
            </a:br>
            <a:r>
              <a:rPr lang="en-US" sz="3200" dirty="0"/>
              <a:t>past few years?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>
          <a:xfrm>
            <a:off x="1345369" y="89200"/>
            <a:ext cx="4485502" cy="6435167"/>
          </a:xfrm>
        </p:spPr>
      </p:pic>
    </p:spTree>
    <p:extLst>
      <p:ext uri="{BB962C8B-B14F-4D97-AF65-F5344CB8AC3E}">
        <p14:creationId xmlns:p14="http://schemas.microsoft.com/office/powerpoint/2010/main" val="12915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3F85D69-2844-4673-8B78-6BB5BA3C6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3017" y="952877"/>
            <a:ext cx="7065966" cy="49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373F07-2161-4DD1-A0E2-4FDC234B782B}"/>
              </a:ext>
            </a:extLst>
          </p:cNvPr>
          <p:cNvSpPr/>
          <p:nvPr/>
        </p:nvSpPr>
        <p:spPr>
          <a:xfrm>
            <a:off x="2633357" y="4167553"/>
            <a:ext cx="2785403" cy="106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1D76D-5817-44DF-9C86-37F9E4122A20}"/>
              </a:ext>
            </a:extLst>
          </p:cNvPr>
          <p:cNvSpPr/>
          <p:nvPr/>
        </p:nvSpPr>
        <p:spPr>
          <a:xfrm>
            <a:off x="2635352" y="3025725"/>
            <a:ext cx="2785403" cy="114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B1C3F-2A9D-42F9-8177-318F5737366D}"/>
              </a:ext>
            </a:extLst>
          </p:cNvPr>
          <p:cNvSpPr/>
          <p:nvPr/>
        </p:nvSpPr>
        <p:spPr>
          <a:xfrm>
            <a:off x="2633012" y="2831129"/>
            <a:ext cx="2785403" cy="19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3A0B4-A81E-4A5E-9CD6-C0D98B60C831}"/>
              </a:ext>
            </a:extLst>
          </p:cNvPr>
          <p:cNvSpPr/>
          <p:nvPr/>
        </p:nvSpPr>
        <p:spPr>
          <a:xfrm>
            <a:off x="2633011" y="987672"/>
            <a:ext cx="2785403" cy="184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8C3F92-1D46-4DB7-82FE-B01EC0F2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4" y="53933"/>
            <a:ext cx="10515600" cy="10011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Goes Into Your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C42D6-8FE2-450F-B922-5A4545F932D7}"/>
              </a:ext>
            </a:extLst>
          </p:cNvPr>
          <p:cNvSpPr txBox="1"/>
          <p:nvPr/>
        </p:nvSpPr>
        <p:spPr>
          <a:xfrm>
            <a:off x="1277816" y="6252758"/>
            <a:ext cx="9636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Institute for Clinical Systems Improvement, Going Beyond Clinical Walls: Solving Complex Problems (October 2014). Adapted from the </a:t>
            </a:r>
            <a:r>
              <a:rPr lang="en-US" sz="1000" i="1" dirty="0" err="1"/>
              <a:t>Bridgespan</a:t>
            </a:r>
            <a:r>
              <a:rPr lang="en-US" sz="1000" i="1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1855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BB663-B37B-428F-9D6A-DC82F6B87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772" y="1249339"/>
            <a:ext cx="40340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Given what we know about what impacts health, what services need to be integrated?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740AC5-1B18-47D0-9B03-81F4ADEBB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08"/>
          <a:stretch/>
        </p:blipFill>
        <p:spPr>
          <a:xfrm>
            <a:off x="1950051" y="225532"/>
            <a:ext cx="5181600" cy="60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971"/>
            <a:ext cx="12365399" cy="6955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2B143-0518-4C61-BA2E-BD49F43B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98" y="530224"/>
            <a:ext cx="10515600" cy="9520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Today’s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264F-5730-4E8D-A0E0-384CF8B4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269"/>
            <a:ext cx="7130143" cy="4631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200"/>
              </a:lnSpc>
              <a:spcAft>
                <a:spcPts val="1800"/>
              </a:spcAft>
              <a:buClr>
                <a:srgbClr val="FFC000"/>
              </a:buClr>
            </a:pPr>
            <a:r>
              <a:rPr lang="en-US" sz="3600" b="1" dirty="0">
                <a:solidFill>
                  <a:schemeClr val="bg1"/>
                </a:solidFill>
              </a:rPr>
              <a:t>Michael </a:t>
            </a:r>
            <a:r>
              <a:rPr lang="en-US" sz="3600" b="1" dirty="0" err="1">
                <a:solidFill>
                  <a:schemeClr val="bg1"/>
                </a:solidFill>
              </a:rPr>
              <a:t>Niyompong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Vice President of Strategic Community Partnerships, Mental Health Center of Denver</a:t>
            </a:r>
          </a:p>
          <a:p>
            <a:pPr>
              <a:lnSpc>
                <a:spcPts val="3200"/>
              </a:lnSpc>
              <a:spcAft>
                <a:spcPts val="1800"/>
              </a:spcAft>
              <a:buClr>
                <a:srgbClr val="FFC000"/>
              </a:buClr>
            </a:pPr>
            <a:r>
              <a:rPr lang="en-US" sz="3600" b="1" dirty="0">
                <a:solidFill>
                  <a:schemeClr val="bg1"/>
                </a:solidFill>
              </a:rPr>
              <a:t>Neha Patel,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Director of Care Delivery Transformation, Anthem </a:t>
            </a:r>
          </a:p>
          <a:p>
            <a:pPr>
              <a:lnSpc>
                <a:spcPts val="3200"/>
              </a:lnSpc>
              <a:buClr>
                <a:srgbClr val="FFC000"/>
              </a:buClr>
            </a:pPr>
            <a:r>
              <a:rPr lang="en-US" sz="3600" b="1" dirty="0">
                <a:solidFill>
                  <a:schemeClr val="bg1"/>
                </a:solidFill>
              </a:rPr>
              <a:t>Linda Reiner,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Executive Vice President, </a:t>
            </a:r>
            <a:br>
              <a:rPr lang="en-US" sz="3600" i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Caring for Colorado Foundation</a:t>
            </a:r>
          </a:p>
          <a:p>
            <a:pPr>
              <a:lnSpc>
                <a:spcPts val="3300"/>
              </a:lnSpc>
              <a:buClr>
                <a:srgbClr val="FFC000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728</Words>
  <Application>Microsoft Macintosh PowerPoint</Application>
  <PresentationFormat>Widescreen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What’s Happening  With Integration?</vt:lpstr>
      <vt:lpstr>PowerPoint Presentation</vt:lpstr>
      <vt:lpstr>PowerPoint Presentation</vt:lpstr>
      <vt:lpstr>What Goes Into Your Health</vt:lpstr>
      <vt:lpstr>PowerPoint Presentation</vt:lpstr>
      <vt:lpstr>Today’s Panelists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Clark</dc:creator>
  <cp:lastModifiedBy>Joe Hanel</cp:lastModifiedBy>
  <cp:revision>33</cp:revision>
  <cp:lastPrinted>2019-11-27T22:19:19Z</cp:lastPrinted>
  <dcterms:created xsi:type="dcterms:W3CDTF">2019-11-12T21:22:52Z</dcterms:created>
  <dcterms:modified xsi:type="dcterms:W3CDTF">2023-05-13T02:15:27Z</dcterms:modified>
</cp:coreProperties>
</file>