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8" r:id="rId2"/>
    <p:sldId id="259" r:id="rId3"/>
    <p:sldId id="260" r:id="rId4"/>
    <p:sldId id="271" r:id="rId5"/>
    <p:sldId id="263" r:id="rId6"/>
    <p:sldId id="264" r:id="rId7"/>
    <p:sldId id="265" r:id="rId8"/>
    <p:sldId id="277" r:id="rId9"/>
    <p:sldId id="269" r:id="rId10"/>
    <p:sldId id="268" r:id="rId1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6380"/>
    <a:srgbClr val="FDB9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4" autoAdjust="0"/>
    <p:restoredTop sz="74490" autoAdjust="0"/>
  </p:normalViewPr>
  <p:slideViewPr>
    <p:cSldViewPr snapToGrid="0">
      <p:cViewPr varScale="1">
        <p:scale>
          <a:sx n="93" d="100"/>
          <a:sy n="93" d="100"/>
        </p:scale>
        <p:origin x="1712" y="208"/>
      </p:cViewPr>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80F216-3744-42CB-B064-68D53E52CBCE}"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6E95DA0-7DF2-403A-912A-B7A79331DBE4}">
      <dgm:prSet/>
      <dgm:spPr/>
      <dgm:t>
        <a:bodyPr/>
        <a:lstStyle/>
        <a:p>
          <a:pPr>
            <a:lnSpc>
              <a:spcPct val="100000"/>
            </a:lnSpc>
          </a:pPr>
          <a:r>
            <a:rPr lang="en-US" b="1" dirty="0">
              <a:latin typeface="+mn-lt"/>
            </a:rPr>
            <a:t>Family</a:t>
          </a:r>
        </a:p>
      </dgm:t>
    </dgm:pt>
    <dgm:pt modelId="{1DA557E3-BE96-4721-ADFC-3F9798D1DF01}" type="parTrans" cxnId="{89A1FD5A-4D38-4505-B0F3-FF4D1DE87053}">
      <dgm:prSet/>
      <dgm:spPr/>
      <dgm:t>
        <a:bodyPr/>
        <a:lstStyle/>
        <a:p>
          <a:endParaRPr lang="en-US">
            <a:latin typeface="Myriad Pro" panose="020B0503030403020204" pitchFamily="34" charset="0"/>
          </a:endParaRPr>
        </a:p>
      </dgm:t>
    </dgm:pt>
    <dgm:pt modelId="{845DDC2D-66A5-45F9-A1F4-93DBA8075132}" type="sibTrans" cxnId="{89A1FD5A-4D38-4505-B0F3-FF4D1DE87053}">
      <dgm:prSet/>
      <dgm:spPr/>
      <dgm:t>
        <a:bodyPr/>
        <a:lstStyle/>
        <a:p>
          <a:endParaRPr lang="en-US">
            <a:latin typeface="Myriad Pro" panose="020B0503030403020204" pitchFamily="34" charset="0"/>
          </a:endParaRPr>
        </a:p>
      </dgm:t>
    </dgm:pt>
    <dgm:pt modelId="{BC7D7CE7-1EF5-4332-842E-16244BA6BA29}">
      <dgm:prSet/>
      <dgm:spPr/>
      <dgm:t>
        <a:bodyPr/>
        <a:lstStyle/>
        <a:p>
          <a:pPr>
            <a:lnSpc>
              <a:spcPct val="100000"/>
            </a:lnSpc>
          </a:pPr>
          <a:r>
            <a:rPr lang="en-US" b="1" dirty="0">
              <a:latin typeface="+mn-lt"/>
            </a:rPr>
            <a:t>Farming</a:t>
          </a:r>
        </a:p>
      </dgm:t>
    </dgm:pt>
    <dgm:pt modelId="{230A69BC-C955-4E7B-8F49-41A18AB6EB08}" type="parTrans" cxnId="{5DF806FA-9A99-4E77-869A-1A67E7881797}">
      <dgm:prSet/>
      <dgm:spPr/>
      <dgm:t>
        <a:bodyPr/>
        <a:lstStyle/>
        <a:p>
          <a:endParaRPr lang="en-US">
            <a:latin typeface="Myriad Pro" panose="020B0503030403020204" pitchFamily="34" charset="0"/>
          </a:endParaRPr>
        </a:p>
      </dgm:t>
    </dgm:pt>
    <dgm:pt modelId="{DC89A894-CE71-45B0-B280-FC53F25F1F9F}" type="sibTrans" cxnId="{5DF806FA-9A99-4E77-869A-1A67E7881797}">
      <dgm:prSet/>
      <dgm:spPr/>
      <dgm:t>
        <a:bodyPr/>
        <a:lstStyle/>
        <a:p>
          <a:endParaRPr lang="en-US">
            <a:latin typeface="Myriad Pro" panose="020B0503030403020204" pitchFamily="34" charset="0"/>
          </a:endParaRPr>
        </a:p>
      </dgm:t>
    </dgm:pt>
    <dgm:pt modelId="{DCB87631-F79A-4F1D-AEF1-23908EEEAE88}">
      <dgm:prSet/>
      <dgm:spPr/>
      <dgm:t>
        <a:bodyPr/>
        <a:lstStyle/>
        <a:p>
          <a:pPr>
            <a:lnSpc>
              <a:spcPct val="100000"/>
            </a:lnSpc>
          </a:pPr>
          <a:r>
            <a:rPr lang="en-US" b="1" dirty="0">
              <a:latin typeface="+mn-lt"/>
            </a:rPr>
            <a:t>Skiing</a:t>
          </a:r>
          <a:r>
            <a:rPr lang="en-US" dirty="0">
              <a:latin typeface="+mn-lt"/>
            </a:rPr>
            <a:t> </a:t>
          </a:r>
        </a:p>
      </dgm:t>
    </dgm:pt>
    <dgm:pt modelId="{FBD9661F-C5AD-4D7D-A1FB-2F9672D24275}" type="parTrans" cxnId="{BEBBBB71-A4E1-4456-B8F6-6D96D54A36A8}">
      <dgm:prSet/>
      <dgm:spPr/>
      <dgm:t>
        <a:bodyPr/>
        <a:lstStyle/>
        <a:p>
          <a:endParaRPr lang="en-US">
            <a:latin typeface="Myriad Pro" panose="020B0503030403020204" pitchFamily="34" charset="0"/>
          </a:endParaRPr>
        </a:p>
      </dgm:t>
    </dgm:pt>
    <dgm:pt modelId="{5C0FD8F9-9316-49F1-9F27-23C04AF969F8}" type="sibTrans" cxnId="{BEBBBB71-A4E1-4456-B8F6-6D96D54A36A8}">
      <dgm:prSet/>
      <dgm:spPr/>
      <dgm:t>
        <a:bodyPr/>
        <a:lstStyle/>
        <a:p>
          <a:endParaRPr lang="en-US">
            <a:latin typeface="Myriad Pro" panose="020B0503030403020204" pitchFamily="34" charset="0"/>
          </a:endParaRPr>
        </a:p>
      </dgm:t>
    </dgm:pt>
    <dgm:pt modelId="{E9AC0747-4A91-4DBC-9930-FA6967AC60C3}">
      <dgm:prSet/>
      <dgm:spPr/>
      <dgm:t>
        <a:bodyPr/>
        <a:lstStyle/>
        <a:p>
          <a:pPr>
            <a:lnSpc>
              <a:spcPct val="100000"/>
            </a:lnSpc>
          </a:pPr>
          <a:r>
            <a:rPr lang="en-US" b="1" dirty="0">
              <a:latin typeface="+mn-lt"/>
            </a:rPr>
            <a:t>Outdoors</a:t>
          </a:r>
          <a:r>
            <a:rPr lang="en-US" dirty="0">
              <a:latin typeface="+mn-lt"/>
            </a:rPr>
            <a:t> </a:t>
          </a:r>
        </a:p>
      </dgm:t>
    </dgm:pt>
    <dgm:pt modelId="{F70AA005-6599-453A-BD29-E22AA30AEB28}" type="parTrans" cxnId="{B6BEA965-382F-4FCA-A3B8-D135F80154B6}">
      <dgm:prSet/>
      <dgm:spPr/>
      <dgm:t>
        <a:bodyPr/>
        <a:lstStyle/>
        <a:p>
          <a:endParaRPr lang="en-US">
            <a:latin typeface="Myriad Pro" panose="020B0503030403020204" pitchFamily="34" charset="0"/>
          </a:endParaRPr>
        </a:p>
      </dgm:t>
    </dgm:pt>
    <dgm:pt modelId="{4DD35975-19A3-45B1-998A-20ED5B352B17}" type="sibTrans" cxnId="{B6BEA965-382F-4FCA-A3B8-D135F80154B6}">
      <dgm:prSet/>
      <dgm:spPr/>
      <dgm:t>
        <a:bodyPr/>
        <a:lstStyle/>
        <a:p>
          <a:endParaRPr lang="en-US">
            <a:latin typeface="Myriad Pro" panose="020B0503030403020204" pitchFamily="34" charset="0"/>
          </a:endParaRPr>
        </a:p>
      </dgm:t>
    </dgm:pt>
    <dgm:pt modelId="{1FAD46DF-E005-46CA-BC02-B9A11CA0121C}">
      <dgm:prSet/>
      <dgm:spPr/>
      <dgm:t>
        <a:bodyPr/>
        <a:lstStyle/>
        <a:p>
          <a:pPr>
            <a:lnSpc>
              <a:spcPct val="100000"/>
            </a:lnSpc>
          </a:pPr>
          <a:r>
            <a:rPr lang="en-US" b="1" dirty="0">
              <a:latin typeface="+mn-lt"/>
            </a:rPr>
            <a:t>Our</a:t>
          </a:r>
          <a:r>
            <a:rPr lang="en-US" dirty="0">
              <a:latin typeface="+mn-lt"/>
            </a:rPr>
            <a:t> </a:t>
          </a:r>
          <a:r>
            <a:rPr lang="en-US" b="1" dirty="0">
              <a:latin typeface="+mn-lt"/>
            </a:rPr>
            <a:t>Health</a:t>
          </a:r>
        </a:p>
      </dgm:t>
    </dgm:pt>
    <dgm:pt modelId="{06A2B3CF-24C3-4710-9E1F-D13F493AEEF7}" type="parTrans" cxnId="{3B24295B-A338-4566-B6D1-FCE917253AF9}">
      <dgm:prSet/>
      <dgm:spPr/>
      <dgm:t>
        <a:bodyPr/>
        <a:lstStyle/>
        <a:p>
          <a:endParaRPr lang="en-US">
            <a:latin typeface="Myriad Pro" panose="020B0503030403020204" pitchFamily="34" charset="0"/>
          </a:endParaRPr>
        </a:p>
      </dgm:t>
    </dgm:pt>
    <dgm:pt modelId="{CE53057B-BC35-4D64-ABF0-DB61414ABBAC}" type="sibTrans" cxnId="{3B24295B-A338-4566-B6D1-FCE917253AF9}">
      <dgm:prSet/>
      <dgm:spPr/>
      <dgm:t>
        <a:bodyPr/>
        <a:lstStyle/>
        <a:p>
          <a:endParaRPr lang="en-US">
            <a:latin typeface="Myriad Pro" panose="020B0503030403020204" pitchFamily="34" charset="0"/>
          </a:endParaRPr>
        </a:p>
      </dgm:t>
    </dgm:pt>
    <dgm:pt modelId="{FD331554-E516-43AF-9D91-F6BB42409765}" type="pres">
      <dgm:prSet presAssocID="{8880F216-3744-42CB-B064-68D53E52CBCE}" presName="root" presStyleCnt="0">
        <dgm:presLayoutVars>
          <dgm:dir/>
          <dgm:resizeHandles val="exact"/>
        </dgm:presLayoutVars>
      </dgm:prSet>
      <dgm:spPr/>
    </dgm:pt>
    <dgm:pt modelId="{976710C7-8DD0-45A7-A9C5-2F5E15599EE6}" type="pres">
      <dgm:prSet presAssocID="{B6E95DA0-7DF2-403A-912A-B7A79331DBE4}" presName="compNode" presStyleCnt="0"/>
      <dgm:spPr/>
    </dgm:pt>
    <dgm:pt modelId="{5239DBED-1289-4EFF-AC5E-EA8179071F50}" type="pres">
      <dgm:prSet presAssocID="{B6E95DA0-7DF2-403A-912A-B7A79331DBE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rt"/>
        </a:ext>
      </dgm:extLst>
    </dgm:pt>
    <dgm:pt modelId="{3CC937D7-92EE-44EF-A0C9-FF9059DCF658}" type="pres">
      <dgm:prSet presAssocID="{B6E95DA0-7DF2-403A-912A-B7A79331DBE4}" presName="spaceRect" presStyleCnt="0"/>
      <dgm:spPr/>
    </dgm:pt>
    <dgm:pt modelId="{100B4E02-0E0C-49BE-9FC4-3BA3B5A9669D}" type="pres">
      <dgm:prSet presAssocID="{B6E95DA0-7DF2-403A-912A-B7A79331DBE4}" presName="textRect" presStyleLbl="revTx" presStyleIdx="0" presStyleCnt="5">
        <dgm:presLayoutVars>
          <dgm:chMax val="1"/>
          <dgm:chPref val="1"/>
        </dgm:presLayoutVars>
      </dgm:prSet>
      <dgm:spPr/>
    </dgm:pt>
    <dgm:pt modelId="{A8AA1B32-2539-4E44-84D3-725B73C8CD9B}" type="pres">
      <dgm:prSet presAssocID="{845DDC2D-66A5-45F9-A1F4-93DBA8075132}" presName="sibTrans" presStyleCnt="0"/>
      <dgm:spPr/>
    </dgm:pt>
    <dgm:pt modelId="{90EEF911-8DBC-4B5F-B594-2FAEFEB23901}" type="pres">
      <dgm:prSet presAssocID="{BC7D7CE7-1EF5-4332-842E-16244BA6BA29}" presName="compNode" presStyleCnt="0"/>
      <dgm:spPr/>
    </dgm:pt>
    <dgm:pt modelId="{8EB6935C-45BF-4004-98AC-D597E4975B65}" type="pres">
      <dgm:prSet presAssocID="{BC7D7CE7-1EF5-4332-842E-16244BA6BA29}"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Farm scene"/>
        </a:ext>
      </dgm:extLst>
    </dgm:pt>
    <dgm:pt modelId="{F092480E-32C7-4056-81E2-E00D4702C99C}" type="pres">
      <dgm:prSet presAssocID="{BC7D7CE7-1EF5-4332-842E-16244BA6BA29}" presName="spaceRect" presStyleCnt="0"/>
      <dgm:spPr/>
    </dgm:pt>
    <dgm:pt modelId="{7B5D89DB-AA7F-4B30-9D7B-DA9225E85683}" type="pres">
      <dgm:prSet presAssocID="{BC7D7CE7-1EF5-4332-842E-16244BA6BA29}" presName="textRect" presStyleLbl="revTx" presStyleIdx="1" presStyleCnt="5">
        <dgm:presLayoutVars>
          <dgm:chMax val="1"/>
          <dgm:chPref val="1"/>
        </dgm:presLayoutVars>
      </dgm:prSet>
      <dgm:spPr/>
    </dgm:pt>
    <dgm:pt modelId="{0FABD6ED-7904-4E28-BED8-F08D43D12880}" type="pres">
      <dgm:prSet presAssocID="{DC89A894-CE71-45B0-B280-FC53F25F1F9F}" presName="sibTrans" presStyleCnt="0"/>
      <dgm:spPr/>
    </dgm:pt>
    <dgm:pt modelId="{09E5AFCC-EBDE-43DA-A62E-074ADB141521}" type="pres">
      <dgm:prSet presAssocID="{DCB87631-F79A-4F1D-AEF1-23908EEEAE88}" presName="compNode" presStyleCnt="0"/>
      <dgm:spPr/>
    </dgm:pt>
    <dgm:pt modelId="{DD6B1D39-7AF7-4F48-AD18-B9BA79CCE2B7}" type="pres">
      <dgm:prSet presAssocID="{DCB87631-F79A-4F1D-AEF1-23908EEEAE88}" presName="iconRect" presStyleLbl="node1" presStyleIdx="2" presStyleCnt="5"/>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ross country skiing"/>
        </a:ext>
      </dgm:extLst>
    </dgm:pt>
    <dgm:pt modelId="{516A6F75-2455-447B-A7DA-8045F00671CD}" type="pres">
      <dgm:prSet presAssocID="{DCB87631-F79A-4F1D-AEF1-23908EEEAE88}" presName="spaceRect" presStyleCnt="0"/>
      <dgm:spPr/>
    </dgm:pt>
    <dgm:pt modelId="{96CD7F34-E6CE-4F86-95E5-10419447A1B2}" type="pres">
      <dgm:prSet presAssocID="{DCB87631-F79A-4F1D-AEF1-23908EEEAE88}" presName="textRect" presStyleLbl="revTx" presStyleIdx="2" presStyleCnt="5">
        <dgm:presLayoutVars>
          <dgm:chMax val="1"/>
          <dgm:chPref val="1"/>
        </dgm:presLayoutVars>
      </dgm:prSet>
      <dgm:spPr/>
    </dgm:pt>
    <dgm:pt modelId="{68B8C344-8BA7-44F9-B09B-A230F1177313}" type="pres">
      <dgm:prSet presAssocID="{5C0FD8F9-9316-49F1-9F27-23C04AF969F8}" presName="sibTrans" presStyleCnt="0"/>
      <dgm:spPr/>
    </dgm:pt>
    <dgm:pt modelId="{627F19C8-44E2-4637-9EE1-6868E85088C9}" type="pres">
      <dgm:prSet presAssocID="{E9AC0747-4A91-4DBC-9930-FA6967AC60C3}" presName="compNode" presStyleCnt="0"/>
      <dgm:spPr/>
    </dgm:pt>
    <dgm:pt modelId="{6565F0C7-2626-4E37-8EA9-A7019AC88C5B}" type="pres">
      <dgm:prSet presAssocID="{E9AC0747-4A91-4DBC-9930-FA6967AC60C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ent"/>
        </a:ext>
      </dgm:extLst>
    </dgm:pt>
    <dgm:pt modelId="{5604B0DC-2FE8-4B66-AE55-35966BD56E03}" type="pres">
      <dgm:prSet presAssocID="{E9AC0747-4A91-4DBC-9930-FA6967AC60C3}" presName="spaceRect" presStyleCnt="0"/>
      <dgm:spPr/>
    </dgm:pt>
    <dgm:pt modelId="{EF2D2598-7458-43EB-8535-F0BB5D0F9878}" type="pres">
      <dgm:prSet presAssocID="{E9AC0747-4A91-4DBC-9930-FA6967AC60C3}" presName="textRect" presStyleLbl="revTx" presStyleIdx="3" presStyleCnt="5">
        <dgm:presLayoutVars>
          <dgm:chMax val="1"/>
          <dgm:chPref val="1"/>
        </dgm:presLayoutVars>
      </dgm:prSet>
      <dgm:spPr/>
    </dgm:pt>
    <dgm:pt modelId="{83419EA2-41E1-402E-A4B4-554D4983500A}" type="pres">
      <dgm:prSet presAssocID="{4DD35975-19A3-45B1-998A-20ED5B352B17}" presName="sibTrans" presStyleCnt="0"/>
      <dgm:spPr/>
    </dgm:pt>
    <dgm:pt modelId="{EC24639B-6A75-4D13-AC47-989FAB02F81C}" type="pres">
      <dgm:prSet presAssocID="{1FAD46DF-E005-46CA-BC02-B9A11CA0121C}" presName="compNode" presStyleCnt="0"/>
      <dgm:spPr/>
    </dgm:pt>
    <dgm:pt modelId="{2E148674-D95E-4053-916A-AC0CC4723DFA}" type="pres">
      <dgm:prSet presAssocID="{1FAD46DF-E005-46CA-BC02-B9A11CA0121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Medical"/>
        </a:ext>
      </dgm:extLst>
    </dgm:pt>
    <dgm:pt modelId="{8E2B8A24-2C43-42CE-A596-7D237C39DDDD}" type="pres">
      <dgm:prSet presAssocID="{1FAD46DF-E005-46CA-BC02-B9A11CA0121C}" presName="spaceRect" presStyleCnt="0"/>
      <dgm:spPr/>
    </dgm:pt>
    <dgm:pt modelId="{6BC0D97E-C20D-4724-8FE0-64BF440DF0C9}" type="pres">
      <dgm:prSet presAssocID="{1FAD46DF-E005-46CA-BC02-B9A11CA0121C}" presName="textRect" presStyleLbl="revTx" presStyleIdx="4" presStyleCnt="5">
        <dgm:presLayoutVars>
          <dgm:chMax val="1"/>
          <dgm:chPref val="1"/>
        </dgm:presLayoutVars>
      </dgm:prSet>
      <dgm:spPr/>
    </dgm:pt>
  </dgm:ptLst>
  <dgm:cxnLst>
    <dgm:cxn modelId="{60C67012-FBAC-4DDA-9D71-19B99B4F7A13}" type="presOf" srcId="{DCB87631-F79A-4F1D-AEF1-23908EEEAE88}" destId="{96CD7F34-E6CE-4F86-95E5-10419447A1B2}" srcOrd="0" destOrd="0" presId="urn:microsoft.com/office/officeart/2018/2/layout/IconLabelList"/>
    <dgm:cxn modelId="{89A1FD5A-4D38-4505-B0F3-FF4D1DE87053}" srcId="{8880F216-3744-42CB-B064-68D53E52CBCE}" destId="{B6E95DA0-7DF2-403A-912A-B7A79331DBE4}" srcOrd="0" destOrd="0" parTransId="{1DA557E3-BE96-4721-ADFC-3F9798D1DF01}" sibTransId="{845DDC2D-66A5-45F9-A1F4-93DBA8075132}"/>
    <dgm:cxn modelId="{3B24295B-A338-4566-B6D1-FCE917253AF9}" srcId="{8880F216-3744-42CB-B064-68D53E52CBCE}" destId="{1FAD46DF-E005-46CA-BC02-B9A11CA0121C}" srcOrd="4" destOrd="0" parTransId="{06A2B3CF-24C3-4710-9E1F-D13F493AEEF7}" sibTransId="{CE53057B-BC35-4D64-ABF0-DB61414ABBAC}"/>
    <dgm:cxn modelId="{B6BEA965-382F-4FCA-A3B8-D135F80154B6}" srcId="{8880F216-3744-42CB-B064-68D53E52CBCE}" destId="{E9AC0747-4A91-4DBC-9930-FA6967AC60C3}" srcOrd="3" destOrd="0" parTransId="{F70AA005-6599-453A-BD29-E22AA30AEB28}" sibTransId="{4DD35975-19A3-45B1-998A-20ED5B352B17}"/>
    <dgm:cxn modelId="{BEBBBB71-A4E1-4456-B8F6-6D96D54A36A8}" srcId="{8880F216-3744-42CB-B064-68D53E52CBCE}" destId="{DCB87631-F79A-4F1D-AEF1-23908EEEAE88}" srcOrd="2" destOrd="0" parTransId="{FBD9661F-C5AD-4D7D-A1FB-2F9672D24275}" sibTransId="{5C0FD8F9-9316-49F1-9F27-23C04AF969F8}"/>
    <dgm:cxn modelId="{F0A42073-1D50-48BD-9393-9EA813D8A0BE}" type="presOf" srcId="{B6E95DA0-7DF2-403A-912A-B7A79331DBE4}" destId="{100B4E02-0E0C-49BE-9FC4-3BA3B5A9669D}" srcOrd="0" destOrd="0" presId="urn:microsoft.com/office/officeart/2018/2/layout/IconLabelList"/>
    <dgm:cxn modelId="{1563B88D-A9E3-45D5-9749-9F10E19E45A4}" type="presOf" srcId="{E9AC0747-4A91-4DBC-9930-FA6967AC60C3}" destId="{EF2D2598-7458-43EB-8535-F0BB5D0F9878}" srcOrd="0" destOrd="0" presId="urn:microsoft.com/office/officeart/2018/2/layout/IconLabelList"/>
    <dgm:cxn modelId="{3A4C459E-3201-4BDF-853B-053FDC6E0CF2}" type="presOf" srcId="{8880F216-3744-42CB-B064-68D53E52CBCE}" destId="{FD331554-E516-43AF-9D91-F6BB42409765}" srcOrd="0" destOrd="0" presId="urn:microsoft.com/office/officeart/2018/2/layout/IconLabelList"/>
    <dgm:cxn modelId="{1D08DDBB-8430-4B88-89DC-5722B304585F}" type="presOf" srcId="{BC7D7CE7-1EF5-4332-842E-16244BA6BA29}" destId="{7B5D89DB-AA7F-4B30-9D7B-DA9225E85683}" srcOrd="0" destOrd="0" presId="urn:microsoft.com/office/officeart/2018/2/layout/IconLabelList"/>
    <dgm:cxn modelId="{A8FF7DE8-C2B2-4952-B1AF-A73EB397C970}" type="presOf" srcId="{1FAD46DF-E005-46CA-BC02-B9A11CA0121C}" destId="{6BC0D97E-C20D-4724-8FE0-64BF440DF0C9}" srcOrd="0" destOrd="0" presId="urn:microsoft.com/office/officeart/2018/2/layout/IconLabelList"/>
    <dgm:cxn modelId="{5DF806FA-9A99-4E77-869A-1A67E7881797}" srcId="{8880F216-3744-42CB-B064-68D53E52CBCE}" destId="{BC7D7CE7-1EF5-4332-842E-16244BA6BA29}" srcOrd="1" destOrd="0" parTransId="{230A69BC-C955-4E7B-8F49-41A18AB6EB08}" sibTransId="{DC89A894-CE71-45B0-B280-FC53F25F1F9F}"/>
    <dgm:cxn modelId="{2D52C155-3B21-4902-B68A-05C5AD601AEF}" type="presParOf" srcId="{FD331554-E516-43AF-9D91-F6BB42409765}" destId="{976710C7-8DD0-45A7-A9C5-2F5E15599EE6}" srcOrd="0" destOrd="0" presId="urn:microsoft.com/office/officeart/2018/2/layout/IconLabelList"/>
    <dgm:cxn modelId="{C9E8B4DF-6AE5-49B1-BCF8-8128DE56B36E}" type="presParOf" srcId="{976710C7-8DD0-45A7-A9C5-2F5E15599EE6}" destId="{5239DBED-1289-4EFF-AC5E-EA8179071F50}" srcOrd="0" destOrd="0" presId="urn:microsoft.com/office/officeart/2018/2/layout/IconLabelList"/>
    <dgm:cxn modelId="{CFFDD31A-3963-43CB-AAA0-C16E2F975CA5}" type="presParOf" srcId="{976710C7-8DD0-45A7-A9C5-2F5E15599EE6}" destId="{3CC937D7-92EE-44EF-A0C9-FF9059DCF658}" srcOrd="1" destOrd="0" presId="urn:microsoft.com/office/officeart/2018/2/layout/IconLabelList"/>
    <dgm:cxn modelId="{978499E4-A82C-4C35-AB99-AC4491A90428}" type="presParOf" srcId="{976710C7-8DD0-45A7-A9C5-2F5E15599EE6}" destId="{100B4E02-0E0C-49BE-9FC4-3BA3B5A9669D}" srcOrd="2" destOrd="0" presId="urn:microsoft.com/office/officeart/2018/2/layout/IconLabelList"/>
    <dgm:cxn modelId="{AE22D72C-F0B5-4DAD-A165-519DADF641B7}" type="presParOf" srcId="{FD331554-E516-43AF-9D91-F6BB42409765}" destId="{A8AA1B32-2539-4E44-84D3-725B73C8CD9B}" srcOrd="1" destOrd="0" presId="urn:microsoft.com/office/officeart/2018/2/layout/IconLabelList"/>
    <dgm:cxn modelId="{8167A741-176D-41FE-85C6-73D28998182F}" type="presParOf" srcId="{FD331554-E516-43AF-9D91-F6BB42409765}" destId="{90EEF911-8DBC-4B5F-B594-2FAEFEB23901}" srcOrd="2" destOrd="0" presId="urn:microsoft.com/office/officeart/2018/2/layout/IconLabelList"/>
    <dgm:cxn modelId="{BD27BEBB-A70A-490E-9D3D-52958F0A9E58}" type="presParOf" srcId="{90EEF911-8DBC-4B5F-B594-2FAEFEB23901}" destId="{8EB6935C-45BF-4004-98AC-D597E4975B65}" srcOrd="0" destOrd="0" presId="urn:microsoft.com/office/officeart/2018/2/layout/IconLabelList"/>
    <dgm:cxn modelId="{39F39A0F-F9D0-4F46-A764-FF61042FA92B}" type="presParOf" srcId="{90EEF911-8DBC-4B5F-B594-2FAEFEB23901}" destId="{F092480E-32C7-4056-81E2-E00D4702C99C}" srcOrd="1" destOrd="0" presId="urn:microsoft.com/office/officeart/2018/2/layout/IconLabelList"/>
    <dgm:cxn modelId="{22A4A35F-E2D9-429D-BA8B-CED2FDC5656F}" type="presParOf" srcId="{90EEF911-8DBC-4B5F-B594-2FAEFEB23901}" destId="{7B5D89DB-AA7F-4B30-9D7B-DA9225E85683}" srcOrd="2" destOrd="0" presId="urn:microsoft.com/office/officeart/2018/2/layout/IconLabelList"/>
    <dgm:cxn modelId="{2BAF0177-3DB2-4F31-AE70-40C745DE04C6}" type="presParOf" srcId="{FD331554-E516-43AF-9D91-F6BB42409765}" destId="{0FABD6ED-7904-4E28-BED8-F08D43D12880}" srcOrd="3" destOrd="0" presId="urn:microsoft.com/office/officeart/2018/2/layout/IconLabelList"/>
    <dgm:cxn modelId="{F5643790-5849-4A99-9F12-45FAB16043A0}" type="presParOf" srcId="{FD331554-E516-43AF-9D91-F6BB42409765}" destId="{09E5AFCC-EBDE-43DA-A62E-074ADB141521}" srcOrd="4" destOrd="0" presId="urn:microsoft.com/office/officeart/2018/2/layout/IconLabelList"/>
    <dgm:cxn modelId="{7E8ECD9F-E687-441F-B1C5-BE0F405020AB}" type="presParOf" srcId="{09E5AFCC-EBDE-43DA-A62E-074ADB141521}" destId="{DD6B1D39-7AF7-4F48-AD18-B9BA79CCE2B7}" srcOrd="0" destOrd="0" presId="urn:microsoft.com/office/officeart/2018/2/layout/IconLabelList"/>
    <dgm:cxn modelId="{FB6EE31E-E1B2-4836-B899-033FEBF51625}" type="presParOf" srcId="{09E5AFCC-EBDE-43DA-A62E-074ADB141521}" destId="{516A6F75-2455-447B-A7DA-8045F00671CD}" srcOrd="1" destOrd="0" presId="urn:microsoft.com/office/officeart/2018/2/layout/IconLabelList"/>
    <dgm:cxn modelId="{2B8A58D6-711E-45F9-A58F-101B4DADB180}" type="presParOf" srcId="{09E5AFCC-EBDE-43DA-A62E-074ADB141521}" destId="{96CD7F34-E6CE-4F86-95E5-10419447A1B2}" srcOrd="2" destOrd="0" presId="urn:microsoft.com/office/officeart/2018/2/layout/IconLabelList"/>
    <dgm:cxn modelId="{B19B67FA-6BC2-4655-810F-43D6DB48BFF3}" type="presParOf" srcId="{FD331554-E516-43AF-9D91-F6BB42409765}" destId="{68B8C344-8BA7-44F9-B09B-A230F1177313}" srcOrd="5" destOrd="0" presId="urn:microsoft.com/office/officeart/2018/2/layout/IconLabelList"/>
    <dgm:cxn modelId="{65CCA6F1-8042-4F3C-87DE-6C3E57194019}" type="presParOf" srcId="{FD331554-E516-43AF-9D91-F6BB42409765}" destId="{627F19C8-44E2-4637-9EE1-6868E85088C9}" srcOrd="6" destOrd="0" presId="urn:microsoft.com/office/officeart/2018/2/layout/IconLabelList"/>
    <dgm:cxn modelId="{22A6A790-907B-4281-A5D1-D99B8B992D3C}" type="presParOf" srcId="{627F19C8-44E2-4637-9EE1-6868E85088C9}" destId="{6565F0C7-2626-4E37-8EA9-A7019AC88C5B}" srcOrd="0" destOrd="0" presId="urn:microsoft.com/office/officeart/2018/2/layout/IconLabelList"/>
    <dgm:cxn modelId="{141B02C6-9450-45F7-8A6C-60D0BEEB3FF0}" type="presParOf" srcId="{627F19C8-44E2-4637-9EE1-6868E85088C9}" destId="{5604B0DC-2FE8-4B66-AE55-35966BD56E03}" srcOrd="1" destOrd="0" presId="urn:microsoft.com/office/officeart/2018/2/layout/IconLabelList"/>
    <dgm:cxn modelId="{F44837F8-9D71-40B0-82C6-FA8880455D4D}" type="presParOf" srcId="{627F19C8-44E2-4637-9EE1-6868E85088C9}" destId="{EF2D2598-7458-43EB-8535-F0BB5D0F9878}" srcOrd="2" destOrd="0" presId="urn:microsoft.com/office/officeart/2018/2/layout/IconLabelList"/>
    <dgm:cxn modelId="{2AE1EA56-9BD9-496E-8240-A00DE2F10326}" type="presParOf" srcId="{FD331554-E516-43AF-9D91-F6BB42409765}" destId="{83419EA2-41E1-402E-A4B4-554D4983500A}" srcOrd="7" destOrd="0" presId="urn:microsoft.com/office/officeart/2018/2/layout/IconLabelList"/>
    <dgm:cxn modelId="{0A1CCE4A-9793-4C38-B18D-A44459A9B5BA}" type="presParOf" srcId="{FD331554-E516-43AF-9D91-F6BB42409765}" destId="{EC24639B-6A75-4D13-AC47-989FAB02F81C}" srcOrd="8" destOrd="0" presId="urn:microsoft.com/office/officeart/2018/2/layout/IconLabelList"/>
    <dgm:cxn modelId="{5B242EE2-43CE-4552-B96D-B8A45C9C4BAC}" type="presParOf" srcId="{EC24639B-6A75-4D13-AC47-989FAB02F81C}" destId="{2E148674-D95E-4053-916A-AC0CC4723DFA}" srcOrd="0" destOrd="0" presId="urn:microsoft.com/office/officeart/2018/2/layout/IconLabelList"/>
    <dgm:cxn modelId="{46E5D169-2661-4A0D-A4FA-69CD42930AE5}" type="presParOf" srcId="{EC24639B-6A75-4D13-AC47-989FAB02F81C}" destId="{8E2B8A24-2C43-42CE-A596-7D237C39DDDD}" srcOrd="1" destOrd="0" presId="urn:microsoft.com/office/officeart/2018/2/layout/IconLabelList"/>
    <dgm:cxn modelId="{93CB3972-9984-4750-B596-C2B5EBC3F8E3}" type="presParOf" srcId="{EC24639B-6A75-4D13-AC47-989FAB02F81C}" destId="{6BC0D97E-C20D-4724-8FE0-64BF440DF0C9}"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39DBED-1289-4EFF-AC5E-EA8179071F50}">
      <dsp:nvSpPr>
        <dsp:cNvPr id="0" name=""/>
        <dsp:cNvSpPr/>
      </dsp:nvSpPr>
      <dsp:spPr>
        <a:xfrm>
          <a:off x="544216" y="1539600"/>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0B4E02-0E0C-49BE-9FC4-3BA3B5A9669D}">
      <dsp:nvSpPr>
        <dsp:cNvPr id="0" name=""/>
        <dsp:cNvSpPr/>
      </dsp:nvSpPr>
      <dsp:spPr>
        <a:xfrm>
          <a:off x="49216" y="2643805"/>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b="1" kern="1200" dirty="0">
              <a:latin typeface="+mn-lt"/>
            </a:rPr>
            <a:t>Family</a:t>
          </a:r>
        </a:p>
      </dsp:txBody>
      <dsp:txXfrm>
        <a:off x="49216" y="2643805"/>
        <a:ext cx="1800000" cy="720000"/>
      </dsp:txXfrm>
    </dsp:sp>
    <dsp:sp modelId="{8EB6935C-45BF-4004-98AC-D597E4975B65}">
      <dsp:nvSpPr>
        <dsp:cNvPr id="0" name=""/>
        <dsp:cNvSpPr/>
      </dsp:nvSpPr>
      <dsp:spPr>
        <a:xfrm>
          <a:off x="2659216" y="1539600"/>
          <a:ext cx="810000" cy="810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B5D89DB-AA7F-4B30-9D7B-DA9225E85683}">
      <dsp:nvSpPr>
        <dsp:cNvPr id="0" name=""/>
        <dsp:cNvSpPr/>
      </dsp:nvSpPr>
      <dsp:spPr>
        <a:xfrm>
          <a:off x="2164216" y="2643805"/>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b="1" kern="1200" dirty="0">
              <a:latin typeface="+mn-lt"/>
            </a:rPr>
            <a:t>Farming</a:t>
          </a:r>
        </a:p>
      </dsp:txBody>
      <dsp:txXfrm>
        <a:off x="2164216" y="2643805"/>
        <a:ext cx="1800000" cy="720000"/>
      </dsp:txXfrm>
    </dsp:sp>
    <dsp:sp modelId="{DD6B1D39-7AF7-4F48-AD18-B9BA79CCE2B7}">
      <dsp:nvSpPr>
        <dsp:cNvPr id="0" name=""/>
        <dsp:cNvSpPr/>
      </dsp:nvSpPr>
      <dsp:spPr>
        <a:xfrm>
          <a:off x="4774216" y="1539600"/>
          <a:ext cx="810000" cy="810000"/>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CD7F34-E6CE-4F86-95E5-10419447A1B2}">
      <dsp:nvSpPr>
        <dsp:cNvPr id="0" name=""/>
        <dsp:cNvSpPr/>
      </dsp:nvSpPr>
      <dsp:spPr>
        <a:xfrm>
          <a:off x="4279216" y="2643805"/>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b="1" kern="1200" dirty="0">
              <a:latin typeface="+mn-lt"/>
            </a:rPr>
            <a:t>Skiing</a:t>
          </a:r>
          <a:r>
            <a:rPr lang="en-US" sz="2400" kern="1200" dirty="0">
              <a:latin typeface="+mn-lt"/>
            </a:rPr>
            <a:t> </a:t>
          </a:r>
        </a:p>
      </dsp:txBody>
      <dsp:txXfrm>
        <a:off x="4279216" y="2643805"/>
        <a:ext cx="1800000" cy="720000"/>
      </dsp:txXfrm>
    </dsp:sp>
    <dsp:sp modelId="{6565F0C7-2626-4E37-8EA9-A7019AC88C5B}">
      <dsp:nvSpPr>
        <dsp:cNvPr id="0" name=""/>
        <dsp:cNvSpPr/>
      </dsp:nvSpPr>
      <dsp:spPr>
        <a:xfrm>
          <a:off x="6889216" y="1539600"/>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2D2598-7458-43EB-8535-F0BB5D0F9878}">
      <dsp:nvSpPr>
        <dsp:cNvPr id="0" name=""/>
        <dsp:cNvSpPr/>
      </dsp:nvSpPr>
      <dsp:spPr>
        <a:xfrm>
          <a:off x="6394216" y="2643805"/>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b="1" kern="1200" dirty="0">
              <a:latin typeface="+mn-lt"/>
            </a:rPr>
            <a:t>Outdoors</a:t>
          </a:r>
          <a:r>
            <a:rPr lang="en-US" sz="2400" kern="1200" dirty="0">
              <a:latin typeface="+mn-lt"/>
            </a:rPr>
            <a:t> </a:t>
          </a:r>
        </a:p>
      </dsp:txBody>
      <dsp:txXfrm>
        <a:off x="6394216" y="2643805"/>
        <a:ext cx="1800000" cy="720000"/>
      </dsp:txXfrm>
    </dsp:sp>
    <dsp:sp modelId="{2E148674-D95E-4053-916A-AC0CC4723DFA}">
      <dsp:nvSpPr>
        <dsp:cNvPr id="0" name=""/>
        <dsp:cNvSpPr/>
      </dsp:nvSpPr>
      <dsp:spPr>
        <a:xfrm>
          <a:off x="9004216" y="1539600"/>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C0D97E-C20D-4724-8FE0-64BF440DF0C9}">
      <dsp:nvSpPr>
        <dsp:cNvPr id="0" name=""/>
        <dsp:cNvSpPr/>
      </dsp:nvSpPr>
      <dsp:spPr>
        <a:xfrm>
          <a:off x="8509216" y="2643805"/>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b="1" kern="1200" dirty="0">
              <a:latin typeface="+mn-lt"/>
            </a:rPr>
            <a:t>Our</a:t>
          </a:r>
          <a:r>
            <a:rPr lang="en-US" sz="2400" kern="1200" dirty="0">
              <a:latin typeface="+mn-lt"/>
            </a:rPr>
            <a:t> </a:t>
          </a:r>
          <a:r>
            <a:rPr lang="en-US" sz="2400" b="1" kern="1200" dirty="0">
              <a:latin typeface="+mn-lt"/>
            </a:rPr>
            <a:t>Health</a:t>
          </a:r>
        </a:p>
      </dsp:txBody>
      <dsp:txXfrm>
        <a:off x="8509216" y="2643805"/>
        <a:ext cx="180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BC2B9E8-A93B-4349-9F83-54F46157B907}" type="datetimeFigureOut">
              <a:rPr lang="en-US" smtClean="0"/>
              <a:t>5/12/23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78DA6F5-74BB-425B-AF5B-969CAA108FFF}" type="slidenum">
              <a:rPr lang="en-US" smtClean="0"/>
              <a:t>‹#›</a:t>
            </a:fld>
            <a:endParaRPr lang="en-US"/>
          </a:p>
        </p:txBody>
      </p:sp>
    </p:spTree>
    <p:extLst>
      <p:ext uri="{BB962C8B-B14F-4D97-AF65-F5344CB8AC3E}">
        <p14:creationId xmlns:p14="http://schemas.microsoft.com/office/powerpoint/2010/main" val="3375885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leg.colorado.gov/bills/hb19-126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1" dirty="0"/>
              <a:t>I’m Karam Ahmad , PA at CHI for over 2.5 years, I’m a Colorado native and in a previous life worked for the national park service and </a:t>
            </a:r>
            <a:r>
              <a:rPr lang="en-US" b="1" dirty="0" err="1"/>
              <a:t>usda</a:t>
            </a:r>
            <a:r>
              <a:rPr lang="en-US" b="1" dirty="0"/>
              <a:t> on a number of environmental and public health surveillance projects. </a:t>
            </a:r>
          </a:p>
          <a:p>
            <a:pPr marL="171450" indent="-171450">
              <a:buFontTx/>
              <a:buChar char="-"/>
            </a:pPr>
            <a:r>
              <a:rPr lang="en-US" b="1" dirty="0"/>
              <a:t>In the last few years at CHI I’ve led  our work on climate change and health with my colleague Chrissy</a:t>
            </a:r>
          </a:p>
          <a:p>
            <a:pPr marL="171450" indent="-171450">
              <a:buFontTx/>
              <a:buChar char="-"/>
            </a:pPr>
            <a:r>
              <a:rPr lang="en-US" b="1" dirty="0"/>
              <a:t>In 2017 we put out a paper that outlined the connection between climate change and health here in Colorado, looking at extreme heat, wildfires and poor air and their connection to Colorado health</a:t>
            </a:r>
          </a:p>
          <a:p>
            <a:pPr marL="171450" indent="-171450">
              <a:buFontTx/>
              <a:buChar char="-"/>
            </a:pPr>
            <a:r>
              <a:rPr lang="en-US" b="1" dirty="0"/>
              <a:t>This last earth day we released a climate change and health index that looked at localizing those connections with data. Identifying sensitive populations, extreme exposures and what government action or inaction looks like by county. </a:t>
            </a:r>
          </a:p>
          <a:p>
            <a:pPr marL="171450" indent="-171450">
              <a:buFontTx/>
              <a:buChar char="-"/>
            </a:pPr>
            <a:r>
              <a:rPr lang="en-US" b="1" dirty="0"/>
              <a:t>We’re talking about climate change at a health policy conference because climate change is impacting the health of </a:t>
            </a:r>
            <a:r>
              <a:rPr lang="en-US" b="1" dirty="0" err="1"/>
              <a:t>coloradans</a:t>
            </a:r>
            <a:r>
              <a:rPr lang="en-US" b="1" dirty="0"/>
              <a:t> now, and we need to talk about how we’re going to navigate this global issue with local solutions. </a:t>
            </a:r>
          </a:p>
          <a:p>
            <a:pPr marL="171450" indent="-171450">
              <a:buFontTx/>
              <a:buChar char="-"/>
            </a:pPr>
            <a:endParaRPr lang="en-US" b="1" dirty="0"/>
          </a:p>
          <a:p>
            <a:pPr marL="171450" indent="-171450">
              <a:buFontTx/>
              <a:buChar char="-"/>
            </a:pPr>
            <a:r>
              <a:rPr lang="en-US" b="1" dirty="0"/>
              <a:t>Karam, policy analyst, at CHI, for nearly three years I’ve lead our work on climate change and health with my colleague Chrissy Esposito </a:t>
            </a:r>
          </a:p>
          <a:p>
            <a:pPr marL="171450" indent="-171450">
              <a:buFontTx/>
              <a:buChar char="-"/>
            </a:pPr>
            <a:r>
              <a:rPr lang="en-US" b="1" dirty="0"/>
              <a:t>This last earth day we released a climate change and health index that looked at localizing those connections with data. Identifying what communities are most vulnerable to climate change. </a:t>
            </a:r>
          </a:p>
          <a:p>
            <a:pPr marL="171450" indent="-171450">
              <a:buFontTx/>
              <a:buChar char="-"/>
            </a:pPr>
            <a:r>
              <a:rPr lang="en-US" b="1" dirty="0"/>
              <a:t>As Michele shared in her remarks, this is not a presentation this year it is panel, I’m here to just set the context for the great conversations we’re going to have today. </a:t>
            </a:r>
          </a:p>
        </p:txBody>
      </p:sp>
      <p:sp>
        <p:nvSpPr>
          <p:cNvPr id="4" name="Slide Number Placeholder 3"/>
          <p:cNvSpPr>
            <a:spLocks noGrp="1"/>
          </p:cNvSpPr>
          <p:nvPr>
            <p:ph type="sldNum" sz="quarter" idx="5"/>
          </p:nvPr>
        </p:nvSpPr>
        <p:spPr/>
        <p:txBody>
          <a:bodyPr/>
          <a:lstStyle/>
          <a:p>
            <a:fld id="{978DA6F5-74BB-425B-AF5B-969CAA108FFF}" type="slidenum">
              <a:rPr lang="en-US" smtClean="0"/>
              <a:t>1</a:t>
            </a:fld>
            <a:endParaRPr lang="en-US"/>
          </a:p>
        </p:txBody>
      </p:sp>
    </p:spTree>
    <p:extLst>
      <p:ext uri="{BB962C8B-B14F-4D97-AF65-F5344CB8AC3E}">
        <p14:creationId xmlns:p14="http://schemas.microsoft.com/office/powerpoint/2010/main" val="4225124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Jennifer Gremmert – executive director of Energy Outreach Colorado or EOC. Energy Outreach Colorado </a:t>
            </a:r>
            <a:r>
              <a:rPr lang="en-US" sz="1200" b="0" i="0" kern="1200" dirty="0">
                <a:solidFill>
                  <a:schemeClr val="tx1"/>
                </a:solidFill>
                <a:effectLst/>
                <a:latin typeface="+mn-lt"/>
                <a:ea typeface="+mn-ea"/>
                <a:cs typeface="+mn-cs"/>
              </a:rPr>
              <a:t>is a statewide nonprofit that provides energy bill payment assistance year-round through 100 partner organizations. They believe everyone deserves affordable access to the vital resources that power their homes. EOC is the only non-profit organization in Colorado that raises funds to help low-income Coloradans afford home energy and remain warm and safe in their homes.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kern="1200" dirty="0">
                <a:solidFill>
                  <a:schemeClr val="tx1"/>
                </a:solidFill>
                <a:effectLst/>
                <a:latin typeface="+mn-lt"/>
                <a:ea typeface="+mn-ea"/>
                <a:cs typeface="+mn-cs"/>
              </a:rPr>
              <a:t>Cleave Simpson is the General Manager of the Rio Grande Water Conservation District in Alamosa. </a:t>
            </a:r>
            <a:r>
              <a:rPr lang="en-US" dirty="0"/>
              <a:t>The RGWCD was created to protect, enhance and develop water resources in the Rio Grande River basin inside the state of Colorado. Cleave is native  of the San Luis Valley and is also a rancher and farmer who works closely with the community.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Dr. Jim Crooks is an associate professor and Boettcher investigator in the division of biostats and bioinformatics and dept of biomedical research at National Jewish Health, the nation’s leading respiratory hospital. He also is a clinical assistant profession in the department of epidemiology at the Colorado School of Public Health. He leads a research group studying the health impacts of climate change and air pollution and previously worked at the US Environmental Protection Agency as a Health Scientist.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Jill Hunsaker Ryan is the executive director of the Colorado Department of Public Health and Environment with more than two decades of experience in public health. She was a two-term Eagle County commissioner where she focused efforts on health care and climate action and served as the president of the Colorado Communities for Climate Action. She also previously directed the Office of Health Disparities, now called the Office of Health Equity. </a:t>
            </a:r>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978DA6F5-74BB-425B-AF5B-969CAA108FFF}" type="slidenum">
              <a:rPr lang="en-US" smtClean="0"/>
              <a:t>10</a:t>
            </a:fld>
            <a:endParaRPr lang="en-US"/>
          </a:p>
        </p:txBody>
      </p:sp>
    </p:spTree>
    <p:extLst>
      <p:ext uri="{BB962C8B-B14F-4D97-AF65-F5344CB8AC3E}">
        <p14:creationId xmlns:p14="http://schemas.microsoft.com/office/powerpoint/2010/main" val="4277400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8DA6F5-74BB-425B-AF5B-969CAA108FFF}" type="slidenum">
              <a:rPr lang="en-US" smtClean="0"/>
              <a:t>2</a:t>
            </a:fld>
            <a:endParaRPr lang="en-US"/>
          </a:p>
        </p:txBody>
      </p:sp>
    </p:spTree>
    <p:extLst>
      <p:ext uri="{BB962C8B-B14F-4D97-AF65-F5344CB8AC3E}">
        <p14:creationId xmlns:p14="http://schemas.microsoft.com/office/powerpoint/2010/main" val="693572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Coloradan’s feel the impact of climate change today. (who’s a native?) Non-natives, welcome…. Sort of. </a:t>
            </a:r>
          </a:p>
          <a:p>
            <a:r>
              <a:rPr lang="en-US" dirty="0"/>
              <a:t>2. 3 TA</a:t>
            </a:r>
          </a:p>
          <a:p>
            <a:br>
              <a:rPr lang="en-US" dirty="0"/>
            </a:br>
            <a:r>
              <a:rPr lang="en-US" dirty="0"/>
              <a:t>3. Extreme heat can cause stroke, heat exhaustion, CV problems, putting sensitive populations (like older adults, the housing insecure, those without energy/AC)</a:t>
            </a:r>
          </a:p>
          <a:p>
            <a:pPr marL="0" indent="0">
              <a:buFontTx/>
              <a:buNone/>
            </a:pPr>
            <a:endParaRPr lang="en-US" dirty="0"/>
          </a:p>
          <a:p>
            <a:pPr marL="0" indent="0">
              <a:buFontTx/>
              <a:buNone/>
            </a:pPr>
            <a:r>
              <a:rPr lang="en-US" dirty="0"/>
              <a:t>4. We’ll hear more from </a:t>
            </a:r>
            <a:r>
              <a:rPr lang="en-US" b="1" dirty="0"/>
              <a:t>Jennifer</a:t>
            </a:r>
            <a:r>
              <a:rPr lang="en-US" dirty="0"/>
              <a:t> about vulnerable populations struggling with their energy needs and how extreme temperatures may put them at greater risk. </a:t>
            </a:r>
          </a:p>
          <a:p>
            <a:endParaRPr lang="en-US" dirty="0"/>
          </a:p>
          <a:p>
            <a:endParaRPr lang="en-US" dirty="0"/>
          </a:p>
        </p:txBody>
      </p:sp>
      <p:sp>
        <p:nvSpPr>
          <p:cNvPr id="4" name="Slide Number Placeholder 3"/>
          <p:cNvSpPr>
            <a:spLocks noGrp="1"/>
          </p:cNvSpPr>
          <p:nvPr>
            <p:ph type="sldNum" sz="quarter" idx="5"/>
          </p:nvPr>
        </p:nvSpPr>
        <p:spPr/>
        <p:txBody>
          <a:bodyPr/>
          <a:lstStyle/>
          <a:p>
            <a:fld id="{978DA6F5-74BB-425B-AF5B-969CAA108FFF}" type="slidenum">
              <a:rPr lang="en-US" smtClean="0"/>
              <a:t>3</a:t>
            </a:fld>
            <a:endParaRPr lang="en-US"/>
          </a:p>
        </p:txBody>
      </p:sp>
    </p:spTree>
    <p:extLst>
      <p:ext uri="{BB962C8B-B14F-4D97-AF65-F5344CB8AC3E}">
        <p14:creationId xmlns:p14="http://schemas.microsoft.com/office/powerpoint/2010/main" val="1635587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solidFill>
                <a:schemeClr val="tx1"/>
              </a:solidFill>
            </a:endParaRPr>
          </a:p>
          <a:p>
            <a:pPr marL="228600" indent="-228600">
              <a:buAutoNum type="arabicPeriod"/>
            </a:pPr>
            <a:r>
              <a:rPr lang="en-US" dirty="0">
                <a:solidFill>
                  <a:schemeClr val="tx1"/>
                </a:solidFill>
              </a:rPr>
              <a:t>Read title </a:t>
            </a:r>
          </a:p>
          <a:p>
            <a:pPr marL="228600" indent="-228600">
              <a:buAutoNum type="arabicPeriod"/>
            </a:pPr>
            <a:r>
              <a:rPr lang="en-US" dirty="0">
                <a:solidFill>
                  <a:schemeClr val="tx1"/>
                </a:solidFill>
              </a:rPr>
              <a:t>3 Tas In 2018 wildfires more than doubled in number from 2017. </a:t>
            </a:r>
          </a:p>
          <a:p>
            <a:pPr marL="0" indent="0">
              <a:buNone/>
            </a:pPr>
            <a:r>
              <a:rPr lang="en-US" dirty="0">
                <a:solidFill>
                  <a:schemeClr val="tx1"/>
                </a:solidFill>
              </a:rPr>
              <a:t> this time last year we saw the paradise California fire.. And see a similar story in 2019 in LA. </a:t>
            </a:r>
            <a:r>
              <a:rPr lang="en-US" dirty="0" err="1">
                <a:solidFill>
                  <a:schemeClr val="tx1"/>
                </a:solidFill>
              </a:rPr>
              <a:t>Thankfullly</a:t>
            </a:r>
            <a:r>
              <a:rPr lang="en-US" dirty="0">
                <a:solidFill>
                  <a:schemeClr val="tx1"/>
                </a:solidFill>
              </a:rPr>
              <a:t> because of increased snowpack and a delay in warm weather, our wildfire season has been tame in 2019. Complexity (these fires behave differently) </a:t>
            </a:r>
          </a:p>
          <a:p>
            <a:endParaRPr lang="en-US" dirty="0">
              <a:solidFill>
                <a:schemeClr val="tx1"/>
              </a:solidFill>
            </a:endParaRPr>
          </a:p>
          <a:p>
            <a:r>
              <a:rPr lang="en-US" dirty="0">
                <a:solidFill>
                  <a:schemeClr val="tx1"/>
                </a:solidFill>
              </a:rPr>
              <a:t>2017- 30 fires reported </a:t>
            </a:r>
          </a:p>
          <a:p>
            <a:r>
              <a:rPr lang="en-US" dirty="0">
                <a:solidFill>
                  <a:schemeClr val="tx1"/>
                </a:solidFill>
              </a:rPr>
              <a:t>2018- 61 fires reported </a:t>
            </a:r>
          </a:p>
          <a:p>
            <a:r>
              <a:rPr lang="en-US" dirty="0">
                <a:solidFill>
                  <a:schemeClr val="tx1"/>
                </a:solidFill>
              </a:rPr>
              <a:t>2019- 11 fires, three are current (Update at HIH)</a:t>
            </a:r>
          </a:p>
          <a:p>
            <a:r>
              <a:rPr lang="en-US" dirty="0">
                <a:solidFill>
                  <a:schemeClr val="tx1"/>
                </a:solidFill>
              </a:rPr>
              <a:t>Complexity, severity, frequency of WFs expected to increase and get worse according to the state’s WF preparedness plan. </a:t>
            </a:r>
          </a:p>
          <a:p>
            <a:endParaRPr lang="en-US" dirty="0">
              <a:solidFill>
                <a:schemeClr val="tx1"/>
              </a:solidFill>
            </a:endParaRPr>
          </a:p>
          <a:p>
            <a:r>
              <a:rPr lang="en-US" dirty="0">
                <a:solidFill>
                  <a:schemeClr val="tx1"/>
                </a:solidFill>
              </a:rPr>
              <a:t>WUI – areas at risk of wildfires. </a:t>
            </a:r>
          </a:p>
          <a:p>
            <a:pPr marL="0" indent="0">
              <a:buFontTx/>
              <a:buNone/>
            </a:pPr>
            <a:r>
              <a:rPr lang="en-US" dirty="0">
                <a:solidFill>
                  <a:schemeClr val="tx1"/>
                </a:solidFill>
              </a:rPr>
              <a:t>3. WFs can cause burns, respiratory issues, impacts breathing, can exacerbate CVD, burns, mental health, and death. Those with chronic conditions like COPD/CVD are especially at risk when there are wildfires. </a:t>
            </a:r>
          </a:p>
          <a:p>
            <a:endParaRPr lang="en-US" dirty="0">
              <a:solidFill>
                <a:schemeClr val="tx1"/>
              </a:solidFill>
            </a:endParaRPr>
          </a:p>
        </p:txBody>
      </p:sp>
      <p:sp>
        <p:nvSpPr>
          <p:cNvPr id="4" name="Slide Number Placeholder 3"/>
          <p:cNvSpPr>
            <a:spLocks noGrp="1"/>
          </p:cNvSpPr>
          <p:nvPr>
            <p:ph type="sldNum" sz="quarter" idx="5"/>
          </p:nvPr>
        </p:nvSpPr>
        <p:spPr/>
        <p:txBody>
          <a:bodyPr/>
          <a:lstStyle/>
          <a:p>
            <a:fld id="{978DA6F5-74BB-425B-AF5B-969CAA108FFF}" type="slidenum">
              <a:rPr lang="en-US" smtClean="0"/>
              <a:t>4</a:t>
            </a:fld>
            <a:endParaRPr lang="en-US"/>
          </a:p>
        </p:txBody>
      </p:sp>
    </p:spTree>
    <p:extLst>
      <p:ext uri="{BB962C8B-B14F-4D97-AF65-F5344CB8AC3E}">
        <p14:creationId xmlns:p14="http://schemas.microsoft.com/office/powerpoint/2010/main" val="8679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Rising temperatures and wildfires lead to poor air quality. </a:t>
            </a:r>
          </a:p>
          <a:p>
            <a:r>
              <a:rPr lang="en-US" dirty="0"/>
              <a:t>2. 3 Tas. </a:t>
            </a:r>
          </a:p>
          <a:p>
            <a:endParaRPr lang="en-US" dirty="0"/>
          </a:p>
          <a:p>
            <a:r>
              <a:rPr lang="en-US" dirty="0"/>
              <a:t>3. Rising temperatures and more emissions (from traffic and industry) increase the presence of pollutants, warmer temps “cook” pollutants creating ground ozone. Wildfires in Colorado and surrounding states increase particulate matter in the air. </a:t>
            </a:r>
          </a:p>
          <a:p>
            <a:pPr fontAlgn="base"/>
            <a:endParaRPr lang="en-US" dirty="0"/>
          </a:p>
          <a:p>
            <a:pPr fontAlgn="base"/>
            <a:r>
              <a:rPr lang="en-US" dirty="0"/>
              <a:t>4. Ozone and particulate matter, can aggravate asthma and contribute to early deaths from respiratory disease and impact those with cardio vascular disease. We’ll hear more on this from Jim. </a:t>
            </a:r>
          </a:p>
        </p:txBody>
      </p:sp>
      <p:sp>
        <p:nvSpPr>
          <p:cNvPr id="4" name="Slide Number Placeholder 3"/>
          <p:cNvSpPr>
            <a:spLocks noGrp="1"/>
          </p:cNvSpPr>
          <p:nvPr>
            <p:ph type="sldNum" sz="quarter" idx="5"/>
          </p:nvPr>
        </p:nvSpPr>
        <p:spPr/>
        <p:txBody>
          <a:bodyPr/>
          <a:lstStyle/>
          <a:p>
            <a:fld id="{978DA6F5-74BB-425B-AF5B-969CAA108FFF}" type="slidenum">
              <a:rPr lang="en-US" smtClean="0"/>
              <a:t>5</a:t>
            </a:fld>
            <a:endParaRPr lang="en-US"/>
          </a:p>
        </p:txBody>
      </p:sp>
    </p:spTree>
    <p:extLst>
      <p:ext uri="{BB962C8B-B14F-4D97-AF65-F5344CB8AC3E}">
        <p14:creationId xmlns:p14="http://schemas.microsoft.com/office/powerpoint/2010/main" val="1594643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Drought has especially been an issue in Colorado in the last twenty years. Severe droughts have occurred in recent years. Projected warming in Colorado will increase </a:t>
            </a:r>
            <a:r>
              <a:rPr lang="en-US" dirty="0" err="1"/>
              <a:t>th</a:t>
            </a:r>
            <a:r>
              <a:rPr lang="en-US" dirty="0"/>
              <a:t> droughts. </a:t>
            </a:r>
            <a:r>
              <a:rPr lang="en-US" dirty="0">
                <a:latin typeface="Myriad Pro" panose="020B0503030403020204" pitchFamily="34" charset="0"/>
              </a:rPr>
              <a:t>This fluctuates and threatens local agriculture and water. (23 percent of state population is living in drought) </a:t>
            </a:r>
          </a:p>
          <a:p>
            <a:r>
              <a:rPr lang="en-US" dirty="0">
                <a:latin typeface="Myriad Pro" panose="020B0503030403020204" pitchFamily="34" charset="0"/>
              </a:rPr>
              <a:t>2. 3 Tas</a:t>
            </a:r>
          </a:p>
          <a:p>
            <a:endParaRPr lang="en-US" dirty="0">
              <a:latin typeface="Myriad Pro" panose="020B0503030403020204" pitchFamily="34" charset="0"/>
            </a:endParaRPr>
          </a:p>
          <a:p>
            <a:r>
              <a:rPr lang="en-US" dirty="0">
                <a:latin typeface="Myriad Pro" panose="020B0503030403020204" pitchFamily="34" charset="0"/>
              </a:rPr>
              <a:t>3. </a:t>
            </a:r>
            <a:r>
              <a:rPr lang="en-US" dirty="0"/>
              <a:t>It’s a stress you have no control over. Drought causes economic losses to businesses that rely on water which can drive stress, anxiety and depression in those communities. </a:t>
            </a:r>
          </a:p>
          <a:p>
            <a:r>
              <a:rPr lang="en-US" dirty="0"/>
              <a:t>4. </a:t>
            </a:r>
            <a:r>
              <a:rPr lang="en-US" b="1" dirty="0"/>
              <a:t>We’ll hear more on the impacts of drought from Cleave Simpson and his experiences in Alamosa. </a:t>
            </a:r>
          </a:p>
        </p:txBody>
      </p:sp>
      <p:sp>
        <p:nvSpPr>
          <p:cNvPr id="4" name="Slide Number Placeholder 3"/>
          <p:cNvSpPr>
            <a:spLocks noGrp="1"/>
          </p:cNvSpPr>
          <p:nvPr>
            <p:ph type="sldNum" sz="quarter" idx="5"/>
          </p:nvPr>
        </p:nvSpPr>
        <p:spPr/>
        <p:txBody>
          <a:bodyPr/>
          <a:lstStyle/>
          <a:p>
            <a:fld id="{978DA6F5-74BB-425B-AF5B-969CAA108FFF}" type="slidenum">
              <a:rPr lang="en-US" smtClean="0"/>
              <a:t>6</a:t>
            </a:fld>
            <a:endParaRPr lang="en-US"/>
          </a:p>
        </p:txBody>
      </p:sp>
    </p:spTree>
    <p:extLst>
      <p:ext uri="{BB962C8B-B14F-4D97-AF65-F5344CB8AC3E}">
        <p14:creationId xmlns:p14="http://schemas.microsoft.com/office/powerpoint/2010/main" val="3518941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Colorado has recently made some bold moves. Colorado is a vanguard in climate change policy. </a:t>
            </a:r>
          </a:p>
          <a:p>
            <a:pPr defTabSz="931774">
              <a:defRPr/>
            </a:pPr>
            <a:r>
              <a:rPr lang="en-US" dirty="0"/>
              <a:t>In 2019 alone, a Colorado Leg. passed a dozen climate-related bills. From pollutions reductions, to oil and gas regulation, to wildfire prevention and </a:t>
            </a:r>
          </a:p>
          <a:p>
            <a:endParaRPr lang="en-US" dirty="0"/>
          </a:p>
          <a:p>
            <a:r>
              <a:rPr lang="en-US" dirty="0"/>
              <a:t>I want to highlight two hallmark bills. HB 1261 “Climate Action Plan to Reduce Pollution” and SB 181 Protect Public Welfare OG Operations </a:t>
            </a:r>
          </a:p>
          <a:p>
            <a:endParaRPr lang="en-US" dirty="0"/>
          </a:p>
          <a:p>
            <a:r>
              <a:rPr lang="en-US" dirty="0"/>
              <a:t>Many of these bills were controversial, I am not here to debate the merits of the bill, but they are both the first of their kind. </a:t>
            </a:r>
          </a:p>
          <a:p>
            <a:endParaRPr lang="en-US" dirty="0"/>
          </a:p>
          <a:p>
            <a:r>
              <a:rPr lang="en-US" sz="1200" b="1" i="0" u="none" strike="noStrike" kern="1200" dirty="0">
                <a:solidFill>
                  <a:schemeClr val="tx1"/>
                </a:solidFill>
                <a:effectLst/>
                <a:latin typeface="+mn-lt"/>
                <a:ea typeface="+mn-ea"/>
                <a:cs typeface="+mn-cs"/>
                <a:hlinkClick r:id="rId3"/>
              </a:rPr>
              <a:t>HB19-1261</a:t>
            </a:r>
            <a:r>
              <a:rPr lang="en-US" sz="1200" b="1" i="0" kern="1200" dirty="0">
                <a:solidFill>
                  <a:schemeClr val="tx1"/>
                </a:solidFill>
                <a:effectLst/>
                <a:latin typeface="+mn-lt"/>
                <a:ea typeface="+mn-ea"/>
                <a:cs typeface="+mn-cs"/>
              </a:rPr>
              <a:t>, is the first of its kind in the US</a:t>
            </a:r>
            <a:r>
              <a:rPr lang="en-US" sz="1200" b="0" i="0" kern="1200" dirty="0">
                <a:solidFill>
                  <a:schemeClr val="tx1"/>
                </a:solidFill>
                <a:effectLst/>
                <a:latin typeface="+mn-lt"/>
                <a:ea typeface="+mn-ea"/>
                <a:cs typeface="+mn-cs"/>
              </a:rPr>
              <a:t> makes Colorado the </a:t>
            </a:r>
            <a:r>
              <a:rPr lang="en-US" sz="1200" b="1" i="0" u="sng" kern="1200" dirty="0">
                <a:solidFill>
                  <a:schemeClr val="tx1"/>
                </a:solidFill>
                <a:effectLst/>
                <a:latin typeface="+mn-lt"/>
                <a:ea typeface="+mn-ea"/>
                <a:cs typeface="+mn-cs"/>
              </a:rPr>
              <a:t>first state in the U.S. to put into statute both strong short-term and long-term goals for cutting climate pollution while requiring the state to develop and implement regulations to achieve these critical reductions in a timely manner.</a:t>
            </a:r>
            <a:endParaRPr lang="en-US" b="1" u="sng" dirty="0"/>
          </a:p>
          <a:p>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It declares that : </a:t>
            </a:r>
            <a:r>
              <a:rPr lang="en-US" sz="1200" kern="1200" dirty="0">
                <a:solidFill>
                  <a:schemeClr val="tx1"/>
                </a:solidFill>
                <a:effectLst/>
                <a:latin typeface="+mn-lt"/>
                <a:ea typeface="+mn-ea"/>
                <a:cs typeface="+mn-cs"/>
              </a:rPr>
              <a:t>Climate change adversely affects </a:t>
            </a:r>
            <a:r>
              <a:rPr lang="en-US" sz="1200" kern="1200" dirty="0" err="1">
                <a:solidFill>
                  <a:schemeClr val="tx1"/>
                </a:solidFill>
                <a:effectLst/>
                <a:latin typeface="+mn-lt"/>
                <a:ea typeface="+mn-ea"/>
                <a:cs typeface="+mn-cs"/>
              </a:rPr>
              <a:t>colorado's</a:t>
            </a:r>
            <a:r>
              <a:rPr lang="en-US" sz="1200" kern="1200" dirty="0">
                <a:solidFill>
                  <a:schemeClr val="tx1"/>
                </a:solidFill>
                <a:effectLst/>
                <a:latin typeface="+mn-lt"/>
                <a:ea typeface="+mn-ea"/>
                <a:cs typeface="+mn-cs"/>
              </a:rPr>
              <a:t> economy, air quality and public health, ecosystems, natural resources, and quality of life;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a:solidFill>
                  <a:schemeClr val="tx1"/>
                </a:solidFill>
                <a:effectLst/>
                <a:latin typeface="+mn-lt"/>
                <a:ea typeface="+mn-ea"/>
                <a:cs typeface="+mn-cs"/>
              </a:rPr>
              <a:t>Under the law, </a:t>
            </a:r>
            <a:r>
              <a:rPr lang="en-US" dirty="0"/>
              <a:t>Colorado will cut climate pollution by (relative to 2005 pollution levels):</a:t>
            </a:r>
          </a:p>
          <a:p>
            <a:r>
              <a:rPr lang="en-US" b="1" u="sng" dirty="0"/>
              <a:t>- most notably - At least 50 percent by 2030 – That’s in ten years. </a:t>
            </a:r>
          </a:p>
          <a:p>
            <a:r>
              <a:rPr lang="en-US" dirty="0"/>
              <a:t>       - At least 90 percent by 2050</a:t>
            </a:r>
          </a:p>
          <a:p>
            <a:endParaRPr lang="en-US" dirty="0"/>
          </a:p>
          <a:p>
            <a:r>
              <a:rPr lang="en-US" dirty="0"/>
              <a:t>The bill also directs the Air Quality Control Commissions at the CDPHE to identify disproportionately impacted communities (income, health status, race, where they live, etc.)  </a:t>
            </a:r>
          </a:p>
          <a:p>
            <a:endParaRPr lang="en-US" dirty="0"/>
          </a:p>
          <a:p>
            <a:r>
              <a:rPr lang="en-US" dirty="0"/>
              <a:t>Senate Bill 181 is also the first of its kind nationally. </a:t>
            </a:r>
            <a:endParaRPr lang="en-US" strike="sngStrike" dirty="0"/>
          </a:p>
          <a:p>
            <a:pPr marL="171450" indent="-171450">
              <a:buFontTx/>
              <a:buChar char="-"/>
            </a:pPr>
            <a:r>
              <a:rPr lang="en-US" b="1" dirty="0"/>
              <a:t>It now directs the COGCC to regulate the development and production of OG in a manner that “PROTECTS public health and safety.”</a:t>
            </a:r>
          </a:p>
          <a:p>
            <a:pPr marL="171450" indent="-171450">
              <a:buFontTx/>
              <a:buChar char="-"/>
            </a:pPr>
            <a:r>
              <a:rPr lang="en-US" b="1" dirty="0"/>
              <a:t>It also provides local government with increased authority to regulate OG development in their jurisdictions. That means regulation can vary in different areas of the state. </a:t>
            </a:r>
          </a:p>
          <a:p>
            <a:pPr marL="171450" indent="-171450">
              <a:buFontTx/>
              <a:buChar char="-"/>
            </a:pPr>
            <a:endParaRPr lang="en-US" dirty="0"/>
          </a:p>
          <a:p>
            <a:pPr marL="0" indent="0">
              <a:buFontTx/>
              <a:buNone/>
            </a:pPr>
            <a:r>
              <a:rPr lang="en-US" dirty="0"/>
              <a:t>Both laws are currently in the rule writing stages and we will be carefully following both. We’ll hear from Jill Ryan at CDPHE on how these bills are playing out in the rule writing at CDPHE. </a:t>
            </a:r>
          </a:p>
          <a:p>
            <a:endParaRPr lang="en-US" dirty="0"/>
          </a:p>
        </p:txBody>
      </p:sp>
      <p:sp>
        <p:nvSpPr>
          <p:cNvPr id="4" name="Slide Number Placeholder 3"/>
          <p:cNvSpPr>
            <a:spLocks noGrp="1"/>
          </p:cNvSpPr>
          <p:nvPr>
            <p:ph type="sldNum" sz="quarter" idx="5"/>
          </p:nvPr>
        </p:nvSpPr>
        <p:spPr/>
        <p:txBody>
          <a:bodyPr/>
          <a:lstStyle/>
          <a:p>
            <a:fld id="{978DA6F5-74BB-425B-AF5B-969CAA108FFF}" type="slidenum">
              <a:rPr lang="en-US" smtClean="0"/>
              <a:t>7</a:t>
            </a:fld>
            <a:endParaRPr lang="en-US"/>
          </a:p>
        </p:txBody>
      </p:sp>
    </p:spTree>
    <p:extLst>
      <p:ext uri="{BB962C8B-B14F-4D97-AF65-F5344CB8AC3E}">
        <p14:creationId xmlns:p14="http://schemas.microsoft.com/office/powerpoint/2010/main" val="3822803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Colorado is leading the US on mitigation (Mitigation is reducing our impact on climate change) but we need a </a:t>
            </a:r>
            <a:r>
              <a:rPr lang="en-US" b="1" dirty="0"/>
              <a:t>paradigm shift </a:t>
            </a:r>
            <a:r>
              <a:rPr lang="en-US" dirty="0"/>
              <a:t>to start focusing our attention on adapting (Adaptation is adapting to the changes in the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 Click slide (France flag) : This is a global issue that’s creating local risks</a:t>
            </a:r>
            <a:r>
              <a:rPr lang="en-US" dirty="0"/>
              <a:t>. Local risks we have to be prepared for. Local risks that impact our health.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3. Click (India flag): </a:t>
            </a:r>
            <a:r>
              <a:rPr lang="en-US" dirty="0"/>
              <a:t>If other states/ and top emitting countries (like china and </a:t>
            </a:r>
            <a:r>
              <a:rPr lang="en-US" dirty="0" err="1"/>
              <a:t>india</a:t>
            </a:r>
            <a:r>
              <a:rPr lang="en-US" dirty="0"/>
              <a:t>) don’t mitigate, PAUSE. </a:t>
            </a:r>
            <a:r>
              <a:rPr lang="en-US" b="1" i="1" dirty="0"/>
              <a:t>we have to adapt.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need to start </a:t>
            </a:r>
            <a:r>
              <a:rPr lang="en-US" i="1" u="sng" dirty="0"/>
              <a:t>shifting</a:t>
            </a:r>
            <a:r>
              <a:rPr lang="en-US" dirty="0"/>
              <a:t> our thinking towards what levers we can pull to make Colorado the healthiest, safest place it can be.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978DA6F5-74BB-425B-AF5B-969CAA108FFF}" type="slidenum">
              <a:rPr lang="en-US" smtClean="0"/>
              <a:t>8</a:t>
            </a:fld>
            <a:endParaRPr lang="en-US"/>
          </a:p>
        </p:txBody>
      </p:sp>
    </p:spTree>
    <p:extLst>
      <p:ext uri="{BB962C8B-B14F-4D97-AF65-F5344CB8AC3E}">
        <p14:creationId xmlns:p14="http://schemas.microsoft.com/office/powerpoint/2010/main" val="3263991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yriad Pro" panose="020B0503030403020204" pitchFamily="34" charset="0"/>
              </a:rPr>
              <a:t>Let’s Focus on What We Value, not the Numbers / (pause) Numbers don’t always change minds– values do. </a:t>
            </a:r>
          </a:p>
          <a:p>
            <a:endParaRPr lang="en-US" dirty="0">
              <a:latin typeface="Myriad Pro" panose="020B0503030403020204" pitchFamily="34" charset="0"/>
            </a:endParaRPr>
          </a:p>
          <a:p>
            <a:r>
              <a:rPr lang="en-US" i="1" u="none" strike="sngStrike" dirty="0">
                <a:latin typeface="Myriad Pro" panose="020B0503030403020204" pitchFamily="34" charset="0"/>
              </a:rPr>
              <a:t>-    </a:t>
            </a:r>
            <a:r>
              <a:rPr lang="en-US" i="1" u="none" strike="sngStrike" dirty="0"/>
              <a:t>We’ve known for 160 (exactly, since 1859) that GHG emissions create a heat-trapping blanket in the atmosphere (global warming)-</a:t>
            </a:r>
          </a:p>
          <a:p>
            <a:r>
              <a:rPr lang="en-US" i="1" u="none" strike="sngStrike" dirty="0"/>
              <a:t>-    50 years ago – climate scientists first warned a U.S. president about the impacts of a changing climate (That was Lyndon Johnson)</a:t>
            </a:r>
          </a:p>
          <a:p>
            <a:pPr marL="171450" indent="-171450">
              <a:buFontTx/>
              <a:buChar char="-"/>
            </a:pPr>
            <a:r>
              <a:rPr lang="en-US" i="1" u="none" strike="sngStrike" dirty="0"/>
              <a:t>The science is science. It’s old news. Making this REAL is new. It’s that paradigm shift in thinking we need to make. </a:t>
            </a:r>
          </a:p>
          <a:p>
            <a:pPr marL="171450" indent="-171450">
              <a:buFontTx/>
              <a:buChar char="-"/>
            </a:pPr>
            <a:r>
              <a:rPr lang="en-US" b="1" dirty="0"/>
              <a:t>7 out of ten Coloradans believe climate change is happening, but only 4 of 10 believe it will harm them personally</a:t>
            </a:r>
          </a:p>
          <a:p>
            <a:r>
              <a:rPr lang="en-US" dirty="0"/>
              <a:t>So what do you value? Family, job, hobbies…. </a:t>
            </a:r>
          </a:p>
          <a:p>
            <a:endParaRPr lang="en-US" dirty="0"/>
          </a:p>
          <a:p>
            <a:r>
              <a:rPr lang="en-US" dirty="0"/>
              <a:t>The literature says the best way to get people to believe, care, and act on climate change is to connect it to their health. </a:t>
            </a:r>
          </a:p>
          <a:p>
            <a:r>
              <a:rPr lang="en-US" b="1" dirty="0"/>
              <a:t>The closer we can bring this global issue to home, the more prepared and resilient we can be moving forward. So I challenge you to draw those connections to your life and what you value most in your life. </a:t>
            </a:r>
          </a:p>
          <a:p>
            <a:endParaRPr lang="en-US" dirty="0"/>
          </a:p>
          <a:p>
            <a:r>
              <a:rPr lang="en-US" dirty="0"/>
              <a:t>Transition:</a:t>
            </a:r>
          </a:p>
          <a:p>
            <a:r>
              <a:rPr lang="en-US" dirty="0"/>
              <a:t>And if skiing, your dog, or your kids aren’t enough to get Coloradans to care and respond to climate change, the price of beer doubling will. </a:t>
            </a:r>
          </a:p>
          <a:p>
            <a:endParaRPr lang="en-US" dirty="0"/>
          </a:p>
          <a:p>
            <a:r>
              <a:rPr lang="en-US" b="1" dirty="0"/>
              <a:t>And if beer doesn’t, maybe these four amazing panelists can. </a:t>
            </a:r>
          </a:p>
        </p:txBody>
      </p:sp>
      <p:sp>
        <p:nvSpPr>
          <p:cNvPr id="4" name="Slide Number Placeholder 3"/>
          <p:cNvSpPr>
            <a:spLocks noGrp="1"/>
          </p:cNvSpPr>
          <p:nvPr>
            <p:ph type="sldNum" sz="quarter" idx="5"/>
          </p:nvPr>
        </p:nvSpPr>
        <p:spPr/>
        <p:txBody>
          <a:bodyPr/>
          <a:lstStyle/>
          <a:p>
            <a:fld id="{978DA6F5-74BB-425B-AF5B-969CAA108FFF}" type="slidenum">
              <a:rPr lang="en-US" smtClean="0"/>
              <a:t>9</a:t>
            </a:fld>
            <a:endParaRPr lang="en-US"/>
          </a:p>
        </p:txBody>
      </p:sp>
    </p:spTree>
    <p:extLst>
      <p:ext uri="{BB962C8B-B14F-4D97-AF65-F5344CB8AC3E}">
        <p14:creationId xmlns:p14="http://schemas.microsoft.com/office/powerpoint/2010/main" val="2450564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mn-lt"/>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800D985-5D52-4B9C-A1A9-B126295AC2B6}" type="datetimeFigureOut">
              <a:rPr lang="en-US" smtClean="0"/>
              <a:t>5/12/23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6105E47-FF20-4920-BA52-0BF769BAD3DA}" type="slidenum">
              <a:rPr lang="en-US" smtClean="0"/>
              <a:t>‹#›</a:t>
            </a:fld>
            <a:endParaRPr lang="en-US"/>
          </a:p>
        </p:txBody>
      </p:sp>
    </p:spTree>
    <p:extLst>
      <p:ext uri="{BB962C8B-B14F-4D97-AF65-F5344CB8AC3E}">
        <p14:creationId xmlns:p14="http://schemas.microsoft.com/office/powerpoint/2010/main" val="2435378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800D985-5D52-4B9C-A1A9-B126295AC2B6}" type="datetimeFigureOut">
              <a:rPr lang="en-US" smtClean="0"/>
              <a:t>5/12/23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6105E47-FF20-4920-BA52-0BF769BAD3DA}" type="slidenum">
              <a:rPr lang="en-US" smtClean="0"/>
              <a:t>‹#›</a:t>
            </a:fld>
            <a:endParaRPr lang="en-US"/>
          </a:p>
        </p:txBody>
      </p:sp>
    </p:spTree>
    <p:extLst>
      <p:ext uri="{BB962C8B-B14F-4D97-AF65-F5344CB8AC3E}">
        <p14:creationId xmlns:p14="http://schemas.microsoft.com/office/powerpoint/2010/main" val="370687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800D985-5D52-4B9C-A1A9-B126295AC2B6}" type="datetimeFigureOut">
              <a:rPr lang="en-US" smtClean="0"/>
              <a:t>5/12/23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6105E47-FF20-4920-BA52-0BF769BAD3DA}" type="slidenum">
              <a:rPr lang="en-US" smtClean="0"/>
              <a:t>‹#›</a:t>
            </a:fld>
            <a:endParaRPr lang="en-US"/>
          </a:p>
        </p:txBody>
      </p:sp>
    </p:spTree>
    <p:extLst>
      <p:ext uri="{BB962C8B-B14F-4D97-AF65-F5344CB8AC3E}">
        <p14:creationId xmlns:p14="http://schemas.microsoft.com/office/powerpoint/2010/main" val="7342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800D985-5D52-4B9C-A1A9-B126295AC2B6}" type="datetimeFigureOut">
              <a:rPr lang="en-US" smtClean="0"/>
              <a:t>5/12/23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6105E47-FF20-4920-BA52-0BF769BAD3DA}" type="slidenum">
              <a:rPr lang="en-US" smtClean="0"/>
              <a:t>‹#›</a:t>
            </a:fld>
            <a:endParaRPr lang="en-US"/>
          </a:p>
        </p:txBody>
      </p:sp>
    </p:spTree>
    <p:extLst>
      <p:ext uri="{BB962C8B-B14F-4D97-AF65-F5344CB8AC3E}">
        <p14:creationId xmlns:p14="http://schemas.microsoft.com/office/powerpoint/2010/main" val="508518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800D985-5D52-4B9C-A1A9-B126295AC2B6}" type="datetimeFigureOut">
              <a:rPr lang="en-US" smtClean="0"/>
              <a:t>5/12/23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F6105E47-FF20-4920-BA52-0BF769BAD3DA}" type="slidenum">
              <a:rPr lang="en-US" smtClean="0"/>
              <a:t>‹#›</a:t>
            </a:fld>
            <a:endParaRPr lang="en-US"/>
          </a:p>
        </p:txBody>
      </p:sp>
    </p:spTree>
    <p:extLst>
      <p:ext uri="{BB962C8B-B14F-4D97-AF65-F5344CB8AC3E}">
        <p14:creationId xmlns:p14="http://schemas.microsoft.com/office/powerpoint/2010/main" val="3995135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800D985-5D52-4B9C-A1A9-B126295AC2B6}" type="datetimeFigureOut">
              <a:rPr lang="en-US" smtClean="0"/>
              <a:t>5/12/23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6105E47-FF20-4920-BA52-0BF769BAD3DA}" type="slidenum">
              <a:rPr lang="en-US" smtClean="0"/>
              <a:t>‹#›</a:t>
            </a:fld>
            <a:endParaRPr lang="en-US"/>
          </a:p>
        </p:txBody>
      </p:sp>
    </p:spTree>
    <p:extLst>
      <p:ext uri="{BB962C8B-B14F-4D97-AF65-F5344CB8AC3E}">
        <p14:creationId xmlns:p14="http://schemas.microsoft.com/office/powerpoint/2010/main" val="3504615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800D985-5D52-4B9C-A1A9-B126295AC2B6}" type="datetimeFigureOut">
              <a:rPr lang="en-US" smtClean="0"/>
              <a:t>5/12/23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F6105E47-FF20-4920-BA52-0BF769BAD3DA}" type="slidenum">
              <a:rPr lang="en-US" smtClean="0"/>
              <a:t>‹#›</a:t>
            </a:fld>
            <a:endParaRPr lang="en-US"/>
          </a:p>
        </p:txBody>
      </p:sp>
    </p:spTree>
    <p:extLst>
      <p:ext uri="{BB962C8B-B14F-4D97-AF65-F5344CB8AC3E}">
        <p14:creationId xmlns:p14="http://schemas.microsoft.com/office/powerpoint/2010/main" val="2424364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800D985-5D52-4B9C-A1A9-B126295AC2B6}" type="datetimeFigureOut">
              <a:rPr lang="en-US" smtClean="0"/>
              <a:t>5/12/23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F6105E47-FF20-4920-BA52-0BF769BAD3DA}" type="slidenum">
              <a:rPr lang="en-US" smtClean="0"/>
              <a:t>‹#›</a:t>
            </a:fld>
            <a:endParaRPr lang="en-US"/>
          </a:p>
        </p:txBody>
      </p:sp>
    </p:spTree>
    <p:extLst>
      <p:ext uri="{BB962C8B-B14F-4D97-AF65-F5344CB8AC3E}">
        <p14:creationId xmlns:p14="http://schemas.microsoft.com/office/powerpoint/2010/main" val="1027878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800D985-5D52-4B9C-A1A9-B126295AC2B6}" type="datetimeFigureOut">
              <a:rPr lang="en-US" smtClean="0"/>
              <a:t>5/12/23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F6105E47-FF20-4920-BA52-0BF769BAD3DA}" type="slidenum">
              <a:rPr lang="en-US" smtClean="0"/>
              <a:t>‹#›</a:t>
            </a:fld>
            <a:endParaRPr lang="en-US"/>
          </a:p>
        </p:txBody>
      </p:sp>
    </p:spTree>
    <p:extLst>
      <p:ext uri="{BB962C8B-B14F-4D97-AF65-F5344CB8AC3E}">
        <p14:creationId xmlns:p14="http://schemas.microsoft.com/office/powerpoint/2010/main" val="4216548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800D985-5D52-4B9C-A1A9-B126295AC2B6}" type="datetimeFigureOut">
              <a:rPr lang="en-US" smtClean="0"/>
              <a:t>5/12/23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6105E47-FF20-4920-BA52-0BF769BAD3DA}" type="slidenum">
              <a:rPr lang="en-US" smtClean="0"/>
              <a:t>‹#›</a:t>
            </a:fld>
            <a:endParaRPr lang="en-US"/>
          </a:p>
        </p:txBody>
      </p:sp>
    </p:spTree>
    <p:extLst>
      <p:ext uri="{BB962C8B-B14F-4D97-AF65-F5344CB8AC3E}">
        <p14:creationId xmlns:p14="http://schemas.microsoft.com/office/powerpoint/2010/main" val="1648423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800D985-5D52-4B9C-A1A9-B126295AC2B6}" type="datetimeFigureOut">
              <a:rPr lang="en-US" smtClean="0"/>
              <a:t>5/12/23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6105E47-FF20-4920-BA52-0BF769BAD3DA}" type="slidenum">
              <a:rPr lang="en-US" smtClean="0"/>
              <a:t>‹#›</a:t>
            </a:fld>
            <a:endParaRPr lang="en-US"/>
          </a:p>
        </p:txBody>
      </p:sp>
    </p:spTree>
    <p:extLst>
      <p:ext uri="{BB962C8B-B14F-4D97-AF65-F5344CB8AC3E}">
        <p14:creationId xmlns:p14="http://schemas.microsoft.com/office/powerpoint/2010/main" val="2692895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13" cstate="print">
            <a:extLst>
              <a:ext uri="{28A0092B-C50C-407E-A947-70E740481C1C}">
                <a14:useLocalDpi xmlns:a14="http://schemas.microsoft.com/office/drawing/2010/main" val="0"/>
              </a:ext>
            </a:extLst>
          </a:blip>
          <a:srcRect l="916"/>
          <a:stretch/>
        </p:blipFill>
        <p:spPr>
          <a:xfrm>
            <a:off x="0" y="-56796"/>
            <a:ext cx="12192000" cy="6921374"/>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288177" y="6259940"/>
            <a:ext cx="2743200" cy="149705"/>
          </a:xfrm>
          <a:prstGeom prst="rect">
            <a:avLst/>
          </a:prstGeom>
        </p:spPr>
        <p:txBody>
          <a:bodyPr vert="horz" lIns="91440" tIns="45720" rIns="91440" bIns="45720" rtlCol="0" anchor="ctr"/>
          <a:lstStyle>
            <a:lvl1pPr algn="r">
              <a:defRPr sz="1200">
                <a:solidFill>
                  <a:schemeClr val="tx1">
                    <a:tint val="75000"/>
                  </a:schemeClr>
                </a:solidFill>
              </a:defRPr>
            </a:lvl1pPr>
          </a:lstStyle>
          <a:p>
            <a:fld id="{F6105E47-FF20-4920-BA52-0BF769BAD3DA}" type="slidenum">
              <a:rPr lang="en-US" smtClean="0"/>
              <a:t>‹#›</a:t>
            </a:fld>
            <a:endParaRPr lang="en-US"/>
          </a:p>
        </p:txBody>
      </p:sp>
    </p:spTree>
    <p:extLst>
      <p:ext uri="{BB962C8B-B14F-4D97-AF65-F5344CB8AC3E}">
        <p14:creationId xmlns:p14="http://schemas.microsoft.com/office/powerpoint/2010/main" val="118837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7.png"/><Relationship Id="rId4" Type="http://schemas.openxmlformats.org/officeDocument/2006/relationships/diagramLayout" Target="../diagrams/layout1.xml"/><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8B27628-8FD0-4F9B-A27D-6B8DDFDF7620}"/>
              </a:ext>
            </a:extLst>
          </p:cNvPr>
          <p:cNvSpPr txBox="1">
            <a:spLocks/>
          </p:cNvSpPr>
          <p:nvPr/>
        </p:nvSpPr>
        <p:spPr>
          <a:xfrm>
            <a:off x="5854194" y="896938"/>
            <a:ext cx="6337806" cy="19145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chemeClr val="tx1"/>
                </a:solidFill>
                <a:latin typeface="+mn-lt"/>
                <a:ea typeface="+mj-ea"/>
                <a:cs typeface="+mj-cs"/>
              </a:defRPr>
            </a:lvl1pPr>
          </a:lstStyle>
          <a:p>
            <a:pPr algn="r"/>
            <a:r>
              <a:rPr lang="en-US" sz="4400" dirty="0">
                <a:solidFill>
                  <a:schemeClr val="bg1"/>
                </a:solidFill>
                <a:latin typeface="Myriad Pro" panose="020B0503030403020204" pitchFamily="34" charset="0"/>
              </a:rPr>
              <a:t>Creating a Climate for Change: </a:t>
            </a:r>
            <a:r>
              <a:rPr lang="en-US" sz="4400" b="0" dirty="0">
                <a:solidFill>
                  <a:schemeClr val="bg1"/>
                </a:solidFill>
                <a:latin typeface="Myriad Pro" panose="020B0503030403020204" pitchFamily="34" charset="0"/>
              </a:rPr>
              <a:t>Navigating a Global Issue, Locally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76" y="-58062"/>
            <a:ext cx="12294454" cy="6916062"/>
          </a:xfrm>
          <a:prstGeom prst="rect">
            <a:avLst/>
          </a:prstGeom>
        </p:spPr>
      </p:pic>
    </p:spTree>
    <p:extLst>
      <p:ext uri="{BB962C8B-B14F-4D97-AF65-F5344CB8AC3E}">
        <p14:creationId xmlns:p14="http://schemas.microsoft.com/office/powerpoint/2010/main" val="426988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3288"/>
            <a:ext cx="12392627" cy="6971288"/>
          </a:xfrm>
          <a:prstGeom prst="rect">
            <a:avLst/>
          </a:prstGeom>
        </p:spPr>
      </p:pic>
      <p:sp>
        <p:nvSpPr>
          <p:cNvPr id="9" name="Title 1">
            <a:extLst>
              <a:ext uri="{FF2B5EF4-FFF2-40B4-BE49-F238E27FC236}">
                <a16:creationId xmlns:a16="http://schemas.microsoft.com/office/drawing/2014/main" id="{0F7A0513-20D8-49FD-B7F8-152E370BE11D}"/>
              </a:ext>
            </a:extLst>
          </p:cNvPr>
          <p:cNvSpPr txBox="1">
            <a:spLocks/>
          </p:cNvSpPr>
          <p:nvPr/>
        </p:nvSpPr>
        <p:spPr>
          <a:xfrm>
            <a:off x="814495" y="186118"/>
            <a:ext cx="7838694" cy="10123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a:solidFill>
                  <a:schemeClr val="bg1"/>
                </a:solidFill>
              </a:rPr>
              <a:t>Panelists</a:t>
            </a:r>
          </a:p>
        </p:txBody>
      </p:sp>
      <p:sp>
        <p:nvSpPr>
          <p:cNvPr id="3" name="Content Placeholder 2">
            <a:extLst>
              <a:ext uri="{FF2B5EF4-FFF2-40B4-BE49-F238E27FC236}">
                <a16:creationId xmlns:a16="http://schemas.microsoft.com/office/drawing/2014/main" id="{0C0DAD2A-9DA6-403B-A266-EFDE3F553367}"/>
              </a:ext>
            </a:extLst>
          </p:cNvPr>
          <p:cNvSpPr>
            <a:spLocks noGrp="1"/>
          </p:cNvSpPr>
          <p:nvPr>
            <p:ph idx="1"/>
          </p:nvPr>
        </p:nvSpPr>
        <p:spPr>
          <a:xfrm>
            <a:off x="814495" y="1198444"/>
            <a:ext cx="5692072" cy="5332652"/>
          </a:xfrm>
        </p:spPr>
        <p:txBody>
          <a:bodyPr>
            <a:normAutofit fontScale="85000" lnSpcReduction="10000"/>
          </a:bodyPr>
          <a:lstStyle/>
          <a:p>
            <a:pPr>
              <a:spcAft>
                <a:spcPts val="1200"/>
              </a:spcAft>
              <a:buClr>
                <a:srgbClr val="FDB91B"/>
              </a:buClr>
            </a:pPr>
            <a:r>
              <a:rPr lang="en-US" b="1" dirty="0">
                <a:solidFill>
                  <a:schemeClr val="bg1"/>
                </a:solidFill>
              </a:rPr>
              <a:t>Jennifer Gremmert, </a:t>
            </a:r>
            <a:br>
              <a:rPr lang="en-US" dirty="0">
                <a:solidFill>
                  <a:schemeClr val="bg1"/>
                </a:solidFill>
              </a:rPr>
            </a:br>
            <a:r>
              <a:rPr lang="en-US" dirty="0">
                <a:solidFill>
                  <a:schemeClr val="bg1"/>
                </a:solidFill>
              </a:rPr>
              <a:t>Executive Director, </a:t>
            </a:r>
            <a:br>
              <a:rPr lang="en-US" dirty="0">
                <a:solidFill>
                  <a:schemeClr val="bg1"/>
                </a:solidFill>
              </a:rPr>
            </a:br>
            <a:r>
              <a:rPr lang="en-US" dirty="0">
                <a:solidFill>
                  <a:schemeClr val="bg1"/>
                </a:solidFill>
              </a:rPr>
              <a:t>Energy Outreach Colorado</a:t>
            </a:r>
          </a:p>
          <a:p>
            <a:pPr>
              <a:spcAft>
                <a:spcPts val="1200"/>
              </a:spcAft>
              <a:buClr>
                <a:srgbClr val="FDB91B"/>
              </a:buClr>
            </a:pPr>
            <a:r>
              <a:rPr lang="en-US" b="1" dirty="0">
                <a:solidFill>
                  <a:schemeClr val="bg1"/>
                </a:solidFill>
              </a:rPr>
              <a:t>Cleave Simpson, </a:t>
            </a:r>
            <a:br>
              <a:rPr lang="en-US" dirty="0">
                <a:solidFill>
                  <a:schemeClr val="bg1"/>
                </a:solidFill>
              </a:rPr>
            </a:br>
            <a:r>
              <a:rPr lang="en-US" dirty="0">
                <a:solidFill>
                  <a:schemeClr val="bg1"/>
                </a:solidFill>
              </a:rPr>
              <a:t>General Manager of Rio Grande </a:t>
            </a:r>
            <a:br>
              <a:rPr lang="en-US" dirty="0">
                <a:solidFill>
                  <a:schemeClr val="bg1"/>
                </a:solidFill>
              </a:rPr>
            </a:br>
            <a:r>
              <a:rPr lang="en-US" dirty="0">
                <a:solidFill>
                  <a:schemeClr val="bg1"/>
                </a:solidFill>
              </a:rPr>
              <a:t>Water Conservation District</a:t>
            </a:r>
          </a:p>
          <a:p>
            <a:pPr>
              <a:spcAft>
                <a:spcPts val="1200"/>
              </a:spcAft>
              <a:buClr>
                <a:srgbClr val="FDB91B"/>
              </a:buClr>
            </a:pPr>
            <a:r>
              <a:rPr lang="en-US" b="1" dirty="0">
                <a:solidFill>
                  <a:schemeClr val="bg1"/>
                </a:solidFill>
              </a:rPr>
              <a:t>Jim Crooks, </a:t>
            </a:r>
            <a:br>
              <a:rPr lang="en-US" b="1" dirty="0">
                <a:solidFill>
                  <a:schemeClr val="bg1"/>
                </a:solidFill>
              </a:rPr>
            </a:br>
            <a:r>
              <a:rPr lang="en-US" dirty="0">
                <a:solidFill>
                  <a:schemeClr val="bg1"/>
                </a:solidFill>
              </a:rPr>
              <a:t>Ph.D., M.S., Associate Professor, </a:t>
            </a:r>
            <a:br>
              <a:rPr lang="en-US" dirty="0">
                <a:solidFill>
                  <a:schemeClr val="bg1"/>
                </a:solidFill>
              </a:rPr>
            </a:br>
            <a:r>
              <a:rPr lang="en-US" dirty="0">
                <a:solidFill>
                  <a:schemeClr val="bg1"/>
                </a:solidFill>
              </a:rPr>
              <a:t>Division of Biostatistics and Bioinformatics &amp; Department of Biomedical Research, National Jewish Health</a:t>
            </a:r>
          </a:p>
          <a:p>
            <a:pPr>
              <a:buClr>
                <a:srgbClr val="FDB91B"/>
              </a:buClr>
            </a:pPr>
            <a:r>
              <a:rPr lang="en-US" b="1" dirty="0">
                <a:solidFill>
                  <a:schemeClr val="bg1"/>
                </a:solidFill>
              </a:rPr>
              <a:t>Jill Hunsaker Ryan, </a:t>
            </a:r>
            <a:br>
              <a:rPr lang="en-US" b="1" dirty="0">
                <a:solidFill>
                  <a:schemeClr val="bg1"/>
                </a:solidFill>
              </a:rPr>
            </a:br>
            <a:r>
              <a:rPr lang="en-US" dirty="0">
                <a:solidFill>
                  <a:schemeClr val="bg1"/>
                </a:solidFill>
              </a:rPr>
              <a:t>Executive Director, Colorado Department of Public Health and Environment </a:t>
            </a:r>
          </a:p>
        </p:txBody>
      </p:sp>
    </p:spTree>
    <p:extLst>
      <p:ext uri="{BB962C8B-B14F-4D97-AF65-F5344CB8AC3E}">
        <p14:creationId xmlns:p14="http://schemas.microsoft.com/office/powerpoint/2010/main" val="2101776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r>
              <a:rPr lang="en-US" sz="6000" dirty="0">
                <a:solidFill>
                  <a:srgbClr val="2E6380"/>
                </a:solidFill>
              </a:rPr>
              <a:t>Three Takeaways	</a:t>
            </a:r>
          </a:p>
        </p:txBody>
      </p:sp>
      <p:sp>
        <p:nvSpPr>
          <p:cNvPr id="3" name="Content Placeholder 2"/>
          <p:cNvSpPr>
            <a:spLocks noGrp="1"/>
          </p:cNvSpPr>
          <p:nvPr>
            <p:ph idx="1"/>
          </p:nvPr>
        </p:nvSpPr>
        <p:spPr>
          <a:xfrm>
            <a:off x="838200" y="1432221"/>
            <a:ext cx="8677940" cy="4351338"/>
          </a:xfrm>
        </p:spPr>
        <p:txBody>
          <a:bodyPr>
            <a:normAutofit fontScale="92500"/>
          </a:bodyPr>
          <a:lstStyle/>
          <a:p>
            <a:pPr marL="404813" indent="-404813">
              <a:spcAft>
                <a:spcPts val="1200"/>
              </a:spcAft>
              <a:buClr>
                <a:srgbClr val="FDB91B"/>
              </a:buClr>
            </a:pPr>
            <a:r>
              <a:rPr lang="en-US" sz="4400" dirty="0"/>
              <a:t>Coloradans feel the impact </a:t>
            </a:r>
            <a:br>
              <a:rPr lang="en-US" sz="4400" dirty="0"/>
            </a:br>
            <a:r>
              <a:rPr lang="en-US" sz="4400" dirty="0"/>
              <a:t>of climate change every day.</a:t>
            </a:r>
          </a:p>
          <a:p>
            <a:pPr marL="404813" indent="-404813">
              <a:spcAft>
                <a:spcPts val="1200"/>
              </a:spcAft>
              <a:buClr>
                <a:srgbClr val="FDB91B"/>
              </a:buClr>
            </a:pPr>
            <a:r>
              <a:rPr lang="en-US" sz="4400" dirty="0"/>
              <a:t>Colorado is at the vanguard of </a:t>
            </a:r>
            <a:br>
              <a:rPr lang="en-US" sz="4400" dirty="0"/>
            </a:br>
            <a:r>
              <a:rPr lang="en-US" sz="4400" dirty="0"/>
              <a:t>climate change policy. </a:t>
            </a:r>
          </a:p>
          <a:p>
            <a:pPr marL="404813" indent="-404813">
              <a:spcAft>
                <a:spcPts val="1200"/>
              </a:spcAft>
              <a:buClr>
                <a:srgbClr val="FDB91B"/>
              </a:buClr>
            </a:pPr>
            <a:r>
              <a:rPr lang="en-US" sz="4400" dirty="0"/>
              <a:t>Focusing on values, not numbers, can help create real climate change.</a:t>
            </a:r>
            <a:endParaRPr lang="en-US" sz="6600" dirty="0"/>
          </a:p>
        </p:txBody>
      </p:sp>
    </p:spTree>
    <p:extLst>
      <p:ext uri="{BB962C8B-B14F-4D97-AF65-F5344CB8AC3E}">
        <p14:creationId xmlns:p14="http://schemas.microsoft.com/office/powerpoint/2010/main" val="118742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extreme heat gif&quot;">
            <a:extLst>
              <a:ext uri="{FF2B5EF4-FFF2-40B4-BE49-F238E27FC236}">
                <a16:creationId xmlns:a16="http://schemas.microsoft.com/office/drawing/2014/main" id="{31D0EE36-542B-413F-8D20-06B82164461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 y="-2451364"/>
            <a:ext cx="12281483" cy="930936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AABDF86-73CA-4AFD-A613-0CA9C2540423}"/>
              </a:ext>
            </a:extLst>
          </p:cNvPr>
          <p:cNvSpPr/>
          <p:nvPr/>
        </p:nvSpPr>
        <p:spPr>
          <a:xfrm>
            <a:off x="1" y="1825625"/>
            <a:ext cx="10642294" cy="151248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EE96866-B52F-47CA-A640-81F43CC689D5}"/>
              </a:ext>
            </a:extLst>
          </p:cNvPr>
          <p:cNvSpPr/>
          <p:nvPr/>
        </p:nvSpPr>
        <p:spPr>
          <a:xfrm>
            <a:off x="-1" y="681037"/>
            <a:ext cx="10642295" cy="62997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35933" y="810092"/>
            <a:ext cx="10515600" cy="371859"/>
          </a:xfrm>
        </p:spPr>
        <p:txBody>
          <a:bodyPr>
            <a:normAutofit fontScale="90000"/>
          </a:bodyPr>
          <a:lstStyle/>
          <a:p>
            <a:r>
              <a:rPr lang="en-US" dirty="0"/>
              <a:t>Colorado is a Hot Place to Live Right Now</a:t>
            </a:r>
          </a:p>
        </p:txBody>
      </p:sp>
      <p:sp>
        <p:nvSpPr>
          <p:cNvPr id="3" name="Content Placeholder 2"/>
          <p:cNvSpPr>
            <a:spLocks noGrp="1"/>
          </p:cNvSpPr>
          <p:nvPr>
            <p:ph idx="1"/>
          </p:nvPr>
        </p:nvSpPr>
        <p:spPr>
          <a:xfrm>
            <a:off x="435933" y="1825625"/>
            <a:ext cx="10917867" cy="4351338"/>
          </a:xfrm>
        </p:spPr>
        <p:txBody>
          <a:bodyPr/>
          <a:lstStyle/>
          <a:p>
            <a:r>
              <a:rPr lang="en-US" dirty="0"/>
              <a:t>Temperatures have increased by 2°F in the past 30 years.</a:t>
            </a:r>
          </a:p>
          <a:p>
            <a:r>
              <a:rPr lang="en-US" dirty="0"/>
              <a:t>Denver is ranked #3 in the urban island heat effect.</a:t>
            </a:r>
          </a:p>
          <a:p>
            <a:r>
              <a:rPr lang="en-US" dirty="0"/>
              <a:t>Fort Collins is the 9</a:t>
            </a:r>
            <a:r>
              <a:rPr lang="en-US" baseline="30000" dirty="0"/>
              <a:t>th</a:t>
            </a:r>
            <a:r>
              <a:rPr lang="en-US" dirty="0"/>
              <a:t> fastest warming city in the United States.</a:t>
            </a:r>
          </a:p>
          <a:p>
            <a:endParaRPr lang="en-US" dirty="0"/>
          </a:p>
        </p:txBody>
      </p:sp>
      <p:pic>
        <p:nvPicPr>
          <p:cNvPr id="5" name="Picture 4">
            <a:extLst>
              <a:ext uri="{FF2B5EF4-FFF2-40B4-BE49-F238E27FC236}">
                <a16:creationId xmlns:a16="http://schemas.microsoft.com/office/drawing/2014/main" id="{5ABD37DD-FDB9-4D25-9E9C-7580087E1FB4}"/>
              </a:ext>
            </a:extLst>
          </p:cNvPr>
          <p:cNvPicPr>
            <a:picLocks noChangeAspect="1"/>
          </p:cNvPicPr>
          <p:nvPr/>
        </p:nvPicPr>
        <p:blipFill>
          <a:blip r:embed="rId4"/>
          <a:stretch>
            <a:fillRect/>
          </a:stretch>
        </p:blipFill>
        <p:spPr>
          <a:xfrm>
            <a:off x="2359300" y="4480987"/>
            <a:ext cx="9122689" cy="12341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312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wildfire air gif&quot;">
            <a:extLst>
              <a:ext uri="{FF2B5EF4-FFF2-40B4-BE49-F238E27FC236}">
                <a16:creationId xmlns:a16="http://schemas.microsoft.com/office/drawing/2014/main" id="{98B4F438-38F3-4D21-8CF2-A3FFD0728D5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 y="-144972"/>
            <a:ext cx="12620844" cy="70992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AABDF86-73CA-4AFD-A613-0CA9C2540423}"/>
              </a:ext>
            </a:extLst>
          </p:cNvPr>
          <p:cNvSpPr/>
          <p:nvPr/>
        </p:nvSpPr>
        <p:spPr>
          <a:xfrm>
            <a:off x="0" y="1763371"/>
            <a:ext cx="11611778" cy="1603375"/>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EE96866-B52F-47CA-A640-81F43CC689D5}"/>
              </a:ext>
            </a:extLst>
          </p:cNvPr>
          <p:cNvSpPr/>
          <p:nvPr/>
        </p:nvSpPr>
        <p:spPr>
          <a:xfrm>
            <a:off x="-2" y="755833"/>
            <a:ext cx="11611780" cy="61025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42369" y="406681"/>
            <a:ext cx="11127039" cy="1325563"/>
          </a:xfrm>
        </p:spPr>
        <p:txBody>
          <a:bodyPr>
            <a:normAutofit/>
          </a:bodyPr>
          <a:lstStyle/>
          <a:p>
            <a:r>
              <a:rPr lang="en-US" sz="4000" dirty="0"/>
              <a:t>   Wildfires Becoming More Severe, Complex</a:t>
            </a:r>
          </a:p>
        </p:txBody>
      </p:sp>
      <p:sp>
        <p:nvSpPr>
          <p:cNvPr id="3" name="Content Placeholder 2"/>
          <p:cNvSpPr>
            <a:spLocks noGrp="1"/>
          </p:cNvSpPr>
          <p:nvPr>
            <p:ph idx="1"/>
          </p:nvPr>
        </p:nvSpPr>
        <p:spPr>
          <a:xfrm>
            <a:off x="639894" y="1825625"/>
            <a:ext cx="11126118" cy="1603375"/>
          </a:xfrm>
        </p:spPr>
        <p:txBody>
          <a:bodyPr>
            <a:noAutofit/>
          </a:bodyPr>
          <a:lstStyle/>
          <a:p>
            <a:r>
              <a:rPr lang="en-US" dirty="0"/>
              <a:t>2018 was Colorado’s second worst wildfire season on record.</a:t>
            </a:r>
          </a:p>
          <a:p>
            <a:r>
              <a:rPr lang="en-US" dirty="0"/>
              <a:t>The complexity, severity, and number of fires are predicted to get worse.</a:t>
            </a:r>
          </a:p>
          <a:p>
            <a:r>
              <a:rPr lang="en-US" dirty="0"/>
              <a:t>Nearly 3 million Coloradans live in wildland-urban interfaces.</a:t>
            </a:r>
          </a:p>
          <a:p>
            <a:endParaRPr lang="en-US" dirty="0"/>
          </a:p>
        </p:txBody>
      </p:sp>
    </p:spTree>
    <p:extLst>
      <p:ext uri="{BB962C8B-B14F-4D97-AF65-F5344CB8AC3E}">
        <p14:creationId xmlns:p14="http://schemas.microsoft.com/office/powerpoint/2010/main" val="281084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loop smoking GIF">
            <a:extLst>
              <a:ext uri="{FF2B5EF4-FFF2-40B4-BE49-F238E27FC236}">
                <a16:creationId xmlns:a16="http://schemas.microsoft.com/office/drawing/2014/main" id="{F1C07579-D2DD-42BD-806E-D2265EE293A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847" y="-59821"/>
            <a:ext cx="12202847" cy="691774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AABDF86-73CA-4AFD-A613-0CA9C2540423}"/>
              </a:ext>
            </a:extLst>
          </p:cNvPr>
          <p:cNvSpPr/>
          <p:nvPr/>
        </p:nvSpPr>
        <p:spPr>
          <a:xfrm>
            <a:off x="0" y="1701122"/>
            <a:ext cx="11083895" cy="1603303"/>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EE96866-B52F-47CA-A640-81F43CC689D5}"/>
              </a:ext>
            </a:extLst>
          </p:cNvPr>
          <p:cNvSpPr/>
          <p:nvPr/>
        </p:nvSpPr>
        <p:spPr>
          <a:xfrm>
            <a:off x="-1" y="727113"/>
            <a:ext cx="11083895" cy="605928"/>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847" y="727113"/>
            <a:ext cx="8378670" cy="605928"/>
          </a:xfrm>
        </p:spPr>
        <p:txBody>
          <a:bodyPr>
            <a:normAutofit fontScale="90000"/>
          </a:bodyPr>
          <a:lstStyle/>
          <a:p>
            <a:r>
              <a:rPr lang="en-US" dirty="0"/>
              <a:t>    Poor Air Quality Persists in 2019</a:t>
            </a:r>
          </a:p>
        </p:txBody>
      </p:sp>
      <p:sp>
        <p:nvSpPr>
          <p:cNvPr id="3" name="Content Placeholder 2"/>
          <p:cNvSpPr>
            <a:spLocks noGrp="1"/>
          </p:cNvSpPr>
          <p:nvPr>
            <p:ph idx="1"/>
          </p:nvPr>
        </p:nvSpPr>
        <p:spPr>
          <a:xfrm>
            <a:off x="487326" y="1825624"/>
            <a:ext cx="10515600" cy="1603303"/>
          </a:xfrm>
        </p:spPr>
        <p:txBody>
          <a:bodyPr>
            <a:normAutofit fontScale="92500" lnSpcReduction="20000"/>
          </a:bodyPr>
          <a:lstStyle/>
          <a:p>
            <a:r>
              <a:rPr lang="en-US" dirty="0"/>
              <a:t>Denver and Northern Colorado fail ozone standards, again. </a:t>
            </a:r>
          </a:p>
          <a:p>
            <a:r>
              <a:rPr lang="en-US" dirty="0"/>
              <a:t>The Metro Denver area is ranked 12</a:t>
            </a:r>
            <a:r>
              <a:rPr lang="en-US" baseline="30000" dirty="0"/>
              <a:t>th</a:t>
            </a:r>
            <a:r>
              <a:rPr lang="en-US" dirty="0"/>
              <a:t> worst in country for ozone pollution.</a:t>
            </a:r>
          </a:p>
          <a:p>
            <a:r>
              <a:rPr lang="en-US" dirty="0"/>
              <a:t>The Metro Denver area is among the worst in the country for particle pollution.</a:t>
            </a:r>
          </a:p>
        </p:txBody>
      </p:sp>
    </p:spTree>
    <p:extLst>
      <p:ext uri="{BB962C8B-B14F-4D97-AF65-F5344CB8AC3E}">
        <p14:creationId xmlns:p14="http://schemas.microsoft.com/office/powerpoint/2010/main" val="133165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Image result for desert gif&quot;">
            <a:extLst>
              <a:ext uri="{FF2B5EF4-FFF2-40B4-BE49-F238E27FC236}">
                <a16:creationId xmlns:a16="http://schemas.microsoft.com/office/drawing/2014/main" id="{99F97298-365E-4CC0-B909-D87684A1B266}"/>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789116"/>
            <a:ext cx="12340206" cy="764711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AABDF86-73CA-4AFD-A613-0CA9C2540423}"/>
              </a:ext>
            </a:extLst>
          </p:cNvPr>
          <p:cNvSpPr/>
          <p:nvPr/>
        </p:nvSpPr>
        <p:spPr>
          <a:xfrm>
            <a:off x="0" y="1902743"/>
            <a:ext cx="10868025" cy="1603303"/>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EE96866-B52F-47CA-A640-81F43CC689D5}"/>
              </a:ext>
            </a:extLst>
          </p:cNvPr>
          <p:cNvSpPr/>
          <p:nvPr/>
        </p:nvSpPr>
        <p:spPr>
          <a:xfrm>
            <a:off x="-1" y="683046"/>
            <a:ext cx="10868026" cy="661012"/>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869" y="350770"/>
            <a:ext cx="12151290" cy="1325563"/>
          </a:xfrm>
        </p:spPr>
        <p:txBody>
          <a:bodyPr>
            <a:normAutofit/>
          </a:bodyPr>
          <a:lstStyle/>
          <a:p>
            <a:r>
              <a:rPr lang="en-US" sz="4000" dirty="0"/>
              <a:t>Drought: When Hope Dries Up</a:t>
            </a:r>
          </a:p>
        </p:txBody>
      </p:sp>
      <p:sp>
        <p:nvSpPr>
          <p:cNvPr id="3" name="Content Placeholder 2"/>
          <p:cNvSpPr>
            <a:spLocks noGrp="1"/>
          </p:cNvSpPr>
          <p:nvPr>
            <p:ph idx="1"/>
          </p:nvPr>
        </p:nvSpPr>
        <p:spPr>
          <a:xfrm>
            <a:off x="473869" y="1945274"/>
            <a:ext cx="10515600" cy="1603303"/>
          </a:xfrm>
        </p:spPr>
        <p:txBody>
          <a:bodyPr>
            <a:normAutofit fontScale="92500" lnSpcReduction="20000"/>
          </a:bodyPr>
          <a:lstStyle/>
          <a:p>
            <a:r>
              <a:rPr lang="en-US" dirty="0"/>
              <a:t>Colorado was drought-free earlier in 2019; now 23 percent of state population is living in drought. </a:t>
            </a:r>
          </a:p>
          <a:p>
            <a:r>
              <a:rPr lang="en-US" dirty="0"/>
              <a:t>1,144,000 Coloradans currently live in severe drought areas.</a:t>
            </a:r>
          </a:p>
          <a:p>
            <a:r>
              <a:rPr lang="en-US" dirty="0"/>
              <a:t>Drought is a major stress for Colorado’s farmers and ranchers. </a:t>
            </a:r>
          </a:p>
        </p:txBody>
      </p:sp>
    </p:spTree>
    <p:extLst>
      <p:ext uri="{BB962C8B-B14F-4D97-AF65-F5344CB8AC3E}">
        <p14:creationId xmlns:p14="http://schemas.microsoft.com/office/powerpoint/2010/main" val="160051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Colorado Adopts Historic Legislation </a:t>
            </a:r>
            <a:br>
              <a:rPr lang="en-US" dirty="0"/>
            </a:br>
            <a:r>
              <a:rPr lang="en-US" b="0" dirty="0"/>
              <a:t>to Address Climate Change </a:t>
            </a:r>
          </a:p>
        </p:txBody>
      </p:sp>
      <p:sp>
        <p:nvSpPr>
          <p:cNvPr id="3" name="Content Placeholder 2"/>
          <p:cNvSpPr>
            <a:spLocks noGrp="1"/>
          </p:cNvSpPr>
          <p:nvPr>
            <p:ph idx="1"/>
          </p:nvPr>
        </p:nvSpPr>
        <p:spPr>
          <a:xfrm>
            <a:off x="5205452" y="4435597"/>
            <a:ext cx="3536066" cy="412554"/>
          </a:xfrm>
        </p:spPr>
        <p:txBody>
          <a:bodyPr>
            <a:noAutofit/>
          </a:bodyPr>
          <a:lstStyle/>
          <a:p>
            <a:pPr marL="0" indent="0" algn="ctr">
              <a:buNone/>
            </a:pPr>
            <a:r>
              <a:rPr lang="en-US" b="1" dirty="0"/>
              <a:t>House Bill 1261</a:t>
            </a:r>
          </a:p>
        </p:txBody>
      </p:sp>
      <p:pic>
        <p:nvPicPr>
          <p:cNvPr id="5" name="Picture 4" descr="A close up of a logo&#10;&#10;Description automatically generated">
            <a:extLst>
              <a:ext uri="{FF2B5EF4-FFF2-40B4-BE49-F238E27FC236}">
                <a16:creationId xmlns:a16="http://schemas.microsoft.com/office/drawing/2014/main" id="{6396AB3B-29C2-457E-9DAF-66D8C5A9AA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422403"/>
            <a:ext cx="1811245" cy="1811245"/>
          </a:xfrm>
          <a:prstGeom prst="rect">
            <a:avLst/>
          </a:prstGeom>
        </p:spPr>
      </p:pic>
      <p:pic>
        <p:nvPicPr>
          <p:cNvPr id="7" name="Picture 6" descr="A close up of a sign&#10;&#10;Description automatically generated">
            <a:extLst>
              <a:ext uri="{FF2B5EF4-FFF2-40B4-BE49-F238E27FC236}">
                <a16:creationId xmlns:a16="http://schemas.microsoft.com/office/drawing/2014/main" id="{80AF570A-0187-4CBB-B0BA-84C2D767A3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2505" y="2422403"/>
            <a:ext cx="1811245" cy="1811245"/>
          </a:xfrm>
          <a:prstGeom prst="rect">
            <a:avLst/>
          </a:prstGeom>
        </p:spPr>
      </p:pic>
      <p:sp>
        <p:nvSpPr>
          <p:cNvPr id="8" name="Content Placeholder 2">
            <a:extLst>
              <a:ext uri="{FF2B5EF4-FFF2-40B4-BE49-F238E27FC236}">
                <a16:creationId xmlns:a16="http://schemas.microsoft.com/office/drawing/2014/main" id="{AD9A5478-6DEC-4ADB-ABF1-41B5C90E5B1A}"/>
              </a:ext>
            </a:extLst>
          </p:cNvPr>
          <p:cNvSpPr txBox="1">
            <a:spLocks/>
          </p:cNvSpPr>
          <p:nvPr/>
        </p:nvSpPr>
        <p:spPr>
          <a:xfrm>
            <a:off x="8638833" y="4471707"/>
            <a:ext cx="3058588" cy="45053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Senate Bill 181</a:t>
            </a:r>
          </a:p>
        </p:txBody>
      </p:sp>
      <p:grpSp>
        <p:nvGrpSpPr>
          <p:cNvPr id="11" name="Group 10">
            <a:extLst>
              <a:ext uri="{FF2B5EF4-FFF2-40B4-BE49-F238E27FC236}">
                <a16:creationId xmlns:a16="http://schemas.microsoft.com/office/drawing/2014/main" id="{1B1821A6-C1A1-4C6F-ACE8-BEED00D4D65A}"/>
              </a:ext>
            </a:extLst>
          </p:cNvPr>
          <p:cNvGrpSpPr/>
          <p:nvPr/>
        </p:nvGrpSpPr>
        <p:grpSpPr>
          <a:xfrm>
            <a:off x="999231" y="1705805"/>
            <a:ext cx="3187669" cy="4001267"/>
            <a:chOff x="999231" y="1705805"/>
            <a:chExt cx="3187669" cy="4001267"/>
          </a:xfrm>
        </p:grpSpPr>
        <p:sp>
          <p:nvSpPr>
            <p:cNvPr id="9" name="Content Placeholder 2">
              <a:extLst>
                <a:ext uri="{FF2B5EF4-FFF2-40B4-BE49-F238E27FC236}">
                  <a16:creationId xmlns:a16="http://schemas.microsoft.com/office/drawing/2014/main" id="{4831C928-33D5-49AA-99F6-3B770EF58D09}"/>
                </a:ext>
              </a:extLst>
            </p:cNvPr>
            <p:cNvSpPr txBox="1">
              <a:spLocks/>
            </p:cNvSpPr>
            <p:nvPr/>
          </p:nvSpPr>
          <p:spPr>
            <a:xfrm>
              <a:off x="1076486" y="1705805"/>
              <a:ext cx="3110414" cy="25278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9900" b="1" dirty="0">
                  <a:solidFill>
                    <a:srgbClr val="FDB91B"/>
                  </a:solidFill>
                </a:rPr>
                <a:t>12</a:t>
              </a:r>
            </a:p>
          </p:txBody>
        </p:sp>
        <p:sp>
          <p:nvSpPr>
            <p:cNvPr id="10" name="Rectangle 9">
              <a:extLst>
                <a:ext uri="{FF2B5EF4-FFF2-40B4-BE49-F238E27FC236}">
                  <a16:creationId xmlns:a16="http://schemas.microsoft.com/office/drawing/2014/main" id="{05AA7572-CBF2-4594-BD88-E3227975A33A}"/>
                </a:ext>
              </a:extLst>
            </p:cNvPr>
            <p:cNvSpPr/>
            <p:nvPr/>
          </p:nvSpPr>
          <p:spPr>
            <a:xfrm>
              <a:off x="999231" y="4137412"/>
              <a:ext cx="3110414" cy="1569660"/>
            </a:xfrm>
            <a:prstGeom prst="rect">
              <a:avLst/>
            </a:prstGeom>
          </p:spPr>
          <p:txBody>
            <a:bodyPr wrap="square">
              <a:spAutoFit/>
            </a:bodyPr>
            <a:lstStyle/>
            <a:p>
              <a:pPr algn="ctr"/>
              <a:r>
                <a:rPr lang="en-US" sz="3200" b="1" dirty="0"/>
                <a:t>Climate Change Related Bills </a:t>
              </a:r>
              <a:r>
                <a:rPr lang="en-US" sz="3200" dirty="0"/>
                <a:t>Passed in 2019</a:t>
              </a:r>
            </a:p>
          </p:txBody>
        </p:sp>
      </p:grpSp>
      <p:cxnSp>
        <p:nvCxnSpPr>
          <p:cNvPr id="13" name="Straight Connector 12">
            <a:extLst>
              <a:ext uri="{FF2B5EF4-FFF2-40B4-BE49-F238E27FC236}">
                <a16:creationId xmlns:a16="http://schemas.microsoft.com/office/drawing/2014/main" id="{F4F8BBAC-61EE-4698-8FAE-532A8880761D}"/>
              </a:ext>
            </a:extLst>
          </p:cNvPr>
          <p:cNvCxnSpPr/>
          <p:nvPr/>
        </p:nvCxnSpPr>
        <p:spPr>
          <a:xfrm>
            <a:off x="4922620" y="2016087"/>
            <a:ext cx="0" cy="3768025"/>
          </a:xfrm>
          <a:prstGeom prst="line">
            <a:avLst/>
          </a:prstGeom>
          <a:ln w="28575">
            <a:solidFill>
              <a:srgbClr val="2E638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436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2000"/>
                                        <p:tgtEl>
                                          <p:spTgt spid="13"/>
                                        </p:tgtEl>
                                      </p:cBhvr>
                                    </p:animEffect>
                                  </p:childTnLst>
                                </p:cTn>
                              </p:par>
                              <p:par>
                                <p:cTn id="8" presetID="22"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B71AB35-87C7-406D-9BA1-F4FE1992CC72}"/>
              </a:ext>
            </a:extLst>
          </p:cNvPr>
          <p:cNvGrpSpPr/>
          <p:nvPr/>
        </p:nvGrpSpPr>
        <p:grpSpPr>
          <a:xfrm>
            <a:off x="791490" y="343989"/>
            <a:ext cx="10623223" cy="2324848"/>
            <a:chOff x="791490" y="343989"/>
            <a:chExt cx="10623223" cy="2324848"/>
          </a:xfrm>
        </p:grpSpPr>
        <p:cxnSp>
          <p:nvCxnSpPr>
            <p:cNvPr id="53" name="Straight Connector 52">
              <a:extLst>
                <a:ext uri="{FF2B5EF4-FFF2-40B4-BE49-F238E27FC236}">
                  <a16:creationId xmlns:a16="http://schemas.microsoft.com/office/drawing/2014/main" id="{FF542CD1-DCCE-4114-AB47-5946A929D7B2}"/>
                </a:ext>
              </a:extLst>
            </p:cNvPr>
            <p:cNvCxnSpPr/>
            <p:nvPr/>
          </p:nvCxnSpPr>
          <p:spPr>
            <a:xfrm>
              <a:off x="2932628" y="343989"/>
              <a:ext cx="1" cy="2324785"/>
            </a:xfrm>
            <a:prstGeom prst="line">
              <a:avLst/>
            </a:prstGeom>
            <a:ln w="57150">
              <a:solidFill>
                <a:srgbClr val="FDB91B"/>
              </a:solidFill>
            </a:ln>
          </p:spPr>
          <p:style>
            <a:lnRef idx="1">
              <a:schemeClr val="accent1"/>
            </a:lnRef>
            <a:fillRef idx="0">
              <a:schemeClr val="accent1"/>
            </a:fillRef>
            <a:effectRef idx="0">
              <a:schemeClr val="accent1"/>
            </a:effectRef>
            <a:fontRef idx="minor">
              <a:schemeClr val="tx1"/>
            </a:fontRef>
          </p:style>
        </p:cxnSp>
        <p:sp>
          <p:nvSpPr>
            <p:cNvPr id="50" name="Title 1">
              <a:extLst>
                <a:ext uri="{FF2B5EF4-FFF2-40B4-BE49-F238E27FC236}">
                  <a16:creationId xmlns:a16="http://schemas.microsoft.com/office/drawing/2014/main" id="{AB333D16-1067-41C7-854F-1FEE12A78D94}"/>
                </a:ext>
              </a:extLst>
            </p:cNvPr>
            <p:cNvSpPr txBox="1">
              <a:spLocks/>
            </p:cNvSpPr>
            <p:nvPr/>
          </p:nvSpPr>
          <p:spPr>
            <a:xfrm>
              <a:off x="3217249" y="685646"/>
              <a:ext cx="5792383" cy="1079327"/>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ctr">
                <a:spcBef>
                  <a:spcPts val="1000"/>
                </a:spcBef>
              </a:pPr>
              <a:r>
                <a:rPr lang="en-US" sz="5000" kern="1200" dirty="0">
                  <a:solidFill>
                    <a:schemeClr val="tx1"/>
                  </a:solidFill>
                  <a:ea typeface="+mn-ea"/>
                  <a:cs typeface="+mn-cs"/>
                </a:rPr>
                <a:t>From Paris to Pueblo </a:t>
              </a:r>
            </a:p>
          </p:txBody>
        </p:sp>
        <p:pic>
          <p:nvPicPr>
            <p:cNvPr id="51" name="Picture 2" descr="Image result for france flag&quot;">
              <a:extLst>
                <a:ext uri="{FF2B5EF4-FFF2-40B4-BE49-F238E27FC236}">
                  <a16:creationId xmlns:a16="http://schemas.microsoft.com/office/drawing/2014/main" id="{6FA30A5C-669A-4287-B6B8-BEF8BB940A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490" y="355006"/>
              <a:ext cx="2131477" cy="142098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Image result for colorado flag&quot;">
              <a:extLst>
                <a:ext uri="{FF2B5EF4-FFF2-40B4-BE49-F238E27FC236}">
                  <a16:creationId xmlns:a16="http://schemas.microsoft.com/office/drawing/2014/main" id="{47F248E1-43FF-4381-AB85-2D98376507D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83237" y="351695"/>
              <a:ext cx="2131476" cy="1420984"/>
            </a:xfrm>
            <a:prstGeom prst="rect">
              <a:avLst/>
            </a:prstGeom>
            <a:noFill/>
            <a:extLst>
              <a:ext uri="{909E8E84-426E-40DD-AFC4-6F175D3DCCD1}">
                <a14:hiddenFill xmlns:a14="http://schemas.microsoft.com/office/drawing/2010/main">
                  <a:solidFill>
                    <a:srgbClr val="FFFFFF"/>
                  </a:solidFill>
                </a14:hiddenFill>
              </a:ext>
            </a:extLst>
          </p:spPr>
        </p:pic>
        <p:sp>
          <p:nvSpPr>
            <p:cNvPr id="49" name="Title 1">
              <a:extLst>
                <a:ext uri="{FF2B5EF4-FFF2-40B4-BE49-F238E27FC236}">
                  <a16:creationId xmlns:a16="http://schemas.microsoft.com/office/drawing/2014/main" id="{08430D7C-AB8B-4507-B10D-D859C20EDCD3}"/>
                </a:ext>
              </a:extLst>
            </p:cNvPr>
            <p:cNvSpPr txBox="1">
              <a:spLocks/>
            </p:cNvSpPr>
            <p:nvPr/>
          </p:nvSpPr>
          <p:spPr>
            <a:xfrm>
              <a:off x="3399862" y="1619476"/>
              <a:ext cx="5390920" cy="418829"/>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algn="ctr">
                <a:spcBef>
                  <a:spcPts val="1000"/>
                </a:spcBef>
              </a:pPr>
              <a:r>
                <a:rPr lang="en-US" sz="2400" kern="1200" dirty="0">
                  <a:solidFill>
                    <a:schemeClr val="tx1"/>
                  </a:solidFill>
                  <a:ea typeface="+mn-ea"/>
                  <a:cs typeface="MV Boli" panose="02000500030200090000" pitchFamily="2" charset="0"/>
                </a:rPr>
                <a:t>It’s a Global Issue Creating Local Risk</a:t>
              </a:r>
            </a:p>
          </p:txBody>
        </p:sp>
        <p:cxnSp>
          <p:nvCxnSpPr>
            <p:cNvPr id="17" name="Straight Connector 16">
              <a:extLst>
                <a:ext uri="{FF2B5EF4-FFF2-40B4-BE49-F238E27FC236}">
                  <a16:creationId xmlns:a16="http://schemas.microsoft.com/office/drawing/2014/main" id="{84DA647E-5D2C-43EC-BBB0-FD5DC13CC63F}"/>
                </a:ext>
              </a:extLst>
            </p:cNvPr>
            <p:cNvCxnSpPr/>
            <p:nvPr/>
          </p:nvCxnSpPr>
          <p:spPr>
            <a:xfrm>
              <a:off x="9258016" y="344052"/>
              <a:ext cx="1" cy="2324785"/>
            </a:xfrm>
            <a:prstGeom prst="line">
              <a:avLst/>
            </a:prstGeom>
            <a:ln w="57150">
              <a:solidFill>
                <a:srgbClr val="FDB91B"/>
              </a:solidFill>
            </a:ln>
          </p:spPr>
          <p:style>
            <a:lnRef idx="1">
              <a:schemeClr val="accent1"/>
            </a:lnRef>
            <a:fillRef idx="0">
              <a:schemeClr val="accent1"/>
            </a:fillRef>
            <a:effectRef idx="0">
              <a:schemeClr val="accent1"/>
            </a:effectRef>
            <a:fontRef idx="minor">
              <a:schemeClr val="tx1"/>
            </a:fontRef>
          </p:style>
        </p:cxnSp>
      </p:grpSp>
      <p:sp>
        <p:nvSpPr>
          <p:cNvPr id="56" name="Rectangle 55">
            <a:extLst>
              <a:ext uri="{FF2B5EF4-FFF2-40B4-BE49-F238E27FC236}">
                <a16:creationId xmlns:a16="http://schemas.microsoft.com/office/drawing/2014/main" id="{996AF536-88FA-45E9-B19E-D13E1DB0963A}"/>
              </a:ext>
            </a:extLst>
          </p:cNvPr>
          <p:cNvSpPr/>
          <p:nvPr/>
        </p:nvSpPr>
        <p:spPr>
          <a:xfrm>
            <a:off x="0" y="2668710"/>
            <a:ext cx="12192000" cy="1616851"/>
          </a:xfrm>
          <a:prstGeom prst="rect">
            <a:avLst/>
          </a:prstGeom>
          <a:solidFill>
            <a:srgbClr val="2E63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itle 1">
            <a:extLst>
              <a:ext uri="{FF2B5EF4-FFF2-40B4-BE49-F238E27FC236}">
                <a16:creationId xmlns:a16="http://schemas.microsoft.com/office/drawing/2014/main" id="{D7ED0186-D185-4D3D-AD6C-FBEEDB70A217}"/>
              </a:ext>
            </a:extLst>
          </p:cNvPr>
          <p:cNvSpPr>
            <a:spLocks noGrp="1"/>
          </p:cNvSpPr>
          <p:nvPr>
            <p:ph type="title"/>
          </p:nvPr>
        </p:nvSpPr>
        <p:spPr>
          <a:xfrm>
            <a:off x="1524000" y="2776538"/>
            <a:ext cx="9144000" cy="1381188"/>
          </a:xfrm>
        </p:spPr>
        <p:txBody>
          <a:bodyPr vert="horz" lIns="91440" tIns="45720" rIns="91440" bIns="45720" rtlCol="0" anchor="ctr">
            <a:normAutofit/>
          </a:bodyPr>
          <a:lstStyle/>
          <a:p>
            <a:pPr algn="ctr"/>
            <a:r>
              <a:rPr lang="en-US" sz="8800" kern="1200" dirty="0">
                <a:solidFill>
                  <a:schemeClr val="bg1"/>
                </a:solidFill>
              </a:rPr>
              <a:t>A Paradigm Shift</a:t>
            </a:r>
          </a:p>
        </p:txBody>
      </p:sp>
      <p:pic>
        <p:nvPicPr>
          <p:cNvPr id="1026" name="Picture 2" descr="Image result for china flag&quot;">
            <a:extLst>
              <a:ext uri="{FF2B5EF4-FFF2-40B4-BE49-F238E27FC236}">
                <a16:creationId xmlns:a16="http://schemas.microsoft.com/office/drawing/2014/main" id="{78C81C25-E7BA-4DBB-84F6-E3CEE628EF0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76158" y="4265427"/>
            <a:ext cx="3876158" cy="25841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usa flag&quot;">
            <a:extLst>
              <a:ext uri="{FF2B5EF4-FFF2-40B4-BE49-F238E27FC236}">
                <a16:creationId xmlns:a16="http://schemas.microsoft.com/office/drawing/2014/main" id="{3C6A5A11-6FF8-4456-9507-9EC14BFB546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52412" y="4265427"/>
            <a:ext cx="4907500" cy="25841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india flag&quot;">
            <a:extLst>
              <a:ext uri="{FF2B5EF4-FFF2-40B4-BE49-F238E27FC236}">
                <a16:creationId xmlns:a16="http://schemas.microsoft.com/office/drawing/2014/main" id="{AE6D1112-081E-43F4-AFB7-898DD4BFAD2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135" y="4265907"/>
            <a:ext cx="3964293" cy="2642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92949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750" fill="hold"/>
                                        <p:tgtEl>
                                          <p:spTgt spid="1026"/>
                                        </p:tgtEl>
                                        <p:attrNameLst>
                                          <p:attrName>ppt_x</p:attrName>
                                        </p:attrNameLst>
                                      </p:cBhvr>
                                      <p:tavLst>
                                        <p:tav tm="0">
                                          <p:val>
                                            <p:strVal val="#ppt_x"/>
                                          </p:val>
                                        </p:tav>
                                        <p:tav tm="100000">
                                          <p:val>
                                            <p:strVal val="#ppt_x"/>
                                          </p:val>
                                        </p:tav>
                                      </p:tavLst>
                                    </p:anim>
                                    <p:anim calcmode="lin" valueType="num">
                                      <p:cBhvr additive="base">
                                        <p:cTn id="14" dur="750" fill="hold"/>
                                        <p:tgtEl>
                                          <p:spTgt spid="102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additive="base">
                                        <p:cTn id="17" dur="750" fill="hold"/>
                                        <p:tgtEl>
                                          <p:spTgt spid="1028"/>
                                        </p:tgtEl>
                                        <p:attrNameLst>
                                          <p:attrName>ppt_x</p:attrName>
                                        </p:attrNameLst>
                                      </p:cBhvr>
                                      <p:tavLst>
                                        <p:tav tm="0">
                                          <p:val>
                                            <p:strVal val="#ppt_x"/>
                                          </p:val>
                                        </p:tav>
                                        <p:tav tm="100000">
                                          <p:val>
                                            <p:strVal val="#ppt_x"/>
                                          </p:val>
                                        </p:tav>
                                      </p:tavLst>
                                    </p:anim>
                                    <p:anim calcmode="lin" valueType="num">
                                      <p:cBhvr additive="base">
                                        <p:cTn id="18" dur="750" fill="hold"/>
                                        <p:tgtEl>
                                          <p:spTgt spid="102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30"/>
                                        </p:tgtEl>
                                        <p:attrNameLst>
                                          <p:attrName>style.visibility</p:attrName>
                                        </p:attrNameLst>
                                      </p:cBhvr>
                                      <p:to>
                                        <p:strVal val="visible"/>
                                      </p:to>
                                    </p:set>
                                    <p:anim calcmode="lin" valueType="num">
                                      <p:cBhvr additive="base">
                                        <p:cTn id="21" dur="750" fill="hold"/>
                                        <p:tgtEl>
                                          <p:spTgt spid="1030"/>
                                        </p:tgtEl>
                                        <p:attrNameLst>
                                          <p:attrName>ppt_x</p:attrName>
                                        </p:attrNameLst>
                                      </p:cBhvr>
                                      <p:tavLst>
                                        <p:tav tm="0">
                                          <p:val>
                                            <p:strVal val="#ppt_x"/>
                                          </p:val>
                                        </p:tav>
                                        <p:tav tm="100000">
                                          <p:val>
                                            <p:strVal val="#ppt_x"/>
                                          </p:val>
                                        </p:tav>
                                      </p:tavLst>
                                    </p:anim>
                                    <p:anim calcmode="lin" valueType="num">
                                      <p:cBhvr additive="base">
                                        <p:cTn id="22" dur="75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F7A0513-20D8-49FD-B7F8-152E370BE11D}"/>
              </a:ext>
            </a:extLst>
          </p:cNvPr>
          <p:cNvSpPr txBox="1">
            <a:spLocks/>
          </p:cNvSpPr>
          <p:nvPr/>
        </p:nvSpPr>
        <p:spPr>
          <a:xfrm>
            <a:off x="652653" y="606564"/>
            <a:ext cx="783869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dirty="0"/>
              <a:t>What do we value? </a:t>
            </a:r>
          </a:p>
        </p:txBody>
      </p:sp>
      <p:graphicFrame>
        <p:nvGraphicFramePr>
          <p:cNvPr id="10" name="Content Placeholder 2">
            <a:extLst>
              <a:ext uri="{FF2B5EF4-FFF2-40B4-BE49-F238E27FC236}">
                <a16:creationId xmlns:a16="http://schemas.microsoft.com/office/drawing/2014/main" id="{A872697D-17D1-4893-898D-6650194235CD}"/>
              </a:ext>
            </a:extLst>
          </p:cNvPr>
          <p:cNvGraphicFramePr>
            <a:graphicFrameLocks noGrp="1"/>
          </p:cNvGraphicFramePr>
          <p:nvPr>
            <p:ph idx="1"/>
            <p:extLst>
              <p:ext uri="{D42A27DB-BD31-4B8C-83A1-F6EECF244321}">
                <p14:modId xmlns:p14="http://schemas.microsoft.com/office/powerpoint/2010/main" val="2532492531"/>
              </p:ext>
            </p:extLst>
          </p:nvPr>
        </p:nvGraphicFramePr>
        <p:xfrm>
          <a:off x="652653" y="1348030"/>
          <a:ext cx="10358433" cy="49034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a:extLst>
              <a:ext uri="{FF2B5EF4-FFF2-40B4-BE49-F238E27FC236}">
                <a16:creationId xmlns:a16="http://schemas.microsoft.com/office/drawing/2014/main" id="{5F047FE8-C04D-4D93-9F0F-B27C306BCFFF}"/>
              </a:ext>
            </a:extLst>
          </p:cNvPr>
          <p:cNvGrpSpPr/>
          <p:nvPr/>
        </p:nvGrpSpPr>
        <p:grpSpPr>
          <a:xfrm>
            <a:off x="-81281" y="-159488"/>
            <a:ext cx="13266725" cy="7017488"/>
            <a:chOff x="0" y="857250"/>
            <a:chExt cx="9239597" cy="4887323"/>
          </a:xfrm>
        </p:grpSpPr>
        <p:pic>
          <p:nvPicPr>
            <p:cNvPr id="4" name="Picture 3">
              <a:extLst>
                <a:ext uri="{FF2B5EF4-FFF2-40B4-BE49-F238E27FC236}">
                  <a16:creationId xmlns:a16="http://schemas.microsoft.com/office/drawing/2014/main" id="{F02E173A-DD93-48D9-9EAA-C3F0F0B19FA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0172" b="36485"/>
            <a:stretch/>
          </p:blipFill>
          <p:spPr>
            <a:xfrm>
              <a:off x="0" y="857250"/>
              <a:ext cx="9239597" cy="4887323"/>
            </a:xfrm>
            <a:prstGeom prst="rect">
              <a:avLst/>
            </a:prstGeom>
          </p:spPr>
        </p:pic>
        <p:sp>
          <p:nvSpPr>
            <p:cNvPr id="5" name="Rectangle 4">
              <a:extLst>
                <a:ext uri="{FF2B5EF4-FFF2-40B4-BE49-F238E27FC236}">
                  <a16:creationId xmlns:a16="http://schemas.microsoft.com/office/drawing/2014/main" id="{C59C3105-687F-43A0-A2EB-0423844003F4}"/>
                </a:ext>
              </a:extLst>
            </p:cNvPr>
            <p:cNvSpPr/>
            <p:nvPr/>
          </p:nvSpPr>
          <p:spPr>
            <a:xfrm>
              <a:off x="361604" y="3450820"/>
              <a:ext cx="4962698" cy="1844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6" name="Picture 5">
              <a:extLst>
                <a:ext uri="{FF2B5EF4-FFF2-40B4-BE49-F238E27FC236}">
                  <a16:creationId xmlns:a16="http://schemas.microsoft.com/office/drawing/2014/main" id="{450D0A42-A7B7-48B7-9EA3-892CA1A05188}"/>
                </a:ext>
              </a:extLst>
            </p:cNvPr>
            <p:cNvPicPr>
              <a:picLocks noChangeAspect="1"/>
            </p:cNvPicPr>
            <p:nvPr/>
          </p:nvPicPr>
          <p:blipFill rotWithShape="1">
            <a:blip r:embed="rId9"/>
            <a:srcRect l="12834" t="7180" r="10593" b="67070"/>
            <a:stretch/>
          </p:blipFill>
          <p:spPr>
            <a:xfrm>
              <a:off x="361604" y="3660482"/>
              <a:ext cx="4848759" cy="1489488"/>
            </a:xfrm>
            <a:prstGeom prst="rect">
              <a:avLst/>
            </a:prstGeom>
          </p:spPr>
        </p:pic>
        <p:pic>
          <p:nvPicPr>
            <p:cNvPr id="7" name="Picture 6">
              <a:extLst>
                <a:ext uri="{FF2B5EF4-FFF2-40B4-BE49-F238E27FC236}">
                  <a16:creationId xmlns:a16="http://schemas.microsoft.com/office/drawing/2014/main" id="{3BC9EC6C-E826-40D1-B897-C2878D6779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5923" y="3041468"/>
              <a:ext cx="1857896" cy="619014"/>
            </a:xfrm>
            <a:prstGeom prst="rect">
              <a:avLst/>
            </a:prstGeom>
          </p:spPr>
        </p:pic>
      </p:grpSp>
    </p:spTree>
    <p:extLst>
      <p:ext uri="{BB962C8B-B14F-4D97-AF65-F5344CB8AC3E}">
        <p14:creationId xmlns:p14="http://schemas.microsoft.com/office/powerpoint/2010/main" val="280294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5067</TotalTime>
  <Words>2093</Words>
  <Application>Microsoft Macintosh PowerPoint</Application>
  <PresentationFormat>Widescreen</PresentationFormat>
  <Paragraphs>135</Paragraphs>
  <Slides>10</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Myriad Pro</vt:lpstr>
      <vt:lpstr>Office Theme</vt:lpstr>
      <vt:lpstr>PowerPoint Presentation</vt:lpstr>
      <vt:lpstr>Three Takeaways </vt:lpstr>
      <vt:lpstr>Colorado is a Hot Place to Live Right Now</vt:lpstr>
      <vt:lpstr>   Wildfires Becoming More Severe, Complex</vt:lpstr>
      <vt:lpstr>    Poor Air Quality Persists in 2019</vt:lpstr>
      <vt:lpstr>Drought: When Hope Dries Up</vt:lpstr>
      <vt:lpstr>Colorado Adopts Historic Legislation  to Address Climate Change </vt:lpstr>
      <vt:lpstr>A Paradigm Shift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Karam Ahmad</dc:creator>
  <cp:lastModifiedBy>Joe Hanel</cp:lastModifiedBy>
  <cp:revision>142</cp:revision>
  <cp:lastPrinted>2019-12-03T04:18:58Z</cp:lastPrinted>
  <dcterms:created xsi:type="dcterms:W3CDTF">2019-11-19T00:32:41Z</dcterms:created>
  <dcterms:modified xsi:type="dcterms:W3CDTF">2023-05-13T02:16:02Z</dcterms:modified>
</cp:coreProperties>
</file>