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89" r:id="rId3"/>
    <p:sldId id="297" r:id="rId4"/>
    <p:sldId id="283" r:id="rId5"/>
    <p:sldId id="288" r:id="rId6"/>
    <p:sldId id="294" r:id="rId7"/>
    <p:sldId id="296" r:id="rId8"/>
    <p:sldId id="286" r:id="rId9"/>
    <p:sldId id="293" r:id="rId10"/>
    <p:sldId id="270"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ncer Budd" initials="SB" lastIdx="1" clrIdx="0">
    <p:extLst>
      <p:ext uri="{19B8F6BF-5375-455C-9EA6-DF929625EA0E}">
        <p15:presenceInfo xmlns:p15="http://schemas.microsoft.com/office/powerpoint/2012/main" userId="S::budds@coloradohealthinstitute.org::ca806bec-2481-4784-a23d-063a923ba1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3D61"/>
    <a:srgbClr val="7A962B"/>
    <a:srgbClr val="1F4E79"/>
    <a:srgbClr val="FDB81A"/>
    <a:srgbClr val="2E6380"/>
    <a:srgbClr val="181717"/>
    <a:srgbClr val="B42E12"/>
    <a:srgbClr val="FDD46F"/>
    <a:srgbClr val="7AA6B9"/>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91" autoAdjust="0"/>
  </p:normalViewPr>
  <p:slideViewPr>
    <p:cSldViewPr snapToGrid="0">
      <p:cViewPr varScale="1">
        <p:scale>
          <a:sx n="85" d="100"/>
          <a:sy n="85" d="100"/>
        </p:scale>
        <p:origin x="2112" y="168"/>
      </p:cViewPr>
      <p:guideLst>
        <p:guide orient="horz" pos="2160"/>
        <p:guide pos="3840"/>
        <p:guide pos="7296"/>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HI-FPE\public\Projects\Hot%20Issues%20in%20Health\2019%20Conference\Presentations\Breakout%20Sessions\Affordability\Data\KFF%202019%20National%20Health%20Plan%20Polling%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Overall!$C$1</c:f>
              <c:strCache>
                <c:ptCount val="1"/>
                <c:pt idx="0">
                  <c:v>Favor</c:v>
                </c:pt>
              </c:strCache>
            </c:strRef>
          </c:tx>
          <c:spPr>
            <a:solidFill>
              <a:srgbClr val="5F3D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Overall!$B$2:$B$6</c:f>
              <c:strCache>
                <c:ptCount val="5"/>
                <c:pt idx="0">
                  <c:v>1998-2000</c:v>
                </c:pt>
                <c:pt idx="1">
                  <c:v>2002-2004</c:v>
                </c:pt>
                <c:pt idx="2">
                  <c:v>2008-2009</c:v>
                </c:pt>
                <c:pt idx="3">
                  <c:v>2016</c:v>
                </c:pt>
                <c:pt idx="4">
                  <c:v>2019</c:v>
                </c:pt>
              </c:strCache>
            </c:strRef>
          </c:cat>
          <c:val>
            <c:numRef>
              <c:f>Overall!$C$2:$C$6</c:f>
              <c:numCache>
                <c:formatCode>0%</c:formatCode>
                <c:ptCount val="5"/>
                <c:pt idx="0">
                  <c:v>0.4</c:v>
                </c:pt>
                <c:pt idx="1">
                  <c:v>0.39</c:v>
                </c:pt>
                <c:pt idx="2">
                  <c:v>0.46</c:v>
                </c:pt>
                <c:pt idx="3">
                  <c:v>0.5</c:v>
                </c:pt>
                <c:pt idx="4">
                  <c:v>0.54</c:v>
                </c:pt>
              </c:numCache>
            </c:numRef>
          </c:val>
          <c:extLst>
            <c:ext xmlns:c16="http://schemas.microsoft.com/office/drawing/2014/chart" uri="{C3380CC4-5D6E-409C-BE32-E72D297353CC}">
              <c16:uniqueId val="{00000000-50DB-404D-BB54-C57F6AD58CCC}"/>
            </c:ext>
          </c:extLst>
        </c:ser>
        <c:dLbls>
          <c:showLegendKey val="0"/>
          <c:showVal val="0"/>
          <c:showCatName val="0"/>
          <c:showSerName val="0"/>
          <c:showPercent val="0"/>
          <c:showBubbleSize val="0"/>
        </c:dLbls>
        <c:gapWidth val="150"/>
        <c:overlap val="100"/>
        <c:axId val="443542104"/>
        <c:axId val="443542432"/>
      </c:barChart>
      <c:catAx>
        <c:axId val="44354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3542432"/>
        <c:crosses val="autoZero"/>
        <c:auto val="1"/>
        <c:lblAlgn val="ctr"/>
        <c:lblOffset val="100"/>
        <c:noMultiLvlLbl val="0"/>
      </c:catAx>
      <c:valAx>
        <c:axId val="443542432"/>
        <c:scaling>
          <c:orientation val="minMax"/>
        </c:scaling>
        <c:delete val="1"/>
        <c:axPos val="l"/>
        <c:numFmt formatCode="0%" sourceLinked="1"/>
        <c:majorTickMark val="none"/>
        <c:minorTickMark val="none"/>
        <c:tickLblPos val="nextTo"/>
        <c:crossAx val="443542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5D7F8CA-02BA-46B5-A299-35A9301AAB68}" type="datetimeFigureOut">
              <a:rPr lang="en-US" smtClean="0"/>
              <a:t>5/12/23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A226F6F-9CE6-435A-BC95-AA8CAED5B113}" type="slidenum">
              <a:rPr lang="en-US" smtClean="0"/>
              <a:t>‹#›</a:t>
            </a:fld>
            <a:endParaRPr lang="en-US"/>
          </a:p>
        </p:txBody>
      </p:sp>
    </p:spTree>
    <p:extLst>
      <p:ext uri="{BB962C8B-B14F-4D97-AF65-F5344CB8AC3E}">
        <p14:creationId xmlns:p14="http://schemas.microsoft.com/office/powerpoint/2010/main" val="117236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B7BDCE-6490-4230-A5F6-1BCC7A49F098}" type="datetimeFigureOut">
              <a:rPr lang="en-US" smtClean="0"/>
              <a:t>5/12/23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D8ED13-D04F-4874-BDFA-12A710744C61}" type="slidenum">
              <a:rPr lang="en-US" smtClean="0"/>
              <a:t>‹#›</a:t>
            </a:fld>
            <a:endParaRPr lang="en-US"/>
          </a:p>
        </p:txBody>
      </p:sp>
    </p:spTree>
    <p:extLst>
      <p:ext uri="{BB962C8B-B14F-4D97-AF65-F5344CB8AC3E}">
        <p14:creationId xmlns:p14="http://schemas.microsoft.com/office/powerpoint/2010/main" val="398338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systemtracker.org/brief/employer-strategies-to-reduce-health-costs-and-improve-quality-through-network-configur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ff.org/other/state-indicator/family-coverage/?currentTimeframe=0&amp;sortModel=%7B%22colId%22:%22Location%22,%22sort%22:%22asc%22%7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meps.ahrq.gov/data_stats/summ_tables/insr/state/series_2/2018/tiif3.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s.gov/news.release/tenure.nr0.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file:///192.168.10.8/public/Projects/Hot%20Issues%20in%20Health/2019%20Conference/Presentations/Breakout%20Sessions/Affordability/SASOutput_ChurnAges0to64.x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kff.org/slideshow/public-opinion-on-single-payer-national-health-plans-and-expanding-access-to-medicare-coverag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kff.org/interactive/tracking-public-opinion-on-national-health-pla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ff.org/report-section/2018-employer-health-benefits-survey-section-10-plan-fund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nedigital.com/blog/is-partially-self-funding-plan-in-your-futu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Hello, my name is Ashlie Brown and I’m a Director at CHI.  I focus on health care delivery system and payment reform initiatives, including employer strategies to address rising health care costs.</a:t>
            </a:r>
          </a:p>
          <a:p>
            <a:endParaRPr lang="en-US" dirty="0"/>
          </a:p>
          <a:p>
            <a:r>
              <a:rPr lang="en-US" dirty="0"/>
              <a:t>We have a great panel with us today. We will hear from each panelist about how employers across Colorado are tackling this issue. Tamara Pogue will talk about the Peak Health Alliance, a new purchasing collaborative in Summit County. Dave Ressler will talk about Aspen Valley Hospital’s role as a major provider and employer in Pitkin County and a leader with the Valley Health Alliance. Laura Giocomo Rizzo will share her insights from working with employers through the Denver Metro Chamber of Commerce.</a:t>
            </a:r>
          </a:p>
          <a:p>
            <a:endParaRPr lang="en-US" dirty="0"/>
          </a:p>
          <a:p>
            <a:r>
              <a:rPr lang="en-US" dirty="0"/>
              <a:t>But before we dive into the panel discussion, we want to take a few minutes to level set.  Why are employers important in the conversation and what are some of the challenges they face to getting more involved?  After we level set, we will hear from our panelists and then reserve about 15 minutes at the end of the session for audience questions.  As you think of questions throughout the session, please feel free to write them down on the note cards and my colleague Spencer Budd will pick them up.</a:t>
            </a:r>
          </a:p>
          <a:p>
            <a:endParaRPr lang="en-US" dirty="0"/>
          </a:p>
          <a:p>
            <a:endParaRPr lang="en-US" dirty="0"/>
          </a:p>
          <a:p>
            <a:r>
              <a:rPr lang="en-US" dirty="0"/>
              <a:t>Allie’s notes for JG session 11.06.19: </a:t>
            </a:r>
          </a:p>
          <a:p>
            <a:pPr marL="174708" indent="-174708">
              <a:buFont typeface="Arial" panose="020B0604020202020204" pitchFamily="34" charset="0"/>
              <a:buChar char="•"/>
            </a:pPr>
            <a:r>
              <a:rPr lang="en-US" dirty="0"/>
              <a:t>CHAS slide – only include the ESI percentages, not the full coverage mix (done)</a:t>
            </a:r>
          </a:p>
          <a:p>
            <a:pPr marL="174708" indent="-174708">
              <a:buFont typeface="Arial" panose="020B0604020202020204" pitchFamily="34" charset="0"/>
              <a:buChar char="•"/>
            </a:pPr>
            <a:r>
              <a:rPr lang="en-US" dirty="0"/>
              <a:t>[stopped taking notes for a while because Spencer was capturing them all]</a:t>
            </a:r>
          </a:p>
          <a:p>
            <a:pPr marL="174708" indent="-174708">
              <a:buFont typeface="Arial" panose="020B0604020202020204" pitchFamily="34" charset="0"/>
              <a:buChar char="•"/>
            </a:pPr>
            <a:r>
              <a:rPr lang="en-US" dirty="0"/>
              <a:t>For takeaway #3 – consider framing as, “Is this the market’s last stand?” (settled on many employers, many strategies)</a:t>
            </a:r>
          </a:p>
          <a:p>
            <a:pPr marL="174708" indent="-174708">
              <a:buFont typeface="Arial" panose="020B0604020202020204" pitchFamily="34" charset="0"/>
              <a:buChar char="•"/>
            </a:pPr>
            <a:r>
              <a:rPr lang="en-US" dirty="0"/>
              <a:t>Thinking about prepping panel: Bob Smith will be the challenges (no Bob Smith… tear)</a:t>
            </a:r>
          </a:p>
          <a:p>
            <a:pPr marL="174708" indent="-174708">
              <a:buFont typeface="Arial" panose="020B0604020202020204" pitchFamily="34" charset="0"/>
              <a:buChar char="•"/>
            </a:pPr>
            <a:r>
              <a:rPr lang="en-US" dirty="0"/>
              <a:t>Whether you give people a chance to ask questions before the panel depends on timing. Anticipate you won’t have time. Plan to say up front that you will have time for Q&amp;A at the end. (no questions until the Q&amp;A)</a:t>
            </a:r>
          </a:p>
          <a:p>
            <a:pPr marL="174708" indent="-174708">
              <a:buFont typeface="Arial" panose="020B0604020202020204" pitchFamily="34" charset="0"/>
              <a:buChar char="•"/>
            </a:pPr>
            <a:r>
              <a:rPr lang="en-US" dirty="0"/>
              <a:t>Plan for running it twice: same lead-in question for panelists and then different follow-up questions. (done)</a:t>
            </a:r>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1</a:t>
            </a:fld>
            <a:endParaRPr lang="en-US"/>
          </a:p>
        </p:txBody>
      </p:sp>
    </p:spTree>
    <p:extLst>
      <p:ext uri="{BB962C8B-B14F-4D97-AF65-F5344CB8AC3E}">
        <p14:creationId xmlns:p14="http://schemas.microsoft.com/office/powerpoint/2010/main" val="305641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hlinkClick r:id="rId3"/>
            </a:endParaRPr>
          </a:p>
          <a:p>
            <a:endParaRPr lang="en-US" dirty="0">
              <a:hlinkClick r:id="rId3"/>
            </a:endParaRPr>
          </a:p>
        </p:txBody>
      </p:sp>
      <p:sp>
        <p:nvSpPr>
          <p:cNvPr id="4" name="Slide Number Placeholder 3"/>
          <p:cNvSpPr>
            <a:spLocks noGrp="1"/>
          </p:cNvSpPr>
          <p:nvPr>
            <p:ph type="sldNum" sz="quarter" idx="5"/>
          </p:nvPr>
        </p:nvSpPr>
        <p:spPr/>
        <p:txBody>
          <a:bodyPr/>
          <a:lstStyle/>
          <a:p>
            <a:fld id="{01D8ED13-D04F-4874-BDFA-12A710744C61}" type="slidenum">
              <a:rPr lang="en-US" smtClean="0"/>
              <a:t>10</a:t>
            </a:fld>
            <a:endParaRPr lang="en-US"/>
          </a:p>
        </p:txBody>
      </p:sp>
    </p:spTree>
    <p:extLst>
      <p:ext uri="{BB962C8B-B14F-4D97-AF65-F5344CB8AC3E}">
        <p14:creationId xmlns:p14="http://schemas.microsoft.com/office/powerpoint/2010/main" val="139689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As we dive into this conversation about what employers can do to address rising health care costs, I want you to keep three things in mind:</a:t>
            </a:r>
          </a:p>
          <a:p>
            <a:endParaRPr lang="en-US" dirty="0"/>
          </a:p>
          <a:p>
            <a:r>
              <a:rPr lang="en-US" dirty="0"/>
              <a:t>- First, employers pay a large share of health care costs. Most Coloradans still get insurance through their employer.  Collectively, this adds up to a big bill… and a big opportunity for change.</a:t>
            </a:r>
          </a:p>
          <a:p>
            <a:r>
              <a:rPr lang="en-US" dirty="0"/>
              <a:t>- While many of us get insurance through our employer, this relationship is complicated.  And it’s getting more complicated.</a:t>
            </a:r>
          </a:p>
          <a:p>
            <a:r>
              <a:rPr lang="en-US" dirty="0"/>
              <a:t>- Finally, while there is a big opportunity collectively, there are many different types of employers and that’s going to require a variety of strategies.</a:t>
            </a:r>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2</a:t>
            </a:fld>
            <a:endParaRPr lang="en-US"/>
          </a:p>
        </p:txBody>
      </p:sp>
    </p:spTree>
    <p:extLst>
      <p:ext uri="{BB962C8B-B14F-4D97-AF65-F5344CB8AC3E}">
        <p14:creationId xmlns:p14="http://schemas.microsoft.com/office/powerpoint/2010/main" val="42194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r>
              <a:rPr lang="en-US" dirty="0"/>
              <a:t>Audience question: How many bought their first car with no help from their parents? How many got a free car? How many had to pay a little?</a:t>
            </a:r>
          </a:p>
          <a:p>
            <a:endParaRPr lang="en-US" dirty="0"/>
          </a:p>
          <a:p>
            <a:r>
              <a:rPr lang="en-US" dirty="0"/>
              <a:t>We start with a car because that’s how much health insurance costs for the average family in Colorado, and just like our parents, our employers are helping us out. A lot.</a:t>
            </a:r>
          </a:p>
          <a:p>
            <a:endParaRPr lang="en-US" dirty="0"/>
          </a:p>
          <a:p>
            <a:r>
              <a:rPr lang="en-US" dirty="0"/>
              <a:t>Source: MEPS</a:t>
            </a:r>
          </a:p>
          <a:p>
            <a:endParaRPr lang="en-US" dirty="0"/>
          </a:p>
          <a:p>
            <a:r>
              <a:rPr lang="en-US" dirty="0"/>
              <a:t>QC: </a:t>
            </a:r>
          </a:p>
          <a:p>
            <a:pPr marL="171450" indent="-171450">
              <a:buFont typeface="Arial" panose="020B0604020202020204" pitchFamily="34" charset="0"/>
              <a:buChar char="•"/>
            </a:pPr>
            <a:r>
              <a:rPr lang="en-US" dirty="0"/>
              <a:t>Premium cost with employer/employee split: </a:t>
            </a:r>
            <a:r>
              <a:rPr lang="en-US" dirty="0">
                <a:hlinkClick r:id="rId3"/>
              </a:rPr>
              <a:t>https://www.kff.org/other/state-indicator/family-coverage/?currentTimeframe=0&amp;sortModel=%7B%22colId%22:%22Location%22,%22sort%22:%22asc%22%7D</a:t>
            </a:r>
            <a:endParaRPr lang="en-US" dirty="0"/>
          </a:p>
          <a:p>
            <a:pPr marL="171450" indent="-171450">
              <a:buFont typeface="Arial" panose="020B0604020202020204" pitchFamily="34" charset="0"/>
              <a:buChar char="•"/>
            </a:pPr>
            <a:r>
              <a:rPr lang="en-US" dirty="0"/>
              <a:t>Deductible: </a:t>
            </a:r>
            <a:r>
              <a:rPr lang="en-US" dirty="0">
                <a:hlinkClick r:id="rId4"/>
              </a:rPr>
              <a:t>https://meps.ahrq.gov/data_stats/summ_tables/insr/state/series_2/2018/tiif3.pdf</a:t>
            </a:r>
            <a:endParaRPr lang="en-US" dirty="0"/>
          </a:p>
          <a:p>
            <a:pPr marL="171450" indent="-171450">
              <a:buFont typeface="Arial" panose="020B0604020202020204" pitchFamily="34" charset="0"/>
              <a:buChar char="•"/>
            </a:pPr>
            <a:r>
              <a:rPr lang="en-US" dirty="0"/>
              <a:t>Was not able to confirm average out of pocket ($797). Is that also from MEPS?</a:t>
            </a:r>
          </a:p>
        </p:txBody>
      </p:sp>
      <p:sp>
        <p:nvSpPr>
          <p:cNvPr id="4" name="Slide Number Placeholder 3"/>
          <p:cNvSpPr>
            <a:spLocks noGrp="1"/>
          </p:cNvSpPr>
          <p:nvPr>
            <p:ph type="sldNum" sz="quarter" idx="5"/>
          </p:nvPr>
        </p:nvSpPr>
        <p:spPr/>
        <p:txBody>
          <a:bodyPr/>
          <a:lstStyle/>
          <a:p>
            <a:fld id="{01D8ED13-D04F-4874-BDFA-12A710744C61}" type="slidenum">
              <a:rPr lang="en-US" smtClean="0"/>
              <a:t>3</a:t>
            </a:fld>
            <a:endParaRPr lang="en-US"/>
          </a:p>
        </p:txBody>
      </p:sp>
    </p:spTree>
    <p:extLst>
      <p:ext uri="{BB962C8B-B14F-4D97-AF65-F5344CB8AC3E}">
        <p14:creationId xmlns:p14="http://schemas.microsoft.com/office/powerpoint/2010/main" val="291843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4</a:t>
            </a:fld>
            <a:endParaRPr lang="en-US"/>
          </a:p>
        </p:txBody>
      </p:sp>
    </p:spTree>
    <p:extLst>
      <p:ext uri="{BB962C8B-B14F-4D97-AF65-F5344CB8AC3E}">
        <p14:creationId xmlns:p14="http://schemas.microsoft.com/office/powerpoint/2010/main" val="288862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a:p>
            <a:r>
              <a:rPr lang="en-US" dirty="0"/>
              <a:t>-------------------------------</a:t>
            </a:r>
          </a:p>
          <a:p>
            <a:endParaRPr lang="en-US" dirty="0"/>
          </a:p>
          <a:p>
            <a:r>
              <a:rPr lang="en-US" dirty="0"/>
              <a:t>Alternate data points: </a:t>
            </a:r>
          </a:p>
          <a:p>
            <a:pPr marL="174708" indent="-174708">
              <a:buFont typeface="Arial" panose="020B0604020202020204" pitchFamily="34" charset="0"/>
              <a:buChar char="•"/>
            </a:pPr>
            <a:r>
              <a:rPr lang="en-US" dirty="0"/>
              <a:t>Median employee tenure in January 2018 was 4.2 years </a:t>
            </a:r>
          </a:p>
          <a:p>
            <a:pPr marL="640594" lvl="1" indent="-174708">
              <a:buFont typeface="Arial" panose="020B0604020202020204" pitchFamily="34" charset="0"/>
              <a:buChar char="•"/>
            </a:pPr>
            <a:r>
              <a:rPr lang="en-US" dirty="0"/>
              <a:t>Median tenure among workers ages 55 to 64 was 10.1 years</a:t>
            </a:r>
          </a:p>
          <a:p>
            <a:pPr marL="640594" lvl="1" indent="-174708">
              <a:buFont typeface="Arial" panose="020B0604020202020204" pitchFamily="34" charset="0"/>
              <a:buChar char="•"/>
            </a:pPr>
            <a:r>
              <a:rPr lang="en-US" dirty="0"/>
              <a:t>Median tenure among workers ages 25 to 34 was 2.8 years</a:t>
            </a:r>
          </a:p>
          <a:p>
            <a:pPr marL="174708" indent="-174708">
              <a:buFont typeface="Arial" panose="020B0604020202020204" pitchFamily="34" charset="0"/>
              <a:buChar char="•"/>
            </a:pPr>
            <a:r>
              <a:rPr lang="en-US" dirty="0"/>
              <a:t>Note 1: This comes out every 2 years so January 2018 is the most current until January 2020</a:t>
            </a:r>
          </a:p>
          <a:p>
            <a:pPr marL="174708" indent="-174708">
              <a:buFont typeface="Arial" panose="020B0604020202020204" pitchFamily="34" charset="0"/>
              <a:buChar char="•"/>
            </a:pPr>
            <a:r>
              <a:rPr lang="en-US" dirty="0"/>
              <a:t>Note 2: median tenure for &gt;25 hasn’t really changed since 2008 so I wouldn’t lean too hard on the idea that this is changing </a:t>
            </a:r>
          </a:p>
          <a:p>
            <a:pPr marL="174708" indent="-174708">
              <a:buFont typeface="Arial" panose="020B0604020202020204" pitchFamily="34" charset="0"/>
              <a:buChar char="•"/>
            </a:pPr>
            <a:r>
              <a:rPr lang="en-US" dirty="0">
                <a:hlinkClick r:id="rId3"/>
              </a:rPr>
              <a:t>https://www.bls.gov/news.release/tenure.nr0.htm</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r>
              <a:rPr lang="en-US" dirty="0"/>
              <a:t>Overall, the distributions of insurance among those who churned looks like a lot like the overall insurance breakdown for Coloradans. </a:t>
            </a:r>
          </a:p>
          <a:p>
            <a:r>
              <a:rPr lang="en-US" dirty="0"/>
              <a:t>Only 16.4% of those currently with ESI churned in the past year compared with 19.1% of all Coloradans in the same age category. </a:t>
            </a:r>
          </a:p>
          <a:p>
            <a:r>
              <a:rPr lang="en-US" dirty="0"/>
              <a:t>About 600,000 Coloradans churned either to ESI, from ESI or between ESI in the past year. (587,375 is the actual number)</a:t>
            </a:r>
          </a:p>
          <a:p>
            <a:r>
              <a:rPr lang="en-US" dirty="0"/>
              <a:t> </a:t>
            </a:r>
          </a:p>
          <a:p>
            <a:r>
              <a:rPr lang="en-US" u="sng" dirty="0">
                <a:hlinkClick r:id="rId4"/>
              </a:rPr>
              <a:t>P:\Projects\Hot Issues in Health\2019 Conference\Presentations\Breakout Sessions\Affordability\SASOutput_ChurnAges0to64.xml</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5</a:t>
            </a:fld>
            <a:endParaRPr lang="en-US"/>
          </a:p>
        </p:txBody>
      </p:sp>
    </p:spTree>
    <p:extLst>
      <p:ext uri="{BB962C8B-B14F-4D97-AF65-F5344CB8AC3E}">
        <p14:creationId xmlns:p14="http://schemas.microsoft.com/office/powerpoint/2010/main" val="324468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for the audience or for panelists: Do you really think this is the last chance to save the market?</a:t>
            </a:r>
          </a:p>
          <a:p>
            <a:endParaRPr lang="en-US" dirty="0"/>
          </a:p>
          <a:p>
            <a:endParaRPr lang="en-US" dirty="0"/>
          </a:p>
          <a:p>
            <a:r>
              <a:rPr lang="en-US" dirty="0"/>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four bars from slide 3 at this source: </a:t>
            </a:r>
            <a:r>
              <a:rPr lang="en-US" dirty="0">
                <a:hlinkClick r:id="rId3"/>
              </a:rPr>
              <a:t>https://www.kff.org/slideshow/public-opinion-on-single-payer-national-health-plans-and-expanding-access-to-medicare-coverage/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 bar calculated from KFF 2019 polling values from here: </a:t>
            </a:r>
            <a:r>
              <a:rPr lang="en-US" dirty="0">
                <a:hlinkClick r:id="rId4"/>
              </a:rPr>
              <a:t>https://www.kff.org/interactive/tracking-public-opinion-on-national-health-plan/</a:t>
            </a:r>
            <a:endParaRPr lang="en-US" dirty="0"/>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6</a:t>
            </a:fld>
            <a:endParaRPr lang="en-US"/>
          </a:p>
        </p:txBody>
      </p:sp>
    </p:spTree>
    <p:extLst>
      <p:ext uri="{BB962C8B-B14F-4D97-AF65-F5344CB8AC3E}">
        <p14:creationId xmlns:p14="http://schemas.microsoft.com/office/powerpoint/2010/main" val="231842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7</a:t>
            </a:fld>
            <a:endParaRPr lang="en-US"/>
          </a:p>
        </p:txBody>
      </p:sp>
    </p:spTree>
    <p:extLst>
      <p:ext uri="{BB962C8B-B14F-4D97-AF65-F5344CB8AC3E}">
        <p14:creationId xmlns:p14="http://schemas.microsoft.com/office/powerpoint/2010/main" val="2899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8</a:t>
            </a:fld>
            <a:endParaRPr lang="en-US"/>
          </a:p>
        </p:txBody>
      </p:sp>
    </p:spTree>
    <p:extLst>
      <p:ext uri="{BB962C8B-B14F-4D97-AF65-F5344CB8AC3E}">
        <p14:creationId xmlns:p14="http://schemas.microsoft.com/office/powerpoint/2010/main" val="171593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Self-Funded employers can customize their health plan rather than simply buying an off the shelf product from an insurer. Self-Funded employers are not subject to state-level regulation (regulated by ERISA), but are on the hook for all health expenses their employees incur. </a:t>
            </a:r>
          </a:p>
          <a:p>
            <a:pPr marL="171450" indent="-171450">
              <a:buFont typeface="Arial" panose="020B0604020202020204" pitchFamily="34" charset="0"/>
              <a:buChar char="•"/>
            </a:pPr>
            <a:r>
              <a:rPr lang="en-US" dirty="0"/>
              <a:t>Fully-Insured employers have less flexibility, but are only responsible for paying the predetermined amount in premium contributions since the insurer is responsible for paying the claims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hybrid approach sometimes called Level Funding has emerged in the past few years. Level Funding allows employers to pay a regular monthly fee based on expected claim costs, with the potential to recoup funds if actual claims are lower than expected. </a:t>
            </a:r>
          </a:p>
          <a:p>
            <a:pPr marL="171450" indent="-171450">
              <a:buFont typeface="Arial" panose="020B0604020202020204" pitchFamily="34" charset="0"/>
              <a:buChar char="•"/>
            </a:pPr>
            <a:r>
              <a:rPr lang="en-US" dirty="0"/>
              <a:t>Stop loss insurance (AKA excess loss insurance) which kicks in once health expenses reach a certain threshold, can limit the financial exposure of self-funded employers, allowing smaller employers to self-fund or level-fund their health plans (source: DOI 2017 Health Insurance Cost Report). </a:t>
            </a:r>
          </a:p>
          <a:p>
            <a:pPr marL="171450" indent="-171450">
              <a:buFont typeface="Arial" panose="020B0604020202020204" pitchFamily="34" charset="0"/>
              <a:buChar char="•"/>
            </a:pPr>
            <a:r>
              <a:rPr lang="en-US" dirty="0">
                <a:hlinkClick r:id="rId3"/>
              </a:rPr>
              <a:t>https://www.kff.org/report-section/2018-employer-health-benefits-survey-section-10-plan-funding/</a:t>
            </a:r>
            <a:endParaRPr lang="en-US" dirty="0"/>
          </a:p>
          <a:p>
            <a:pPr marL="171450" indent="-171450">
              <a:buFont typeface="Arial" panose="020B0604020202020204" pitchFamily="34" charset="0"/>
              <a:buChar char="•"/>
            </a:pPr>
            <a:r>
              <a:rPr lang="en-US" dirty="0">
                <a:hlinkClick r:id="rId4"/>
              </a:rPr>
              <a:t>https://www.onedigital.com/blog/is-partially-self-funding-plan-in-your-future/</a:t>
            </a:r>
            <a:endParaRPr lang="en-US" dirty="0"/>
          </a:p>
          <a:p>
            <a:endParaRPr lang="en-US" dirty="0"/>
          </a:p>
        </p:txBody>
      </p:sp>
      <p:sp>
        <p:nvSpPr>
          <p:cNvPr id="4" name="Slide Number Placeholder 3"/>
          <p:cNvSpPr>
            <a:spLocks noGrp="1"/>
          </p:cNvSpPr>
          <p:nvPr>
            <p:ph type="sldNum" sz="quarter" idx="5"/>
          </p:nvPr>
        </p:nvSpPr>
        <p:spPr/>
        <p:txBody>
          <a:bodyPr/>
          <a:lstStyle/>
          <a:p>
            <a:fld id="{01D8ED13-D04F-4874-BDFA-12A710744C61}" type="slidenum">
              <a:rPr lang="en-US" smtClean="0"/>
              <a:t>9</a:t>
            </a:fld>
            <a:endParaRPr lang="en-US"/>
          </a:p>
        </p:txBody>
      </p:sp>
    </p:spTree>
    <p:extLst>
      <p:ext uri="{BB962C8B-B14F-4D97-AF65-F5344CB8AC3E}">
        <p14:creationId xmlns:p14="http://schemas.microsoft.com/office/powerpoint/2010/main" val="134468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p:cNvSpPr/>
          <p:nvPr userDrawn="1"/>
        </p:nvSpPr>
        <p:spPr>
          <a:xfrm>
            <a:off x="-1" y="0"/>
            <a:ext cx="12192001" cy="6858000"/>
          </a:xfrm>
          <a:prstGeom prst="rect">
            <a:avLst/>
          </a:prstGeom>
          <a:solidFill>
            <a:srgbClr val="2E6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4104" r="16935"/>
          <a:stretch/>
        </p:blipFill>
        <p:spPr>
          <a:xfrm>
            <a:off x="-31261" y="1646637"/>
            <a:ext cx="12244103" cy="4056401"/>
          </a:xfrm>
          <a:prstGeom prst="rect">
            <a:avLst/>
          </a:prstGeom>
        </p:spPr>
      </p:pic>
      <p:sp>
        <p:nvSpPr>
          <p:cNvPr id="2" name="Title 1"/>
          <p:cNvSpPr>
            <a:spLocks noGrp="1"/>
          </p:cNvSpPr>
          <p:nvPr>
            <p:ph type="ctrTitle"/>
          </p:nvPr>
        </p:nvSpPr>
        <p:spPr>
          <a:xfrm>
            <a:off x="497580" y="395534"/>
            <a:ext cx="7484533" cy="1644283"/>
          </a:xfrm>
        </p:spPr>
        <p:txBody>
          <a:bodyPr anchor="b"/>
          <a:lstStyle>
            <a:lvl1pPr algn="l">
              <a:defRPr sz="60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97581" y="2195270"/>
            <a:ext cx="5911036" cy="754183"/>
          </a:xfrm>
        </p:spPr>
        <p:txBody>
          <a:bodyPr/>
          <a:lstStyle>
            <a:lvl1pPr marL="0" indent="0" algn="l">
              <a:buNone/>
              <a:defRPr sz="2400" i="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0" hasCustomPrompt="1"/>
          </p:nvPr>
        </p:nvSpPr>
        <p:spPr>
          <a:xfrm>
            <a:off x="5074790" y="4677203"/>
            <a:ext cx="6252300" cy="422031"/>
          </a:xfrm>
        </p:spPr>
        <p:txBody>
          <a:bodyPr>
            <a:normAutofit/>
          </a:bodyPr>
          <a:lstStyle>
            <a:lvl1pPr marL="0" indent="0" algn="r">
              <a:buFontTx/>
              <a:buNone/>
              <a:defRPr sz="2800" b="1">
                <a:solidFill>
                  <a:srgbClr val="FDB81A"/>
                </a:solidFill>
              </a:defRPr>
            </a:lvl1pPr>
          </a:lstStyle>
          <a:p>
            <a:pPr lvl="0"/>
            <a:r>
              <a:rPr lang="en-US" dirty="0"/>
              <a:t>Name Here</a:t>
            </a:r>
          </a:p>
        </p:txBody>
      </p:sp>
      <p:sp>
        <p:nvSpPr>
          <p:cNvPr id="12" name="Text Placeholder 11"/>
          <p:cNvSpPr>
            <a:spLocks noGrp="1"/>
          </p:cNvSpPr>
          <p:nvPr>
            <p:ph type="body" sz="quarter" idx="11" hasCustomPrompt="1"/>
          </p:nvPr>
        </p:nvSpPr>
        <p:spPr>
          <a:xfrm>
            <a:off x="5074790" y="5116009"/>
            <a:ext cx="6252137" cy="290284"/>
          </a:xfrm>
        </p:spPr>
        <p:txBody>
          <a:bodyPr>
            <a:normAutofit/>
          </a:bodyPr>
          <a:lstStyle>
            <a:lvl1pPr marL="0" indent="0" algn="r">
              <a:buFontTx/>
              <a:buNone/>
              <a:defRPr sz="2000" i="0" baseline="0">
                <a:solidFill>
                  <a:srgbClr val="FDB81A"/>
                </a:solidFill>
              </a:defRPr>
            </a:lvl1pPr>
          </a:lstStyle>
          <a:p>
            <a:pPr lvl="0"/>
            <a:r>
              <a:rPr lang="en-US" dirty="0"/>
              <a:t>Title Here</a:t>
            </a:r>
          </a:p>
        </p:txBody>
      </p:sp>
      <p:sp>
        <p:nvSpPr>
          <p:cNvPr id="14" name="Text Placeholder 13"/>
          <p:cNvSpPr>
            <a:spLocks noGrp="1"/>
          </p:cNvSpPr>
          <p:nvPr>
            <p:ph type="body" sz="quarter" idx="12" hasCustomPrompt="1"/>
          </p:nvPr>
        </p:nvSpPr>
        <p:spPr>
          <a:xfrm>
            <a:off x="5076410" y="5865153"/>
            <a:ext cx="6250517" cy="342880"/>
          </a:xfrm>
        </p:spPr>
        <p:txBody>
          <a:bodyPr>
            <a:noAutofit/>
          </a:bodyPr>
          <a:lstStyle>
            <a:lvl1pPr marL="0" indent="0" algn="r">
              <a:buFontTx/>
              <a:buNone/>
              <a:defRPr sz="2000" b="1">
                <a:solidFill>
                  <a:schemeClr val="bg1"/>
                </a:solidFill>
              </a:defRPr>
            </a:lvl1pPr>
          </a:lstStyle>
          <a:p>
            <a:pPr lvl="0"/>
            <a:r>
              <a:rPr lang="en-US" dirty="0"/>
              <a:t>Event Here</a:t>
            </a:r>
          </a:p>
        </p:txBody>
      </p:sp>
      <p:sp>
        <p:nvSpPr>
          <p:cNvPr id="18" name="Text Placeholder 17"/>
          <p:cNvSpPr>
            <a:spLocks noGrp="1"/>
          </p:cNvSpPr>
          <p:nvPr>
            <p:ph type="body" sz="quarter" idx="13" hasCustomPrompt="1"/>
          </p:nvPr>
        </p:nvSpPr>
        <p:spPr>
          <a:xfrm>
            <a:off x="5075767" y="6197605"/>
            <a:ext cx="6250517" cy="273050"/>
          </a:xfrm>
        </p:spPr>
        <p:txBody>
          <a:bodyPr>
            <a:noAutofit/>
          </a:bodyPr>
          <a:lstStyle>
            <a:lvl1pPr marL="0" indent="0" algn="r">
              <a:buFontTx/>
              <a:buNone/>
              <a:defRPr sz="1600" b="0">
                <a:solidFill>
                  <a:schemeClr val="bg1"/>
                </a:solidFill>
              </a:defRPr>
            </a:lvl1pPr>
          </a:lstStyle>
          <a:p>
            <a:pPr lvl="0"/>
            <a:r>
              <a:rPr lang="en-US" dirty="0"/>
              <a:t>Date Here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691" y="5220678"/>
            <a:ext cx="2055811" cy="1200531"/>
          </a:xfrm>
          <a:prstGeom prst="rect">
            <a:avLst/>
          </a:prstGeom>
        </p:spPr>
      </p:pic>
    </p:spTree>
    <p:extLst>
      <p:ext uri="{BB962C8B-B14F-4D97-AF65-F5344CB8AC3E}">
        <p14:creationId xmlns:p14="http://schemas.microsoft.com/office/powerpoint/2010/main" val="31711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ctrTitle"/>
          </p:nvPr>
        </p:nvSpPr>
        <p:spPr>
          <a:xfrm>
            <a:off x="497580" y="395534"/>
            <a:ext cx="7484533" cy="1644283"/>
          </a:xfrm>
        </p:spPr>
        <p:txBody>
          <a:bodyPr anchor="b"/>
          <a:lstStyle>
            <a:lvl1pPr algn="l">
              <a:defRPr sz="6000">
                <a:solidFill>
                  <a:srgbClr val="2E6380"/>
                </a:solidFill>
                <a:latin typeface="+mn-lt"/>
              </a:defRPr>
            </a:lvl1pPr>
          </a:lstStyle>
          <a:p>
            <a:r>
              <a:rPr lang="en-US"/>
              <a:t>Click to edit Master title style</a:t>
            </a:r>
            <a:endParaRPr lang="en-US" dirty="0"/>
          </a:p>
        </p:txBody>
      </p:sp>
      <p:sp>
        <p:nvSpPr>
          <p:cNvPr id="10" name="Subtitle 2"/>
          <p:cNvSpPr>
            <a:spLocks noGrp="1"/>
          </p:cNvSpPr>
          <p:nvPr>
            <p:ph type="subTitle" idx="1"/>
          </p:nvPr>
        </p:nvSpPr>
        <p:spPr>
          <a:xfrm>
            <a:off x="497581" y="2195270"/>
            <a:ext cx="5911036" cy="754183"/>
          </a:xfrm>
        </p:spPr>
        <p:txBody>
          <a:bodyPr/>
          <a:lstStyle>
            <a:lvl1pPr marL="0" indent="0" algn="l">
              <a:buNone/>
              <a:defRPr sz="2400" i="1">
                <a:solidFill>
                  <a:srgbClr val="2E638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9"/>
          <p:cNvSpPr>
            <a:spLocks noGrp="1"/>
          </p:cNvSpPr>
          <p:nvPr>
            <p:ph type="body" sz="quarter" idx="10" hasCustomPrompt="1"/>
          </p:nvPr>
        </p:nvSpPr>
        <p:spPr>
          <a:xfrm>
            <a:off x="5074790" y="4615211"/>
            <a:ext cx="6252300" cy="422031"/>
          </a:xfrm>
        </p:spPr>
        <p:txBody>
          <a:bodyPr>
            <a:normAutofit/>
          </a:bodyPr>
          <a:lstStyle>
            <a:lvl1pPr marL="0" indent="0" algn="r">
              <a:buFontTx/>
              <a:buNone/>
              <a:defRPr sz="2800" b="1">
                <a:solidFill>
                  <a:srgbClr val="FDB81A"/>
                </a:solidFill>
              </a:defRPr>
            </a:lvl1pPr>
          </a:lstStyle>
          <a:p>
            <a:pPr lvl="0"/>
            <a:r>
              <a:rPr lang="en-US" dirty="0"/>
              <a:t>Name Here</a:t>
            </a:r>
          </a:p>
        </p:txBody>
      </p:sp>
      <p:sp>
        <p:nvSpPr>
          <p:cNvPr id="12" name="Text Placeholder 11"/>
          <p:cNvSpPr>
            <a:spLocks noGrp="1"/>
          </p:cNvSpPr>
          <p:nvPr>
            <p:ph type="body" sz="quarter" idx="11" hasCustomPrompt="1"/>
          </p:nvPr>
        </p:nvSpPr>
        <p:spPr>
          <a:xfrm>
            <a:off x="5074790" y="5116009"/>
            <a:ext cx="6252137" cy="290284"/>
          </a:xfrm>
        </p:spPr>
        <p:txBody>
          <a:bodyPr>
            <a:normAutofit/>
          </a:bodyPr>
          <a:lstStyle>
            <a:lvl1pPr marL="0" indent="0" algn="r">
              <a:buFontTx/>
              <a:buNone/>
              <a:defRPr sz="2000" i="0" baseline="0">
                <a:solidFill>
                  <a:srgbClr val="FDB81A"/>
                </a:solidFill>
              </a:defRPr>
            </a:lvl1pPr>
          </a:lstStyle>
          <a:p>
            <a:pPr lvl="0"/>
            <a:r>
              <a:rPr lang="en-US" dirty="0"/>
              <a:t>Title Here</a:t>
            </a:r>
          </a:p>
        </p:txBody>
      </p:sp>
      <p:sp>
        <p:nvSpPr>
          <p:cNvPr id="17" name="Rectangle 16"/>
          <p:cNvSpPr/>
          <p:nvPr userDrawn="1"/>
        </p:nvSpPr>
        <p:spPr>
          <a:xfrm>
            <a:off x="0" y="6184786"/>
            <a:ext cx="5720861" cy="673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367" y="5177871"/>
            <a:ext cx="2142589" cy="1251207"/>
          </a:xfrm>
          <a:prstGeom prst="rect">
            <a:avLst/>
          </a:prstGeom>
        </p:spPr>
      </p:pic>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7926" r="17592"/>
          <a:stretch/>
        </p:blipFill>
        <p:spPr>
          <a:xfrm>
            <a:off x="10421" y="1714900"/>
            <a:ext cx="12181580" cy="4278467"/>
          </a:xfrm>
          <a:prstGeom prst="rect">
            <a:avLst/>
          </a:prstGeom>
        </p:spPr>
      </p:pic>
      <p:sp>
        <p:nvSpPr>
          <p:cNvPr id="13" name="Text Placeholder 13"/>
          <p:cNvSpPr>
            <a:spLocks noGrp="1"/>
          </p:cNvSpPr>
          <p:nvPr>
            <p:ph type="body" sz="quarter" idx="12" hasCustomPrompt="1"/>
          </p:nvPr>
        </p:nvSpPr>
        <p:spPr>
          <a:xfrm>
            <a:off x="5076410" y="5841906"/>
            <a:ext cx="6250517" cy="342880"/>
          </a:xfrm>
        </p:spPr>
        <p:txBody>
          <a:bodyPr>
            <a:noAutofit/>
          </a:bodyPr>
          <a:lstStyle>
            <a:lvl1pPr marL="0" indent="0" algn="r">
              <a:buFontTx/>
              <a:buNone/>
              <a:defRPr sz="2000" b="1">
                <a:solidFill>
                  <a:srgbClr val="2E6380"/>
                </a:solidFill>
              </a:defRPr>
            </a:lvl1pPr>
          </a:lstStyle>
          <a:p>
            <a:pPr lvl="0"/>
            <a:r>
              <a:rPr lang="en-US" dirty="0"/>
              <a:t>Event Here</a:t>
            </a:r>
          </a:p>
        </p:txBody>
      </p:sp>
      <p:sp>
        <p:nvSpPr>
          <p:cNvPr id="14" name="Text Placeholder 17"/>
          <p:cNvSpPr>
            <a:spLocks noGrp="1"/>
          </p:cNvSpPr>
          <p:nvPr>
            <p:ph type="body" sz="quarter" idx="13" hasCustomPrompt="1"/>
          </p:nvPr>
        </p:nvSpPr>
        <p:spPr>
          <a:xfrm>
            <a:off x="5075767" y="6197605"/>
            <a:ext cx="6250517" cy="273050"/>
          </a:xfrm>
        </p:spPr>
        <p:txBody>
          <a:bodyPr>
            <a:noAutofit/>
          </a:bodyPr>
          <a:lstStyle>
            <a:lvl1pPr marL="0" indent="0" algn="r">
              <a:buFontTx/>
              <a:buNone/>
              <a:defRPr sz="1600" b="0">
                <a:solidFill>
                  <a:srgbClr val="2E6380"/>
                </a:solidFill>
              </a:defRPr>
            </a:lvl1pPr>
          </a:lstStyle>
          <a:p>
            <a:pPr lvl="0"/>
            <a:r>
              <a:rPr lang="en-US" dirty="0"/>
              <a:t>Date Here</a:t>
            </a:r>
          </a:p>
        </p:txBody>
      </p:sp>
    </p:spTree>
    <p:extLst>
      <p:ext uri="{BB962C8B-B14F-4D97-AF65-F5344CB8AC3E}">
        <p14:creationId xmlns:p14="http://schemas.microsoft.com/office/powerpoint/2010/main" val="41435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639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p:cNvSpPr/>
          <p:nvPr userDrawn="1"/>
        </p:nvSpPr>
        <p:spPr>
          <a:xfrm>
            <a:off x="-1" y="5181600"/>
            <a:ext cx="12192001" cy="1676400"/>
          </a:xfrm>
          <a:prstGeom prst="rect">
            <a:avLst/>
          </a:prstGeom>
          <a:solidFill>
            <a:srgbClr val="2E6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2307" y="5504793"/>
            <a:ext cx="5481180" cy="62741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3267" y="6272333"/>
            <a:ext cx="5497944" cy="196639"/>
          </a:xfrm>
          <a:prstGeom prst="rect">
            <a:avLst/>
          </a:prstGeom>
        </p:spPr>
      </p:pic>
      <p:sp>
        <p:nvSpPr>
          <p:cNvPr id="13" name="Text Placeholder 12"/>
          <p:cNvSpPr>
            <a:spLocks noGrp="1"/>
          </p:cNvSpPr>
          <p:nvPr>
            <p:ph type="body" sz="quarter" idx="10" hasCustomPrompt="1"/>
          </p:nvPr>
        </p:nvSpPr>
        <p:spPr>
          <a:xfrm>
            <a:off x="239438" y="5361354"/>
            <a:ext cx="5549636" cy="437670"/>
          </a:xfrm>
        </p:spPr>
        <p:txBody>
          <a:bodyPr>
            <a:noAutofit/>
          </a:bodyPr>
          <a:lstStyle>
            <a:lvl1pPr marL="0" indent="0" algn="ctr">
              <a:buFontTx/>
              <a:buNone/>
              <a:defRPr sz="3600" b="1">
                <a:solidFill>
                  <a:srgbClr val="FDB81A"/>
                </a:solidFill>
              </a:defRPr>
            </a:lvl1pPr>
          </a:lstStyle>
          <a:p>
            <a:pPr lvl="0"/>
            <a:r>
              <a:rPr lang="en-US" dirty="0"/>
              <a:t>Name here</a:t>
            </a:r>
          </a:p>
        </p:txBody>
      </p:sp>
      <p:sp>
        <p:nvSpPr>
          <p:cNvPr id="15" name="Text Placeholder 14"/>
          <p:cNvSpPr>
            <a:spLocks noGrp="1"/>
          </p:cNvSpPr>
          <p:nvPr>
            <p:ph type="body" sz="quarter" idx="11" hasCustomPrompt="1"/>
          </p:nvPr>
        </p:nvSpPr>
        <p:spPr>
          <a:xfrm>
            <a:off x="239438" y="6269264"/>
            <a:ext cx="3960029" cy="305281"/>
          </a:xfrm>
        </p:spPr>
        <p:txBody>
          <a:bodyPr>
            <a:noAutofit/>
          </a:bodyPr>
          <a:lstStyle>
            <a:lvl1pPr marL="0" indent="0" algn="l">
              <a:buFontTx/>
              <a:buNone/>
              <a:defRPr sz="12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####@coloradohealthinstitute.org</a:t>
            </a:r>
          </a:p>
        </p:txBody>
      </p:sp>
      <p:sp>
        <p:nvSpPr>
          <p:cNvPr id="17" name="Text Placeholder 16"/>
          <p:cNvSpPr>
            <a:spLocks noGrp="1"/>
          </p:cNvSpPr>
          <p:nvPr>
            <p:ph type="body" sz="quarter" idx="12" hasCustomPrompt="1"/>
          </p:nvPr>
        </p:nvSpPr>
        <p:spPr>
          <a:xfrm>
            <a:off x="4376617" y="6269263"/>
            <a:ext cx="1412553" cy="310050"/>
          </a:xfrm>
        </p:spPr>
        <p:txBody>
          <a:bodyPr>
            <a:noAutofit/>
          </a:bodyPr>
          <a:lstStyle>
            <a:lvl1pPr marL="0" indent="0" algn="r">
              <a:buFontTx/>
              <a:buNone/>
              <a:defRPr sz="12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dirty="0"/>
              <a:t>720.382.####</a:t>
            </a:r>
          </a:p>
        </p:txBody>
      </p:sp>
      <p:sp>
        <p:nvSpPr>
          <p:cNvPr id="19" name="Text Placeholder 18"/>
          <p:cNvSpPr>
            <a:spLocks noGrp="1"/>
          </p:cNvSpPr>
          <p:nvPr>
            <p:ph type="body" sz="quarter" idx="13" hasCustomPrompt="1"/>
          </p:nvPr>
        </p:nvSpPr>
        <p:spPr>
          <a:xfrm>
            <a:off x="238603" y="5853935"/>
            <a:ext cx="5550568" cy="332981"/>
          </a:xfrm>
        </p:spPr>
        <p:txBody>
          <a:bodyPr>
            <a:noAutofit/>
          </a:bodyPr>
          <a:lstStyle>
            <a:lvl1pPr marL="0" indent="0" algn="ctr">
              <a:buFontTx/>
              <a:buNone/>
              <a:defRPr sz="20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a:t>@######</a:t>
            </a:r>
          </a:p>
        </p:txBody>
      </p:sp>
      <p:sp>
        <p:nvSpPr>
          <p:cNvPr id="23" name="Picture Placeholder 22"/>
          <p:cNvSpPr>
            <a:spLocks noGrp="1"/>
          </p:cNvSpPr>
          <p:nvPr>
            <p:ph type="pic" sz="quarter" idx="14"/>
          </p:nvPr>
        </p:nvSpPr>
        <p:spPr>
          <a:xfrm>
            <a:off x="0" y="0"/>
            <a:ext cx="12192000" cy="5181600"/>
          </a:xfrm>
        </p:spPr>
        <p:txBody>
          <a:bodyPr/>
          <a:lstStyle/>
          <a:p>
            <a:r>
              <a:rPr lang="en-US"/>
              <a:t>Click icon to add picture</a:t>
            </a:r>
          </a:p>
        </p:txBody>
      </p:sp>
    </p:spTree>
    <p:extLst>
      <p:ext uri="{BB962C8B-B14F-4D97-AF65-F5344CB8AC3E}">
        <p14:creationId xmlns:p14="http://schemas.microsoft.com/office/powerpoint/2010/main" val="110885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8" name="Rectangle 7"/>
          <p:cNvSpPr/>
          <p:nvPr userDrawn="1"/>
        </p:nvSpPr>
        <p:spPr>
          <a:xfrm>
            <a:off x="-1" y="0"/>
            <a:ext cx="12192001" cy="6858000"/>
          </a:xfrm>
          <a:prstGeom prst="rect">
            <a:avLst/>
          </a:prstGeom>
          <a:solidFill>
            <a:srgbClr val="2E6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a:spLocks noGrp="1"/>
          </p:cNvSpPr>
          <p:nvPr>
            <p:ph type="ctrTitle"/>
          </p:nvPr>
        </p:nvSpPr>
        <p:spPr>
          <a:xfrm>
            <a:off x="524931" y="5158343"/>
            <a:ext cx="11142133" cy="729882"/>
          </a:xfrm>
        </p:spPr>
        <p:txBody>
          <a:bodyPr anchor="b"/>
          <a:lstStyle>
            <a:lvl1pPr algn="r">
              <a:defRPr sz="4400">
                <a:solidFill>
                  <a:schemeClr val="bg1"/>
                </a:solidFill>
                <a:latin typeface="+mn-lt"/>
              </a:defRPr>
            </a:lvl1pPr>
          </a:lstStyle>
          <a:p>
            <a:r>
              <a:rPr lang="en-US"/>
              <a:t>Click to edit Master title style</a:t>
            </a:r>
            <a:endParaRPr lang="en-US"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4104" r="16935"/>
          <a:stretch/>
        </p:blipFill>
        <p:spPr>
          <a:xfrm>
            <a:off x="-26053" y="491674"/>
            <a:ext cx="12244103" cy="4056401"/>
          </a:xfrm>
          <a:prstGeom prst="rect">
            <a:avLst/>
          </a:prstGeom>
        </p:spPr>
      </p:pic>
    </p:spTree>
    <p:extLst>
      <p:ext uri="{BB962C8B-B14F-4D97-AF65-F5344CB8AC3E}">
        <p14:creationId xmlns:p14="http://schemas.microsoft.com/office/powerpoint/2010/main" val="141212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Rectangle 11"/>
          <p:cNvSpPr/>
          <p:nvPr userDrawn="1"/>
        </p:nvSpPr>
        <p:spPr>
          <a:xfrm>
            <a:off x="0" y="6184786"/>
            <a:ext cx="5720861" cy="673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7926" r="17592"/>
          <a:stretch/>
        </p:blipFill>
        <p:spPr>
          <a:xfrm>
            <a:off x="1" y="425362"/>
            <a:ext cx="12181580" cy="4278467"/>
          </a:xfrm>
          <a:prstGeom prst="rect">
            <a:avLst/>
          </a:prstGeom>
        </p:spPr>
      </p:pic>
      <p:sp>
        <p:nvSpPr>
          <p:cNvPr id="8" name="Title 1"/>
          <p:cNvSpPr>
            <a:spLocks noGrp="1"/>
          </p:cNvSpPr>
          <p:nvPr>
            <p:ph type="ctrTitle"/>
          </p:nvPr>
        </p:nvSpPr>
        <p:spPr>
          <a:xfrm>
            <a:off x="759394" y="5304087"/>
            <a:ext cx="10933723" cy="675175"/>
          </a:xfrm>
        </p:spPr>
        <p:txBody>
          <a:bodyPr anchor="b">
            <a:normAutofit/>
          </a:bodyPr>
          <a:lstStyle>
            <a:lvl1pPr algn="r">
              <a:defRPr sz="4400">
                <a:solidFill>
                  <a:srgbClr val="2E6380"/>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27969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val="0"/>
              </a:ext>
            </a:extLst>
          </a:blip>
          <a:srcRect l="869"/>
          <a:stretch/>
        </p:blipFill>
        <p:spPr>
          <a:xfrm>
            <a:off x="0" y="-53788"/>
            <a:ext cx="12180845" cy="6911788"/>
          </a:xfrm>
          <a:prstGeom prst="rect">
            <a:avLst/>
          </a:prstGeom>
        </p:spPr>
      </p:pic>
      <p:sp>
        <p:nvSpPr>
          <p:cNvPr id="2" name="Title Placeholder 1"/>
          <p:cNvSpPr>
            <a:spLocks noGrp="1"/>
          </p:cNvSpPr>
          <p:nvPr>
            <p:ph type="title"/>
          </p:nvPr>
        </p:nvSpPr>
        <p:spPr>
          <a:xfrm>
            <a:off x="838200" y="365127"/>
            <a:ext cx="10515600" cy="6899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06769"/>
            <a:ext cx="10515600" cy="47701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76736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7" r:id="rId4"/>
    <p:sldLayoutId id="2147483668" r:id="rId5"/>
    <p:sldLayoutId id="2147483669" r:id="rId6"/>
  </p:sldLayoutIdLst>
  <p:txStyles>
    <p:titleStyle>
      <a:lvl1pPr algn="l" defTabSz="914400" rtl="0" eaLnBrk="1" latinLnBrk="0" hangingPunct="1">
        <a:lnSpc>
          <a:spcPct val="90000"/>
        </a:lnSpc>
        <a:spcBef>
          <a:spcPct val="0"/>
        </a:spcBef>
        <a:buNone/>
        <a:defRPr sz="3600" b="1" kern="1200">
          <a:solidFill>
            <a:srgbClr val="2E6380"/>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DB81A"/>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DB81A"/>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DB81A"/>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FDB81A"/>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7185" y="395534"/>
            <a:ext cx="8605352" cy="1340876"/>
          </a:xfrm>
        </p:spPr>
        <p:txBody>
          <a:bodyPr>
            <a:normAutofit fontScale="90000"/>
          </a:bodyPr>
          <a:lstStyle/>
          <a:p>
            <a:r>
              <a:rPr lang="en-US" dirty="0"/>
              <a:t>The Cost of Doing Business</a:t>
            </a:r>
          </a:p>
        </p:txBody>
      </p:sp>
      <p:sp>
        <p:nvSpPr>
          <p:cNvPr id="3" name="Subtitle 2"/>
          <p:cNvSpPr>
            <a:spLocks noGrp="1"/>
          </p:cNvSpPr>
          <p:nvPr>
            <p:ph type="subTitle" idx="1"/>
          </p:nvPr>
        </p:nvSpPr>
        <p:spPr>
          <a:xfrm>
            <a:off x="1897186" y="1691771"/>
            <a:ext cx="4433277" cy="754183"/>
          </a:xfrm>
        </p:spPr>
        <p:txBody>
          <a:bodyPr/>
          <a:lstStyle/>
          <a:p>
            <a:r>
              <a:rPr lang="en-US" dirty="0"/>
              <a:t>What employers can do to address rising health care costs</a:t>
            </a:r>
          </a:p>
        </p:txBody>
      </p:sp>
      <p:sp>
        <p:nvSpPr>
          <p:cNvPr id="4" name="Text Placeholder 3"/>
          <p:cNvSpPr>
            <a:spLocks noGrp="1"/>
          </p:cNvSpPr>
          <p:nvPr>
            <p:ph type="body" sz="quarter" idx="10"/>
          </p:nvPr>
        </p:nvSpPr>
        <p:spPr/>
        <p:txBody>
          <a:bodyPr>
            <a:normAutofit fontScale="92500" lnSpcReduction="10000"/>
          </a:bodyPr>
          <a:lstStyle/>
          <a:p>
            <a:endParaRPr lang="en-US" dirty="0"/>
          </a:p>
        </p:txBody>
      </p:sp>
      <p:sp>
        <p:nvSpPr>
          <p:cNvPr id="5" name="Text Placeholder 4"/>
          <p:cNvSpPr>
            <a:spLocks noGrp="1"/>
          </p:cNvSpPr>
          <p:nvPr>
            <p:ph type="body" sz="quarter" idx="11"/>
          </p:nvPr>
        </p:nvSpPr>
        <p:spPr/>
        <p:txBody>
          <a:bodyPr>
            <a:normAutofit fontScale="85000" lnSpcReduction="20000"/>
          </a:bodyPr>
          <a:lstStyle/>
          <a:p>
            <a:endParaRPr lang="en-US"/>
          </a:p>
        </p:txBody>
      </p:sp>
      <p:sp>
        <p:nvSpPr>
          <p:cNvPr id="6" name="Text Placeholder 5"/>
          <p:cNvSpPr>
            <a:spLocks noGrp="1"/>
          </p:cNvSpPr>
          <p:nvPr>
            <p:ph type="body" sz="quarter" idx="12"/>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72"/>
            <a:ext cx="12290206" cy="6913672"/>
          </a:xfrm>
          <a:prstGeom prst="rect">
            <a:avLst/>
          </a:prstGeom>
        </p:spPr>
      </p:pic>
    </p:spTree>
    <p:extLst>
      <p:ext uri="{BB962C8B-B14F-4D97-AF65-F5344CB8AC3E}">
        <p14:creationId xmlns:p14="http://schemas.microsoft.com/office/powerpoint/2010/main" val="410680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601"/>
            <a:ext cx="12265192" cy="6899601"/>
          </a:xfrm>
          <a:prstGeom prst="rect">
            <a:avLst/>
          </a:prstGeom>
        </p:spPr>
      </p:pic>
      <p:sp>
        <p:nvSpPr>
          <p:cNvPr id="2" name="Title 1">
            <a:extLst>
              <a:ext uri="{FF2B5EF4-FFF2-40B4-BE49-F238E27FC236}">
                <a16:creationId xmlns:a16="http://schemas.microsoft.com/office/drawing/2014/main" id="{92DCF363-D020-4065-B662-32F321A89AB0}"/>
              </a:ext>
            </a:extLst>
          </p:cNvPr>
          <p:cNvSpPr>
            <a:spLocks noGrp="1"/>
          </p:cNvSpPr>
          <p:nvPr>
            <p:ph type="title"/>
          </p:nvPr>
        </p:nvSpPr>
        <p:spPr>
          <a:xfrm>
            <a:off x="712694" y="0"/>
            <a:ext cx="10515600" cy="2521509"/>
          </a:xfrm>
        </p:spPr>
        <p:txBody>
          <a:bodyPr>
            <a:normAutofit/>
          </a:bodyPr>
          <a:lstStyle/>
          <a:p>
            <a:pPr>
              <a:spcAft>
                <a:spcPts val="3600"/>
              </a:spcAft>
            </a:pPr>
            <a:r>
              <a:rPr lang="en-US" sz="5400" dirty="0">
                <a:solidFill>
                  <a:schemeClr val="bg1"/>
                </a:solidFill>
              </a:rPr>
              <a:t>Many Employers, </a:t>
            </a:r>
            <a:br>
              <a:rPr lang="en-US" sz="5400" dirty="0">
                <a:solidFill>
                  <a:schemeClr val="bg1"/>
                </a:solidFill>
              </a:rPr>
            </a:br>
            <a:r>
              <a:rPr lang="en-US" sz="5400" dirty="0">
                <a:solidFill>
                  <a:schemeClr val="bg1"/>
                </a:solidFill>
              </a:rPr>
              <a:t>Many Strategies</a:t>
            </a:r>
            <a:br>
              <a:rPr lang="en-US" sz="4800" dirty="0">
                <a:solidFill>
                  <a:schemeClr val="bg1"/>
                </a:solidFill>
              </a:rPr>
            </a:br>
            <a:endParaRPr lang="en-US" sz="2200" dirty="0">
              <a:solidFill>
                <a:srgbClr val="FDB81A"/>
              </a:solidFill>
            </a:endParaRPr>
          </a:p>
        </p:txBody>
      </p:sp>
      <p:sp>
        <p:nvSpPr>
          <p:cNvPr id="3" name="Content Placeholder 2">
            <a:extLst>
              <a:ext uri="{FF2B5EF4-FFF2-40B4-BE49-F238E27FC236}">
                <a16:creationId xmlns:a16="http://schemas.microsoft.com/office/drawing/2014/main" id="{3CBE4E01-9A09-4D07-9593-E26714025D81}"/>
              </a:ext>
            </a:extLst>
          </p:cNvPr>
          <p:cNvSpPr>
            <a:spLocks noGrp="1"/>
          </p:cNvSpPr>
          <p:nvPr>
            <p:ph idx="1"/>
          </p:nvPr>
        </p:nvSpPr>
        <p:spPr>
          <a:xfrm>
            <a:off x="712694" y="2562685"/>
            <a:ext cx="9124950" cy="4152680"/>
          </a:xfrm>
        </p:spPr>
        <p:txBody>
          <a:bodyPr>
            <a:normAutofit lnSpcReduction="10000"/>
          </a:bodyPr>
          <a:lstStyle/>
          <a:p>
            <a:pPr>
              <a:spcAft>
                <a:spcPts val="1800"/>
              </a:spcAft>
            </a:pPr>
            <a:r>
              <a:rPr lang="en-US" b="1" dirty="0">
                <a:solidFill>
                  <a:schemeClr val="bg1"/>
                </a:solidFill>
              </a:rPr>
              <a:t>Tamara Pogue</a:t>
            </a:r>
            <a:br>
              <a:rPr lang="en-US" b="1" dirty="0">
                <a:solidFill>
                  <a:schemeClr val="bg1"/>
                </a:solidFill>
              </a:rPr>
            </a:br>
            <a:r>
              <a:rPr lang="en-US" i="1" dirty="0">
                <a:solidFill>
                  <a:schemeClr val="bg1"/>
                </a:solidFill>
              </a:rPr>
              <a:t>CEO, Peak Health Alliance</a:t>
            </a:r>
          </a:p>
          <a:p>
            <a:pPr>
              <a:spcAft>
                <a:spcPts val="1800"/>
              </a:spcAft>
            </a:pPr>
            <a:r>
              <a:rPr lang="en-US" b="1" dirty="0">
                <a:solidFill>
                  <a:schemeClr val="bg1"/>
                </a:solidFill>
              </a:rPr>
              <a:t>Marguerite Tuthill</a:t>
            </a:r>
            <a:br>
              <a:rPr lang="en-US" b="1" dirty="0">
                <a:solidFill>
                  <a:schemeClr val="bg1"/>
                </a:solidFill>
              </a:rPr>
            </a:br>
            <a:r>
              <a:rPr lang="en-US" i="1" dirty="0">
                <a:solidFill>
                  <a:schemeClr val="bg1"/>
                </a:solidFill>
              </a:rPr>
              <a:t>Director, Value-based Operations</a:t>
            </a:r>
            <a:r>
              <a:rPr lang="en-US" i="1">
                <a:solidFill>
                  <a:schemeClr val="bg1"/>
                </a:solidFill>
              </a:rPr>
              <a:t>, Community Care Alliance</a:t>
            </a:r>
            <a:endParaRPr lang="en-US" i="1" dirty="0">
              <a:solidFill>
                <a:schemeClr val="bg1"/>
              </a:solidFill>
            </a:endParaRPr>
          </a:p>
          <a:p>
            <a:r>
              <a:rPr lang="en-US" b="1" dirty="0">
                <a:solidFill>
                  <a:schemeClr val="bg1"/>
                </a:solidFill>
              </a:rPr>
              <a:t>Laura </a:t>
            </a:r>
            <a:r>
              <a:rPr lang="en-US" b="1" dirty="0" err="1">
                <a:solidFill>
                  <a:schemeClr val="bg1"/>
                </a:solidFill>
              </a:rPr>
              <a:t>Giocomo</a:t>
            </a:r>
            <a:r>
              <a:rPr lang="en-US" b="1" dirty="0">
                <a:solidFill>
                  <a:schemeClr val="bg1"/>
                </a:solidFill>
              </a:rPr>
              <a:t> Rizzo</a:t>
            </a:r>
            <a:br>
              <a:rPr lang="en-US" b="1" dirty="0">
                <a:solidFill>
                  <a:schemeClr val="bg1"/>
                </a:solidFill>
              </a:rPr>
            </a:br>
            <a:r>
              <a:rPr lang="en-US" i="1" dirty="0">
                <a:solidFill>
                  <a:schemeClr val="bg1"/>
                </a:solidFill>
              </a:rPr>
              <a:t>Senior Vice President of External Affairs, </a:t>
            </a:r>
            <a:br>
              <a:rPr lang="en-US" i="1" dirty="0">
                <a:solidFill>
                  <a:schemeClr val="bg1"/>
                </a:solidFill>
              </a:rPr>
            </a:br>
            <a:r>
              <a:rPr lang="en-US" i="1" dirty="0">
                <a:solidFill>
                  <a:schemeClr val="bg1"/>
                </a:solidFill>
              </a:rPr>
              <a:t>Denver Metro Chamber of Commerce</a:t>
            </a:r>
          </a:p>
        </p:txBody>
      </p:sp>
      <p:sp>
        <p:nvSpPr>
          <p:cNvPr id="5" name="TextBox 4"/>
          <p:cNvSpPr txBox="1"/>
          <p:nvPr/>
        </p:nvSpPr>
        <p:spPr>
          <a:xfrm>
            <a:off x="712694" y="2038265"/>
            <a:ext cx="2693894" cy="461665"/>
          </a:xfrm>
          <a:prstGeom prst="rect">
            <a:avLst/>
          </a:prstGeom>
          <a:noFill/>
        </p:spPr>
        <p:txBody>
          <a:bodyPr wrap="square" rtlCol="0">
            <a:spAutoFit/>
          </a:bodyPr>
          <a:lstStyle/>
          <a:p>
            <a:r>
              <a:rPr lang="en-US" sz="2400" b="1" dirty="0">
                <a:solidFill>
                  <a:srgbClr val="FDB81A"/>
                </a:solidFill>
              </a:rPr>
              <a:t>Today’s Panel:</a:t>
            </a:r>
            <a:endParaRPr lang="en-US" sz="2400" b="1" dirty="0"/>
          </a:p>
        </p:txBody>
      </p:sp>
    </p:spTree>
    <p:extLst>
      <p:ext uri="{BB962C8B-B14F-4D97-AF65-F5344CB8AC3E}">
        <p14:creationId xmlns:p14="http://schemas.microsoft.com/office/powerpoint/2010/main" val="232390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Three Takeaways</a:t>
            </a:r>
          </a:p>
        </p:txBody>
      </p:sp>
      <p:sp>
        <p:nvSpPr>
          <p:cNvPr id="3" name="Content Placeholder 2"/>
          <p:cNvSpPr>
            <a:spLocks noGrp="1"/>
          </p:cNvSpPr>
          <p:nvPr>
            <p:ph idx="1"/>
          </p:nvPr>
        </p:nvSpPr>
        <p:spPr>
          <a:xfrm>
            <a:off x="838200" y="1628442"/>
            <a:ext cx="10515600" cy="3830249"/>
          </a:xfrm>
        </p:spPr>
        <p:txBody>
          <a:bodyPr>
            <a:normAutofit/>
          </a:bodyPr>
          <a:lstStyle/>
          <a:p>
            <a:pPr marL="461963" indent="-461963">
              <a:spcAft>
                <a:spcPts val="2400"/>
              </a:spcAft>
            </a:pPr>
            <a:r>
              <a:rPr lang="en-US" sz="4800" dirty="0"/>
              <a:t>Employers foot the bill for most Coloradans (and it’s a big one)</a:t>
            </a:r>
          </a:p>
          <a:p>
            <a:pPr marL="461963" indent="-461963">
              <a:spcAft>
                <a:spcPts val="2400"/>
              </a:spcAft>
            </a:pPr>
            <a:r>
              <a:rPr lang="en-US" sz="4800" dirty="0"/>
              <a:t>Relationship status: </a:t>
            </a:r>
            <a:r>
              <a:rPr lang="en-US" sz="4800" i="1" dirty="0"/>
              <a:t>It’s Complicated</a:t>
            </a:r>
          </a:p>
          <a:p>
            <a:pPr marL="461963" indent="-461963">
              <a:spcAft>
                <a:spcPts val="2400"/>
              </a:spcAft>
            </a:pPr>
            <a:r>
              <a:rPr lang="en-US" sz="4800" dirty="0"/>
              <a:t>Many employers, many strategies</a:t>
            </a:r>
          </a:p>
        </p:txBody>
      </p:sp>
    </p:spTree>
    <p:extLst>
      <p:ext uri="{BB962C8B-B14F-4D97-AF65-F5344CB8AC3E}">
        <p14:creationId xmlns:p14="http://schemas.microsoft.com/office/powerpoint/2010/main" val="17172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car&#10;&#10;Description automatically generated">
            <a:extLst>
              <a:ext uri="{FF2B5EF4-FFF2-40B4-BE49-F238E27FC236}">
                <a16:creationId xmlns:a16="http://schemas.microsoft.com/office/drawing/2014/main" id="{A7E9F2FC-207D-4BF3-9184-5B74036E4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416" y="2481641"/>
            <a:ext cx="5352669" cy="3032148"/>
          </a:xfrm>
          <a:prstGeom prst="rect">
            <a:avLst/>
          </a:prstGeom>
        </p:spPr>
      </p:pic>
      <p:sp>
        <p:nvSpPr>
          <p:cNvPr id="3" name="Rectangle 2">
            <a:extLst>
              <a:ext uri="{FF2B5EF4-FFF2-40B4-BE49-F238E27FC236}">
                <a16:creationId xmlns:a16="http://schemas.microsoft.com/office/drawing/2014/main" id="{493E1FB5-B22B-4CF4-94E7-FBCEECDD31A5}"/>
              </a:ext>
            </a:extLst>
          </p:cNvPr>
          <p:cNvSpPr>
            <a:spLocks noChangeArrowheads="1"/>
          </p:cNvSpPr>
          <p:nvPr/>
        </p:nvSpPr>
        <p:spPr bwMode="auto">
          <a:xfrm>
            <a:off x="3425854" y="22757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itle 1">
            <a:extLst>
              <a:ext uri="{FF2B5EF4-FFF2-40B4-BE49-F238E27FC236}">
                <a16:creationId xmlns:a16="http://schemas.microsoft.com/office/drawing/2014/main" id="{2554B59E-FDF9-4B2C-AE85-5AB8739341A8}"/>
              </a:ext>
            </a:extLst>
          </p:cNvPr>
          <p:cNvSpPr>
            <a:spLocks noGrp="1"/>
          </p:cNvSpPr>
          <p:nvPr>
            <p:ph type="title"/>
          </p:nvPr>
        </p:nvSpPr>
        <p:spPr>
          <a:xfrm>
            <a:off x="905164" y="365127"/>
            <a:ext cx="9134186" cy="1039687"/>
          </a:xfrm>
        </p:spPr>
        <p:txBody>
          <a:bodyPr>
            <a:noAutofit/>
          </a:bodyPr>
          <a:lstStyle/>
          <a:p>
            <a:r>
              <a:rPr lang="en-US" sz="4400" dirty="0"/>
              <a:t>Colorado’s Employers Pick Up </a:t>
            </a:r>
            <a:br>
              <a:rPr lang="en-US" sz="4400" dirty="0"/>
            </a:br>
            <a:r>
              <a:rPr lang="en-US" sz="4400" dirty="0"/>
              <a:t>More of the Cost of Health Insurance</a:t>
            </a:r>
          </a:p>
        </p:txBody>
      </p:sp>
      <p:sp>
        <p:nvSpPr>
          <p:cNvPr id="9" name="Rectangle 8">
            <a:extLst>
              <a:ext uri="{FF2B5EF4-FFF2-40B4-BE49-F238E27FC236}">
                <a16:creationId xmlns:a16="http://schemas.microsoft.com/office/drawing/2014/main" id="{405F7DB8-ECE6-4ADC-B6AB-2EF91E2C12C1}"/>
              </a:ext>
            </a:extLst>
          </p:cNvPr>
          <p:cNvSpPr/>
          <p:nvPr/>
        </p:nvSpPr>
        <p:spPr>
          <a:xfrm>
            <a:off x="1906352" y="2074812"/>
            <a:ext cx="2346330" cy="104175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solidFill>
                  <a:schemeClr val="tx1"/>
                </a:solidFill>
              </a:rPr>
              <a:t>Employer contribution</a:t>
            </a:r>
          </a:p>
        </p:txBody>
      </p:sp>
      <p:sp>
        <p:nvSpPr>
          <p:cNvPr id="10" name="Rectangle 9">
            <a:extLst>
              <a:ext uri="{FF2B5EF4-FFF2-40B4-BE49-F238E27FC236}">
                <a16:creationId xmlns:a16="http://schemas.microsoft.com/office/drawing/2014/main" id="{3274D211-FB99-435D-A1A2-B467FE42915A}"/>
              </a:ext>
            </a:extLst>
          </p:cNvPr>
          <p:cNvSpPr/>
          <p:nvPr/>
        </p:nvSpPr>
        <p:spPr>
          <a:xfrm>
            <a:off x="7693020" y="2074812"/>
            <a:ext cx="2346330" cy="104175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solidFill>
                  <a:schemeClr val="tx1"/>
                </a:solidFill>
              </a:rPr>
              <a:t>Employee contribution</a:t>
            </a:r>
          </a:p>
        </p:txBody>
      </p:sp>
      <p:sp>
        <p:nvSpPr>
          <p:cNvPr id="11" name="Rectangle 10">
            <a:extLst>
              <a:ext uri="{FF2B5EF4-FFF2-40B4-BE49-F238E27FC236}">
                <a16:creationId xmlns:a16="http://schemas.microsoft.com/office/drawing/2014/main" id="{12BEADBF-3496-4325-AFA2-1C48B0A90461}"/>
              </a:ext>
            </a:extLst>
          </p:cNvPr>
          <p:cNvSpPr/>
          <p:nvPr/>
        </p:nvSpPr>
        <p:spPr>
          <a:xfrm>
            <a:off x="2492934" y="2409315"/>
            <a:ext cx="1173165" cy="104175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solidFill>
                  <a:schemeClr val="tx1"/>
                </a:solidFill>
              </a:rPr>
              <a:t>$13,351</a:t>
            </a:r>
          </a:p>
        </p:txBody>
      </p:sp>
      <p:sp>
        <p:nvSpPr>
          <p:cNvPr id="12" name="Rectangle 11">
            <a:extLst>
              <a:ext uri="{FF2B5EF4-FFF2-40B4-BE49-F238E27FC236}">
                <a16:creationId xmlns:a16="http://schemas.microsoft.com/office/drawing/2014/main" id="{938C52EB-6A2C-4191-878B-A49667347BA7}"/>
              </a:ext>
            </a:extLst>
          </p:cNvPr>
          <p:cNvSpPr/>
          <p:nvPr/>
        </p:nvSpPr>
        <p:spPr>
          <a:xfrm>
            <a:off x="8476685" y="2409315"/>
            <a:ext cx="1173165" cy="104175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solidFill>
                  <a:schemeClr val="tx1"/>
                </a:solidFill>
              </a:rPr>
              <a:t>$4,963</a:t>
            </a:r>
          </a:p>
        </p:txBody>
      </p:sp>
      <p:sp>
        <p:nvSpPr>
          <p:cNvPr id="4" name="TextBox 3">
            <a:extLst>
              <a:ext uri="{FF2B5EF4-FFF2-40B4-BE49-F238E27FC236}">
                <a16:creationId xmlns:a16="http://schemas.microsoft.com/office/drawing/2014/main" id="{E558E14B-C093-43CA-A4C1-B10722E5179A}"/>
              </a:ext>
            </a:extLst>
          </p:cNvPr>
          <p:cNvSpPr txBox="1"/>
          <p:nvPr/>
        </p:nvSpPr>
        <p:spPr>
          <a:xfrm>
            <a:off x="4047830" y="5130023"/>
            <a:ext cx="4096343" cy="646331"/>
          </a:xfrm>
          <a:prstGeom prst="rect">
            <a:avLst/>
          </a:prstGeom>
          <a:noFill/>
        </p:spPr>
        <p:txBody>
          <a:bodyPr wrap="square" rtlCol="0">
            <a:spAutoFit/>
          </a:bodyPr>
          <a:lstStyle/>
          <a:p>
            <a:pPr algn="ctr"/>
            <a:r>
              <a:rPr lang="en-US" dirty="0"/>
              <a:t>Average Premium Cost for Family Coverage in Colorado (2018): </a:t>
            </a:r>
            <a:r>
              <a:rPr lang="en-US" b="1" dirty="0"/>
              <a:t>$18,314</a:t>
            </a:r>
          </a:p>
        </p:txBody>
      </p:sp>
      <p:cxnSp>
        <p:nvCxnSpPr>
          <p:cNvPr id="16" name="Straight Connector 15">
            <a:extLst>
              <a:ext uri="{FF2B5EF4-FFF2-40B4-BE49-F238E27FC236}">
                <a16:creationId xmlns:a16="http://schemas.microsoft.com/office/drawing/2014/main" id="{2CE3A048-D9A4-45AA-AD88-AE6FDB86073D}"/>
              </a:ext>
            </a:extLst>
          </p:cNvPr>
          <p:cNvCxnSpPr>
            <a:cxnSpLocks/>
          </p:cNvCxnSpPr>
          <p:nvPr/>
        </p:nvCxnSpPr>
        <p:spPr>
          <a:xfrm>
            <a:off x="7100214" y="2409313"/>
            <a:ext cx="0" cy="2628100"/>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110C43FB-FFA4-412E-92E9-F438F07856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5402" y="4983430"/>
            <a:ext cx="2146376" cy="15322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BC9BCCC-3E23-4150-B6E0-E91DDDF9022E}"/>
              </a:ext>
            </a:extLst>
          </p:cNvPr>
          <p:cNvSpPr/>
          <p:nvPr/>
        </p:nvSpPr>
        <p:spPr>
          <a:xfrm>
            <a:off x="8700448" y="4166176"/>
            <a:ext cx="1338903" cy="104175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dirty="0">
                <a:solidFill>
                  <a:schemeClr val="tx1"/>
                </a:solidFill>
              </a:rPr>
              <a:t>Deductible</a:t>
            </a:r>
          </a:p>
          <a:p>
            <a:pPr algn="r"/>
            <a:r>
              <a:rPr lang="en-US" b="1" dirty="0">
                <a:solidFill>
                  <a:schemeClr val="tx1"/>
                </a:solidFill>
              </a:rPr>
              <a:t>$4,011</a:t>
            </a:r>
          </a:p>
        </p:txBody>
      </p:sp>
      <p:grpSp>
        <p:nvGrpSpPr>
          <p:cNvPr id="6" name="Group 5">
            <a:extLst>
              <a:ext uri="{FF2B5EF4-FFF2-40B4-BE49-F238E27FC236}">
                <a16:creationId xmlns:a16="http://schemas.microsoft.com/office/drawing/2014/main" id="{61AEFC55-C8C3-4CF6-B074-8970DCA4A7D8}"/>
              </a:ext>
            </a:extLst>
          </p:cNvPr>
          <p:cNvGrpSpPr/>
          <p:nvPr/>
        </p:nvGrpSpPr>
        <p:grpSpPr>
          <a:xfrm>
            <a:off x="12215638" y="3667632"/>
            <a:ext cx="2216061" cy="2631595"/>
            <a:chOff x="9167638" y="4166174"/>
            <a:chExt cx="2216061" cy="2631595"/>
          </a:xfrm>
        </p:grpSpPr>
        <p:pic>
          <p:nvPicPr>
            <p:cNvPr id="2054" name="Picture 6">
              <a:extLst>
                <a:ext uri="{FF2B5EF4-FFF2-40B4-BE49-F238E27FC236}">
                  <a16:creationId xmlns:a16="http://schemas.microsoft.com/office/drawing/2014/main" id="{9DDA8472-DAB4-453D-A6E9-9A9E598357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7638" y="4581708"/>
              <a:ext cx="2216061" cy="22160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CC88D78-84C8-4893-A315-329754DAD6D1}"/>
                </a:ext>
              </a:extLst>
            </p:cNvPr>
            <p:cNvSpPr/>
            <p:nvPr/>
          </p:nvSpPr>
          <p:spPr>
            <a:xfrm>
              <a:off x="9780818" y="4166174"/>
              <a:ext cx="1338903" cy="104175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dirty="0">
                  <a:solidFill>
                    <a:schemeClr val="tx1"/>
                  </a:solidFill>
                </a:rPr>
                <a:t>Average Out of Pocket</a:t>
              </a:r>
            </a:p>
            <a:p>
              <a:pPr algn="r"/>
              <a:r>
                <a:rPr lang="en-US" b="1" dirty="0">
                  <a:solidFill>
                    <a:schemeClr val="tx1"/>
                  </a:solidFill>
                </a:rPr>
                <a:t>$797</a:t>
              </a:r>
            </a:p>
          </p:txBody>
        </p:sp>
      </p:grpSp>
      <p:sp>
        <p:nvSpPr>
          <p:cNvPr id="17" name="TextBox 16">
            <a:extLst>
              <a:ext uri="{FF2B5EF4-FFF2-40B4-BE49-F238E27FC236}">
                <a16:creationId xmlns:a16="http://schemas.microsoft.com/office/drawing/2014/main" id="{4A506857-730D-4E2A-B84F-3140E82D0BE8}"/>
              </a:ext>
            </a:extLst>
          </p:cNvPr>
          <p:cNvSpPr txBox="1"/>
          <p:nvPr/>
        </p:nvSpPr>
        <p:spPr>
          <a:xfrm>
            <a:off x="1185733" y="6223715"/>
            <a:ext cx="11506200" cy="246221"/>
          </a:xfrm>
          <a:prstGeom prst="rect">
            <a:avLst/>
          </a:prstGeom>
          <a:noFill/>
        </p:spPr>
        <p:txBody>
          <a:bodyPr wrap="square" rtlCol="0">
            <a:spAutoFit/>
          </a:bodyPr>
          <a:lstStyle/>
          <a:p>
            <a:r>
              <a:rPr lang="en-US" sz="1000" i="1" dirty="0"/>
              <a:t>Source: Medical Expenditure Panel Survey 2018</a:t>
            </a:r>
          </a:p>
        </p:txBody>
      </p:sp>
    </p:spTree>
    <p:extLst>
      <p:ext uri="{BB962C8B-B14F-4D97-AF65-F5344CB8AC3E}">
        <p14:creationId xmlns:p14="http://schemas.microsoft.com/office/powerpoint/2010/main" val="9692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79167E-6 -4.44444E-6 L 0.32109 -0.03889 " pathEditMode="relative" rAng="0" ptsTypes="AA">
                                      <p:cBhvr>
                                        <p:cTn id="30" dur="2000" fill="hold"/>
                                        <p:tgtEl>
                                          <p:spTgt spid="13"/>
                                        </p:tgtEl>
                                        <p:attrNameLst>
                                          <p:attrName>ppt_x</p:attrName>
                                          <p:attrName>ppt_y</p:attrName>
                                        </p:attrNameLst>
                                      </p:cBhvr>
                                      <p:rCtr x="15911" y="208"/>
                                    </p:animMotion>
                                  </p:childTnLst>
                                </p:cTn>
                              </p:par>
                              <p:par>
                                <p:cTn id="31" presetID="1" presetClass="exit"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1.45833E-6 -3.7037E-7 L -0.29245 -0.03981 " pathEditMode="relative" rAng="0" ptsTypes="AA">
                                      <p:cBhvr>
                                        <p:cTn id="36" dur="2000" fill="hold"/>
                                        <p:tgtEl>
                                          <p:spTgt spid="6"/>
                                        </p:tgtEl>
                                        <p:attrNameLst>
                                          <p:attrName>ppt_x</p:attrName>
                                          <p:attrName>ppt_y</p:attrName>
                                        </p:attrNameLst>
                                      </p:cBhvr>
                                      <p:rCtr x="-14622"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4" grpId="0"/>
      <p:bldP spid="19" grpId="0"/>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B59E-FDF9-4B2C-AE85-5AB8739341A8}"/>
              </a:ext>
            </a:extLst>
          </p:cNvPr>
          <p:cNvSpPr>
            <a:spLocks noGrp="1"/>
          </p:cNvSpPr>
          <p:nvPr>
            <p:ph type="title"/>
          </p:nvPr>
        </p:nvSpPr>
        <p:spPr>
          <a:xfrm>
            <a:off x="701964" y="365127"/>
            <a:ext cx="9070109" cy="1039687"/>
          </a:xfrm>
        </p:spPr>
        <p:txBody>
          <a:bodyPr>
            <a:noAutofit/>
          </a:bodyPr>
          <a:lstStyle/>
          <a:p>
            <a:r>
              <a:rPr lang="en-US" sz="4400" dirty="0"/>
              <a:t>Most Coloradans Still Get Insurance Through Their Employer …</a:t>
            </a:r>
          </a:p>
        </p:txBody>
      </p:sp>
      <p:sp>
        <p:nvSpPr>
          <p:cNvPr id="5" name="TextBox 4">
            <a:extLst>
              <a:ext uri="{FF2B5EF4-FFF2-40B4-BE49-F238E27FC236}">
                <a16:creationId xmlns:a16="http://schemas.microsoft.com/office/drawing/2014/main" id="{25A883D7-5B06-40C1-93A5-DA9E74FBCE1F}"/>
              </a:ext>
            </a:extLst>
          </p:cNvPr>
          <p:cNvSpPr txBox="1"/>
          <p:nvPr/>
        </p:nvSpPr>
        <p:spPr>
          <a:xfrm>
            <a:off x="2728279" y="5409275"/>
            <a:ext cx="8035635" cy="492443"/>
          </a:xfrm>
          <a:prstGeom prst="rect">
            <a:avLst/>
          </a:prstGeom>
          <a:noFill/>
        </p:spPr>
        <p:txBody>
          <a:bodyPr wrap="square" rtlCol="0">
            <a:spAutoFit/>
          </a:bodyPr>
          <a:lstStyle/>
          <a:p>
            <a:r>
              <a:rPr lang="en-US" sz="2600" dirty="0">
                <a:solidFill>
                  <a:schemeClr val="tx1">
                    <a:lumMod val="75000"/>
                    <a:lumOff val="25000"/>
                  </a:schemeClr>
                </a:solidFill>
              </a:rPr>
              <a:t>of Coloradans had employer-sponsored insurance in 2019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374" y="1768232"/>
            <a:ext cx="9263668" cy="3328818"/>
          </a:xfrm>
          <a:prstGeom prst="rect">
            <a:avLst/>
          </a:prstGeom>
        </p:spPr>
      </p:pic>
      <p:sp>
        <p:nvSpPr>
          <p:cNvPr id="7" name="Rectangle 6"/>
          <p:cNvSpPr/>
          <p:nvPr/>
        </p:nvSpPr>
        <p:spPr>
          <a:xfrm>
            <a:off x="1472135" y="5379361"/>
            <a:ext cx="1293091" cy="591127"/>
          </a:xfrm>
          <a:prstGeom prst="rect">
            <a:avLst/>
          </a:prstGeom>
          <a:solidFill>
            <a:srgbClr val="5F3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6716" y="5360889"/>
            <a:ext cx="1403927" cy="646331"/>
          </a:xfrm>
          <a:prstGeom prst="rect">
            <a:avLst/>
          </a:prstGeom>
          <a:noFill/>
        </p:spPr>
        <p:txBody>
          <a:bodyPr wrap="square" rtlCol="0">
            <a:spAutoFit/>
          </a:bodyPr>
          <a:lstStyle/>
          <a:p>
            <a:pPr algn="ctr"/>
            <a:r>
              <a:rPr lang="en-US" sz="3600" b="1" dirty="0">
                <a:solidFill>
                  <a:schemeClr val="bg1"/>
                </a:solidFill>
              </a:rPr>
              <a:t>52.7%</a:t>
            </a:r>
            <a:endParaRPr lang="en-US" sz="3600" dirty="0">
              <a:solidFill>
                <a:schemeClr val="bg1"/>
              </a:solidFill>
            </a:endParaRPr>
          </a:p>
        </p:txBody>
      </p:sp>
      <p:sp>
        <p:nvSpPr>
          <p:cNvPr id="8" name="TextBox 7">
            <a:extLst>
              <a:ext uri="{FF2B5EF4-FFF2-40B4-BE49-F238E27FC236}">
                <a16:creationId xmlns:a16="http://schemas.microsoft.com/office/drawing/2014/main" id="{4974D776-CBC0-413A-8E2E-82384898EBF4}"/>
              </a:ext>
            </a:extLst>
          </p:cNvPr>
          <p:cNvSpPr txBox="1"/>
          <p:nvPr/>
        </p:nvSpPr>
        <p:spPr>
          <a:xfrm>
            <a:off x="1312374" y="6271060"/>
            <a:ext cx="11506200" cy="246221"/>
          </a:xfrm>
          <a:prstGeom prst="rect">
            <a:avLst/>
          </a:prstGeom>
          <a:noFill/>
        </p:spPr>
        <p:txBody>
          <a:bodyPr wrap="square" rtlCol="0">
            <a:spAutoFit/>
          </a:bodyPr>
          <a:lstStyle/>
          <a:p>
            <a:r>
              <a:rPr lang="en-US" sz="1000" i="1" dirty="0"/>
              <a:t>Source: Colorado Health Access Survey 2019</a:t>
            </a:r>
          </a:p>
        </p:txBody>
      </p:sp>
    </p:spTree>
    <p:extLst>
      <p:ext uri="{BB962C8B-B14F-4D97-AF65-F5344CB8AC3E}">
        <p14:creationId xmlns:p14="http://schemas.microsoft.com/office/powerpoint/2010/main" val="132454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B59E-FDF9-4B2C-AE85-5AB8739341A8}"/>
              </a:ext>
            </a:extLst>
          </p:cNvPr>
          <p:cNvSpPr>
            <a:spLocks noGrp="1"/>
          </p:cNvSpPr>
          <p:nvPr>
            <p:ph type="title"/>
          </p:nvPr>
        </p:nvSpPr>
        <p:spPr>
          <a:xfrm>
            <a:off x="550122" y="268319"/>
            <a:ext cx="11037455" cy="873128"/>
          </a:xfrm>
        </p:spPr>
        <p:txBody>
          <a:bodyPr>
            <a:noAutofit/>
          </a:bodyPr>
          <a:lstStyle/>
          <a:p>
            <a:r>
              <a:rPr lang="en-US" sz="4400" dirty="0"/>
              <a:t>… But It’s Not the Same Employer as Last Year</a:t>
            </a:r>
          </a:p>
        </p:txBody>
      </p:sp>
      <p:sp>
        <p:nvSpPr>
          <p:cNvPr id="11" name="TextBox 10">
            <a:extLst>
              <a:ext uri="{FF2B5EF4-FFF2-40B4-BE49-F238E27FC236}">
                <a16:creationId xmlns:a16="http://schemas.microsoft.com/office/drawing/2014/main" id="{C10C3E2C-A0E3-413B-AFBE-E9921CAFBC10}"/>
              </a:ext>
            </a:extLst>
          </p:cNvPr>
          <p:cNvSpPr txBox="1"/>
          <p:nvPr/>
        </p:nvSpPr>
        <p:spPr>
          <a:xfrm>
            <a:off x="867287" y="1589460"/>
            <a:ext cx="3350694" cy="1015663"/>
          </a:xfrm>
          <a:prstGeom prst="rect">
            <a:avLst/>
          </a:prstGeom>
          <a:noFill/>
        </p:spPr>
        <p:txBody>
          <a:bodyPr wrap="square" rtlCol="0">
            <a:spAutoFit/>
          </a:bodyPr>
          <a:lstStyle/>
          <a:p>
            <a:pPr algn="r"/>
            <a:r>
              <a:rPr lang="en-US" sz="6000" b="1" dirty="0">
                <a:solidFill>
                  <a:schemeClr val="tx1">
                    <a:lumMod val="85000"/>
                    <a:lumOff val="15000"/>
                  </a:schemeClr>
                </a:solidFill>
              </a:rPr>
              <a:t>~580,000</a:t>
            </a:r>
          </a:p>
        </p:txBody>
      </p:sp>
      <p:sp>
        <p:nvSpPr>
          <p:cNvPr id="12" name="TextBox 11">
            <a:extLst>
              <a:ext uri="{FF2B5EF4-FFF2-40B4-BE49-F238E27FC236}">
                <a16:creationId xmlns:a16="http://schemas.microsoft.com/office/drawing/2014/main" id="{8EF63028-6A1E-4E71-B717-63C96A02A576}"/>
              </a:ext>
            </a:extLst>
          </p:cNvPr>
          <p:cNvSpPr txBox="1"/>
          <p:nvPr/>
        </p:nvSpPr>
        <p:spPr>
          <a:xfrm>
            <a:off x="355618" y="2458505"/>
            <a:ext cx="3862363" cy="1200329"/>
          </a:xfrm>
          <a:prstGeom prst="rect">
            <a:avLst/>
          </a:prstGeom>
          <a:noFill/>
        </p:spPr>
        <p:txBody>
          <a:bodyPr wrap="square" rtlCol="0">
            <a:spAutoFit/>
          </a:bodyPr>
          <a:lstStyle/>
          <a:p>
            <a:pPr algn="r"/>
            <a:r>
              <a:rPr lang="en-US" sz="2400" dirty="0"/>
              <a:t>Number of Coloradans who either lose, gain, or change their ESI coverage every year</a:t>
            </a:r>
          </a:p>
        </p:txBody>
      </p:sp>
      <p:sp>
        <p:nvSpPr>
          <p:cNvPr id="13" name="TextBox 12">
            <a:extLst>
              <a:ext uri="{FF2B5EF4-FFF2-40B4-BE49-F238E27FC236}">
                <a16:creationId xmlns:a16="http://schemas.microsoft.com/office/drawing/2014/main" id="{6F17FA66-10F4-4ACE-AAFF-9BF742589C21}"/>
              </a:ext>
            </a:extLst>
          </p:cNvPr>
          <p:cNvSpPr txBox="1"/>
          <p:nvPr/>
        </p:nvSpPr>
        <p:spPr>
          <a:xfrm>
            <a:off x="5451319" y="3812205"/>
            <a:ext cx="2748136" cy="1015663"/>
          </a:xfrm>
          <a:prstGeom prst="rect">
            <a:avLst/>
          </a:prstGeom>
          <a:noFill/>
        </p:spPr>
        <p:txBody>
          <a:bodyPr wrap="square" rtlCol="0">
            <a:spAutoFit/>
          </a:bodyPr>
          <a:lstStyle/>
          <a:p>
            <a:pPr algn="r"/>
            <a:r>
              <a:rPr lang="en-US" sz="6000" b="1" dirty="0">
                <a:solidFill>
                  <a:schemeClr val="tx1">
                    <a:lumMod val="85000"/>
                    <a:lumOff val="15000"/>
                  </a:schemeClr>
                </a:solidFill>
              </a:rPr>
              <a:t>4.2</a:t>
            </a:r>
          </a:p>
        </p:txBody>
      </p:sp>
      <p:sp>
        <p:nvSpPr>
          <p:cNvPr id="14" name="TextBox 13">
            <a:extLst>
              <a:ext uri="{FF2B5EF4-FFF2-40B4-BE49-F238E27FC236}">
                <a16:creationId xmlns:a16="http://schemas.microsoft.com/office/drawing/2014/main" id="{184C5818-6BFE-4F8D-A64A-820BE85BD7D6}"/>
              </a:ext>
            </a:extLst>
          </p:cNvPr>
          <p:cNvSpPr txBox="1"/>
          <p:nvPr/>
        </p:nvSpPr>
        <p:spPr>
          <a:xfrm>
            <a:off x="4550092" y="4668291"/>
            <a:ext cx="3734669" cy="1200329"/>
          </a:xfrm>
          <a:prstGeom prst="rect">
            <a:avLst/>
          </a:prstGeom>
          <a:noFill/>
        </p:spPr>
        <p:txBody>
          <a:bodyPr wrap="square" rtlCol="0">
            <a:spAutoFit/>
          </a:bodyPr>
          <a:lstStyle/>
          <a:p>
            <a:pPr algn="r"/>
            <a:r>
              <a:rPr lang="en-US" sz="2400" dirty="0"/>
              <a:t>Average number of years </a:t>
            </a:r>
            <a:br>
              <a:rPr lang="en-US" sz="2400" dirty="0"/>
            </a:br>
            <a:r>
              <a:rPr lang="en-US" sz="2400" dirty="0"/>
              <a:t>an employee remains with their employer (nationally)</a:t>
            </a:r>
          </a:p>
        </p:txBody>
      </p:sp>
      <p:sp>
        <p:nvSpPr>
          <p:cNvPr id="19" name="TextBox 18">
            <a:extLst>
              <a:ext uri="{FF2B5EF4-FFF2-40B4-BE49-F238E27FC236}">
                <a16:creationId xmlns:a16="http://schemas.microsoft.com/office/drawing/2014/main" id="{7B5CB3A5-F44F-403F-86A5-D77607B5878A}"/>
              </a:ext>
            </a:extLst>
          </p:cNvPr>
          <p:cNvSpPr txBox="1"/>
          <p:nvPr/>
        </p:nvSpPr>
        <p:spPr>
          <a:xfrm>
            <a:off x="1234135" y="6276386"/>
            <a:ext cx="4061784" cy="246221"/>
          </a:xfrm>
          <a:prstGeom prst="rect">
            <a:avLst/>
          </a:prstGeom>
          <a:noFill/>
        </p:spPr>
        <p:txBody>
          <a:bodyPr wrap="square" rtlCol="0">
            <a:spAutoFit/>
          </a:bodyPr>
          <a:lstStyle/>
          <a:p>
            <a:r>
              <a:rPr lang="en-US" sz="1000" i="1" dirty="0"/>
              <a:t>Source: Colorado Health Access Survey 2019, U.S. Bureau of Labor Statistics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99" t="-169" r="64795" b="169"/>
          <a:stretch/>
        </p:blipFill>
        <p:spPr>
          <a:xfrm>
            <a:off x="4362243" y="1383941"/>
            <a:ext cx="2387795" cy="2387795"/>
          </a:xfrm>
          <a:prstGeom prst="ellipse">
            <a:avLst/>
          </a:prstGeom>
          <a:effectLst>
            <a:outerShdw blurRad="152400" dist="38100" dir="2700000" algn="tl" rotWithShape="0">
              <a:prstClr val="black">
                <a:alpha val="40000"/>
              </a:prst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606" t="9361" r="25022" b="22985"/>
          <a:stretch/>
        </p:blipFill>
        <p:spPr>
          <a:xfrm>
            <a:off x="8500594" y="3589815"/>
            <a:ext cx="2476105" cy="2476105"/>
          </a:xfrm>
          <a:prstGeom prst="ellipse">
            <a:avLst/>
          </a:prstGeom>
          <a:effectLst>
            <a:outerShdw blurRad="152400" dist="38100" dir="2700000" algn="tl" rotWithShape="0">
              <a:prstClr val="black">
                <a:alpha val="40000"/>
              </a:prstClr>
            </a:outerShdw>
          </a:effectLst>
        </p:spPr>
      </p:pic>
    </p:spTree>
    <p:extLst>
      <p:ext uri="{BB962C8B-B14F-4D97-AF65-F5344CB8AC3E}">
        <p14:creationId xmlns:p14="http://schemas.microsoft.com/office/powerpoint/2010/main" val="8340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42F6-A52D-4F56-A4EE-91D4F95DB7BF}"/>
              </a:ext>
            </a:extLst>
          </p:cNvPr>
          <p:cNvSpPr>
            <a:spLocks noGrp="1"/>
          </p:cNvSpPr>
          <p:nvPr>
            <p:ph type="title"/>
          </p:nvPr>
        </p:nvSpPr>
        <p:spPr/>
        <p:txBody>
          <a:bodyPr/>
          <a:lstStyle/>
          <a:p>
            <a:r>
              <a:rPr lang="en-US" dirty="0"/>
              <a:t>Times Are Changing</a:t>
            </a:r>
          </a:p>
        </p:txBody>
      </p:sp>
      <p:sp>
        <p:nvSpPr>
          <p:cNvPr id="9" name="TextBox 8">
            <a:extLst>
              <a:ext uri="{FF2B5EF4-FFF2-40B4-BE49-F238E27FC236}">
                <a16:creationId xmlns:a16="http://schemas.microsoft.com/office/drawing/2014/main" id="{34BC63F5-2418-4183-B812-AE4FC705FCF6}"/>
              </a:ext>
            </a:extLst>
          </p:cNvPr>
          <p:cNvSpPr txBox="1"/>
          <p:nvPr/>
        </p:nvSpPr>
        <p:spPr>
          <a:xfrm>
            <a:off x="1233030" y="1209003"/>
            <a:ext cx="9725940" cy="738664"/>
          </a:xfrm>
          <a:prstGeom prst="rect">
            <a:avLst/>
          </a:prstGeom>
          <a:noFill/>
        </p:spPr>
        <p:txBody>
          <a:bodyPr wrap="square" rtlCol="0">
            <a:spAutoFit/>
          </a:bodyPr>
          <a:lstStyle/>
          <a:p>
            <a:r>
              <a:rPr lang="en-US" sz="2400" b="1" dirty="0"/>
              <a:t>In 2019, More Than Half Are in Favor of a National Health Plan</a:t>
            </a:r>
          </a:p>
          <a:p>
            <a:endParaRPr lang="en-US" dirty="0"/>
          </a:p>
        </p:txBody>
      </p:sp>
      <p:sp>
        <p:nvSpPr>
          <p:cNvPr id="12" name="Rectangle 11">
            <a:extLst>
              <a:ext uri="{FF2B5EF4-FFF2-40B4-BE49-F238E27FC236}">
                <a16:creationId xmlns:a16="http://schemas.microsoft.com/office/drawing/2014/main" id="{9668B295-FFB9-43C5-B63C-F6B0B9F6B850}"/>
              </a:ext>
            </a:extLst>
          </p:cNvPr>
          <p:cNvSpPr/>
          <p:nvPr/>
        </p:nvSpPr>
        <p:spPr>
          <a:xfrm>
            <a:off x="1233030" y="1624502"/>
            <a:ext cx="9331110" cy="646331"/>
          </a:xfrm>
          <a:prstGeom prst="rect">
            <a:avLst/>
          </a:prstGeom>
        </p:spPr>
        <p:txBody>
          <a:bodyPr wrap="square">
            <a:spAutoFit/>
          </a:bodyPr>
          <a:lstStyle/>
          <a:p>
            <a:r>
              <a:rPr lang="en-US" dirty="0"/>
              <a:t>Percent who favor a national health plan in which all Americans would get their insurance </a:t>
            </a:r>
            <a:br>
              <a:rPr lang="en-US" dirty="0"/>
            </a:br>
            <a:r>
              <a:rPr lang="en-US" dirty="0"/>
              <a:t>from a single government plan:</a:t>
            </a:r>
          </a:p>
        </p:txBody>
      </p:sp>
      <p:graphicFrame>
        <p:nvGraphicFramePr>
          <p:cNvPr id="11" name="Chart 10">
            <a:extLst>
              <a:ext uri="{FF2B5EF4-FFF2-40B4-BE49-F238E27FC236}">
                <a16:creationId xmlns:a16="http://schemas.microsoft.com/office/drawing/2014/main" id="{C98B3943-668B-48F6-90C7-8649FE6C15D7}"/>
              </a:ext>
            </a:extLst>
          </p:cNvPr>
          <p:cNvGraphicFramePr>
            <a:graphicFrameLocks/>
          </p:cNvGraphicFramePr>
          <p:nvPr>
            <p:extLst>
              <p:ext uri="{D42A27DB-BD31-4B8C-83A1-F6EECF244321}">
                <p14:modId xmlns:p14="http://schemas.microsoft.com/office/powerpoint/2010/main" val="3457604011"/>
              </p:ext>
            </p:extLst>
          </p:nvPr>
        </p:nvGraphicFramePr>
        <p:xfrm>
          <a:off x="1233030" y="2270833"/>
          <a:ext cx="8870400" cy="33225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0B10635-E91F-4FF1-A89B-C28923835B89}"/>
              </a:ext>
            </a:extLst>
          </p:cNvPr>
          <p:cNvSpPr txBox="1"/>
          <p:nvPr/>
        </p:nvSpPr>
        <p:spPr>
          <a:xfrm>
            <a:off x="1627860" y="6272454"/>
            <a:ext cx="11506200" cy="276999"/>
          </a:xfrm>
          <a:prstGeom prst="rect">
            <a:avLst/>
          </a:prstGeom>
          <a:noFill/>
        </p:spPr>
        <p:txBody>
          <a:bodyPr wrap="square" rtlCol="0">
            <a:spAutoFit/>
          </a:bodyPr>
          <a:lstStyle/>
          <a:p>
            <a:r>
              <a:rPr lang="en-US" sz="1200" i="1" dirty="0"/>
              <a:t>Source: Kaiser Family Foundation Polling Data</a:t>
            </a:r>
          </a:p>
        </p:txBody>
      </p:sp>
    </p:spTree>
    <p:extLst>
      <p:ext uri="{BB962C8B-B14F-4D97-AF65-F5344CB8AC3E}">
        <p14:creationId xmlns:p14="http://schemas.microsoft.com/office/powerpoint/2010/main" val="395280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11BB-D6E1-4361-BFDE-B67CB2D1280C}"/>
              </a:ext>
            </a:extLst>
          </p:cNvPr>
          <p:cNvSpPr>
            <a:spLocks noGrp="1"/>
          </p:cNvSpPr>
          <p:nvPr>
            <p:ph type="title"/>
          </p:nvPr>
        </p:nvSpPr>
        <p:spPr/>
        <p:txBody>
          <a:bodyPr/>
          <a:lstStyle/>
          <a:p>
            <a:r>
              <a:rPr lang="en-US" dirty="0"/>
              <a:t>Spectrum of Solutions: Our Focus</a:t>
            </a:r>
          </a:p>
        </p:txBody>
      </p:sp>
      <p:sp>
        <p:nvSpPr>
          <p:cNvPr id="3" name="Rectangle 2">
            <a:extLst>
              <a:ext uri="{FF2B5EF4-FFF2-40B4-BE49-F238E27FC236}">
                <a16:creationId xmlns:a16="http://schemas.microsoft.com/office/drawing/2014/main" id="{8D950A0D-CA0A-499D-B208-AF65D161E3D6}"/>
              </a:ext>
            </a:extLst>
          </p:cNvPr>
          <p:cNvSpPr/>
          <p:nvPr/>
        </p:nvSpPr>
        <p:spPr>
          <a:xfrm>
            <a:off x="6393432" y="3241456"/>
            <a:ext cx="1518776" cy="11812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Employer- Sponsored Insurance</a:t>
            </a:r>
          </a:p>
        </p:txBody>
      </p:sp>
      <p:sp>
        <p:nvSpPr>
          <p:cNvPr id="5" name="Rectangle 4">
            <a:extLst>
              <a:ext uri="{FF2B5EF4-FFF2-40B4-BE49-F238E27FC236}">
                <a16:creationId xmlns:a16="http://schemas.microsoft.com/office/drawing/2014/main" id="{856B10DB-0E46-4350-8D5F-93395B1B82D3}"/>
              </a:ext>
            </a:extLst>
          </p:cNvPr>
          <p:cNvSpPr/>
          <p:nvPr/>
        </p:nvSpPr>
        <p:spPr>
          <a:xfrm>
            <a:off x="9829800" y="3115439"/>
            <a:ext cx="1524000" cy="1185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Consumer-Driven Health Care</a:t>
            </a:r>
          </a:p>
        </p:txBody>
      </p:sp>
      <p:sp>
        <p:nvSpPr>
          <p:cNvPr id="6" name="Rectangle 5">
            <a:extLst>
              <a:ext uri="{FF2B5EF4-FFF2-40B4-BE49-F238E27FC236}">
                <a16:creationId xmlns:a16="http://schemas.microsoft.com/office/drawing/2014/main" id="{17469709-AA02-4EED-9881-2A7BD78B155F}"/>
              </a:ext>
            </a:extLst>
          </p:cNvPr>
          <p:cNvSpPr/>
          <p:nvPr/>
        </p:nvSpPr>
        <p:spPr>
          <a:xfrm>
            <a:off x="8610256" y="4117760"/>
            <a:ext cx="1524000" cy="1185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Catastrophic Plans</a:t>
            </a:r>
          </a:p>
        </p:txBody>
      </p:sp>
      <p:sp>
        <p:nvSpPr>
          <p:cNvPr id="7" name="Rectangle 6">
            <a:extLst>
              <a:ext uri="{FF2B5EF4-FFF2-40B4-BE49-F238E27FC236}">
                <a16:creationId xmlns:a16="http://schemas.microsoft.com/office/drawing/2014/main" id="{82546D1B-6F5C-4B74-BBD7-67AD4845BA72}"/>
              </a:ext>
            </a:extLst>
          </p:cNvPr>
          <p:cNvSpPr/>
          <p:nvPr/>
        </p:nvSpPr>
        <p:spPr>
          <a:xfrm>
            <a:off x="7520670" y="5072114"/>
            <a:ext cx="1524000" cy="1185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High Risk Pools</a:t>
            </a:r>
          </a:p>
        </p:txBody>
      </p:sp>
      <p:sp>
        <p:nvSpPr>
          <p:cNvPr id="8" name="Rectangle 7">
            <a:extLst>
              <a:ext uri="{FF2B5EF4-FFF2-40B4-BE49-F238E27FC236}">
                <a16:creationId xmlns:a16="http://schemas.microsoft.com/office/drawing/2014/main" id="{784B0580-F917-4659-A111-BAF9F6A9B363}"/>
              </a:ext>
            </a:extLst>
          </p:cNvPr>
          <p:cNvSpPr/>
          <p:nvPr/>
        </p:nvSpPr>
        <p:spPr>
          <a:xfrm>
            <a:off x="4942526" y="4438845"/>
            <a:ext cx="1524000" cy="1185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Marketplace</a:t>
            </a:r>
          </a:p>
        </p:txBody>
      </p:sp>
      <p:sp>
        <p:nvSpPr>
          <p:cNvPr id="9" name="Rectangle 8">
            <a:extLst>
              <a:ext uri="{FF2B5EF4-FFF2-40B4-BE49-F238E27FC236}">
                <a16:creationId xmlns:a16="http://schemas.microsoft.com/office/drawing/2014/main" id="{54F23D28-F3E1-4A65-9DFE-28C2120BA0B1}"/>
              </a:ext>
            </a:extLst>
          </p:cNvPr>
          <p:cNvSpPr/>
          <p:nvPr/>
        </p:nvSpPr>
        <p:spPr>
          <a:xfrm>
            <a:off x="3786771" y="2916723"/>
            <a:ext cx="1524000" cy="1185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Reinsurance</a:t>
            </a:r>
          </a:p>
        </p:txBody>
      </p:sp>
      <p:sp>
        <p:nvSpPr>
          <p:cNvPr id="10" name="Rectangle 9">
            <a:extLst>
              <a:ext uri="{FF2B5EF4-FFF2-40B4-BE49-F238E27FC236}">
                <a16:creationId xmlns:a16="http://schemas.microsoft.com/office/drawing/2014/main" id="{96734901-44B5-4025-B00F-CD181D9E9B3B}"/>
              </a:ext>
            </a:extLst>
          </p:cNvPr>
          <p:cNvSpPr/>
          <p:nvPr/>
        </p:nvSpPr>
        <p:spPr>
          <a:xfrm>
            <a:off x="2505466" y="4728284"/>
            <a:ext cx="1524000" cy="1185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Public Option</a:t>
            </a:r>
          </a:p>
        </p:txBody>
      </p:sp>
      <p:sp>
        <p:nvSpPr>
          <p:cNvPr id="11" name="Rectangle 10">
            <a:extLst>
              <a:ext uri="{FF2B5EF4-FFF2-40B4-BE49-F238E27FC236}">
                <a16:creationId xmlns:a16="http://schemas.microsoft.com/office/drawing/2014/main" id="{31F41DF7-093B-4EDA-84EA-848C373F54D9}"/>
              </a:ext>
            </a:extLst>
          </p:cNvPr>
          <p:cNvSpPr/>
          <p:nvPr/>
        </p:nvSpPr>
        <p:spPr>
          <a:xfrm>
            <a:off x="1680132" y="3725619"/>
            <a:ext cx="1435905" cy="121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Medicaid/Medicare</a:t>
            </a:r>
          </a:p>
        </p:txBody>
      </p:sp>
      <p:sp>
        <p:nvSpPr>
          <p:cNvPr id="12" name="Rectangle 11">
            <a:extLst>
              <a:ext uri="{FF2B5EF4-FFF2-40B4-BE49-F238E27FC236}">
                <a16:creationId xmlns:a16="http://schemas.microsoft.com/office/drawing/2014/main" id="{2568ECB2-E572-467C-A8BA-FC96A041E364}"/>
              </a:ext>
            </a:extLst>
          </p:cNvPr>
          <p:cNvSpPr/>
          <p:nvPr/>
        </p:nvSpPr>
        <p:spPr>
          <a:xfrm>
            <a:off x="887485" y="2981034"/>
            <a:ext cx="1321889" cy="121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Single Payer</a:t>
            </a:r>
          </a:p>
        </p:txBody>
      </p:sp>
      <p:sp>
        <p:nvSpPr>
          <p:cNvPr id="13" name="Rectangle 12">
            <a:extLst>
              <a:ext uri="{FF2B5EF4-FFF2-40B4-BE49-F238E27FC236}">
                <a16:creationId xmlns:a16="http://schemas.microsoft.com/office/drawing/2014/main" id="{0DD63225-4C4C-4E8E-8143-08E5DA745D1B}"/>
              </a:ext>
            </a:extLst>
          </p:cNvPr>
          <p:cNvSpPr/>
          <p:nvPr/>
        </p:nvSpPr>
        <p:spPr>
          <a:xfrm>
            <a:off x="1680132" y="980122"/>
            <a:ext cx="2258329" cy="121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More Government</a:t>
            </a:r>
          </a:p>
        </p:txBody>
      </p:sp>
      <p:sp>
        <p:nvSpPr>
          <p:cNvPr id="14" name="Rectangle 13">
            <a:extLst>
              <a:ext uri="{FF2B5EF4-FFF2-40B4-BE49-F238E27FC236}">
                <a16:creationId xmlns:a16="http://schemas.microsoft.com/office/drawing/2014/main" id="{64DA0D6B-5783-4120-8482-8E86A53BE1A9}"/>
              </a:ext>
            </a:extLst>
          </p:cNvPr>
          <p:cNvSpPr/>
          <p:nvPr/>
        </p:nvSpPr>
        <p:spPr>
          <a:xfrm>
            <a:off x="8487005" y="980121"/>
            <a:ext cx="2258329" cy="121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Less Government</a:t>
            </a:r>
          </a:p>
        </p:txBody>
      </p:sp>
      <p:cxnSp>
        <p:nvCxnSpPr>
          <p:cNvPr id="16" name="Straight Connector 15">
            <a:extLst>
              <a:ext uri="{FF2B5EF4-FFF2-40B4-BE49-F238E27FC236}">
                <a16:creationId xmlns:a16="http://schemas.microsoft.com/office/drawing/2014/main" id="{3648C655-D232-40FA-8433-226882F49F49}"/>
              </a:ext>
            </a:extLst>
          </p:cNvPr>
          <p:cNvCxnSpPr/>
          <p:nvPr/>
        </p:nvCxnSpPr>
        <p:spPr>
          <a:xfrm>
            <a:off x="1258435" y="2435270"/>
            <a:ext cx="973976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B22B50-699B-483E-97AC-12E8C20C8971}"/>
              </a:ext>
            </a:extLst>
          </p:cNvPr>
          <p:cNvCxnSpPr>
            <a:cxnSpLocks/>
          </p:cNvCxnSpPr>
          <p:nvPr/>
        </p:nvCxnSpPr>
        <p:spPr>
          <a:xfrm>
            <a:off x="1508168" y="2435270"/>
            <a:ext cx="0" cy="8074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15087E-8F42-4684-8D57-2C73D8157063}"/>
              </a:ext>
            </a:extLst>
          </p:cNvPr>
          <p:cNvCxnSpPr>
            <a:cxnSpLocks/>
          </p:cNvCxnSpPr>
          <p:nvPr/>
        </p:nvCxnSpPr>
        <p:spPr>
          <a:xfrm>
            <a:off x="2371768" y="2447970"/>
            <a:ext cx="0" cy="142756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4E7F81-8D53-439A-9C2D-8DF769B69F4E}"/>
              </a:ext>
            </a:extLst>
          </p:cNvPr>
          <p:cNvCxnSpPr>
            <a:cxnSpLocks/>
          </p:cNvCxnSpPr>
          <p:nvPr/>
        </p:nvCxnSpPr>
        <p:spPr>
          <a:xfrm>
            <a:off x="3278431" y="2447970"/>
            <a:ext cx="0" cy="246693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7D188E-85C6-4A64-BEB3-755DAD870C8C}"/>
              </a:ext>
            </a:extLst>
          </p:cNvPr>
          <p:cNvCxnSpPr>
            <a:cxnSpLocks/>
          </p:cNvCxnSpPr>
          <p:nvPr/>
        </p:nvCxnSpPr>
        <p:spPr>
          <a:xfrm>
            <a:off x="4543468" y="2435270"/>
            <a:ext cx="0" cy="8074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954B7B-C4E2-4C2F-AADB-F2AD32C88ED7}"/>
              </a:ext>
            </a:extLst>
          </p:cNvPr>
          <p:cNvCxnSpPr>
            <a:cxnSpLocks/>
          </p:cNvCxnSpPr>
          <p:nvPr/>
        </p:nvCxnSpPr>
        <p:spPr>
          <a:xfrm>
            <a:off x="5673768" y="2447970"/>
            <a:ext cx="0" cy="226245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3819F6-30B7-491C-904C-7CF06C821A13}"/>
              </a:ext>
            </a:extLst>
          </p:cNvPr>
          <p:cNvCxnSpPr>
            <a:cxnSpLocks/>
          </p:cNvCxnSpPr>
          <p:nvPr/>
        </p:nvCxnSpPr>
        <p:spPr>
          <a:xfrm>
            <a:off x="7152820" y="2435270"/>
            <a:ext cx="0" cy="8074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A89560-833D-49F7-BE8A-05DF84807293}"/>
              </a:ext>
            </a:extLst>
          </p:cNvPr>
          <p:cNvCxnSpPr>
            <a:cxnSpLocks/>
          </p:cNvCxnSpPr>
          <p:nvPr/>
        </p:nvCxnSpPr>
        <p:spPr>
          <a:xfrm>
            <a:off x="8251868" y="2447970"/>
            <a:ext cx="0" cy="285512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9627FE-7EF8-43C7-89CF-11FB35EFFF01}"/>
              </a:ext>
            </a:extLst>
          </p:cNvPr>
          <p:cNvCxnSpPr>
            <a:cxnSpLocks/>
          </p:cNvCxnSpPr>
          <p:nvPr/>
        </p:nvCxnSpPr>
        <p:spPr>
          <a:xfrm>
            <a:off x="9372256" y="2447970"/>
            <a:ext cx="0" cy="197646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2349744-D164-4BE0-B2BF-6CD525244C71}"/>
              </a:ext>
            </a:extLst>
          </p:cNvPr>
          <p:cNvCxnSpPr>
            <a:cxnSpLocks/>
          </p:cNvCxnSpPr>
          <p:nvPr/>
        </p:nvCxnSpPr>
        <p:spPr>
          <a:xfrm>
            <a:off x="10528300" y="2435270"/>
            <a:ext cx="0" cy="8074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79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EBC6-D1C9-4849-B846-2C8CCF5A9D9E}"/>
              </a:ext>
            </a:extLst>
          </p:cNvPr>
          <p:cNvSpPr>
            <a:spLocks noGrp="1"/>
          </p:cNvSpPr>
          <p:nvPr>
            <p:ph type="title"/>
          </p:nvPr>
        </p:nvSpPr>
        <p:spPr/>
        <p:txBody>
          <a:bodyPr>
            <a:normAutofit/>
          </a:bodyPr>
          <a:lstStyle/>
          <a:p>
            <a:r>
              <a:rPr lang="en-US" dirty="0"/>
              <a:t>Employers Are a Mosaic, Not a Monolith</a:t>
            </a:r>
          </a:p>
        </p:txBody>
      </p:sp>
      <p:sp>
        <p:nvSpPr>
          <p:cNvPr id="4" name="Oval 3">
            <a:extLst>
              <a:ext uri="{FF2B5EF4-FFF2-40B4-BE49-F238E27FC236}">
                <a16:creationId xmlns:a16="http://schemas.microsoft.com/office/drawing/2014/main" id="{13FC3244-0905-42E1-9318-8995E218CF4F}"/>
              </a:ext>
            </a:extLst>
          </p:cNvPr>
          <p:cNvSpPr/>
          <p:nvPr/>
        </p:nvSpPr>
        <p:spPr>
          <a:xfrm>
            <a:off x="4315327" y="2057400"/>
            <a:ext cx="1058779" cy="10607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8A43EBE-C9F2-49C4-9C0D-C57E9858BE35}"/>
              </a:ext>
            </a:extLst>
          </p:cNvPr>
          <p:cNvSpPr/>
          <p:nvPr/>
        </p:nvSpPr>
        <p:spPr>
          <a:xfrm>
            <a:off x="5935579" y="1391807"/>
            <a:ext cx="1058779" cy="10607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EE2A81-34EB-4A98-B006-56931C94F722}"/>
              </a:ext>
            </a:extLst>
          </p:cNvPr>
          <p:cNvSpPr/>
          <p:nvPr/>
        </p:nvSpPr>
        <p:spPr>
          <a:xfrm>
            <a:off x="4402154" y="4509929"/>
            <a:ext cx="1058779" cy="10607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30AB01-2923-4A57-A3C0-DD9618A70C5B}"/>
              </a:ext>
            </a:extLst>
          </p:cNvPr>
          <p:cNvSpPr/>
          <p:nvPr/>
        </p:nvSpPr>
        <p:spPr>
          <a:xfrm>
            <a:off x="7094622" y="2691063"/>
            <a:ext cx="1058779" cy="10607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899C67-0F1C-4C90-B13D-ADAEE1E54705}"/>
              </a:ext>
            </a:extLst>
          </p:cNvPr>
          <p:cNvSpPr/>
          <p:nvPr/>
        </p:nvSpPr>
        <p:spPr>
          <a:xfrm>
            <a:off x="5730240" y="285950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8DE630F-D763-46B1-BD92-606EF508DE12}"/>
              </a:ext>
            </a:extLst>
          </p:cNvPr>
          <p:cNvSpPr/>
          <p:nvPr/>
        </p:nvSpPr>
        <p:spPr>
          <a:xfrm>
            <a:off x="8153400" y="1228023"/>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AA2C20D-4E46-4E26-9735-B0863EFB2C79}"/>
              </a:ext>
            </a:extLst>
          </p:cNvPr>
          <p:cNvSpPr/>
          <p:nvPr/>
        </p:nvSpPr>
        <p:spPr>
          <a:xfrm>
            <a:off x="5935578" y="3793001"/>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A530108-56B2-4B93-AD30-5D53423B4046}"/>
              </a:ext>
            </a:extLst>
          </p:cNvPr>
          <p:cNvSpPr/>
          <p:nvPr/>
        </p:nvSpPr>
        <p:spPr>
          <a:xfrm>
            <a:off x="7421880" y="455805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99D7FB-327B-4C11-AFD4-A6245B938CC5}"/>
              </a:ext>
            </a:extLst>
          </p:cNvPr>
          <p:cNvSpPr/>
          <p:nvPr/>
        </p:nvSpPr>
        <p:spPr>
          <a:xfrm>
            <a:off x="3417369" y="32252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4BB692-B96D-415E-ABF0-E64A4E8C3B46}"/>
              </a:ext>
            </a:extLst>
          </p:cNvPr>
          <p:cNvSpPr/>
          <p:nvPr/>
        </p:nvSpPr>
        <p:spPr>
          <a:xfrm>
            <a:off x="4310713" y="3172326"/>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BE01658-AF60-4C6E-8E40-95F139DC8C86}"/>
              </a:ext>
            </a:extLst>
          </p:cNvPr>
          <p:cNvSpPr/>
          <p:nvPr/>
        </p:nvSpPr>
        <p:spPr>
          <a:xfrm>
            <a:off x="5072713" y="3731640"/>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2A5455F-37AD-41CB-A17F-6128812963D2}"/>
              </a:ext>
            </a:extLst>
          </p:cNvPr>
          <p:cNvSpPr/>
          <p:nvPr/>
        </p:nvSpPr>
        <p:spPr>
          <a:xfrm>
            <a:off x="3199999" y="4680777"/>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63F16D-7405-4D81-B086-93775C7DF17E}"/>
              </a:ext>
            </a:extLst>
          </p:cNvPr>
          <p:cNvSpPr/>
          <p:nvPr/>
        </p:nvSpPr>
        <p:spPr>
          <a:xfrm>
            <a:off x="5225113" y="1464798"/>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023AB-353D-437D-9842-F85AB649C88F}"/>
              </a:ext>
            </a:extLst>
          </p:cNvPr>
          <p:cNvSpPr/>
          <p:nvPr/>
        </p:nvSpPr>
        <p:spPr>
          <a:xfrm>
            <a:off x="9209170" y="1890962"/>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3F6CFA2-34DB-43E5-A7B7-C1A92A3DB3A8}"/>
              </a:ext>
            </a:extLst>
          </p:cNvPr>
          <p:cNvSpPr/>
          <p:nvPr/>
        </p:nvSpPr>
        <p:spPr>
          <a:xfrm>
            <a:off x="7226164" y="1946152"/>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D5F45AF-E935-4E52-AB5E-A36C0A820C36}"/>
              </a:ext>
            </a:extLst>
          </p:cNvPr>
          <p:cNvSpPr/>
          <p:nvPr/>
        </p:nvSpPr>
        <p:spPr>
          <a:xfrm>
            <a:off x="5638800" y="2371337"/>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34814C-C958-46E8-B914-7A03CA920D6A}"/>
              </a:ext>
            </a:extLst>
          </p:cNvPr>
          <p:cNvSpPr/>
          <p:nvPr/>
        </p:nvSpPr>
        <p:spPr>
          <a:xfrm>
            <a:off x="2706503" y="1930821"/>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10FF7E1-74FD-42C2-89C0-6E5968929333}"/>
              </a:ext>
            </a:extLst>
          </p:cNvPr>
          <p:cNvSpPr/>
          <p:nvPr/>
        </p:nvSpPr>
        <p:spPr>
          <a:xfrm>
            <a:off x="6123673" y="5119374"/>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1252819-63A7-4844-981E-54B3F58B4F03}"/>
              </a:ext>
            </a:extLst>
          </p:cNvPr>
          <p:cNvSpPr/>
          <p:nvPr/>
        </p:nvSpPr>
        <p:spPr>
          <a:xfrm>
            <a:off x="7239000" y="5324065"/>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E1D3FAC-EF2C-42BE-A758-22858990D73C}"/>
              </a:ext>
            </a:extLst>
          </p:cNvPr>
          <p:cNvSpPr/>
          <p:nvPr/>
        </p:nvSpPr>
        <p:spPr>
          <a:xfrm>
            <a:off x="7347083" y="3964806"/>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EFF9102-4F4F-4516-8140-63A0D2325BC3}"/>
              </a:ext>
            </a:extLst>
          </p:cNvPr>
          <p:cNvSpPr/>
          <p:nvPr/>
        </p:nvSpPr>
        <p:spPr>
          <a:xfrm>
            <a:off x="9392050" y="3374949"/>
            <a:ext cx="182880" cy="18288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40095B5-7F42-4100-907C-EB18F7C638EB}"/>
              </a:ext>
            </a:extLst>
          </p:cNvPr>
          <p:cNvSpPr txBox="1"/>
          <p:nvPr/>
        </p:nvSpPr>
        <p:spPr>
          <a:xfrm>
            <a:off x="8366509" y="2614320"/>
            <a:ext cx="1961691" cy="646331"/>
          </a:xfrm>
          <a:prstGeom prst="rect">
            <a:avLst/>
          </a:prstGeom>
          <a:noFill/>
          <a:ln>
            <a:noFill/>
          </a:ln>
        </p:spPr>
        <p:txBody>
          <a:bodyPr wrap="none" rtlCol="0">
            <a:spAutoFit/>
          </a:bodyPr>
          <a:lstStyle/>
          <a:p>
            <a:r>
              <a:rPr lang="en-US" dirty="0"/>
              <a:t>Large Corporations</a:t>
            </a:r>
          </a:p>
          <a:p>
            <a:endParaRPr lang="en-US" dirty="0"/>
          </a:p>
        </p:txBody>
      </p:sp>
      <p:cxnSp>
        <p:nvCxnSpPr>
          <p:cNvPr id="27" name="Straight Connector 26">
            <a:extLst>
              <a:ext uri="{FF2B5EF4-FFF2-40B4-BE49-F238E27FC236}">
                <a16:creationId xmlns:a16="http://schemas.microsoft.com/office/drawing/2014/main" id="{751CFA44-6750-472A-83A1-C67B6122A236}"/>
              </a:ext>
            </a:extLst>
          </p:cNvPr>
          <p:cNvCxnSpPr>
            <a:stCxn id="7" idx="7"/>
            <a:endCxn id="25" idx="1"/>
          </p:cNvCxnSpPr>
          <p:nvPr/>
        </p:nvCxnSpPr>
        <p:spPr>
          <a:xfrm>
            <a:off x="7998346" y="2846401"/>
            <a:ext cx="368163" cy="91085"/>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6A03F88-DDDA-460E-805B-F2831E810BEA}"/>
              </a:ext>
            </a:extLst>
          </p:cNvPr>
          <p:cNvSpPr txBox="1"/>
          <p:nvPr/>
        </p:nvSpPr>
        <p:spPr>
          <a:xfrm>
            <a:off x="7421881" y="5846544"/>
            <a:ext cx="1755609" cy="646331"/>
          </a:xfrm>
          <a:prstGeom prst="rect">
            <a:avLst/>
          </a:prstGeom>
          <a:noFill/>
        </p:spPr>
        <p:txBody>
          <a:bodyPr wrap="none" rtlCol="0">
            <a:spAutoFit/>
          </a:bodyPr>
          <a:lstStyle/>
          <a:p>
            <a:r>
              <a:rPr lang="en-US" dirty="0"/>
              <a:t>Small Businesses</a:t>
            </a:r>
          </a:p>
          <a:p>
            <a:endParaRPr lang="en-US" dirty="0"/>
          </a:p>
        </p:txBody>
      </p:sp>
      <p:cxnSp>
        <p:nvCxnSpPr>
          <p:cNvPr id="30" name="Straight Connector 29">
            <a:extLst>
              <a:ext uri="{FF2B5EF4-FFF2-40B4-BE49-F238E27FC236}">
                <a16:creationId xmlns:a16="http://schemas.microsoft.com/office/drawing/2014/main" id="{113DD47C-6490-4E90-BE96-79206793501B}"/>
              </a:ext>
            </a:extLst>
          </p:cNvPr>
          <p:cNvCxnSpPr>
            <a:stCxn id="22" idx="4"/>
          </p:cNvCxnSpPr>
          <p:nvPr/>
        </p:nvCxnSpPr>
        <p:spPr>
          <a:xfrm>
            <a:off x="7330440" y="5506946"/>
            <a:ext cx="91440" cy="311217"/>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825D3C-4E15-4E56-B20B-532BE9B01EB7}"/>
              </a:ext>
            </a:extLst>
          </p:cNvPr>
          <p:cNvSpPr txBox="1"/>
          <p:nvPr/>
        </p:nvSpPr>
        <p:spPr>
          <a:xfrm>
            <a:off x="1666372" y="3878191"/>
            <a:ext cx="1659044" cy="646331"/>
          </a:xfrm>
          <a:prstGeom prst="rect">
            <a:avLst/>
          </a:prstGeom>
          <a:noFill/>
          <a:ln>
            <a:noFill/>
          </a:ln>
        </p:spPr>
        <p:txBody>
          <a:bodyPr wrap="none" rtlCol="0">
            <a:spAutoFit/>
          </a:bodyPr>
          <a:lstStyle/>
          <a:p>
            <a:r>
              <a:rPr lang="en-US" dirty="0"/>
              <a:t>Mid-sized Firms</a:t>
            </a:r>
          </a:p>
          <a:p>
            <a:endParaRPr lang="en-US" dirty="0"/>
          </a:p>
        </p:txBody>
      </p:sp>
      <p:cxnSp>
        <p:nvCxnSpPr>
          <p:cNvPr id="32" name="Straight Connector 31">
            <a:extLst>
              <a:ext uri="{FF2B5EF4-FFF2-40B4-BE49-F238E27FC236}">
                <a16:creationId xmlns:a16="http://schemas.microsoft.com/office/drawing/2014/main" id="{E5845C95-4A3B-4126-B6D4-F690D2D00D60}"/>
              </a:ext>
            </a:extLst>
          </p:cNvPr>
          <p:cNvCxnSpPr>
            <a:cxnSpLocks/>
            <a:stCxn id="12" idx="2"/>
          </p:cNvCxnSpPr>
          <p:nvPr/>
        </p:nvCxnSpPr>
        <p:spPr>
          <a:xfrm flipH="1">
            <a:off x="2955457" y="3591026"/>
            <a:ext cx="461912" cy="232055"/>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B8A34B8-41C5-4768-993F-29123657DC48}"/>
              </a:ext>
            </a:extLst>
          </p:cNvPr>
          <p:cNvSpPr/>
          <p:nvPr/>
        </p:nvSpPr>
        <p:spPr>
          <a:xfrm>
            <a:off x="12307706" y="410064"/>
            <a:ext cx="296037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Brian – We’re attempting to create something that looks like a “mosaic”. </a:t>
            </a:r>
          </a:p>
        </p:txBody>
      </p:sp>
      <p:sp>
        <p:nvSpPr>
          <p:cNvPr id="33" name="TextBox 32">
            <a:extLst>
              <a:ext uri="{FF2B5EF4-FFF2-40B4-BE49-F238E27FC236}">
                <a16:creationId xmlns:a16="http://schemas.microsoft.com/office/drawing/2014/main" id="{C0B91D74-FFF5-43D6-BCB4-985233964E3A}"/>
              </a:ext>
            </a:extLst>
          </p:cNvPr>
          <p:cNvSpPr txBox="1"/>
          <p:nvPr/>
        </p:nvSpPr>
        <p:spPr>
          <a:xfrm>
            <a:off x="2763890" y="5642680"/>
            <a:ext cx="1898277" cy="646331"/>
          </a:xfrm>
          <a:prstGeom prst="rect">
            <a:avLst/>
          </a:prstGeom>
          <a:noFill/>
          <a:ln>
            <a:noFill/>
          </a:ln>
        </p:spPr>
        <p:txBody>
          <a:bodyPr wrap="none" rtlCol="0">
            <a:spAutoFit/>
          </a:bodyPr>
          <a:lstStyle/>
          <a:p>
            <a:r>
              <a:rPr lang="en-US" dirty="0"/>
              <a:t>State Government</a:t>
            </a:r>
          </a:p>
          <a:p>
            <a:endParaRPr lang="en-US" dirty="0"/>
          </a:p>
        </p:txBody>
      </p:sp>
      <p:cxnSp>
        <p:nvCxnSpPr>
          <p:cNvPr id="35" name="Straight Connector 34">
            <a:extLst>
              <a:ext uri="{FF2B5EF4-FFF2-40B4-BE49-F238E27FC236}">
                <a16:creationId xmlns:a16="http://schemas.microsoft.com/office/drawing/2014/main" id="{EB4C4942-E9AD-4610-9932-DFFB0F7B2924}"/>
              </a:ext>
            </a:extLst>
          </p:cNvPr>
          <p:cNvCxnSpPr>
            <a:cxnSpLocks/>
          </p:cNvCxnSpPr>
          <p:nvPr/>
        </p:nvCxnSpPr>
        <p:spPr>
          <a:xfrm flipH="1">
            <a:off x="4052974" y="5355515"/>
            <a:ext cx="461912" cy="232055"/>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AE08F5C-EEFE-4C8B-AFF1-A0404281F159}"/>
              </a:ext>
            </a:extLst>
          </p:cNvPr>
          <p:cNvSpPr txBox="1"/>
          <p:nvPr/>
        </p:nvSpPr>
        <p:spPr>
          <a:xfrm>
            <a:off x="8346919" y="5040281"/>
            <a:ext cx="1834675" cy="923330"/>
          </a:xfrm>
          <a:prstGeom prst="rect">
            <a:avLst/>
          </a:prstGeom>
          <a:noFill/>
          <a:ln>
            <a:noFill/>
          </a:ln>
        </p:spPr>
        <p:txBody>
          <a:bodyPr wrap="square" rtlCol="0">
            <a:spAutoFit/>
          </a:bodyPr>
          <a:lstStyle/>
          <a:p>
            <a:r>
              <a:rPr lang="en-US" dirty="0"/>
              <a:t>County Governments</a:t>
            </a:r>
          </a:p>
          <a:p>
            <a:endParaRPr lang="en-US" dirty="0"/>
          </a:p>
        </p:txBody>
      </p:sp>
      <p:cxnSp>
        <p:nvCxnSpPr>
          <p:cNvPr id="37" name="Straight Connector 36">
            <a:extLst>
              <a:ext uri="{FF2B5EF4-FFF2-40B4-BE49-F238E27FC236}">
                <a16:creationId xmlns:a16="http://schemas.microsoft.com/office/drawing/2014/main" id="{C7AB9073-D449-4C0E-8480-13156D90D19E}"/>
              </a:ext>
            </a:extLst>
          </p:cNvPr>
          <p:cNvCxnSpPr>
            <a:cxnSpLocks/>
            <a:stCxn id="11" idx="6"/>
          </p:cNvCxnSpPr>
          <p:nvPr/>
        </p:nvCxnSpPr>
        <p:spPr>
          <a:xfrm>
            <a:off x="8153400" y="4923815"/>
            <a:ext cx="472858" cy="11646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108F4EC-38CF-4229-9BB2-CD6131FF3D90}"/>
              </a:ext>
            </a:extLst>
          </p:cNvPr>
          <p:cNvSpPr txBox="1"/>
          <p:nvPr/>
        </p:nvSpPr>
        <p:spPr>
          <a:xfrm>
            <a:off x="2466376" y="2252007"/>
            <a:ext cx="1419527" cy="646331"/>
          </a:xfrm>
          <a:prstGeom prst="rect">
            <a:avLst/>
          </a:prstGeom>
          <a:noFill/>
          <a:ln>
            <a:noFill/>
          </a:ln>
        </p:spPr>
        <p:txBody>
          <a:bodyPr wrap="square" rtlCol="0">
            <a:spAutoFit/>
          </a:bodyPr>
          <a:lstStyle/>
          <a:p>
            <a:r>
              <a:rPr lang="en-US" dirty="0"/>
              <a:t>Health Care Companies</a:t>
            </a:r>
          </a:p>
        </p:txBody>
      </p:sp>
      <p:cxnSp>
        <p:nvCxnSpPr>
          <p:cNvPr id="42" name="Straight Connector 41">
            <a:extLst>
              <a:ext uri="{FF2B5EF4-FFF2-40B4-BE49-F238E27FC236}">
                <a16:creationId xmlns:a16="http://schemas.microsoft.com/office/drawing/2014/main" id="{1B586CA4-D178-47E0-99FC-90FE2365AEDC}"/>
              </a:ext>
            </a:extLst>
          </p:cNvPr>
          <p:cNvCxnSpPr>
            <a:cxnSpLocks/>
            <a:stCxn id="4" idx="2"/>
            <a:endCxn id="41" idx="3"/>
          </p:cNvCxnSpPr>
          <p:nvPr/>
        </p:nvCxnSpPr>
        <p:spPr>
          <a:xfrm flipH="1" flipV="1">
            <a:off x="3885902" y="2575172"/>
            <a:ext cx="429424" cy="1258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19245C4-FEA3-4068-96BA-93555FB0F95F}"/>
              </a:ext>
            </a:extLst>
          </p:cNvPr>
          <p:cNvSpPr txBox="1"/>
          <p:nvPr/>
        </p:nvSpPr>
        <p:spPr>
          <a:xfrm>
            <a:off x="9248474" y="1019796"/>
            <a:ext cx="1419527" cy="369332"/>
          </a:xfrm>
          <a:prstGeom prst="rect">
            <a:avLst/>
          </a:prstGeom>
          <a:noFill/>
          <a:ln>
            <a:noFill/>
          </a:ln>
        </p:spPr>
        <p:txBody>
          <a:bodyPr wrap="square" rtlCol="0">
            <a:spAutoFit/>
          </a:bodyPr>
          <a:lstStyle/>
          <a:p>
            <a:r>
              <a:rPr lang="en-US" dirty="0"/>
              <a:t>Retailers</a:t>
            </a:r>
          </a:p>
        </p:txBody>
      </p:sp>
      <p:cxnSp>
        <p:nvCxnSpPr>
          <p:cNvPr id="53" name="Straight Connector 52">
            <a:extLst>
              <a:ext uri="{FF2B5EF4-FFF2-40B4-BE49-F238E27FC236}">
                <a16:creationId xmlns:a16="http://schemas.microsoft.com/office/drawing/2014/main" id="{59B0B2C0-6841-4294-9497-7133CA807B4E}"/>
              </a:ext>
            </a:extLst>
          </p:cNvPr>
          <p:cNvCxnSpPr>
            <a:cxnSpLocks/>
            <a:stCxn id="9" idx="6"/>
          </p:cNvCxnSpPr>
          <p:nvPr/>
        </p:nvCxnSpPr>
        <p:spPr>
          <a:xfrm flipV="1">
            <a:off x="8884921" y="1389077"/>
            <a:ext cx="385633" cy="20470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B0926D2-66B8-455E-A67F-407BB39B2BDC}"/>
              </a:ext>
            </a:extLst>
          </p:cNvPr>
          <p:cNvSpPr txBox="1"/>
          <p:nvPr/>
        </p:nvSpPr>
        <p:spPr>
          <a:xfrm>
            <a:off x="8626259" y="3692243"/>
            <a:ext cx="639251" cy="369332"/>
          </a:xfrm>
          <a:prstGeom prst="rect">
            <a:avLst/>
          </a:prstGeom>
          <a:noFill/>
          <a:ln>
            <a:noFill/>
          </a:ln>
        </p:spPr>
        <p:txBody>
          <a:bodyPr wrap="square" rtlCol="0">
            <a:spAutoFit/>
          </a:bodyPr>
          <a:lstStyle/>
          <a:p>
            <a:r>
              <a:rPr lang="en-US" dirty="0"/>
              <a:t>CHI</a:t>
            </a:r>
          </a:p>
        </p:txBody>
      </p:sp>
      <p:cxnSp>
        <p:nvCxnSpPr>
          <p:cNvPr id="61" name="Straight Connector 60">
            <a:extLst>
              <a:ext uri="{FF2B5EF4-FFF2-40B4-BE49-F238E27FC236}">
                <a16:creationId xmlns:a16="http://schemas.microsoft.com/office/drawing/2014/main" id="{E22AB17B-434A-4883-B970-C0123EEB9036}"/>
              </a:ext>
            </a:extLst>
          </p:cNvPr>
          <p:cNvCxnSpPr>
            <a:cxnSpLocks/>
            <a:stCxn id="24" idx="3"/>
            <a:endCxn id="60" idx="0"/>
          </p:cNvCxnSpPr>
          <p:nvPr/>
        </p:nvCxnSpPr>
        <p:spPr>
          <a:xfrm flipH="1">
            <a:off x="8945884" y="3531047"/>
            <a:ext cx="472948" cy="16119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715D9C5-E997-4337-9E5F-A54A1D536C40}"/>
              </a:ext>
            </a:extLst>
          </p:cNvPr>
          <p:cNvSpPr txBox="1"/>
          <p:nvPr/>
        </p:nvSpPr>
        <p:spPr>
          <a:xfrm>
            <a:off x="1842253" y="4855615"/>
            <a:ext cx="1659044" cy="646331"/>
          </a:xfrm>
          <a:prstGeom prst="rect">
            <a:avLst/>
          </a:prstGeom>
          <a:noFill/>
          <a:ln>
            <a:noFill/>
          </a:ln>
        </p:spPr>
        <p:txBody>
          <a:bodyPr wrap="square" rtlCol="0">
            <a:spAutoFit/>
          </a:bodyPr>
          <a:lstStyle/>
          <a:p>
            <a:r>
              <a:rPr lang="en-US" dirty="0"/>
              <a:t>Local entrepreneurs</a:t>
            </a:r>
          </a:p>
        </p:txBody>
      </p:sp>
      <p:cxnSp>
        <p:nvCxnSpPr>
          <p:cNvPr id="69" name="Straight Connector 68">
            <a:extLst>
              <a:ext uri="{FF2B5EF4-FFF2-40B4-BE49-F238E27FC236}">
                <a16:creationId xmlns:a16="http://schemas.microsoft.com/office/drawing/2014/main" id="{FCC7B663-8DF3-4B9F-AEFD-10C83B208F2D}"/>
              </a:ext>
            </a:extLst>
          </p:cNvPr>
          <p:cNvCxnSpPr>
            <a:cxnSpLocks/>
            <a:stCxn id="15" idx="3"/>
            <a:endCxn id="68" idx="0"/>
          </p:cNvCxnSpPr>
          <p:nvPr/>
        </p:nvCxnSpPr>
        <p:spPr>
          <a:xfrm flipH="1">
            <a:off x="2671775" y="4836875"/>
            <a:ext cx="555006" cy="1874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4D36BB2-80C7-4AB7-8570-41B36E6E354D}"/>
              </a:ext>
            </a:extLst>
          </p:cNvPr>
          <p:cNvSpPr txBox="1"/>
          <p:nvPr/>
        </p:nvSpPr>
        <p:spPr>
          <a:xfrm>
            <a:off x="1672090" y="3114925"/>
            <a:ext cx="1389145" cy="646331"/>
          </a:xfrm>
          <a:prstGeom prst="rect">
            <a:avLst/>
          </a:prstGeom>
          <a:noFill/>
          <a:ln>
            <a:noFill/>
          </a:ln>
        </p:spPr>
        <p:txBody>
          <a:bodyPr wrap="square" rtlCol="0">
            <a:spAutoFit/>
          </a:bodyPr>
          <a:lstStyle/>
          <a:p>
            <a:r>
              <a:rPr lang="en-US" dirty="0"/>
              <a:t>Professional Services</a:t>
            </a:r>
          </a:p>
        </p:txBody>
      </p:sp>
      <p:cxnSp>
        <p:nvCxnSpPr>
          <p:cNvPr id="80" name="Straight Connector 79">
            <a:extLst>
              <a:ext uri="{FF2B5EF4-FFF2-40B4-BE49-F238E27FC236}">
                <a16:creationId xmlns:a16="http://schemas.microsoft.com/office/drawing/2014/main" id="{FAE9428E-A5C7-4DB7-8A86-0942E4B22AFE}"/>
              </a:ext>
            </a:extLst>
          </p:cNvPr>
          <p:cNvCxnSpPr>
            <a:cxnSpLocks/>
            <a:stCxn id="12" idx="2"/>
            <a:endCxn id="79" idx="3"/>
          </p:cNvCxnSpPr>
          <p:nvPr/>
        </p:nvCxnSpPr>
        <p:spPr>
          <a:xfrm flipH="1" flipV="1">
            <a:off x="3061235" y="3438091"/>
            <a:ext cx="356135" cy="152935"/>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36719F0-C513-49C4-8B4E-000807B46CC7}"/>
              </a:ext>
            </a:extLst>
          </p:cNvPr>
          <p:cNvSpPr txBox="1"/>
          <p:nvPr/>
        </p:nvSpPr>
        <p:spPr>
          <a:xfrm>
            <a:off x="5587205" y="5633495"/>
            <a:ext cx="1451469" cy="369332"/>
          </a:xfrm>
          <a:prstGeom prst="rect">
            <a:avLst/>
          </a:prstGeom>
          <a:noFill/>
          <a:ln>
            <a:noFill/>
          </a:ln>
        </p:spPr>
        <p:txBody>
          <a:bodyPr wrap="square" rtlCol="0">
            <a:spAutoFit/>
          </a:bodyPr>
          <a:lstStyle/>
          <a:p>
            <a:r>
              <a:rPr lang="en-US" dirty="0"/>
              <a:t>Hospitality</a:t>
            </a:r>
          </a:p>
        </p:txBody>
      </p:sp>
      <p:cxnSp>
        <p:nvCxnSpPr>
          <p:cNvPr id="90" name="Straight Connector 89">
            <a:extLst>
              <a:ext uri="{FF2B5EF4-FFF2-40B4-BE49-F238E27FC236}">
                <a16:creationId xmlns:a16="http://schemas.microsoft.com/office/drawing/2014/main" id="{097CB140-1919-4993-BDB3-9DD123E4E10A}"/>
              </a:ext>
            </a:extLst>
          </p:cNvPr>
          <p:cNvCxnSpPr>
            <a:cxnSpLocks/>
            <a:stCxn id="21" idx="4"/>
            <a:endCxn id="89" idx="0"/>
          </p:cNvCxnSpPr>
          <p:nvPr/>
        </p:nvCxnSpPr>
        <p:spPr>
          <a:xfrm>
            <a:off x="6215113" y="5302255"/>
            <a:ext cx="97826" cy="331241"/>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7"/>
                                        </p:tgtEl>
                                        <p:attrNameLst>
                                          <p:attrName>ppt_x</p:attrName>
                                        </p:attrNameLst>
                                      </p:cBhvr>
                                      <p:tavLst>
                                        <p:tav tm="0">
                                          <p:val>
                                            <p:strVal val="ppt_x"/>
                                          </p:val>
                                        </p:tav>
                                        <p:tav tm="100000">
                                          <p:val>
                                            <p:strVal val="ppt_x"/>
                                          </p:val>
                                        </p:tav>
                                      </p:tavLst>
                                    </p:anim>
                                    <p:anim calcmode="lin" valueType="num">
                                      <p:cBhvr additive="base">
                                        <p:cTn id="37" dur="500"/>
                                        <p:tgtEl>
                                          <p:spTgt spid="27"/>
                                        </p:tgtEl>
                                        <p:attrNameLst>
                                          <p:attrName>ppt_y</p:attrName>
                                        </p:attrNameLst>
                                      </p:cBhvr>
                                      <p:tavLst>
                                        <p:tav tm="0">
                                          <p:val>
                                            <p:strVal val="ppt_y"/>
                                          </p:val>
                                        </p:tav>
                                        <p:tav tm="100000">
                                          <p:val>
                                            <p:strVal val="1+ppt_h/2"/>
                                          </p:val>
                                        </p:tav>
                                      </p:tavLst>
                                    </p:anim>
                                    <p:set>
                                      <p:cBhvr>
                                        <p:cTn id="38" dur="1" fill="hold">
                                          <p:stCondLst>
                                            <p:cond delay="499"/>
                                          </p:stCondLst>
                                        </p:cTn>
                                        <p:tgtEl>
                                          <p:spTgt spid="27"/>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25"/>
                                        </p:tgtEl>
                                        <p:attrNameLst>
                                          <p:attrName>ppt_x</p:attrName>
                                        </p:attrNameLst>
                                      </p:cBhvr>
                                      <p:tavLst>
                                        <p:tav tm="0">
                                          <p:val>
                                            <p:strVal val="ppt_x"/>
                                          </p:val>
                                        </p:tav>
                                        <p:tav tm="100000">
                                          <p:val>
                                            <p:strVal val="ppt_x"/>
                                          </p:val>
                                        </p:tav>
                                      </p:tavLst>
                                    </p:anim>
                                    <p:anim calcmode="lin" valueType="num">
                                      <p:cBhvr additive="base">
                                        <p:cTn id="41" dur="500"/>
                                        <p:tgtEl>
                                          <p:spTgt spid="25"/>
                                        </p:tgtEl>
                                        <p:attrNameLst>
                                          <p:attrName>ppt_y</p:attrName>
                                        </p:attrNameLst>
                                      </p:cBhvr>
                                      <p:tavLst>
                                        <p:tav tm="0">
                                          <p:val>
                                            <p:strVal val="ppt_y"/>
                                          </p:val>
                                        </p:tav>
                                        <p:tav tm="100000">
                                          <p:val>
                                            <p:strVal val="1+ppt_h/2"/>
                                          </p:val>
                                        </p:tav>
                                      </p:tavLst>
                                    </p:anim>
                                    <p:set>
                                      <p:cBhvr>
                                        <p:cTn id="42" dur="1" fill="hold">
                                          <p:stCondLst>
                                            <p:cond delay="499"/>
                                          </p:stCondLst>
                                        </p:cTn>
                                        <p:tgtEl>
                                          <p:spTgt spid="25"/>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32"/>
                                        </p:tgtEl>
                                        <p:attrNameLst>
                                          <p:attrName>ppt_x</p:attrName>
                                        </p:attrNameLst>
                                      </p:cBhvr>
                                      <p:tavLst>
                                        <p:tav tm="0">
                                          <p:val>
                                            <p:strVal val="ppt_x"/>
                                          </p:val>
                                        </p:tav>
                                        <p:tav tm="100000">
                                          <p:val>
                                            <p:strVal val="ppt_x"/>
                                          </p:val>
                                        </p:tav>
                                      </p:tavLst>
                                    </p:anim>
                                    <p:anim calcmode="lin" valueType="num">
                                      <p:cBhvr additive="base">
                                        <p:cTn id="45" dur="500"/>
                                        <p:tgtEl>
                                          <p:spTgt spid="32"/>
                                        </p:tgtEl>
                                        <p:attrNameLst>
                                          <p:attrName>ppt_y</p:attrName>
                                        </p:attrNameLst>
                                      </p:cBhvr>
                                      <p:tavLst>
                                        <p:tav tm="0">
                                          <p:val>
                                            <p:strVal val="ppt_y"/>
                                          </p:val>
                                        </p:tav>
                                        <p:tav tm="100000">
                                          <p:val>
                                            <p:strVal val="1+ppt_h/2"/>
                                          </p:val>
                                        </p:tav>
                                      </p:tavLst>
                                    </p:anim>
                                    <p:set>
                                      <p:cBhvr>
                                        <p:cTn id="46" dur="1" fill="hold">
                                          <p:stCondLst>
                                            <p:cond delay="499"/>
                                          </p:stCondLst>
                                        </p:cTn>
                                        <p:tgtEl>
                                          <p:spTgt spid="32"/>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31"/>
                                        </p:tgtEl>
                                        <p:attrNameLst>
                                          <p:attrName>ppt_x</p:attrName>
                                        </p:attrNameLst>
                                      </p:cBhvr>
                                      <p:tavLst>
                                        <p:tav tm="0">
                                          <p:val>
                                            <p:strVal val="ppt_x"/>
                                          </p:val>
                                        </p:tav>
                                        <p:tav tm="100000">
                                          <p:val>
                                            <p:strVal val="ppt_x"/>
                                          </p:val>
                                        </p:tav>
                                      </p:tavLst>
                                    </p:anim>
                                    <p:anim calcmode="lin" valueType="num">
                                      <p:cBhvr additive="base">
                                        <p:cTn id="49" dur="500"/>
                                        <p:tgtEl>
                                          <p:spTgt spid="31"/>
                                        </p:tgtEl>
                                        <p:attrNameLst>
                                          <p:attrName>ppt_y</p:attrName>
                                        </p:attrNameLst>
                                      </p:cBhvr>
                                      <p:tavLst>
                                        <p:tav tm="0">
                                          <p:val>
                                            <p:strVal val="ppt_y"/>
                                          </p:val>
                                        </p:tav>
                                        <p:tav tm="100000">
                                          <p:val>
                                            <p:strVal val="1+ppt_h/2"/>
                                          </p:val>
                                        </p:tav>
                                      </p:tavLst>
                                    </p:anim>
                                    <p:set>
                                      <p:cBhvr>
                                        <p:cTn id="50" dur="1" fill="hold">
                                          <p:stCondLst>
                                            <p:cond delay="499"/>
                                          </p:stCondLst>
                                        </p:cTn>
                                        <p:tgtEl>
                                          <p:spTgt spid="31"/>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30"/>
                                        </p:tgtEl>
                                        <p:attrNameLst>
                                          <p:attrName>ppt_x</p:attrName>
                                        </p:attrNameLst>
                                      </p:cBhvr>
                                      <p:tavLst>
                                        <p:tav tm="0">
                                          <p:val>
                                            <p:strVal val="ppt_x"/>
                                          </p:val>
                                        </p:tav>
                                        <p:tav tm="100000">
                                          <p:val>
                                            <p:strVal val="ppt_x"/>
                                          </p:val>
                                        </p:tav>
                                      </p:tavLst>
                                    </p:anim>
                                    <p:anim calcmode="lin" valueType="num">
                                      <p:cBhvr additive="base">
                                        <p:cTn id="53" dur="500"/>
                                        <p:tgtEl>
                                          <p:spTgt spid="30"/>
                                        </p:tgtEl>
                                        <p:attrNameLst>
                                          <p:attrName>ppt_y</p:attrName>
                                        </p:attrNameLst>
                                      </p:cBhvr>
                                      <p:tavLst>
                                        <p:tav tm="0">
                                          <p:val>
                                            <p:strVal val="ppt_y"/>
                                          </p:val>
                                        </p:tav>
                                        <p:tav tm="100000">
                                          <p:val>
                                            <p:strVal val="1+ppt_h/2"/>
                                          </p:val>
                                        </p:tav>
                                      </p:tavLst>
                                    </p:anim>
                                    <p:set>
                                      <p:cBhvr>
                                        <p:cTn id="54" dur="1" fill="hold">
                                          <p:stCondLst>
                                            <p:cond delay="499"/>
                                          </p:stCondLst>
                                        </p:cTn>
                                        <p:tgtEl>
                                          <p:spTgt spid="30"/>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28"/>
                                        </p:tgtEl>
                                        <p:attrNameLst>
                                          <p:attrName>ppt_x</p:attrName>
                                        </p:attrNameLst>
                                      </p:cBhvr>
                                      <p:tavLst>
                                        <p:tav tm="0">
                                          <p:val>
                                            <p:strVal val="ppt_x"/>
                                          </p:val>
                                        </p:tav>
                                        <p:tav tm="100000">
                                          <p:val>
                                            <p:strVal val="ppt_x"/>
                                          </p:val>
                                        </p:tav>
                                      </p:tavLst>
                                    </p:anim>
                                    <p:anim calcmode="lin" valueType="num">
                                      <p:cBhvr additive="base">
                                        <p:cTn id="57" dur="500"/>
                                        <p:tgtEl>
                                          <p:spTgt spid="28"/>
                                        </p:tgtEl>
                                        <p:attrNameLst>
                                          <p:attrName>ppt_y</p:attrName>
                                        </p:attrNameLst>
                                      </p:cBhvr>
                                      <p:tavLst>
                                        <p:tav tm="0">
                                          <p:val>
                                            <p:strVal val="ppt_y"/>
                                          </p:val>
                                        </p:tav>
                                        <p:tav tm="100000">
                                          <p:val>
                                            <p:strVal val="1+ppt_h/2"/>
                                          </p:val>
                                        </p:tav>
                                      </p:tavLst>
                                    </p:anim>
                                    <p:set>
                                      <p:cBhvr>
                                        <p:cTn id="58" dur="1" fill="hold">
                                          <p:stCondLst>
                                            <p:cond delay="499"/>
                                          </p:stCondLst>
                                        </p:cTn>
                                        <p:tgtEl>
                                          <p:spTgt spid="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ppt_x"/>
                                          </p:val>
                                        </p:tav>
                                        <p:tav tm="100000">
                                          <p:val>
                                            <p:strVal val="#ppt_x"/>
                                          </p:val>
                                        </p:tav>
                                      </p:tavLst>
                                    </p:anim>
                                    <p:anim calcmode="lin" valueType="num">
                                      <p:cBhvr additive="base">
                                        <p:cTn id="84" dur="500" fill="hold"/>
                                        <p:tgtEl>
                                          <p:spTgt spid="3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fill="hold"/>
                                        <p:tgtEl>
                                          <p:spTgt spid="53"/>
                                        </p:tgtEl>
                                        <p:attrNameLst>
                                          <p:attrName>ppt_x</p:attrName>
                                        </p:attrNameLst>
                                      </p:cBhvr>
                                      <p:tavLst>
                                        <p:tav tm="0">
                                          <p:val>
                                            <p:strVal val="#ppt_x"/>
                                          </p:val>
                                        </p:tav>
                                        <p:tav tm="100000">
                                          <p:val>
                                            <p:strVal val="#ppt_x"/>
                                          </p:val>
                                        </p:tav>
                                      </p:tavLst>
                                    </p:anim>
                                    <p:anim calcmode="lin" valueType="num">
                                      <p:cBhvr additive="base">
                                        <p:cTn id="94" dur="500" fill="hold"/>
                                        <p:tgtEl>
                                          <p:spTgt spid="5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ppt_x"/>
                                          </p:val>
                                        </p:tav>
                                        <p:tav tm="100000">
                                          <p:val>
                                            <p:strVal val="#ppt_x"/>
                                          </p:val>
                                        </p:tav>
                                      </p:tavLst>
                                    </p:anim>
                                    <p:anim calcmode="lin" valueType="num">
                                      <p:cBhvr additive="base">
                                        <p:cTn id="9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ppt_x"/>
                                          </p:val>
                                        </p:tav>
                                        <p:tav tm="100000">
                                          <p:val>
                                            <p:strVal val="#ppt_x"/>
                                          </p:val>
                                        </p:tav>
                                      </p:tavLst>
                                    </p:anim>
                                    <p:anim calcmode="lin" valueType="num">
                                      <p:cBhvr additive="base">
                                        <p:cTn id="104" dur="500" fill="hold"/>
                                        <p:tgtEl>
                                          <p:spTgt spid="6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additive="base">
                                        <p:cTn id="107" dur="500" fill="hold"/>
                                        <p:tgtEl>
                                          <p:spTgt spid="68"/>
                                        </p:tgtEl>
                                        <p:attrNameLst>
                                          <p:attrName>ppt_x</p:attrName>
                                        </p:attrNameLst>
                                      </p:cBhvr>
                                      <p:tavLst>
                                        <p:tav tm="0">
                                          <p:val>
                                            <p:strVal val="#ppt_x"/>
                                          </p:val>
                                        </p:tav>
                                        <p:tav tm="100000">
                                          <p:val>
                                            <p:strVal val="#ppt_x"/>
                                          </p:val>
                                        </p:tav>
                                      </p:tavLst>
                                    </p:anim>
                                    <p:anim calcmode="lin" valueType="num">
                                      <p:cBhvr additive="base">
                                        <p:cTn id="10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80"/>
                                        </p:tgtEl>
                                        <p:attrNameLst>
                                          <p:attrName>style.visibility</p:attrName>
                                        </p:attrNameLst>
                                      </p:cBhvr>
                                      <p:to>
                                        <p:strVal val="visible"/>
                                      </p:to>
                                    </p:set>
                                    <p:anim calcmode="lin" valueType="num">
                                      <p:cBhvr additive="base">
                                        <p:cTn id="113" dur="500" fill="hold"/>
                                        <p:tgtEl>
                                          <p:spTgt spid="80"/>
                                        </p:tgtEl>
                                        <p:attrNameLst>
                                          <p:attrName>ppt_x</p:attrName>
                                        </p:attrNameLst>
                                      </p:cBhvr>
                                      <p:tavLst>
                                        <p:tav tm="0">
                                          <p:val>
                                            <p:strVal val="#ppt_x"/>
                                          </p:val>
                                        </p:tav>
                                        <p:tav tm="100000">
                                          <p:val>
                                            <p:strVal val="#ppt_x"/>
                                          </p:val>
                                        </p:tav>
                                      </p:tavLst>
                                    </p:anim>
                                    <p:anim calcmode="lin" valueType="num">
                                      <p:cBhvr additive="base">
                                        <p:cTn id="114" dur="500" fill="hold"/>
                                        <p:tgtEl>
                                          <p:spTgt spid="8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 calcmode="lin" valueType="num">
                                      <p:cBhvr additive="base">
                                        <p:cTn id="117" dur="500" fill="hold"/>
                                        <p:tgtEl>
                                          <p:spTgt spid="79"/>
                                        </p:tgtEl>
                                        <p:attrNameLst>
                                          <p:attrName>ppt_x</p:attrName>
                                        </p:attrNameLst>
                                      </p:cBhvr>
                                      <p:tavLst>
                                        <p:tav tm="0">
                                          <p:val>
                                            <p:strVal val="#ppt_x"/>
                                          </p:val>
                                        </p:tav>
                                        <p:tav tm="100000">
                                          <p:val>
                                            <p:strVal val="#ppt_x"/>
                                          </p:val>
                                        </p:tav>
                                      </p:tavLst>
                                    </p:anim>
                                    <p:anim calcmode="lin" valueType="num">
                                      <p:cBhvr additive="base">
                                        <p:cTn id="11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ppt_x"/>
                                          </p:val>
                                        </p:tav>
                                        <p:tav tm="100000">
                                          <p:val>
                                            <p:strVal val="#ppt_x"/>
                                          </p:val>
                                        </p:tav>
                                      </p:tavLst>
                                    </p:anim>
                                    <p:anim calcmode="lin" valueType="num">
                                      <p:cBhvr additive="base">
                                        <p:cTn id="124" dur="500" fill="hold"/>
                                        <p:tgtEl>
                                          <p:spTgt spid="6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 calcmode="lin" valueType="num">
                                      <p:cBhvr additive="base">
                                        <p:cTn id="127" dur="500" fill="hold"/>
                                        <p:tgtEl>
                                          <p:spTgt spid="60"/>
                                        </p:tgtEl>
                                        <p:attrNameLst>
                                          <p:attrName>ppt_x</p:attrName>
                                        </p:attrNameLst>
                                      </p:cBhvr>
                                      <p:tavLst>
                                        <p:tav tm="0">
                                          <p:val>
                                            <p:strVal val="#ppt_x"/>
                                          </p:val>
                                        </p:tav>
                                        <p:tav tm="100000">
                                          <p:val>
                                            <p:strVal val="#ppt_x"/>
                                          </p:val>
                                        </p:tav>
                                      </p:tavLst>
                                    </p:anim>
                                    <p:anim calcmode="lin" valueType="num">
                                      <p:cBhvr additive="base">
                                        <p:cTn id="12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additive="base">
                                        <p:cTn id="133" dur="500" fill="hold"/>
                                        <p:tgtEl>
                                          <p:spTgt spid="90"/>
                                        </p:tgtEl>
                                        <p:attrNameLst>
                                          <p:attrName>ppt_x</p:attrName>
                                        </p:attrNameLst>
                                      </p:cBhvr>
                                      <p:tavLst>
                                        <p:tav tm="0">
                                          <p:val>
                                            <p:strVal val="#ppt_x"/>
                                          </p:val>
                                        </p:tav>
                                        <p:tav tm="100000">
                                          <p:val>
                                            <p:strVal val="#ppt_x"/>
                                          </p:val>
                                        </p:tav>
                                      </p:tavLst>
                                    </p:anim>
                                    <p:anim calcmode="lin" valueType="num">
                                      <p:cBhvr additive="base">
                                        <p:cTn id="134" dur="500" fill="hold"/>
                                        <p:tgtEl>
                                          <p:spTgt spid="90"/>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89"/>
                                        </p:tgtEl>
                                        <p:attrNameLst>
                                          <p:attrName>style.visibility</p:attrName>
                                        </p:attrNameLst>
                                      </p:cBhvr>
                                      <p:to>
                                        <p:strVal val="visible"/>
                                      </p:to>
                                    </p:set>
                                    <p:anim calcmode="lin" valueType="num">
                                      <p:cBhvr additive="base">
                                        <p:cTn id="137" dur="500" fill="hold"/>
                                        <p:tgtEl>
                                          <p:spTgt spid="89"/>
                                        </p:tgtEl>
                                        <p:attrNameLst>
                                          <p:attrName>ppt_x</p:attrName>
                                        </p:attrNameLst>
                                      </p:cBhvr>
                                      <p:tavLst>
                                        <p:tav tm="0">
                                          <p:val>
                                            <p:strVal val="#ppt_x"/>
                                          </p:val>
                                        </p:tav>
                                        <p:tav tm="100000">
                                          <p:val>
                                            <p:strVal val="#ppt_x"/>
                                          </p:val>
                                        </p:tav>
                                      </p:tavLst>
                                    </p:anim>
                                    <p:anim calcmode="lin" valueType="num">
                                      <p:cBhvr additive="base">
                                        <p:cTn id="13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p:bldP spid="28" grpId="1"/>
      <p:bldP spid="31" grpId="0"/>
      <p:bldP spid="31" grpId="1"/>
      <p:bldP spid="33" grpId="0"/>
      <p:bldP spid="36" grpId="0"/>
      <p:bldP spid="41" grpId="0"/>
      <p:bldP spid="52" grpId="0"/>
      <p:bldP spid="60" grpId="0"/>
      <p:bldP spid="68" grpId="0"/>
      <p:bldP spid="79"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3A9CF62E-486D-4DF3-B4C1-9E246DB44DE6}"/>
              </a:ext>
            </a:extLst>
          </p:cNvPr>
          <p:cNvSpPr/>
          <p:nvPr/>
        </p:nvSpPr>
        <p:spPr>
          <a:xfrm rot="20115952">
            <a:off x="1706396" y="3010816"/>
            <a:ext cx="8690474" cy="870735"/>
          </a:xfrm>
          <a:prstGeom prst="rightArrow">
            <a:avLst>
              <a:gd name="adj1" fmla="val 50000"/>
              <a:gd name="adj2" fmla="val 46700"/>
            </a:avLst>
          </a:prstGeom>
          <a:solidFill>
            <a:srgbClr val="FDB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E2401-1E15-41C8-9547-FFC8861191C7}"/>
              </a:ext>
            </a:extLst>
          </p:cNvPr>
          <p:cNvSpPr>
            <a:spLocks noGrp="1"/>
          </p:cNvSpPr>
          <p:nvPr>
            <p:ph type="title"/>
          </p:nvPr>
        </p:nvSpPr>
        <p:spPr>
          <a:xfrm>
            <a:off x="609600" y="365127"/>
            <a:ext cx="10515600" cy="689951"/>
          </a:xfrm>
        </p:spPr>
        <p:txBody>
          <a:bodyPr>
            <a:normAutofit fontScale="90000"/>
          </a:bodyPr>
          <a:lstStyle/>
          <a:p>
            <a:r>
              <a:rPr lang="en-US" dirty="0"/>
              <a:t>Different Employers Take Different Approaches to Risk </a:t>
            </a:r>
          </a:p>
        </p:txBody>
      </p:sp>
      <p:sp>
        <p:nvSpPr>
          <p:cNvPr id="5" name="Rectangle 4">
            <a:extLst>
              <a:ext uri="{FF2B5EF4-FFF2-40B4-BE49-F238E27FC236}">
                <a16:creationId xmlns:a16="http://schemas.microsoft.com/office/drawing/2014/main" id="{8930EA0D-BF75-4E8C-9F81-B646CA796E48}"/>
              </a:ext>
            </a:extLst>
          </p:cNvPr>
          <p:cNvSpPr/>
          <p:nvPr/>
        </p:nvSpPr>
        <p:spPr>
          <a:xfrm>
            <a:off x="6914664" y="1957022"/>
            <a:ext cx="2540000" cy="689951"/>
          </a:xfrm>
          <a:prstGeom prst="rect">
            <a:avLst/>
          </a:prstGeom>
          <a:solidFill>
            <a:schemeClr val="bg2">
              <a:lumMod val="10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Self-Funded</a:t>
            </a:r>
          </a:p>
        </p:txBody>
      </p:sp>
      <p:sp>
        <p:nvSpPr>
          <p:cNvPr id="6" name="Rectangle 5">
            <a:extLst>
              <a:ext uri="{FF2B5EF4-FFF2-40B4-BE49-F238E27FC236}">
                <a16:creationId xmlns:a16="http://schemas.microsoft.com/office/drawing/2014/main" id="{00F012E9-11A0-41F7-9EFD-A04B00D770F6}"/>
              </a:ext>
            </a:extLst>
          </p:cNvPr>
          <p:cNvSpPr/>
          <p:nvPr/>
        </p:nvSpPr>
        <p:spPr>
          <a:xfrm>
            <a:off x="4552576" y="3080746"/>
            <a:ext cx="2540000" cy="689951"/>
          </a:xfrm>
          <a:prstGeom prst="rect">
            <a:avLst/>
          </a:prstGeom>
          <a:solidFill>
            <a:schemeClr val="bg2">
              <a:lumMod val="10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Partially Self-Funded (Level Funded)</a:t>
            </a:r>
          </a:p>
        </p:txBody>
      </p:sp>
      <p:sp>
        <p:nvSpPr>
          <p:cNvPr id="7" name="Rectangle 6">
            <a:extLst>
              <a:ext uri="{FF2B5EF4-FFF2-40B4-BE49-F238E27FC236}">
                <a16:creationId xmlns:a16="http://schemas.microsoft.com/office/drawing/2014/main" id="{650505D9-5EB2-44B4-94FA-7CF24462DF7C}"/>
              </a:ext>
            </a:extLst>
          </p:cNvPr>
          <p:cNvSpPr/>
          <p:nvPr/>
        </p:nvSpPr>
        <p:spPr>
          <a:xfrm>
            <a:off x="2012576" y="4223284"/>
            <a:ext cx="2540000" cy="689951"/>
          </a:xfrm>
          <a:prstGeom prst="rect">
            <a:avLst/>
          </a:prstGeom>
          <a:solidFill>
            <a:schemeClr val="bg2">
              <a:lumMod val="10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Fully-Insured</a:t>
            </a:r>
          </a:p>
        </p:txBody>
      </p:sp>
      <p:sp>
        <p:nvSpPr>
          <p:cNvPr id="3" name="TextBox 2">
            <a:extLst>
              <a:ext uri="{FF2B5EF4-FFF2-40B4-BE49-F238E27FC236}">
                <a16:creationId xmlns:a16="http://schemas.microsoft.com/office/drawing/2014/main" id="{F4763617-5E42-4C95-8469-EBF05904C3EA}"/>
              </a:ext>
            </a:extLst>
          </p:cNvPr>
          <p:cNvSpPr txBox="1"/>
          <p:nvPr/>
        </p:nvSpPr>
        <p:spPr>
          <a:xfrm>
            <a:off x="9905024" y="1240185"/>
            <a:ext cx="1573306" cy="646331"/>
          </a:xfrm>
          <a:prstGeom prst="rect">
            <a:avLst/>
          </a:prstGeom>
          <a:noFill/>
        </p:spPr>
        <p:txBody>
          <a:bodyPr wrap="square" rtlCol="0">
            <a:spAutoFit/>
          </a:bodyPr>
          <a:lstStyle/>
          <a:p>
            <a:pPr algn="ctr"/>
            <a:r>
              <a:rPr lang="en-US" b="1" dirty="0"/>
              <a:t>More Control, More Risk</a:t>
            </a:r>
          </a:p>
        </p:txBody>
      </p:sp>
      <p:sp>
        <p:nvSpPr>
          <p:cNvPr id="12" name="TextBox 11">
            <a:extLst>
              <a:ext uri="{FF2B5EF4-FFF2-40B4-BE49-F238E27FC236}">
                <a16:creationId xmlns:a16="http://schemas.microsoft.com/office/drawing/2014/main" id="{5694DD76-C85E-42FE-9AD4-C7AE347AB3D9}"/>
              </a:ext>
            </a:extLst>
          </p:cNvPr>
          <p:cNvSpPr txBox="1"/>
          <p:nvPr/>
        </p:nvSpPr>
        <p:spPr>
          <a:xfrm>
            <a:off x="609600" y="5090831"/>
            <a:ext cx="1402976" cy="646331"/>
          </a:xfrm>
          <a:prstGeom prst="rect">
            <a:avLst/>
          </a:prstGeom>
          <a:noFill/>
        </p:spPr>
        <p:txBody>
          <a:bodyPr wrap="square" rtlCol="0">
            <a:spAutoFit/>
          </a:bodyPr>
          <a:lstStyle/>
          <a:p>
            <a:pPr algn="ctr"/>
            <a:r>
              <a:rPr lang="en-US" b="1" dirty="0"/>
              <a:t>Less Control, Less Risk</a:t>
            </a:r>
          </a:p>
        </p:txBody>
      </p:sp>
    </p:spTree>
    <p:extLst>
      <p:ext uri="{BB962C8B-B14F-4D97-AF65-F5344CB8AC3E}">
        <p14:creationId xmlns:p14="http://schemas.microsoft.com/office/powerpoint/2010/main" val="18922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CHI PPT Template  -  Read-Only" id="{2565CFCA-1E0D-47F0-B1E4-99E6CEDEC0B5}" vid="{804AD098-ABA2-458B-8505-8FA1E3A45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CHI PPT Template</Template>
  <TotalTime>3621</TotalTime>
  <Words>1483</Words>
  <Application>Microsoft Macintosh PowerPoint</Application>
  <PresentationFormat>Widescreen</PresentationFormat>
  <Paragraphs>137</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The Cost of Doing Business</vt:lpstr>
      <vt:lpstr>Three Takeaways</vt:lpstr>
      <vt:lpstr>Colorado’s Employers Pick Up  More of the Cost of Health Insurance</vt:lpstr>
      <vt:lpstr>Most Coloradans Still Get Insurance Through Their Employer …</vt:lpstr>
      <vt:lpstr>… But It’s Not the Same Employer as Last Year</vt:lpstr>
      <vt:lpstr>Times Are Changing</vt:lpstr>
      <vt:lpstr>Spectrum of Solutions: Our Focus</vt:lpstr>
      <vt:lpstr>Employers Are a Mosaic, Not a Monolith</vt:lpstr>
      <vt:lpstr>Different Employers Take Different Approaches to Risk </vt:lpstr>
      <vt:lpstr>Many Employers,  Many Strategies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about saving people money on healthcare</dc:title>
  <dc:creator>Ashlie Brown</dc:creator>
  <cp:lastModifiedBy>Joe Hanel</cp:lastModifiedBy>
  <cp:revision>167</cp:revision>
  <cp:lastPrinted>2019-11-19T19:59:58Z</cp:lastPrinted>
  <dcterms:created xsi:type="dcterms:W3CDTF">2019-11-04T19:57:45Z</dcterms:created>
  <dcterms:modified xsi:type="dcterms:W3CDTF">2023-05-13T02:16:31Z</dcterms:modified>
</cp:coreProperties>
</file>