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23" r:id="rId2"/>
    <p:sldId id="422" r:id="rId3"/>
    <p:sldId id="397" r:id="rId4"/>
    <p:sldId id="293" r:id="rId5"/>
    <p:sldId id="386" r:id="rId6"/>
    <p:sldId id="419" r:id="rId7"/>
    <p:sldId id="420" r:id="rId8"/>
    <p:sldId id="257" r:id="rId9"/>
    <p:sldId id="377" r:id="rId10"/>
    <p:sldId id="406" r:id="rId11"/>
    <p:sldId id="415" r:id="rId12"/>
    <p:sldId id="265" r:id="rId13"/>
    <p:sldId id="286" r:id="rId14"/>
    <p:sldId id="301" r:id="rId15"/>
    <p:sldId id="418" r:id="rId16"/>
    <p:sldId id="387" r:id="rId17"/>
    <p:sldId id="407" r:id="rId18"/>
    <p:sldId id="378" r:id="rId19"/>
    <p:sldId id="408" r:id="rId20"/>
    <p:sldId id="314" r:id="rId21"/>
    <p:sldId id="414" r:id="rId22"/>
    <p:sldId id="391" r:id="rId23"/>
    <p:sldId id="313" r:id="rId24"/>
    <p:sldId id="316" r:id="rId25"/>
    <p:sldId id="278" r:id="rId26"/>
    <p:sldId id="404" r:id="rId27"/>
    <p:sldId id="390" r:id="rId28"/>
    <p:sldId id="411" r:id="rId29"/>
    <p:sldId id="379" r:id="rId30"/>
    <p:sldId id="409" r:id="rId31"/>
    <p:sldId id="421" r:id="rId32"/>
    <p:sldId id="398" r:id="rId33"/>
    <p:sldId id="417" r:id="rId34"/>
    <p:sldId id="416" r:id="rId35"/>
    <p:sldId id="399" r:id="rId36"/>
    <p:sldId id="405" r:id="rId37"/>
    <p:sldId id="412" r:id="rId38"/>
    <p:sldId id="382" r:id="rId39"/>
    <p:sldId id="410" r:id="rId40"/>
    <p:sldId id="256" r:id="rId41"/>
    <p:sldId id="413"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Hanel" initials="JH" lastIdx="1" clrIdx="0">
    <p:extLst>
      <p:ext uri="{19B8F6BF-5375-455C-9EA6-DF929625EA0E}">
        <p15:presenceInfo xmlns:p15="http://schemas.microsoft.com/office/powerpoint/2012/main" userId="S::jhanel@coloradohealthinstitute.org::5298031e-53c0-4cd1-b15a-631ce77516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B91B"/>
    <a:srgbClr val="FFFFFF"/>
    <a:srgbClr val="3B6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91565" autoAdjust="0"/>
  </p:normalViewPr>
  <p:slideViewPr>
    <p:cSldViewPr snapToGrid="0">
      <p:cViewPr varScale="1">
        <p:scale>
          <a:sx n="117" d="100"/>
          <a:sy n="117" d="100"/>
        </p:scale>
        <p:origin x="7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C69434-7CC2-4C51-81F4-19422794E7B7}" type="datetimeFigureOut">
              <a:rPr lang="en-US" smtClean="0"/>
              <a:t>5/12/23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59D6D9-79FF-4A6B-8886-E6A3EB020E14}" type="slidenum">
              <a:rPr lang="en-US" smtClean="0"/>
              <a:t>‹#›</a:t>
            </a:fld>
            <a:endParaRPr lang="en-US"/>
          </a:p>
        </p:txBody>
      </p:sp>
    </p:spTree>
    <p:extLst>
      <p:ext uri="{BB962C8B-B14F-4D97-AF65-F5344CB8AC3E}">
        <p14:creationId xmlns:p14="http://schemas.microsoft.com/office/powerpoint/2010/main" val="3409435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Introduction + Session Preview</a:t>
            </a:r>
          </a:p>
          <a:p>
            <a:r>
              <a:rPr lang="en-US" dirty="0"/>
              <a:t>Thanks to Megan/SCL.</a:t>
            </a:r>
          </a:p>
          <a:p>
            <a:pPr defTabSz="931774">
              <a:defRPr/>
            </a:pPr>
            <a:r>
              <a:rPr lang="en-US" dirty="0"/>
              <a:t>Please note that we will not have time for questions – find us later if you have something to ask or feedback to share.</a:t>
            </a:r>
          </a:p>
          <a:p>
            <a:pPr defTabSz="931774">
              <a:defRPr/>
            </a:pPr>
            <a:r>
              <a:rPr lang="en-US" dirty="0"/>
              <a:t>We hope you will come away ready for the 2020 legislative session. We’re going to use a few movie memes to examine the up[coming session, so a second goal of our presentation is to show everyone that Allie and I have truly terrible taste in movies.</a:t>
            </a:r>
          </a:p>
          <a:p>
            <a:pPr defTabSz="931774">
              <a:defRPr/>
            </a:pPr>
            <a:r>
              <a:rPr lang="en-US" dirty="0"/>
              <a:t>Case in point…</a:t>
            </a:r>
          </a:p>
          <a:p>
            <a:pPr defTabSz="931774">
              <a:defRPr/>
            </a:pPr>
            <a:r>
              <a:rPr lang="en-US" dirty="0"/>
              <a:t>When we were looking for a movie to capture the feeling of the constant barrage of developments in politics today, we knew there was only one choice…</a:t>
            </a:r>
          </a:p>
        </p:txBody>
      </p:sp>
      <p:sp>
        <p:nvSpPr>
          <p:cNvPr id="4" name="Slide Number Placeholder 3"/>
          <p:cNvSpPr>
            <a:spLocks noGrp="1"/>
          </p:cNvSpPr>
          <p:nvPr>
            <p:ph type="sldNum" sz="quarter" idx="5"/>
          </p:nvPr>
        </p:nvSpPr>
        <p:spPr/>
        <p:txBody>
          <a:bodyPr/>
          <a:lstStyle/>
          <a:p>
            <a:fld id="{01D8ED13-D04F-4874-BDFA-12A710744C61}" type="slidenum">
              <a:rPr lang="en-US" smtClean="0"/>
              <a:t>3</a:t>
            </a:fld>
            <a:endParaRPr lang="en-US"/>
          </a:p>
        </p:txBody>
      </p:sp>
    </p:spTree>
    <p:extLst>
      <p:ext uri="{BB962C8B-B14F-4D97-AF65-F5344CB8AC3E}">
        <p14:creationId xmlns:p14="http://schemas.microsoft.com/office/powerpoint/2010/main" val="162250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dirty="0"/>
              <a:t>The sound defeat of Prop CC – which would have removed the “refund” aspect of TABOR – tells a different story…one of Colorado’s persistent libertarian streak, with some voters who shun new statewide taxes and perceived attacks on fiscal conservatism, even while maintaining support for the elected officials who back those efforts. “Yes” vote on Prop CC would have immediately impacted state budget planning. Note that a similar initiative failed in Jeffco (1A), where I live, by a similar margin. And voters were basically split on Prop DD, which asked to legalize and tax sports betting to help fund the state’s water plan, though it managed to squeak by. This question of using sin tax revenue to fund important but unrelated initiatives seems to divide Coloradans.</a:t>
            </a:r>
          </a:p>
          <a:p>
            <a:r>
              <a:rPr lang="en-US" dirty="0"/>
              <a:t>Looking ahead, you’ll want to keep your eyes on a tobacco and nicotine tax measure. You may remember that a proposed measure failed to gain traction in the legislature this year, but it’s likely to be on the ballot in 2020. Early conversations indicate that the revenue would be promised to early childhood education. The close fight over Prop DD results say this could be an uphill battle.</a:t>
            </a:r>
          </a:p>
        </p:txBody>
      </p:sp>
      <p:sp>
        <p:nvSpPr>
          <p:cNvPr id="4" name="Slide Number Placeholder 3"/>
          <p:cNvSpPr>
            <a:spLocks noGrp="1"/>
          </p:cNvSpPr>
          <p:nvPr>
            <p:ph type="sldNum" sz="quarter" idx="5"/>
          </p:nvPr>
        </p:nvSpPr>
        <p:spPr/>
        <p:txBody>
          <a:bodyPr/>
          <a:lstStyle/>
          <a:p>
            <a:fld id="{01D8ED13-D04F-4874-BDFA-12A710744C61}" type="slidenum">
              <a:rPr lang="en-US" smtClean="0"/>
              <a:t>12</a:t>
            </a:fld>
            <a:endParaRPr lang="en-US"/>
          </a:p>
        </p:txBody>
      </p:sp>
    </p:spTree>
    <p:extLst>
      <p:ext uri="{BB962C8B-B14F-4D97-AF65-F5344CB8AC3E}">
        <p14:creationId xmlns:p14="http://schemas.microsoft.com/office/powerpoint/2010/main" val="140009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t>ALLIE</a:t>
            </a:r>
          </a:p>
          <a:p>
            <a:pPr defTabSz="949478"/>
            <a:r>
              <a:rPr lang="en-US" dirty="0"/>
              <a:t>Let’s turn back to the actors. While there are lots of detailed and important policy discussions that take place in the House, the most consequential action (and most likely roadblock) will be in the Senate.</a:t>
            </a:r>
          </a:p>
          <a:p>
            <a:pPr defTabSz="949478"/>
            <a:r>
              <a:rPr lang="en-US" dirty="0"/>
              <a:t>President Garcia will need to continue to balance the will of his constituents – he’s a moderate Democrat from a moderate district in Pueblo – with the goals and preferences of his party as he leads a closely divided chamber. </a:t>
            </a:r>
          </a:p>
          <a:p>
            <a:pPr defTabSz="949478"/>
            <a:r>
              <a:rPr lang="en-US" dirty="0"/>
              <a:t>Sen. Pettersen is expecting to be on maternity leave for some portion of the session (what this will look like is anyone’s guess). We’re mentioning this 1) because she’s discussed it openly and 2) because it’s uncharted territory – and something Colorado, and other states, will need to confront as more women run for office. It also has ramifications for policy debates, as </a:t>
            </a:r>
            <a:r>
              <a:rPr lang="en-US" u="sng" dirty="0"/>
              <a:t>any</a:t>
            </a:r>
            <a:r>
              <a:rPr lang="en-US" dirty="0"/>
              <a:t> absence in the closely divided Senate can affect a bill’s chance of passage.</a:t>
            </a:r>
          </a:p>
          <a:p>
            <a:pPr defTabSz="949478"/>
            <a:r>
              <a:rPr lang="en-US" dirty="0"/>
              <a:t>And we’ll have a better sense soon of which races will be most competitive, but two to watch in the Senate: Sen. Rachel </a:t>
            </a:r>
            <a:r>
              <a:rPr lang="en-US" dirty="0" err="1"/>
              <a:t>Zenzinger</a:t>
            </a:r>
            <a:r>
              <a:rPr lang="en-US" dirty="0"/>
              <a:t> out in Jeffco and Sen. Kevin Priola up in Adams County.</a:t>
            </a:r>
          </a:p>
          <a:p>
            <a:pPr defTabSz="949478"/>
            <a:r>
              <a:rPr lang="en-US" dirty="0"/>
              <a:t>Tomorrow, Yamiche Alcindor of the PBS NewsHour will be here to discuss some of the actors to watch on the national stage, including our very own US Senate race, and how divisive things are beyond the borders of our state.</a:t>
            </a:r>
          </a:p>
        </p:txBody>
      </p:sp>
      <p:sp>
        <p:nvSpPr>
          <p:cNvPr id="4" name="Slide Number Placeholder 3"/>
          <p:cNvSpPr>
            <a:spLocks noGrp="1"/>
          </p:cNvSpPr>
          <p:nvPr>
            <p:ph type="sldNum" sz="quarter" idx="5"/>
          </p:nvPr>
        </p:nvSpPr>
        <p:spPr/>
        <p:txBody>
          <a:bodyPr/>
          <a:lstStyle/>
          <a:p>
            <a:fld id="{01D8ED13-D04F-4874-BDFA-12A710744C61}" type="slidenum">
              <a:rPr lang="en-US" smtClean="0"/>
              <a:t>13</a:t>
            </a:fld>
            <a:endParaRPr lang="en-US"/>
          </a:p>
        </p:txBody>
      </p:sp>
    </p:spTree>
    <p:extLst>
      <p:ext uri="{BB962C8B-B14F-4D97-AF65-F5344CB8AC3E}">
        <p14:creationId xmlns:p14="http://schemas.microsoft.com/office/powerpoint/2010/main" val="256893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ALLIE</a:t>
            </a:r>
          </a:p>
          <a:p>
            <a:r>
              <a:rPr lang="en-US" dirty="0"/>
              <a:t>And you can’t talk about divisive things without talking about Colorado’s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Audience engagement</a:t>
            </a:r>
            <a:r>
              <a:rPr lang="en-US" dirty="0"/>
              <a:t>: Raise your hand if you think the state budget is growing from this fiscal year to next year. Raise your hand if you think it’s staying flat or decreasing. (Answer: growing, with both GF and TF up nearly 3%. Exceeds </a:t>
            </a:r>
            <a:r>
              <a:rPr lang="en-US" dirty="0" err="1"/>
              <a:t>pop’n</a:t>
            </a:r>
            <a:r>
              <a:rPr lang="en-US" dirty="0"/>
              <a:t> growth, inflation)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 overview – a look at the departments that make up the GF budget, which is the subset of the budget made up of state funds that is controlled by our legislature. [Walk through #s and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also interesting to look at the $ change in these departments’ budget from the current fiscal year to the next one. [Walk through #s and note that HCPF budget increase accounts for about 55% of the entire GF increase]</a:t>
            </a:r>
          </a:p>
        </p:txBody>
      </p:sp>
      <p:sp>
        <p:nvSpPr>
          <p:cNvPr id="4" name="Slide Number Placeholder 3"/>
          <p:cNvSpPr>
            <a:spLocks noGrp="1"/>
          </p:cNvSpPr>
          <p:nvPr>
            <p:ph type="sldNum" sz="quarter" idx="5"/>
          </p:nvPr>
        </p:nvSpPr>
        <p:spPr/>
        <p:txBody>
          <a:bodyPr/>
          <a:lstStyle/>
          <a:p>
            <a:fld id="{01D8ED13-D04F-4874-BDFA-12A710744C61}" type="slidenum">
              <a:rPr lang="en-US" smtClean="0"/>
              <a:t>14</a:t>
            </a:fld>
            <a:endParaRPr lang="en-US"/>
          </a:p>
        </p:txBody>
      </p:sp>
    </p:spTree>
    <p:extLst>
      <p:ext uri="{BB962C8B-B14F-4D97-AF65-F5344CB8AC3E}">
        <p14:creationId xmlns:p14="http://schemas.microsoft.com/office/powerpoint/2010/main" val="402537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ALLIE</a:t>
            </a:r>
          </a:p>
          <a:p>
            <a:r>
              <a:rPr lang="en-US" dirty="0"/>
              <a:t>There is so much to consider in the budget. Just a few General Fund highlights that may be of interest to the Hot Issues community from the request:</a:t>
            </a:r>
          </a:p>
          <a:p>
            <a:r>
              <a:rPr lang="en-US" dirty="0"/>
              <a:t>Expanded pre-K; Medicaid inpatient and residential treatment for substance use (state shows this as savings, but is new money; $88M TF); paid family leave program for state employees ($10M TF); child immunization outreach; enhanced pharma monitoring and technology to help with controlling costs ($4.6M TF).</a:t>
            </a:r>
          </a:p>
        </p:txBody>
      </p:sp>
      <p:sp>
        <p:nvSpPr>
          <p:cNvPr id="4" name="Slide Number Placeholder 3"/>
          <p:cNvSpPr>
            <a:spLocks noGrp="1"/>
          </p:cNvSpPr>
          <p:nvPr>
            <p:ph type="sldNum" sz="quarter" idx="5"/>
          </p:nvPr>
        </p:nvSpPr>
        <p:spPr/>
        <p:txBody>
          <a:bodyPr/>
          <a:lstStyle/>
          <a:p>
            <a:fld id="{01D8ED13-D04F-4874-BDFA-12A710744C61}" type="slidenum">
              <a:rPr lang="en-US" smtClean="0"/>
              <a:t>15</a:t>
            </a:fld>
            <a:endParaRPr lang="en-US"/>
          </a:p>
        </p:txBody>
      </p:sp>
    </p:spTree>
    <p:extLst>
      <p:ext uri="{BB962C8B-B14F-4D97-AF65-F5344CB8AC3E}">
        <p14:creationId xmlns:p14="http://schemas.microsoft.com/office/powerpoint/2010/main" val="49341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b="1" dirty="0"/>
              <a:t>ALLIE</a:t>
            </a:r>
          </a:p>
          <a:p>
            <a:r>
              <a:rPr lang="en-US" dirty="0"/>
              <a:t>And you can’t ignore the broader context. In addition to the cooling economy, as Joe outlined earlier, full-day K enrollment has been higher than predicted – which is great for our kids, but means a higher cost than originally budgeted. Additional needs include things like extra funds for the Child Health Plan Plus, or CHP, program, and to bolster our state reserve to prepare Colorado for a future recession. (nearly $60 million combined)</a:t>
            </a:r>
          </a:p>
          <a:p>
            <a:r>
              <a:rPr lang="en-US" dirty="0"/>
              <a:t>A handful of recently passed bills, like the Medicaid substance use benefit I just mentioned, had low up-front costs with bigger price tags in subsequent years – and those larger budget impacts are starting to hit home this year, making financial decisions even tougher.</a:t>
            </a:r>
          </a:p>
          <a:p>
            <a:r>
              <a:rPr lang="en-US" dirty="0"/>
              <a:t>And there’s no relief from Prop CC, so the state needs to continue to budget for taxpayer refunds.</a:t>
            </a:r>
          </a:p>
          <a:p>
            <a:r>
              <a:rPr lang="en-US" dirty="0"/>
              <a:t>All of this will combine to once again make the budget one of the biggest plot lines of the legislative session.</a:t>
            </a:r>
          </a:p>
          <a:p>
            <a:endParaRPr lang="en-US" dirty="0"/>
          </a:p>
          <a:p>
            <a:r>
              <a:rPr lang="en-US" dirty="0"/>
              <a:t>I do want to say that Colorado has a strong track record of bipartisan progress that is the envy of many other states, and most our legislators maintain that their colleagues across the aisle are actual people trying to do the best they can most of the time.</a:t>
            </a:r>
          </a:p>
        </p:txBody>
      </p:sp>
      <p:sp>
        <p:nvSpPr>
          <p:cNvPr id="4" name="Slide Number Placeholder 3"/>
          <p:cNvSpPr>
            <a:spLocks noGrp="1"/>
          </p:cNvSpPr>
          <p:nvPr>
            <p:ph type="sldNum" sz="quarter" idx="5"/>
          </p:nvPr>
        </p:nvSpPr>
        <p:spPr/>
        <p:txBody>
          <a:bodyPr/>
          <a:lstStyle/>
          <a:p>
            <a:fld id="{01D8ED13-D04F-4874-BDFA-12A710744C61}" type="slidenum">
              <a:rPr lang="en-US" smtClean="0"/>
              <a:t>16</a:t>
            </a:fld>
            <a:endParaRPr lang="en-US"/>
          </a:p>
        </p:txBody>
      </p:sp>
    </p:spTree>
    <p:extLst>
      <p:ext uri="{BB962C8B-B14F-4D97-AF65-F5344CB8AC3E}">
        <p14:creationId xmlns:p14="http://schemas.microsoft.com/office/powerpoint/2010/main" val="364177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dirty="0"/>
              <a:t>…But the session may feel, at times, like that epic Anchorman street fight, with everyone battling over the same turf and looking out for their own.</a:t>
            </a:r>
          </a:p>
          <a:p>
            <a:endParaRPr lang="en-US" dirty="0"/>
          </a:p>
          <a:p>
            <a:r>
              <a:rPr lang="en-US" dirty="0"/>
              <a:t>Joe’s going to talk about the governor’s office and his team’s role in all of this.</a:t>
            </a:r>
          </a:p>
        </p:txBody>
      </p:sp>
      <p:sp>
        <p:nvSpPr>
          <p:cNvPr id="4" name="Slide Number Placeholder 3"/>
          <p:cNvSpPr>
            <a:spLocks noGrp="1"/>
          </p:cNvSpPr>
          <p:nvPr>
            <p:ph type="sldNum" sz="quarter" idx="5"/>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411312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b="1" dirty="0"/>
              <a:t>JOE</a:t>
            </a:r>
          </a:p>
          <a:p>
            <a:pPr defTabSz="931774">
              <a:defRPr/>
            </a:pPr>
            <a:r>
              <a:rPr lang="en-US" b="0" dirty="0"/>
              <a:t>(Movie: </a:t>
            </a:r>
            <a:r>
              <a:rPr lang="en-US" b="0" i="1" dirty="0"/>
              <a:t>True Grit</a:t>
            </a:r>
            <a:r>
              <a:rPr lang="en-US" b="0" dirty="0"/>
              <a:t>)</a:t>
            </a:r>
          </a:p>
          <a:p>
            <a:pPr defTabSz="931774">
              <a:defRPr/>
            </a:pPr>
            <a:r>
              <a:rPr lang="en-US" b="0" dirty="0"/>
              <a:t>A year into the Polis administration, and it should be clear that there’s a new sheriff in town. </a:t>
            </a:r>
          </a:p>
          <a:p>
            <a:pPr defTabSz="931774">
              <a:defRPr/>
            </a:pPr>
            <a:r>
              <a:rPr lang="en-US" b="0" dirty="0"/>
              <a:t>Gov. Jared Polis is a Democrat, like his predecessor, John Hickenlooper. But that’s about where the similarities end.</a:t>
            </a:r>
          </a:p>
          <a:p>
            <a:pPr defTabSz="931774">
              <a:defRPr/>
            </a:pPr>
            <a:r>
              <a:rPr lang="en-US" b="0" dirty="0"/>
              <a:t>Hickenlooper often acted as the public face of Colorado, a sort of chief marketing officer, and he was happy to let the legislature do its thing for 120 days.</a:t>
            </a:r>
          </a:p>
          <a:p>
            <a:pPr defTabSz="931774">
              <a:defRPr/>
            </a:pPr>
            <a:r>
              <a:rPr lang="en-US" b="0" dirty="0"/>
              <a:t>Polis is an experienced legislator, and he’s been keen to use the legislature to pass laws that advance his bold agenda. In health policy, that means cutting consumer costs.</a:t>
            </a:r>
          </a:p>
          <a:p>
            <a:pPr defTabSz="931774">
              <a:defRPr/>
            </a:pPr>
            <a:r>
              <a:rPr lang="en-US" b="0" dirty="0"/>
              <a:t>That has been a big change for a lot of people, especially hospital executives. They’re going to need some [CLICK]…</a:t>
            </a:r>
          </a:p>
        </p:txBody>
      </p:sp>
      <p:sp>
        <p:nvSpPr>
          <p:cNvPr id="4" name="Slide Number Placeholder 3"/>
          <p:cNvSpPr>
            <a:spLocks noGrp="1"/>
          </p:cNvSpPr>
          <p:nvPr>
            <p:ph type="sldNum" sz="quarter" idx="10"/>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177054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True Grit to thrive in the Polis administration.</a:t>
            </a:r>
          </a:p>
        </p:txBody>
      </p:sp>
      <p:sp>
        <p:nvSpPr>
          <p:cNvPr id="4" name="Slide Number Placeholder 3"/>
          <p:cNvSpPr>
            <a:spLocks noGrp="1"/>
          </p:cNvSpPr>
          <p:nvPr>
            <p:ph type="sldNum" sz="quarter" idx="5"/>
          </p:nvPr>
        </p:nvSpPr>
        <p:spPr/>
        <p:txBody>
          <a:bodyPr/>
          <a:lstStyle/>
          <a:p>
            <a:fld id="{01D8ED13-D04F-4874-BDFA-12A710744C61}" type="slidenum">
              <a:rPr lang="en-US" smtClean="0"/>
              <a:t>19</a:t>
            </a:fld>
            <a:endParaRPr lang="en-US"/>
          </a:p>
        </p:txBody>
      </p:sp>
    </p:spTree>
    <p:extLst>
      <p:ext uri="{BB962C8B-B14F-4D97-AF65-F5344CB8AC3E}">
        <p14:creationId xmlns:p14="http://schemas.microsoft.com/office/powerpoint/2010/main" val="1935569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b="1" dirty="0"/>
              <a:t>JOE</a:t>
            </a:r>
          </a:p>
          <a:p>
            <a:pPr defTabSz="931774">
              <a:defRPr/>
            </a:pPr>
            <a:r>
              <a:rPr lang="en-US" b="0" dirty="0"/>
              <a:t>Polis has some tough deputies. In the health space, it’s notable that his two main deputies are holdovers from the previous administration.</a:t>
            </a:r>
          </a:p>
          <a:p>
            <a:pPr defTabSz="931774">
              <a:defRPr/>
            </a:pPr>
            <a:r>
              <a:rPr lang="en-US" b="0" dirty="0"/>
              <a:t>We just heard from Michael Conway, the insurance commissioner. There’s also Kim </a:t>
            </a:r>
            <a:r>
              <a:rPr lang="en-US" b="0" dirty="0" err="1"/>
              <a:t>Bimstefer</a:t>
            </a:r>
            <a:r>
              <a:rPr lang="en-US" b="0" dirty="0"/>
              <a:t>, director of Health Care Policy and Financing, which of course runs the Medicaid program.</a:t>
            </a:r>
          </a:p>
          <a:p>
            <a:pPr defTabSz="931774">
              <a:defRPr/>
            </a:pPr>
            <a:endParaRPr lang="en-US" b="0" dirty="0"/>
          </a:p>
          <a:p>
            <a:pPr defTabSz="931774">
              <a:defRPr/>
            </a:pPr>
            <a:r>
              <a:rPr lang="en-US" b="0" dirty="0"/>
              <a:t>Let’s take a second to note how much these two have transformed their respective agencies.</a:t>
            </a:r>
          </a:p>
          <a:p>
            <a:pPr defTabSz="931774">
              <a:defRPr/>
            </a:pPr>
            <a:r>
              <a:rPr lang="en-US" b="0" dirty="0"/>
              <a:t>The Division of Insurance used to be focused on actuarial work. Making sure regulated insurance carriers were charging the right price for their policies.</a:t>
            </a:r>
          </a:p>
          <a:p>
            <a:pPr defTabSz="931774">
              <a:defRPr/>
            </a:pPr>
            <a:r>
              <a:rPr lang="en-US" b="0" dirty="0"/>
              <a:t>Under Conway, it has become a force for driving down consumer prices. DOI is creating legislation and new programs that allow it to shape the insurance and health care market, not just oversee it.</a:t>
            </a:r>
          </a:p>
          <a:p>
            <a:pPr defTabSz="931774">
              <a:defRPr/>
            </a:pPr>
            <a:r>
              <a:rPr lang="en-US" b="0" dirty="0"/>
              <a:t>HCPF insures about a fifth of the population of the state through Medicaid. Under </a:t>
            </a:r>
            <a:r>
              <a:rPr lang="en-US" b="0" dirty="0" err="1"/>
              <a:t>Bimstefer</a:t>
            </a:r>
            <a:r>
              <a:rPr lang="en-US" b="0" dirty="0"/>
              <a:t>, the agency has started to use that market power to try to drive down prices not just for Medicaid members, but for the whole state. </a:t>
            </a:r>
          </a:p>
          <a:p>
            <a:pPr defTabSz="931774">
              <a:defRPr/>
            </a:pPr>
            <a:endParaRPr lang="en-US" b="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t>These two have probably dropped off the holiday card list of a lot of hospital CEOs this year, because they’ve both taken the governor’s focus on consumer costs and run with it. </a:t>
            </a:r>
          </a:p>
        </p:txBody>
      </p:sp>
      <p:sp>
        <p:nvSpPr>
          <p:cNvPr id="4" name="Slide Number Placeholder 3"/>
          <p:cNvSpPr>
            <a:spLocks noGrp="1"/>
          </p:cNvSpPr>
          <p:nvPr>
            <p:ph type="sldNum" sz="quarter" idx="5"/>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308190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JOE</a:t>
            </a:r>
          </a:p>
          <a:p>
            <a:r>
              <a:rPr lang="en-US" dirty="0"/>
              <a:t>We actually almost called this session…</a:t>
            </a:r>
          </a:p>
        </p:txBody>
      </p:sp>
      <p:sp>
        <p:nvSpPr>
          <p:cNvPr id="4" name="Slide Number Placeholder 3"/>
          <p:cNvSpPr>
            <a:spLocks noGrp="1"/>
          </p:cNvSpPr>
          <p:nvPr>
            <p:ph type="sldNum" sz="quarter" idx="5"/>
          </p:nvPr>
        </p:nvSpPr>
        <p:spPr/>
        <p:txBody>
          <a:bodyPr/>
          <a:lstStyle/>
          <a:p>
            <a:fld id="{B759D6D9-79FF-4A6B-8886-E6A3EB020E14}" type="slidenum">
              <a:rPr lang="en-US" smtClean="0"/>
              <a:t>21</a:t>
            </a:fld>
            <a:endParaRPr lang="en-US"/>
          </a:p>
        </p:txBody>
      </p:sp>
    </p:spTree>
    <p:extLst>
      <p:ext uri="{BB962C8B-B14F-4D97-AF65-F5344CB8AC3E}">
        <p14:creationId xmlns:p14="http://schemas.microsoft.com/office/powerpoint/2010/main" val="164882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JOE</a:t>
            </a:r>
          </a:p>
          <a:p>
            <a:r>
              <a:rPr lang="en-US" dirty="0"/>
              <a:t>Sharknado.</a:t>
            </a:r>
          </a:p>
          <a:p>
            <a:r>
              <a:rPr lang="en-US" dirty="0"/>
              <a:t>It’s exactly what you think it is: a tornado full of sharks.</a:t>
            </a:r>
          </a:p>
          <a:p>
            <a:r>
              <a:rPr lang="en-US" dirty="0"/>
              <a:t>Who has seen one of the six Sharknado movies?</a:t>
            </a:r>
          </a:p>
          <a:p>
            <a:r>
              <a:rPr lang="en-US" dirty="0"/>
              <a:t>I’m not afraid to admit that I have watched Sharknado 3: Oh Hell No. [CLICK] </a:t>
            </a:r>
          </a:p>
          <a:p>
            <a:r>
              <a:rPr lang="en-US" dirty="0"/>
              <a:t>You may laugh, but I think the Sharknado canon is the most incisive social commentary of the decade. </a:t>
            </a:r>
          </a:p>
          <a:p>
            <a:r>
              <a:rPr lang="en-US" dirty="0"/>
              <a:t>Think about it. At any moment, you might be going about your business and you think, I’ll just check the latest news, and [CLICK]</a:t>
            </a:r>
          </a:p>
          <a:p>
            <a:r>
              <a:rPr lang="en-US" dirty="0"/>
              <a:t>SHARKS!</a:t>
            </a:r>
          </a:p>
        </p:txBody>
      </p:sp>
      <p:sp>
        <p:nvSpPr>
          <p:cNvPr id="4" name="Slide Number Placeholder 3"/>
          <p:cNvSpPr>
            <a:spLocks noGrp="1"/>
          </p:cNvSpPr>
          <p:nvPr>
            <p:ph type="sldNum" sz="quarter" idx="5"/>
          </p:nvPr>
        </p:nvSpPr>
        <p:spPr/>
        <p:txBody>
          <a:bodyPr/>
          <a:lstStyle/>
          <a:p>
            <a:fld id="{01D8ED13-D04F-4874-BDFA-12A710744C61}" type="slidenum">
              <a:rPr lang="en-US" smtClean="0"/>
              <a:t>4</a:t>
            </a:fld>
            <a:endParaRPr lang="en-US"/>
          </a:p>
        </p:txBody>
      </p:sp>
    </p:spTree>
    <p:extLst>
      <p:ext uri="{BB962C8B-B14F-4D97-AF65-F5344CB8AC3E}">
        <p14:creationId xmlns:p14="http://schemas.microsoft.com/office/powerpoint/2010/main" val="84840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Gov. Polis launched out of the gate last year with a big legislative agenda, and it made 2019 arguably the most important health policy session since Colorado expanded Medicaid.</a:t>
            </a:r>
          </a:p>
          <a:p>
            <a:r>
              <a:rPr lang="en-US" dirty="0"/>
              <a:t>So what will he do for Act II?</a:t>
            </a:r>
          </a:p>
          <a:p>
            <a:r>
              <a:rPr lang="en-US" dirty="0"/>
              <a:t>We think it’s going to be a lot of follow-up on Act I. That means building on:</a:t>
            </a:r>
          </a:p>
          <a:p>
            <a:pPr>
              <a:buClr>
                <a:srgbClr val="FFC000"/>
              </a:buClr>
            </a:pPr>
            <a:r>
              <a:rPr lang="en-US" dirty="0"/>
              <a:t>Public Option</a:t>
            </a:r>
          </a:p>
          <a:p>
            <a:pPr>
              <a:buClr>
                <a:srgbClr val="FFC000"/>
              </a:buClr>
            </a:pPr>
            <a:r>
              <a:rPr lang="en-US" dirty="0"/>
              <a:t>Reinsurance</a:t>
            </a:r>
          </a:p>
          <a:p>
            <a:pPr>
              <a:buClr>
                <a:srgbClr val="FFC000"/>
              </a:buClr>
            </a:pPr>
            <a:r>
              <a:rPr lang="en-US" dirty="0"/>
              <a:t>Purchasing Alliances</a:t>
            </a:r>
          </a:p>
          <a:p>
            <a:pPr>
              <a:buClr>
                <a:srgbClr val="FFC000"/>
              </a:buClr>
            </a:pPr>
            <a:r>
              <a:rPr lang="en-US" dirty="0"/>
              <a:t>Payment Reform</a:t>
            </a:r>
          </a:p>
          <a:p>
            <a:r>
              <a:rPr lang="en-US" dirty="0"/>
              <a:t>All these ideas were kicking around before Polis became governor. He provided the push – and the votes – to advance them.</a:t>
            </a:r>
          </a:p>
          <a:p>
            <a:r>
              <a:rPr lang="en-US" dirty="0"/>
              <a:t>But none of these ideas is a sure bet to survive in the long run.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 of the biggest initiatives the Polis administration is pushing, because they’re probably going to be the big story of 2020.</a:t>
            </a:r>
          </a:p>
        </p:txBody>
      </p:sp>
      <p:sp>
        <p:nvSpPr>
          <p:cNvPr id="4" name="Slide Number Placeholder 3"/>
          <p:cNvSpPr>
            <a:spLocks noGrp="1"/>
          </p:cNvSpPr>
          <p:nvPr>
            <p:ph type="sldNum" sz="quarter" idx="5"/>
          </p:nvPr>
        </p:nvSpPr>
        <p:spPr/>
        <p:txBody>
          <a:bodyPr/>
          <a:lstStyle/>
          <a:p>
            <a:fld id="{01D8ED13-D04F-4874-BDFA-12A710744C61}" type="slidenum">
              <a:rPr lang="en-US" smtClean="0"/>
              <a:t>22</a:t>
            </a:fld>
            <a:endParaRPr lang="en-US"/>
          </a:p>
        </p:txBody>
      </p:sp>
    </p:spTree>
    <p:extLst>
      <p:ext uri="{BB962C8B-B14F-4D97-AF65-F5344CB8AC3E}">
        <p14:creationId xmlns:p14="http://schemas.microsoft.com/office/powerpoint/2010/main" val="1044472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endParaRPr lang="en-US" dirty="0">
              <a:solidFill>
                <a:srgbClr val="E7E6E6">
                  <a:lumMod val="25000"/>
                </a:srgb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E7E6E6">
                    <a:lumMod val="25000"/>
                  </a:srgbClr>
                </a:solidFill>
              </a:rPr>
              <a:t>First is the public option , which we just heard about.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E7E6E6">
                    <a:lumMod val="25000"/>
                  </a:srgbClr>
                </a:solidFill>
              </a:rPr>
              <a:t>This is not the public option a lot of us were expecting when the legislature passed a bill about it last spring.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E7E6E6">
                    <a:lumMod val="25000"/>
                  </a:srgbClr>
                </a:solidFill>
              </a:rPr>
              <a:t>We think this is a new-</a:t>
            </a:r>
            <a:r>
              <a:rPr lang="en-US" dirty="0" err="1">
                <a:solidFill>
                  <a:srgbClr val="E7E6E6">
                    <a:lumMod val="25000"/>
                  </a:srgbClr>
                </a:solidFill>
              </a:rPr>
              <a:t>ish</a:t>
            </a:r>
            <a:r>
              <a:rPr lang="en-US" dirty="0">
                <a:solidFill>
                  <a:srgbClr val="E7E6E6">
                    <a:lumMod val="25000"/>
                  </a:srgbClr>
                </a:solidFill>
              </a:rPr>
              <a:t> idea on the American health policy stage.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E7E6E6">
                    <a:lumMod val="25000"/>
                  </a:srgbClr>
                </a:solidFill>
              </a:rPr>
              <a:t>If you have Medicare for All on the left, which is basically single-payer health care, then the classic public option is a more centrist approach, which would use Medicare or Medicaid to allow anyone to buy in to public coverage instead of working with a private insurer.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E7E6E6">
                    <a:lumMod val="25000"/>
                  </a:srgbClr>
                </a:solidFill>
              </a:rPr>
              <a:t>Colorado’s public option is even closer to the center. Instead of squeezing out private insurers, it boosts their role.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E7E6E6">
                    <a:lumMod val="25000"/>
                  </a:srgbClr>
                </a:solidFill>
              </a:rPr>
              <a:t>But it’s still to the left of what we have today, because it relies to some degree on government coercion. It might require some insurance companies to participate, and it would save money by setting lower prices for hospitals.</a:t>
            </a:r>
          </a:p>
        </p:txBody>
      </p:sp>
      <p:sp>
        <p:nvSpPr>
          <p:cNvPr id="4" name="Slide Number Placeholder 3"/>
          <p:cNvSpPr>
            <a:spLocks noGrp="1"/>
          </p:cNvSpPr>
          <p:nvPr>
            <p:ph type="sldNum" sz="quarter" idx="5"/>
          </p:nvPr>
        </p:nvSpPr>
        <p:spPr/>
        <p:txBody>
          <a:bodyPr/>
          <a:lstStyle/>
          <a:p>
            <a:fld id="{01D8ED13-D04F-4874-BDFA-12A710744C61}" type="slidenum">
              <a:rPr lang="en-US" smtClean="0"/>
              <a:t>23</a:t>
            </a:fld>
            <a:endParaRPr lang="en-US"/>
          </a:p>
        </p:txBody>
      </p:sp>
    </p:spTree>
    <p:extLst>
      <p:ext uri="{BB962C8B-B14F-4D97-AF65-F5344CB8AC3E}">
        <p14:creationId xmlns:p14="http://schemas.microsoft.com/office/powerpoint/2010/main" val="3383253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have reinsurance.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been covering Colorado governors either as a reporter or a health analyst since Bill Owens, and this is the first time I’ve seen one call a news conference to announce insurance prices.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easy to see why. In previous years, prices went up 20 or 30%. But thanks to the </a:t>
            </a:r>
            <a:r>
              <a:rPr lang="en-US" dirty="0" err="1"/>
              <a:t>reinsuance</a:t>
            </a:r>
            <a:r>
              <a:rPr lang="en-US" dirty="0"/>
              <a:t> program, in 2020 they will drop by 20%, or even more on the western slope.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seems to be working. HOWEVER – there are also unintended consequences: Some people will end up paying slightly MORE for coverage in 2020. The program isn’t cheap for the state. It needs general fund dollars that could be spent on other priorities, and it also levies a fee on hospitals to help fund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authorized only for two years, so expect all these issues to come up when legislators try to extend the reinsurance program next year. Polis probably will have to spend some political capital if he wants to do another press conference on insurance prices next fall.</a:t>
            </a:r>
          </a:p>
        </p:txBody>
      </p:sp>
      <p:sp>
        <p:nvSpPr>
          <p:cNvPr id="4" name="Slide Number Placeholder 3"/>
          <p:cNvSpPr>
            <a:spLocks noGrp="1"/>
          </p:cNvSpPr>
          <p:nvPr>
            <p:ph type="sldNum" sz="quarter" idx="5"/>
          </p:nvPr>
        </p:nvSpPr>
        <p:spPr/>
        <p:txBody>
          <a:bodyPr/>
          <a:lstStyle/>
          <a:p>
            <a:fld id="{01D8ED13-D04F-4874-BDFA-12A710744C61}" type="slidenum">
              <a:rPr lang="en-US" smtClean="0"/>
              <a:t>24</a:t>
            </a:fld>
            <a:endParaRPr lang="en-US"/>
          </a:p>
        </p:txBody>
      </p:sp>
    </p:spTree>
    <p:extLst>
      <p:ext uri="{BB962C8B-B14F-4D97-AF65-F5344CB8AC3E}">
        <p14:creationId xmlns:p14="http://schemas.microsoft.com/office/powerpoint/2010/main" val="2650372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b="1" dirty="0"/>
              <a:t>JOE</a:t>
            </a:r>
            <a:endParaRPr lang="en-US" dirty="0"/>
          </a:p>
          <a:p>
            <a:r>
              <a:rPr lang="en-US" dirty="0"/>
              <a:t>Another idea in the mix: Community purchasing alliances. Summit County set one up that will start covering people on New Year’s Day. Mike Conway and the DOI offered a lot of help to get Peak off the ground.</a:t>
            </a:r>
          </a:p>
          <a:p>
            <a:r>
              <a:rPr lang="en-US" dirty="0"/>
              <a:t>This idea saves consumers money by driving a harder bargain in negotiations with the local hospital.</a:t>
            </a:r>
          </a:p>
          <a:p>
            <a:r>
              <a:rPr lang="en-US" dirty="0"/>
              <a:t>The model is spreading, and Peak is expanding to Grand County and the Four Corners region, and other counties are looking at creating their own alliances.</a:t>
            </a:r>
          </a:p>
          <a:p>
            <a:r>
              <a:rPr lang="en-US" dirty="0"/>
              <a:t>Gov. Polis loves this idea, too, and he has talked about taking it statewide.</a:t>
            </a:r>
          </a:p>
          <a:p>
            <a:endParaRPr lang="en-US" dirty="0"/>
          </a:p>
          <a:p>
            <a:r>
              <a:rPr lang="en-US" dirty="0"/>
              <a:t>PEAK HEALTH ALLIANCE:</a:t>
            </a:r>
          </a:p>
          <a:p>
            <a:pPr marL="171450" indent="-171450">
              <a:buFont typeface="Arial" panose="020B0604020202020204" pitchFamily="34" charset="0"/>
              <a:buChar char="•"/>
            </a:pPr>
            <a:r>
              <a:rPr lang="en-US" dirty="0"/>
              <a:t>Early signs of success: premiums down additional 20 percent in Summit County. Keys to Peak’s success: comprehensive claims data, provider negotiations.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u="none" dirty="0"/>
              <a:t>Potential audience engagement</a:t>
            </a:r>
            <a:r>
              <a:rPr lang="en-US" dirty="0"/>
              <a:t>: Can you name Peak’s hospital partner or either of its insurance partners? (St. Anthony Summit-</a:t>
            </a:r>
            <a:r>
              <a:rPr lang="en-US" dirty="0" err="1"/>
              <a:t>Centura</a:t>
            </a:r>
            <a:r>
              <a:rPr lang="en-US" dirty="0"/>
              <a:t>, Bright, Rocky Mtn Health Plans)</a:t>
            </a:r>
          </a:p>
        </p:txBody>
      </p:sp>
      <p:sp>
        <p:nvSpPr>
          <p:cNvPr id="4" name="Slide Number Placeholder 3"/>
          <p:cNvSpPr>
            <a:spLocks noGrp="1"/>
          </p:cNvSpPr>
          <p:nvPr>
            <p:ph type="sldNum" sz="quarter" idx="5"/>
          </p:nvPr>
        </p:nvSpPr>
        <p:spPr/>
        <p:txBody>
          <a:bodyPr/>
          <a:lstStyle/>
          <a:p>
            <a:fld id="{01D8ED13-D04F-4874-BDFA-12A710744C61}" type="slidenum">
              <a:rPr lang="en-US" smtClean="0"/>
              <a:t>25</a:t>
            </a:fld>
            <a:endParaRPr lang="en-US"/>
          </a:p>
        </p:txBody>
      </p:sp>
    </p:spTree>
    <p:extLst>
      <p:ext uri="{BB962C8B-B14F-4D97-AF65-F5344CB8AC3E}">
        <p14:creationId xmlns:p14="http://schemas.microsoft.com/office/powerpoint/2010/main" val="150781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And then we have several new initiatives that change the way health care bills are paid, who pays them, and how we keep track.</a:t>
            </a:r>
          </a:p>
          <a:p>
            <a:endParaRPr lang="en-US" dirty="0"/>
          </a:p>
          <a:p>
            <a:r>
              <a:rPr lang="en-US" dirty="0"/>
              <a:t>Note that each of these, like the batch of previous slides, has an impact on hospitals.</a:t>
            </a:r>
          </a:p>
          <a:p>
            <a:endParaRPr lang="en-US" dirty="0"/>
          </a:p>
          <a:p>
            <a:r>
              <a:rPr lang="en-US" dirty="0"/>
              <a:t>***</a:t>
            </a:r>
          </a:p>
          <a:p>
            <a:r>
              <a:rPr lang="en-US" i="1" dirty="0"/>
              <a:t>Notes</a:t>
            </a:r>
            <a:r>
              <a:rPr lang="en-US" dirty="0"/>
              <a:t>: Reference Conway panel remarks from earlier in the day, if applicable. 1/15 is date for first hospital transparency report.</a:t>
            </a:r>
          </a:p>
        </p:txBody>
      </p:sp>
      <p:sp>
        <p:nvSpPr>
          <p:cNvPr id="4" name="Slide Number Placeholder 3"/>
          <p:cNvSpPr>
            <a:spLocks noGrp="1"/>
          </p:cNvSpPr>
          <p:nvPr>
            <p:ph type="sldNum" sz="quarter" idx="5"/>
          </p:nvPr>
        </p:nvSpPr>
        <p:spPr/>
        <p:txBody>
          <a:bodyPr/>
          <a:lstStyle/>
          <a:p>
            <a:fld id="{B759D6D9-79FF-4A6B-8886-E6A3EB020E14}" type="slidenum">
              <a:rPr lang="en-US" smtClean="0"/>
              <a:t>26</a:t>
            </a:fld>
            <a:endParaRPr lang="en-US"/>
          </a:p>
        </p:txBody>
      </p:sp>
    </p:spTree>
    <p:extLst>
      <p:ext uri="{BB962C8B-B14F-4D97-AF65-F5344CB8AC3E}">
        <p14:creationId xmlns:p14="http://schemas.microsoft.com/office/powerpoint/2010/main" val="1480825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This leads to big questions about if and how these initiatives all fit together.</a:t>
            </a:r>
          </a:p>
          <a:p>
            <a:endParaRPr lang="en-US" dirty="0"/>
          </a:p>
          <a:p>
            <a:r>
              <a:rPr lang="en-US" dirty="0"/>
              <a:t>There is a different timeline, geographic reach, insurance market(s) for each. Is there a coherent/coordinated plan for the administration’s cost-saving initiatives, or is it a bunch of ideas working independently (throwing everything at the wall to see what sticks)? [Mention HTP as example of payment reform]</a:t>
            </a:r>
          </a:p>
          <a:p>
            <a:endParaRPr lang="en-US" dirty="0"/>
          </a:p>
          <a:p>
            <a:r>
              <a:rPr lang="en-US" dirty="0"/>
              <a:t>Crucially, how will the cumulative effect of all these affect hospitals, and how will hospitals respond? There are some rural hospitals that are just barely hanging on, and legislators will hear a lot about that from their local hospitals and the hospital industry. There are also hospital groups that are pulling close to a billion dollars a year in profit in Colorado. So calibrating each of these initiatives to work together and to target high hospitals profits without bankrupting </a:t>
            </a:r>
            <a:r>
              <a:rPr lang="en-US" dirty="0" err="1"/>
              <a:t>someof</a:t>
            </a:r>
            <a:r>
              <a:rPr lang="en-US" dirty="0"/>
              <a:t> them is going to be a tough job.</a:t>
            </a:r>
          </a:p>
        </p:txBody>
      </p:sp>
      <p:sp>
        <p:nvSpPr>
          <p:cNvPr id="4" name="Slide Number Placeholder 3"/>
          <p:cNvSpPr>
            <a:spLocks noGrp="1"/>
          </p:cNvSpPr>
          <p:nvPr>
            <p:ph type="sldNum" sz="quarter" idx="5"/>
          </p:nvPr>
        </p:nvSpPr>
        <p:spPr/>
        <p:txBody>
          <a:bodyPr/>
          <a:lstStyle/>
          <a:p>
            <a:fld id="{01D8ED13-D04F-4874-BDFA-12A710744C61}" type="slidenum">
              <a:rPr lang="en-US" smtClean="0"/>
              <a:t>27</a:t>
            </a:fld>
            <a:endParaRPr lang="en-US"/>
          </a:p>
        </p:txBody>
      </p:sp>
    </p:spTree>
    <p:extLst>
      <p:ext uri="{BB962C8B-B14F-4D97-AF65-F5344CB8AC3E}">
        <p14:creationId xmlns:p14="http://schemas.microsoft.com/office/powerpoint/2010/main" val="2632900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So we expect it’ll be off to the races.</a:t>
            </a:r>
          </a:p>
        </p:txBody>
      </p:sp>
      <p:sp>
        <p:nvSpPr>
          <p:cNvPr id="4" name="Slide Number Placeholder 3"/>
          <p:cNvSpPr>
            <a:spLocks noGrp="1"/>
          </p:cNvSpPr>
          <p:nvPr>
            <p:ph type="sldNum" sz="quarter" idx="5"/>
          </p:nvPr>
        </p:nvSpPr>
        <p:spPr/>
        <p:txBody>
          <a:bodyPr/>
          <a:lstStyle/>
          <a:p>
            <a:fld id="{01D8ED13-D04F-4874-BDFA-12A710744C61}" type="slidenum">
              <a:rPr lang="en-US" smtClean="0"/>
              <a:t>28</a:t>
            </a:fld>
            <a:endParaRPr lang="en-US"/>
          </a:p>
        </p:txBody>
      </p:sp>
    </p:spTree>
    <p:extLst>
      <p:ext uri="{BB962C8B-B14F-4D97-AF65-F5344CB8AC3E}">
        <p14:creationId xmlns:p14="http://schemas.microsoft.com/office/powerpoint/2010/main" val="2570780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b="1" dirty="0"/>
              <a:t>ALLIE</a:t>
            </a:r>
          </a:p>
          <a:p>
            <a:r>
              <a:rPr lang="en-US" dirty="0"/>
              <a:t>(Movie: </a:t>
            </a:r>
            <a:r>
              <a:rPr lang="en-US" i="1" dirty="0"/>
              <a:t>Fast and the Furious</a:t>
            </a:r>
            <a:r>
              <a:rPr lang="en-US" dirty="0"/>
              <a:t>)</a:t>
            </a:r>
          </a:p>
          <a:p>
            <a:r>
              <a:rPr lang="en-US" dirty="0"/>
              <a:t>Legislators will be vying for voters’ approval next fall. But before that, policy and politics will be vying for attention in a race to the finish – in what always seems to be a really quick legislative session.</a:t>
            </a:r>
          </a:p>
        </p:txBody>
      </p:sp>
      <p:sp>
        <p:nvSpPr>
          <p:cNvPr id="4" name="Slide Number Placeholder 3"/>
          <p:cNvSpPr>
            <a:spLocks noGrp="1"/>
          </p:cNvSpPr>
          <p:nvPr>
            <p:ph type="sldNum" sz="quarter" idx="10"/>
          </p:nvPr>
        </p:nvSpPr>
        <p:spPr/>
        <p:txBody>
          <a:bodyPr/>
          <a:lstStyle/>
          <a:p>
            <a:fld id="{01D8ED13-D04F-4874-BDFA-12A710744C61}" type="slidenum">
              <a:rPr lang="en-US" smtClean="0"/>
              <a:t>29</a:t>
            </a:fld>
            <a:endParaRPr lang="en-US"/>
          </a:p>
        </p:txBody>
      </p:sp>
    </p:spTree>
    <p:extLst>
      <p:ext uri="{BB962C8B-B14F-4D97-AF65-F5344CB8AC3E}">
        <p14:creationId xmlns:p14="http://schemas.microsoft.com/office/powerpoint/2010/main" val="447095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pPr defTabSz="931774">
              <a:defRPr/>
            </a:pPr>
            <a:r>
              <a:rPr lang="en-US" dirty="0"/>
              <a:t>You might even say it’s going to be… “fast and furious.” We’re going to see a powerful start, some high-risk maneuvers, and all eyes on the finish line.</a:t>
            </a:r>
          </a:p>
        </p:txBody>
      </p:sp>
      <p:sp>
        <p:nvSpPr>
          <p:cNvPr id="4" name="Slide Number Placeholder 3"/>
          <p:cNvSpPr>
            <a:spLocks noGrp="1"/>
          </p:cNvSpPr>
          <p:nvPr>
            <p:ph type="sldNum" sz="quarter" idx="5"/>
          </p:nvPr>
        </p:nvSpPr>
        <p:spPr/>
        <p:txBody>
          <a:bodyPr/>
          <a:lstStyle/>
          <a:p>
            <a:fld id="{01D8ED13-D04F-4874-BDFA-12A710744C61}" type="slidenum">
              <a:rPr lang="en-US" smtClean="0"/>
              <a:t>30</a:t>
            </a:fld>
            <a:endParaRPr lang="en-US"/>
          </a:p>
        </p:txBody>
      </p:sp>
    </p:spTree>
    <p:extLst>
      <p:ext uri="{BB962C8B-B14F-4D97-AF65-F5344CB8AC3E}">
        <p14:creationId xmlns:p14="http://schemas.microsoft.com/office/powerpoint/2010/main" val="2030558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pPr defTabSz="931774">
              <a:defRPr/>
            </a:pPr>
            <a:r>
              <a:rPr lang="en-US" dirty="0"/>
              <a:t>Our final movie metaphor is a franchise with even more installments than Sharknado, so you know it’s good.</a:t>
            </a:r>
          </a:p>
          <a:p>
            <a:pPr defTabSz="931774">
              <a:defRPr/>
            </a:pPr>
            <a:endParaRPr lang="en-US" dirty="0"/>
          </a:p>
          <a:p>
            <a:pPr defTabSz="931774">
              <a:defRPr/>
            </a:pPr>
            <a:r>
              <a:rPr lang="en-US" dirty="0"/>
              <a:t>Often in election years, policy agendas are shorter and less complex. Not so for 2020. Either the bills or the campaigning is going to have to take a backseat…which may present a conundrum for legislators who definitely can’t afford to coast on the policy front.</a:t>
            </a:r>
          </a:p>
        </p:txBody>
      </p:sp>
      <p:sp>
        <p:nvSpPr>
          <p:cNvPr id="4" name="Slide Number Placeholder 3"/>
          <p:cNvSpPr>
            <a:spLocks noGrp="1"/>
          </p:cNvSpPr>
          <p:nvPr>
            <p:ph type="sldNum" sz="quarter" idx="5"/>
          </p:nvPr>
        </p:nvSpPr>
        <p:spPr/>
        <p:txBody>
          <a:bodyPr/>
          <a:lstStyle/>
          <a:p>
            <a:fld id="{01D8ED13-D04F-4874-BDFA-12A710744C61}" type="slidenum">
              <a:rPr lang="en-US" smtClean="0"/>
              <a:t>31</a:t>
            </a:fld>
            <a:endParaRPr lang="en-US"/>
          </a:p>
        </p:txBody>
      </p:sp>
    </p:spTree>
    <p:extLst>
      <p:ext uri="{BB962C8B-B14F-4D97-AF65-F5344CB8AC3E}">
        <p14:creationId xmlns:p14="http://schemas.microsoft.com/office/powerpoint/2010/main" val="205547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Looking beyond Colorado’s borders, we’re in some dangerous waters when it comes to the economic, policy, and political context.</a:t>
            </a:r>
          </a:p>
          <a:p>
            <a:r>
              <a:rPr lang="en-US" dirty="0"/>
              <a:t>Headline: Recession seems increasingly likely.</a:t>
            </a:r>
          </a:p>
          <a:p>
            <a:r>
              <a:rPr lang="en-US" dirty="0"/>
              <a:t>More:</a:t>
            </a:r>
          </a:p>
          <a:p>
            <a:pPr marL="232943" indent="-232943" defTabSz="931774">
              <a:lnSpc>
                <a:spcPct val="100000"/>
              </a:lnSpc>
              <a:spcBef>
                <a:spcPts val="0"/>
              </a:spcBef>
              <a:buClr>
                <a:srgbClr val="FDB81A"/>
              </a:buClr>
              <a:buFont typeface="Arial" panose="020B0604020202020204" pitchFamily="34" charset="0"/>
              <a:buChar char="•"/>
              <a:defRPr/>
            </a:pPr>
            <a:r>
              <a:rPr lang="en-US" b="1" dirty="0"/>
              <a:t>Economic</a:t>
            </a:r>
            <a:r>
              <a:rPr lang="en-US" dirty="0"/>
              <a:t>: We’re still enjoying a record-long economic expansion, but economists seem to agree that the good times have to end some time, probably within the next year or two. Globally, the economy is already shaky. </a:t>
            </a:r>
            <a:r>
              <a:rPr lang="en-US" dirty="0">
                <a:solidFill>
                  <a:srgbClr val="E7E6E6">
                    <a:lumMod val="25000"/>
                  </a:srgbClr>
                </a:solidFill>
              </a:rPr>
              <a:t>The long boom has led to relatively good times for Colorado’s state budget. Legislators have spent a lot of money in recent years, and Gov. Polis’ priorities are far from cheap. But can they sustain what they’ve already committed if the economy starts to sink?</a:t>
            </a:r>
          </a:p>
        </p:txBody>
      </p:sp>
      <p:sp>
        <p:nvSpPr>
          <p:cNvPr id="4" name="Slide Number Placeholder 3"/>
          <p:cNvSpPr>
            <a:spLocks noGrp="1"/>
          </p:cNvSpPr>
          <p:nvPr>
            <p:ph type="sldNum" sz="quarter" idx="5"/>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3397096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dirty="0"/>
              <a:t>At the end of the last session, we summarized the 120 days as a slow start but a fast finish. Don’t expect another slow start in 2020.</a:t>
            </a:r>
          </a:p>
          <a:p>
            <a:pPr defTabSz="931774">
              <a:defRPr/>
            </a:pPr>
            <a:r>
              <a:rPr lang="en-US" i="1" u="none" dirty="0"/>
              <a:t>Audience engagement</a:t>
            </a:r>
            <a:r>
              <a:rPr lang="en-US" dirty="0"/>
              <a:t>: To back up for a moment: does anyone remember how many bills were introduced last session? A t-shirt for anyone who remembers the exact number. (Answer: 598)</a:t>
            </a:r>
          </a:p>
          <a:p>
            <a:pPr defTabSz="931774">
              <a:defRPr/>
            </a:pPr>
            <a:r>
              <a:rPr lang="en-US" dirty="0"/>
              <a:t>This was a lot fewer than the session before, but almost 80% of those bills passed – and almost 40% of all introduced bills were still undecided on the last Monday of the session. This poses a big challenge in a state that guarantees a hearing for all bills. We may see even fewer bills this year, but we’ll definitely see them earlier. Legislative leaders are putting a priority on having policy proposals ready to go sooner so they don’t experience a repeat. This will be more feasible since they’re not coming off an election too. Interim committees are also helping get bills ready: </a:t>
            </a:r>
            <a:r>
              <a:rPr lang="en-US" sz="1200" kern="1200" dirty="0">
                <a:solidFill>
                  <a:schemeClr val="tx1"/>
                </a:solidFill>
                <a:effectLst/>
                <a:latin typeface="+mn-lt"/>
                <a:ea typeface="+mn-ea"/>
                <a:cs typeface="+mn-cs"/>
              </a:rPr>
              <a:t>together, they proposed a whopping 48 bills for introduction next year, which are ready and waiting for introduction.</a:t>
            </a: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But no matter how organized legislators are with introducing bills earlier, it seems like fast finishes are here to stay.</a:t>
            </a:r>
          </a:p>
        </p:txBody>
      </p:sp>
      <p:sp>
        <p:nvSpPr>
          <p:cNvPr id="4" name="Slide Number Placeholder 3"/>
          <p:cNvSpPr>
            <a:spLocks noGrp="1"/>
          </p:cNvSpPr>
          <p:nvPr>
            <p:ph type="sldNum" sz="quarter" idx="5"/>
          </p:nvPr>
        </p:nvSpPr>
        <p:spPr/>
        <p:txBody>
          <a:bodyPr/>
          <a:lstStyle/>
          <a:p>
            <a:fld id="{01D8ED13-D04F-4874-BDFA-12A710744C61}" type="slidenum">
              <a:rPr lang="en-US" smtClean="0"/>
              <a:t>32</a:t>
            </a:fld>
            <a:endParaRPr lang="en-US"/>
          </a:p>
        </p:txBody>
      </p:sp>
    </p:spTree>
    <p:extLst>
      <p:ext uri="{BB962C8B-B14F-4D97-AF65-F5344CB8AC3E}">
        <p14:creationId xmlns:p14="http://schemas.microsoft.com/office/powerpoint/2010/main" val="1347265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ALLIE</a:t>
            </a:r>
            <a:endParaRPr lang="en-US" dirty="0"/>
          </a:p>
          <a:p>
            <a:r>
              <a:rPr lang="en-US" dirty="0"/>
              <a:t>And you’re probably already feeling the intensity at your workplace, at home, or at holiday gatherings with your family – though we still have almost a year to go until the election. Know that the pressure is compounded for legislators, as most of them are also gearing up for their own campaigns – with most looking to stay in the legislature, and others eyeing bids for county commissioner spots or congressional seats.</a:t>
            </a:r>
          </a:p>
        </p:txBody>
      </p:sp>
      <p:sp>
        <p:nvSpPr>
          <p:cNvPr id="4" name="Slide Number Placeholder 3"/>
          <p:cNvSpPr>
            <a:spLocks noGrp="1"/>
          </p:cNvSpPr>
          <p:nvPr>
            <p:ph type="sldNum" sz="quarter" idx="5"/>
          </p:nvPr>
        </p:nvSpPr>
        <p:spPr/>
        <p:txBody>
          <a:bodyPr/>
          <a:lstStyle/>
          <a:p>
            <a:fld id="{B759D6D9-79FF-4A6B-8886-E6A3EB020E14}" type="slidenum">
              <a:rPr lang="en-US" smtClean="0"/>
              <a:t>33</a:t>
            </a:fld>
            <a:endParaRPr lang="en-US"/>
          </a:p>
        </p:txBody>
      </p:sp>
    </p:spTree>
    <p:extLst>
      <p:ext uri="{BB962C8B-B14F-4D97-AF65-F5344CB8AC3E}">
        <p14:creationId xmlns:p14="http://schemas.microsoft.com/office/powerpoint/2010/main" val="2591298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endParaRPr lang="en-US" b="0" dirty="0"/>
          </a:p>
          <a:p>
            <a:pPr defTabSz="931774">
              <a:defRPr/>
            </a:pPr>
            <a:r>
              <a:rPr lang="en-US" b="0" dirty="0"/>
              <a:t>So they’re going to be faced with a couple options…forks in the road, if you will, between the pull of campaigning on one side and the many important topics awaiting them on the other side of the new year.</a:t>
            </a:r>
          </a:p>
        </p:txBody>
      </p:sp>
      <p:sp>
        <p:nvSpPr>
          <p:cNvPr id="4" name="Slide Number Placeholder 3"/>
          <p:cNvSpPr>
            <a:spLocks noGrp="1"/>
          </p:cNvSpPr>
          <p:nvPr>
            <p:ph type="sldNum" sz="quarter" idx="5"/>
          </p:nvPr>
        </p:nvSpPr>
        <p:spPr/>
        <p:txBody>
          <a:bodyPr/>
          <a:lstStyle/>
          <a:p>
            <a:fld id="{01D8ED13-D04F-4874-BDFA-12A710744C61}" type="slidenum">
              <a:rPr lang="en-US" smtClean="0"/>
              <a:t>34</a:t>
            </a:fld>
            <a:endParaRPr lang="en-US"/>
          </a:p>
        </p:txBody>
      </p:sp>
    </p:spTree>
    <p:extLst>
      <p:ext uri="{BB962C8B-B14F-4D97-AF65-F5344CB8AC3E}">
        <p14:creationId xmlns:p14="http://schemas.microsoft.com/office/powerpoint/2010/main" val="2609757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pPr defTabSz="931774">
              <a:defRPr/>
            </a:pPr>
            <a:r>
              <a:rPr lang="en-US" dirty="0"/>
              <a:t>Another group that’s feeling the pressure: hospitals. And they’re coming out swinging with a “total cost of care” proposal that they see as an alternative to the public option. 6 other states have something similar, with Massachusetts’ program being the most established.</a:t>
            </a:r>
          </a:p>
          <a:p>
            <a:pPr defTabSz="931774">
              <a:defRPr/>
            </a:pPr>
            <a:r>
              <a:rPr lang="en-US" dirty="0"/>
              <a:t>While details are still coming together, TCC would set goals for reducing costs across all parts of the health care system, shifting the burden to include carriers, pharma companies, and others in addition to hospitals. The goal is more than Early estimate: $3 billion in total system savings over the first 5 years.</a:t>
            </a:r>
          </a:p>
          <a:p>
            <a:pPr defTabSz="931774">
              <a:defRPr/>
            </a:pPr>
            <a:r>
              <a:rPr lang="en-US" dirty="0"/>
              <a:t>Hospitals say this approach is more comprehensive – and also more fair – since it affects the entirety of the health care system, and it avoids rate setting, which is currently a component of the state’s public option. </a:t>
            </a:r>
          </a:p>
          <a:p>
            <a:pPr defTabSz="931774">
              <a:defRPr/>
            </a:pPr>
            <a:endParaRPr lang="en-US" dirty="0"/>
          </a:p>
          <a:p>
            <a:pPr defTabSz="931774">
              <a:defRPr/>
            </a:pPr>
            <a:r>
              <a:rPr lang="en-US" dirty="0"/>
              <a:t>There are so many important bills we could profile here, but we’ve focused on this one because it’s going to involve a showdown. Expect lots of time and energy to be invested in total cost of care and the public option by both proponents and opponents.</a:t>
            </a:r>
          </a:p>
        </p:txBody>
      </p:sp>
      <p:sp>
        <p:nvSpPr>
          <p:cNvPr id="4" name="Slide Number Placeholder 3"/>
          <p:cNvSpPr>
            <a:spLocks noGrp="1"/>
          </p:cNvSpPr>
          <p:nvPr>
            <p:ph type="sldNum" sz="quarter" idx="5"/>
          </p:nvPr>
        </p:nvSpPr>
        <p:spPr/>
        <p:txBody>
          <a:bodyPr/>
          <a:lstStyle/>
          <a:p>
            <a:fld id="{01D8ED13-D04F-4874-BDFA-12A710744C61}" type="slidenum">
              <a:rPr lang="en-US" smtClean="0"/>
              <a:t>35</a:t>
            </a:fld>
            <a:endParaRPr lang="en-US"/>
          </a:p>
        </p:txBody>
      </p:sp>
    </p:spTree>
    <p:extLst>
      <p:ext uri="{BB962C8B-B14F-4D97-AF65-F5344CB8AC3E}">
        <p14:creationId xmlns:p14="http://schemas.microsoft.com/office/powerpoint/2010/main" val="1659121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sz="1200" kern="1200" dirty="0">
                <a:solidFill>
                  <a:schemeClr val="tx1"/>
                </a:solidFill>
                <a:effectLst/>
                <a:latin typeface="+mn-lt"/>
                <a:ea typeface="+mn-ea"/>
                <a:cs typeface="+mn-cs"/>
              </a:rPr>
              <a:t>Issues around costs – and how they impact hospitals, insurance carriers, and affordability for consumers – will be at the center of the health policy bill world next year. But many other important things will be fighting for attention as well. Here’s just a quick look.</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Tobacco and nicotine regulations</a:t>
            </a:r>
            <a:r>
              <a:rPr lang="en-US" sz="1200" kern="1200" dirty="0">
                <a:solidFill>
                  <a:schemeClr val="tx1"/>
                </a:solidFill>
                <a:effectLst/>
                <a:latin typeface="+mn-lt"/>
                <a:ea typeface="+mn-ea"/>
                <a:cs typeface="+mn-cs"/>
              </a:rPr>
              <a:t> will be a big deal, from a potential ballot measure to expected bills proposing to raise the purchase age to 21 and perhaps ban flavors.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Opioids and substance use</a:t>
            </a:r>
            <a:r>
              <a:rPr lang="en-US" sz="1200" kern="1200" dirty="0">
                <a:solidFill>
                  <a:schemeClr val="tx1"/>
                </a:solidFill>
                <a:effectLst/>
                <a:latin typeface="+mn-lt"/>
                <a:ea typeface="+mn-ea"/>
                <a:cs typeface="+mn-cs"/>
              </a:rPr>
              <a:t> will continue to be an important part of the health care debate, with 5 bills coming from the interim committee.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We’ll see renewed attempts to increase transparency around </a:t>
            </a:r>
            <a:r>
              <a:rPr lang="en-US" sz="1200" b="1" kern="1200" dirty="0">
                <a:solidFill>
                  <a:schemeClr val="tx1"/>
                </a:solidFill>
                <a:effectLst/>
                <a:latin typeface="+mn-lt"/>
                <a:ea typeface="+mn-ea"/>
                <a:cs typeface="+mn-cs"/>
              </a:rPr>
              <a:t>pharmaceuticals</a:t>
            </a:r>
            <a:r>
              <a:rPr lang="en-US" sz="1200" kern="1200" dirty="0">
                <a:solidFill>
                  <a:schemeClr val="tx1"/>
                </a:solidFill>
                <a:effectLst/>
                <a:latin typeface="+mn-lt"/>
                <a:ea typeface="+mn-ea"/>
                <a:cs typeface="+mn-cs"/>
              </a:rPr>
              <a:t> and rein in high drug costs through methods like an affordability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so many </a:t>
            </a:r>
            <a:r>
              <a:rPr lang="en-US" sz="1200" b="1" kern="1200" dirty="0">
                <a:solidFill>
                  <a:schemeClr val="tx1"/>
                </a:solidFill>
                <a:effectLst/>
                <a:latin typeface="+mn-lt"/>
                <a:ea typeface="+mn-ea"/>
                <a:cs typeface="+mn-cs"/>
              </a:rPr>
              <a:t>mental health policies</a:t>
            </a:r>
            <a:r>
              <a:rPr lang="en-US" sz="1200" kern="1200" dirty="0">
                <a:solidFill>
                  <a:schemeClr val="tx1"/>
                </a:solidFill>
                <a:effectLst/>
                <a:latin typeface="+mn-lt"/>
                <a:ea typeface="+mn-ea"/>
                <a:cs typeface="+mn-cs"/>
              </a:rPr>
              <a:t> to tackle, like increasing the # of peer support specialists and navigating questions re: the intersection with criminal justice.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debate over </a:t>
            </a:r>
            <a:r>
              <a:rPr lang="en-US" sz="1200" b="1" kern="1200" dirty="0">
                <a:solidFill>
                  <a:schemeClr val="tx1"/>
                </a:solidFill>
                <a:effectLst/>
                <a:latin typeface="+mn-lt"/>
                <a:ea typeface="+mn-ea"/>
                <a:cs typeface="+mn-cs"/>
              </a:rPr>
              <a:t>immunizations</a:t>
            </a:r>
            <a:r>
              <a:rPr lang="en-US" sz="1200" kern="1200" dirty="0">
                <a:solidFill>
                  <a:schemeClr val="tx1"/>
                </a:solidFill>
                <a:effectLst/>
                <a:latin typeface="+mn-lt"/>
                <a:ea typeface="+mn-ea"/>
                <a:cs typeface="+mn-cs"/>
              </a:rPr>
              <a:t> is coming back, and advocates will try to figure out how to increase the vaccination rate in a way the governor can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DOI cracked down on </a:t>
            </a:r>
            <a:r>
              <a:rPr lang="en-US" sz="1200" b="1" kern="1200" dirty="0">
                <a:solidFill>
                  <a:schemeClr val="tx1"/>
                </a:solidFill>
                <a:effectLst/>
                <a:latin typeface="+mn-lt"/>
                <a:ea typeface="+mn-ea"/>
                <a:cs typeface="+mn-cs"/>
              </a:rPr>
              <a:t>health care sharing ministries</a:t>
            </a:r>
            <a:r>
              <a:rPr lang="en-US" sz="1200" kern="1200" dirty="0">
                <a:solidFill>
                  <a:schemeClr val="tx1"/>
                </a:solidFill>
                <a:effectLst/>
                <a:latin typeface="+mn-lt"/>
                <a:ea typeface="+mn-ea"/>
                <a:cs typeface="+mn-cs"/>
              </a:rPr>
              <a:t> over the summer following consumer complaints, and we’ll see a bill hoping to do the same.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Housing affordability and tenants’ rights</a:t>
            </a:r>
            <a:r>
              <a:rPr lang="en-US" sz="1200" kern="1200" dirty="0">
                <a:solidFill>
                  <a:schemeClr val="tx1"/>
                </a:solidFill>
                <a:effectLst/>
                <a:latin typeface="+mn-lt"/>
                <a:ea typeface="+mn-ea"/>
                <a:cs typeface="+mn-cs"/>
              </a:rPr>
              <a:t> have become a big deal at the legislature, and they are increasingly viewed as inside the health sphere, not apart from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We’ll also see efforts to increase enrollment in safety net programs and add to assistance provided by </a:t>
            </a:r>
            <a:r>
              <a:rPr lang="en-US" sz="1200" b="1" kern="1200" dirty="0">
                <a:solidFill>
                  <a:schemeClr val="tx1"/>
                </a:solidFill>
                <a:effectLst/>
                <a:latin typeface="+mn-lt"/>
                <a:ea typeface="+mn-ea"/>
                <a:cs typeface="+mn-cs"/>
              </a:rPr>
              <a:t>programs like TANF and SNAP</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this is by no means a complete list. Plenty of other big-ticket items will be back.</a:t>
            </a:r>
          </a:p>
          <a:p>
            <a:r>
              <a:rPr lang="en-US" sz="1200" i="1" kern="1200" dirty="0">
                <a:solidFill>
                  <a:schemeClr val="tx1"/>
                </a:solidFill>
                <a:effectLst/>
                <a:latin typeface="+mn-lt"/>
                <a:ea typeface="+mn-ea"/>
                <a:cs typeface="+mn-cs"/>
              </a:rPr>
              <a:t>Audience engagement</a:t>
            </a:r>
            <a:r>
              <a:rPr lang="en-US" sz="1200" kern="1200" dirty="0">
                <a:solidFill>
                  <a:schemeClr val="tx1"/>
                </a:solidFill>
                <a:effectLst/>
                <a:latin typeface="+mn-lt"/>
                <a:ea typeface="+mn-ea"/>
                <a:cs typeface="+mn-cs"/>
              </a:rPr>
              <a:t>: So, I’d like you to take 1 minute, turn to your neighbor, and tell them which of these issues – or something that’s not represented here – is the biggest priority for you. [Take 2-3 examples from audience, 5 words or less]</a:t>
            </a:r>
          </a:p>
        </p:txBody>
      </p:sp>
      <p:sp>
        <p:nvSpPr>
          <p:cNvPr id="4" name="Slide Number Placeholder 3"/>
          <p:cNvSpPr>
            <a:spLocks noGrp="1"/>
          </p:cNvSpPr>
          <p:nvPr>
            <p:ph type="sldNum" sz="quarter" idx="5"/>
          </p:nvPr>
        </p:nvSpPr>
        <p:spPr/>
        <p:txBody>
          <a:bodyPr/>
          <a:lstStyle/>
          <a:p>
            <a:fld id="{01D8ED13-D04F-4874-BDFA-12A710744C61}" type="slidenum">
              <a:rPr lang="en-US" smtClean="0"/>
              <a:t>36</a:t>
            </a:fld>
            <a:endParaRPr lang="en-US"/>
          </a:p>
        </p:txBody>
      </p:sp>
    </p:spTree>
    <p:extLst>
      <p:ext uri="{BB962C8B-B14F-4D97-AF65-F5344CB8AC3E}">
        <p14:creationId xmlns:p14="http://schemas.microsoft.com/office/powerpoint/2010/main" val="2447611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dirty="0"/>
              <a:t>Clearly, there’s no shortage of policy change on the docket, and legislators will feel like they’re being pulled in different directions. Some of you are probably feeling that way as well by this point in the presentation. I hope you can all find time between today and January 8</a:t>
            </a:r>
            <a:r>
              <a:rPr lang="en-US" baseline="30000" dirty="0"/>
              <a:t>th</a:t>
            </a:r>
            <a:r>
              <a:rPr lang="en-US" dirty="0"/>
              <a:t> to step back and relax a little.</a:t>
            </a:r>
          </a:p>
        </p:txBody>
      </p:sp>
      <p:sp>
        <p:nvSpPr>
          <p:cNvPr id="4" name="Slide Number Placeholder 3"/>
          <p:cNvSpPr>
            <a:spLocks noGrp="1"/>
          </p:cNvSpPr>
          <p:nvPr>
            <p:ph type="sldNum" sz="quarter" idx="5"/>
          </p:nvPr>
        </p:nvSpPr>
        <p:spPr/>
        <p:txBody>
          <a:bodyPr/>
          <a:lstStyle/>
          <a:p>
            <a:fld id="{01D8ED13-D04F-4874-BDFA-12A710744C61}" type="slidenum">
              <a:rPr lang="en-US" smtClean="0"/>
              <a:t>37</a:t>
            </a:fld>
            <a:endParaRPr lang="en-US"/>
          </a:p>
        </p:txBody>
      </p:sp>
    </p:spTree>
    <p:extLst>
      <p:ext uri="{BB962C8B-B14F-4D97-AF65-F5344CB8AC3E}">
        <p14:creationId xmlns:p14="http://schemas.microsoft.com/office/powerpoint/2010/main" val="70334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dirty="0"/>
              <a:t>That brings us to a reminder of our takeaways.</a:t>
            </a:r>
          </a:p>
          <a:p>
            <a:pPr marL="232943" indent="-232943">
              <a:buFont typeface="+mj-lt"/>
              <a:buAutoNum type="arabicPeriod"/>
            </a:pPr>
            <a:r>
              <a:rPr lang="en-US" dirty="0"/>
              <a:t>Legislators are preparing for a contentious 2020 session marked by more yelling than usual.</a:t>
            </a:r>
          </a:p>
          <a:p>
            <a:pPr marL="232943" indent="-232943">
              <a:buFont typeface="+mj-lt"/>
              <a:buAutoNum type="arabicPeriod"/>
            </a:pPr>
            <a:r>
              <a:rPr lang="en-US" i="0" dirty="0"/>
              <a:t>Governor Jared Polis has settled in to his role as the new sheriff in town, and his posse has set an ambitious agenda in motion.</a:t>
            </a:r>
          </a:p>
          <a:p>
            <a:pPr marL="232943" indent="-232943" defTabSz="931774">
              <a:buFont typeface="+mj-lt"/>
              <a:buAutoNum type="arabicPeriod"/>
              <a:defRPr/>
            </a:pPr>
            <a:r>
              <a:rPr lang="en-US" dirty="0"/>
              <a:t>The pressure of campaigning in a major election year coupled with the many substantial policy proposals on the </a:t>
            </a:r>
            <a:r>
              <a:rPr lang="en-US"/>
              <a:t>table will </a:t>
            </a:r>
            <a:r>
              <a:rPr lang="en-US" dirty="0"/>
              <a:t>pit policy against politics.</a:t>
            </a:r>
          </a:p>
        </p:txBody>
      </p:sp>
      <p:sp>
        <p:nvSpPr>
          <p:cNvPr id="4" name="Slide Number Placeholder 3"/>
          <p:cNvSpPr>
            <a:spLocks noGrp="1"/>
          </p:cNvSpPr>
          <p:nvPr>
            <p:ph type="sldNum" sz="quarter" idx="5"/>
          </p:nvPr>
        </p:nvSpPr>
        <p:spPr/>
        <p:txBody>
          <a:bodyPr/>
          <a:lstStyle/>
          <a:p>
            <a:fld id="{01D8ED13-D04F-4874-BDFA-12A710744C61}" type="slidenum">
              <a:rPr lang="en-US" smtClean="0"/>
              <a:t>38</a:t>
            </a:fld>
            <a:endParaRPr lang="en-US"/>
          </a:p>
        </p:txBody>
      </p:sp>
    </p:spTree>
    <p:extLst>
      <p:ext uri="{BB962C8B-B14F-4D97-AF65-F5344CB8AC3E}">
        <p14:creationId xmlns:p14="http://schemas.microsoft.com/office/powerpoint/2010/main" val="1251793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pPr defTabSz="931774">
              <a:defRPr/>
            </a:pPr>
            <a:r>
              <a:rPr lang="en-US" dirty="0"/>
              <a:t>We don’t want you heading to lunch feeling stressed and thinking about a tornado full of sharks. So here’s a nicer, more inspirational shark: Left Shark, of 2015 Super Bowl fame. (Also Right Shark, the boring one.) Who remembers this? Anyway-</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point here is that things might seem a little overwhelming, but this is kind of the Super Bowl for Colorado health policy, and this month we’re wrapping up the halftime show between sessions. Remember, this is why we do the work! You’ve heard all morning about the dizzying number of things going on in and outside of the legislature, and it might be hard to stay in sync – [animation] but Left Shark went viral for being out of step, in a way that people really identified with. Sometimes breaking the mold is how you get noticed.</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All eyes are on Colorado, there’s definitely no choreography, and anything could happen. THANK YOU for being here. Now get out there and dance your fins off.</a:t>
            </a:r>
          </a:p>
          <a:p>
            <a:pPr defTabSz="931774">
              <a:defRP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39</a:t>
            </a:fld>
            <a:endParaRPr lang="en-US"/>
          </a:p>
        </p:txBody>
      </p:sp>
    </p:spTree>
    <p:extLst>
      <p:ext uri="{BB962C8B-B14F-4D97-AF65-F5344CB8AC3E}">
        <p14:creationId xmlns:p14="http://schemas.microsoft.com/office/powerpoint/2010/main" val="3481041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r>
              <a:rPr lang="en-US" dirty="0"/>
              <a:t>We appreciate your attention today. As Joe mentioned, please find us later in the conference if you have questions or feedback to share.</a:t>
            </a:r>
          </a:p>
        </p:txBody>
      </p:sp>
      <p:sp>
        <p:nvSpPr>
          <p:cNvPr id="4" name="Slide Number Placeholder 3"/>
          <p:cNvSpPr>
            <a:spLocks noGrp="1"/>
          </p:cNvSpPr>
          <p:nvPr>
            <p:ph type="sldNum" sz="quarter" idx="5"/>
          </p:nvPr>
        </p:nvSpPr>
        <p:spPr/>
        <p:txBody>
          <a:bodyPr/>
          <a:lstStyle/>
          <a:p>
            <a:fld id="{B759D6D9-79FF-4A6B-8886-E6A3EB020E14}" type="slidenum">
              <a:rPr lang="en-US" smtClean="0"/>
              <a:t>40</a:t>
            </a:fld>
            <a:endParaRPr lang="en-US"/>
          </a:p>
        </p:txBody>
      </p:sp>
    </p:spTree>
    <p:extLst>
      <p:ext uri="{BB962C8B-B14F-4D97-AF65-F5344CB8AC3E}">
        <p14:creationId xmlns:p14="http://schemas.microsoft.com/office/powerpoint/2010/main" val="3350060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now free to head to lunch in the Sunrise Room. Staff are available to help guide you. Just make sure to be at your chosen breakout session promptly at 1:00.</a:t>
            </a:r>
          </a:p>
        </p:txBody>
      </p:sp>
      <p:sp>
        <p:nvSpPr>
          <p:cNvPr id="4" name="Slide Number Placeholder 3"/>
          <p:cNvSpPr>
            <a:spLocks noGrp="1"/>
          </p:cNvSpPr>
          <p:nvPr>
            <p:ph type="sldNum" sz="quarter" idx="5"/>
          </p:nvPr>
        </p:nvSpPr>
        <p:spPr/>
        <p:txBody>
          <a:bodyPr/>
          <a:lstStyle/>
          <a:p>
            <a:fld id="{B759D6D9-79FF-4A6B-8886-E6A3EB020E14}" type="slidenum">
              <a:rPr lang="en-US" smtClean="0"/>
              <a:t>41</a:t>
            </a:fld>
            <a:endParaRPr lang="en-US"/>
          </a:p>
        </p:txBody>
      </p:sp>
    </p:spTree>
    <p:extLst>
      <p:ext uri="{BB962C8B-B14F-4D97-AF65-F5344CB8AC3E}">
        <p14:creationId xmlns:p14="http://schemas.microsoft.com/office/powerpoint/2010/main" val="359487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Looking beyond Colorado’s borders, we’re in some dangerous waters when it comes to the economic, policy, and political context.</a:t>
            </a:r>
          </a:p>
          <a:p>
            <a:r>
              <a:rPr lang="en-US" dirty="0"/>
              <a:t>Headline: Lack of agreement about health policy </a:t>
            </a:r>
            <a:r>
              <a:rPr lang="en-US"/>
              <a:t>direction.More</a:t>
            </a:r>
            <a:r>
              <a:rPr lang="en-US" dirty="0"/>
              <a:t>:</a:t>
            </a:r>
          </a:p>
          <a:p>
            <a:pPr marL="232943" indent="-232943" defTabSz="931774">
              <a:lnSpc>
                <a:spcPct val="100000"/>
              </a:lnSpc>
              <a:spcBef>
                <a:spcPts val="0"/>
              </a:spcBef>
              <a:buClr>
                <a:srgbClr val="FDB81A"/>
              </a:buClr>
              <a:buFont typeface="Arial" panose="020B0604020202020204" pitchFamily="34" charset="0"/>
              <a:buChar char="•"/>
              <a:defRPr/>
            </a:pPr>
            <a:r>
              <a:rPr lang="en-US" b="1" dirty="0">
                <a:solidFill>
                  <a:srgbClr val="E7E6E6">
                    <a:lumMod val="25000"/>
                  </a:srgbClr>
                </a:solidFill>
              </a:rPr>
              <a:t>Health Policy</a:t>
            </a:r>
            <a:r>
              <a:rPr lang="en-US" dirty="0">
                <a:solidFill>
                  <a:srgbClr val="E7E6E6">
                    <a:lumMod val="25000"/>
                  </a:srgbClr>
                </a:solidFill>
              </a:rPr>
              <a:t>: The Affordable Care Act is the law of the land, but it’s under constant threat in the courts. Democrats are arguing about whether to build on the ACA or shake up the system with Medicare for All. Voters won’t be much help in deciding a direction:  New NYT/Upshot survey finds approx. equal support (around 30%) for Medicare for All, Obamacare-plus, and conservative plan to reduce federal involvement and increase state autonomy. Where does this leave policymakers, especially in purple(</a:t>
            </a:r>
            <a:r>
              <a:rPr lang="en-US" dirty="0" err="1">
                <a:solidFill>
                  <a:srgbClr val="E7E6E6">
                    <a:lumMod val="25000"/>
                  </a:srgbClr>
                </a:solidFill>
              </a:rPr>
              <a:t>ish</a:t>
            </a:r>
            <a:r>
              <a:rPr lang="en-US" dirty="0">
                <a:solidFill>
                  <a:srgbClr val="E7E6E6">
                    <a:lumMod val="25000"/>
                  </a:srgbClr>
                </a:solidFill>
              </a:rPr>
              <a:t>) states?</a:t>
            </a:r>
          </a:p>
        </p:txBody>
      </p:sp>
      <p:sp>
        <p:nvSpPr>
          <p:cNvPr id="4" name="Slide Number Placeholder 3"/>
          <p:cNvSpPr>
            <a:spLocks noGrp="1"/>
          </p:cNvSpPr>
          <p:nvPr>
            <p:ph type="sldNum" sz="quarter" idx="10"/>
          </p:nvPr>
        </p:nvSpPr>
        <p:spPr/>
        <p:txBody>
          <a:bodyPr/>
          <a:lstStyle/>
          <a:p>
            <a:fld id="{B759D6D9-79FF-4A6B-8886-E6A3EB020E14}" type="slidenum">
              <a:rPr lang="en-US" smtClean="0"/>
              <a:t>6</a:t>
            </a:fld>
            <a:endParaRPr lang="en-US"/>
          </a:p>
        </p:txBody>
      </p:sp>
    </p:spTree>
    <p:extLst>
      <p:ext uri="{BB962C8B-B14F-4D97-AF65-F5344CB8AC3E}">
        <p14:creationId xmlns:p14="http://schemas.microsoft.com/office/powerpoint/2010/main" val="271415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r>
              <a:rPr lang="en-US" dirty="0"/>
              <a:t>Looking beyond Colorado’s borders, we’re in some dangerous waters when it comes to the economic, policy, and political context.</a:t>
            </a:r>
          </a:p>
          <a:p>
            <a:r>
              <a:rPr lang="en-US" dirty="0"/>
              <a:t>Headline: Tensions are high, with parties moving further left and right.</a:t>
            </a:r>
          </a:p>
          <a:p>
            <a:pPr>
              <a:lnSpc>
                <a:spcPct val="100000"/>
              </a:lnSpc>
              <a:spcBef>
                <a:spcPts val="0"/>
              </a:spcBef>
            </a:pPr>
            <a:r>
              <a:rPr lang="en-US" dirty="0"/>
              <a:t>More:</a:t>
            </a:r>
          </a:p>
          <a:p>
            <a:pPr marL="232943" indent="-232943" defTabSz="931774">
              <a:lnSpc>
                <a:spcPct val="100000"/>
              </a:lnSpc>
              <a:spcBef>
                <a:spcPts val="0"/>
              </a:spcBef>
              <a:buClr>
                <a:srgbClr val="FDB81A"/>
              </a:buClr>
              <a:buFont typeface="Arial" panose="020B0604020202020204" pitchFamily="34" charset="0"/>
              <a:buChar char="•"/>
              <a:defRPr/>
            </a:pPr>
            <a:r>
              <a:rPr lang="en-US" sz="1200" b="1" dirty="0">
                <a:solidFill>
                  <a:srgbClr val="E7E6E6">
                    <a:lumMod val="25000"/>
                  </a:srgbClr>
                </a:solidFill>
              </a:rPr>
              <a:t>Political</a:t>
            </a:r>
            <a:r>
              <a:rPr lang="en-US" sz="1200" dirty="0">
                <a:solidFill>
                  <a:srgbClr val="E7E6E6">
                    <a:lumMod val="25000"/>
                  </a:srgbClr>
                </a:solidFill>
              </a:rPr>
              <a:t>: 2020 is a presidential election year. Impeachment proceedings happening. Everything is politicized. Imagine being a state legislator and get a bill passed through an hours-long hearing, while everyone around you is watching the impeachment hearings, and you’re wondering if your bill will get passed in time for you to knock on a few doors for your campaign tonight. That’s what they’ll be facing for 120 days.</a:t>
            </a:r>
          </a:p>
        </p:txBody>
      </p:sp>
      <p:sp>
        <p:nvSpPr>
          <p:cNvPr id="4" name="Slide Number Placeholder 3"/>
          <p:cNvSpPr>
            <a:spLocks noGrp="1"/>
          </p:cNvSpPr>
          <p:nvPr>
            <p:ph type="sldNum" sz="quarter" idx="10"/>
          </p:nvPr>
        </p:nvSpPr>
        <p:spPr/>
        <p:txBody>
          <a:bodyPr/>
          <a:lstStyle/>
          <a:p>
            <a:fld id="{B759D6D9-79FF-4A6B-8886-E6A3EB020E14}" type="slidenum">
              <a:rPr lang="en-US" smtClean="0"/>
              <a:t>7</a:t>
            </a:fld>
            <a:endParaRPr lang="en-US"/>
          </a:p>
        </p:txBody>
      </p:sp>
    </p:spTree>
    <p:extLst>
      <p:ext uri="{BB962C8B-B14F-4D97-AF65-F5344CB8AC3E}">
        <p14:creationId xmlns:p14="http://schemas.microsoft.com/office/powerpoint/2010/main" val="308940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JOE</a:t>
            </a:r>
          </a:p>
          <a:p>
            <a:pPr marL="232943" indent="-232943">
              <a:buFont typeface="+mj-lt"/>
              <a:buAutoNum type="arabicPeriod"/>
            </a:pPr>
            <a:r>
              <a:rPr lang="en-US" dirty="0"/>
              <a:t>With the 2019 election in the rearview mirror, lingering bad blood from recall campaigns, and a new budget proposal from the governor, legislators are preparing for a contentious 2020 session marked by more yelling than usual. (Rep. Singer reference) </a:t>
            </a:r>
          </a:p>
          <a:p>
            <a:pPr marL="232943" indent="-232943" defTabSz="931774">
              <a:buFont typeface="+mj-lt"/>
              <a:buAutoNum type="arabicPeriod"/>
              <a:defRPr/>
            </a:pPr>
            <a:r>
              <a:rPr lang="en-US" i="0" dirty="0"/>
              <a:t>Governor Jared Polis has settled in to his role as the new sheriff in town, and his posse of state department leaders has an ambitious agenda – led by two emboldened holdovers from the Hickenlooper administration.</a:t>
            </a:r>
          </a:p>
          <a:p>
            <a:pPr marL="232943" indent="-232943" defTabSz="931774">
              <a:buFont typeface="+mj-lt"/>
              <a:buAutoNum type="arabicPeriod"/>
              <a:defRPr/>
            </a:pPr>
            <a:r>
              <a:rPr lang="en-US" dirty="0"/>
              <a:t>The pressure of campaigning in a major election year and the many substantial policy proposals on the table – taken together with the limited time and energy available for the legislative session – will pit policy against politics.</a:t>
            </a:r>
          </a:p>
        </p:txBody>
      </p:sp>
      <p:sp>
        <p:nvSpPr>
          <p:cNvPr id="4" name="Slide Number Placeholder 3"/>
          <p:cNvSpPr>
            <a:spLocks noGrp="1"/>
          </p:cNvSpPr>
          <p:nvPr>
            <p:ph type="sldNum" sz="quarter" idx="5"/>
          </p:nvPr>
        </p:nvSpPr>
        <p:spPr/>
        <p:txBody>
          <a:bodyPr/>
          <a:lstStyle/>
          <a:p>
            <a:fld id="{01D8ED13-D04F-4874-BDFA-12A710744C61}" type="slidenum">
              <a:rPr lang="en-US" smtClean="0"/>
              <a:t>8</a:t>
            </a:fld>
            <a:endParaRPr lang="en-US"/>
          </a:p>
        </p:txBody>
      </p:sp>
    </p:spTree>
    <p:extLst>
      <p:ext uri="{BB962C8B-B14F-4D97-AF65-F5344CB8AC3E}">
        <p14:creationId xmlns:p14="http://schemas.microsoft.com/office/powerpoint/2010/main" val="9344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b="1" dirty="0"/>
              <a:t>ALLIE</a:t>
            </a:r>
          </a:p>
          <a:p>
            <a:r>
              <a:rPr lang="en-US" b="0" dirty="0"/>
              <a:t>(Movie: </a:t>
            </a:r>
            <a:r>
              <a:rPr lang="en-US" b="0" i="1" dirty="0"/>
              <a:t>Anchorman</a:t>
            </a:r>
            <a:r>
              <a:rPr lang="en-US" b="0" dirty="0"/>
              <a:t>)</a:t>
            </a:r>
          </a:p>
          <a:p>
            <a:endParaRPr lang="en-US" b="0" dirty="0"/>
          </a:p>
          <a:p>
            <a:r>
              <a:rPr lang="en-US" b="0" dirty="0"/>
              <a:t>We’re expecting this year to be contentious, and at times, legislators may not even know what they’re yelling about.</a:t>
            </a:r>
          </a:p>
        </p:txBody>
      </p:sp>
      <p:sp>
        <p:nvSpPr>
          <p:cNvPr id="4" name="Slide Number Placeholder 3"/>
          <p:cNvSpPr>
            <a:spLocks noGrp="1"/>
          </p:cNvSpPr>
          <p:nvPr>
            <p:ph type="sldNum" sz="quarter" idx="10"/>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2846438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Like Brick </a:t>
            </a:r>
            <a:r>
              <a:rPr lang="en-US" b="0" dirty="0" err="1"/>
              <a:t>Tamland</a:t>
            </a:r>
            <a:r>
              <a:rPr lang="en-US" b="0" dirty="0"/>
              <a:t>, </a:t>
            </a:r>
            <a:r>
              <a:rPr lang="en-US" b="0" i="1" dirty="0"/>
              <a:t>Anchorman</a:t>
            </a:r>
            <a:r>
              <a:rPr lang="en-US" b="0" dirty="0"/>
              <a:t>’s beloved weatherman, legislators might be feeling overwhelmed next year and caught up in the emotions of it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During my five years of tracking Colorado’s state legislature, I’ve noticed that things often seem to be tense at the Capitol – but 2020 is an election year with plenty of high-stakes items for debate and plenty of outside pressures. It could send even the most level-headed personalities over the edge.</a:t>
            </a:r>
          </a:p>
        </p:txBody>
      </p:sp>
      <p:sp>
        <p:nvSpPr>
          <p:cNvPr id="4" name="Slide Number Placeholder 3"/>
          <p:cNvSpPr>
            <a:spLocks noGrp="1"/>
          </p:cNvSpPr>
          <p:nvPr>
            <p:ph type="sldNum" sz="quarter" idx="5"/>
          </p:nvPr>
        </p:nvSpPr>
        <p:spPr/>
        <p:txBody>
          <a:bodyPr/>
          <a:lstStyle/>
          <a:p>
            <a:fld id="{01D8ED13-D04F-4874-BDFA-12A710744C61}" type="slidenum">
              <a:rPr lang="en-US" smtClean="0"/>
              <a:t>10</a:t>
            </a:fld>
            <a:endParaRPr lang="en-US"/>
          </a:p>
        </p:txBody>
      </p:sp>
    </p:spTree>
    <p:extLst>
      <p:ext uri="{BB962C8B-B14F-4D97-AF65-F5344CB8AC3E}">
        <p14:creationId xmlns:p14="http://schemas.microsoft.com/office/powerpoint/2010/main" val="51501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ALLIE</a:t>
            </a:r>
          </a:p>
          <a:p>
            <a:r>
              <a:rPr lang="en-US" i="0" dirty="0"/>
              <a:t>Why all the yelling? We’re going into another year of unified Democratic control, but that doesn’t mean there’s unified agreement. The margin in the Senate is close, and may be even closer at times during the session. Republicans have charged Democrats with overreach, and we’ll now have the added political stress of a presidential election year that also sees most of these seats up for grabs. There’s also bad blood left over from attempted recall campaigns in the interim.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a:t>
            </a:r>
            <a:r>
              <a:rPr lang="en-US" i="1" dirty="0"/>
              <a:t>udience engagement</a:t>
            </a:r>
            <a:r>
              <a:rPr lang="en-US" dirty="0"/>
              <a:t>: for a t-shirt and raffle ticket, can anyone tell me how many recall petitions targeted this group in 2019? (Answer: 6)</a:t>
            </a:r>
            <a:endParaRPr lang="en-US" i="0" dirty="0"/>
          </a:p>
          <a:p>
            <a:r>
              <a:rPr lang="en-US" i="0" dirty="0"/>
              <a:t>There were 6 recall attempts aiming to remove Gov. Polis, 2 Representatives, and 3 Senators. 1 of the targeted legislators in the House resigned for unrelated reasons; the other 5 were unsuccessful.</a:t>
            </a:r>
          </a:p>
          <a:p>
            <a:endParaRPr lang="en-US" i="0" dirty="0"/>
          </a:p>
          <a:p>
            <a:r>
              <a:rPr lang="en-US" dirty="0"/>
              <a:t>The noise has died down, and Dems effectively defended themselves (even gaining support in some instances), so despite the bad taste they’re coming into the session from a position of strength.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can all agree that Colorado is a blue state full of a bunch of liberals that’s basically the new California, right? Maybe not.</a:t>
            </a:r>
            <a:endParaRPr lang="en-US" dirty="0"/>
          </a:p>
          <a:p>
            <a:endParaRPr lang="en-US" i="0" dirty="0"/>
          </a:p>
        </p:txBody>
      </p:sp>
      <p:sp>
        <p:nvSpPr>
          <p:cNvPr id="4" name="Slide Number Placeholder 3"/>
          <p:cNvSpPr>
            <a:spLocks noGrp="1"/>
          </p:cNvSpPr>
          <p:nvPr>
            <p:ph type="sldNum" sz="quarter" idx="5"/>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85212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mn-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43537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7068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7342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47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Slide 1">
    <p:spTree>
      <p:nvGrpSpPr>
        <p:cNvPr id="1" name=""/>
        <p:cNvGrpSpPr/>
        <p:nvPr/>
      </p:nvGrpSpPr>
      <p:grpSpPr>
        <a:xfrm>
          <a:off x="0" y="0"/>
          <a:ext cx="0" cy="0"/>
          <a:chOff x="0" y="0"/>
          <a:chExt cx="0" cy="0"/>
        </a:xfrm>
      </p:grpSpPr>
      <p:sp>
        <p:nvSpPr>
          <p:cNvPr id="8" name="Rectangle 7"/>
          <p:cNvSpPr/>
          <p:nvPr userDrawn="1"/>
        </p:nvSpPr>
        <p:spPr>
          <a:xfrm>
            <a:off x="-1" y="0"/>
            <a:ext cx="12192001" cy="68580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ctrTitle"/>
          </p:nvPr>
        </p:nvSpPr>
        <p:spPr>
          <a:xfrm>
            <a:off x="524931" y="5158343"/>
            <a:ext cx="11142133" cy="729882"/>
          </a:xfrm>
        </p:spPr>
        <p:txBody>
          <a:bodyPr anchor="b"/>
          <a:lstStyle>
            <a:lvl1pPr algn="r">
              <a:defRPr sz="4400">
                <a:solidFill>
                  <a:schemeClr val="bg1"/>
                </a:solidFill>
                <a:latin typeface="+mn-lt"/>
              </a:defRPr>
            </a:lvl1pPr>
          </a:lstStyle>
          <a:p>
            <a:r>
              <a:rPr lang="en-US"/>
              <a:t>Click to edit Master title style</a:t>
            </a: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4104" r="16935"/>
          <a:stretch/>
        </p:blipFill>
        <p:spPr>
          <a:xfrm>
            <a:off x="-26053" y="491674"/>
            <a:ext cx="12244103" cy="4056401"/>
          </a:xfrm>
          <a:prstGeom prst="rect">
            <a:avLst/>
          </a:prstGeom>
        </p:spPr>
      </p:pic>
    </p:spTree>
    <p:extLst>
      <p:ext uri="{BB962C8B-B14F-4D97-AF65-F5344CB8AC3E}">
        <p14:creationId xmlns:p14="http://schemas.microsoft.com/office/powerpoint/2010/main" val="222380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50851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99513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50461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42436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102787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421654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164842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69289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5" cstate="print">
            <a:extLst>
              <a:ext uri="{28A0092B-C50C-407E-A947-70E740481C1C}">
                <a14:useLocalDpi xmlns:a14="http://schemas.microsoft.com/office/drawing/2010/main" val="0"/>
              </a:ext>
            </a:extLst>
          </a:blip>
          <a:srcRect l="916"/>
          <a:stretch/>
        </p:blipFill>
        <p:spPr>
          <a:xfrm>
            <a:off x="0" y="-56796"/>
            <a:ext cx="12192000" cy="692137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88177" y="6259940"/>
            <a:ext cx="2743200" cy="149705"/>
          </a:xfrm>
          <a:prstGeom prst="rect">
            <a:avLst/>
          </a:prstGeom>
        </p:spPr>
        <p:txBody>
          <a:bodyPr vert="horz" lIns="91440" tIns="45720" rIns="91440" bIns="45720" rtlCol="0" anchor="ctr"/>
          <a:lstStyle>
            <a:lvl1pPr algn="r">
              <a:defRPr sz="1200">
                <a:solidFill>
                  <a:schemeClr val="tx1">
                    <a:tint val="75000"/>
                  </a:schemeClr>
                </a:solidFill>
              </a:defRPr>
            </a:lvl1pPr>
          </a:lstStyle>
          <a:p>
            <a:fld id="{F6105E47-FF20-4920-BA52-0BF769BAD3DA}" type="slidenum">
              <a:rPr lang="en-US" smtClean="0"/>
              <a:t>‹#›</a:t>
            </a:fld>
            <a:endParaRPr lang="en-US"/>
          </a:p>
        </p:txBody>
      </p:sp>
    </p:spTree>
    <p:extLst>
      <p:ext uri="{BB962C8B-B14F-4D97-AF65-F5344CB8AC3E}">
        <p14:creationId xmlns:p14="http://schemas.microsoft.com/office/powerpoint/2010/main" val="11883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3.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gif"/><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0"/>
            <a:ext cx="12299606" cy="6918960"/>
          </a:xfrm>
          <a:prstGeom prst="rect">
            <a:avLst/>
          </a:prstGeom>
        </p:spPr>
      </p:pic>
      <p:sp>
        <p:nvSpPr>
          <p:cNvPr id="5" name="Title 1">
            <a:extLst>
              <a:ext uri="{FF2B5EF4-FFF2-40B4-BE49-F238E27FC236}">
                <a16:creationId xmlns:a16="http://schemas.microsoft.com/office/drawing/2014/main" id="{0F7A0513-20D8-49FD-B7F8-152E370BE11D}"/>
              </a:ext>
            </a:extLst>
          </p:cNvPr>
          <p:cNvSpPr txBox="1">
            <a:spLocks/>
          </p:cNvSpPr>
          <p:nvPr/>
        </p:nvSpPr>
        <p:spPr>
          <a:xfrm>
            <a:off x="814495" y="303943"/>
            <a:ext cx="7838694" cy="5149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800" dirty="0">
                <a:solidFill>
                  <a:srgbClr val="FDB91B"/>
                </a:solidFill>
              </a:rPr>
              <a:t>PANEL DISCUSSION</a:t>
            </a:r>
          </a:p>
        </p:txBody>
      </p:sp>
      <p:sp>
        <p:nvSpPr>
          <p:cNvPr id="6" name="Content Placeholder 2">
            <a:extLst>
              <a:ext uri="{FF2B5EF4-FFF2-40B4-BE49-F238E27FC236}">
                <a16:creationId xmlns:a16="http://schemas.microsoft.com/office/drawing/2014/main" id="{0C0DAD2A-9DA6-403B-A266-EFDE3F553367}"/>
              </a:ext>
            </a:extLst>
          </p:cNvPr>
          <p:cNvSpPr txBox="1">
            <a:spLocks/>
          </p:cNvSpPr>
          <p:nvPr/>
        </p:nvSpPr>
        <p:spPr>
          <a:xfrm>
            <a:off x="814495" y="3067622"/>
            <a:ext cx="7239846" cy="34634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DB91B"/>
              </a:buClr>
            </a:pPr>
            <a:r>
              <a:rPr lang="en-US" sz="1800" b="1" dirty="0">
                <a:solidFill>
                  <a:srgbClr val="FDB91B"/>
                </a:solidFill>
              </a:rPr>
              <a:t>MODERATOR:</a:t>
            </a:r>
          </a:p>
          <a:p>
            <a:pPr algn="l">
              <a:spcAft>
                <a:spcPts val="1800"/>
              </a:spcAft>
              <a:buClr>
                <a:srgbClr val="FDB91B"/>
              </a:buClr>
            </a:pPr>
            <a:r>
              <a:rPr lang="en-US" b="1" dirty="0">
                <a:solidFill>
                  <a:schemeClr val="bg1"/>
                </a:solidFill>
              </a:rPr>
              <a:t>Helen Drexler, </a:t>
            </a:r>
            <a:r>
              <a:rPr lang="en-US" dirty="0">
                <a:solidFill>
                  <a:schemeClr val="bg1"/>
                </a:solidFill>
              </a:rPr>
              <a:t>Delta Dental of Colorado</a:t>
            </a:r>
          </a:p>
          <a:p>
            <a:pPr algn="l">
              <a:buClr>
                <a:srgbClr val="FDB91B"/>
              </a:buClr>
            </a:pPr>
            <a:r>
              <a:rPr lang="en-US" sz="1800" b="1" dirty="0">
                <a:solidFill>
                  <a:srgbClr val="FDB91B"/>
                </a:solidFill>
              </a:rPr>
              <a:t>PANELISTS:</a:t>
            </a:r>
          </a:p>
          <a:p>
            <a:pPr algn="l">
              <a:buClr>
                <a:srgbClr val="FDB91B"/>
              </a:buClr>
            </a:pPr>
            <a:r>
              <a:rPr lang="en-US" b="1" dirty="0">
                <a:solidFill>
                  <a:schemeClr val="bg1"/>
                </a:solidFill>
              </a:rPr>
              <a:t>Michael Conway, </a:t>
            </a:r>
            <a:r>
              <a:rPr lang="en-US" dirty="0">
                <a:solidFill>
                  <a:schemeClr val="bg1"/>
                </a:solidFill>
              </a:rPr>
              <a:t>Colorado Division of Insurance</a:t>
            </a:r>
          </a:p>
          <a:p>
            <a:pPr algn="l">
              <a:buClr>
                <a:srgbClr val="FDB91B"/>
              </a:buClr>
            </a:pPr>
            <a:r>
              <a:rPr lang="en-US" b="1" dirty="0">
                <a:solidFill>
                  <a:schemeClr val="bg1"/>
                </a:solidFill>
              </a:rPr>
              <a:t>Tom </a:t>
            </a:r>
            <a:r>
              <a:rPr lang="en-US" b="1" dirty="0" err="1">
                <a:solidFill>
                  <a:schemeClr val="bg1"/>
                </a:solidFill>
              </a:rPr>
              <a:t>Donohoe</a:t>
            </a:r>
            <a:r>
              <a:rPr lang="en-US" b="1" dirty="0">
                <a:solidFill>
                  <a:schemeClr val="bg1"/>
                </a:solidFill>
              </a:rPr>
              <a:t>, </a:t>
            </a:r>
            <a:r>
              <a:rPr lang="en-US" dirty="0">
                <a:solidFill>
                  <a:schemeClr val="bg1"/>
                </a:solidFill>
              </a:rPr>
              <a:t>SCL Health</a:t>
            </a:r>
          </a:p>
          <a:p>
            <a:pPr algn="l">
              <a:buClr>
                <a:srgbClr val="FDB91B"/>
              </a:buClr>
            </a:pPr>
            <a:r>
              <a:rPr lang="en-US" b="1" dirty="0">
                <a:solidFill>
                  <a:schemeClr val="bg1"/>
                </a:solidFill>
              </a:rPr>
              <a:t>Amanda Massey, </a:t>
            </a:r>
            <a:r>
              <a:rPr lang="en-US" dirty="0">
                <a:solidFill>
                  <a:schemeClr val="bg1"/>
                </a:solidFill>
              </a:rPr>
              <a:t>Colorado Association of Health Plans</a:t>
            </a:r>
          </a:p>
          <a:p>
            <a:pPr algn="l">
              <a:buClr>
                <a:srgbClr val="FDB91B"/>
              </a:buClr>
            </a:pPr>
            <a:r>
              <a:rPr lang="en-US" b="1" dirty="0">
                <a:solidFill>
                  <a:schemeClr val="bg1"/>
                </a:solidFill>
              </a:rPr>
              <a:t>Billy Wynne, </a:t>
            </a:r>
            <a:r>
              <a:rPr lang="en-US" dirty="0">
                <a:solidFill>
                  <a:schemeClr val="bg1"/>
                </a:solidFill>
              </a:rPr>
              <a:t>Direct Health PBC</a:t>
            </a:r>
          </a:p>
          <a:p>
            <a:pPr algn="l">
              <a:buClr>
                <a:srgbClr val="FDB91B"/>
              </a:buClr>
            </a:pPr>
            <a:endParaRPr lang="en-US" b="1" dirty="0">
              <a:solidFill>
                <a:schemeClr val="bg1"/>
              </a:solidFill>
            </a:endParaRPr>
          </a:p>
          <a:p>
            <a:pPr algn="l">
              <a:buClr>
                <a:srgbClr val="FDB91B"/>
              </a:buClr>
            </a:pPr>
            <a:endParaRPr lang="en-US" dirty="0">
              <a:solidFill>
                <a:schemeClr val="bg1"/>
              </a:solidFill>
            </a:endParaRPr>
          </a:p>
        </p:txBody>
      </p:sp>
      <p:sp>
        <p:nvSpPr>
          <p:cNvPr id="7" name="Title 1">
            <a:extLst>
              <a:ext uri="{FF2B5EF4-FFF2-40B4-BE49-F238E27FC236}">
                <a16:creationId xmlns:a16="http://schemas.microsoft.com/office/drawing/2014/main" id="{0F7A0513-20D8-49FD-B7F8-152E370BE11D}"/>
              </a:ext>
            </a:extLst>
          </p:cNvPr>
          <p:cNvSpPr txBox="1">
            <a:spLocks/>
          </p:cNvSpPr>
          <p:nvPr/>
        </p:nvSpPr>
        <p:spPr>
          <a:xfrm>
            <a:off x="814495" y="674403"/>
            <a:ext cx="7838694" cy="2022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solidFill>
                  <a:schemeClr val="bg1"/>
                </a:solidFill>
              </a:rPr>
              <a:t>Realizing Affordability: Colorado’s Public Option and Other Insurance Innovations</a:t>
            </a:r>
          </a:p>
        </p:txBody>
      </p:sp>
    </p:spTree>
    <p:extLst>
      <p:ext uri="{BB962C8B-B14F-4D97-AF65-F5344CB8AC3E}">
        <p14:creationId xmlns:p14="http://schemas.microsoft.com/office/powerpoint/2010/main" val="283996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Everyone's Arguing GIF - Anchorman Brick Loudnoises GIFs">
            <a:extLst>
              <a:ext uri="{FF2B5EF4-FFF2-40B4-BE49-F238E27FC236}">
                <a16:creationId xmlns:a16="http://schemas.microsoft.com/office/drawing/2014/main" id="{28BC314C-4F1A-4644-94E2-A5664673BE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83536" y="416386"/>
            <a:ext cx="7424928" cy="557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53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9ED9-D4F2-4E7D-8FE5-6EDDC5E67B31}"/>
              </a:ext>
            </a:extLst>
          </p:cNvPr>
          <p:cNvSpPr>
            <a:spLocks noGrp="1"/>
          </p:cNvSpPr>
          <p:nvPr>
            <p:ph type="title"/>
          </p:nvPr>
        </p:nvSpPr>
        <p:spPr>
          <a:xfrm>
            <a:off x="0" y="958357"/>
            <a:ext cx="10515600" cy="689951"/>
          </a:xfrm>
        </p:spPr>
        <p:txBody>
          <a:bodyPr/>
          <a:lstStyle/>
          <a:p>
            <a:r>
              <a:rPr lang="en-US" dirty="0"/>
              <a:t>State Legislature</a:t>
            </a:r>
          </a:p>
        </p:txBody>
      </p:sp>
      <p:pic>
        <p:nvPicPr>
          <p:cNvPr id="12" name="Picture 11">
            <a:extLst>
              <a:ext uri="{FF2B5EF4-FFF2-40B4-BE49-F238E27FC236}">
                <a16:creationId xmlns:a16="http://schemas.microsoft.com/office/drawing/2014/main" id="{14F2F911-B06B-4008-AA3D-F31FA397E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24000"/>
          </a:xfrm>
          <a:prstGeom prst="rect">
            <a:avLst/>
          </a:prstGeom>
        </p:spPr>
      </p:pic>
      <p:pic>
        <p:nvPicPr>
          <p:cNvPr id="8" name="Picture 7">
            <a:extLst>
              <a:ext uri="{FF2B5EF4-FFF2-40B4-BE49-F238E27FC236}">
                <a16:creationId xmlns:a16="http://schemas.microsoft.com/office/drawing/2014/main" id="{3B6AFB20-7C20-4841-91D8-338531CCBBED}"/>
              </a:ext>
            </a:extLst>
          </p:cNvPr>
          <p:cNvPicPr>
            <a:picLocks noChangeAspect="1"/>
          </p:cNvPicPr>
          <p:nvPr/>
        </p:nvPicPr>
        <p:blipFill rotWithShape="1">
          <a:blip r:embed="rId4">
            <a:extLst>
              <a:ext uri="{28A0092B-C50C-407E-A947-70E740481C1C}">
                <a14:useLocalDpi xmlns:a14="http://schemas.microsoft.com/office/drawing/2010/main" val="0"/>
              </a:ext>
            </a:extLst>
          </a:blip>
          <a:srcRect b="13224"/>
          <a:stretch/>
        </p:blipFill>
        <p:spPr>
          <a:xfrm>
            <a:off x="0" y="906905"/>
            <a:ext cx="12192000" cy="5951095"/>
          </a:xfrm>
          <a:prstGeom prst="rect">
            <a:avLst/>
          </a:prstGeom>
        </p:spPr>
      </p:pic>
      <p:pic>
        <p:nvPicPr>
          <p:cNvPr id="10" name="Picture 9">
            <a:extLst>
              <a:ext uri="{FF2B5EF4-FFF2-40B4-BE49-F238E27FC236}">
                <a16:creationId xmlns:a16="http://schemas.microsoft.com/office/drawing/2014/main" id="{5C54B644-DC10-4A15-AB18-22FF8D307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524000"/>
          </a:xfrm>
          <a:prstGeom prst="rect">
            <a:avLst/>
          </a:prstGeom>
        </p:spPr>
      </p:pic>
      <p:pic>
        <p:nvPicPr>
          <p:cNvPr id="16" name="Picture 15">
            <a:extLst>
              <a:ext uri="{FF2B5EF4-FFF2-40B4-BE49-F238E27FC236}">
                <a16:creationId xmlns:a16="http://schemas.microsoft.com/office/drawing/2014/main" id="{3B6AFB20-7C20-4841-91D8-338531CCBBED}"/>
              </a:ext>
            </a:extLst>
          </p:cNvPr>
          <p:cNvPicPr>
            <a:picLocks noChangeAspect="1"/>
          </p:cNvPicPr>
          <p:nvPr/>
        </p:nvPicPr>
        <p:blipFill rotWithShape="1">
          <a:blip r:embed="rId4">
            <a:extLst>
              <a:ext uri="{28A0092B-C50C-407E-A947-70E740481C1C}">
                <a14:useLocalDpi xmlns:a14="http://schemas.microsoft.com/office/drawing/2010/main" val="0"/>
              </a:ext>
            </a:extLst>
          </a:blip>
          <a:srcRect l="24939" t="41603" r="71496" b="47468"/>
          <a:stretch/>
        </p:blipFill>
        <p:spPr>
          <a:xfrm>
            <a:off x="5878642" y="1699760"/>
            <a:ext cx="434715" cy="749509"/>
          </a:xfrm>
          <a:prstGeom prst="rect">
            <a:avLst/>
          </a:prstGeom>
        </p:spPr>
      </p:pic>
      <p:sp>
        <p:nvSpPr>
          <p:cNvPr id="4" name="Rectangle 3"/>
          <p:cNvSpPr/>
          <p:nvPr/>
        </p:nvSpPr>
        <p:spPr>
          <a:xfrm>
            <a:off x="6313358" y="1947098"/>
            <a:ext cx="1522704" cy="24051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01390" y="1648308"/>
            <a:ext cx="3747541" cy="80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67927" y="3852673"/>
            <a:ext cx="357265" cy="80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10662" y="4954855"/>
            <a:ext cx="1021889" cy="80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307288" y="6057039"/>
            <a:ext cx="746772" cy="80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91863" y="3327884"/>
            <a:ext cx="2550157" cy="80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41212" b="-9406"/>
          <a:stretch/>
        </p:blipFill>
        <p:spPr>
          <a:xfrm>
            <a:off x="6410940" y="1932784"/>
            <a:ext cx="1370203" cy="240593"/>
          </a:xfrm>
          <a:prstGeom prst="rect">
            <a:avLst/>
          </a:prstGeom>
        </p:spPr>
      </p:pic>
    </p:spTree>
    <p:extLst>
      <p:ext uri="{BB962C8B-B14F-4D97-AF65-F5344CB8AC3E}">
        <p14:creationId xmlns:p14="http://schemas.microsoft.com/office/powerpoint/2010/main" val="261421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0C007-541B-48B9-BB64-5447166B4AB0}"/>
              </a:ext>
            </a:extLst>
          </p:cNvPr>
          <p:cNvSpPr>
            <a:spLocks noGrp="1"/>
          </p:cNvSpPr>
          <p:nvPr>
            <p:ph type="title"/>
          </p:nvPr>
        </p:nvSpPr>
        <p:spPr>
          <a:xfrm>
            <a:off x="838200" y="244936"/>
            <a:ext cx="10515600" cy="666721"/>
          </a:xfrm>
        </p:spPr>
        <p:txBody>
          <a:bodyPr/>
          <a:lstStyle/>
          <a:p>
            <a:r>
              <a:rPr lang="en-US" dirty="0">
                <a:solidFill>
                  <a:srgbClr val="3B6E8F"/>
                </a:solidFill>
              </a:rPr>
              <a:t>2019 Election Results Show a Purple Streak</a:t>
            </a:r>
          </a:p>
        </p:txBody>
      </p:sp>
      <p:sp>
        <p:nvSpPr>
          <p:cNvPr id="9" name="Content Placeholder 8">
            <a:extLst>
              <a:ext uri="{FF2B5EF4-FFF2-40B4-BE49-F238E27FC236}">
                <a16:creationId xmlns:a16="http://schemas.microsoft.com/office/drawing/2014/main" id="{9BE4812C-2609-40BE-A635-3EE986A4F10A}"/>
              </a:ext>
            </a:extLst>
          </p:cNvPr>
          <p:cNvSpPr>
            <a:spLocks noGrp="1"/>
          </p:cNvSpPr>
          <p:nvPr>
            <p:ph idx="1"/>
          </p:nvPr>
        </p:nvSpPr>
        <p:spPr>
          <a:xfrm>
            <a:off x="1881594" y="5114554"/>
            <a:ext cx="8949517" cy="1090106"/>
          </a:xfrm>
        </p:spPr>
        <p:txBody>
          <a:bodyPr>
            <a:normAutofit/>
          </a:bodyPr>
          <a:lstStyle/>
          <a:p>
            <a:pPr marL="0" indent="0" algn="ctr">
              <a:buClr>
                <a:srgbClr val="FFC000"/>
              </a:buClr>
              <a:buNone/>
            </a:pPr>
            <a:r>
              <a:rPr lang="en-US" dirty="0"/>
              <a:t>Get ready for 2020: Approving another “sin tax” to fund early childhood education?</a:t>
            </a:r>
          </a:p>
        </p:txBody>
      </p:sp>
      <p:grpSp>
        <p:nvGrpSpPr>
          <p:cNvPr id="3" name="Group 2">
            <a:extLst>
              <a:ext uri="{FF2B5EF4-FFF2-40B4-BE49-F238E27FC236}">
                <a16:creationId xmlns:a16="http://schemas.microsoft.com/office/drawing/2014/main" id="{2524448D-EDD5-46A7-B793-DA2A1F9A96E4}"/>
              </a:ext>
            </a:extLst>
          </p:cNvPr>
          <p:cNvGrpSpPr/>
          <p:nvPr/>
        </p:nvGrpSpPr>
        <p:grpSpPr>
          <a:xfrm>
            <a:off x="1421315" y="1085707"/>
            <a:ext cx="3831220" cy="3942765"/>
            <a:chOff x="1421315" y="1085707"/>
            <a:chExt cx="3831220" cy="3942765"/>
          </a:xfrm>
        </p:grpSpPr>
        <p:sp>
          <p:nvSpPr>
            <p:cNvPr id="4" name="Content Placeholder 8">
              <a:extLst>
                <a:ext uri="{FF2B5EF4-FFF2-40B4-BE49-F238E27FC236}">
                  <a16:creationId xmlns:a16="http://schemas.microsoft.com/office/drawing/2014/main" id="{7B50B1F9-F5C7-4520-B5F6-8B5F49909C52}"/>
                </a:ext>
              </a:extLst>
            </p:cNvPr>
            <p:cNvSpPr txBox="1">
              <a:spLocks/>
            </p:cNvSpPr>
            <p:nvPr/>
          </p:nvSpPr>
          <p:spPr>
            <a:xfrm>
              <a:off x="1673225" y="1085707"/>
              <a:ext cx="3327400" cy="629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32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t>Proposition CC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810" t="18617" r="48100" b="18782"/>
            <a:stretch/>
          </p:blipFill>
          <p:spPr>
            <a:xfrm>
              <a:off x="1421315" y="1486619"/>
              <a:ext cx="3831220" cy="3541853"/>
            </a:xfrm>
            <a:prstGeom prst="rect">
              <a:avLst/>
            </a:prstGeom>
          </p:spPr>
        </p:pic>
      </p:grpSp>
      <p:grpSp>
        <p:nvGrpSpPr>
          <p:cNvPr id="6" name="Group 5">
            <a:extLst>
              <a:ext uri="{FF2B5EF4-FFF2-40B4-BE49-F238E27FC236}">
                <a16:creationId xmlns:a16="http://schemas.microsoft.com/office/drawing/2014/main" id="{D52DFCD1-BCEF-4D4C-AF0B-2A0229AAE05C}"/>
              </a:ext>
            </a:extLst>
          </p:cNvPr>
          <p:cNvGrpSpPr/>
          <p:nvPr/>
        </p:nvGrpSpPr>
        <p:grpSpPr>
          <a:xfrm>
            <a:off x="6939209" y="1113787"/>
            <a:ext cx="3831220" cy="4000767"/>
            <a:chOff x="6939209" y="1113787"/>
            <a:chExt cx="3831220" cy="4000767"/>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0864" t="19844" r="11046" b="17555"/>
            <a:stretch/>
          </p:blipFill>
          <p:spPr>
            <a:xfrm>
              <a:off x="6939209" y="1572701"/>
              <a:ext cx="3831220" cy="3541853"/>
            </a:xfrm>
            <a:prstGeom prst="rect">
              <a:avLst/>
            </a:prstGeom>
          </p:spPr>
        </p:pic>
        <p:sp>
          <p:nvSpPr>
            <p:cNvPr id="10" name="Content Placeholder 8">
              <a:extLst>
                <a:ext uri="{FF2B5EF4-FFF2-40B4-BE49-F238E27FC236}">
                  <a16:creationId xmlns:a16="http://schemas.microsoft.com/office/drawing/2014/main" id="{186BDF4D-64DC-4911-947F-1703F5FF8066}"/>
                </a:ext>
              </a:extLst>
            </p:cNvPr>
            <p:cNvSpPr txBox="1">
              <a:spLocks/>
            </p:cNvSpPr>
            <p:nvPr/>
          </p:nvSpPr>
          <p:spPr>
            <a:xfrm>
              <a:off x="7191119" y="1113787"/>
              <a:ext cx="3327400" cy="629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32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t>Proposition DD </a:t>
              </a:r>
            </a:p>
          </p:txBody>
        </p:sp>
      </p:grpSp>
    </p:spTree>
    <p:extLst>
      <p:ext uri="{BB962C8B-B14F-4D97-AF65-F5344CB8AC3E}">
        <p14:creationId xmlns:p14="http://schemas.microsoft.com/office/powerpoint/2010/main" val="317675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D2E02-78F1-4400-A515-FCD6F0B13BD4}"/>
              </a:ext>
            </a:extLst>
          </p:cNvPr>
          <p:cNvSpPr>
            <a:spLocks noGrp="1"/>
          </p:cNvSpPr>
          <p:nvPr>
            <p:ph type="title"/>
          </p:nvPr>
        </p:nvSpPr>
        <p:spPr>
          <a:xfrm>
            <a:off x="838200" y="365125"/>
            <a:ext cx="10515600" cy="649943"/>
          </a:xfrm>
        </p:spPr>
        <p:txBody>
          <a:bodyPr/>
          <a:lstStyle/>
          <a:p>
            <a:r>
              <a:rPr lang="en-US" dirty="0">
                <a:solidFill>
                  <a:srgbClr val="3B6E8F"/>
                </a:solidFill>
              </a:rPr>
              <a:t>Senators Take Starring Roles</a:t>
            </a:r>
          </a:p>
        </p:txBody>
      </p:sp>
      <p:sp>
        <p:nvSpPr>
          <p:cNvPr id="7" name="Content Placeholder 6">
            <a:extLst>
              <a:ext uri="{FF2B5EF4-FFF2-40B4-BE49-F238E27FC236}">
                <a16:creationId xmlns:a16="http://schemas.microsoft.com/office/drawing/2014/main" id="{C7CC5E7F-5663-4AF5-8EE8-32BA91D0D54E}"/>
              </a:ext>
            </a:extLst>
          </p:cNvPr>
          <p:cNvSpPr>
            <a:spLocks noGrp="1"/>
          </p:cNvSpPr>
          <p:nvPr>
            <p:ph idx="1"/>
          </p:nvPr>
        </p:nvSpPr>
        <p:spPr>
          <a:xfrm>
            <a:off x="838199" y="1230923"/>
            <a:ext cx="10676468" cy="2438453"/>
          </a:xfrm>
        </p:spPr>
        <p:txBody>
          <a:bodyPr>
            <a:normAutofit lnSpcReduction="10000"/>
          </a:bodyPr>
          <a:lstStyle/>
          <a:p>
            <a:pPr>
              <a:buClr>
                <a:srgbClr val="FFC000"/>
              </a:buClr>
            </a:pPr>
            <a:r>
              <a:rPr lang="en-US" dirty="0"/>
              <a:t>President Garcia (D-Pueblo) toes the line</a:t>
            </a:r>
          </a:p>
          <a:p>
            <a:pPr>
              <a:buClr>
                <a:srgbClr val="FFC000"/>
              </a:buClr>
            </a:pPr>
            <a:r>
              <a:rPr lang="en-US" dirty="0"/>
              <a:t>Sen. Pettersen (D-Lakewood) charts new territory; impact on bill timing?</a:t>
            </a:r>
          </a:p>
          <a:p>
            <a:pPr>
              <a:buClr>
                <a:srgbClr val="FFC000"/>
              </a:buClr>
            </a:pPr>
            <a:r>
              <a:rPr lang="en-US" dirty="0"/>
              <a:t>Close races: Sen. </a:t>
            </a:r>
            <a:r>
              <a:rPr lang="en-US" dirty="0" err="1"/>
              <a:t>Zenzinger</a:t>
            </a:r>
            <a:r>
              <a:rPr lang="en-US" dirty="0"/>
              <a:t> (D-Arvada), Sen. Priola (R-Henderson)</a:t>
            </a:r>
          </a:p>
        </p:txBody>
      </p:sp>
      <p:pic>
        <p:nvPicPr>
          <p:cNvPr id="6146" name="Picture 2" descr="Image result for colorado brittany pettersen">
            <a:extLst>
              <a:ext uri="{FF2B5EF4-FFF2-40B4-BE49-F238E27FC236}">
                <a16:creationId xmlns:a16="http://schemas.microsoft.com/office/drawing/2014/main" id="{A80ECD30-1CF2-4290-A89D-19260FEF5D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75" t="-1" r="9015" b="933"/>
          <a:stretch/>
        </p:blipFill>
        <p:spPr bwMode="auto">
          <a:xfrm>
            <a:off x="3848845" y="3699453"/>
            <a:ext cx="1858727" cy="21737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Image result for colorado rachel zenzinger">
            <a:extLst>
              <a:ext uri="{FF2B5EF4-FFF2-40B4-BE49-F238E27FC236}">
                <a16:creationId xmlns:a16="http://schemas.microsoft.com/office/drawing/2014/main" id="{CC540132-C62E-4D7F-AC04-CE399E32CF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4" t="683" r="4324" b="26729"/>
          <a:stretch/>
        </p:blipFill>
        <p:spPr bwMode="auto">
          <a:xfrm>
            <a:off x="6626738" y="3699453"/>
            <a:ext cx="1858727" cy="21737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Image result for colorado kevin priola">
            <a:extLst>
              <a:ext uri="{FF2B5EF4-FFF2-40B4-BE49-F238E27FC236}">
                <a16:creationId xmlns:a16="http://schemas.microsoft.com/office/drawing/2014/main" id="{29A00CD8-511F-4987-9EE4-EB83E0A72F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443"/>
          <a:stretch/>
        </p:blipFill>
        <p:spPr bwMode="auto">
          <a:xfrm>
            <a:off x="9407934" y="3669376"/>
            <a:ext cx="1858727" cy="219422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960FB40-9F94-437B-B590-F43D4A367C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338"/>
          <a:stretch/>
        </p:blipFill>
        <p:spPr bwMode="auto">
          <a:xfrm>
            <a:off x="1057740" y="3699453"/>
            <a:ext cx="1871940" cy="2203843"/>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1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6D30D57-2091-440B-9AB7-5D4CDCFC02F1}"/>
              </a:ext>
            </a:extLst>
          </p:cNvPr>
          <p:cNvSpPr>
            <a:spLocks noGrp="1"/>
          </p:cNvSpPr>
          <p:nvPr>
            <p:ph type="title"/>
          </p:nvPr>
        </p:nvSpPr>
        <p:spPr>
          <a:xfrm>
            <a:off x="515066" y="138244"/>
            <a:ext cx="10515600" cy="717055"/>
          </a:xfrm>
        </p:spPr>
        <p:txBody>
          <a:bodyPr/>
          <a:lstStyle/>
          <a:p>
            <a:r>
              <a:rPr lang="en-US" dirty="0">
                <a:solidFill>
                  <a:srgbClr val="3B6E8F"/>
                </a:solidFill>
              </a:rPr>
              <a:t>General Fund Grows Unevenly</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46167"/>
          <a:stretch/>
        </p:blipFill>
        <p:spPr>
          <a:xfrm>
            <a:off x="972266" y="770020"/>
            <a:ext cx="5256868" cy="5492845"/>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5335" r="-3114"/>
          <a:stretch/>
        </p:blipFill>
        <p:spPr>
          <a:xfrm>
            <a:off x="6538304" y="770020"/>
            <a:ext cx="4665601" cy="5492845"/>
          </a:xfrm>
          <a:prstGeom prst="rect">
            <a:avLst/>
          </a:prstGeom>
        </p:spPr>
      </p:pic>
      <p:sp>
        <p:nvSpPr>
          <p:cNvPr id="14" name="Rectangle 13"/>
          <p:cNvSpPr/>
          <p:nvPr/>
        </p:nvSpPr>
        <p:spPr>
          <a:xfrm>
            <a:off x="1065654" y="855299"/>
            <a:ext cx="5163480" cy="533237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4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169C-DBB5-4BD6-B95D-6C663708B827}"/>
              </a:ext>
            </a:extLst>
          </p:cNvPr>
          <p:cNvSpPr>
            <a:spLocks noGrp="1"/>
          </p:cNvSpPr>
          <p:nvPr>
            <p:ph type="title"/>
          </p:nvPr>
        </p:nvSpPr>
        <p:spPr>
          <a:xfrm>
            <a:off x="645251" y="365126"/>
            <a:ext cx="10708549" cy="658332"/>
          </a:xfrm>
        </p:spPr>
        <p:txBody>
          <a:bodyPr/>
          <a:lstStyle/>
          <a:p>
            <a:r>
              <a:rPr lang="en-US" dirty="0">
                <a:solidFill>
                  <a:srgbClr val="3B6E8F"/>
                </a:solidFill>
              </a:rPr>
              <a:t>Coming Attractions in the Budget</a:t>
            </a:r>
          </a:p>
        </p:txBody>
      </p:sp>
      <p:sp>
        <p:nvSpPr>
          <p:cNvPr id="3" name="Content Placeholder 2">
            <a:extLst>
              <a:ext uri="{FF2B5EF4-FFF2-40B4-BE49-F238E27FC236}">
                <a16:creationId xmlns:a16="http://schemas.microsoft.com/office/drawing/2014/main" id="{72D634DE-35C2-475E-AB97-69BFD29F517E}"/>
              </a:ext>
            </a:extLst>
          </p:cNvPr>
          <p:cNvSpPr>
            <a:spLocks noGrp="1"/>
          </p:cNvSpPr>
          <p:nvPr>
            <p:ph idx="1"/>
          </p:nvPr>
        </p:nvSpPr>
        <p:spPr>
          <a:xfrm>
            <a:off x="338667" y="4644875"/>
            <a:ext cx="11479085" cy="1208983"/>
          </a:xfrm>
        </p:spPr>
        <p:txBody>
          <a:bodyPr numCol="5">
            <a:noAutofit/>
          </a:bodyPr>
          <a:lstStyle/>
          <a:p>
            <a:pPr marL="0" lvl="0" indent="0" algn="ctr">
              <a:spcAft>
                <a:spcPts val="600"/>
              </a:spcAft>
              <a:buClr>
                <a:srgbClr val="FFC000"/>
              </a:buClr>
              <a:buNone/>
            </a:pPr>
            <a:r>
              <a:rPr lang="en-US" sz="2800" b="1" dirty="0">
                <a:solidFill>
                  <a:srgbClr val="FFC000"/>
                </a:solidFill>
              </a:rPr>
              <a:t>$28M</a:t>
            </a:r>
            <a:br>
              <a:rPr lang="en-US" sz="2800" dirty="0">
                <a:solidFill>
                  <a:prstClr val="black"/>
                </a:solidFill>
              </a:rPr>
            </a:br>
            <a:r>
              <a:rPr lang="en-US" sz="1800" dirty="0">
                <a:solidFill>
                  <a:prstClr val="black"/>
                </a:solidFill>
              </a:rPr>
              <a:t>Expanded </a:t>
            </a:r>
            <a:br>
              <a:rPr lang="en-US" sz="1800" dirty="0">
                <a:solidFill>
                  <a:prstClr val="black"/>
                </a:solidFill>
              </a:rPr>
            </a:br>
            <a:r>
              <a:rPr lang="en-US" sz="1800" dirty="0">
                <a:solidFill>
                  <a:prstClr val="black"/>
                </a:solidFill>
              </a:rPr>
              <a:t>preschool for </a:t>
            </a:r>
            <a:br>
              <a:rPr lang="en-US" sz="1800" dirty="0">
                <a:solidFill>
                  <a:prstClr val="black"/>
                </a:solidFill>
              </a:rPr>
            </a:br>
            <a:r>
              <a:rPr lang="en-US" sz="1800" dirty="0">
                <a:solidFill>
                  <a:prstClr val="black"/>
                </a:solidFill>
              </a:rPr>
              <a:t>at-risk kids</a:t>
            </a:r>
          </a:p>
          <a:p>
            <a:pPr marL="0" lvl="0" indent="0" algn="ctr">
              <a:spcAft>
                <a:spcPts val="600"/>
              </a:spcAft>
              <a:buClr>
                <a:srgbClr val="FFC000"/>
              </a:buClr>
              <a:buNone/>
            </a:pPr>
            <a:r>
              <a:rPr lang="en-US" sz="2800" b="1" dirty="0">
                <a:solidFill>
                  <a:srgbClr val="FFC000"/>
                </a:solidFill>
              </a:rPr>
              <a:t>$17.5M</a:t>
            </a:r>
            <a:br>
              <a:rPr lang="en-US" sz="2800" dirty="0"/>
            </a:br>
            <a:r>
              <a:rPr lang="en-US" sz="1800" dirty="0"/>
              <a:t>Medicaid coverage </a:t>
            </a:r>
            <a:br>
              <a:rPr lang="en-US" sz="1800" dirty="0"/>
            </a:br>
            <a:r>
              <a:rPr lang="en-US" sz="1800" dirty="0"/>
              <a:t>for SUD treatment</a:t>
            </a:r>
          </a:p>
          <a:p>
            <a:pPr marL="0" indent="0" algn="ctr">
              <a:spcAft>
                <a:spcPts val="600"/>
              </a:spcAft>
              <a:buClr>
                <a:srgbClr val="FFC000"/>
              </a:buClr>
              <a:buNone/>
            </a:pPr>
            <a:r>
              <a:rPr lang="en-US" sz="2800" b="1" dirty="0">
                <a:solidFill>
                  <a:srgbClr val="FFC000"/>
                </a:solidFill>
              </a:rPr>
              <a:t>$5.5M</a:t>
            </a:r>
            <a:br>
              <a:rPr lang="en-US" sz="2800" dirty="0"/>
            </a:br>
            <a:r>
              <a:rPr lang="en-US" sz="1800" dirty="0"/>
              <a:t>Eight weeks paid </a:t>
            </a:r>
            <a:br>
              <a:rPr lang="en-US" sz="1800" dirty="0"/>
            </a:br>
            <a:r>
              <a:rPr lang="en-US" sz="1800" dirty="0"/>
              <a:t>family leave for </a:t>
            </a:r>
            <a:br>
              <a:rPr lang="en-US" sz="1800" dirty="0"/>
            </a:br>
            <a:r>
              <a:rPr lang="en-US" sz="1800" dirty="0"/>
              <a:t>state employees</a:t>
            </a:r>
          </a:p>
          <a:p>
            <a:pPr marL="0" indent="0" algn="ctr">
              <a:spcAft>
                <a:spcPts val="600"/>
              </a:spcAft>
              <a:buClr>
                <a:srgbClr val="FFC000"/>
              </a:buClr>
              <a:buNone/>
            </a:pPr>
            <a:r>
              <a:rPr lang="en-US" sz="2800" b="1" dirty="0">
                <a:solidFill>
                  <a:srgbClr val="FFC000"/>
                </a:solidFill>
              </a:rPr>
              <a:t>$2.5M</a:t>
            </a:r>
            <a:br>
              <a:rPr lang="en-US" sz="2800" dirty="0"/>
            </a:br>
            <a:r>
              <a:rPr lang="en-US" sz="1800" dirty="0"/>
              <a:t>Child</a:t>
            </a:r>
            <a:br>
              <a:rPr lang="en-US" sz="1800" dirty="0"/>
            </a:br>
            <a:r>
              <a:rPr lang="en-US" sz="1800" dirty="0"/>
              <a:t> immunization </a:t>
            </a:r>
            <a:br>
              <a:rPr lang="en-US" sz="1800" dirty="0"/>
            </a:br>
            <a:r>
              <a:rPr lang="en-US" sz="1800" dirty="0"/>
              <a:t>outreach</a:t>
            </a:r>
          </a:p>
          <a:p>
            <a:pPr marL="0" lvl="0" indent="0" algn="ctr">
              <a:buClr>
                <a:srgbClr val="FFC000"/>
              </a:buClr>
              <a:buNone/>
            </a:pPr>
            <a:r>
              <a:rPr lang="en-US" sz="2800" b="1" dirty="0">
                <a:solidFill>
                  <a:srgbClr val="FFC000"/>
                </a:solidFill>
              </a:rPr>
              <a:t>$1.2M</a:t>
            </a:r>
            <a:br>
              <a:rPr lang="en-US" sz="2800" dirty="0"/>
            </a:br>
            <a:r>
              <a:rPr lang="en-US" sz="1800" dirty="0"/>
              <a:t>Pharma monitoring </a:t>
            </a:r>
            <a:br>
              <a:rPr lang="en-US" sz="1800" dirty="0"/>
            </a:br>
            <a:r>
              <a:rPr lang="en-US" sz="1800" dirty="0"/>
              <a:t>and prescribing technology</a:t>
            </a:r>
          </a:p>
        </p:txBody>
      </p:sp>
      <p:pic>
        <p:nvPicPr>
          <p:cNvPr id="8" name="Picture 7" descr="A picture containing dog&#10;&#10;Description automatically generated">
            <a:extLst>
              <a:ext uri="{FF2B5EF4-FFF2-40B4-BE49-F238E27FC236}">
                <a16:creationId xmlns:a16="http://schemas.microsoft.com/office/drawing/2014/main" id="{4F2A48C5-CC3F-40B5-95D5-B75CC0EEA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701" y="1442500"/>
            <a:ext cx="2032000" cy="3048000"/>
          </a:xfrm>
          <a:prstGeom prst="rect">
            <a:avLst/>
          </a:prstGeom>
          <a:ln w="19050">
            <a:solidFill>
              <a:schemeClr val="bg2">
                <a:lumMod val="25000"/>
              </a:schemeClr>
            </a:solidFill>
          </a:ln>
        </p:spPr>
      </p:pic>
      <p:pic>
        <p:nvPicPr>
          <p:cNvPr id="12" name="Picture 11" descr="A picture containing text, newspaper, man, cellphone&#10;&#10;Description automatically generated">
            <a:extLst>
              <a:ext uri="{FF2B5EF4-FFF2-40B4-BE49-F238E27FC236}">
                <a16:creationId xmlns:a16="http://schemas.microsoft.com/office/drawing/2014/main" id="{AFB76351-D7B7-4D52-96E5-867C27943113}"/>
              </a:ext>
            </a:extLst>
          </p:cNvPr>
          <p:cNvPicPr>
            <a:picLocks noChangeAspect="1"/>
          </p:cNvPicPr>
          <p:nvPr/>
        </p:nvPicPr>
        <p:blipFill rotWithShape="1">
          <a:blip r:embed="rId4">
            <a:extLst>
              <a:ext uri="{28A0092B-C50C-407E-A947-70E740481C1C}">
                <a14:useLocalDpi xmlns:a14="http://schemas.microsoft.com/office/drawing/2010/main" val="0"/>
              </a:ext>
            </a:extLst>
          </a:blip>
          <a:srcRect b="6249"/>
          <a:stretch/>
        </p:blipFill>
        <p:spPr>
          <a:xfrm>
            <a:off x="5107007" y="1413606"/>
            <a:ext cx="2031999" cy="3048000"/>
          </a:xfrm>
          <a:prstGeom prst="rect">
            <a:avLst/>
          </a:prstGeom>
          <a:ln w="19050">
            <a:solidFill>
              <a:schemeClr val="bg2">
                <a:lumMod val="25000"/>
              </a:schemeClr>
            </a:solidFill>
          </a:ln>
        </p:spPr>
      </p:pic>
      <p:pic>
        <p:nvPicPr>
          <p:cNvPr id="14" name="Picture 13" descr="A picture containing man, clothing, looking, photo&#10;&#10;Description automatically generated">
            <a:extLst>
              <a:ext uri="{FF2B5EF4-FFF2-40B4-BE49-F238E27FC236}">
                <a16:creationId xmlns:a16="http://schemas.microsoft.com/office/drawing/2014/main" id="{792977B1-5A91-4A48-BBF2-E0BFC4BB484E}"/>
              </a:ext>
            </a:extLst>
          </p:cNvPr>
          <p:cNvPicPr>
            <a:picLocks noChangeAspect="1"/>
          </p:cNvPicPr>
          <p:nvPr/>
        </p:nvPicPr>
        <p:blipFill rotWithShape="1">
          <a:blip r:embed="rId5">
            <a:extLst>
              <a:ext uri="{28A0092B-C50C-407E-A947-70E740481C1C}">
                <a14:useLocalDpi xmlns:a14="http://schemas.microsoft.com/office/drawing/2010/main" val="0"/>
              </a:ext>
            </a:extLst>
          </a:blip>
          <a:srcRect l="650" t="812" r="6907" b="4076"/>
          <a:stretch/>
        </p:blipFill>
        <p:spPr>
          <a:xfrm>
            <a:off x="9692678" y="1387349"/>
            <a:ext cx="2017799" cy="3074257"/>
          </a:xfrm>
          <a:prstGeom prst="rect">
            <a:avLst/>
          </a:prstGeom>
          <a:ln w="19050">
            <a:solidFill>
              <a:schemeClr val="bg2">
                <a:lumMod val="25000"/>
              </a:schemeClr>
            </a:solidFill>
          </a:ln>
        </p:spPr>
      </p:pic>
      <p:pic>
        <p:nvPicPr>
          <p:cNvPr id="1026" name="Picture 2" descr="Image result for Clean and Sober movie poster">
            <a:extLst>
              <a:ext uri="{FF2B5EF4-FFF2-40B4-BE49-F238E27FC236}">
                <a16:creationId xmlns:a16="http://schemas.microsoft.com/office/drawing/2014/main" id="{049BDA48-4D80-42CA-B508-7F977A418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529" y="1413606"/>
            <a:ext cx="2058649" cy="3048000"/>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1028" name="Picture 4" descr="Image result for kindergarten cop movie poster">
            <a:extLst>
              <a:ext uri="{FF2B5EF4-FFF2-40B4-BE49-F238E27FC236}">
                <a16:creationId xmlns:a16="http://schemas.microsoft.com/office/drawing/2014/main" id="{F03540AA-BDFA-4D55-9B60-80EF169EBA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1835" y="1387349"/>
            <a:ext cx="2091132" cy="30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15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6D30D57-2091-440B-9AB7-5D4CDCFC02F1}"/>
              </a:ext>
            </a:extLst>
          </p:cNvPr>
          <p:cNvSpPr>
            <a:spLocks noGrp="1"/>
          </p:cNvSpPr>
          <p:nvPr>
            <p:ph type="title"/>
          </p:nvPr>
        </p:nvSpPr>
        <p:spPr>
          <a:xfrm>
            <a:off x="607554" y="341976"/>
            <a:ext cx="10515600" cy="646332"/>
          </a:xfrm>
        </p:spPr>
        <p:txBody>
          <a:bodyPr/>
          <a:lstStyle/>
          <a:p>
            <a:r>
              <a:rPr lang="en-US" dirty="0">
                <a:solidFill>
                  <a:srgbClr val="3B6E8F"/>
                </a:solidFill>
              </a:rPr>
              <a:t>Pressure Builds on State Finances</a:t>
            </a:r>
          </a:p>
        </p:txBody>
      </p:sp>
      <p:sp>
        <p:nvSpPr>
          <p:cNvPr id="9" name="Content Placeholder 8">
            <a:extLst>
              <a:ext uri="{FF2B5EF4-FFF2-40B4-BE49-F238E27FC236}">
                <a16:creationId xmlns:a16="http://schemas.microsoft.com/office/drawing/2014/main" id="{339D2568-9420-4A44-81F1-1DFDE15D9F9D}"/>
              </a:ext>
            </a:extLst>
          </p:cNvPr>
          <p:cNvSpPr>
            <a:spLocks noGrp="1"/>
          </p:cNvSpPr>
          <p:nvPr>
            <p:ph idx="1"/>
          </p:nvPr>
        </p:nvSpPr>
        <p:spPr>
          <a:xfrm>
            <a:off x="5726414" y="1291023"/>
            <a:ext cx="6032500" cy="4770194"/>
          </a:xfrm>
        </p:spPr>
        <p:txBody>
          <a:bodyPr/>
          <a:lstStyle/>
          <a:p>
            <a:pPr>
              <a:spcAft>
                <a:spcPts val="800"/>
              </a:spcAft>
              <a:buClr>
                <a:srgbClr val="FFC000"/>
              </a:buClr>
            </a:pPr>
            <a:r>
              <a:rPr lang="en-US" dirty="0"/>
              <a:t>Full-day K participation higher than projected</a:t>
            </a:r>
          </a:p>
          <a:p>
            <a:pPr>
              <a:buClr>
                <a:srgbClr val="FFC000"/>
              </a:buClr>
            </a:pPr>
            <a:r>
              <a:rPr lang="en-US" dirty="0"/>
              <a:t>Additional General Fund needs:</a:t>
            </a:r>
          </a:p>
          <a:p>
            <a:pPr lvl="1">
              <a:buClr>
                <a:srgbClr val="FFC000"/>
              </a:buClr>
            </a:pPr>
            <a:r>
              <a:rPr lang="en-US" sz="3200" i="1" dirty="0"/>
              <a:t>CHP+</a:t>
            </a:r>
          </a:p>
          <a:p>
            <a:pPr lvl="1">
              <a:spcAft>
                <a:spcPts val="800"/>
              </a:spcAft>
              <a:buClr>
                <a:srgbClr val="FFC000"/>
              </a:buClr>
            </a:pPr>
            <a:r>
              <a:rPr lang="en-US" sz="3200" dirty="0"/>
              <a:t>State reserve</a:t>
            </a:r>
          </a:p>
          <a:p>
            <a:pPr>
              <a:spcAft>
                <a:spcPts val="800"/>
              </a:spcAft>
              <a:buClr>
                <a:srgbClr val="FFC000"/>
              </a:buClr>
            </a:pPr>
            <a:r>
              <a:rPr lang="en-US" dirty="0"/>
              <a:t>Prior sessions’ bills are getting expensive</a:t>
            </a:r>
          </a:p>
          <a:p>
            <a:pPr>
              <a:buClr>
                <a:srgbClr val="FFC000"/>
              </a:buClr>
            </a:pPr>
            <a:r>
              <a:rPr lang="en-US" dirty="0"/>
              <a:t>No help from Proposition CC</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430" r="1608"/>
          <a:stretch/>
        </p:blipFill>
        <p:spPr>
          <a:xfrm>
            <a:off x="607554" y="1291023"/>
            <a:ext cx="5014154" cy="4276400"/>
          </a:xfrm>
          <a:prstGeom prst="rect">
            <a:avLst/>
          </a:prstGeom>
          <a:ln w="19050">
            <a:solidFill>
              <a:schemeClr val="bg2">
                <a:lumMod val="25000"/>
              </a:schemeClr>
            </a:solidFill>
          </a:ln>
        </p:spPr>
      </p:pic>
    </p:spTree>
    <p:extLst>
      <p:ext uri="{BB962C8B-B14F-4D97-AF65-F5344CB8AC3E}">
        <p14:creationId xmlns:p14="http://schemas.microsoft.com/office/powerpoint/2010/main" val="31993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anchorman street fight gif">
            <a:extLst>
              <a:ext uri="{FF2B5EF4-FFF2-40B4-BE49-F238E27FC236}">
                <a16:creationId xmlns:a16="http://schemas.microsoft.com/office/drawing/2014/main" id="{4F01C8CA-567C-49EE-98E5-47B69F0C05D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24667" y="943273"/>
            <a:ext cx="7942666" cy="447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64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0" y="-56178"/>
            <a:ext cx="12324970" cy="6933228"/>
          </a:xfrm>
          <a:prstGeom prst="rect">
            <a:avLst/>
          </a:prstGeom>
        </p:spPr>
      </p:pic>
    </p:spTree>
    <p:extLst>
      <p:ext uri="{BB962C8B-B14F-4D97-AF65-F5344CB8AC3E}">
        <p14:creationId xmlns:p14="http://schemas.microsoft.com/office/powerpoint/2010/main" val="335695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john wayne cowboy gif">
            <a:extLst>
              <a:ext uri="{FF2B5EF4-FFF2-40B4-BE49-F238E27FC236}">
                <a16:creationId xmlns:a16="http://schemas.microsoft.com/office/drawing/2014/main" id="{F6A05F2D-B562-42FC-8464-D318798087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75893" y="551364"/>
            <a:ext cx="5440214" cy="544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5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194"/>
            <a:ext cx="12319576" cy="6930194"/>
          </a:xfrm>
          <a:prstGeom prst="rect">
            <a:avLst/>
          </a:prstGeom>
        </p:spPr>
      </p:pic>
    </p:spTree>
    <p:extLst>
      <p:ext uri="{BB962C8B-B14F-4D97-AF65-F5344CB8AC3E}">
        <p14:creationId xmlns:p14="http://schemas.microsoft.com/office/powerpoint/2010/main" val="3067433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F62B08-7F86-42DD-A70A-3DC94951F773}"/>
              </a:ext>
            </a:extLst>
          </p:cNvPr>
          <p:cNvSpPr>
            <a:spLocks noGrp="1"/>
          </p:cNvSpPr>
          <p:nvPr>
            <p:ph type="title"/>
          </p:nvPr>
        </p:nvSpPr>
        <p:spPr>
          <a:xfrm>
            <a:off x="838200" y="365126"/>
            <a:ext cx="10515600" cy="675110"/>
          </a:xfrm>
        </p:spPr>
        <p:txBody>
          <a:bodyPr/>
          <a:lstStyle/>
          <a:p>
            <a:r>
              <a:rPr lang="en-US" dirty="0">
                <a:solidFill>
                  <a:srgbClr val="3B6E8F"/>
                </a:solidFill>
              </a:rPr>
              <a:t>Old Deputies Wield New Power</a:t>
            </a:r>
          </a:p>
        </p:txBody>
      </p:sp>
      <p:sp>
        <p:nvSpPr>
          <p:cNvPr id="9" name="Content Placeholder 8">
            <a:extLst>
              <a:ext uri="{FF2B5EF4-FFF2-40B4-BE49-F238E27FC236}">
                <a16:creationId xmlns:a16="http://schemas.microsoft.com/office/drawing/2014/main" id="{C4F8E98A-D6F6-40FB-963F-E43CCD89AEAF}"/>
              </a:ext>
            </a:extLst>
          </p:cNvPr>
          <p:cNvSpPr>
            <a:spLocks noGrp="1"/>
          </p:cNvSpPr>
          <p:nvPr>
            <p:ph idx="1"/>
          </p:nvPr>
        </p:nvSpPr>
        <p:spPr>
          <a:xfrm>
            <a:off x="8020049" y="1173518"/>
            <a:ext cx="3879507" cy="5054287"/>
          </a:xfrm>
        </p:spPr>
        <p:txBody>
          <a:bodyPr>
            <a:normAutofit/>
          </a:bodyPr>
          <a:lstStyle/>
          <a:p>
            <a:pPr>
              <a:spcAft>
                <a:spcPts val="2400"/>
              </a:spcAft>
              <a:buClr>
                <a:srgbClr val="FFC000"/>
              </a:buClr>
            </a:pPr>
            <a:r>
              <a:rPr lang="en-US" b="1" dirty="0"/>
              <a:t>DOI: </a:t>
            </a:r>
            <a:br>
              <a:rPr lang="en-US" b="1" dirty="0"/>
            </a:br>
            <a:r>
              <a:rPr lang="en-US" dirty="0"/>
              <a:t>A new mission of consumer advocacy</a:t>
            </a:r>
          </a:p>
          <a:p>
            <a:pPr>
              <a:buClr>
                <a:srgbClr val="FFC000"/>
              </a:buClr>
            </a:pPr>
            <a:r>
              <a:rPr lang="en-US" b="1" dirty="0"/>
              <a:t>HCPF: </a:t>
            </a:r>
            <a:br>
              <a:rPr lang="en-US" dirty="0"/>
            </a:br>
            <a:r>
              <a:rPr lang="en-US" dirty="0"/>
              <a:t>New willingness to use market might </a:t>
            </a:r>
          </a:p>
        </p:txBody>
      </p:sp>
      <p:pic>
        <p:nvPicPr>
          <p:cNvPr id="4098" name="Picture 2" descr="Image result for mike conway insurance">
            <a:extLst>
              <a:ext uri="{FF2B5EF4-FFF2-40B4-BE49-F238E27FC236}">
                <a16:creationId xmlns:a16="http://schemas.microsoft.com/office/drawing/2014/main" id="{626C212D-B1AC-4661-AC53-1BFB4A2BB9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84"/>
          <a:stretch/>
        </p:blipFill>
        <p:spPr bwMode="auto">
          <a:xfrm>
            <a:off x="596898" y="1249098"/>
            <a:ext cx="3529327" cy="4813056"/>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6" name="Picture 2" descr="Image result for colorado kim bimestefer">
            <a:extLst>
              <a:ext uri="{FF2B5EF4-FFF2-40B4-BE49-F238E27FC236}">
                <a16:creationId xmlns:a16="http://schemas.microsoft.com/office/drawing/2014/main" id="{7BA60A4D-F470-4FE5-BC1E-5375CA0C52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83"/>
          <a:stretch/>
        </p:blipFill>
        <p:spPr bwMode="auto">
          <a:xfrm>
            <a:off x="4308474" y="1249098"/>
            <a:ext cx="3529327" cy="4813056"/>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7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717"/>
            <a:ext cx="12318728" cy="6929717"/>
          </a:xfrm>
          <a:prstGeom prst="rect">
            <a:avLst/>
          </a:prstGeom>
        </p:spPr>
      </p:pic>
    </p:spTree>
    <p:extLst>
      <p:ext uri="{BB962C8B-B14F-4D97-AF65-F5344CB8AC3E}">
        <p14:creationId xmlns:p14="http://schemas.microsoft.com/office/powerpoint/2010/main" val="1075410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87B2-8B41-41B1-8D45-89FAA82517BA}"/>
              </a:ext>
            </a:extLst>
          </p:cNvPr>
          <p:cNvSpPr>
            <a:spLocks noGrp="1"/>
          </p:cNvSpPr>
          <p:nvPr>
            <p:ph type="title"/>
          </p:nvPr>
        </p:nvSpPr>
        <p:spPr>
          <a:xfrm>
            <a:off x="838200" y="365126"/>
            <a:ext cx="10515600" cy="725444"/>
          </a:xfrm>
        </p:spPr>
        <p:txBody>
          <a:bodyPr/>
          <a:lstStyle/>
          <a:p>
            <a:r>
              <a:rPr lang="en-US" dirty="0">
                <a:solidFill>
                  <a:srgbClr val="3B6E8F"/>
                </a:solidFill>
              </a:rPr>
              <a:t>Polis Places Big Bets</a:t>
            </a:r>
          </a:p>
        </p:txBody>
      </p:sp>
      <p:sp>
        <p:nvSpPr>
          <p:cNvPr id="3" name="Content Placeholder 2">
            <a:extLst>
              <a:ext uri="{FF2B5EF4-FFF2-40B4-BE49-F238E27FC236}">
                <a16:creationId xmlns:a16="http://schemas.microsoft.com/office/drawing/2014/main" id="{3E3E0B88-A5AB-4783-ADE4-C1D653FF6709}"/>
              </a:ext>
            </a:extLst>
          </p:cNvPr>
          <p:cNvSpPr>
            <a:spLocks noGrp="1"/>
          </p:cNvSpPr>
          <p:nvPr>
            <p:ph idx="1"/>
          </p:nvPr>
        </p:nvSpPr>
        <p:spPr>
          <a:xfrm>
            <a:off x="838200" y="1394460"/>
            <a:ext cx="4274820" cy="4606658"/>
          </a:xfrm>
        </p:spPr>
        <p:txBody>
          <a:bodyPr/>
          <a:lstStyle/>
          <a:p>
            <a:pPr>
              <a:spcAft>
                <a:spcPts val="800"/>
              </a:spcAft>
              <a:buClr>
                <a:srgbClr val="FFC000"/>
              </a:buClr>
            </a:pPr>
            <a:r>
              <a:rPr lang="en-US" sz="4000" dirty="0"/>
              <a:t>Public Option</a:t>
            </a:r>
          </a:p>
          <a:p>
            <a:pPr>
              <a:spcAft>
                <a:spcPts val="800"/>
              </a:spcAft>
              <a:buClr>
                <a:srgbClr val="FFC000"/>
              </a:buClr>
            </a:pPr>
            <a:r>
              <a:rPr lang="en-US" sz="4000" dirty="0"/>
              <a:t>Reinsurance</a:t>
            </a:r>
          </a:p>
          <a:p>
            <a:pPr>
              <a:spcAft>
                <a:spcPts val="800"/>
              </a:spcAft>
              <a:buClr>
                <a:srgbClr val="FFC000"/>
              </a:buClr>
            </a:pPr>
            <a:r>
              <a:rPr lang="en-US" sz="4000" dirty="0"/>
              <a:t>Purchasing Alliances</a:t>
            </a:r>
          </a:p>
          <a:p>
            <a:pPr>
              <a:spcAft>
                <a:spcPts val="800"/>
              </a:spcAft>
              <a:buClr>
                <a:srgbClr val="FFC000"/>
              </a:buClr>
            </a:pPr>
            <a:r>
              <a:rPr lang="en-US" sz="4000" dirty="0"/>
              <a:t>Payment Reform</a:t>
            </a:r>
          </a:p>
          <a:p>
            <a:pPr>
              <a:buClr>
                <a:srgbClr val="FFC000"/>
              </a:buClr>
            </a:pPr>
            <a:endParaRPr lang="en-US" dirty="0"/>
          </a:p>
        </p:txBody>
      </p:sp>
      <p:pic>
        <p:nvPicPr>
          <p:cNvPr id="2050" name="Picture 2">
            <a:extLst>
              <a:ext uri="{FF2B5EF4-FFF2-40B4-BE49-F238E27FC236}">
                <a16:creationId xmlns:a16="http://schemas.microsoft.com/office/drawing/2014/main" id="{AE893D35-C488-46A0-9538-A9B2ACD8CA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01" b="12522"/>
          <a:stretch/>
        </p:blipFill>
        <p:spPr bwMode="auto">
          <a:xfrm>
            <a:off x="5516880" y="225083"/>
            <a:ext cx="6053344" cy="6039417"/>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36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B93942-1885-4E82-B955-4209EEFFFD53}"/>
              </a:ext>
            </a:extLst>
          </p:cNvPr>
          <p:cNvSpPr>
            <a:spLocks noGrp="1"/>
          </p:cNvSpPr>
          <p:nvPr>
            <p:ph type="title"/>
          </p:nvPr>
        </p:nvSpPr>
        <p:spPr>
          <a:xfrm>
            <a:off x="838200" y="365126"/>
            <a:ext cx="10515600" cy="725444"/>
          </a:xfrm>
        </p:spPr>
        <p:txBody>
          <a:bodyPr/>
          <a:lstStyle/>
          <a:p>
            <a:r>
              <a:rPr lang="en-US" dirty="0">
                <a:solidFill>
                  <a:srgbClr val="3B6E8F"/>
                </a:solidFill>
              </a:rPr>
              <a:t>Public Option Gets a New Flavor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84" t="49545" b="33674"/>
          <a:stretch/>
        </p:blipFill>
        <p:spPr>
          <a:xfrm>
            <a:off x="465057" y="5055268"/>
            <a:ext cx="11261885" cy="11049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507" t="19165" r="69592" b="50455"/>
          <a:stretch/>
        </p:blipFill>
        <p:spPr>
          <a:xfrm>
            <a:off x="96256" y="1834313"/>
            <a:ext cx="4308938" cy="2957114"/>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9931" t="20556" r="37693" b="50166"/>
          <a:stretch/>
        </p:blipFill>
        <p:spPr>
          <a:xfrm>
            <a:off x="4160010" y="1909686"/>
            <a:ext cx="3871977" cy="2849832"/>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73673" t="22019" r="5468" b="50455"/>
          <a:stretch/>
        </p:blipFill>
        <p:spPr>
          <a:xfrm>
            <a:off x="8031987" y="2065243"/>
            <a:ext cx="3609474" cy="2679385"/>
          </a:xfrm>
          <a:prstGeom prst="rect">
            <a:avLst/>
          </a:prstGeom>
        </p:spPr>
      </p:pic>
    </p:spTree>
    <p:extLst>
      <p:ext uri="{BB962C8B-B14F-4D97-AF65-F5344CB8AC3E}">
        <p14:creationId xmlns:p14="http://schemas.microsoft.com/office/powerpoint/2010/main" val="3348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FA6BB5-6D7C-F046-AF73-45C1444B54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753"/>
          <a:stretch/>
        </p:blipFill>
        <p:spPr>
          <a:xfrm>
            <a:off x="10903970" y="6117098"/>
            <a:ext cx="997889" cy="740902"/>
          </a:xfrm>
          <a:prstGeom prst="rect">
            <a:avLst/>
          </a:prstGeom>
        </p:spPr>
      </p:pic>
      <p:sp>
        <p:nvSpPr>
          <p:cNvPr id="8" name="Title 7">
            <a:extLst>
              <a:ext uri="{FF2B5EF4-FFF2-40B4-BE49-F238E27FC236}">
                <a16:creationId xmlns:a16="http://schemas.microsoft.com/office/drawing/2014/main" id="{1B0718AF-60FB-4525-ACA6-0A0F39B898B8}"/>
              </a:ext>
            </a:extLst>
          </p:cNvPr>
          <p:cNvSpPr>
            <a:spLocks noGrp="1"/>
          </p:cNvSpPr>
          <p:nvPr>
            <p:ph type="title"/>
          </p:nvPr>
        </p:nvSpPr>
        <p:spPr/>
        <p:txBody>
          <a:bodyPr/>
          <a:lstStyle/>
          <a:p>
            <a:endParaRPr lang="en-US"/>
          </a:p>
        </p:txBody>
      </p:sp>
      <p:pic>
        <p:nvPicPr>
          <p:cNvPr id="10" name="Content Placeholder 7" descr="A person wearing a suit and tie&#10;&#10;Description automatically generated">
            <a:extLst>
              <a:ext uri="{FF2B5EF4-FFF2-40B4-BE49-F238E27FC236}">
                <a16:creationId xmlns:a16="http://schemas.microsoft.com/office/drawing/2014/main" id="{D397FE47-6920-4605-9B15-6765A4EBA85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242" y="-80211"/>
            <a:ext cx="12353748" cy="6948983"/>
          </a:xfrm>
        </p:spPr>
      </p:pic>
    </p:spTree>
    <p:extLst>
      <p:ext uri="{BB962C8B-B14F-4D97-AF65-F5344CB8AC3E}">
        <p14:creationId xmlns:p14="http://schemas.microsoft.com/office/powerpoint/2010/main" val="147011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ign in front of a house&#10;&#10;Description automatically generated">
            <a:extLst>
              <a:ext uri="{FF2B5EF4-FFF2-40B4-BE49-F238E27FC236}">
                <a16:creationId xmlns:a16="http://schemas.microsoft.com/office/drawing/2014/main" id="{A582A1A1-AE29-498C-97B6-0DC82408D2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441"/>
          <a:stretch/>
        </p:blipFill>
        <p:spPr>
          <a:xfrm>
            <a:off x="0" y="-96241"/>
            <a:ext cx="12192000" cy="6954241"/>
          </a:xfrm>
          <a:prstGeom prst="rect">
            <a:avLst/>
          </a:prstGeom>
        </p:spPr>
      </p:pic>
    </p:spTree>
    <p:extLst>
      <p:ext uri="{BB962C8B-B14F-4D97-AF65-F5344CB8AC3E}">
        <p14:creationId xmlns:p14="http://schemas.microsoft.com/office/powerpoint/2010/main" val="243703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7D35-ABF0-4D98-91FA-390DC4F36E66}"/>
              </a:ext>
            </a:extLst>
          </p:cNvPr>
          <p:cNvSpPr>
            <a:spLocks noGrp="1"/>
          </p:cNvSpPr>
          <p:nvPr>
            <p:ph type="title"/>
          </p:nvPr>
        </p:nvSpPr>
        <p:spPr>
          <a:xfrm>
            <a:off x="838200" y="365125"/>
            <a:ext cx="10515600" cy="834501"/>
          </a:xfrm>
        </p:spPr>
        <p:txBody>
          <a:bodyPr/>
          <a:lstStyle/>
          <a:p>
            <a:r>
              <a:rPr lang="en-US" dirty="0">
                <a:solidFill>
                  <a:srgbClr val="3B6E8F"/>
                </a:solidFill>
              </a:rPr>
              <a:t>Affordability and Transparency</a:t>
            </a:r>
          </a:p>
        </p:txBody>
      </p:sp>
      <p:sp>
        <p:nvSpPr>
          <p:cNvPr id="3" name="Content Placeholder 2">
            <a:extLst>
              <a:ext uri="{FF2B5EF4-FFF2-40B4-BE49-F238E27FC236}">
                <a16:creationId xmlns:a16="http://schemas.microsoft.com/office/drawing/2014/main" id="{32B66C78-36F4-4DC3-B778-58434AA82400}"/>
              </a:ext>
            </a:extLst>
          </p:cNvPr>
          <p:cNvSpPr>
            <a:spLocks noGrp="1"/>
          </p:cNvSpPr>
          <p:nvPr>
            <p:ph idx="1"/>
          </p:nvPr>
        </p:nvSpPr>
        <p:spPr>
          <a:xfrm>
            <a:off x="838200" y="1516284"/>
            <a:ext cx="10215623" cy="4660679"/>
          </a:xfrm>
        </p:spPr>
        <p:txBody>
          <a:bodyPr>
            <a:normAutofit/>
          </a:bodyPr>
          <a:lstStyle/>
          <a:p>
            <a:pPr>
              <a:spcAft>
                <a:spcPts val="1800"/>
              </a:spcAft>
              <a:buClr>
                <a:srgbClr val="FFC000"/>
              </a:buClr>
            </a:pPr>
            <a:r>
              <a:rPr lang="en-US" sz="4000" dirty="0"/>
              <a:t>Insurance affordability standards </a:t>
            </a:r>
            <a:r>
              <a:rPr lang="en-US" b="1" dirty="0">
                <a:solidFill>
                  <a:srgbClr val="FFC000"/>
                </a:solidFill>
              </a:rPr>
              <a:t>HB 19-1233</a:t>
            </a:r>
            <a:endParaRPr lang="en-US" dirty="0"/>
          </a:p>
          <a:p>
            <a:pPr>
              <a:spcAft>
                <a:spcPts val="1800"/>
              </a:spcAft>
              <a:buClr>
                <a:srgbClr val="FFC000"/>
              </a:buClr>
            </a:pPr>
            <a:r>
              <a:rPr lang="en-US" sz="4000" dirty="0"/>
              <a:t>Surprise billing </a:t>
            </a:r>
            <a:r>
              <a:rPr lang="en-US" b="1" dirty="0">
                <a:solidFill>
                  <a:srgbClr val="FFC000"/>
                </a:solidFill>
              </a:rPr>
              <a:t>HB 19-1174</a:t>
            </a:r>
          </a:p>
          <a:p>
            <a:pPr>
              <a:spcAft>
                <a:spcPts val="1800"/>
              </a:spcAft>
              <a:buClr>
                <a:srgbClr val="FFC000"/>
              </a:buClr>
            </a:pPr>
            <a:r>
              <a:rPr lang="en-US" sz="4000" dirty="0"/>
              <a:t>Hospital financial transparency </a:t>
            </a:r>
            <a:r>
              <a:rPr lang="en-US" b="1" dirty="0">
                <a:solidFill>
                  <a:srgbClr val="FFC000"/>
                </a:solidFill>
              </a:rPr>
              <a:t>HB 19-1001</a:t>
            </a:r>
          </a:p>
          <a:p>
            <a:pPr>
              <a:spcAft>
                <a:spcPts val="1800"/>
              </a:spcAft>
              <a:buClr>
                <a:srgbClr val="FFC000"/>
              </a:buClr>
            </a:pPr>
            <a:r>
              <a:rPr lang="en-US" sz="4000" dirty="0"/>
              <a:t>Hospital Transformation Program</a:t>
            </a:r>
          </a:p>
          <a:p>
            <a:pPr>
              <a:buClr>
                <a:srgbClr val="FFC000"/>
              </a:buClr>
            </a:pPr>
            <a:r>
              <a:rPr lang="en-US" sz="4000" dirty="0"/>
              <a:t>Hospital Community Benefits </a:t>
            </a:r>
            <a:r>
              <a:rPr lang="en-US" b="1" dirty="0">
                <a:solidFill>
                  <a:srgbClr val="FFC000"/>
                </a:solidFill>
              </a:rPr>
              <a:t>HB 19-1320</a:t>
            </a:r>
          </a:p>
          <a:p>
            <a:pPr>
              <a:buClr>
                <a:srgbClr val="FFC000"/>
              </a:buClr>
            </a:pPr>
            <a:endParaRPr lang="en-US" sz="4000" dirty="0"/>
          </a:p>
        </p:txBody>
      </p:sp>
    </p:spTree>
    <p:extLst>
      <p:ext uri="{BB962C8B-B14F-4D97-AF65-F5344CB8AC3E}">
        <p14:creationId xmlns:p14="http://schemas.microsoft.com/office/powerpoint/2010/main" val="293992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87B2-8B41-41B1-8D45-89FAA82517BA}"/>
              </a:ext>
            </a:extLst>
          </p:cNvPr>
          <p:cNvSpPr>
            <a:spLocks noGrp="1"/>
          </p:cNvSpPr>
          <p:nvPr>
            <p:ph type="title"/>
          </p:nvPr>
        </p:nvSpPr>
        <p:spPr>
          <a:xfrm>
            <a:off x="361950" y="269876"/>
            <a:ext cx="10515600" cy="725444"/>
          </a:xfrm>
        </p:spPr>
        <p:txBody>
          <a:bodyPr/>
          <a:lstStyle/>
          <a:p>
            <a:r>
              <a:rPr lang="en-US" dirty="0">
                <a:solidFill>
                  <a:srgbClr val="3B6E8F"/>
                </a:solidFill>
              </a:rPr>
              <a:t>Who Pays? How Much? And For What?</a:t>
            </a:r>
          </a:p>
        </p:txBody>
      </p:sp>
      <p:grpSp>
        <p:nvGrpSpPr>
          <p:cNvPr id="3" name="Group 2">
            <a:extLst>
              <a:ext uri="{FF2B5EF4-FFF2-40B4-BE49-F238E27FC236}">
                <a16:creationId xmlns:a16="http://schemas.microsoft.com/office/drawing/2014/main" id="{6F5C00B1-08A4-49FA-9CAE-FA817EBC7578}"/>
              </a:ext>
            </a:extLst>
          </p:cNvPr>
          <p:cNvGrpSpPr/>
          <p:nvPr/>
        </p:nvGrpSpPr>
        <p:grpSpPr>
          <a:xfrm>
            <a:off x="279984" y="1211239"/>
            <a:ext cx="2705100" cy="2463386"/>
            <a:chOff x="279984" y="1211239"/>
            <a:chExt cx="2705100" cy="2463386"/>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49148" b="78625"/>
            <a:stretch/>
          </p:blipFill>
          <p:spPr>
            <a:xfrm>
              <a:off x="533219" y="3344951"/>
              <a:ext cx="1979638" cy="32967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0287" r="58897" b="54244"/>
            <a:stretch/>
          </p:blipFill>
          <p:spPr>
            <a:xfrm>
              <a:off x="279984" y="1211239"/>
              <a:ext cx="2705100" cy="2259335"/>
            </a:xfrm>
            <a:prstGeom prst="rect">
              <a:avLst/>
            </a:prstGeom>
          </p:spPr>
        </p:pic>
      </p:grpSp>
      <p:grpSp>
        <p:nvGrpSpPr>
          <p:cNvPr id="5" name="Group 4">
            <a:extLst>
              <a:ext uri="{FF2B5EF4-FFF2-40B4-BE49-F238E27FC236}">
                <a16:creationId xmlns:a16="http://schemas.microsoft.com/office/drawing/2014/main" id="{9C768014-4EA9-4E83-A613-AAA7DD6C0849}"/>
              </a:ext>
            </a:extLst>
          </p:cNvPr>
          <p:cNvGrpSpPr/>
          <p:nvPr/>
        </p:nvGrpSpPr>
        <p:grpSpPr>
          <a:xfrm>
            <a:off x="1523608" y="3420979"/>
            <a:ext cx="3635285" cy="2657533"/>
            <a:chOff x="1523608" y="3420979"/>
            <a:chExt cx="3635285" cy="2657533"/>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666" t="52465" r="4951" b="23463"/>
            <a:stretch/>
          </p:blipFill>
          <p:spPr>
            <a:xfrm>
              <a:off x="1523608" y="5707238"/>
              <a:ext cx="3635285" cy="37127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 t="51014" r="67205" b="-2325"/>
            <a:stretch/>
          </p:blipFill>
          <p:spPr>
            <a:xfrm rot="19894074">
              <a:off x="1904655" y="3420979"/>
              <a:ext cx="2876550" cy="2533650"/>
            </a:xfrm>
            <a:prstGeom prst="rect">
              <a:avLst/>
            </a:prstGeom>
          </p:spPr>
        </p:pic>
      </p:grpSp>
      <p:grpSp>
        <p:nvGrpSpPr>
          <p:cNvPr id="4" name="Group 3">
            <a:extLst>
              <a:ext uri="{FF2B5EF4-FFF2-40B4-BE49-F238E27FC236}">
                <a16:creationId xmlns:a16="http://schemas.microsoft.com/office/drawing/2014/main" id="{0415BD0E-F725-4E74-8852-50BB391BF050}"/>
              </a:ext>
            </a:extLst>
          </p:cNvPr>
          <p:cNvGrpSpPr/>
          <p:nvPr/>
        </p:nvGrpSpPr>
        <p:grpSpPr>
          <a:xfrm>
            <a:off x="4405880" y="995320"/>
            <a:ext cx="2552700" cy="2870592"/>
            <a:chOff x="4405880" y="995320"/>
            <a:chExt cx="2552700" cy="287059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 t="26155" r="40809" b="50692"/>
            <a:stretch/>
          </p:blipFill>
          <p:spPr>
            <a:xfrm>
              <a:off x="4467612" y="3508812"/>
              <a:ext cx="2304275" cy="357100"/>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48061" t="1199" r="22859" b="45176"/>
            <a:stretch/>
          </p:blipFill>
          <p:spPr>
            <a:xfrm>
              <a:off x="4405880" y="995320"/>
              <a:ext cx="2552700" cy="2647950"/>
            </a:xfrm>
            <a:prstGeom prst="rect">
              <a:avLst/>
            </a:prstGeom>
          </p:spPr>
        </p:pic>
      </p:grpSp>
      <p:grpSp>
        <p:nvGrpSpPr>
          <p:cNvPr id="6" name="Group 5">
            <a:extLst>
              <a:ext uri="{FF2B5EF4-FFF2-40B4-BE49-F238E27FC236}">
                <a16:creationId xmlns:a16="http://schemas.microsoft.com/office/drawing/2014/main" id="{D879A34E-E7A5-4EE3-8128-36EBE78BA51F}"/>
              </a:ext>
            </a:extLst>
          </p:cNvPr>
          <p:cNvGrpSpPr/>
          <p:nvPr/>
        </p:nvGrpSpPr>
        <p:grpSpPr>
          <a:xfrm>
            <a:off x="5983154" y="3723495"/>
            <a:ext cx="2952787" cy="2655909"/>
            <a:chOff x="5983154" y="3723495"/>
            <a:chExt cx="2952787" cy="265590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 t="78396" r="31636" b="-6811"/>
            <a:stretch/>
          </p:blipFill>
          <p:spPr>
            <a:xfrm>
              <a:off x="6274565" y="5941145"/>
              <a:ext cx="2661376" cy="438259"/>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73097" t="46843" r="210" b="-1626"/>
            <a:stretch/>
          </p:blipFill>
          <p:spPr>
            <a:xfrm rot="5208214">
              <a:off x="6164129" y="3542520"/>
              <a:ext cx="2343150" cy="2705100"/>
            </a:xfrm>
            <a:prstGeom prst="rect">
              <a:avLst/>
            </a:prstGeom>
          </p:spPr>
        </p:pic>
      </p:gr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57026" t="12800" b="12658"/>
          <a:stretch/>
        </p:blipFill>
        <p:spPr>
          <a:xfrm>
            <a:off x="8913335" y="995320"/>
            <a:ext cx="3487591" cy="3402974"/>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8648" y="4316449"/>
            <a:ext cx="1850026" cy="371355"/>
          </a:xfrm>
          <a:prstGeom prst="rect">
            <a:avLst/>
          </a:prstGeom>
        </p:spPr>
      </p:pic>
    </p:spTree>
    <p:extLst>
      <p:ext uri="{BB962C8B-B14F-4D97-AF65-F5344CB8AC3E}">
        <p14:creationId xmlns:p14="http://schemas.microsoft.com/office/powerpoint/2010/main" val="411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if cowboy horse fast">
            <a:extLst>
              <a:ext uri="{FF2B5EF4-FFF2-40B4-BE49-F238E27FC236}">
                <a16:creationId xmlns:a16="http://schemas.microsoft.com/office/drawing/2014/main" id="{07FD5FAF-7200-4050-B3C0-9B9AA84F437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5264" y="385064"/>
            <a:ext cx="5681472" cy="568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9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 y="0"/>
            <a:ext cx="12191239" cy="6858000"/>
          </a:xfrm>
          <a:prstGeom prst="rect">
            <a:avLst/>
          </a:prstGeom>
        </p:spPr>
      </p:pic>
    </p:spTree>
    <p:extLst>
      <p:ext uri="{BB962C8B-B14F-4D97-AF65-F5344CB8AC3E}">
        <p14:creationId xmlns:p14="http://schemas.microsoft.com/office/powerpoint/2010/main" val="2876753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232"/>
            <a:ext cx="12362308" cy="6954232"/>
          </a:xfrm>
          <a:prstGeom prst="rect">
            <a:avLst/>
          </a:prstGeom>
        </p:spPr>
      </p:pic>
    </p:spTree>
    <p:extLst>
      <p:ext uri="{BB962C8B-B14F-4D97-AF65-F5344CB8AC3E}">
        <p14:creationId xmlns:p14="http://schemas.microsoft.com/office/powerpoint/2010/main" val="3359172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quot;fast and the furious&quot; gif letty see ya">
            <a:extLst>
              <a:ext uri="{FF2B5EF4-FFF2-40B4-BE49-F238E27FC236}">
                <a16:creationId xmlns:a16="http://schemas.microsoft.com/office/drawing/2014/main" id="{AA919223-3CC0-4D43-8AEE-1C9DF5CAB6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9996" y="1253067"/>
            <a:ext cx="8712007" cy="383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142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876BA5F7-0F5C-477E-9406-49FB69C34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333" y="338666"/>
            <a:ext cx="9313333" cy="5820834"/>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32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8598DF-DB9B-DE4E-B22B-9934EA7B979C}"/>
              </a:ext>
            </a:extLst>
          </p:cNvPr>
          <p:cNvSpPr/>
          <p:nvPr/>
        </p:nvSpPr>
        <p:spPr>
          <a:xfrm>
            <a:off x="7730836" y="0"/>
            <a:ext cx="2389909"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343B0-3F87-4730-AA2D-D28E843199D6}"/>
              </a:ext>
            </a:extLst>
          </p:cNvPr>
          <p:cNvSpPr>
            <a:spLocks noGrp="1"/>
          </p:cNvSpPr>
          <p:nvPr>
            <p:ph type="title"/>
          </p:nvPr>
        </p:nvSpPr>
        <p:spPr>
          <a:xfrm>
            <a:off x="838200" y="365125"/>
            <a:ext cx="10515600" cy="800945"/>
          </a:xfrm>
        </p:spPr>
        <p:txBody>
          <a:bodyPr/>
          <a:lstStyle/>
          <a:p>
            <a:r>
              <a:rPr lang="en-US" dirty="0">
                <a:solidFill>
                  <a:srgbClr val="3B6E8F"/>
                </a:solidFill>
              </a:rPr>
              <a:t>What to Expect</a:t>
            </a:r>
          </a:p>
        </p:txBody>
      </p:sp>
      <p:sp>
        <p:nvSpPr>
          <p:cNvPr id="3" name="Content Placeholder 2">
            <a:extLst>
              <a:ext uri="{FF2B5EF4-FFF2-40B4-BE49-F238E27FC236}">
                <a16:creationId xmlns:a16="http://schemas.microsoft.com/office/drawing/2014/main" id="{D931D860-52DA-4DAC-A9DE-B308A178913B}"/>
              </a:ext>
            </a:extLst>
          </p:cNvPr>
          <p:cNvSpPr>
            <a:spLocks noGrp="1"/>
          </p:cNvSpPr>
          <p:nvPr>
            <p:ph idx="1"/>
          </p:nvPr>
        </p:nvSpPr>
        <p:spPr>
          <a:xfrm>
            <a:off x="838200" y="1406770"/>
            <a:ext cx="10678610" cy="1200964"/>
          </a:xfrm>
        </p:spPr>
        <p:txBody>
          <a:bodyPr/>
          <a:lstStyle/>
          <a:p>
            <a:pPr>
              <a:buClr>
                <a:srgbClr val="FFC000"/>
              </a:buClr>
            </a:pPr>
            <a:r>
              <a:rPr lang="en-US" dirty="0"/>
              <a:t>2019 session: “Slow start, fast finish”</a:t>
            </a:r>
          </a:p>
          <a:p>
            <a:pPr>
              <a:buClr>
                <a:srgbClr val="FFC000"/>
              </a:buClr>
            </a:pPr>
            <a:r>
              <a:rPr lang="en-US" dirty="0"/>
              <a:t>Don’t expect another slow start</a:t>
            </a:r>
          </a:p>
        </p:txBody>
      </p:sp>
      <p:pic>
        <p:nvPicPr>
          <p:cNvPr id="5" name="Picture 4">
            <a:extLst>
              <a:ext uri="{FF2B5EF4-FFF2-40B4-BE49-F238E27FC236}">
                <a16:creationId xmlns:a16="http://schemas.microsoft.com/office/drawing/2014/main" id="{E6096AE9-6050-4526-A319-F6456AE85072}"/>
              </a:ext>
            </a:extLst>
          </p:cNvPr>
          <p:cNvPicPr>
            <a:picLocks noChangeAspect="1"/>
          </p:cNvPicPr>
          <p:nvPr/>
        </p:nvPicPr>
        <p:blipFill>
          <a:blip r:embed="rId3"/>
          <a:stretch>
            <a:fillRect/>
          </a:stretch>
        </p:blipFill>
        <p:spPr>
          <a:xfrm>
            <a:off x="1972340" y="2607734"/>
            <a:ext cx="8404884" cy="2906517"/>
          </a:xfrm>
          <a:prstGeom prst="rect">
            <a:avLst/>
          </a:prstGeom>
        </p:spPr>
      </p:pic>
      <p:sp>
        <p:nvSpPr>
          <p:cNvPr id="6" name="Content Placeholder 2">
            <a:extLst>
              <a:ext uri="{FF2B5EF4-FFF2-40B4-BE49-F238E27FC236}">
                <a16:creationId xmlns:a16="http://schemas.microsoft.com/office/drawing/2014/main" id="{BAD9BF0D-5367-4DC4-9AA2-D5CB433F70E2}"/>
              </a:ext>
            </a:extLst>
          </p:cNvPr>
          <p:cNvSpPr txBox="1">
            <a:spLocks/>
          </p:cNvSpPr>
          <p:nvPr/>
        </p:nvSpPr>
        <p:spPr>
          <a:xfrm>
            <a:off x="838200" y="5408765"/>
            <a:ext cx="10678610" cy="619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C000"/>
              </a:buClr>
            </a:pPr>
            <a:r>
              <a:rPr lang="en-US" dirty="0"/>
              <a:t>Fast finishes are here to stay</a:t>
            </a:r>
          </a:p>
        </p:txBody>
      </p:sp>
    </p:spTree>
    <p:extLst>
      <p:ext uri="{BB962C8B-B14F-4D97-AF65-F5344CB8AC3E}">
        <p14:creationId xmlns:p14="http://schemas.microsoft.com/office/powerpoint/2010/main" val="55647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3" grpId="0"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362"/>
            <a:ext cx="12192000" cy="8219440"/>
          </a:xfrm>
          <a:prstGeom prst="rect">
            <a:avLst/>
          </a:prstGeom>
        </p:spPr>
      </p:pic>
      <p:pic>
        <p:nvPicPr>
          <p:cNvPr id="4" name="Picture 3">
            <a:extLst>
              <a:ext uri="{FF2B5EF4-FFF2-40B4-BE49-F238E27FC236}">
                <a16:creationId xmlns:a16="http://schemas.microsoft.com/office/drawing/2014/main" id="{BE322DDC-ADC2-4465-981E-21602E752C19}"/>
              </a:ext>
            </a:extLst>
          </p:cNvPr>
          <p:cNvPicPr>
            <a:picLocks noChangeAspect="1"/>
          </p:cNvPicPr>
          <p:nvPr/>
        </p:nvPicPr>
        <p:blipFill>
          <a:blip r:embed="rId4"/>
          <a:stretch>
            <a:fillRect/>
          </a:stretch>
        </p:blipFill>
        <p:spPr>
          <a:xfrm>
            <a:off x="804862" y="2031835"/>
            <a:ext cx="10582275" cy="2438400"/>
          </a:xfrm>
          <a:prstGeom prst="rect">
            <a:avLst/>
          </a:prstGeom>
          <a:ln w="19050">
            <a:solidFill>
              <a:schemeClr val="bg2">
                <a:lumMod val="25000"/>
              </a:schemeClr>
            </a:solidFill>
          </a:ln>
          <a:effectLst>
            <a:outerShdw blurRad="50800" dist="127000" dir="2700000" algn="tl" rotWithShape="0">
              <a:prstClr val="black">
                <a:alpha val="49000"/>
              </a:prstClr>
            </a:outerShdw>
          </a:effectLst>
        </p:spPr>
      </p:pic>
    </p:spTree>
    <p:extLst>
      <p:ext uri="{BB962C8B-B14F-4D97-AF65-F5344CB8AC3E}">
        <p14:creationId xmlns:p14="http://schemas.microsoft.com/office/powerpoint/2010/main" val="308105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quot;fast and the furious&quot; gif torn">
            <a:extLst>
              <a:ext uri="{FF2B5EF4-FFF2-40B4-BE49-F238E27FC236}">
                <a16:creationId xmlns:a16="http://schemas.microsoft.com/office/drawing/2014/main" id="{AA174783-4BE3-489C-921E-DA8CBEFA96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30756" y="1894238"/>
            <a:ext cx="7130487" cy="4107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50737"/>
          <a:stretch/>
        </p:blipFill>
        <p:spPr>
          <a:xfrm>
            <a:off x="1486770" y="675717"/>
            <a:ext cx="3904544" cy="101551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8593" r="-1415"/>
          <a:stretch/>
        </p:blipFill>
        <p:spPr>
          <a:xfrm>
            <a:off x="6417308" y="675717"/>
            <a:ext cx="4186563" cy="1015518"/>
          </a:xfrm>
          <a:prstGeom prst="rect">
            <a:avLst/>
          </a:prstGeom>
        </p:spPr>
      </p:pic>
    </p:spTree>
    <p:extLst>
      <p:ext uri="{BB962C8B-B14F-4D97-AF65-F5344CB8AC3E}">
        <p14:creationId xmlns:p14="http://schemas.microsoft.com/office/powerpoint/2010/main" val="4264301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87B2-8B41-41B1-8D45-89FAA82517BA}"/>
              </a:ext>
            </a:extLst>
          </p:cNvPr>
          <p:cNvSpPr>
            <a:spLocks noGrp="1"/>
          </p:cNvSpPr>
          <p:nvPr>
            <p:ph type="title"/>
          </p:nvPr>
        </p:nvSpPr>
        <p:spPr>
          <a:xfrm>
            <a:off x="838200" y="365126"/>
            <a:ext cx="10515600" cy="809334"/>
          </a:xfrm>
        </p:spPr>
        <p:txBody>
          <a:bodyPr/>
          <a:lstStyle/>
          <a:p>
            <a:r>
              <a:rPr lang="en-US" dirty="0">
                <a:solidFill>
                  <a:srgbClr val="3B6E8F"/>
                </a:solidFill>
              </a:rPr>
              <a:t>Spotlight: Hospitals Pushing Back</a:t>
            </a:r>
          </a:p>
        </p:txBody>
      </p:sp>
      <p:sp>
        <p:nvSpPr>
          <p:cNvPr id="3" name="Content Placeholder 2">
            <a:extLst>
              <a:ext uri="{FF2B5EF4-FFF2-40B4-BE49-F238E27FC236}">
                <a16:creationId xmlns:a16="http://schemas.microsoft.com/office/drawing/2014/main" id="{3E3E0B88-A5AB-4783-ADE4-C1D653FF6709}"/>
              </a:ext>
            </a:extLst>
          </p:cNvPr>
          <p:cNvSpPr>
            <a:spLocks noGrp="1"/>
          </p:cNvSpPr>
          <p:nvPr>
            <p:ph idx="1"/>
          </p:nvPr>
        </p:nvSpPr>
        <p:spPr>
          <a:xfrm>
            <a:off x="5910484" y="1565885"/>
            <a:ext cx="5359400" cy="4351338"/>
          </a:xfrm>
        </p:spPr>
        <p:txBody>
          <a:bodyPr/>
          <a:lstStyle/>
          <a:p>
            <a:pPr>
              <a:spcAft>
                <a:spcPts val="1200"/>
              </a:spcAft>
              <a:buClr>
                <a:srgbClr val="FFC000"/>
              </a:buClr>
            </a:pPr>
            <a:r>
              <a:rPr lang="en-US" dirty="0"/>
              <a:t>Total Cost of Care proposal</a:t>
            </a:r>
          </a:p>
          <a:p>
            <a:pPr>
              <a:spcAft>
                <a:spcPts val="1200"/>
              </a:spcAft>
              <a:buClr>
                <a:srgbClr val="FFC000"/>
              </a:buClr>
            </a:pPr>
            <a:r>
              <a:rPr lang="en-US" dirty="0"/>
              <a:t>Sets cost reduction goals for all parts of health care system</a:t>
            </a:r>
          </a:p>
          <a:p>
            <a:pPr>
              <a:spcAft>
                <a:spcPts val="1200"/>
              </a:spcAft>
              <a:buClr>
                <a:srgbClr val="FFC000"/>
              </a:buClr>
            </a:pPr>
            <a:r>
              <a:rPr lang="en-US" dirty="0"/>
              <a:t>Goal: $3.3 billion in savings over first 5 years</a:t>
            </a:r>
          </a:p>
          <a:p>
            <a:pPr>
              <a:buClr>
                <a:srgbClr val="FFC000"/>
              </a:buClr>
            </a:pPr>
            <a:r>
              <a:rPr lang="en-US" dirty="0"/>
              <a:t>Spreads responsibility, avoids rate setting</a:t>
            </a:r>
          </a:p>
          <a:p>
            <a:pPr>
              <a:buClr>
                <a:srgbClr val="FFC000"/>
              </a:buClr>
            </a:pPr>
            <a:endParaRPr lang="en-US" dirty="0"/>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79" t="18213" r="45052" b="14298"/>
          <a:stretch/>
        </p:blipFill>
        <p:spPr>
          <a:xfrm>
            <a:off x="838200" y="1527859"/>
            <a:ext cx="4842075" cy="4097438"/>
          </a:xfrm>
          <a:prstGeom prst="rect">
            <a:avLst/>
          </a:prstGeom>
          <a:ln w="19050">
            <a:solidFill>
              <a:schemeClr val="bg2">
                <a:lumMod val="25000"/>
              </a:schemeClr>
            </a:solidFill>
          </a:ln>
        </p:spPr>
      </p:pic>
    </p:spTree>
    <p:extLst>
      <p:ext uri="{BB962C8B-B14F-4D97-AF65-F5344CB8AC3E}">
        <p14:creationId xmlns:p14="http://schemas.microsoft.com/office/powerpoint/2010/main" val="2061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0869" t="65908" r="23795" b="29742"/>
          <a:stretch/>
        </p:blipFill>
        <p:spPr>
          <a:xfrm>
            <a:off x="7567958" y="5876695"/>
            <a:ext cx="2553629" cy="20072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30542" r="33360" b="61789"/>
          <a:stretch/>
        </p:blipFill>
        <p:spPr>
          <a:xfrm>
            <a:off x="2204284" y="938423"/>
            <a:ext cx="1683834" cy="1782438"/>
          </a:xfrm>
          <a:prstGeom prst="rect">
            <a:avLst/>
          </a:prstGeom>
        </p:spPr>
      </p:pic>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t="65405"/>
          <a:stretch/>
        </p:blipFill>
        <p:spPr>
          <a:xfrm>
            <a:off x="838200" y="5518896"/>
            <a:ext cx="4614746" cy="1596456"/>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32331" r="31734" b="67317"/>
          <a:stretch/>
        </p:blipFill>
        <p:spPr>
          <a:xfrm>
            <a:off x="7914848" y="1177397"/>
            <a:ext cx="1859847" cy="1691535"/>
          </a:xfrm>
          <a:prstGeom prst="rect">
            <a:avLst/>
          </a:prstGeom>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23601" t="65405" r="22271" b="27607"/>
          <a:stretch/>
        </p:blipFill>
        <p:spPr>
          <a:xfrm>
            <a:off x="-273433" y="5719657"/>
            <a:ext cx="2497873" cy="322444"/>
          </a:xfrm>
          <a:prstGeom prst="rect">
            <a:avLst/>
          </a:prstGeom>
        </p:spPr>
      </p:pic>
      <p:sp>
        <p:nvSpPr>
          <p:cNvPr id="2" name="Title 1">
            <a:extLst>
              <a:ext uri="{FF2B5EF4-FFF2-40B4-BE49-F238E27FC236}">
                <a16:creationId xmlns:a16="http://schemas.microsoft.com/office/drawing/2014/main" id="{84E84FB1-2C9B-4217-BBB2-3224FF44A871}"/>
              </a:ext>
            </a:extLst>
          </p:cNvPr>
          <p:cNvSpPr>
            <a:spLocks noGrp="1"/>
          </p:cNvSpPr>
          <p:nvPr>
            <p:ph type="title"/>
          </p:nvPr>
        </p:nvSpPr>
        <p:spPr>
          <a:xfrm>
            <a:off x="838200" y="365125"/>
            <a:ext cx="10515600" cy="720211"/>
          </a:xfrm>
        </p:spPr>
        <p:txBody>
          <a:bodyPr/>
          <a:lstStyle/>
          <a:p>
            <a:r>
              <a:rPr lang="en-US" dirty="0">
                <a:solidFill>
                  <a:srgbClr val="3B6E8F"/>
                </a:solidFill>
              </a:rPr>
              <a:t>Bills Will Fight for Attention</a:t>
            </a:r>
          </a:p>
        </p:txBody>
      </p:sp>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91045"/>
          <a:stretch/>
        </p:blipFill>
        <p:spPr>
          <a:xfrm>
            <a:off x="3770970" y="5887843"/>
            <a:ext cx="4358268" cy="390293"/>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b="16290"/>
          <a:stretch/>
        </p:blipFill>
        <p:spPr>
          <a:xfrm>
            <a:off x="3770970" y="1662436"/>
            <a:ext cx="4358268" cy="364830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65405"/>
          <a:stretch/>
        </p:blipFill>
        <p:spPr>
          <a:xfrm>
            <a:off x="-265771" y="6021659"/>
            <a:ext cx="4614746" cy="1596456"/>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30648" t="26922" r="29239" b="34415"/>
          <a:stretch/>
        </p:blipFill>
        <p:spPr>
          <a:xfrm>
            <a:off x="1204332" y="4170555"/>
            <a:ext cx="1851102" cy="1784196"/>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b="46172"/>
          <a:stretch/>
        </p:blipFill>
        <p:spPr>
          <a:xfrm>
            <a:off x="7725020" y="1385551"/>
            <a:ext cx="4697439" cy="2528528"/>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t="65405"/>
          <a:stretch/>
        </p:blipFill>
        <p:spPr>
          <a:xfrm>
            <a:off x="7766366" y="6077415"/>
            <a:ext cx="4614746" cy="1596456"/>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29891" t="27479" r="30759" b="34309"/>
          <a:stretch/>
        </p:blipFill>
        <p:spPr>
          <a:xfrm>
            <a:off x="2838888" y="3533955"/>
            <a:ext cx="1864163" cy="1810241"/>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t="65405"/>
          <a:stretch/>
        </p:blipFill>
        <p:spPr>
          <a:xfrm>
            <a:off x="1442925" y="6196359"/>
            <a:ext cx="4614746" cy="1596456"/>
          </a:xfrm>
          <a:prstGeom prst="rect">
            <a:avLst/>
          </a:prstGeom>
        </p:spPr>
      </p:pic>
      <p:pic>
        <p:nvPicPr>
          <p:cNvPr id="12" name="Picture 11"/>
          <p:cNvPicPr>
            <a:picLocks noChangeAspect="1"/>
          </p:cNvPicPr>
          <p:nvPr/>
        </p:nvPicPr>
        <p:blipFill rotWithShape="1">
          <a:blip r:embed="rId13" cstate="print">
            <a:extLst>
              <a:ext uri="{28A0092B-C50C-407E-A947-70E740481C1C}">
                <a14:useLocalDpi xmlns:a14="http://schemas.microsoft.com/office/drawing/2010/main" val="0"/>
              </a:ext>
            </a:extLst>
          </a:blip>
          <a:srcRect l="32168" t="13008" r="30759" b="48618"/>
          <a:stretch/>
        </p:blipFill>
        <p:spPr>
          <a:xfrm>
            <a:off x="261984" y="3232959"/>
            <a:ext cx="1759626" cy="1821367"/>
          </a:xfrm>
          <a:prstGeom prst="rect">
            <a:avLst/>
          </a:prstGeom>
        </p:spPr>
      </p:pic>
      <p:pic>
        <p:nvPicPr>
          <p:cNvPr id="13" name="Picture 12"/>
          <p:cNvPicPr>
            <a:picLocks noChangeAspect="1"/>
          </p:cNvPicPr>
          <p:nvPr/>
        </p:nvPicPr>
        <p:blipFill rotWithShape="1">
          <a:blip r:embed="rId14" cstate="print">
            <a:extLst>
              <a:ext uri="{28A0092B-C50C-407E-A947-70E740481C1C}">
                <a14:useLocalDpi xmlns:a14="http://schemas.microsoft.com/office/drawing/2010/main" val="0"/>
              </a:ext>
            </a:extLst>
          </a:blip>
          <a:srcRect l="31030" t="28618" r="31247" b="34471"/>
          <a:stretch/>
        </p:blipFill>
        <p:spPr>
          <a:xfrm>
            <a:off x="7479531" y="2947898"/>
            <a:ext cx="1771023" cy="1732854"/>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t="65405"/>
          <a:stretch/>
        </p:blipFill>
        <p:spPr>
          <a:xfrm>
            <a:off x="6057670" y="6214945"/>
            <a:ext cx="4614746" cy="1596456"/>
          </a:xfrm>
          <a:prstGeom prst="rect">
            <a:avLst/>
          </a:prstGeom>
        </p:spPr>
      </p:pic>
      <p:pic>
        <p:nvPicPr>
          <p:cNvPr id="40" name="Picture 39"/>
          <p:cNvPicPr>
            <a:picLocks noChangeAspect="1"/>
          </p:cNvPicPr>
          <p:nvPr/>
        </p:nvPicPr>
        <p:blipFill rotWithShape="1">
          <a:blip r:embed="rId15" cstate="print">
            <a:extLst>
              <a:ext uri="{28A0092B-C50C-407E-A947-70E740481C1C}">
                <a14:useLocalDpi xmlns:a14="http://schemas.microsoft.com/office/drawing/2010/main" val="0"/>
              </a:ext>
            </a:extLst>
          </a:blip>
          <a:srcRect l="31030" t="27317" r="30434" b="34959"/>
          <a:stretch/>
        </p:blipFill>
        <p:spPr>
          <a:xfrm>
            <a:off x="10073739" y="3748374"/>
            <a:ext cx="1808680" cy="1770522"/>
          </a:xfrm>
          <a:prstGeom prst="rect">
            <a:avLst/>
          </a:prstGeom>
        </p:spPr>
      </p:pic>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t="65405"/>
          <a:stretch/>
        </p:blipFill>
        <p:spPr>
          <a:xfrm>
            <a:off x="8670706" y="6245347"/>
            <a:ext cx="4614746" cy="1596456"/>
          </a:xfrm>
          <a:prstGeom prst="rect">
            <a:avLst/>
          </a:prstGeom>
        </p:spPr>
      </p:pic>
      <p:pic>
        <p:nvPicPr>
          <p:cNvPr id="21" name="Picture 20">
            <a:extLst>
              <a:ext uri="{FF2B5EF4-FFF2-40B4-BE49-F238E27FC236}">
                <a16:creationId xmlns:a16="http://schemas.microsoft.com/office/drawing/2014/main" id="{4155F740-9BA3-4754-911B-B8945202CC6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1030" t="28618" r="31247" b="34471"/>
          <a:stretch/>
        </p:blipFill>
        <p:spPr>
          <a:xfrm>
            <a:off x="10121587" y="167785"/>
            <a:ext cx="1771023" cy="1732854"/>
          </a:xfrm>
          <a:prstGeom prst="rect">
            <a:avLst/>
          </a:prstGeom>
        </p:spPr>
      </p:pic>
    </p:spTree>
    <p:extLst>
      <p:ext uri="{BB962C8B-B14F-4D97-AF65-F5344CB8AC3E}">
        <p14:creationId xmlns:p14="http://schemas.microsoft.com/office/powerpoint/2010/main" val="316778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80">
                                          <p:stCondLst>
                                            <p:cond delay="0"/>
                                          </p:stCondLst>
                                        </p:cTn>
                                        <p:tgtEl>
                                          <p:spTgt spid="27"/>
                                        </p:tgtEl>
                                      </p:cBhvr>
                                    </p:animEffect>
                                    <p:anim calcmode="lin" valueType="num">
                                      <p:cBhvr>
                                        <p:cTn id="1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9" dur="26">
                                          <p:stCondLst>
                                            <p:cond delay="650"/>
                                          </p:stCondLst>
                                        </p:cTn>
                                        <p:tgtEl>
                                          <p:spTgt spid="27"/>
                                        </p:tgtEl>
                                      </p:cBhvr>
                                      <p:to x="100000" y="60000"/>
                                    </p:animScale>
                                    <p:animScale>
                                      <p:cBhvr>
                                        <p:cTn id="20" dur="166" decel="50000">
                                          <p:stCondLst>
                                            <p:cond delay="676"/>
                                          </p:stCondLst>
                                        </p:cTn>
                                        <p:tgtEl>
                                          <p:spTgt spid="27"/>
                                        </p:tgtEl>
                                      </p:cBhvr>
                                      <p:to x="100000" y="100000"/>
                                    </p:animScale>
                                    <p:animScale>
                                      <p:cBhvr>
                                        <p:cTn id="21" dur="26">
                                          <p:stCondLst>
                                            <p:cond delay="1312"/>
                                          </p:stCondLst>
                                        </p:cTn>
                                        <p:tgtEl>
                                          <p:spTgt spid="27"/>
                                        </p:tgtEl>
                                      </p:cBhvr>
                                      <p:to x="100000" y="80000"/>
                                    </p:animScale>
                                    <p:animScale>
                                      <p:cBhvr>
                                        <p:cTn id="22" dur="166" decel="50000">
                                          <p:stCondLst>
                                            <p:cond delay="1338"/>
                                          </p:stCondLst>
                                        </p:cTn>
                                        <p:tgtEl>
                                          <p:spTgt spid="27"/>
                                        </p:tgtEl>
                                      </p:cBhvr>
                                      <p:to x="100000" y="100000"/>
                                    </p:animScale>
                                    <p:animScale>
                                      <p:cBhvr>
                                        <p:cTn id="23" dur="26">
                                          <p:stCondLst>
                                            <p:cond delay="1642"/>
                                          </p:stCondLst>
                                        </p:cTn>
                                        <p:tgtEl>
                                          <p:spTgt spid="27"/>
                                        </p:tgtEl>
                                      </p:cBhvr>
                                      <p:to x="100000" y="90000"/>
                                    </p:animScale>
                                    <p:animScale>
                                      <p:cBhvr>
                                        <p:cTn id="24" dur="166" decel="50000">
                                          <p:stCondLst>
                                            <p:cond delay="1668"/>
                                          </p:stCondLst>
                                        </p:cTn>
                                        <p:tgtEl>
                                          <p:spTgt spid="27"/>
                                        </p:tgtEl>
                                      </p:cBhvr>
                                      <p:to x="100000" y="100000"/>
                                    </p:animScale>
                                    <p:animScale>
                                      <p:cBhvr>
                                        <p:cTn id="25" dur="26">
                                          <p:stCondLst>
                                            <p:cond delay="1808"/>
                                          </p:stCondLst>
                                        </p:cTn>
                                        <p:tgtEl>
                                          <p:spTgt spid="27"/>
                                        </p:tgtEl>
                                      </p:cBhvr>
                                      <p:to x="100000" y="95000"/>
                                    </p:animScale>
                                    <p:animScale>
                                      <p:cBhvr>
                                        <p:cTn id="26" dur="166" decel="50000">
                                          <p:stCondLst>
                                            <p:cond delay="1834"/>
                                          </p:stCondLst>
                                        </p:cTn>
                                        <p:tgtEl>
                                          <p:spTgt spid="27"/>
                                        </p:tgtEl>
                                      </p:cBhvr>
                                      <p:to x="100000" y="100000"/>
                                    </p:animScale>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42" presetClass="path" presetSubtype="0" repeatCount="indefinite" accel="50000" decel="50000" fill="hold" nodeType="withEffect">
                                  <p:stCondLst>
                                    <p:cond delay="0"/>
                                  </p:stCondLst>
                                  <p:childTnLst>
                                    <p:animMotion origin="layout" path="M 4.16667E-7 -0.13009 L 4.16667E-7 -4.44444E-6 " pathEditMode="relative" rAng="0" ptsTypes="AA">
                                      <p:cBhvr>
                                        <p:cTn id="30" dur="5000" fill="hold"/>
                                        <p:tgtEl>
                                          <p:spTgt spid="27"/>
                                        </p:tgtEl>
                                        <p:attrNameLst>
                                          <p:attrName>ppt_x</p:attrName>
                                          <p:attrName>ppt_y</p:attrName>
                                        </p:attrNameLst>
                                      </p:cBhvr>
                                      <p:rCtr x="0" y="6505"/>
                                    </p:animMotion>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42" presetClass="path" presetSubtype="0" repeatCount="indefinite" accel="50000" decel="50000" fill="hold" nodeType="withEffect">
                                  <p:stCondLst>
                                    <p:cond delay="0"/>
                                  </p:stCondLst>
                                  <p:childTnLst>
                                    <p:animMotion origin="layout" path="M 0 0 L 0 0.25 E" pathEditMode="relative" ptsTypes="">
                                      <p:cBhvr>
                                        <p:cTn id="52" dur="5000" fill="hold"/>
                                        <p:tgtEl>
                                          <p:spTgt spid="1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42" presetClass="path" presetSubtype="0" repeatCount="indefinite" accel="50000" decel="50000" fill="hold" nodeType="withEffect">
                                  <p:stCondLst>
                                    <p:cond delay="0"/>
                                  </p:stCondLst>
                                  <p:childTnLst>
                                    <p:animMotion origin="layout" path="M -4.79167E-6 -0.07639 L -4.79167E-6 0.13195 " pathEditMode="relative" rAng="0" ptsTypes="AA">
                                      <p:cBhvr>
                                        <p:cTn id="74" dur="5000" fill="hold"/>
                                        <p:tgtEl>
                                          <p:spTgt spid="11"/>
                                        </p:tgtEl>
                                        <p:attrNameLst>
                                          <p:attrName>ppt_x</p:attrName>
                                          <p:attrName>ppt_y</p:attrName>
                                        </p:attrNameLst>
                                      </p:cBhvr>
                                      <p:rCtr x="0" y="10417"/>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26"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580">
                                          <p:stCondLst>
                                            <p:cond delay="0"/>
                                          </p:stCondLst>
                                        </p:cTn>
                                        <p:tgtEl>
                                          <p:spTgt spid="12"/>
                                        </p:tgtEl>
                                      </p:cBhvr>
                                    </p:animEffect>
                                    <p:anim calcmode="lin" valueType="num">
                                      <p:cBhvr>
                                        <p:cTn id="8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7" dur="26">
                                          <p:stCondLst>
                                            <p:cond delay="650"/>
                                          </p:stCondLst>
                                        </p:cTn>
                                        <p:tgtEl>
                                          <p:spTgt spid="12"/>
                                        </p:tgtEl>
                                      </p:cBhvr>
                                      <p:to x="100000" y="60000"/>
                                    </p:animScale>
                                    <p:animScale>
                                      <p:cBhvr>
                                        <p:cTn id="88" dur="166" decel="50000">
                                          <p:stCondLst>
                                            <p:cond delay="676"/>
                                          </p:stCondLst>
                                        </p:cTn>
                                        <p:tgtEl>
                                          <p:spTgt spid="12"/>
                                        </p:tgtEl>
                                      </p:cBhvr>
                                      <p:to x="100000" y="100000"/>
                                    </p:animScale>
                                    <p:animScale>
                                      <p:cBhvr>
                                        <p:cTn id="89" dur="26">
                                          <p:stCondLst>
                                            <p:cond delay="1312"/>
                                          </p:stCondLst>
                                        </p:cTn>
                                        <p:tgtEl>
                                          <p:spTgt spid="12"/>
                                        </p:tgtEl>
                                      </p:cBhvr>
                                      <p:to x="100000" y="80000"/>
                                    </p:animScale>
                                    <p:animScale>
                                      <p:cBhvr>
                                        <p:cTn id="90" dur="166" decel="50000">
                                          <p:stCondLst>
                                            <p:cond delay="1338"/>
                                          </p:stCondLst>
                                        </p:cTn>
                                        <p:tgtEl>
                                          <p:spTgt spid="12"/>
                                        </p:tgtEl>
                                      </p:cBhvr>
                                      <p:to x="100000" y="100000"/>
                                    </p:animScale>
                                    <p:animScale>
                                      <p:cBhvr>
                                        <p:cTn id="91" dur="26">
                                          <p:stCondLst>
                                            <p:cond delay="1642"/>
                                          </p:stCondLst>
                                        </p:cTn>
                                        <p:tgtEl>
                                          <p:spTgt spid="12"/>
                                        </p:tgtEl>
                                      </p:cBhvr>
                                      <p:to x="100000" y="90000"/>
                                    </p:animScale>
                                    <p:animScale>
                                      <p:cBhvr>
                                        <p:cTn id="92" dur="166" decel="50000">
                                          <p:stCondLst>
                                            <p:cond delay="1668"/>
                                          </p:stCondLst>
                                        </p:cTn>
                                        <p:tgtEl>
                                          <p:spTgt spid="12"/>
                                        </p:tgtEl>
                                      </p:cBhvr>
                                      <p:to x="100000" y="100000"/>
                                    </p:animScale>
                                    <p:animScale>
                                      <p:cBhvr>
                                        <p:cTn id="93" dur="26">
                                          <p:stCondLst>
                                            <p:cond delay="1808"/>
                                          </p:stCondLst>
                                        </p:cTn>
                                        <p:tgtEl>
                                          <p:spTgt spid="12"/>
                                        </p:tgtEl>
                                      </p:cBhvr>
                                      <p:to x="100000" y="95000"/>
                                    </p:animScale>
                                    <p:animScale>
                                      <p:cBhvr>
                                        <p:cTn id="94" dur="166" decel="50000">
                                          <p:stCondLst>
                                            <p:cond delay="1834"/>
                                          </p:stCondLst>
                                        </p:cTn>
                                        <p:tgtEl>
                                          <p:spTgt spid="12"/>
                                        </p:tgtEl>
                                      </p:cBhvr>
                                      <p:to x="100000" y="100000"/>
                                    </p:animScale>
                                  </p:childTnLst>
                                </p:cTn>
                              </p:par>
                              <p:par>
                                <p:cTn id="95" presetID="42" presetClass="path" presetSubtype="0" repeatCount="indefinite" accel="50000" decel="50000" fill="hold" nodeType="withEffect">
                                  <p:stCondLst>
                                    <p:cond delay="0"/>
                                  </p:stCondLst>
                                  <p:childTnLst>
                                    <p:animMotion origin="layout" path="M 2.08333E-7 -0.20255 L 2.08333E-7 0.10486 " pathEditMode="relative" rAng="0" ptsTypes="AA">
                                      <p:cBhvr>
                                        <p:cTn id="96" dur="5000" fill="hold"/>
                                        <p:tgtEl>
                                          <p:spTgt spid="12"/>
                                        </p:tgtEl>
                                        <p:attrNameLst>
                                          <p:attrName>ppt_x</p:attrName>
                                          <p:attrName>ppt_y</p:attrName>
                                        </p:attrNameLst>
                                      </p:cBhvr>
                                      <p:rCtr x="0" y="15370"/>
                                    </p:animMotion>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26" presetClass="entr" presetSubtype="0"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down)">
                                      <p:cBhvr>
                                        <p:cTn id="103" dur="580">
                                          <p:stCondLst>
                                            <p:cond delay="0"/>
                                          </p:stCondLst>
                                        </p:cTn>
                                        <p:tgtEl>
                                          <p:spTgt spid="13"/>
                                        </p:tgtEl>
                                      </p:cBhvr>
                                    </p:animEffect>
                                    <p:anim calcmode="lin" valueType="num">
                                      <p:cBhvr>
                                        <p:cTn id="10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9" dur="26">
                                          <p:stCondLst>
                                            <p:cond delay="650"/>
                                          </p:stCondLst>
                                        </p:cTn>
                                        <p:tgtEl>
                                          <p:spTgt spid="13"/>
                                        </p:tgtEl>
                                      </p:cBhvr>
                                      <p:to x="100000" y="60000"/>
                                    </p:animScale>
                                    <p:animScale>
                                      <p:cBhvr>
                                        <p:cTn id="110" dur="166" decel="50000">
                                          <p:stCondLst>
                                            <p:cond delay="676"/>
                                          </p:stCondLst>
                                        </p:cTn>
                                        <p:tgtEl>
                                          <p:spTgt spid="13"/>
                                        </p:tgtEl>
                                      </p:cBhvr>
                                      <p:to x="100000" y="100000"/>
                                    </p:animScale>
                                    <p:animScale>
                                      <p:cBhvr>
                                        <p:cTn id="111" dur="26">
                                          <p:stCondLst>
                                            <p:cond delay="1312"/>
                                          </p:stCondLst>
                                        </p:cTn>
                                        <p:tgtEl>
                                          <p:spTgt spid="13"/>
                                        </p:tgtEl>
                                      </p:cBhvr>
                                      <p:to x="100000" y="80000"/>
                                    </p:animScale>
                                    <p:animScale>
                                      <p:cBhvr>
                                        <p:cTn id="112" dur="166" decel="50000">
                                          <p:stCondLst>
                                            <p:cond delay="1338"/>
                                          </p:stCondLst>
                                        </p:cTn>
                                        <p:tgtEl>
                                          <p:spTgt spid="13"/>
                                        </p:tgtEl>
                                      </p:cBhvr>
                                      <p:to x="100000" y="100000"/>
                                    </p:animScale>
                                    <p:animScale>
                                      <p:cBhvr>
                                        <p:cTn id="113" dur="26">
                                          <p:stCondLst>
                                            <p:cond delay="1642"/>
                                          </p:stCondLst>
                                        </p:cTn>
                                        <p:tgtEl>
                                          <p:spTgt spid="13"/>
                                        </p:tgtEl>
                                      </p:cBhvr>
                                      <p:to x="100000" y="90000"/>
                                    </p:animScale>
                                    <p:animScale>
                                      <p:cBhvr>
                                        <p:cTn id="114" dur="166" decel="50000">
                                          <p:stCondLst>
                                            <p:cond delay="1668"/>
                                          </p:stCondLst>
                                        </p:cTn>
                                        <p:tgtEl>
                                          <p:spTgt spid="13"/>
                                        </p:tgtEl>
                                      </p:cBhvr>
                                      <p:to x="100000" y="100000"/>
                                    </p:animScale>
                                    <p:animScale>
                                      <p:cBhvr>
                                        <p:cTn id="115" dur="26">
                                          <p:stCondLst>
                                            <p:cond delay="1808"/>
                                          </p:stCondLst>
                                        </p:cTn>
                                        <p:tgtEl>
                                          <p:spTgt spid="13"/>
                                        </p:tgtEl>
                                      </p:cBhvr>
                                      <p:to x="100000" y="95000"/>
                                    </p:animScale>
                                    <p:animScale>
                                      <p:cBhvr>
                                        <p:cTn id="116" dur="166" decel="50000">
                                          <p:stCondLst>
                                            <p:cond delay="1834"/>
                                          </p:stCondLst>
                                        </p:cTn>
                                        <p:tgtEl>
                                          <p:spTgt spid="13"/>
                                        </p:tgtEl>
                                      </p:cBhvr>
                                      <p:to x="100000" y="100000"/>
                                    </p:animScale>
                                  </p:childTnLst>
                                </p:cTn>
                              </p:par>
                              <p:par>
                                <p:cTn id="117" presetID="42" presetClass="path" presetSubtype="0" repeatCount="indefinite" accel="50000" decel="50000" fill="hold" nodeType="withEffect">
                                  <p:stCondLst>
                                    <p:cond delay="0"/>
                                  </p:stCondLst>
                                  <p:childTnLst>
                                    <p:animMotion origin="layout" path="M 2.29167E-6 -0.03403 L 2.29167E-6 0.21597 " pathEditMode="relative" rAng="0" ptsTypes="AA">
                                      <p:cBhvr>
                                        <p:cTn id="118" dur="5000" fill="hold"/>
                                        <p:tgtEl>
                                          <p:spTgt spid="13"/>
                                        </p:tgtEl>
                                        <p:attrNameLst>
                                          <p:attrName>ppt_x</p:attrName>
                                          <p:attrName>ppt_y</p:attrName>
                                        </p:attrNameLst>
                                      </p:cBhvr>
                                      <p:rCtr x="0" y="12500"/>
                                    </p:animMotion>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par>
                                <p:cTn id="123" presetID="26" presetClass="entr" presetSubtype="0" fill="hold" nodeType="with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wipe(down)">
                                      <p:cBhvr>
                                        <p:cTn id="125" dur="580">
                                          <p:stCondLst>
                                            <p:cond delay="0"/>
                                          </p:stCondLst>
                                        </p:cTn>
                                        <p:tgtEl>
                                          <p:spTgt spid="36"/>
                                        </p:tgtEl>
                                      </p:cBhvr>
                                    </p:animEffect>
                                    <p:anim calcmode="lin" valueType="num">
                                      <p:cBhvr>
                                        <p:cTn id="12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1" dur="26">
                                          <p:stCondLst>
                                            <p:cond delay="650"/>
                                          </p:stCondLst>
                                        </p:cTn>
                                        <p:tgtEl>
                                          <p:spTgt spid="36"/>
                                        </p:tgtEl>
                                      </p:cBhvr>
                                      <p:to x="100000" y="60000"/>
                                    </p:animScale>
                                    <p:animScale>
                                      <p:cBhvr>
                                        <p:cTn id="132" dur="166" decel="50000">
                                          <p:stCondLst>
                                            <p:cond delay="676"/>
                                          </p:stCondLst>
                                        </p:cTn>
                                        <p:tgtEl>
                                          <p:spTgt spid="36"/>
                                        </p:tgtEl>
                                      </p:cBhvr>
                                      <p:to x="100000" y="100000"/>
                                    </p:animScale>
                                    <p:animScale>
                                      <p:cBhvr>
                                        <p:cTn id="133" dur="26">
                                          <p:stCondLst>
                                            <p:cond delay="1312"/>
                                          </p:stCondLst>
                                        </p:cTn>
                                        <p:tgtEl>
                                          <p:spTgt spid="36"/>
                                        </p:tgtEl>
                                      </p:cBhvr>
                                      <p:to x="100000" y="80000"/>
                                    </p:animScale>
                                    <p:animScale>
                                      <p:cBhvr>
                                        <p:cTn id="134" dur="166" decel="50000">
                                          <p:stCondLst>
                                            <p:cond delay="1338"/>
                                          </p:stCondLst>
                                        </p:cTn>
                                        <p:tgtEl>
                                          <p:spTgt spid="36"/>
                                        </p:tgtEl>
                                      </p:cBhvr>
                                      <p:to x="100000" y="100000"/>
                                    </p:animScale>
                                    <p:animScale>
                                      <p:cBhvr>
                                        <p:cTn id="135" dur="26">
                                          <p:stCondLst>
                                            <p:cond delay="1642"/>
                                          </p:stCondLst>
                                        </p:cTn>
                                        <p:tgtEl>
                                          <p:spTgt spid="36"/>
                                        </p:tgtEl>
                                      </p:cBhvr>
                                      <p:to x="100000" y="90000"/>
                                    </p:animScale>
                                    <p:animScale>
                                      <p:cBhvr>
                                        <p:cTn id="136" dur="166" decel="50000">
                                          <p:stCondLst>
                                            <p:cond delay="1668"/>
                                          </p:stCondLst>
                                        </p:cTn>
                                        <p:tgtEl>
                                          <p:spTgt spid="36"/>
                                        </p:tgtEl>
                                      </p:cBhvr>
                                      <p:to x="100000" y="100000"/>
                                    </p:animScale>
                                    <p:animScale>
                                      <p:cBhvr>
                                        <p:cTn id="137" dur="26">
                                          <p:stCondLst>
                                            <p:cond delay="1808"/>
                                          </p:stCondLst>
                                        </p:cTn>
                                        <p:tgtEl>
                                          <p:spTgt spid="36"/>
                                        </p:tgtEl>
                                      </p:cBhvr>
                                      <p:to x="100000" y="95000"/>
                                    </p:animScale>
                                    <p:animScale>
                                      <p:cBhvr>
                                        <p:cTn id="138" dur="166" decel="50000">
                                          <p:stCondLst>
                                            <p:cond delay="1834"/>
                                          </p:stCondLst>
                                        </p:cTn>
                                        <p:tgtEl>
                                          <p:spTgt spid="36"/>
                                        </p:tgtEl>
                                      </p:cBhvr>
                                      <p:to x="100000" y="100000"/>
                                    </p:animScale>
                                  </p:childTnLst>
                                </p:cTn>
                              </p:par>
                              <p:par>
                                <p:cTn id="139" presetID="42" presetClass="path" presetSubtype="0" repeatCount="indefinite" accel="50000" decel="50000" fill="hold" nodeType="withEffect">
                                  <p:stCondLst>
                                    <p:cond delay="0"/>
                                  </p:stCondLst>
                                  <p:childTnLst>
                                    <p:animMotion origin="layout" path="M -6.25E-7 0.12338 L -6.25E-7 0.44213 " pathEditMode="relative" rAng="0" ptsTypes="AA">
                                      <p:cBhvr>
                                        <p:cTn id="140" dur="5000" fill="hold"/>
                                        <p:tgtEl>
                                          <p:spTgt spid="36"/>
                                        </p:tgtEl>
                                        <p:attrNameLst>
                                          <p:attrName>ppt_x</p:attrName>
                                          <p:attrName>ppt_y</p:attrName>
                                        </p:attrNameLst>
                                      </p:cBhvr>
                                      <p:rCtr x="0" y="15926"/>
                                    </p:animMotion>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39"/>
                                        </p:tgtEl>
                                        <p:attrNameLst>
                                          <p:attrName>style.visibility</p:attrName>
                                        </p:attrNameLst>
                                      </p:cBhvr>
                                      <p:to>
                                        <p:strVal val="visible"/>
                                      </p:to>
                                    </p:set>
                                  </p:childTnLst>
                                </p:cTn>
                              </p:par>
                              <p:par>
                                <p:cTn id="145" presetID="26" presetClass="entr" presetSubtype="0" fill="hold" nodeType="with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wipe(down)">
                                      <p:cBhvr>
                                        <p:cTn id="147" dur="580">
                                          <p:stCondLst>
                                            <p:cond delay="0"/>
                                          </p:stCondLst>
                                        </p:cTn>
                                        <p:tgtEl>
                                          <p:spTgt spid="38"/>
                                        </p:tgtEl>
                                      </p:cBhvr>
                                    </p:animEffect>
                                    <p:anim calcmode="lin" valueType="num">
                                      <p:cBhvr>
                                        <p:cTn id="14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3" dur="26">
                                          <p:stCondLst>
                                            <p:cond delay="650"/>
                                          </p:stCondLst>
                                        </p:cTn>
                                        <p:tgtEl>
                                          <p:spTgt spid="38"/>
                                        </p:tgtEl>
                                      </p:cBhvr>
                                      <p:to x="100000" y="60000"/>
                                    </p:animScale>
                                    <p:animScale>
                                      <p:cBhvr>
                                        <p:cTn id="154" dur="166" decel="50000">
                                          <p:stCondLst>
                                            <p:cond delay="676"/>
                                          </p:stCondLst>
                                        </p:cTn>
                                        <p:tgtEl>
                                          <p:spTgt spid="38"/>
                                        </p:tgtEl>
                                      </p:cBhvr>
                                      <p:to x="100000" y="100000"/>
                                    </p:animScale>
                                    <p:animScale>
                                      <p:cBhvr>
                                        <p:cTn id="155" dur="26">
                                          <p:stCondLst>
                                            <p:cond delay="1312"/>
                                          </p:stCondLst>
                                        </p:cTn>
                                        <p:tgtEl>
                                          <p:spTgt spid="38"/>
                                        </p:tgtEl>
                                      </p:cBhvr>
                                      <p:to x="100000" y="80000"/>
                                    </p:animScale>
                                    <p:animScale>
                                      <p:cBhvr>
                                        <p:cTn id="156" dur="166" decel="50000">
                                          <p:stCondLst>
                                            <p:cond delay="1338"/>
                                          </p:stCondLst>
                                        </p:cTn>
                                        <p:tgtEl>
                                          <p:spTgt spid="38"/>
                                        </p:tgtEl>
                                      </p:cBhvr>
                                      <p:to x="100000" y="100000"/>
                                    </p:animScale>
                                    <p:animScale>
                                      <p:cBhvr>
                                        <p:cTn id="157" dur="26">
                                          <p:stCondLst>
                                            <p:cond delay="1642"/>
                                          </p:stCondLst>
                                        </p:cTn>
                                        <p:tgtEl>
                                          <p:spTgt spid="38"/>
                                        </p:tgtEl>
                                      </p:cBhvr>
                                      <p:to x="100000" y="90000"/>
                                    </p:animScale>
                                    <p:animScale>
                                      <p:cBhvr>
                                        <p:cTn id="158" dur="166" decel="50000">
                                          <p:stCondLst>
                                            <p:cond delay="1668"/>
                                          </p:stCondLst>
                                        </p:cTn>
                                        <p:tgtEl>
                                          <p:spTgt spid="38"/>
                                        </p:tgtEl>
                                      </p:cBhvr>
                                      <p:to x="100000" y="100000"/>
                                    </p:animScale>
                                    <p:animScale>
                                      <p:cBhvr>
                                        <p:cTn id="159" dur="26">
                                          <p:stCondLst>
                                            <p:cond delay="1808"/>
                                          </p:stCondLst>
                                        </p:cTn>
                                        <p:tgtEl>
                                          <p:spTgt spid="38"/>
                                        </p:tgtEl>
                                      </p:cBhvr>
                                      <p:to x="100000" y="95000"/>
                                    </p:animScale>
                                    <p:animScale>
                                      <p:cBhvr>
                                        <p:cTn id="160" dur="166" decel="50000">
                                          <p:stCondLst>
                                            <p:cond delay="1834"/>
                                          </p:stCondLst>
                                        </p:cTn>
                                        <p:tgtEl>
                                          <p:spTgt spid="38"/>
                                        </p:tgtEl>
                                      </p:cBhvr>
                                      <p:to x="100000" y="100000"/>
                                    </p:animScale>
                                  </p:childTnLst>
                                </p:cTn>
                              </p:par>
                              <p:par>
                                <p:cTn id="161" presetID="42" presetClass="path" presetSubtype="0" repeatCount="indefinite" accel="50000" decel="50000" fill="hold" nodeType="withEffect">
                                  <p:stCondLst>
                                    <p:cond delay="0"/>
                                  </p:stCondLst>
                                  <p:childTnLst>
                                    <p:animMotion origin="layout" path="M 2.08333E-7 0.03078 L 2.08333E-7 0.38055 " pathEditMode="relative" rAng="0" ptsTypes="AA">
                                      <p:cBhvr>
                                        <p:cTn id="162" dur="5000" fill="hold"/>
                                        <p:tgtEl>
                                          <p:spTgt spid="38"/>
                                        </p:tgtEl>
                                        <p:attrNameLst>
                                          <p:attrName>ppt_x</p:attrName>
                                          <p:attrName>ppt_y</p:attrName>
                                        </p:attrNameLst>
                                      </p:cBhvr>
                                      <p:rCtr x="0" y="17477"/>
                                    </p:animMotion>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41"/>
                                        </p:tgtEl>
                                        <p:attrNameLst>
                                          <p:attrName>style.visibility</p:attrName>
                                        </p:attrNameLst>
                                      </p:cBhvr>
                                      <p:to>
                                        <p:strVal val="visible"/>
                                      </p:to>
                                    </p:set>
                                  </p:childTnLst>
                                </p:cTn>
                              </p:par>
                              <p:par>
                                <p:cTn id="167" presetID="26" presetClass="entr" presetSubtype="0" fill="hold" nodeType="withEffect">
                                  <p:stCondLst>
                                    <p:cond delay="0"/>
                                  </p:stCondLst>
                                  <p:childTnLst>
                                    <p:set>
                                      <p:cBhvr>
                                        <p:cTn id="168" dur="1" fill="hold">
                                          <p:stCondLst>
                                            <p:cond delay="0"/>
                                          </p:stCondLst>
                                        </p:cTn>
                                        <p:tgtEl>
                                          <p:spTgt spid="40"/>
                                        </p:tgtEl>
                                        <p:attrNameLst>
                                          <p:attrName>style.visibility</p:attrName>
                                        </p:attrNameLst>
                                      </p:cBhvr>
                                      <p:to>
                                        <p:strVal val="visible"/>
                                      </p:to>
                                    </p:set>
                                    <p:animEffect transition="in" filter="wipe(down)">
                                      <p:cBhvr>
                                        <p:cTn id="169" dur="580">
                                          <p:stCondLst>
                                            <p:cond delay="0"/>
                                          </p:stCondLst>
                                        </p:cTn>
                                        <p:tgtEl>
                                          <p:spTgt spid="40"/>
                                        </p:tgtEl>
                                      </p:cBhvr>
                                    </p:animEffect>
                                    <p:anim calcmode="lin" valueType="num">
                                      <p:cBhvr>
                                        <p:cTn id="170"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75" dur="26">
                                          <p:stCondLst>
                                            <p:cond delay="650"/>
                                          </p:stCondLst>
                                        </p:cTn>
                                        <p:tgtEl>
                                          <p:spTgt spid="40"/>
                                        </p:tgtEl>
                                      </p:cBhvr>
                                      <p:to x="100000" y="60000"/>
                                    </p:animScale>
                                    <p:animScale>
                                      <p:cBhvr>
                                        <p:cTn id="176" dur="166" decel="50000">
                                          <p:stCondLst>
                                            <p:cond delay="676"/>
                                          </p:stCondLst>
                                        </p:cTn>
                                        <p:tgtEl>
                                          <p:spTgt spid="40"/>
                                        </p:tgtEl>
                                      </p:cBhvr>
                                      <p:to x="100000" y="100000"/>
                                    </p:animScale>
                                    <p:animScale>
                                      <p:cBhvr>
                                        <p:cTn id="177" dur="26">
                                          <p:stCondLst>
                                            <p:cond delay="1312"/>
                                          </p:stCondLst>
                                        </p:cTn>
                                        <p:tgtEl>
                                          <p:spTgt spid="40"/>
                                        </p:tgtEl>
                                      </p:cBhvr>
                                      <p:to x="100000" y="80000"/>
                                    </p:animScale>
                                    <p:animScale>
                                      <p:cBhvr>
                                        <p:cTn id="178" dur="166" decel="50000">
                                          <p:stCondLst>
                                            <p:cond delay="1338"/>
                                          </p:stCondLst>
                                        </p:cTn>
                                        <p:tgtEl>
                                          <p:spTgt spid="40"/>
                                        </p:tgtEl>
                                      </p:cBhvr>
                                      <p:to x="100000" y="100000"/>
                                    </p:animScale>
                                    <p:animScale>
                                      <p:cBhvr>
                                        <p:cTn id="179" dur="26">
                                          <p:stCondLst>
                                            <p:cond delay="1642"/>
                                          </p:stCondLst>
                                        </p:cTn>
                                        <p:tgtEl>
                                          <p:spTgt spid="40"/>
                                        </p:tgtEl>
                                      </p:cBhvr>
                                      <p:to x="100000" y="90000"/>
                                    </p:animScale>
                                    <p:animScale>
                                      <p:cBhvr>
                                        <p:cTn id="180" dur="166" decel="50000">
                                          <p:stCondLst>
                                            <p:cond delay="1668"/>
                                          </p:stCondLst>
                                        </p:cTn>
                                        <p:tgtEl>
                                          <p:spTgt spid="40"/>
                                        </p:tgtEl>
                                      </p:cBhvr>
                                      <p:to x="100000" y="100000"/>
                                    </p:animScale>
                                    <p:animScale>
                                      <p:cBhvr>
                                        <p:cTn id="181" dur="26">
                                          <p:stCondLst>
                                            <p:cond delay="1808"/>
                                          </p:stCondLst>
                                        </p:cTn>
                                        <p:tgtEl>
                                          <p:spTgt spid="40"/>
                                        </p:tgtEl>
                                      </p:cBhvr>
                                      <p:to x="100000" y="95000"/>
                                    </p:animScale>
                                    <p:animScale>
                                      <p:cBhvr>
                                        <p:cTn id="182" dur="166" decel="50000">
                                          <p:stCondLst>
                                            <p:cond delay="1834"/>
                                          </p:stCondLst>
                                        </p:cTn>
                                        <p:tgtEl>
                                          <p:spTgt spid="40"/>
                                        </p:tgtEl>
                                      </p:cBhvr>
                                      <p:to x="100000" y="100000"/>
                                    </p:animScale>
                                  </p:childTnLst>
                                </p:cTn>
                              </p:par>
                              <p:par>
                                <p:cTn id="183" presetID="42" presetClass="path" presetSubtype="0" repeatCount="indefinite" accel="50000" decel="50000" fill="hold" nodeType="withEffect">
                                  <p:stCondLst>
                                    <p:cond delay="0"/>
                                  </p:stCondLst>
                                  <p:childTnLst>
                                    <p:animMotion origin="layout" path="M -6.25E-7 -0.35023 L -6.25E-7 0.10371 " pathEditMode="relative" rAng="0" ptsTypes="AA">
                                      <p:cBhvr>
                                        <p:cTn id="184" dur="5000" fill="hold"/>
                                        <p:tgtEl>
                                          <p:spTgt spid="40"/>
                                        </p:tgtEl>
                                        <p:attrNameLst>
                                          <p:attrName>ppt_x</p:attrName>
                                          <p:attrName>ppt_y</p:attrName>
                                        </p:attrNameLst>
                                      </p:cBhvr>
                                      <p:rCtr x="0" y="22685"/>
                                    </p:animMotion>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nodeType="clickEffect">
                                  <p:stCondLst>
                                    <p:cond delay="0"/>
                                  </p:stCondLst>
                                  <p:childTnLst>
                                    <p:set>
                                      <p:cBhvr>
                                        <p:cTn id="188" dur="1" fill="hold">
                                          <p:stCondLst>
                                            <p:cond delay="0"/>
                                          </p:stCondLst>
                                        </p:cTn>
                                        <p:tgtEl>
                                          <p:spTgt spid="21"/>
                                        </p:tgtEl>
                                        <p:attrNameLst>
                                          <p:attrName>style.visibility</p:attrName>
                                        </p:attrNameLst>
                                      </p:cBhvr>
                                      <p:to>
                                        <p:strVal val="visible"/>
                                      </p:to>
                                    </p:set>
                                    <p:animEffect transition="in" filter="wipe(down)">
                                      <p:cBhvr>
                                        <p:cTn id="189" dur="580">
                                          <p:stCondLst>
                                            <p:cond delay="0"/>
                                          </p:stCondLst>
                                        </p:cTn>
                                        <p:tgtEl>
                                          <p:spTgt spid="21"/>
                                        </p:tgtEl>
                                      </p:cBhvr>
                                    </p:animEffect>
                                    <p:anim calcmode="lin" valueType="num">
                                      <p:cBhvr>
                                        <p:cTn id="19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5" dur="26">
                                          <p:stCondLst>
                                            <p:cond delay="650"/>
                                          </p:stCondLst>
                                        </p:cTn>
                                        <p:tgtEl>
                                          <p:spTgt spid="21"/>
                                        </p:tgtEl>
                                      </p:cBhvr>
                                      <p:to x="100000" y="60000"/>
                                    </p:animScale>
                                    <p:animScale>
                                      <p:cBhvr>
                                        <p:cTn id="196" dur="166" decel="50000">
                                          <p:stCondLst>
                                            <p:cond delay="676"/>
                                          </p:stCondLst>
                                        </p:cTn>
                                        <p:tgtEl>
                                          <p:spTgt spid="21"/>
                                        </p:tgtEl>
                                      </p:cBhvr>
                                      <p:to x="100000" y="100000"/>
                                    </p:animScale>
                                    <p:animScale>
                                      <p:cBhvr>
                                        <p:cTn id="197" dur="26">
                                          <p:stCondLst>
                                            <p:cond delay="1312"/>
                                          </p:stCondLst>
                                        </p:cTn>
                                        <p:tgtEl>
                                          <p:spTgt spid="21"/>
                                        </p:tgtEl>
                                      </p:cBhvr>
                                      <p:to x="100000" y="80000"/>
                                    </p:animScale>
                                    <p:animScale>
                                      <p:cBhvr>
                                        <p:cTn id="198" dur="166" decel="50000">
                                          <p:stCondLst>
                                            <p:cond delay="1338"/>
                                          </p:stCondLst>
                                        </p:cTn>
                                        <p:tgtEl>
                                          <p:spTgt spid="21"/>
                                        </p:tgtEl>
                                      </p:cBhvr>
                                      <p:to x="100000" y="100000"/>
                                    </p:animScale>
                                    <p:animScale>
                                      <p:cBhvr>
                                        <p:cTn id="199" dur="26">
                                          <p:stCondLst>
                                            <p:cond delay="1642"/>
                                          </p:stCondLst>
                                        </p:cTn>
                                        <p:tgtEl>
                                          <p:spTgt spid="21"/>
                                        </p:tgtEl>
                                      </p:cBhvr>
                                      <p:to x="100000" y="90000"/>
                                    </p:animScale>
                                    <p:animScale>
                                      <p:cBhvr>
                                        <p:cTn id="200" dur="166" decel="50000">
                                          <p:stCondLst>
                                            <p:cond delay="1668"/>
                                          </p:stCondLst>
                                        </p:cTn>
                                        <p:tgtEl>
                                          <p:spTgt spid="21"/>
                                        </p:tgtEl>
                                      </p:cBhvr>
                                      <p:to x="100000" y="100000"/>
                                    </p:animScale>
                                    <p:animScale>
                                      <p:cBhvr>
                                        <p:cTn id="201" dur="26">
                                          <p:stCondLst>
                                            <p:cond delay="1808"/>
                                          </p:stCondLst>
                                        </p:cTn>
                                        <p:tgtEl>
                                          <p:spTgt spid="21"/>
                                        </p:tgtEl>
                                      </p:cBhvr>
                                      <p:to x="100000" y="95000"/>
                                    </p:animScale>
                                    <p:animScale>
                                      <p:cBhvr>
                                        <p:cTn id="202"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quot;fast and the furious&quot; gif car lineup">
            <a:extLst>
              <a:ext uri="{FF2B5EF4-FFF2-40B4-BE49-F238E27FC236}">
                <a16:creationId xmlns:a16="http://schemas.microsoft.com/office/drawing/2014/main" id="{BFFCD61C-90B9-4E5E-A8D5-FC3E39E604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59061" y="786078"/>
            <a:ext cx="8473878" cy="476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05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1" y="-78378"/>
            <a:ext cx="12331339" cy="6936378"/>
          </a:xfrm>
          <a:prstGeom prst="rect">
            <a:avLst/>
          </a:prstGeom>
        </p:spPr>
      </p:pic>
      <p:sp>
        <p:nvSpPr>
          <p:cNvPr id="9" name="Content Placeholder 2">
            <a:extLst>
              <a:ext uri="{FF2B5EF4-FFF2-40B4-BE49-F238E27FC236}">
                <a16:creationId xmlns:a16="http://schemas.microsoft.com/office/drawing/2014/main" id="{761B2A52-D48A-48C0-82C2-068F6ACCC971}"/>
              </a:ext>
            </a:extLst>
          </p:cNvPr>
          <p:cNvSpPr>
            <a:spLocks noGrp="1"/>
          </p:cNvSpPr>
          <p:nvPr>
            <p:ph idx="1"/>
          </p:nvPr>
        </p:nvSpPr>
        <p:spPr>
          <a:xfrm>
            <a:off x="482541" y="3910153"/>
            <a:ext cx="3485642" cy="2629682"/>
          </a:xfrm>
        </p:spPr>
        <p:txBody>
          <a:bodyPr>
            <a:normAutofit/>
          </a:bodyPr>
          <a:lstStyle/>
          <a:p>
            <a:pPr marL="0" indent="0" algn="ctr">
              <a:lnSpc>
                <a:spcPct val="100000"/>
              </a:lnSpc>
              <a:spcAft>
                <a:spcPts val="2400"/>
              </a:spcAft>
              <a:buSzPct val="125000"/>
              <a:buNone/>
            </a:pPr>
            <a:r>
              <a:rPr lang="en-US" sz="4000" b="1" dirty="0">
                <a:solidFill>
                  <a:schemeClr val="bg1"/>
                </a:solidFill>
              </a:rPr>
              <a:t>More Yelling </a:t>
            </a:r>
            <a:br>
              <a:rPr lang="en-US" sz="4000" b="1" dirty="0">
                <a:solidFill>
                  <a:schemeClr val="bg1"/>
                </a:solidFill>
              </a:rPr>
            </a:br>
            <a:r>
              <a:rPr lang="en-US" sz="4000" b="1" dirty="0">
                <a:solidFill>
                  <a:schemeClr val="bg1"/>
                </a:solidFill>
              </a:rPr>
              <a:t>at the Capitol in 2020</a:t>
            </a:r>
          </a:p>
        </p:txBody>
      </p:sp>
      <p:sp>
        <p:nvSpPr>
          <p:cNvPr id="10" name="Content Placeholder 2">
            <a:extLst>
              <a:ext uri="{FF2B5EF4-FFF2-40B4-BE49-F238E27FC236}">
                <a16:creationId xmlns:a16="http://schemas.microsoft.com/office/drawing/2014/main" id="{F2BB5513-E675-46E9-8424-ADCC172BC71E}"/>
              </a:ext>
            </a:extLst>
          </p:cNvPr>
          <p:cNvSpPr txBox="1">
            <a:spLocks/>
          </p:cNvSpPr>
          <p:nvPr/>
        </p:nvSpPr>
        <p:spPr>
          <a:xfrm>
            <a:off x="4317748" y="3910153"/>
            <a:ext cx="3759703" cy="2736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2400"/>
              </a:spcAft>
              <a:buSzPct val="125000"/>
              <a:buFont typeface="Arial" panose="020B0604020202020204" pitchFamily="34" charset="0"/>
              <a:buNone/>
            </a:pPr>
            <a:r>
              <a:rPr lang="en-US" sz="4000" b="1" dirty="0">
                <a:solidFill>
                  <a:schemeClr val="bg1"/>
                </a:solidFill>
              </a:rPr>
              <a:t>New Sheriff, Tough </a:t>
            </a:r>
            <a:br>
              <a:rPr lang="en-US" sz="4000" b="1" dirty="0">
                <a:solidFill>
                  <a:schemeClr val="bg1"/>
                </a:solidFill>
              </a:rPr>
            </a:br>
            <a:r>
              <a:rPr lang="en-US" sz="4000" b="1" dirty="0">
                <a:solidFill>
                  <a:schemeClr val="bg1"/>
                </a:solidFill>
              </a:rPr>
              <a:t>Deputies</a:t>
            </a:r>
          </a:p>
        </p:txBody>
      </p:sp>
      <p:sp>
        <p:nvSpPr>
          <p:cNvPr id="11" name="Content Placeholder 2">
            <a:extLst>
              <a:ext uri="{FF2B5EF4-FFF2-40B4-BE49-F238E27FC236}">
                <a16:creationId xmlns:a16="http://schemas.microsoft.com/office/drawing/2014/main" id="{CA218802-50C4-4863-886A-298F931D0215}"/>
              </a:ext>
            </a:extLst>
          </p:cNvPr>
          <p:cNvSpPr txBox="1">
            <a:spLocks/>
          </p:cNvSpPr>
          <p:nvPr/>
        </p:nvSpPr>
        <p:spPr>
          <a:xfrm>
            <a:off x="8235175" y="3910153"/>
            <a:ext cx="3677484" cy="2629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2400"/>
              </a:spcAft>
              <a:buSzPct val="125000"/>
              <a:buFont typeface="Arial" panose="020B0604020202020204" pitchFamily="34" charset="0"/>
              <a:buNone/>
            </a:pPr>
            <a:r>
              <a:rPr lang="en-US" sz="4000" b="1" dirty="0">
                <a:solidFill>
                  <a:schemeClr val="bg1"/>
                </a:solidFill>
              </a:rPr>
              <a:t>Policy and Politics Race </a:t>
            </a:r>
            <a:br>
              <a:rPr lang="en-US" sz="4000" b="1" dirty="0">
                <a:solidFill>
                  <a:schemeClr val="bg1"/>
                </a:solidFill>
              </a:rPr>
            </a:br>
            <a:r>
              <a:rPr lang="en-US" sz="4000" b="1" dirty="0">
                <a:solidFill>
                  <a:schemeClr val="bg1"/>
                </a:solidFill>
              </a:rPr>
              <a:t>to the Finish</a:t>
            </a:r>
          </a:p>
        </p:txBody>
      </p:sp>
      <p:pic>
        <p:nvPicPr>
          <p:cNvPr id="3074" name="Picture 2" descr="Image result for anchorman movie fight square">
            <a:extLst>
              <a:ext uri="{FF2B5EF4-FFF2-40B4-BE49-F238E27FC236}">
                <a16:creationId xmlns:a16="http://schemas.microsoft.com/office/drawing/2014/main" id="{AD33C2E9-AFFA-43F6-923F-51FDBEA11D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515" y="646324"/>
            <a:ext cx="3217686" cy="2952507"/>
          </a:xfrm>
          <a:prstGeom prst="rect">
            <a:avLst/>
          </a:prstGeom>
          <a:noFill/>
          <a:ln w="19050">
            <a:solidFill>
              <a:schemeClr val="bg2">
                <a:lumMod val="25000"/>
              </a:schemeClr>
            </a:solidFill>
          </a:ln>
          <a:effectLst>
            <a:outerShdw blurRad="317500" dist="114300" dir="2700000" sx="104000" sy="104000" algn="tl" rotWithShape="0">
              <a:prstClr val="black">
                <a:alpha val="72000"/>
              </a:prstClr>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true grit movie wayne">
            <a:extLst>
              <a:ext uri="{FF2B5EF4-FFF2-40B4-BE49-F238E27FC236}">
                <a16:creationId xmlns:a16="http://schemas.microsoft.com/office/drawing/2014/main" id="{41DBE201-4695-4E77-A7BD-29B01E9733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42" r="13492"/>
          <a:stretch/>
        </p:blipFill>
        <p:spPr bwMode="auto">
          <a:xfrm>
            <a:off x="4718579" y="694280"/>
            <a:ext cx="2958042" cy="2958042"/>
          </a:xfrm>
          <a:prstGeom prst="rect">
            <a:avLst/>
          </a:prstGeom>
          <a:noFill/>
          <a:ln w="19050">
            <a:solidFill>
              <a:schemeClr val="bg2">
                <a:lumMod val="25000"/>
              </a:schemeClr>
            </a:solidFill>
          </a:ln>
          <a:effectLst>
            <a:outerShdw blurRad="317500" dist="114300" dir="2700000" sx="104000" sy="104000" algn="tl" rotWithShape="0">
              <a:prstClr val="black">
                <a:alpha val="72000"/>
              </a:prstClr>
            </a:outerShdw>
          </a:effectLst>
          <a:extLst>
            <a:ext uri="{909E8E84-426E-40DD-AFC4-6F175D3DCCD1}">
              <a14:hiddenFill xmlns:a14="http://schemas.microsoft.com/office/drawing/2010/main">
                <a:solidFill>
                  <a:srgbClr val="FFFFFF"/>
                </a:solidFill>
              </a14:hiddenFill>
            </a:ext>
          </a:extLst>
        </p:spPr>
      </p:pic>
      <p:pic>
        <p:nvPicPr>
          <p:cNvPr id="12" name="Picture 2" descr="Image result for fast and furious race start">
            <a:extLst>
              <a:ext uri="{FF2B5EF4-FFF2-40B4-BE49-F238E27FC236}">
                <a16:creationId xmlns:a16="http://schemas.microsoft.com/office/drawing/2014/main" id="{879E3DE9-89DC-48E2-88A2-AF1F12963C2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48" t="-49" r="14908" b="49"/>
          <a:stretch/>
        </p:blipFill>
        <p:spPr bwMode="auto">
          <a:xfrm>
            <a:off x="8594896" y="694280"/>
            <a:ext cx="2958042" cy="2958042"/>
          </a:xfrm>
          <a:prstGeom prst="rect">
            <a:avLst/>
          </a:prstGeom>
          <a:noFill/>
          <a:ln w="19050">
            <a:solidFill>
              <a:schemeClr val="bg2">
                <a:lumMod val="25000"/>
              </a:schemeClr>
            </a:solidFill>
          </a:ln>
          <a:effectLst>
            <a:outerShdw blurRad="317500" dist="114300" dir="2700000" sx="104000" sy="104000" algn="tl" rotWithShape="0">
              <a:prstClr val="black">
                <a:alpha val="7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eft shark">
            <a:extLst>
              <a:ext uri="{FF2B5EF4-FFF2-40B4-BE49-F238E27FC236}">
                <a16:creationId xmlns:a16="http://schemas.microsoft.com/office/drawing/2014/main" id="{947BC6B9-4A32-4644-BE67-F1A64638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589715"/>
            <a:ext cx="10394950" cy="5457349"/>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4098" name="Picture 2" descr="Katy Perry Left Shark GIF">
            <a:extLst>
              <a:ext uri="{FF2B5EF4-FFF2-40B4-BE49-F238E27FC236}">
                <a16:creationId xmlns:a16="http://schemas.microsoft.com/office/drawing/2014/main" id="{D20B4A49-36D1-4BF0-A29C-14D1B226E25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4005" y="825854"/>
            <a:ext cx="3703990" cy="498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84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1603"/>
            <a:ext cx="12319293" cy="6929603"/>
          </a:xfrm>
          <a:prstGeom prst="rect">
            <a:avLst/>
          </a:prstGeom>
        </p:spPr>
      </p:pic>
      <p:sp>
        <p:nvSpPr>
          <p:cNvPr id="2" name="Title 1">
            <a:extLst>
              <a:ext uri="{FF2B5EF4-FFF2-40B4-BE49-F238E27FC236}">
                <a16:creationId xmlns:a16="http://schemas.microsoft.com/office/drawing/2014/main" id="{BB22C9AD-0019-407D-9875-32412D195315}"/>
              </a:ext>
            </a:extLst>
          </p:cNvPr>
          <p:cNvSpPr>
            <a:spLocks noGrp="1"/>
          </p:cNvSpPr>
          <p:nvPr>
            <p:ph type="title"/>
          </p:nvPr>
        </p:nvSpPr>
        <p:spPr>
          <a:xfrm>
            <a:off x="475891" y="365126"/>
            <a:ext cx="10515600" cy="1506805"/>
          </a:xfrm>
        </p:spPr>
        <p:txBody>
          <a:bodyPr>
            <a:noAutofit/>
          </a:bodyPr>
          <a:lstStyle/>
          <a:p>
            <a:r>
              <a:rPr lang="en-US" sz="6000" dirty="0">
                <a:solidFill>
                  <a:schemeClr val="bg1"/>
                </a:solidFill>
              </a:rPr>
              <a:t>Setting </a:t>
            </a:r>
            <a:br>
              <a:rPr lang="en-US" sz="6000" dirty="0">
                <a:solidFill>
                  <a:schemeClr val="bg1"/>
                </a:solidFill>
              </a:rPr>
            </a:br>
            <a:r>
              <a:rPr lang="en-US" sz="6000" dirty="0">
                <a:solidFill>
                  <a:schemeClr val="bg1"/>
                </a:solidFill>
              </a:rPr>
              <a:t>the Scene</a:t>
            </a:r>
          </a:p>
        </p:txBody>
      </p:sp>
      <p:pic>
        <p:nvPicPr>
          <p:cNvPr id="1026" name="Picture 2" descr="Image result for sharknado 3 aw hell no">
            <a:extLst>
              <a:ext uri="{FF2B5EF4-FFF2-40B4-BE49-F238E27FC236}">
                <a16:creationId xmlns:a16="http://schemas.microsoft.com/office/drawing/2014/main" id="{10131875-5CA8-4676-9BBD-CE265055FC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31402">
            <a:off x="7920529" y="960349"/>
            <a:ext cx="3370673" cy="4991878"/>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5" name="Picture 4" descr="Two people walking down a street&#10;&#10;Description automatically generated">
            <a:extLst>
              <a:ext uri="{FF2B5EF4-FFF2-40B4-BE49-F238E27FC236}">
                <a16:creationId xmlns:a16="http://schemas.microsoft.com/office/drawing/2014/main" id="{04F9AF33-F68A-4840-8212-AB9A9567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241" y="3393198"/>
            <a:ext cx="4743450" cy="2667000"/>
          </a:xfrm>
          <a:prstGeom prst="rect">
            <a:avLst/>
          </a:prstGeom>
          <a:ln w="76200">
            <a:solidFill>
              <a:schemeClr val="bg1"/>
            </a:solidFill>
          </a:ln>
        </p:spPr>
      </p:pic>
    </p:spTree>
    <p:extLst>
      <p:ext uri="{BB962C8B-B14F-4D97-AF65-F5344CB8AC3E}">
        <p14:creationId xmlns:p14="http://schemas.microsoft.com/office/powerpoint/2010/main" val="21335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426"/>
            <a:ext cx="12292314" cy="6914426"/>
          </a:xfrm>
          <a:prstGeom prst="rect">
            <a:avLst/>
          </a:prstGeom>
        </p:spPr>
      </p:pic>
    </p:spTree>
    <p:extLst>
      <p:ext uri="{BB962C8B-B14F-4D97-AF65-F5344CB8AC3E}">
        <p14:creationId xmlns:p14="http://schemas.microsoft.com/office/powerpoint/2010/main" val="3026444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23" y="-96819"/>
            <a:ext cx="12364123" cy="6954819"/>
          </a:xfrm>
          <a:prstGeom prst="rect">
            <a:avLst/>
          </a:prstGeom>
        </p:spPr>
      </p:pic>
    </p:spTree>
    <p:extLst>
      <p:ext uri="{BB962C8B-B14F-4D97-AF65-F5344CB8AC3E}">
        <p14:creationId xmlns:p14="http://schemas.microsoft.com/office/powerpoint/2010/main" val="623646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
            <a:ext cx="12192000" cy="8124824"/>
          </a:xfrm>
          <a:prstGeom prst="rect">
            <a:avLst/>
          </a:prstGeom>
        </p:spPr>
      </p:pic>
      <p:sp>
        <p:nvSpPr>
          <p:cNvPr id="2" name="Title 1">
            <a:extLst>
              <a:ext uri="{FF2B5EF4-FFF2-40B4-BE49-F238E27FC236}">
                <a16:creationId xmlns:a16="http://schemas.microsoft.com/office/drawing/2014/main" id="{42DF359F-D135-43D6-A0C4-718309775B98}"/>
              </a:ext>
            </a:extLst>
          </p:cNvPr>
          <p:cNvSpPr>
            <a:spLocks noGrp="1"/>
          </p:cNvSpPr>
          <p:nvPr>
            <p:ph type="title"/>
          </p:nvPr>
        </p:nvSpPr>
        <p:spPr>
          <a:xfrm>
            <a:off x="497541" y="571314"/>
            <a:ext cx="10515600" cy="792556"/>
          </a:xfrm>
          <a:effectLst>
            <a:outerShdw blurRad="50800" dist="76200" dir="2700000" algn="tl" rotWithShape="0">
              <a:prstClr val="black">
                <a:alpha val="44000"/>
              </a:prstClr>
            </a:outerShdw>
          </a:effectLst>
        </p:spPr>
        <p:txBody>
          <a:bodyPr>
            <a:normAutofit fontScale="90000"/>
          </a:bodyPr>
          <a:lstStyle/>
          <a:p>
            <a:r>
              <a:rPr lang="en-US" dirty="0">
                <a:solidFill>
                  <a:schemeClr val="bg1"/>
                </a:solidFill>
              </a:rPr>
              <a:t>The Context:</a:t>
            </a:r>
            <a:br>
              <a:rPr lang="en-US" dirty="0">
                <a:solidFill>
                  <a:schemeClr val="bg1"/>
                </a:solidFill>
              </a:rPr>
            </a:br>
            <a:r>
              <a:rPr lang="en-US" sz="6700" dirty="0">
                <a:solidFill>
                  <a:schemeClr val="bg1"/>
                </a:solidFill>
              </a:rPr>
              <a:t>ECONOMY</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395" t="29101" r="30726" b="29404"/>
          <a:stretch/>
        </p:blipFill>
        <p:spPr>
          <a:xfrm rot="2225694">
            <a:off x="14499515" y="5142455"/>
            <a:ext cx="6540498" cy="2770095"/>
          </a:xfrm>
          <a:prstGeom prst="rect">
            <a:avLst/>
          </a:prstGeom>
          <a:effectLst>
            <a:outerShdw blurRad="50800" dist="1524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698" y="-1282828"/>
            <a:ext cx="6608362" cy="4233482"/>
          </a:xfrm>
          <a:prstGeom prst="rect">
            <a:avLst/>
          </a:prstGeom>
          <a:effectLst>
            <a:outerShdw blurRad="266700" dist="114300" dir="2700000" algn="tl" rotWithShape="0">
              <a:prstClr val="black">
                <a:alpha val="47000"/>
              </a:prst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96261">
            <a:off x="7901847" y="-5652087"/>
            <a:ext cx="7217669" cy="4869367"/>
          </a:xfrm>
          <a:prstGeom prst="rect">
            <a:avLst/>
          </a:prstGeom>
          <a:effectLst>
            <a:outerShdw blurRad="152400" dist="127000" dir="2700000" algn="tl" rotWithShape="0">
              <a:prstClr val="black">
                <a:alpha val="44000"/>
              </a:prstClr>
            </a:outerShdw>
          </a:effectLst>
        </p:spPr>
      </p:pic>
    </p:spTree>
    <p:extLst>
      <p:ext uri="{BB962C8B-B14F-4D97-AF65-F5344CB8AC3E}">
        <p14:creationId xmlns:p14="http://schemas.microsoft.com/office/powerpoint/2010/main" val="311325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11797 -0.36158 L 1.64336 0.87847 " pathEditMode="relative" rAng="0" ptsTypes="AA">
                                      <p:cBhvr>
                                        <p:cTn id="6" dur="5000" fill="hold"/>
                                        <p:tgtEl>
                                          <p:spTgt spid="8"/>
                                        </p:tgtEl>
                                        <p:attrNameLst>
                                          <p:attrName>ppt_x</p:attrName>
                                          <p:attrName>ppt_y</p:attrName>
                                        </p:attrNameLst>
                                      </p:cBhvr>
                                      <p:rCtr x="76263" y="61991"/>
                                    </p:animMotion>
                                  </p:childTnLst>
                                </p:cTn>
                              </p:par>
                              <p:par>
                                <p:cTn id="7" presetID="42" presetClass="path" presetSubtype="0" accel="50000" decel="50000" fill="hold" nodeType="withEffect">
                                  <p:stCondLst>
                                    <p:cond delay="0"/>
                                  </p:stCondLst>
                                  <p:childTnLst>
                                    <p:animMotion origin="layout" path="M -6.25E-7 1.48148E-6 L -1.19609 1.58356 " pathEditMode="relative" rAng="0" ptsTypes="AA">
                                      <p:cBhvr>
                                        <p:cTn id="8" dur="5000" fill="hold"/>
                                        <p:tgtEl>
                                          <p:spTgt spid="9"/>
                                        </p:tgtEl>
                                        <p:attrNameLst>
                                          <p:attrName>ppt_x</p:attrName>
                                          <p:attrName>ppt_y</p:attrName>
                                        </p:attrNameLst>
                                      </p:cBhvr>
                                      <p:rCtr x="-59805" y="79167"/>
                                    </p:animMotion>
                                  </p:childTnLst>
                                </p:cTn>
                              </p:par>
                              <p:par>
                                <p:cTn id="9" presetID="42" presetClass="path" presetSubtype="0" accel="50000" decel="50000" fill="hold" nodeType="withEffect">
                                  <p:stCondLst>
                                    <p:cond delay="0"/>
                                  </p:stCondLst>
                                  <p:childTnLst>
                                    <p:animMotion origin="layout" path="M -2.08333E-6 -3.7037E-7 L -1.6625 -0.6287 " pathEditMode="relative" rAng="0" ptsTypes="AA">
                                      <p:cBhvr>
                                        <p:cTn id="10" dur="5000" fill="hold"/>
                                        <p:tgtEl>
                                          <p:spTgt spid="6"/>
                                        </p:tgtEl>
                                        <p:attrNameLst>
                                          <p:attrName>ppt_x</p:attrName>
                                          <p:attrName>ppt_y</p:attrName>
                                        </p:attrNameLst>
                                      </p:cBhvr>
                                      <p:rCtr x="-83125" y="-3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1" t="-2760" r="-131" b="2760"/>
          <a:stretch/>
        </p:blipFill>
        <p:spPr>
          <a:xfrm>
            <a:off x="-64736" y="-678157"/>
            <a:ext cx="12316078" cy="8210718"/>
          </a:xfrm>
          <a:prstGeom prst="rect">
            <a:avLst/>
          </a:prstGeom>
        </p:spPr>
      </p:pic>
      <p:sp>
        <p:nvSpPr>
          <p:cNvPr id="7" name="Title 1">
            <a:extLst>
              <a:ext uri="{FF2B5EF4-FFF2-40B4-BE49-F238E27FC236}">
                <a16:creationId xmlns:a16="http://schemas.microsoft.com/office/drawing/2014/main" id="{42DF359F-D135-43D6-A0C4-718309775B98}"/>
              </a:ext>
            </a:extLst>
          </p:cNvPr>
          <p:cNvSpPr>
            <a:spLocks noGrp="1"/>
          </p:cNvSpPr>
          <p:nvPr>
            <p:ph type="title"/>
          </p:nvPr>
        </p:nvSpPr>
        <p:spPr>
          <a:xfrm>
            <a:off x="497541" y="571314"/>
            <a:ext cx="10515600" cy="792556"/>
          </a:xfrm>
          <a:effectLst>
            <a:outerShdw blurRad="50800" dist="76200" dir="2700000" algn="tl" rotWithShape="0">
              <a:prstClr val="black">
                <a:alpha val="44000"/>
              </a:prstClr>
            </a:outerShdw>
          </a:effectLst>
        </p:spPr>
        <p:txBody>
          <a:bodyPr>
            <a:normAutofit fontScale="90000"/>
          </a:bodyPr>
          <a:lstStyle/>
          <a:p>
            <a:r>
              <a:rPr lang="en-US" dirty="0">
                <a:solidFill>
                  <a:schemeClr val="bg1"/>
                </a:solidFill>
              </a:rPr>
              <a:t>The Context:</a:t>
            </a:r>
            <a:br>
              <a:rPr lang="en-US" dirty="0">
                <a:solidFill>
                  <a:schemeClr val="bg1"/>
                </a:solidFill>
              </a:rPr>
            </a:br>
            <a:r>
              <a:rPr lang="en-US" sz="6700" dirty="0">
                <a:solidFill>
                  <a:schemeClr val="bg1"/>
                </a:solidFill>
              </a:rPr>
              <a:t>POLICY</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1395" t="29101" r="30726" b="29404"/>
          <a:stretch/>
        </p:blipFill>
        <p:spPr>
          <a:xfrm rot="17726498">
            <a:off x="3292710" y="-5071633"/>
            <a:ext cx="6540498" cy="2770095"/>
          </a:xfrm>
          <a:prstGeom prst="rect">
            <a:avLst/>
          </a:prstGeom>
          <a:effectLst>
            <a:outerShdw blurRad="50800" dist="152400" dir="2700000" algn="tl" rotWithShape="0">
              <a:prstClr val="black">
                <a:alpha val="40000"/>
              </a:prst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362" y="-752871"/>
            <a:ext cx="6608362" cy="4233482"/>
          </a:xfrm>
          <a:prstGeom prst="rect">
            <a:avLst/>
          </a:prstGeom>
          <a:effectLst>
            <a:outerShdw blurRad="266700" dist="114300" dir="2700000" algn="tl" rotWithShape="0">
              <a:prstClr val="black">
                <a:alpha val="47000"/>
              </a:prst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60858">
            <a:off x="13845446" y="-1467092"/>
            <a:ext cx="7217669" cy="4869367"/>
          </a:xfrm>
          <a:prstGeom prst="rect">
            <a:avLst/>
          </a:prstGeom>
          <a:effectLst>
            <a:outerShdw blurRad="152400" dist="127000" dir="2700000" algn="tl" rotWithShape="0">
              <a:prstClr val="black">
                <a:alpha val="44000"/>
              </a:prstClr>
            </a:outerShdw>
          </a:effectLst>
        </p:spPr>
      </p:pic>
    </p:spTree>
    <p:extLst>
      <p:ext uri="{BB962C8B-B14F-4D97-AF65-F5344CB8AC3E}">
        <p14:creationId xmlns:p14="http://schemas.microsoft.com/office/powerpoint/2010/main" val="273128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6.25E-7 -2.22222E-6 L -1.6888 0.71991 " pathEditMode="relative" rAng="0" ptsTypes="AA">
                                      <p:cBhvr>
                                        <p:cTn id="6" dur="5000" fill="hold"/>
                                        <p:tgtEl>
                                          <p:spTgt spid="12"/>
                                        </p:tgtEl>
                                        <p:attrNameLst>
                                          <p:attrName>ppt_x</p:attrName>
                                          <p:attrName>ppt_y</p:attrName>
                                        </p:attrNameLst>
                                      </p:cBhvr>
                                      <p:rCtr x="-84440" y="35995"/>
                                    </p:animMotion>
                                  </p:childTnLst>
                                </p:cTn>
                              </p:par>
                              <p:par>
                                <p:cTn id="7" presetID="42" presetClass="path" presetSubtype="0" accel="50000" decel="50000" fill="hold" nodeType="withEffect">
                                  <p:stCondLst>
                                    <p:cond delay="0"/>
                                  </p:stCondLst>
                                  <p:childTnLst>
                                    <p:animMotion origin="layout" path="M 2.29167E-6 -2.59259E-6 L 1.73281 0.13635 " pathEditMode="relative" rAng="0" ptsTypes="AA">
                                      <p:cBhvr>
                                        <p:cTn id="8" dur="5000" fill="hold"/>
                                        <p:tgtEl>
                                          <p:spTgt spid="11"/>
                                        </p:tgtEl>
                                        <p:attrNameLst>
                                          <p:attrName>ppt_x</p:attrName>
                                          <p:attrName>ppt_y</p:attrName>
                                        </p:attrNameLst>
                                      </p:cBhvr>
                                      <p:rCtr x="86641" y="6806"/>
                                    </p:animMotion>
                                  </p:childTnLst>
                                </p:cTn>
                              </p:par>
                              <p:par>
                                <p:cTn id="9" presetID="42" presetClass="path" presetSubtype="0" accel="50000" decel="50000" fill="hold" nodeType="withEffect">
                                  <p:stCondLst>
                                    <p:cond delay="0"/>
                                  </p:stCondLst>
                                  <p:childTnLst>
                                    <p:animMotion origin="layout" path="M 0.00391 -0.10255 L -0.01536 2.04236 " pathEditMode="relative" rAng="0" ptsTypes="AA">
                                      <p:cBhvr>
                                        <p:cTn id="10" dur="5000" fill="hold"/>
                                        <p:tgtEl>
                                          <p:spTgt spid="10"/>
                                        </p:tgtEl>
                                        <p:attrNameLst>
                                          <p:attrName>ppt_x</p:attrName>
                                          <p:attrName>ppt_y</p:attrName>
                                        </p:attrNameLst>
                                      </p:cBhvr>
                                      <p:rCtr x="-964" y="107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21" t="18267" r="9972" b="5057"/>
          <a:stretch/>
        </p:blipFill>
        <p:spPr>
          <a:xfrm>
            <a:off x="-57150" y="-95250"/>
            <a:ext cx="12268200" cy="6934200"/>
          </a:xfrm>
          <a:prstGeom prst="rect">
            <a:avLst/>
          </a:prstGeom>
        </p:spPr>
      </p:pic>
      <p:sp>
        <p:nvSpPr>
          <p:cNvPr id="5" name="Title 1">
            <a:extLst>
              <a:ext uri="{FF2B5EF4-FFF2-40B4-BE49-F238E27FC236}">
                <a16:creationId xmlns:a16="http://schemas.microsoft.com/office/drawing/2014/main" id="{42DF359F-D135-43D6-A0C4-718309775B98}"/>
              </a:ext>
            </a:extLst>
          </p:cNvPr>
          <p:cNvSpPr>
            <a:spLocks noGrp="1"/>
          </p:cNvSpPr>
          <p:nvPr>
            <p:ph type="title"/>
          </p:nvPr>
        </p:nvSpPr>
        <p:spPr>
          <a:xfrm>
            <a:off x="497541" y="571314"/>
            <a:ext cx="10515600" cy="792556"/>
          </a:xfrm>
          <a:effectLst>
            <a:outerShdw blurRad="50800" dist="76200" dir="2700000" algn="tl" rotWithShape="0">
              <a:prstClr val="black">
                <a:alpha val="44000"/>
              </a:prstClr>
            </a:outerShdw>
          </a:effectLst>
        </p:spPr>
        <p:txBody>
          <a:bodyPr>
            <a:normAutofit fontScale="90000"/>
          </a:bodyPr>
          <a:lstStyle/>
          <a:p>
            <a:r>
              <a:rPr lang="en-US" dirty="0">
                <a:solidFill>
                  <a:schemeClr val="bg1"/>
                </a:solidFill>
              </a:rPr>
              <a:t>The Context:</a:t>
            </a:r>
            <a:br>
              <a:rPr lang="en-US" dirty="0">
                <a:solidFill>
                  <a:schemeClr val="bg1"/>
                </a:solidFill>
              </a:rPr>
            </a:br>
            <a:r>
              <a:rPr lang="en-US" sz="6700" dirty="0">
                <a:solidFill>
                  <a:schemeClr val="bg1"/>
                </a:solidFill>
              </a:rPr>
              <a:t>POLITICS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1395" t="29101" r="30726" b="29404"/>
          <a:stretch/>
        </p:blipFill>
        <p:spPr>
          <a:xfrm rot="18968477">
            <a:off x="13936381" y="670729"/>
            <a:ext cx="6540498" cy="2770095"/>
          </a:xfrm>
          <a:prstGeom prst="rect">
            <a:avLst/>
          </a:prstGeom>
          <a:effectLst>
            <a:outerShdw blurRad="50800" dist="152400" dir="2700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8353">
            <a:off x="-6919374" y="-714570"/>
            <a:ext cx="5824194" cy="3731124"/>
          </a:xfrm>
          <a:prstGeom prst="rect">
            <a:avLst/>
          </a:prstGeom>
          <a:effectLst>
            <a:outerShdw blurRad="266700" dist="114300" dir="2700000" algn="tl" rotWithShape="0">
              <a:prstClr val="black">
                <a:alpha val="47000"/>
              </a:prst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60858">
            <a:off x="13235846" y="2609609"/>
            <a:ext cx="7217669" cy="4869367"/>
          </a:xfrm>
          <a:prstGeom prst="rect">
            <a:avLst/>
          </a:prstGeom>
          <a:effectLst>
            <a:outerShdw blurRad="152400" dist="127000" dir="2700000" algn="tl" rotWithShape="0">
              <a:prstClr val="black">
                <a:alpha val="44000"/>
              </a:prstClr>
            </a:outerShdw>
          </a:effectLst>
        </p:spPr>
      </p:pic>
    </p:spTree>
    <p:extLst>
      <p:ext uri="{BB962C8B-B14F-4D97-AF65-F5344CB8AC3E}">
        <p14:creationId xmlns:p14="http://schemas.microsoft.com/office/powerpoint/2010/main" val="125675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6771 -0.16783 L 1.62396 0.64098 " pathEditMode="relative" rAng="0" ptsTypes="AA">
                                      <p:cBhvr>
                                        <p:cTn id="6" dur="5000" fill="hold"/>
                                        <p:tgtEl>
                                          <p:spTgt spid="9"/>
                                        </p:tgtEl>
                                        <p:attrNameLst>
                                          <p:attrName>ppt_x</p:attrName>
                                          <p:attrName>ppt_y</p:attrName>
                                        </p:attrNameLst>
                                      </p:cBhvr>
                                      <p:rCtr x="76094" y="38773"/>
                                    </p:animMotion>
                                  </p:childTnLst>
                                </p:cTn>
                              </p:par>
                              <p:par>
                                <p:cTn id="7" presetID="42" presetClass="path" presetSubtype="0" accel="50000" decel="50000" fill="hold" nodeType="withEffect">
                                  <p:stCondLst>
                                    <p:cond delay="0"/>
                                  </p:stCondLst>
                                  <p:childTnLst>
                                    <p:animMotion origin="layout" path="M -0.17695 0.2618 L -1.64258 -0.73542 " pathEditMode="relative" rAng="0" ptsTypes="AA">
                                      <p:cBhvr>
                                        <p:cTn id="8" dur="5000" fill="hold"/>
                                        <p:tgtEl>
                                          <p:spTgt spid="10"/>
                                        </p:tgtEl>
                                        <p:attrNameLst>
                                          <p:attrName>ppt_x</p:attrName>
                                          <p:attrName>ppt_y</p:attrName>
                                        </p:attrNameLst>
                                      </p:cBhvr>
                                      <p:rCtr x="-73281" y="-49861"/>
                                    </p:animMotion>
                                  </p:childTnLst>
                                </p:cTn>
                              </p:par>
                              <p:par>
                                <p:cTn id="9" presetID="42" presetClass="path" presetSubtype="0" accel="50000" decel="50000" fill="hold" nodeType="withEffect">
                                  <p:stCondLst>
                                    <p:cond delay="0"/>
                                  </p:stCondLst>
                                  <p:childTnLst>
                                    <p:animMotion origin="layout" path="M 0.06992 -0.00371 L -1.67383 0.38611 " pathEditMode="relative" rAng="0" ptsTypes="AA">
                                      <p:cBhvr>
                                        <p:cTn id="10" dur="5000" fill="hold"/>
                                        <p:tgtEl>
                                          <p:spTgt spid="8"/>
                                        </p:tgtEl>
                                        <p:attrNameLst>
                                          <p:attrName>ppt_x</p:attrName>
                                          <p:attrName>ppt_y</p:attrName>
                                        </p:attrNameLst>
                                      </p:cBhvr>
                                      <p:rCtr x="-87187" y="1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49" y="-83752"/>
            <a:ext cx="12506329" cy="703481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871" y="960115"/>
            <a:ext cx="8778257" cy="4937770"/>
          </a:xfrm>
          <a:prstGeom prst="rect">
            <a:avLst/>
          </a:prstGeom>
          <a:effectLst>
            <a:outerShdw blurRad="419100" sx="102000" sy="102000" algn="tl" rotWithShape="0">
              <a:prstClr val="black">
                <a:alpha val="84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871" y="960115"/>
            <a:ext cx="8778257" cy="493777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871" y="960115"/>
            <a:ext cx="8778257" cy="493777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6871" y="960115"/>
            <a:ext cx="8778257" cy="4937770"/>
          </a:xfrm>
          <a:prstGeom prst="rect">
            <a:avLst/>
          </a:prstGeom>
        </p:spPr>
      </p:pic>
    </p:spTree>
    <p:extLst>
      <p:ext uri="{BB962C8B-B14F-4D97-AF65-F5344CB8AC3E}">
        <p14:creationId xmlns:p14="http://schemas.microsoft.com/office/powerpoint/2010/main" val="147168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011"/>
            <a:ext cx="12407136" cy="6927011"/>
          </a:xfrm>
          <a:prstGeom prst="rect">
            <a:avLst/>
          </a:prstGeom>
        </p:spPr>
      </p:pic>
    </p:spTree>
    <p:extLst>
      <p:ext uri="{BB962C8B-B14F-4D97-AF65-F5344CB8AC3E}">
        <p14:creationId xmlns:p14="http://schemas.microsoft.com/office/powerpoint/2010/main" val="2311457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5196</Words>
  <Application>Microsoft Macintosh PowerPoint</Application>
  <PresentationFormat>Widescreen</PresentationFormat>
  <Paragraphs>302</Paragraphs>
  <Slides>41</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PowerPoint Presentation</vt:lpstr>
      <vt:lpstr>PowerPoint Presentation</vt:lpstr>
      <vt:lpstr>PowerPoint Presentation</vt:lpstr>
      <vt:lpstr>Setting  the Scene</vt:lpstr>
      <vt:lpstr>The Context: ECONOMY</vt:lpstr>
      <vt:lpstr>The Context: POLICY</vt:lpstr>
      <vt:lpstr>The Context: POLITICS</vt:lpstr>
      <vt:lpstr>PowerPoint Presentation</vt:lpstr>
      <vt:lpstr>PowerPoint Presentation</vt:lpstr>
      <vt:lpstr>PowerPoint Presentation</vt:lpstr>
      <vt:lpstr>State Legislature</vt:lpstr>
      <vt:lpstr>2019 Election Results Show a Purple Streak</vt:lpstr>
      <vt:lpstr>Senators Take Starring Roles</vt:lpstr>
      <vt:lpstr>General Fund Grows Unevenly</vt:lpstr>
      <vt:lpstr>Coming Attractions in the Budget</vt:lpstr>
      <vt:lpstr>Pressure Builds on State Finances</vt:lpstr>
      <vt:lpstr>PowerPoint Presentation</vt:lpstr>
      <vt:lpstr>PowerPoint Presentation</vt:lpstr>
      <vt:lpstr>PowerPoint Presentation</vt:lpstr>
      <vt:lpstr>Old Deputies Wield New Power</vt:lpstr>
      <vt:lpstr>PowerPoint Presentation</vt:lpstr>
      <vt:lpstr>Polis Places Big Bets</vt:lpstr>
      <vt:lpstr>Public Option Gets a New Flavor</vt:lpstr>
      <vt:lpstr>PowerPoint Presentation</vt:lpstr>
      <vt:lpstr>PowerPoint Presentation</vt:lpstr>
      <vt:lpstr>Affordability and Transparency</vt:lpstr>
      <vt:lpstr>Who Pays? How Much? And For What?</vt:lpstr>
      <vt:lpstr>PowerPoint Presentation</vt:lpstr>
      <vt:lpstr>PowerPoint Presentation</vt:lpstr>
      <vt:lpstr>PowerPoint Presentation</vt:lpstr>
      <vt:lpstr>PowerPoint Presentation</vt:lpstr>
      <vt:lpstr>What to Expect</vt:lpstr>
      <vt:lpstr>PowerPoint Presentation</vt:lpstr>
      <vt:lpstr>PowerPoint Presentation</vt:lpstr>
      <vt:lpstr>Spotlight: Hospitals Pushing Back</vt:lpstr>
      <vt:lpstr>Bills Will Fight for Attention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Clark</dc:creator>
  <cp:lastModifiedBy>Joe Hanel</cp:lastModifiedBy>
  <cp:revision>221</cp:revision>
  <cp:lastPrinted>2019-12-04T22:26:17Z</cp:lastPrinted>
  <dcterms:created xsi:type="dcterms:W3CDTF">2019-11-12T21:22:52Z</dcterms:created>
  <dcterms:modified xsi:type="dcterms:W3CDTF">2023-05-13T01:58:56Z</dcterms:modified>
</cp:coreProperties>
</file>