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283_5ADC71D5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290_C436EBFC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293_FF29DD2D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29B_8C9BCE7D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modernComment_288_F5252414.xml" ContentType="application/vnd.ms-powerpoint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65" r:id="rId2"/>
    <p:sldId id="666" r:id="rId3"/>
    <p:sldId id="278" r:id="rId4"/>
    <p:sldId id="660" r:id="rId5"/>
    <p:sldId id="646" r:id="rId6"/>
    <p:sldId id="651" r:id="rId7"/>
    <p:sldId id="653" r:id="rId8"/>
    <p:sldId id="266" r:id="rId9"/>
    <p:sldId id="655" r:id="rId10"/>
    <p:sldId id="644" r:id="rId11"/>
    <p:sldId id="636" r:id="rId12"/>
    <p:sldId id="642" r:id="rId13"/>
    <p:sldId id="415" r:id="rId14"/>
    <p:sldId id="643" r:id="rId15"/>
    <p:sldId id="654" r:id="rId16"/>
    <p:sldId id="656" r:id="rId17"/>
    <p:sldId id="652" r:id="rId18"/>
    <p:sldId id="661" r:id="rId19"/>
    <p:sldId id="662" r:id="rId20"/>
    <p:sldId id="659" r:id="rId21"/>
    <p:sldId id="272" r:id="rId22"/>
    <p:sldId id="276" r:id="rId23"/>
    <p:sldId id="668" r:id="rId24"/>
    <p:sldId id="665" r:id="rId25"/>
    <p:sldId id="667" r:id="rId26"/>
    <p:sldId id="647" r:id="rId27"/>
    <p:sldId id="269" r:id="rId28"/>
    <p:sldId id="273" r:id="rId29"/>
    <p:sldId id="663" r:id="rId30"/>
    <p:sldId id="658" r:id="rId31"/>
    <p:sldId id="638" r:id="rId32"/>
    <p:sldId id="648" r:id="rId33"/>
    <p:sldId id="639" r:id="rId34"/>
    <p:sldId id="649" r:id="rId35"/>
    <p:sldId id="645" r:id="rId36"/>
    <p:sldId id="25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584300-81BF-DB2F-7C70-8F92164D7650}" name="Sara Schmitt" initials="SS" userId="S::schmitts@coloradohealthinstitute.org::5e9167f1-9d2a-4a70-b3af-4a63d49f8be7" providerId="AD"/>
  <p188:author id="{2DE02B03-5872-A1EF-8887-7B61DD0A6B5D}" name="Brian Clark" initials="BC" userId="S::clarkb@coloradohealthinstitute.org::7468c2c0-4222-4878-88b9-d7205d3daa3b" providerId="AD"/>
  <p188:author id="{E08CE53F-7645-8A42-9C62-D1316F57E946}" name="Joe Hanel" initials="JH" userId="S::jhanel@coloradohealthinstitute.org::5298031e-53c0-4cd1-b15a-631ce775160d" providerId="AD"/>
  <p188:author id="{F7ED2164-33E4-5081-D6FC-DCAD1572E260}" name="Kristi Arellano" initials="KA" userId="S::ArellanoK@coloradohealthinstitute.org::e38be4b8-36d3-45eb-960c-589270d1f378" providerId="AD"/>
  <p188:author id="{E0EA49DD-3D99-4B40-34FE-B6A7FA4D8D55}" name="Allie Morgan" initials="AM" userId="S::morgana@coloradohealthinstitute.org::de44d911-7546-4862-9292-9e5acc0eb4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81A"/>
    <a:srgbClr val="2E6380"/>
    <a:srgbClr val="7E7B6A"/>
    <a:srgbClr val="646344"/>
    <a:srgbClr val="B42E12"/>
    <a:srgbClr val="FFFFFF"/>
    <a:srgbClr val="181717"/>
    <a:srgbClr val="FDD46F"/>
    <a:srgbClr val="7AA6B9"/>
    <a:srgbClr val="7A9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8" autoAdjust="0"/>
    <p:restoredTop sz="73197" autoAdjust="0"/>
  </p:normalViewPr>
  <p:slideViewPr>
    <p:cSldViewPr snapToGrid="0">
      <p:cViewPr varScale="1">
        <p:scale>
          <a:sx n="79" d="100"/>
          <a:sy n="79" d="100"/>
        </p:scale>
        <p:origin x="11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33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modernComment_283_5ADC71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07341B-E19F-4D9C-9B5E-80612E7EE99B}" authorId="{E0EA49DD-3D99-4B40-34FE-B6A7FA4D8D55}" status="resolved" created="2022-11-07T22:22:23.901">
    <pc:sldMkLst xmlns:pc="http://schemas.microsoft.com/office/powerpoint/2013/main/command">
      <pc:docMk/>
      <pc:sldMk cId="1524396501" sldId="643"/>
    </pc:sldMkLst>
    <p188:txBody>
      <a:bodyPr/>
      <a:lstStyle/>
      <a:p>
        <a:r>
          <a:rPr lang="en-US"/>
          <a:t>UPDATE to show new numbers and leadership following election</a:t>
        </a:r>
      </a:p>
    </p188:txBody>
  </p188:cm>
</p188:cmLst>
</file>

<file path=ppt/comments/modernComment_288_F52524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848C44-5B36-49A6-AE3E-728B93B35914}" authorId="{04584300-81BF-DB2F-7C70-8F92164D7650}" status="resolved" created="2022-11-10T17:46:51.134">
    <pc:sldMkLst xmlns:pc="http://schemas.microsoft.com/office/powerpoint/2013/main/command">
      <pc:docMk/>
      <pc:sldMk cId="4112851988" sldId="648"/>
    </pc:sldMkLst>
    <p188:txBody>
      <a:bodyPr/>
      <a:lstStyle/>
      <a:p>
        <a:r>
          <a:rPr lang="en-US"/>
          <a:t>Should we flag the CHCO bill around MK reimbursement for CHWs? 
Do we expect more for prevention &amp; family planning? </a:t>
        </a:r>
      </a:p>
    </p188:txBody>
  </p188:cm>
</p188:cmLst>
</file>

<file path=ppt/comments/modernComment_290_C436EB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7F497A-65EF-4676-B2A3-1BE0DE2BD141}" authorId="{2DE02B03-5872-A1EF-8887-7B61DD0A6B5D}" created="2022-12-08T05:03:37.33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91933692" sldId="656"/>
      <ac:grpSpMk id="11" creationId="{694CDB1E-8D99-DB0E-F4D3-B5ADEE63BAD7}"/>
    </ac:deMkLst>
    <p188:txBody>
      <a:bodyPr/>
      <a:lstStyle/>
      <a:p>
        <a:r>
          <a:rPr lang="en-US"/>
          <a:t>The donkey illo is based on your note about how far left the Dems will go. Let me know if this doesn't work</a:t>
        </a:r>
      </a:p>
    </p188:txBody>
  </p188:cm>
</p188:cmLst>
</file>

<file path=ppt/comments/modernComment_293_FF29DD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F05A6B-A7DF-464D-B30B-67DEF8EF2E0E}" authorId="{2DE02B03-5872-A1EF-8887-7B61DD0A6B5D}" created="2022-12-08T02:52:14.767">
    <pc:sldMkLst xmlns:pc="http://schemas.microsoft.com/office/powerpoint/2013/main/command">
      <pc:docMk/>
      <pc:sldMk cId="4280933677" sldId="659"/>
    </pc:sldMkLst>
    <p188:txBody>
      <a:bodyPr/>
      <a:lstStyle/>
      <a:p>
        <a:r>
          <a:rPr lang="en-US"/>
          <a:t>Is this too cheesy?
</a:t>
        </a:r>
      </a:p>
    </p188:txBody>
  </p188:cm>
</p188:cmLst>
</file>

<file path=ppt/comments/modernComment_29B_8C9BCE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51E76C-EA9F-474A-A241-54E6DAC5860D}" authorId="{E0EA49DD-3D99-4B40-34FE-B6A7FA4D8D55}" status="resolved" created="2022-11-30T16:26:11.538">
    <pc:sldMkLst xmlns:pc="http://schemas.microsoft.com/office/powerpoint/2013/main/command">
      <pc:docMk/>
      <pc:sldMk cId="2359021181" sldId="667"/>
    </pc:sldMkLst>
    <p188:txBody>
      <a:bodyPr/>
      <a:lstStyle/>
      <a:p>
        <a:r>
          <a:rPr lang="en-US"/>
          <a:t>BRIAN: Can we do graphics/images for this slide rather than text? Last line could either come in as text or just have the "$85M"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513F5-845C-4599-88D2-7B952DC258C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73674-4EA1-497E-BFE1-BF1EE84C9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Action-packed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 content session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Part recap, part forecast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Wrap up w/ a look at what’s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74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month out from the election.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Start with federal.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Congress split. No real hope of major action next 2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story is Rep-elect </a:t>
            </a:r>
            <a:r>
              <a:rPr lang="en-US" dirty="0" err="1"/>
              <a:t>Caraveo</a:t>
            </a:r>
            <a:r>
              <a:rPr lang="en-US" dirty="0"/>
              <a:t>. 1% over </a:t>
            </a:r>
            <a:r>
              <a:rPr lang="en-US" dirty="0" err="1"/>
              <a:t>Kirkmeyer</a:t>
            </a:r>
            <a:r>
              <a:rPr lang="en-US" b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New district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Physician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</a:t>
            </a:r>
            <a:r>
              <a:rPr lang="en-US" b="0" baseline="30000" dirty="0"/>
              <a:t>st</a:t>
            </a:r>
            <a:r>
              <a:rPr lang="en-US" b="0" dirty="0"/>
              <a:t> Latina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She and Pettersen are only 6</a:t>
            </a:r>
            <a:r>
              <a:rPr lang="en-US" b="0" baseline="30000" dirty="0"/>
              <a:t>th</a:t>
            </a:r>
            <a:r>
              <a:rPr lang="en-US" b="0" dirty="0"/>
              <a:t> and 7</a:t>
            </a:r>
            <a:r>
              <a:rPr lang="en-US" b="0" baseline="30000" dirty="0"/>
              <a:t>th</a:t>
            </a:r>
            <a:r>
              <a:rPr lang="en-US" b="0" dirty="0"/>
              <a:t> women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Q: who was the first?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91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for the other top offices, it was a Democratic cakewalk. </a:t>
            </a:r>
          </a:p>
          <a:p>
            <a:r>
              <a:rPr lang="en-US" dirty="0"/>
              <a:t>Won all statewide contests by 10% or more. </a:t>
            </a:r>
          </a:p>
          <a:p>
            <a:r>
              <a:rPr lang="en-US" dirty="0"/>
              <a:t>Polis,  won by 19. Bennet: 14. easiest election of his career.</a:t>
            </a:r>
          </a:p>
          <a:p>
            <a:r>
              <a:rPr lang="en-US" dirty="0"/>
              <a:t>Treasurer, SOS, AG all re-elected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ballot issues. progressive</a:t>
            </a:r>
          </a:p>
          <a:p>
            <a:r>
              <a:rPr lang="en-US" b="1" dirty="0"/>
              <a:t>school meals. </a:t>
            </a:r>
            <a:r>
              <a:rPr lang="en-US" dirty="0"/>
              <a:t>First time CO voters have approved a tax that wasn’t on tobacco or marijuana.</a:t>
            </a:r>
          </a:p>
          <a:p>
            <a:r>
              <a:rPr lang="en-US" b="1" i="0" u="none" strike="noStrike" dirty="0">
                <a:solidFill>
                  <a:srgbClr val="4A4A4A"/>
                </a:solidFill>
                <a:effectLst/>
                <a:latin typeface="Open Sans" panose="020F0502020204030204" pitchFamily="34" charset="0"/>
              </a:rPr>
              <a:t>Psilocybin</a:t>
            </a:r>
            <a:r>
              <a:rPr lang="en-US" b="1" dirty="0"/>
              <a:t> mushrooms</a:t>
            </a:r>
            <a:r>
              <a:rPr lang="en-US" dirty="0"/>
              <a:t>. Second state to do so (Oregon).</a:t>
            </a:r>
          </a:p>
          <a:p>
            <a:r>
              <a:rPr lang="en-US" b="1" dirty="0"/>
              <a:t>$300m for affordable housing</a:t>
            </a:r>
            <a:r>
              <a:rPr lang="en-US" dirty="0"/>
              <a:t>. NCSL: only affordable housing measure </a:t>
            </a:r>
          </a:p>
          <a:p>
            <a:r>
              <a:rPr lang="en-US" dirty="0"/>
              <a:t>tax cut: conservatives’ lone victory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1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down the ballot to … what we’re talking about this afternoon.</a:t>
            </a:r>
          </a:p>
          <a:p>
            <a:r>
              <a:rPr lang="en-US" i="0" dirty="0"/>
              <a:t>Here’s where the state legislature stood last session. </a:t>
            </a:r>
          </a:p>
          <a:p>
            <a:r>
              <a:rPr lang="en-US" i="0" dirty="0"/>
              <a:t>Ds commanding lead in the House, 3-2 majority in the Senate. </a:t>
            </a:r>
          </a:p>
          <a:p>
            <a:r>
              <a:rPr lang="en-US" i="0" dirty="0"/>
              <a:t>Republicans thought their best chance to regain a foothold on power was to win back the state Senate. </a:t>
            </a:r>
          </a:p>
          <a:p>
            <a:r>
              <a:rPr lang="en-US" i="0" dirty="0"/>
              <a:t>They had to flip just four seats. So what happened?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2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lost another 2 in the Senate. 5 in the House. </a:t>
            </a:r>
          </a:p>
          <a:p>
            <a:r>
              <a:rPr lang="en-US" i="0" dirty="0"/>
              <a:t>70% supermajority in the House. It’s the widest D margin in state history.</a:t>
            </a:r>
          </a:p>
          <a:p>
            <a:r>
              <a:rPr lang="en-US" i="0" dirty="0"/>
              <a:t>For the Colorado Republican Party, it was simply brutal.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49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Rep. Colin Larson, … probably would have been House Minority Leader </a:t>
            </a:r>
          </a:p>
          <a:p>
            <a:r>
              <a:rPr lang="en-US" b="1" dirty="0"/>
              <a:t>extinction-level event, </a:t>
            </a:r>
          </a:p>
          <a:p>
            <a:r>
              <a:rPr lang="en-US" b="0" dirty="0"/>
              <a:t>Doesn’t mean Republicans cease to exist. </a:t>
            </a:r>
            <a:r>
              <a:rPr lang="en-US" dirty="0"/>
              <a:t>Means not a viable statewide political force. </a:t>
            </a:r>
          </a:p>
          <a:p>
            <a:r>
              <a:rPr lang="en-US" dirty="0"/>
              <a:t>We have a pretty good idea what this means for policy the next few years…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58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center of gravity entirely inside the Democratic Party. </a:t>
            </a:r>
          </a:p>
          <a:p>
            <a:r>
              <a:rPr lang="en-US" dirty="0"/>
              <a:t>You’ll still see Republican legislators engaging </a:t>
            </a:r>
          </a:p>
          <a:p>
            <a:r>
              <a:rPr lang="en-US" dirty="0"/>
              <a:t>But direction is up to Dems</a:t>
            </a:r>
          </a:p>
          <a:p>
            <a:r>
              <a:rPr lang="en-US" dirty="0"/>
              <a:t>Polis mandate. Cut costs (Refer to Polis remarks from morning.) </a:t>
            </a:r>
          </a:p>
          <a:p>
            <a:r>
              <a:rPr lang="en-US" dirty="0"/>
              <a:t>Second impact: Progressive voices strengthened. Two sides are center-left and left-left. Single-payer, TABOR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38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House leadership elections. McCluskie, ran as a moderate .. rural district … no landslide, … knows how to appeal to moderate and rural voters.</a:t>
            </a:r>
          </a:p>
          <a:p>
            <a:r>
              <a:rPr lang="en-US" dirty="0"/>
              <a:t>Mike Lynch, … Rep. Hugh McKean, who was himself a moderate and butted heads with the right of his caucus.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6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Joint Budget Committee will see lots of changes. arguably the most demanding and important job … approve the state budget, line by line. </a:t>
            </a:r>
          </a:p>
          <a:p>
            <a:r>
              <a:rPr lang="en-US" dirty="0"/>
              <a:t>The only returning member is </a:t>
            </a:r>
            <a:r>
              <a:rPr lang="en-US" dirty="0" err="1"/>
              <a:t>Zenzinger</a:t>
            </a:r>
            <a:r>
              <a:rPr lang="en-US" dirty="0"/>
              <a:t>, the chair. </a:t>
            </a:r>
          </a:p>
          <a:p>
            <a:r>
              <a:rPr lang="en-US" dirty="0"/>
              <a:t>Rankin. Most experienced member … resign in January, Senate GOP selects new member. Big shoes to fill.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Work of JBC/many of you depends on this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Multitude of new programs, offices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Need to be factored in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 – Allie, then Joe</a:t>
            </a:r>
          </a:p>
          <a:p>
            <a:endParaRPr lang="en-US" dirty="0"/>
          </a:p>
          <a:p>
            <a:r>
              <a:rPr lang="en-US" dirty="0"/>
              <a:t>Acknowledge that it takes a village!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4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are takeaways?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lot of federal money has been made available to Colorado, others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“historic,” “transformational,” “once in a generation”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Even if much hasn’t been spent, great deal has been committed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Dollars can go for next 4 years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But pool of unclaimed money has shrunk substantially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necessity, should be less focus on new programs, huge fiscal notes; more on how to build on and sustain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6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Don’t want to downplay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Most has come through ARPA, but some – including more funds to come – is from infrastructure bill and inflation reduction act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Largest federal investment in the states since the New Deal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 traced more than $9 billion in funding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2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Who’s gone online to use this tool? Who had no idea it existed?]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Probably heard about most almost $4 billion under the legislature’s control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Workgroups focused on behavioral health, housing, and economic recovery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Might be a few tens of millions left to spend in 2023.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Short link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Most of the decisions are out of the legislature’s hands and with state agencies; grants, RFPs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Remember this money is time-limited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Big. Really important. Didn’t solve all of our problems.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62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Based on governor’s budget request. [ORIENT]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Largest single departments are HCPF and K-12 Education.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HCPF, reflects coverage (and an enhanced federal match) for a larger population under PHE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BHA, DEC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00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CDPHE - requested budget for FY2024 is $860 million TF and $134 million GF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FY2020, CDPHE’s budget was about $420 million TF – less than half – and $35 million GF – just about 1/4 of.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Staffing has nearly tripled from 670 FTE then to more than 1,800 now.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60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Zoom out-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Colorado presents revenue forecasts quarterly, next on 12/20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Learned state revenue grew by nearly 24% over the prior year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Thanks to income tax and other collections, ended up more than $3.7 billion over TABOR cap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Consumer spending is strong and so is job growth, but inflationary pressures are growing too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GF revenue to be slightly higher, but not keep pace with inflation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Will contend with “continued yet slowing economic expansion” and looming threat of national downturn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56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 pull a few things together, make sure we’re on the same page-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Cooling economy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TABOR and the revenue cap it imposes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Recently passed ballot measures will add to pressure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Voters chose to lower state income tax rate. 0.15% sounds small - more than $400 million cut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Also approved that commitment for affordable housing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less prosperous years, changes will limit the pool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ARPA dollars have already been directed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Legislative Council staff told members of the JBC that they won’t actually have much left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Just $85 million to work with, who knows how much will be spoken for over next 3-4 months </a:t>
            </a:r>
            <a:endParaRPr lang="en-US" sz="1200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https://coloradosun.com/2022/09/22/colorado-economic-forecast-september-2022/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2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Recent programs and implementation needs: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Colorado Option, created 2021 session, coverage begins on January 1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will uptake be like? Will required cost reduction targets for insurers, which gradually increase, be met? Will consumers see meaningful improvements in access to coverage?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Another is Cover All Coloradans effort, put forth last session. 2025: HCPF will offer Medicaid coverage for low-income children and pregnant people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Estimates will benefit about 3,500 individuals. Will that estimate hold? How might this interact with other new efforts? Where are remaining gaps for these families?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Leaned in to advancing health equity through recent legislation and executive order. New DEI training requirements, department-specific equity strategic plans. HCPF’s plan is more than 80 pages long.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will come from these strategic planning efforts, and how will we measure success in addressing health inequities in Colorado?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6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Recently created or elevated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BHA is a cabinet-level office charged with being the single entity driving behavioral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Thrilled to have Commissioner Medlock; ASK: Anyone else w/ BHA?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Streamlining services and thereby avoiding duplication; begin work in the midst of rapid transformation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Some providers and policy groups are feeling whiplash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Open positions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OEC – DEC, meant to unify early childhood system and oversee Universal Preschool Program, set to launch next fall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2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Anyone w/ DEC?]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 many challenges. Pandemic forced many providers to close, exacerbated shortage of affordable, high-quality child care slots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May lament constant illnesses, but access to child care is crucially important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Other notable: Office of Climate Preparedness within Gov’s Office. Karam and panelists spoke about Marshall Fire as catalyst for action … don’t have a choice but to respond.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31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Could talk about a lot of other program and budgetary considerations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Upcoming end of the PHE; has been extended every 90 days but its future is uncertain, requires planning now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Medicaid enrollment has changed as people have been added but no one has been disenrolled. Growth of about half a million people. MK covers 1 in 4.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Qs around how many people will shift off; estimates around 300,000 Coloradans, many of them children.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Large portion should qualify for financial assistance, but what impact on uninsured rate?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will our existing systems and staff, at state and county levels, handle eligibility redeterminations?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Big lift. Many have moved or lost housing, adding to challenge – Update Your Address campaign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Need to make sure adequate resources to support Medicaid members, and staff/systems.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Could start happening before end of session.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2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Who’s actively thinking about, working on our response to end of PHE? Thanks, we’re with you.]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Now will turn our focus to session in more detail.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8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Hearing a lot of ideas percolating. More questions at this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7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3-part session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Outcomes/implications of voters’ decisions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Added to Dem political power; soul-searching for 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Historic federal funding, economy doing well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Money getting tighter, can’t forget implementation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Major challenges without simple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as state, health policy community to tackle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Obligation, resources, partners as winning recipe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Q&amp;A at the 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little levity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6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so many of the big issues facing Colorado right now are multidimensional.</a:t>
            </a:r>
          </a:p>
          <a:p>
            <a:r>
              <a:rPr lang="en-US" dirty="0"/>
              <a:t>Hard to create policy that keeps big picture in mind</a:t>
            </a:r>
          </a:p>
          <a:p>
            <a:r>
              <a:rPr lang="en-US" dirty="0"/>
              <a:t>Second, will this be a year to firm up policy changes from last few years, or go bigger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4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behavioral health, policing, and housing. Two years ago, … removed felony penalties for possessing … illegal drugs. In 2022, after headlines … restored felony penalties for fentanyl. Compromise … no one happy, … revisit it this year.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But problem isn’t just fentanyl. SUD </a:t>
            </a:r>
            <a:r>
              <a:rPr lang="en-US" dirty="0">
                <a:sym typeface="Wingdings" pitchFamily="2" charset="2"/>
              </a:rPr>
              <a:t>often wrapped up in </a:t>
            </a:r>
            <a:r>
              <a:rPr lang="en-US" dirty="0"/>
              <a:t>crime, homelessness. Add unaffordable cost of housing,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calls to crack down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toughening the penalty? No. Loosening? No. $300 million for affordable housing? Good start,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housing alone won’t address BH issues.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challenge is to see how it’s all tied together, and to find wise ways to blend resources and channel energy from people working in each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00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not trying to say we need one massive bill ... </a:t>
            </a:r>
          </a:p>
          <a:p>
            <a:r>
              <a:rPr lang="en-US" dirty="0"/>
              <a:t>A lot of good policy happens at step at a time</a:t>
            </a:r>
          </a:p>
          <a:p>
            <a:r>
              <a:rPr lang="en-US" dirty="0"/>
              <a:t>Ideas we’ve heard that are in the works</a:t>
            </a:r>
          </a:p>
          <a:p>
            <a:r>
              <a:rPr lang="en-US" dirty="0"/>
              <a:t>eating disorders: associated with death by suicide. </a:t>
            </a:r>
          </a:p>
          <a:p>
            <a:r>
              <a:rPr lang="en-US" dirty="0"/>
              <a:t>improve early mental health intervention for youth, who have had their childhoods upended by this pandemic.</a:t>
            </a:r>
          </a:p>
          <a:p>
            <a:r>
              <a:rPr lang="en-US" dirty="0"/>
              <a:t>evictions becoming a problem again. Address by making legal process easier to engage in</a:t>
            </a:r>
          </a:p>
          <a:p>
            <a:r>
              <a:rPr lang="en-US" dirty="0"/>
              <a:t>Q to audience</a:t>
            </a:r>
          </a:p>
          <a:p>
            <a:r>
              <a:rPr lang="en-US" dirty="0"/>
              <a:t>Q: consolidate or 2x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31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major challenge with overlapping elements — the health care system itself.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care is too expensive: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disconnected and siloed.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we can’t find enough workers … crack that nut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drive down the cost, at least somewhat. …make referrals seamless 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you need … an actual human doing the job.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talking not just about physicians and psychiatrists … but hands on-work: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nurses and CNAs, Home health workers, peer supporters, child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72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We’re hearing a desire to do more to help the workforce in direct care and child care. Hospitals interested in workforce, too.</a:t>
            </a:r>
          </a:p>
          <a:p>
            <a:r>
              <a:rPr lang="en-US" dirty="0"/>
              <a:t>That includes increasing accountability for hospital community benefit spending — basically the work hospitals do to justify their nonprofit tax status.</a:t>
            </a:r>
          </a:p>
          <a:p>
            <a:r>
              <a:rPr lang="en-US" dirty="0"/>
              <a:t>Hospitals – take a pause.</a:t>
            </a:r>
          </a:p>
          <a:p>
            <a:r>
              <a:rPr lang="en-US" dirty="0"/>
              <a:t>Consolidate or 2x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62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attending our preview session. Leave you with a few takeaways</a:t>
            </a:r>
          </a:p>
          <a:p>
            <a:pPr marL="228600" indent="-228600">
              <a:buAutoNum type="arabicPeriod"/>
            </a:pPr>
            <a:r>
              <a:rPr lang="en-US" dirty="0"/>
              <a:t>It’s up to Colorado. </a:t>
            </a:r>
          </a:p>
          <a:p>
            <a:pPr marL="228600" indent="-228600">
              <a:buAutoNum type="arabicPeriod"/>
            </a:pPr>
            <a:r>
              <a:rPr lang="en-US" dirty="0"/>
              <a:t>Money is getting tight in 2023, but lots of fed dollars still in system</a:t>
            </a:r>
          </a:p>
          <a:p>
            <a:pPr marL="228600" indent="-228600">
              <a:buAutoNum type="arabicPeriod"/>
            </a:pPr>
            <a:r>
              <a:rPr lang="en-US" dirty="0"/>
              <a:t>Sara, Jeff, EJ talked about motivated partners. And we have them. … Dems have power to make big changes if they wish. How far they go is story of next few years in Colorado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26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Q&amp;A, hand off to Kristi for the </a:t>
            </a:r>
            <a:r>
              <a:rPr lang="en-US"/>
              <a:t>bike drawing.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Kids have helped capture how we’ve felt during recent election cycles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2016: Ivy Hanel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2018: Charlie Hanel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Daycare illnesses; audience engagement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But- we’re grateful, we get cute photos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Small woven basket as silent hat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Has grown but still works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Unexpected, change it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9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There are other things in life for which I wish I had a Silent Hat. And this fall, one of them was </a:t>
            </a:r>
            <a:r>
              <a:rPr lang="en-US" sz="1200" dirty="0">
                <a:effectLst/>
                <a:highlight>
                  <a:srgbClr val="FFFF00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campaign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commercials.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effectLst/>
                <a:latin typeface="+mn-lt"/>
                <a:cs typeface="Times New Roman" panose="02020603050405020304" pitchFamily="18" charset="0"/>
              </a:rPr>
              <a:t>Not as competitive as predicted but didn’t lessen number of ads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effectLst/>
                <a:latin typeface="+mn-lt"/>
                <a:cs typeface="Times New Roman" panose="02020603050405020304" pitchFamily="18" charset="0"/>
              </a:rPr>
              <a:t>Moment of desperation, put pumpkin on the TV, then recorded ads</a:t>
            </a: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0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Here’s how it worked … It didn’t.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Didn’t even capture ballot measure commercials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 matter leaning, relieved to get a break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Voter turnout lower than last midterms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ASK: For raffle ticket, how much?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2022: 2/3 active voters. 2018: 3/4 active voters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Can’t attribute to fatigue; probably decreased engagement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Even with excellent practices, strong turnout, we can improve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Don’t </a:t>
            </a:r>
            <a:r>
              <a:rPr lang="en-US"/>
              <a:t>let yourself tune out!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89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month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Progressive electorate – outcomes we haven’t seen before</a:t>
            </a:r>
          </a:p>
          <a:p>
            <a:r>
              <a:rPr lang="en-US" dirty="0"/>
              <a:t>Conservative party in a world of hurt</a:t>
            </a:r>
          </a:p>
          <a:p>
            <a:r>
              <a:rPr lang="en-US" dirty="0"/>
              <a:t>Terms of debate shift to center-left vs left-left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2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91EA47BC-D071-48E9-B816-E125EC672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271710"/>
            <a:ext cx="11122920" cy="754184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78" y="1178421"/>
            <a:ext cx="5354581" cy="754183"/>
          </a:xfr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36048" y="5067728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36048" y="5458909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37668" y="5988978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37025" y="631190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45F94C0-F9F1-4086-9D1D-155EA4D0E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5" y="5612904"/>
            <a:ext cx="4391032" cy="9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3A4F79C-5624-4149-8735-2BF716D74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262184"/>
            <a:ext cx="11180070" cy="76968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1" y="1191258"/>
            <a:ext cx="5354580" cy="1074729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50562" y="5109784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50562" y="5506534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52182" y="6032406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51539" y="636905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433AAA-B458-41C8-89C9-A22151F0C1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1" y="5694418"/>
            <a:ext cx="4426193" cy="9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120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639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5188" y="5466129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25188" y="5957432"/>
            <a:ext cx="5549636" cy="305281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25189" y="6269263"/>
            <a:ext cx="5549733" cy="310050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0531B1-621D-4724-97EF-110352942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3"/>
          <a:stretch/>
        </p:blipFill>
        <p:spPr>
          <a:xfrm>
            <a:off x="6618151" y="5413666"/>
            <a:ext cx="4845979" cy="811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46DB1B-7E44-49D4-8C10-27C5C6EBAC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33" y="6262713"/>
            <a:ext cx="3797813" cy="441058"/>
          </a:xfrm>
          <a:prstGeom prst="rect">
            <a:avLst/>
          </a:prstGeom>
        </p:spPr>
      </p:pic>
      <p:pic>
        <p:nvPicPr>
          <p:cNvPr id="3" name="Picture 2" descr="A close up of a wall&#10;&#10;Description automatically generated with low confidence">
            <a:extLst>
              <a:ext uri="{FF2B5EF4-FFF2-40B4-BE49-F238E27FC236}">
                <a16:creationId xmlns:a16="http://schemas.microsoft.com/office/drawing/2014/main" id="{C158AF64-4909-8AF8-F427-A5897FD1E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0"/>
          <a:stretch/>
        </p:blipFill>
        <p:spPr>
          <a:xfrm flipH="1">
            <a:off x="0" y="5024846"/>
            <a:ext cx="12192000" cy="18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3E973A0-3204-4EF1-B765-F0B1F9DC4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80966" y="339455"/>
            <a:ext cx="10630069" cy="7298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58DB71E-DC1F-4E59-B9C9-73B3F2ED3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75986" y="357183"/>
            <a:ext cx="10240029" cy="67517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D4D741-C4B2-47D4-926E-B8330983080F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4A8A6-B02A-4793-B782-6058D1C21A7B}"/>
              </a:ext>
            </a:extLst>
          </p:cNvPr>
          <p:cNvSpPr txBox="1"/>
          <p:nvPr userDrawn="1"/>
        </p:nvSpPr>
        <p:spPr>
          <a:xfrm>
            <a:off x="854437" y="4514850"/>
            <a:ext cx="10533888" cy="1693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improve the health of all Coloradans through independent research, analysis, and insight that advance sound policies and decisions.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2352DF8-9B6F-4147-8D0B-B6F9A399B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/>
          <a:stretch/>
        </p:blipFill>
        <p:spPr>
          <a:xfrm>
            <a:off x="31712" y="0"/>
            <a:ext cx="12179338" cy="2698115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61F70856-8E88-4806-BE25-61464A522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3" y="3134040"/>
            <a:ext cx="7200914" cy="12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3323F3-156F-4D5A-8680-7D753114B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28656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25ED5-9D4C-4A9A-B2F7-18226C5ABCD1}"/>
              </a:ext>
            </a:extLst>
          </p:cNvPr>
          <p:cNvSpPr txBox="1"/>
          <p:nvPr userDrawn="1"/>
        </p:nvSpPr>
        <p:spPr>
          <a:xfrm>
            <a:off x="2987040" y="2563594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72552-6AD7-45F3-9FEC-72D849A0282C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67-3E8D-4A70-A830-E0C1BF5B17EF}"/>
              </a:ext>
            </a:extLst>
          </p:cNvPr>
          <p:cNvSpPr txBox="1"/>
          <p:nvPr userDrawn="1"/>
        </p:nvSpPr>
        <p:spPr>
          <a:xfrm>
            <a:off x="829056" y="3301526"/>
            <a:ext cx="10533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believe that sound evidence and solid analysis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lead to better health policy, and that better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health policy leads to healthier Coloradans. </a:t>
            </a:r>
          </a:p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is our work as Colorado’s leading nonprofit 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nonpartisan health policy research group.</a:t>
            </a:r>
          </a:p>
          <a:p>
            <a:pPr marL="0" marR="0" lvl="0" indent="0" algn="ctr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we are passionate about it.</a:t>
            </a:r>
          </a:p>
          <a:p>
            <a:endParaRPr lang="en-US" sz="3200" dirty="0">
              <a:latin typeface="Avenir Next LT Pro" panose="020B0504020202020204" pitchFamily="34" charset="0"/>
            </a:endParaRPr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852C3B71-AD53-4B01-BE5E-39E36A221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73" y="551102"/>
            <a:ext cx="9054853" cy="15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769"/>
            <a:ext cx="10515600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918F2D-A5D4-FBD6-A8E5-5157B9630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1"/>
          <a:stretch/>
        </p:blipFill>
        <p:spPr>
          <a:xfrm>
            <a:off x="0" y="6619875"/>
            <a:ext cx="12192000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DB81A"/>
        </a:buClr>
        <a:buFont typeface="Arial" panose="020B0604020202020204" pitchFamily="34" charset="0"/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Webdings" panose="05030102010509060703" pitchFamily="18" charset="2"/>
        <a:buChar char="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3_5ADC71D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0_C436EBFC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3_FF29DD2D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B_8C9BCE7D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8_F525241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E72CD49-01C4-459D-B953-F9FE12302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C0324-6287-40AF-B9F4-080F02C03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283" y="226684"/>
            <a:ext cx="7113494" cy="1717397"/>
          </a:xfrm>
        </p:spPr>
        <p:txBody>
          <a:bodyPr>
            <a:noAutofit/>
          </a:bodyPr>
          <a:lstStyle/>
          <a:p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</a:rPr>
              <a:t>Big Margins, Big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B0A4F-3794-4A32-9EC1-2B814CD31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283" y="1982597"/>
            <a:ext cx="7342056" cy="993371"/>
          </a:xfrm>
        </p:spPr>
        <p:txBody>
          <a:bodyPr/>
          <a:lstStyle/>
          <a:p>
            <a:r>
              <a:rPr lang="en-US" sz="2800" i="0" dirty="0">
                <a:latin typeface="Verdana" panose="020B0604030504040204" pitchFamily="34" charset="0"/>
                <a:ea typeface="Verdana" panose="020B0604030504040204" pitchFamily="34" charset="0"/>
              </a:rPr>
              <a:t>2023 State Legislative Preview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45AB7-24DF-498F-99CF-3BEFA9632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283" y="2417642"/>
            <a:ext cx="6252300" cy="42203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Allie Morgan and Joe </a:t>
            </a:r>
            <a:r>
              <a:rPr lang="en-US" sz="2000" dirty="0" err="1"/>
              <a:t>Hanel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66F37-4F40-4471-8610-611C54303E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283" y="2777321"/>
            <a:ext cx="6252137" cy="290284"/>
          </a:xfrm>
        </p:spPr>
        <p:txBody>
          <a:bodyPr>
            <a:noAutofit/>
          </a:bodyPr>
          <a:lstStyle/>
          <a:p>
            <a:pPr algn="l"/>
            <a:r>
              <a:rPr lang="en-US" sz="1400" dirty="0"/>
              <a:t>Colorado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290147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map&#10;&#10;Description automatically generated">
            <a:extLst>
              <a:ext uri="{FF2B5EF4-FFF2-40B4-BE49-F238E27FC236}">
                <a16:creationId xmlns:a16="http://schemas.microsoft.com/office/drawing/2014/main" id="{ED06073E-5967-2C89-FF52-E5C9D0787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54" y="1228661"/>
            <a:ext cx="6694258" cy="486118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88900" dist="50800" dir="5400000" sx="102000" sy="102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8C3FA6-57EE-CD75-5F77-A077EFE4D7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9"/>
          <a:stretch/>
        </p:blipFill>
        <p:spPr>
          <a:xfrm>
            <a:off x="0" y="6551406"/>
            <a:ext cx="12192000" cy="30659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94D78F8-3FDE-8DA7-7657-2EF72474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8" y="429375"/>
            <a:ext cx="10515600" cy="68995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Election Results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0FCB0C-CCA3-8CC8-9DB2-B415C66BAB98}"/>
              </a:ext>
            </a:extLst>
          </p:cNvPr>
          <p:cNvGrpSpPr/>
          <p:nvPr/>
        </p:nvGrpSpPr>
        <p:grpSpPr>
          <a:xfrm>
            <a:off x="7180731" y="1890356"/>
            <a:ext cx="2380129" cy="923330"/>
            <a:chOff x="7180731" y="1971038"/>
            <a:chExt cx="2380129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1440A2-2087-533A-E11D-633B6B35EFCB}"/>
                </a:ext>
              </a:extLst>
            </p:cNvPr>
            <p:cNvSpPr txBox="1"/>
            <p:nvPr/>
          </p:nvSpPr>
          <p:spPr>
            <a:xfrm>
              <a:off x="7705165" y="1971038"/>
              <a:ext cx="18556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8th Congressional District</a:t>
              </a:r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12475D32-75C8-C563-5EF2-AE3C6B4CCFE3}"/>
                </a:ext>
              </a:extLst>
            </p:cNvPr>
            <p:cNvSpPr/>
            <p:nvPr/>
          </p:nvSpPr>
          <p:spPr>
            <a:xfrm>
              <a:off x="7180731" y="2140443"/>
              <a:ext cx="510988" cy="584521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EFA5536-229A-4720-D6DA-D051FB58037C}"/>
              </a:ext>
            </a:extLst>
          </p:cNvPr>
          <p:cNvSpPr txBox="1"/>
          <p:nvPr/>
        </p:nvSpPr>
        <p:spPr>
          <a:xfrm>
            <a:off x="0" y="6291631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1"/>
                </a:solidFill>
              </a:rPr>
              <a:t>https://en.wikipedia.org/wiki/2022_United_States_House_of_Representatives_elections_in_Colorado#/media/File:2022_Colorado_United_States_House_of_Representatives_election_by_Congressional_District.svg</a:t>
            </a:r>
          </a:p>
        </p:txBody>
      </p:sp>
      <p:pic>
        <p:nvPicPr>
          <p:cNvPr id="4" name="Picture 3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C0591FF4-22ED-5D57-7317-6D8BDDAE2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8" y="776113"/>
            <a:ext cx="5261315" cy="60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23561-EC95-48D8-A3A0-879BB5118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93" y="5433872"/>
            <a:ext cx="5434855" cy="86129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59%-39%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6C2E0-5D31-895D-C74D-486AC7C6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8" y="429375"/>
            <a:ext cx="10515600" cy="68995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Election 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1AD76-00D6-E5A5-BEF2-A16D94C5E224}"/>
              </a:ext>
            </a:extLst>
          </p:cNvPr>
          <p:cNvSpPr txBox="1"/>
          <p:nvPr/>
        </p:nvSpPr>
        <p:spPr>
          <a:xfrm>
            <a:off x="6548717" y="5433872"/>
            <a:ext cx="3966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56%-42%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218495E-1972-38CC-42EA-7F6FA2459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8" y="1219044"/>
            <a:ext cx="10273553" cy="44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4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4901376-737A-9402-2F3C-5947D4F0D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9" b="50540"/>
          <a:stretch/>
        </p:blipFill>
        <p:spPr>
          <a:xfrm>
            <a:off x="932544" y="938171"/>
            <a:ext cx="3124200" cy="2934582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5FD237C-DF68-6B4C-3103-2FCE920DD4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r="36172" b="50540"/>
          <a:stretch/>
        </p:blipFill>
        <p:spPr>
          <a:xfrm>
            <a:off x="3672619" y="3429000"/>
            <a:ext cx="2702858" cy="2934582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7BE7C11-0B97-0E1D-63FD-9B8514649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9" r="2954" b="50540"/>
          <a:stretch/>
        </p:blipFill>
        <p:spPr>
          <a:xfrm>
            <a:off x="5991352" y="850949"/>
            <a:ext cx="2796988" cy="293458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60B665AB-CBCF-6F7C-6B93-146DD3349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6" t="55801" r="20631" b="-676"/>
          <a:stretch/>
        </p:blipFill>
        <p:spPr>
          <a:xfrm>
            <a:off x="8404216" y="3785531"/>
            <a:ext cx="2568388" cy="2662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47FAFA-2C43-1BA5-86B2-5F63EEBE502E}"/>
              </a:ext>
            </a:extLst>
          </p:cNvPr>
          <p:cNvSpPr txBox="1">
            <a:spLocks/>
          </p:cNvSpPr>
          <p:nvPr/>
        </p:nvSpPr>
        <p:spPr>
          <a:xfrm>
            <a:off x="990600" y="356163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Election Results: Ballot Measures</a:t>
            </a:r>
          </a:p>
        </p:txBody>
      </p:sp>
    </p:spTree>
    <p:extLst>
      <p:ext uri="{BB962C8B-B14F-4D97-AF65-F5344CB8AC3E}">
        <p14:creationId xmlns:p14="http://schemas.microsoft.com/office/powerpoint/2010/main" val="38179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1CA57C28-5280-6F49-ABF0-D0373BAA698C}"/>
              </a:ext>
            </a:extLst>
          </p:cNvPr>
          <p:cNvSpPr txBox="1">
            <a:spLocks/>
          </p:cNvSpPr>
          <p:nvPr/>
        </p:nvSpPr>
        <p:spPr>
          <a:xfrm>
            <a:off x="528739" y="392163"/>
            <a:ext cx="9311719" cy="635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 General Assembly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8D55334-74E8-75FC-09CF-94B3F039E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7" y="1002747"/>
            <a:ext cx="10757647" cy="54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90D7ED-2F5E-4CE5-8099-A68B7E1EF520}"/>
              </a:ext>
            </a:extLst>
          </p:cNvPr>
          <p:cNvSpPr txBox="1">
            <a:spLocks/>
          </p:cNvSpPr>
          <p:nvPr/>
        </p:nvSpPr>
        <p:spPr>
          <a:xfrm>
            <a:off x="528739" y="392163"/>
            <a:ext cx="9311719" cy="635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 General Assembly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ACC67C-E4B6-B7FC-C0C9-C879F202C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66" y="978183"/>
            <a:ext cx="10835721" cy="54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76CD3A-70C3-D3E7-4456-C613D189DF66}"/>
              </a:ext>
            </a:extLst>
          </p:cNvPr>
          <p:cNvSpPr txBox="1"/>
          <p:nvPr/>
        </p:nvSpPr>
        <p:spPr>
          <a:xfrm>
            <a:off x="4402081" y="1600553"/>
            <a:ext cx="682516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“Honestly, I think Colorado Republicans need to take this and learn the lesson that the party is dead.</a:t>
            </a:r>
            <a:r>
              <a:rPr lang="en-US" sz="2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This was an extinction-level event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This was the asteroid that ended the reign of the dinosaur, and in this case, the dinosaur was the Republican party.”</a:t>
            </a:r>
          </a:p>
          <a:p>
            <a:pPr algn="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Quoted by</a:t>
            </a:r>
            <a:r>
              <a:rPr lang="en-US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Colorado Public Radio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Colin Larson | Colorado General Assembly">
            <a:extLst>
              <a:ext uri="{FF2B5EF4-FFF2-40B4-BE49-F238E27FC236}">
                <a16:creationId xmlns:a16="http://schemas.microsoft.com/office/drawing/2014/main" id="{8CC97C9B-2555-49FE-89FE-14A84D11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7" y="1600553"/>
            <a:ext cx="2857500" cy="400050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1FFDC-68F9-5CF9-66D5-BDEB997ABDC6}"/>
              </a:ext>
            </a:extLst>
          </p:cNvPr>
          <p:cNvSpPr txBox="1"/>
          <p:nvPr/>
        </p:nvSpPr>
        <p:spPr>
          <a:xfrm>
            <a:off x="769709" y="289382"/>
            <a:ext cx="10327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Republicans Have No Clear Path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6A800-F7D2-59AC-DF2D-7E55E3203364}"/>
              </a:ext>
            </a:extLst>
          </p:cNvPr>
          <p:cNvSpPr txBox="1"/>
          <p:nvPr/>
        </p:nvSpPr>
        <p:spPr>
          <a:xfrm>
            <a:off x="981214" y="5773451"/>
            <a:ext cx="3420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Rep. Colin Larson </a:t>
            </a:r>
            <a:r>
              <a:rPr lang="en-US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(R)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FC1C0-FCBC-FC22-8098-65011B299CC9}"/>
              </a:ext>
            </a:extLst>
          </p:cNvPr>
          <p:cNvSpPr/>
          <p:nvPr/>
        </p:nvSpPr>
        <p:spPr>
          <a:xfrm>
            <a:off x="4279900" y="1600553"/>
            <a:ext cx="6947342" cy="409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38301F-547C-940B-B0C3-AF5A287B05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1"/>
          <a:stretch/>
        </p:blipFill>
        <p:spPr>
          <a:xfrm>
            <a:off x="0" y="6619875"/>
            <a:ext cx="12192000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A0F-2FB9-49F2-DA07-E7C53814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43" y="140040"/>
            <a:ext cx="4038600" cy="255224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Election’s Impact </a:t>
            </a:r>
            <a:b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Policy</a:t>
            </a:r>
          </a:p>
        </p:txBody>
      </p:sp>
      <p:pic>
        <p:nvPicPr>
          <p:cNvPr id="13" name="Picture 1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EA9989F-DF70-8006-9DAB-384F984D5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80" y="647361"/>
            <a:ext cx="5563278" cy="5563278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73FCBC2A-3FF5-8297-F169-308BD7ADF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3" y="2596460"/>
            <a:ext cx="12061737" cy="33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47FAFA-2C43-1BA5-86B2-5F63EEBE502E}"/>
              </a:ext>
            </a:extLst>
          </p:cNvPr>
          <p:cNvSpPr txBox="1">
            <a:spLocks/>
          </p:cNvSpPr>
          <p:nvPr/>
        </p:nvSpPr>
        <p:spPr>
          <a:xfrm>
            <a:off x="732264" y="217404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3E416-1D8A-AA04-BD65-01D10F8CC529}"/>
              </a:ext>
            </a:extLst>
          </p:cNvPr>
          <p:cNvSpPr txBox="1"/>
          <p:nvPr/>
        </p:nvSpPr>
        <p:spPr>
          <a:xfrm>
            <a:off x="839260" y="3086316"/>
            <a:ext cx="279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Speaker of the House</a:t>
            </a:r>
          </a:p>
          <a:p>
            <a:pPr algn="ctr"/>
            <a:r>
              <a:rPr lang="en-US" b="1" dirty="0"/>
              <a:t>Julie McCluskie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9B7D4-C6A6-7615-F07E-951C0ECDD794}"/>
              </a:ext>
            </a:extLst>
          </p:cNvPr>
          <p:cNvSpPr txBox="1"/>
          <p:nvPr/>
        </p:nvSpPr>
        <p:spPr>
          <a:xfrm>
            <a:off x="776640" y="5845391"/>
            <a:ext cx="279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Senate President</a:t>
            </a:r>
          </a:p>
          <a:p>
            <a:pPr algn="ctr"/>
            <a:r>
              <a:rPr lang="en-US" b="1" dirty="0"/>
              <a:t>Steve </a:t>
            </a:r>
            <a:r>
              <a:rPr lang="en-US" b="1" dirty="0" err="1"/>
              <a:t>Fenberg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73D7E-EDDC-4720-D874-19A274D24E35}"/>
              </a:ext>
            </a:extLst>
          </p:cNvPr>
          <p:cNvSpPr txBox="1"/>
          <p:nvPr/>
        </p:nvSpPr>
        <p:spPr>
          <a:xfrm>
            <a:off x="4480654" y="5844826"/>
            <a:ext cx="312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Senate Majority Leader</a:t>
            </a:r>
          </a:p>
          <a:p>
            <a:pPr algn="ctr"/>
            <a:r>
              <a:rPr lang="en-US" b="1" dirty="0"/>
              <a:t>Dominick Moreno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E0126-BE32-DEF3-71DE-57269041A4A0}"/>
              </a:ext>
            </a:extLst>
          </p:cNvPr>
          <p:cNvSpPr txBox="1"/>
          <p:nvPr/>
        </p:nvSpPr>
        <p:spPr>
          <a:xfrm>
            <a:off x="8369290" y="5830203"/>
            <a:ext cx="312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Senate Minority Leader</a:t>
            </a:r>
          </a:p>
          <a:p>
            <a:pPr algn="ctr"/>
            <a:r>
              <a:rPr lang="en-US" b="1" dirty="0"/>
              <a:t>Paul Lundeen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05B13-5C48-C4C2-3774-A4B3120DE577}"/>
              </a:ext>
            </a:extLst>
          </p:cNvPr>
          <p:cNvSpPr txBox="1"/>
          <p:nvPr/>
        </p:nvSpPr>
        <p:spPr>
          <a:xfrm>
            <a:off x="4431621" y="3091785"/>
            <a:ext cx="312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 Majority Leader</a:t>
            </a:r>
          </a:p>
          <a:p>
            <a:pPr algn="ctr"/>
            <a:r>
              <a:rPr lang="en-US" b="1" dirty="0"/>
              <a:t>Monica Duran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35C3C7-802E-AB11-30E8-518641CD3AEE}"/>
              </a:ext>
            </a:extLst>
          </p:cNvPr>
          <p:cNvSpPr txBox="1"/>
          <p:nvPr/>
        </p:nvSpPr>
        <p:spPr>
          <a:xfrm>
            <a:off x="8318331" y="3020099"/>
            <a:ext cx="312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 Minority Leader</a:t>
            </a:r>
          </a:p>
          <a:p>
            <a:pPr algn="ctr"/>
            <a:r>
              <a:rPr lang="en-US" b="1" dirty="0"/>
              <a:t>Mike Lynch</a:t>
            </a:r>
          </a:p>
        </p:txBody>
      </p:sp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B908AE82-F007-18CE-4BDC-9AEA6FCA1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70" y="986958"/>
            <a:ext cx="1371600" cy="2057400"/>
          </a:xfrm>
          <a:prstGeom prst="rect">
            <a:avLst/>
          </a:prstGeom>
        </p:spPr>
      </p:pic>
      <p:pic>
        <p:nvPicPr>
          <p:cNvPr id="29" name="Picture 2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58E22AC-D928-FA7F-1C87-432D243D5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64" y="3772803"/>
            <a:ext cx="1371600" cy="2057400"/>
          </a:xfrm>
          <a:prstGeom prst="rect">
            <a:avLst/>
          </a:prstGeom>
        </p:spPr>
      </p:pic>
      <p:pic>
        <p:nvPicPr>
          <p:cNvPr id="31" name="Picture 30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0DFC4CB-F9AB-A978-C668-FEE9CF615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78" y="3732647"/>
            <a:ext cx="1371600" cy="2057400"/>
          </a:xfrm>
          <a:prstGeom prst="rect">
            <a:avLst/>
          </a:prstGeom>
        </p:spPr>
      </p:pic>
      <p:pic>
        <p:nvPicPr>
          <p:cNvPr id="33" name="Picture 3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BA46BEC1-FC71-8326-AA59-2AA878BE4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70" y="3772803"/>
            <a:ext cx="1371600" cy="2057400"/>
          </a:xfrm>
          <a:prstGeom prst="rect">
            <a:avLst/>
          </a:prstGeom>
        </p:spPr>
      </p:pic>
      <p:pic>
        <p:nvPicPr>
          <p:cNvPr id="35" name="Picture 3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AF089CB-691F-2DE5-19C2-2CDA82FC1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64" y="999698"/>
            <a:ext cx="1371600" cy="2057400"/>
          </a:xfrm>
          <a:prstGeom prst="rect">
            <a:avLst/>
          </a:prstGeom>
        </p:spPr>
      </p:pic>
      <p:pic>
        <p:nvPicPr>
          <p:cNvPr id="37" name="Picture 36" descr="A person wearing a cowboy hat&#10;&#10;Description automatically generated with medium confidence">
            <a:extLst>
              <a:ext uri="{FF2B5EF4-FFF2-40B4-BE49-F238E27FC236}">
                <a16:creationId xmlns:a16="http://schemas.microsoft.com/office/drawing/2014/main" id="{E21EA60A-28FD-9A7A-18D0-4AD5802D4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7" y="999536"/>
            <a:ext cx="1462723" cy="2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47FAFA-2C43-1BA5-86B2-5F63EEBE502E}"/>
              </a:ext>
            </a:extLst>
          </p:cNvPr>
          <p:cNvSpPr txBox="1">
            <a:spLocks/>
          </p:cNvSpPr>
          <p:nvPr/>
        </p:nvSpPr>
        <p:spPr>
          <a:xfrm>
            <a:off x="739474" y="260224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Joint Budget Committee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5FA05-0851-F34B-5F99-3141D186A851}"/>
              </a:ext>
            </a:extLst>
          </p:cNvPr>
          <p:cNvSpPr txBox="1"/>
          <p:nvPr/>
        </p:nvSpPr>
        <p:spPr>
          <a:xfrm>
            <a:off x="806283" y="6053283"/>
            <a:ext cx="307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b="1" dirty="0"/>
              <a:t>Rep. Shannon Bird </a:t>
            </a:r>
            <a:r>
              <a:rPr lang="en-US" dirty="0"/>
              <a:t>(D)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DEC89-3664-F1BF-B7A3-5277DFCE4FD1}"/>
              </a:ext>
            </a:extLst>
          </p:cNvPr>
          <p:cNvSpPr txBox="1"/>
          <p:nvPr/>
        </p:nvSpPr>
        <p:spPr>
          <a:xfrm>
            <a:off x="4485777" y="6057310"/>
            <a:ext cx="28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b="1" dirty="0"/>
              <a:t>Rep. Emily Sirota </a:t>
            </a:r>
            <a:r>
              <a:rPr lang="en-US" dirty="0"/>
              <a:t>(D)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70EFCE-A651-F482-0508-DC026D9DFD45}"/>
              </a:ext>
            </a:extLst>
          </p:cNvPr>
          <p:cNvSpPr txBox="1"/>
          <p:nvPr/>
        </p:nvSpPr>
        <p:spPr>
          <a:xfrm>
            <a:off x="8082416" y="6042478"/>
            <a:ext cx="33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b="1" dirty="0"/>
              <a:t>Rep. Rod </a:t>
            </a:r>
            <a:r>
              <a:rPr lang="en-US" b="1" dirty="0" err="1"/>
              <a:t>Bockenfeld</a:t>
            </a:r>
            <a:r>
              <a:rPr lang="en-US" b="1" dirty="0"/>
              <a:t> </a:t>
            </a:r>
            <a:r>
              <a:rPr lang="en-US" dirty="0"/>
              <a:t>(R)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E59F3-D9F2-2EC8-83CB-3FC8C5778328}"/>
              </a:ext>
            </a:extLst>
          </p:cNvPr>
          <p:cNvSpPr txBox="1"/>
          <p:nvPr/>
        </p:nvSpPr>
        <p:spPr>
          <a:xfrm>
            <a:off x="346036" y="3227126"/>
            <a:ext cx="399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b="1" dirty="0"/>
              <a:t>Sen. Rachel </a:t>
            </a:r>
            <a:r>
              <a:rPr lang="en-US" b="1" dirty="0" err="1"/>
              <a:t>Zenzinger</a:t>
            </a:r>
            <a:endParaRPr lang="en-US" b="1" dirty="0"/>
          </a:p>
          <a:p>
            <a:pPr algn="ctr"/>
            <a:r>
              <a:rPr lang="en-US" b="1" dirty="0"/>
              <a:t>Chair </a:t>
            </a:r>
            <a:r>
              <a:rPr lang="en-US" dirty="0"/>
              <a:t>(D)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DD7C96-5D1B-3216-2A6C-A1CA667D4E7C}"/>
              </a:ext>
            </a:extLst>
          </p:cNvPr>
          <p:cNvSpPr txBox="1"/>
          <p:nvPr/>
        </p:nvSpPr>
        <p:spPr>
          <a:xfrm>
            <a:off x="4638288" y="3227126"/>
            <a:ext cx="28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/>
              <a:t>Sen. Jeff Bridges </a:t>
            </a:r>
            <a:r>
              <a:rPr lang="en-US" dirty="0"/>
              <a:t>(D)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D1B64C-3817-AD03-F9EA-BD77BDF8D01F}"/>
              </a:ext>
            </a:extLst>
          </p:cNvPr>
          <p:cNvSpPr txBox="1"/>
          <p:nvPr/>
        </p:nvSpPr>
        <p:spPr>
          <a:xfrm>
            <a:off x="8251438" y="3186064"/>
            <a:ext cx="28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b="1" dirty="0"/>
              <a:t>Sen. Bob Rankin </a:t>
            </a:r>
            <a:r>
              <a:rPr lang="en-US" dirty="0"/>
              <a:t>(R)</a:t>
            </a:r>
          </a:p>
        </p:txBody>
      </p:sp>
      <p:pic>
        <p:nvPicPr>
          <p:cNvPr id="3" name="Picture 2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FCEB1BAD-6D8D-4F41-D75B-E9E10AE3F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72" y="1116275"/>
            <a:ext cx="1371600" cy="2057400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1AD2E28-BE55-5BEA-49BA-82D9B465A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26" y="3987367"/>
            <a:ext cx="1477609" cy="2065916"/>
          </a:xfrm>
          <a:prstGeom prst="rect">
            <a:avLst/>
          </a:prstGeom>
        </p:spPr>
      </p:pic>
      <p:pic>
        <p:nvPicPr>
          <p:cNvPr id="20" name="Picture 19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A879C6A0-5B81-9831-28EB-052E6BC38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87" y="1112484"/>
            <a:ext cx="1371600" cy="2057400"/>
          </a:xfrm>
          <a:prstGeom prst="rect">
            <a:avLst/>
          </a:prstGeom>
        </p:spPr>
      </p:pic>
      <p:pic>
        <p:nvPicPr>
          <p:cNvPr id="26" name="Picture 2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92495CE-A1AC-F2C3-1E77-648F87A65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26" y="1103222"/>
            <a:ext cx="1371600" cy="2057400"/>
          </a:xfrm>
          <a:prstGeom prst="rect">
            <a:avLst/>
          </a:prstGeom>
        </p:spPr>
      </p:pic>
      <p:pic>
        <p:nvPicPr>
          <p:cNvPr id="28" name="Picture 27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757136D7-87A1-1F76-917F-EDE4D8C15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87" y="3985078"/>
            <a:ext cx="1371600" cy="2057400"/>
          </a:xfrm>
          <a:prstGeom prst="rect">
            <a:avLst/>
          </a:prstGeom>
        </p:spPr>
      </p:pic>
      <p:pic>
        <p:nvPicPr>
          <p:cNvPr id="30" name="Picture 2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6A2A388-301E-A7B2-EE86-7494F3537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72" y="3987367"/>
            <a:ext cx="1371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15C8B18-5DE5-852B-1A95-399E8D00B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08D4A-DA54-4504-9F6A-CC5CEB0B9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5111" y="4864637"/>
            <a:ext cx="8123490" cy="1609128"/>
          </a:xfrm>
        </p:spPr>
        <p:txBody>
          <a:bodyPr>
            <a:noAutofit/>
          </a:bodyPr>
          <a:lstStyle/>
          <a:p>
            <a:r>
              <a:rPr lang="en-US" sz="4800" dirty="0"/>
              <a:t>Budget Outlook,</a:t>
            </a:r>
            <a:br>
              <a:rPr lang="en-US" sz="4800" dirty="0"/>
            </a:br>
            <a:r>
              <a:rPr lang="en-US" sz="4800" dirty="0"/>
              <a:t>Implementation Needs</a:t>
            </a:r>
          </a:p>
        </p:txBody>
      </p:sp>
    </p:spTree>
    <p:extLst>
      <p:ext uri="{BB962C8B-B14F-4D97-AF65-F5344CB8AC3E}">
        <p14:creationId xmlns:p14="http://schemas.microsoft.com/office/powerpoint/2010/main" val="123566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picture frame&#10;&#10;Description automatically generated">
            <a:extLst>
              <a:ext uri="{FF2B5EF4-FFF2-40B4-BE49-F238E27FC236}">
                <a16:creationId xmlns:a16="http://schemas.microsoft.com/office/drawing/2014/main" id="{A72A17E0-E4D2-FF52-659A-D8B77EB19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8235" r="49994" b="5491"/>
          <a:stretch/>
        </p:blipFill>
        <p:spPr>
          <a:xfrm>
            <a:off x="1066799" y="309282"/>
            <a:ext cx="4913265" cy="5916706"/>
          </a:xfrm>
          <a:prstGeom prst="rect">
            <a:avLst/>
          </a:prstGeom>
        </p:spPr>
      </p:pic>
      <p:pic>
        <p:nvPicPr>
          <p:cNvPr id="3" name="Picture 2" descr="A picture containing text, businesscard, picture frame&#10;&#10;Description automatically generated">
            <a:extLst>
              <a:ext uri="{FF2B5EF4-FFF2-40B4-BE49-F238E27FC236}">
                <a16:creationId xmlns:a16="http://schemas.microsoft.com/office/drawing/2014/main" id="{157A437B-502A-4718-9CE7-185E6B42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6" t="9028" r="7794" b="5491"/>
          <a:stretch/>
        </p:blipFill>
        <p:spPr>
          <a:xfrm>
            <a:off x="6096000" y="336492"/>
            <a:ext cx="5073143" cy="58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lculator and some money&#10;&#10;Description automatically generated with low confidence">
            <a:extLst>
              <a:ext uri="{FF2B5EF4-FFF2-40B4-BE49-F238E27FC236}">
                <a16:creationId xmlns:a16="http://schemas.microsoft.com/office/drawing/2014/main" id="{49DA18B0-42F4-52E0-066E-FE22D2E12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3" t="11326" r="11098"/>
          <a:stretch/>
        </p:blipFill>
        <p:spPr>
          <a:xfrm>
            <a:off x="9202056" y="-1"/>
            <a:ext cx="298994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DDAC47-C611-84D9-B730-14563D5C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3" y="365127"/>
            <a:ext cx="10515600" cy="68995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Budget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9070B-EA7D-AC6A-FE1D-B06B4EA0F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283" y="1420216"/>
            <a:ext cx="8077200" cy="4770194"/>
          </a:xfrm>
        </p:spPr>
        <p:txBody>
          <a:bodyPr>
            <a:noAutofit/>
          </a:bodyPr>
          <a:lstStyle/>
          <a:p>
            <a:pPr marL="457200" indent="-45720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There’s a lot of federal money!</a:t>
            </a:r>
          </a:p>
          <a:p>
            <a:pPr marL="457200" indent="-45720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But much of it is already committed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Look for less focus on </a:t>
            </a:r>
            <a:br>
              <a:rPr lang="en-US" sz="3600" dirty="0"/>
            </a:br>
            <a:r>
              <a:rPr lang="en-US" sz="3600" dirty="0"/>
              <a:t>new programs, more on solidifying previous ideas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4FC636C-A93E-C08B-2E2D-2668D1B13F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 r="55176" b="40392"/>
          <a:stretch/>
        </p:blipFill>
        <p:spPr>
          <a:xfrm>
            <a:off x="7444332" y="1260562"/>
            <a:ext cx="3603813" cy="4087906"/>
          </a:xfrm>
          <a:prstGeom prst="rect">
            <a:avLst/>
          </a:prstGeom>
          <a:effectLst>
            <a:outerShdw blurRad="88900" dist="50800" dir="5400000" sx="102000" sy="102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396BE23-485E-1C40-ADF6-6ED1E30F1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8" t="46803" r="20075" b="3169"/>
          <a:stretch/>
        </p:blipFill>
        <p:spPr>
          <a:xfrm>
            <a:off x="7193320" y="1773606"/>
            <a:ext cx="3603813" cy="3431018"/>
          </a:xfrm>
          <a:prstGeom prst="rect">
            <a:avLst/>
          </a:prstGeom>
          <a:effectLst/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1F9A57-4CE0-B0C5-F257-DF679582A8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1"/>
          <a:stretch/>
        </p:blipFill>
        <p:spPr>
          <a:xfrm>
            <a:off x="0" y="6619875"/>
            <a:ext cx="12192000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6769"/>
            <a:ext cx="4375919" cy="477019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More than $9 billion </a:t>
            </a:r>
            <a:r>
              <a:rPr lang="en-US" dirty="0"/>
              <a:t>to Colorado public 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$3.8 billion </a:t>
            </a:r>
            <a:r>
              <a:rPr lang="en-US" dirty="0"/>
              <a:t>appropriated by legislature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C000"/>
                </a:solidFill>
              </a:rPr>
              <a:t>colo.health</a:t>
            </a:r>
            <a:r>
              <a:rPr lang="en-US" b="1" dirty="0">
                <a:solidFill>
                  <a:srgbClr val="FFC000"/>
                </a:solidFill>
              </a:rPr>
              <a:t>/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CO-ARPA22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49ED0-7822-0BED-B5ED-F03911EF9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r="733"/>
          <a:stretch/>
        </p:blipFill>
        <p:spPr>
          <a:xfrm>
            <a:off x="4838361" y="-178813"/>
            <a:ext cx="7181589" cy="7215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0549E-82DE-3A0C-2732-DB4731300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953" y="-178813"/>
            <a:ext cx="7288407" cy="72156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4690DD-AD9C-BA85-E31B-3D1AB4AE2705}"/>
              </a:ext>
            </a:extLst>
          </p:cNvPr>
          <p:cNvSpPr/>
          <p:nvPr/>
        </p:nvSpPr>
        <p:spPr>
          <a:xfrm>
            <a:off x="828805" y="289658"/>
            <a:ext cx="12192000" cy="82296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15ED8F-7703-C0A9-C7E6-57578F2CE58B}"/>
              </a:ext>
            </a:extLst>
          </p:cNvPr>
          <p:cNvSpPr txBox="1">
            <a:spLocks/>
          </p:cNvSpPr>
          <p:nvPr/>
        </p:nvSpPr>
        <p:spPr>
          <a:xfrm>
            <a:off x="990600" y="356163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Implementing ARPA</a:t>
            </a:r>
          </a:p>
        </p:txBody>
      </p:sp>
    </p:spTree>
    <p:extLst>
      <p:ext uri="{BB962C8B-B14F-4D97-AF65-F5344CB8AC3E}">
        <p14:creationId xmlns:p14="http://schemas.microsoft.com/office/powerpoint/2010/main" val="40055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xit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xit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5" grpId="0" animBg="1"/>
          <p:bldP spid="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87BFE6-B637-1F20-2EBF-62841EE910FC}"/>
              </a:ext>
            </a:extLst>
          </p:cNvPr>
          <p:cNvSpPr txBox="1">
            <a:spLocks/>
          </p:cNvSpPr>
          <p:nvPr/>
        </p:nvSpPr>
        <p:spPr>
          <a:xfrm>
            <a:off x="596584" y="317575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State Budget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CFF8E3-9F1D-38B0-02DB-5DC5AC3CD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12" y="2220656"/>
            <a:ext cx="395953" cy="218661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4FCC5A-F6EF-E111-2090-02C33B2BDB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9"/>
          <a:stretch/>
        </p:blipFill>
        <p:spPr>
          <a:xfrm>
            <a:off x="0" y="6551406"/>
            <a:ext cx="12192000" cy="306593"/>
          </a:xfrm>
          <a:prstGeom prst="rect">
            <a:avLst/>
          </a:prstGeom>
        </p:spPr>
      </p:pic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3F1B172E-4864-3B6F-CDB8-DF96EB7D78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b="17867"/>
          <a:stretch/>
        </p:blipFill>
        <p:spPr>
          <a:xfrm>
            <a:off x="539908" y="1057860"/>
            <a:ext cx="11112184" cy="4989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8F2CD-CC3F-4230-51AA-8725034FBA8E}"/>
              </a:ext>
            </a:extLst>
          </p:cNvPr>
          <p:cNvSpPr txBox="1"/>
          <p:nvPr/>
        </p:nvSpPr>
        <p:spPr>
          <a:xfrm>
            <a:off x="0" y="620823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Source: Governor’s Budget Request Released Nov. 1, 2022</a:t>
            </a:r>
          </a:p>
        </p:txBody>
      </p:sp>
    </p:spTree>
    <p:extLst>
      <p:ext uri="{BB962C8B-B14F-4D97-AF65-F5344CB8AC3E}">
        <p14:creationId xmlns:p14="http://schemas.microsoft.com/office/powerpoint/2010/main" val="932990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61363D7-16EF-8660-094A-B52239031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5" y="2017632"/>
            <a:ext cx="6497812" cy="423076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D1E015D-0E63-0F24-6559-192CC726C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09" y="2017632"/>
            <a:ext cx="6497812" cy="4230768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88AC5B-4E80-7CE7-B70D-7516F3BF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" y="588264"/>
            <a:ext cx="50958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tage, night&#10;&#10;Description automatically generated">
            <a:extLst>
              <a:ext uri="{FF2B5EF4-FFF2-40B4-BE49-F238E27FC236}">
                <a16:creationId xmlns:a16="http://schemas.microsoft.com/office/drawing/2014/main" id="{3BF96BE8-E563-43F7-4B7E-820491506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r="51250"/>
          <a:stretch/>
        </p:blipFill>
        <p:spPr>
          <a:xfrm>
            <a:off x="7153836" y="-1"/>
            <a:ext cx="50381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6180DE-8858-4672-A986-502E0CC0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418702"/>
            <a:ext cx="10515600" cy="68995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Revenue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D502E-868C-450A-A708-FE2F8893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1406769"/>
            <a:ext cx="4944235" cy="4770194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dirty="0"/>
              <a:t>Last report in September, next </a:t>
            </a:r>
            <a:br>
              <a:rPr lang="en-US" dirty="0"/>
            </a:br>
            <a:r>
              <a:rPr lang="en-US" dirty="0"/>
              <a:t>on December 20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dirty="0"/>
              <a:t>Revenue grew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6"/>
                </a:solidFill>
              </a:rPr>
              <a:t>23.7%</a:t>
            </a:r>
            <a:r>
              <a:rPr lang="en-US" b="1" dirty="0"/>
              <a:t> </a:t>
            </a:r>
            <a:r>
              <a:rPr lang="en-US" dirty="0"/>
              <a:t>from </a:t>
            </a:r>
            <a:br>
              <a:rPr lang="en-US" dirty="0"/>
            </a:br>
            <a:r>
              <a:rPr lang="en-US" dirty="0"/>
              <a:t>FY21 to FY22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Exceeded TABOR cap by </a:t>
            </a:r>
            <a:r>
              <a:rPr lang="en-US" b="1" dirty="0">
                <a:solidFill>
                  <a:schemeClr val="accent6"/>
                </a:solidFill>
              </a:rPr>
              <a:t>$3.7 billion</a:t>
            </a:r>
          </a:p>
        </p:txBody>
      </p:sp>
      <p:pic>
        <p:nvPicPr>
          <p:cNvPr id="6" name="Picture 5" descr="A picture containing orange&#10;&#10;Description automatically generated">
            <a:extLst>
              <a:ext uri="{FF2B5EF4-FFF2-40B4-BE49-F238E27FC236}">
                <a16:creationId xmlns:a16="http://schemas.microsoft.com/office/drawing/2014/main" id="{F152E21C-F36F-92FA-4E63-910B7C283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r="42988"/>
          <a:stretch/>
        </p:blipFill>
        <p:spPr>
          <a:xfrm>
            <a:off x="7153836" y="0"/>
            <a:ext cx="50381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C83E9-0DB7-90D4-9EC0-633C696AE0B7}"/>
              </a:ext>
            </a:extLst>
          </p:cNvPr>
          <p:cNvSpPr txBox="1"/>
          <p:nvPr/>
        </p:nvSpPr>
        <p:spPr>
          <a:xfrm>
            <a:off x="7577418" y="542526"/>
            <a:ext cx="4195482" cy="595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i="1" dirty="0">
                <a:solidFill>
                  <a:schemeClr val="bg1"/>
                </a:solidFill>
              </a:rPr>
              <a:t>“This forecast anticipates continued, yet slowing, expansion, but the path forward has narrowed. With a worsening economic outlook around the world, the possibility of a national downturn looms.” </a:t>
            </a:r>
          </a:p>
          <a:p>
            <a:pPr algn="r"/>
            <a:r>
              <a:rPr lang="en-US" sz="1600" i="1" dirty="0">
                <a:solidFill>
                  <a:schemeClr val="bg1"/>
                </a:solidFill>
              </a:rPr>
              <a:t> Legislative Council Staff, 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September 2022 Economic 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&amp; Revenue Forecast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44305A-E489-C589-F2CE-E181085427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28"/>
          <a:stretch/>
        </p:blipFill>
        <p:spPr>
          <a:xfrm>
            <a:off x="0" y="6619874"/>
            <a:ext cx="121920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80DE-8858-4672-A986-502E0CC0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Money Is Tighter</a:t>
            </a:r>
          </a:p>
        </p:txBody>
      </p:sp>
      <p:pic>
        <p:nvPicPr>
          <p:cNvPr id="6" name="Picture 5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5BFE22E4-98AD-2C6F-C098-4936849A3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50" b="49948"/>
          <a:stretch/>
        </p:blipFill>
        <p:spPr>
          <a:xfrm>
            <a:off x="136430" y="768237"/>
            <a:ext cx="3346541" cy="3165894"/>
          </a:xfrm>
          <a:prstGeom prst="rect">
            <a:avLst/>
          </a:prstGeom>
        </p:spPr>
      </p:pic>
      <p:pic>
        <p:nvPicPr>
          <p:cNvPr id="8" name="Picture 7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12FDE9BB-02D1-8348-F0EF-DCE26E6737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4" r="36587" b="49948"/>
          <a:stretch/>
        </p:blipFill>
        <p:spPr>
          <a:xfrm>
            <a:off x="3628572" y="739130"/>
            <a:ext cx="2741776" cy="3165894"/>
          </a:xfrm>
          <a:prstGeom prst="rect">
            <a:avLst/>
          </a:prstGeom>
        </p:spPr>
      </p:pic>
      <p:pic>
        <p:nvPicPr>
          <p:cNvPr id="10" name="Picture 9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64410E4A-9091-4D12-CE73-192DD540E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 r="3220" b="49948"/>
          <a:stretch/>
        </p:blipFill>
        <p:spPr>
          <a:xfrm>
            <a:off x="6778172" y="739129"/>
            <a:ext cx="2898450" cy="3165894"/>
          </a:xfrm>
          <a:prstGeom prst="rect">
            <a:avLst/>
          </a:prstGeom>
        </p:spPr>
      </p:pic>
      <p:pic>
        <p:nvPicPr>
          <p:cNvPr id="12" name="Picture 11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C6AC2624-C809-7897-96C6-894FD49FD1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2" r="50062" b="1810"/>
          <a:stretch/>
        </p:blipFill>
        <p:spPr>
          <a:xfrm>
            <a:off x="104855" y="3726722"/>
            <a:ext cx="5041354" cy="2703878"/>
          </a:xfrm>
          <a:prstGeom prst="rect">
            <a:avLst/>
          </a:prstGeom>
        </p:spPr>
      </p:pic>
      <p:pic>
        <p:nvPicPr>
          <p:cNvPr id="14" name="Picture 13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B075EE7F-A933-B062-3381-D326D7E8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1" t="55442" r="16617" b="1810"/>
          <a:stretch/>
        </p:blipFill>
        <p:spPr>
          <a:xfrm>
            <a:off x="5152571" y="3726721"/>
            <a:ext cx="3352801" cy="2703879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29D1E783-D217-7933-15A9-3BC2E08D2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6" y="3599468"/>
            <a:ext cx="2831132" cy="28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452C-328F-480C-B18B-05886AA6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Commitments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007DEB-12C0-851B-B320-141B3880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9"/>
          <a:stretch/>
        </p:blipFill>
        <p:spPr>
          <a:xfrm>
            <a:off x="0" y="6551406"/>
            <a:ext cx="12192000" cy="30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6EEC3-F48C-4BEF-96DF-435776CA0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41" y="1347960"/>
            <a:ext cx="3396629" cy="4400965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829E30F-5CA7-48C9-9B61-E69546C62B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51" y="1347960"/>
            <a:ext cx="3396629" cy="4394716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A93A66B0-BCEB-43AD-B874-966551393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69" y="1347960"/>
            <a:ext cx="3396629" cy="4401781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74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3966" y="2817781"/>
            <a:ext cx="6013537" cy="4770194"/>
          </a:xfrm>
        </p:spPr>
        <p:txBody>
          <a:bodyPr>
            <a:normAutofit/>
          </a:bodyPr>
          <a:lstStyle/>
          <a:p>
            <a:pPr marL="1143000" lvl="1" indent="-457200"/>
            <a:r>
              <a:rPr lang="en-US" dirty="0"/>
              <a:t>Streamlining services, avoiding duplication</a:t>
            </a:r>
          </a:p>
          <a:p>
            <a:pPr marL="1143000" lvl="1" indent="-457200">
              <a:spcAft>
                <a:spcPts val="1800"/>
              </a:spcAft>
            </a:pPr>
            <a:r>
              <a:rPr lang="en-US" dirty="0"/>
              <a:t>Rapid system transformation</a:t>
            </a:r>
          </a:p>
          <a:p>
            <a:pPr marL="1143000" lvl="1" indent="-457200"/>
            <a:endParaRPr lang="en-US" dirty="0"/>
          </a:p>
          <a:p>
            <a:pPr marL="1143000" lvl="1" indent="-457200"/>
            <a:endParaRPr lang="en-US" dirty="0"/>
          </a:p>
          <a:p>
            <a:pPr marL="1143000" lvl="1" indent="-457200"/>
            <a:r>
              <a:rPr lang="en-US" dirty="0"/>
              <a:t>Supporting providers</a:t>
            </a:r>
          </a:p>
          <a:p>
            <a:pPr marL="1143000" lvl="1" indent="-457200"/>
            <a:r>
              <a:rPr lang="en-US" dirty="0"/>
              <a:t>Ensuring capacity for families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049250-F873-28BF-2E25-5E71E474F90C}"/>
              </a:ext>
            </a:extLst>
          </p:cNvPr>
          <p:cNvSpPr txBox="1">
            <a:spLocks/>
          </p:cNvSpPr>
          <p:nvPr/>
        </p:nvSpPr>
        <p:spPr>
          <a:xfrm>
            <a:off x="497541" y="302374"/>
            <a:ext cx="5598459" cy="1324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Remaking State Government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E27D8D-6BF7-D9C6-8158-F96C7FD3F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1953402"/>
            <a:ext cx="3606513" cy="64402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2D3361-CBC3-CE54-BCDD-D379EBDF1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4606722"/>
            <a:ext cx="4402929" cy="663391"/>
          </a:xfrm>
          <a:prstGeom prst="rect">
            <a:avLst/>
          </a:prstGeom>
        </p:spPr>
      </p:pic>
      <p:pic>
        <p:nvPicPr>
          <p:cNvPr id="7" name="Picture 6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12145EF4-1C34-C9B7-E634-E7FBBBE4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01" y="0"/>
            <a:ext cx="5145199" cy="6858000"/>
          </a:xfrm>
          <a:prstGeom prst="rect">
            <a:avLst/>
          </a:prstGeom>
          <a:effectLst>
            <a:outerShdw blurRad="127000" dist="114300" dir="1098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3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CA4D4B-C8AF-5919-BF81-92AA19A77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858" y="1800000"/>
            <a:ext cx="11412411" cy="432321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718A12-AC8D-9DA8-A6CD-20C2DCB2DFE6}"/>
              </a:ext>
            </a:extLst>
          </p:cNvPr>
          <p:cNvGrpSpPr/>
          <p:nvPr/>
        </p:nvGrpSpPr>
        <p:grpSpPr>
          <a:xfrm>
            <a:off x="2655518" y="2204581"/>
            <a:ext cx="9536482" cy="4297256"/>
            <a:chOff x="2655518" y="2204581"/>
            <a:chExt cx="8698283" cy="37953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B736C8-0A6F-54DD-0183-C8890352794E}"/>
                </a:ext>
              </a:extLst>
            </p:cNvPr>
            <p:cNvSpPr/>
            <p:nvPr/>
          </p:nvSpPr>
          <p:spPr>
            <a:xfrm>
              <a:off x="2655518" y="2693096"/>
              <a:ext cx="8698282" cy="3306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B998C6-220E-D110-04DE-F8383ADD2818}"/>
                </a:ext>
              </a:extLst>
            </p:cNvPr>
            <p:cNvSpPr/>
            <p:nvPr/>
          </p:nvSpPr>
          <p:spPr>
            <a:xfrm>
              <a:off x="3079377" y="2204581"/>
              <a:ext cx="8274424" cy="71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19775470-48AB-281B-D36F-9C597FC75CFC}"/>
              </a:ext>
            </a:extLst>
          </p:cNvPr>
          <p:cNvSpPr txBox="1">
            <a:spLocks/>
          </p:cNvSpPr>
          <p:nvPr/>
        </p:nvSpPr>
        <p:spPr>
          <a:xfrm>
            <a:off x="990600" y="356163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Ending the Public Health Emergency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A71EEC-0CDB-42C1-B880-FEBD4B74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Ending the Public Health Emergency</a:t>
            </a:r>
          </a:p>
        </p:txBody>
      </p:sp>
    </p:spTree>
    <p:extLst>
      <p:ext uri="{BB962C8B-B14F-4D97-AF65-F5344CB8AC3E}">
        <p14:creationId xmlns:p14="http://schemas.microsoft.com/office/powerpoint/2010/main" val="31318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BF1EC52-CFE1-903E-3CE8-7049E7A16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08D4A-DA54-4504-9F6A-CC5CEB0B9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4157" y="5456308"/>
            <a:ext cx="10240029" cy="949170"/>
          </a:xfrm>
        </p:spPr>
        <p:txBody>
          <a:bodyPr>
            <a:noAutofit/>
          </a:bodyPr>
          <a:lstStyle/>
          <a:p>
            <a:r>
              <a:rPr lang="en-US" sz="5400" dirty="0"/>
              <a:t>2023 Policies to Watch</a:t>
            </a:r>
          </a:p>
        </p:txBody>
      </p:sp>
    </p:spTree>
    <p:extLst>
      <p:ext uri="{BB962C8B-B14F-4D97-AF65-F5344CB8AC3E}">
        <p14:creationId xmlns:p14="http://schemas.microsoft.com/office/powerpoint/2010/main" val="376856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452" y="4856445"/>
            <a:ext cx="6587722" cy="1200329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Policy Preview: </a:t>
            </a:r>
            <a:br>
              <a:rPr lang="en-US" sz="2400" b="1" dirty="0"/>
            </a:br>
            <a:r>
              <a:rPr lang="en-US" sz="2400" dirty="0"/>
              <a:t>Major challenges exist, but so does the ability to tackle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64" y="476340"/>
            <a:ext cx="10515600" cy="68995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Legislative Preview: Our Time Today</a:t>
            </a:r>
          </a:p>
        </p:txBody>
      </p:sp>
      <p:pic>
        <p:nvPicPr>
          <p:cNvPr id="14" name="Picture 13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13CF81C6-F784-C1D5-23E0-8C53736E1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50000" r="38001" b="-2745"/>
          <a:stretch/>
        </p:blipFill>
        <p:spPr>
          <a:xfrm>
            <a:off x="383032" y="3756877"/>
            <a:ext cx="2191523" cy="24772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AF9B5EF-04DA-842F-C873-E1F54E09982A}"/>
              </a:ext>
            </a:extLst>
          </p:cNvPr>
          <p:cNvGrpSpPr/>
          <p:nvPr/>
        </p:nvGrpSpPr>
        <p:grpSpPr>
          <a:xfrm>
            <a:off x="383032" y="851937"/>
            <a:ext cx="7278493" cy="2477242"/>
            <a:chOff x="383032" y="851937"/>
            <a:chExt cx="7278493" cy="2477242"/>
          </a:xfrm>
        </p:grpSpPr>
        <p:pic>
          <p:nvPicPr>
            <p:cNvPr id="12" name="Picture 11" descr="Graphical user interface, application, icon&#10;&#10;Description automatically generated">
              <a:extLst>
                <a:ext uri="{FF2B5EF4-FFF2-40B4-BE49-F238E27FC236}">
                  <a16:creationId xmlns:a16="http://schemas.microsoft.com/office/drawing/2014/main" id="{D77C5C8E-6B54-7EAC-DCA0-667FBA0DA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97" b="47255"/>
            <a:stretch/>
          </p:blipFill>
          <p:spPr>
            <a:xfrm>
              <a:off x="383032" y="851937"/>
              <a:ext cx="2191523" cy="24772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C22E08-CC3C-11BD-0AAA-265406FACC5B}"/>
                </a:ext>
              </a:extLst>
            </p:cNvPr>
            <p:cNvSpPr txBox="1"/>
            <p:nvPr/>
          </p:nvSpPr>
          <p:spPr>
            <a:xfrm>
              <a:off x="2424452" y="1634436"/>
              <a:ext cx="52370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Election Review:</a:t>
              </a:r>
              <a:r>
                <a:rPr lang="en-US" sz="2400" dirty="0">
                  <a:solidFill>
                    <a:schemeClr val="accent6"/>
                  </a:solidFill>
                </a:rPr>
                <a:t> </a:t>
              </a:r>
              <a:br>
                <a:rPr lang="en-US" sz="2400" dirty="0"/>
              </a:br>
              <a:r>
                <a:rPr lang="en-US" sz="2400" dirty="0"/>
                <a:t>Colorado Democrats are in a position to do big things.</a:t>
              </a:r>
            </a:p>
            <a:p>
              <a:endParaRPr lang="en-US" sz="24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A404B1-9F84-23A3-16E3-D4F171EFCE7F}"/>
              </a:ext>
            </a:extLst>
          </p:cNvPr>
          <p:cNvGrpSpPr/>
          <p:nvPr/>
        </p:nvGrpSpPr>
        <p:grpSpPr>
          <a:xfrm>
            <a:off x="6205477" y="2518256"/>
            <a:ext cx="5832091" cy="2477242"/>
            <a:chOff x="6205477" y="2518256"/>
            <a:chExt cx="5832091" cy="2477242"/>
          </a:xfrm>
        </p:grpSpPr>
        <p:pic>
          <p:nvPicPr>
            <p:cNvPr id="13" name="Picture 12" descr="Graphical user interface, application, icon&#10;&#10;Description automatically generated">
              <a:extLst>
                <a:ext uri="{FF2B5EF4-FFF2-40B4-BE49-F238E27FC236}">
                  <a16:creationId xmlns:a16="http://schemas.microsoft.com/office/drawing/2014/main" id="{89BD1B66-B855-3137-DB1D-A0FD2950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0" r="4437" b="47255"/>
            <a:stretch/>
          </p:blipFill>
          <p:spPr>
            <a:xfrm>
              <a:off x="6205477" y="2518256"/>
              <a:ext cx="2191523" cy="24772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A7C961-E0CD-F194-F10B-F5AD63222EFA}"/>
                </a:ext>
              </a:extLst>
            </p:cNvPr>
            <p:cNvSpPr txBox="1"/>
            <p:nvPr/>
          </p:nvSpPr>
          <p:spPr>
            <a:xfrm>
              <a:off x="8320014" y="3129384"/>
              <a:ext cx="371755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Budget and Economic Outlook:</a:t>
              </a:r>
              <a:r>
                <a:rPr lang="en-US" sz="2400" dirty="0">
                  <a:solidFill>
                    <a:schemeClr val="accent6"/>
                  </a:solidFill>
                </a:rPr>
                <a:t> </a:t>
              </a:r>
              <a:br>
                <a:rPr lang="en-US" sz="2400" dirty="0"/>
              </a:br>
              <a:r>
                <a:rPr lang="en-US" sz="2400" dirty="0"/>
                <a:t>Money is getting tighter.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6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0648-C70A-13A5-88DF-6BC4578B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Policy Questions for 2023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610398-8B01-657F-C48A-54E01D8B62FE}"/>
              </a:ext>
            </a:extLst>
          </p:cNvPr>
          <p:cNvSpPr txBox="1">
            <a:spLocks/>
          </p:cNvSpPr>
          <p:nvPr/>
        </p:nvSpPr>
        <p:spPr>
          <a:xfrm>
            <a:off x="2959619" y="1543049"/>
            <a:ext cx="6648450" cy="4646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800"/>
              </a:spcAft>
            </a:pPr>
            <a:r>
              <a:rPr lang="en-US" b="1" dirty="0">
                <a:solidFill>
                  <a:srgbClr val="D7682B"/>
                </a:solidFill>
              </a:rPr>
              <a:t>Forests or trees?</a:t>
            </a:r>
            <a:br>
              <a:rPr lang="en-US" b="1" dirty="0">
                <a:solidFill>
                  <a:srgbClr val="D7682B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Colorado’s problems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are interconnected</a:t>
            </a:r>
          </a:p>
          <a:p>
            <a:pPr>
              <a:spcAft>
                <a:spcPts val="3000"/>
              </a:spcAft>
            </a:pPr>
            <a:r>
              <a:rPr lang="en-US" b="1" dirty="0">
                <a:solidFill>
                  <a:srgbClr val="D7682B"/>
                </a:solidFill>
              </a:rPr>
              <a:t>Consolidate </a:t>
            </a:r>
            <a:br>
              <a:rPr lang="en-US" b="1" dirty="0">
                <a:solidFill>
                  <a:srgbClr val="D7682B"/>
                </a:solidFill>
              </a:rPr>
            </a:br>
            <a:r>
              <a:rPr lang="en-US" b="1" dirty="0">
                <a:solidFill>
                  <a:srgbClr val="D7682B"/>
                </a:solidFill>
              </a:rPr>
              <a:t>or double down?</a:t>
            </a:r>
            <a:br>
              <a:rPr lang="en-US" b="1" dirty="0"/>
            </a:br>
            <a:r>
              <a:rPr lang="en-US" dirty="0"/>
              <a:t>Progressives see </a:t>
            </a:r>
            <a:br>
              <a:rPr lang="en-US" dirty="0"/>
            </a:br>
            <a:r>
              <a:rPr lang="en-US" dirty="0"/>
              <a:t>a window of opportunity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A721FF40-6E85-23A8-54B7-5A823B4E2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91"/>
          <a:stretch/>
        </p:blipFill>
        <p:spPr>
          <a:xfrm>
            <a:off x="838200" y="1309158"/>
            <a:ext cx="2121419" cy="2043642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5860A38B-5349-6E00-0106-4778E78AC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2" t="-2067" r="3399" b="-8804"/>
          <a:stretch/>
        </p:blipFill>
        <p:spPr>
          <a:xfrm>
            <a:off x="838200" y="3544440"/>
            <a:ext cx="2121419" cy="22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B7E60C-DC50-66A2-63D8-852B3899E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7F597E-95F7-5B22-9630-009EDEE17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2D7A07-F900-AD99-FE8A-A4F7FDFFE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ED99-CC5F-43C7-AE57-1EAF5AD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Policy Topics to Watch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E7A4B29-C786-5B5E-C7F8-307CD2697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2"/>
          <a:stretch/>
        </p:blipFill>
        <p:spPr>
          <a:xfrm>
            <a:off x="273423" y="1824534"/>
            <a:ext cx="3720353" cy="320893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1C46330-629F-FD50-5254-CDE3E2E25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7" r="31948"/>
          <a:stretch/>
        </p:blipFill>
        <p:spPr>
          <a:xfrm>
            <a:off x="3993776" y="1824534"/>
            <a:ext cx="4204450" cy="320893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DFFF9E1-902D-5C73-ADD8-FE805B86F8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6" r="2579"/>
          <a:stretch/>
        </p:blipFill>
        <p:spPr>
          <a:xfrm>
            <a:off x="7920318" y="1824534"/>
            <a:ext cx="3697940" cy="32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computer&#10;&#10;Description automatically generated with low confidence">
            <a:extLst>
              <a:ext uri="{FF2B5EF4-FFF2-40B4-BE49-F238E27FC236}">
                <a16:creationId xmlns:a16="http://schemas.microsoft.com/office/drawing/2014/main" id="{9126772C-C154-6CAE-284C-4A22B7E49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CFA9D77-489D-EF26-84D9-8A6E39FCD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031495F-3D0B-BE51-85D8-286B88C60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ED99-CC5F-43C7-AE57-1EAF5AD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Policy Topics to Watch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A5AB66F-8DD7-5434-29CA-134E6BC3E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7"/>
          <a:stretch/>
        </p:blipFill>
        <p:spPr>
          <a:xfrm>
            <a:off x="481853" y="2077742"/>
            <a:ext cx="3740523" cy="298566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31365D0-4C53-7122-F477-BDCBBDBF67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6" r="-977"/>
          <a:stretch/>
        </p:blipFill>
        <p:spPr>
          <a:xfrm>
            <a:off x="7947211" y="2077742"/>
            <a:ext cx="3872753" cy="2985664"/>
          </a:xfrm>
          <a:prstGeom prst="rect">
            <a:avLst/>
          </a:prstGeom>
        </p:spPr>
      </p:pic>
      <p:pic>
        <p:nvPicPr>
          <p:cNvPr id="3" name="Picture 2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75187B1C-9489-7D87-5974-F1956EC5A1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1" t="55442" r="16617" b="1810"/>
          <a:stretch/>
        </p:blipFill>
        <p:spPr>
          <a:xfrm>
            <a:off x="4102895" y="2077742"/>
            <a:ext cx="3986210" cy="3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FACA-B789-4C48-A4E9-5F610E0A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Session Takeaways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CE29CF-8B69-5395-5CD6-E2ABA2D45C34}"/>
              </a:ext>
            </a:extLst>
          </p:cNvPr>
          <p:cNvSpPr txBox="1">
            <a:spLocks/>
          </p:cNvSpPr>
          <p:nvPr/>
        </p:nvSpPr>
        <p:spPr>
          <a:xfrm>
            <a:off x="2007220" y="1495977"/>
            <a:ext cx="9191211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It’s up to Colorado</a:t>
            </a:r>
            <a:br>
              <a:rPr lang="en-US" sz="3000" dirty="0"/>
            </a:br>
            <a:r>
              <a:rPr lang="en-US" sz="3000" dirty="0"/>
              <a:t>No national solution is on the horizon for behavioral health and workforce challenges.</a:t>
            </a:r>
          </a:p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D7682B"/>
                </a:solidFill>
              </a:rPr>
              <a:t>Money is tight, but … </a:t>
            </a:r>
            <a:br>
              <a:rPr lang="en-US" sz="3000" dirty="0"/>
            </a:br>
            <a:r>
              <a:rPr lang="en-US" sz="3000" dirty="0"/>
              <a:t>Federal support is still a factor.</a:t>
            </a:r>
          </a:p>
          <a:p>
            <a:r>
              <a:rPr lang="en-US" sz="3000" b="1" dirty="0">
                <a:solidFill>
                  <a:srgbClr val="D7682B"/>
                </a:solidFill>
              </a:rPr>
              <a:t>Ideas are percolating</a:t>
            </a:r>
            <a:br>
              <a:rPr lang="en-US" sz="3000" b="1" dirty="0"/>
            </a:br>
            <a:r>
              <a:rPr lang="en-US" sz="3000" dirty="0"/>
              <a:t>Democrats enjoy more political capital today than ever. And they seem ready to spend it.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1C8BF2-B89E-F592-4513-6D345140D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66872"/>
          <a:stretch/>
        </p:blipFill>
        <p:spPr>
          <a:xfrm>
            <a:off x="728800" y="4446883"/>
            <a:ext cx="1193154" cy="121743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A0C98DA-1C42-170E-BDD7-930B0F0BB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3689"/>
          <a:stretch/>
        </p:blipFill>
        <p:spPr>
          <a:xfrm>
            <a:off x="728800" y="1279370"/>
            <a:ext cx="1193154" cy="124431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611DF68-2F2A-B959-4248-DB2FC59D76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7756" r="-401" b="310"/>
          <a:stretch/>
        </p:blipFill>
        <p:spPr>
          <a:xfrm>
            <a:off x="728800" y="3038438"/>
            <a:ext cx="1193154" cy="12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27D15E9F-3A93-CFF6-F92C-418210B70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17549" r="474" b="16375"/>
          <a:stretch/>
        </p:blipFill>
        <p:spPr>
          <a:xfrm>
            <a:off x="0" y="-182880"/>
            <a:ext cx="12191999" cy="542202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1FE8801-F713-44B3-A448-AF984D409B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056" y="5363810"/>
            <a:ext cx="4889040" cy="437670"/>
          </a:xfrm>
        </p:spPr>
        <p:txBody>
          <a:bodyPr/>
          <a:lstStyle/>
          <a:p>
            <a:r>
              <a:rPr lang="en-US" dirty="0"/>
              <a:t>Joe Hanel and Allie Morgan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90C07F-ABB2-4A4B-B259-10FD12C942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11" y="5915226"/>
            <a:ext cx="5163445" cy="295053"/>
          </a:xfrm>
        </p:spPr>
        <p:txBody>
          <a:bodyPr/>
          <a:lstStyle/>
          <a:p>
            <a:r>
              <a:rPr lang="en-US" sz="1800" dirty="0"/>
              <a:t>HanelJ@coloradohealthinstitute.org</a:t>
            </a:r>
          </a:p>
          <a:p>
            <a:endParaRPr lang="en-US" b="1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7DB7F2-79A6-4F92-AEE6-D676F44D67A8}"/>
              </a:ext>
            </a:extLst>
          </p:cNvPr>
          <p:cNvSpPr txBox="1">
            <a:spLocks/>
          </p:cNvSpPr>
          <p:nvPr/>
        </p:nvSpPr>
        <p:spPr>
          <a:xfrm>
            <a:off x="381011" y="6307591"/>
            <a:ext cx="5163444" cy="550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Tx/>
              <a:buNone/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Tx/>
              <a:buNone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Tx/>
              <a:buNone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Tx/>
              <a:buNone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Tx/>
              <a:buNone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MorganA@coloradohealthinstitute.org</a:t>
            </a:r>
          </a:p>
          <a:p>
            <a:endParaRPr lang="en-US" b="1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8E35B60-C26F-935F-2A0C-D7BD8868C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30" y="4346590"/>
            <a:ext cx="4053658" cy="22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7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700EC96-0DE4-11E1-0E62-8EF9751D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9"/>
          <a:stretch/>
        </p:blipFill>
        <p:spPr>
          <a:xfrm>
            <a:off x="0" y="6562164"/>
            <a:ext cx="12192000" cy="30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1D288-115B-46B1-BB3F-25366845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" y="453549"/>
            <a:ext cx="5777972" cy="4458661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DF147499-045B-4A4F-AD0B-160E81B07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08" y="1761959"/>
            <a:ext cx="5946931" cy="4458661"/>
          </a:xfr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90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aby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D4E3C7FD-8344-4A85-BB58-0EA3C15D6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/>
          <a:stretch/>
        </p:blipFill>
        <p:spPr>
          <a:xfrm>
            <a:off x="7691015" y="1572031"/>
            <a:ext cx="3670733" cy="4717183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Picture 2" descr="A baby wearing a hat&#10;&#10;Description automatically generated with medium confidence">
            <a:extLst>
              <a:ext uri="{FF2B5EF4-FFF2-40B4-BE49-F238E27FC236}">
                <a16:creationId xmlns:a16="http://schemas.microsoft.com/office/drawing/2014/main" id="{98D3C062-2160-408F-8F67-3A920237F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30" y="1046911"/>
            <a:ext cx="3539092" cy="4713955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 descr="A baby wearing a hat&#10;&#10;Description automatically generated with medium confidence">
            <a:extLst>
              <a:ext uri="{FF2B5EF4-FFF2-40B4-BE49-F238E27FC236}">
                <a16:creationId xmlns:a16="http://schemas.microsoft.com/office/drawing/2014/main" id="{6BC6E51B-84FD-4685-B348-344E2FC77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6" y="518563"/>
            <a:ext cx="3670733" cy="4708115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48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A38FD60-A5C8-EF4F-5D57-C6531B7A7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orange, yellow&#10;&#10;Description automatically generated">
            <a:extLst>
              <a:ext uri="{FF2B5EF4-FFF2-40B4-BE49-F238E27FC236}">
                <a16:creationId xmlns:a16="http://schemas.microsoft.com/office/drawing/2014/main" id="{25066A47-D673-DA56-AC4E-54F84F8BD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14" y="509814"/>
            <a:ext cx="5838371" cy="583837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CCCE91F-6CCF-D89C-18EB-38B5408C42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1"/>
          <a:stretch/>
        </p:blipFill>
        <p:spPr>
          <a:xfrm>
            <a:off x="0" y="6619875"/>
            <a:ext cx="12192000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4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3CAB648-C0AF-FAAE-46D8-FF40C2AA0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6E1CA9F0-7189-44A4-9821-8F59AC325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01" y="4339614"/>
            <a:ext cx="3079641" cy="2309196"/>
          </a:xfrm>
          <a:prstGeom prst="rect">
            <a:avLst/>
          </a:prstGeom>
        </p:spPr>
      </p:pic>
      <p:pic>
        <p:nvPicPr>
          <p:cNvPr id="6" name="Picture 5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9E48E1A3-C588-4E5B-851D-E6EC4941D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37" y="89257"/>
            <a:ext cx="3048358" cy="2286269"/>
          </a:xfrm>
          <a:prstGeom prst="rect">
            <a:avLst/>
          </a:prstGeom>
        </p:spPr>
      </p:pic>
      <p:pic>
        <p:nvPicPr>
          <p:cNvPr id="9" name="Picture 8" descr="A person standing in fron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E505F94A-BF0F-45CC-9B8E-71179992A4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"/>
          <a:stretch/>
        </p:blipFill>
        <p:spPr>
          <a:xfrm>
            <a:off x="9388237" y="120008"/>
            <a:ext cx="2803763" cy="2285979"/>
          </a:xfrm>
          <a:prstGeom prst="rect">
            <a:avLst/>
          </a:prstGeom>
        </p:spPr>
      </p:pic>
      <p:pic>
        <p:nvPicPr>
          <p:cNvPr id="15" name="Picture 14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E6779FC0-0520-4043-B806-47A9C4C104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34" y="4400055"/>
            <a:ext cx="3048358" cy="2286269"/>
          </a:xfrm>
          <a:prstGeom prst="rect">
            <a:avLst/>
          </a:prstGeom>
        </p:spPr>
      </p:pic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9198C8-0DC6-4EB8-82AB-18E8BD7D68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/>
        </p:blipFill>
        <p:spPr>
          <a:xfrm>
            <a:off x="9042501" y="2485268"/>
            <a:ext cx="3056200" cy="2107160"/>
          </a:xfrm>
          <a:prstGeom prst="rect">
            <a:avLst/>
          </a:prstGeom>
        </p:spPr>
      </p:pic>
      <p:pic>
        <p:nvPicPr>
          <p:cNvPr id="19" name="Picture 18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AE4C7605-E1E6-4295-B7C1-F688DCC56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9" y="4377119"/>
            <a:ext cx="3056200" cy="2292150"/>
          </a:xfrm>
          <a:prstGeom prst="rect">
            <a:avLst/>
          </a:prstGeom>
        </p:spPr>
      </p:pic>
      <p:pic>
        <p:nvPicPr>
          <p:cNvPr id="21" name="Picture 20" descr="A picture containing text, person, display&#10;&#10;Description automatically generated">
            <a:extLst>
              <a:ext uri="{FF2B5EF4-FFF2-40B4-BE49-F238E27FC236}">
                <a16:creationId xmlns:a16="http://schemas.microsoft.com/office/drawing/2014/main" id="{EBF878DD-4F88-49F7-A2C7-51E93FFCBD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40"/>
            <a:ext cx="3029715" cy="2272286"/>
          </a:xfrm>
          <a:prstGeom prst="rect">
            <a:avLst/>
          </a:prstGeom>
        </p:spPr>
      </p:pic>
      <p:pic>
        <p:nvPicPr>
          <p:cNvPr id="27" name="Picture 26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16E1C816-F64D-4EED-9F20-0A5E189AA0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"/>
          <a:stretch/>
        </p:blipFill>
        <p:spPr>
          <a:xfrm>
            <a:off x="5709658" y="2448882"/>
            <a:ext cx="3111200" cy="2246216"/>
          </a:xfrm>
          <a:prstGeom prst="rect">
            <a:avLst/>
          </a:prstGeom>
        </p:spPr>
      </p:pic>
      <p:pic>
        <p:nvPicPr>
          <p:cNvPr id="31" name="Picture 30" descr="A picture containing text, electronics, display, old&#10;&#10;Description automatically generated">
            <a:extLst>
              <a:ext uri="{FF2B5EF4-FFF2-40B4-BE49-F238E27FC236}">
                <a16:creationId xmlns:a16="http://schemas.microsoft.com/office/drawing/2014/main" id="{EEFA153D-A872-46CE-9EC0-E987051FA0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"/>
          <a:stretch/>
        </p:blipFill>
        <p:spPr>
          <a:xfrm>
            <a:off x="7095688" y="478508"/>
            <a:ext cx="2914586" cy="2324940"/>
          </a:xfrm>
          <a:prstGeom prst="rect">
            <a:avLst/>
          </a:prstGeom>
        </p:spPr>
      </p:pic>
      <p:pic>
        <p:nvPicPr>
          <p:cNvPr id="33" name="Picture 32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87ED314D-36CD-49E5-B27E-3806A03FB9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4"/>
          <a:stretch/>
        </p:blipFill>
        <p:spPr>
          <a:xfrm>
            <a:off x="2468337" y="395516"/>
            <a:ext cx="2661520" cy="2292150"/>
          </a:xfrm>
          <a:prstGeom prst="rect">
            <a:avLst/>
          </a:prstGeom>
        </p:spPr>
      </p:pic>
      <p:pic>
        <p:nvPicPr>
          <p:cNvPr id="29" name="Picture 28" descr="A picture containing text, display, sign&#10;&#10;Description automatically generated">
            <a:extLst>
              <a:ext uri="{FF2B5EF4-FFF2-40B4-BE49-F238E27FC236}">
                <a16:creationId xmlns:a16="http://schemas.microsoft.com/office/drawing/2014/main" id="{1446834A-A6B5-4733-ADC5-C9D74697B0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79" y="2485268"/>
            <a:ext cx="3099920" cy="2324940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030C3B-9413-4323-9C17-40B8F5F7C11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3896"/>
          <a:stretch/>
        </p:blipFill>
        <p:spPr>
          <a:xfrm>
            <a:off x="85003" y="2375526"/>
            <a:ext cx="2979641" cy="2202863"/>
          </a:xfrm>
          <a:prstGeom prst="rect">
            <a:avLst/>
          </a:prstGeom>
        </p:spPr>
      </p:pic>
      <p:pic>
        <p:nvPicPr>
          <p:cNvPr id="25" name="Picture 24" descr="A picture containing text, display, picture frame&#10;&#10;Description automatically generated">
            <a:extLst>
              <a:ext uri="{FF2B5EF4-FFF2-40B4-BE49-F238E27FC236}">
                <a16:creationId xmlns:a16="http://schemas.microsoft.com/office/drawing/2014/main" id="{8FC170D1-EF84-451F-80BD-CEB4627858D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" b="10099"/>
          <a:stretch/>
        </p:blipFill>
        <p:spPr>
          <a:xfrm>
            <a:off x="3188981" y="4592428"/>
            <a:ext cx="2946606" cy="2042814"/>
          </a:xfrm>
          <a:prstGeom prst="rect">
            <a:avLst/>
          </a:prstGeom>
        </p:spPr>
      </p:pic>
      <p:sp>
        <p:nvSpPr>
          <p:cNvPr id="4" name="Circle: Hollow 3">
            <a:extLst>
              <a:ext uri="{FF2B5EF4-FFF2-40B4-BE49-F238E27FC236}">
                <a16:creationId xmlns:a16="http://schemas.microsoft.com/office/drawing/2014/main" id="{97C466C1-1651-4B62-AD56-3648C2FFD25F}"/>
              </a:ext>
            </a:extLst>
          </p:cNvPr>
          <p:cNvSpPr/>
          <p:nvPr/>
        </p:nvSpPr>
        <p:spPr>
          <a:xfrm>
            <a:off x="894395" y="34834"/>
            <a:ext cx="675961" cy="659987"/>
          </a:xfrm>
          <a:prstGeom prst="donut">
            <a:avLst>
              <a:gd name="adj" fmla="val 11108"/>
            </a:avLst>
          </a:prstGeom>
          <a:ln w="952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F806C5-5F8D-719D-0C96-450064B9AC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1"/>
          <a:stretch/>
        </p:blipFill>
        <p:spPr>
          <a:xfrm>
            <a:off x="0" y="6619875"/>
            <a:ext cx="12192000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1C077AD-00FB-1F58-9419-29A2CBFF0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08D4A-DA54-4504-9F6A-CC5CEB0B9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1408" y="5584570"/>
            <a:ext cx="10240029" cy="714697"/>
          </a:xfrm>
        </p:spPr>
        <p:txBody>
          <a:bodyPr>
            <a:noAutofit/>
          </a:bodyPr>
          <a:lstStyle/>
          <a:p>
            <a:r>
              <a:rPr lang="en-US" sz="6000" dirty="0"/>
              <a:t>The 2022 Election</a:t>
            </a:r>
          </a:p>
        </p:txBody>
      </p:sp>
    </p:spTree>
    <p:extLst>
      <p:ext uri="{BB962C8B-B14F-4D97-AF65-F5344CB8AC3E}">
        <p14:creationId xmlns:p14="http://schemas.microsoft.com/office/powerpoint/2010/main" val="4161034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ainting&#10;&#10;Description automatically generated">
            <a:extLst>
              <a:ext uri="{FF2B5EF4-FFF2-40B4-BE49-F238E27FC236}">
                <a16:creationId xmlns:a16="http://schemas.microsoft.com/office/drawing/2014/main" id="{4612EDDD-62B6-6F10-278A-46CC00D93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0" y="3904925"/>
            <a:ext cx="4833260" cy="2718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EC7F0-39CA-5BAE-7D2B-F411E7DF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8" y="529596"/>
            <a:ext cx="10515600" cy="68995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Election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B8CE0-C89E-38F7-395B-436B00D9A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06" y="1448356"/>
            <a:ext cx="6140823" cy="4770194"/>
          </a:xfrm>
        </p:spPr>
        <p:txBody>
          <a:bodyPr/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Colorado voters are increasingly progressive.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Colorado Republicans have no clear path to rebuild.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policy debate will become internal to the Democratic Party — </a:t>
            </a:r>
            <a:br>
              <a:rPr lang="en-US" dirty="0"/>
            </a:br>
            <a:r>
              <a:rPr lang="en-US" dirty="0"/>
              <a:t>center vs left.</a:t>
            </a:r>
          </a:p>
        </p:txBody>
      </p:sp>
      <p:pic>
        <p:nvPicPr>
          <p:cNvPr id="9" name="Picture 8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2C4883CE-D3DD-3D8E-2C88-173431164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1683671"/>
            <a:ext cx="4833257" cy="2718708"/>
          </a:xfrm>
          <a:prstGeom prst="rect">
            <a:avLst/>
          </a:prstGeom>
          <a:effectLst>
            <a:outerShdw blurRad="88900" dist="215900" dir="3000000" sx="102000" sy="102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B507F9B-21FB-BFC8-6A9C-0858BA787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-1502800"/>
            <a:ext cx="4833257" cy="3745774"/>
          </a:xfrm>
          <a:prstGeom prst="rect">
            <a:avLst/>
          </a:prstGeom>
          <a:effectLst>
            <a:outerShdw blurRad="88900" dist="215900" dir="3000000" sx="102000" sy="102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4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CHI Colors">
      <a:dk1>
        <a:sysClr val="windowText" lastClr="000000"/>
      </a:dk1>
      <a:lt1>
        <a:sysClr val="window" lastClr="FFFFFF"/>
      </a:lt1>
      <a:dk2>
        <a:srgbClr val="2E6380"/>
      </a:dk2>
      <a:lt2>
        <a:srgbClr val="E7E6E6"/>
      </a:lt2>
      <a:accent1>
        <a:srgbClr val="7AA6B9"/>
      </a:accent1>
      <a:accent2>
        <a:srgbClr val="FDB91B"/>
      </a:accent2>
      <a:accent3>
        <a:srgbClr val="7A962B"/>
      </a:accent3>
      <a:accent4>
        <a:srgbClr val="5F3D61"/>
      </a:accent4>
      <a:accent5>
        <a:srgbClr val="B42E12"/>
      </a:accent5>
      <a:accent6>
        <a:srgbClr val="D76822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 Powerpoint Wide Verdana" id="{CB2E36BA-771C-47AC-A571-AF333B635912}" vid="{4EF6F812-0830-4878-BA78-97D5B737A0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3353</TotalTime>
  <Words>2956</Words>
  <Application>Microsoft Office PowerPoint</Application>
  <PresentationFormat>Widescreen</PresentationFormat>
  <Paragraphs>320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Avenir Next LT Pro</vt:lpstr>
      <vt:lpstr>Calibri</vt:lpstr>
      <vt:lpstr>Open Sans</vt:lpstr>
      <vt:lpstr>Symbol</vt:lpstr>
      <vt:lpstr>Tahoma</vt:lpstr>
      <vt:lpstr>Verdana</vt:lpstr>
      <vt:lpstr>Webdings</vt:lpstr>
      <vt:lpstr>Office Theme</vt:lpstr>
      <vt:lpstr>Big Margins, Big Challenges</vt:lpstr>
      <vt:lpstr>PowerPoint Presentation</vt:lpstr>
      <vt:lpstr>Legislative Preview: Our Time Today</vt:lpstr>
      <vt:lpstr>PowerPoint Presentation</vt:lpstr>
      <vt:lpstr>PowerPoint Presentation</vt:lpstr>
      <vt:lpstr>PowerPoint Presentation</vt:lpstr>
      <vt:lpstr>PowerPoint Presentation</vt:lpstr>
      <vt:lpstr>The 2022 Election</vt:lpstr>
      <vt:lpstr>Election Takeaways</vt:lpstr>
      <vt:lpstr>Election Results</vt:lpstr>
      <vt:lpstr>Election Results</vt:lpstr>
      <vt:lpstr>PowerPoint Presentation</vt:lpstr>
      <vt:lpstr>PowerPoint Presentation</vt:lpstr>
      <vt:lpstr>PowerPoint Presentation</vt:lpstr>
      <vt:lpstr>PowerPoint Presentation</vt:lpstr>
      <vt:lpstr>Election’s Impact  on Policy</vt:lpstr>
      <vt:lpstr>PowerPoint Presentation</vt:lpstr>
      <vt:lpstr>PowerPoint Presentation</vt:lpstr>
      <vt:lpstr>Budget Outlook, Implementation Needs</vt:lpstr>
      <vt:lpstr>Budget Takeaways</vt:lpstr>
      <vt:lpstr>PowerPoint Presentation</vt:lpstr>
      <vt:lpstr>PowerPoint Presentation</vt:lpstr>
      <vt:lpstr>PowerPoint Presentation</vt:lpstr>
      <vt:lpstr>Revenue Forecast</vt:lpstr>
      <vt:lpstr>Why Money Is Tighter</vt:lpstr>
      <vt:lpstr>Recent Commitments</vt:lpstr>
      <vt:lpstr>PowerPoint Presentation</vt:lpstr>
      <vt:lpstr>Ending the Public Health Emergency</vt:lpstr>
      <vt:lpstr>2023 Policies to Watch</vt:lpstr>
      <vt:lpstr>Policy Questions for 2023</vt:lpstr>
      <vt:lpstr>PowerPoint Presentation</vt:lpstr>
      <vt:lpstr>Policy Topics to Watch</vt:lpstr>
      <vt:lpstr>PowerPoint Presentation</vt:lpstr>
      <vt:lpstr>Policy Topics to Watch</vt:lpstr>
      <vt:lpstr>Session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Hanel</dc:creator>
  <cp:lastModifiedBy>Brian Clark</cp:lastModifiedBy>
  <cp:revision>177</cp:revision>
  <dcterms:created xsi:type="dcterms:W3CDTF">2022-09-14T16:37:06Z</dcterms:created>
  <dcterms:modified xsi:type="dcterms:W3CDTF">2022-12-08T21:33:34Z</dcterms:modified>
</cp:coreProperties>
</file>