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6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4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  <p:sldMasterId id="2147483707" r:id="rId2"/>
    <p:sldMasterId id="2147483719" r:id="rId3"/>
    <p:sldMasterId id="2147483733" r:id="rId4"/>
    <p:sldMasterId id="2147483749" r:id="rId5"/>
    <p:sldMasterId id="2147483762" r:id="rId6"/>
    <p:sldMasterId id="2147483778" r:id="rId7"/>
    <p:sldMasterId id="2147483791" r:id="rId8"/>
    <p:sldMasterId id="2147483804" r:id="rId9"/>
    <p:sldMasterId id="2147483816" r:id="rId10"/>
    <p:sldMasterId id="2147483829" r:id="rId11"/>
    <p:sldMasterId id="2147483842" r:id="rId12"/>
    <p:sldMasterId id="2147483855" r:id="rId13"/>
    <p:sldMasterId id="2147483868" r:id="rId14"/>
    <p:sldMasterId id="2147483881" r:id="rId15"/>
    <p:sldMasterId id="2147483894" r:id="rId16"/>
    <p:sldMasterId id="2147483907" r:id="rId17"/>
    <p:sldMasterId id="2147483920" r:id="rId18"/>
  </p:sldMasterIdLst>
  <p:notesMasterIdLst>
    <p:notesMasterId r:id="rId76"/>
  </p:notesMasterIdLst>
  <p:handoutMasterIdLst>
    <p:handoutMasterId r:id="rId77"/>
  </p:handoutMasterIdLst>
  <p:sldIdLst>
    <p:sldId id="337" r:id="rId19"/>
    <p:sldId id="259" r:id="rId20"/>
    <p:sldId id="258" r:id="rId21"/>
    <p:sldId id="304" r:id="rId22"/>
    <p:sldId id="333" r:id="rId23"/>
    <p:sldId id="305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85" r:id="rId72"/>
    <p:sldId id="386" r:id="rId73"/>
    <p:sldId id="301" r:id="rId74"/>
    <p:sldId id="278" r:id="rId7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380"/>
    <a:srgbClr val="3B6E8F"/>
    <a:srgbClr val="F6A01A"/>
    <a:srgbClr val="FAC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70960" autoAdjust="0"/>
  </p:normalViewPr>
  <p:slideViewPr>
    <p:cSldViewPr snapToGrid="0">
      <p:cViewPr varScale="1">
        <p:scale>
          <a:sx n="80" d="100"/>
          <a:sy n="80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diaz02\Desktop\Smoking%20Contac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Tracey\Desktop\Final%20ACS%20Prevalence%20Run%20Chart%202009-2017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Tracey\Desktop\Final%20ACS%20Prevalence%20Run%20Chart%202009-2017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4450"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6 in Microsoft PowerPoint]Sheet1'!$A$10:$H$10</c:f>
              <c:strCache>
                <c:ptCount val="8"/>
                <c:pt idx="0">
                  <c:v>1971-4</c:v>
                </c:pt>
                <c:pt idx="1">
                  <c:v>1976-80</c:v>
                </c:pt>
                <c:pt idx="2">
                  <c:v>1988-94</c:v>
                </c:pt>
                <c:pt idx="3">
                  <c:v>1999-2000</c:v>
                </c:pt>
                <c:pt idx="4">
                  <c:v>2001-2</c:v>
                </c:pt>
                <c:pt idx="5">
                  <c:v>2003-4</c:v>
                </c:pt>
                <c:pt idx="6">
                  <c:v>2005-6</c:v>
                </c:pt>
                <c:pt idx="7">
                  <c:v>2007-8</c:v>
                </c:pt>
              </c:strCache>
            </c:strRef>
          </c:cat>
          <c:val>
            <c:numRef>
              <c:f>'[Chart 6 in Microsoft PowerPoint]Sheet1'!$A$11:$H$11</c:f>
              <c:numCache>
                <c:formatCode>General</c:formatCode>
                <c:ptCount val="8"/>
                <c:pt idx="0">
                  <c:v>5</c:v>
                </c:pt>
                <c:pt idx="1">
                  <c:v>5.5</c:v>
                </c:pt>
                <c:pt idx="2">
                  <c:v>10</c:v>
                </c:pt>
                <c:pt idx="3">
                  <c:v>13.9</c:v>
                </c:pt>
                <c:pt idx="4">
                  <c:v>15.4</c:v>
                </c:pt>
                <c:pt idx="5">
                  <c:v>17.100000000000001</c:v>
                </c:pt>
                <c:pt idx="6">
                  <c:v>15.5</c:v>
                </c:pt>
                <c:pt idx="7">
                  <c:v>16.899999999999999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8C-4A2C-A83A-017DBB816D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4047616"/>
        <c:axId val="174050304"/>
      </c:lineChart>
      <c:catAx>
        <c:axId val="17404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050304"/>
        <c:crosses val="autoZero"/>
        <c:auto val="1"/>
        <c:lblAlgn val="ctr"/>
        <c:lblOffset val="100"/>
        <c:noMultiLvlLbl val="0"/>
      </c:catAx>
      <c:valAx>
        <c:axId val="174050304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US children who are obese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04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Smoking Contacts by Security at DH Main Campus, </a:t>
            </a:r>
          </a:p>
          <a:p>
            <a:pPr>
              <a:defRPr/>
            </a:pPr>
            <a:r>
              <a:rPr lang="en-US" sz="2000" dirty="0"/>
              <a:t>March 2016 - April 2017</a:t>
            </a:r>
          </a:p>
        </c:rich>
      </c:tx>
      <c:layout>
        <c:manualLayout>
          <c:xMode val="edge"/>
          <c:yMode val="edge"/>
          <c:x val="0.17700884275278739"/>
          <c:y val="3.7128705634851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702442600080394E-2"/>
          <c:y val="0.2052404266774345"/>
          <c:w val="0.73161972996618663"/>
          <c:h val="0.7519141597684905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Sheet1!$B$2:$O$2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DH Main Campus Employees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Sheet1!$B$1:$O$1</c15:sqref>
                        </c15:formulaRef>
                      </c:ext>
                    </c:extLst>
                    <c:strCache>
                      <c:ptCount val="14"/>
                      <c:pt idx="0">
                        <c:v>March</c:v>
                      </c:pt>
                      <c:pt idx="1">
                        <c:v>April</c:v>
                      </c:pt>
                      <c:pt idx="2">
                        <c:v>May</c:v>
                      </c:pt>
                      <c:pt idx="3">
                        <c:v>June </c:v>
                      </c:pt>
                      <c:pt idx="4">
                        <c:v>July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  <c:pt idx="11">
                        <c:v>Feb</c:v>
                      </c:pt>
                      <c:pt idx="12">
                        <c:v>Mar</c:v>
                      </c:pt>
                      <c:pt idx="13">
                        <c:v>April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556-441B-8680-E0428C9F822C}"/>
            </c:ext>
          </c:extLst>
        </c:ser>
        <c:ser>
          <c:idx val="1"/>
          <c:order val="1"/>
          <c:marker>
            <c:symbol val="none"/>
          </c:marker>
          <c:dLbls>
            <c:dLbl>
              <c:idx val="3"/>
              <c:layout>
                <c:manualLayout>
                  <c:x val="-2.1645581499544393E-2"/>
                  <c:y val="2.1284622659161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56-441B-8680-E0428C9F822C}"/>
                </c:ext>
              </c:extLst>
            </c:dLbl>
            <c:dLbl>
              <c:idx val="4"/>
              <c:layout>
                <c:manualLayout>
                  <c:x val="-1.9331026528258362E-2"/>
                  <c:y val="3.5703224958151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56-441B-8680-E0428C9F822C}"/>
                </c:ext>
              </c:extLst>
            </c:dLbl>
            <c:dLbl>
              <c:idx val="5"/>
              <c:layout>
                <c:manualLayout>
                  <c:x val="-2.3944636678200692E-2"/>
                  <c:y val="2.028896676932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56-441B-8680-E0428C9F822C}"/>
                </c:ext>
              </c:extLst>
            </c:dLbl>
            <c:dLbl>
              <c:idx val="6"/>
              <c:layout>
                <c:manualLayout>
                  <c:x val="-2.2406766628219915E-2"/>
                  <c:y val="1.2581837674914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56-441B-8680-E0428C9F822C}"/>
                </c:ext>
              </c:extLst>
            </c:dLbl>
            <c:dLbl>
              <c:idx val="7"/>
              <c:layout>
                <c:manualLayout>
                  <c:x val="-1.5432586497622053E-2"/>
                  <c:y val="-2.5953807797146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56-441B-8680-E0428C9F822C}"/>
                </c:ext>
              </c:extLst>
            </c:dLbl>
            <c:dLbl>
              <c:idx val="9"/>
              <c:layout>
                <c:manualLayout>
                  <c:x val="-1.7358677916125536E-2"/>
                  <c:y val="-6.8601374327322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56-441B-8680-E0428C9F822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56-441B-8680-E0428C9F822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56-441B-8680-E0428C9F822C}"/>
                </c:ext>
              </c:extLst>
            </c:dLbl>
            <c:dLbl>
              <c:idx val="13"/>
              <c:layout>
                <c:manualLayout>
                  <c:x val="-9.2811062976989461E-3"/>
                  <c:y val="-5.40146354538052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56-441B-8680-E0428C9F82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Sheet1!$B$3:$O$3</c:f>
              <c:numCache>
                <c:formatCode>General</c:formatCode>
                <c:ptCount val="14"/>
                <c:pt idx="0">
                  <c:v>84</c:v>
                </c:pt>
                <c:pt idx="1">
                  <c:v>51</c:v>
                </c:pt>
                <c:pt idx="2">
                  <c:v>17</c:v>
                </c:pt>
                <c:pt idx="3">
                  <c:v>20</c:v>
                </c:pt>
                <c:pt idx="4">
                  <c:v>37</c:v>
                </c:pt>
                <c:pt idx="5">
                  <c:v>20</c:v>
                </c:pt>
                <c:pt idx="6">
                  <c:v>11</c:v>
                </c:pt>
                <c:pt idx="7">
                  <c:v>9</c:v>
                </c:pt>
                <c:pt idx="8">
                  <c:v>11</c:v>
                </c:pt>
                <c:pt idx="9">
                  <c:v>6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DH Main Campus Patients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Sheet1!$B$1:$O$1</c15:sqref>
                        </c15:formulaRef>
                      </c:ext>
                    </c:extLst>
                    <c:strCache>
                      <c:ptCount val="14"/>
                      <c:pt idx="0">
                        <c:v>March</c:v>
                      </c:pt>
                      <c:pt idx="1">
                        <c:v>April</c:v>
                      </c:pt>
                      <c:pt idx="2">
                        <c:v>May</c:v>
                      </c:pt>
                      <c:pt idx="3">
                        <c:v>June </c:v>
                      </c:pt>
                      <c:pt idx="4">
                        <c:v>July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  <c:pt idx="11">
                        <c:v>Feb</c:v>
                      </c:pt>
                      <c:pt idx="12">
                        <c:v>Mar</c:v>
                      </c:pt>
                      <c:pt idx="13">
                        <c:v>April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7556-441B-8680-E0428C9F822C}"/>
            </c:ext>
          </c:extLst>
        </c:ser>
        <c:ser>
          <c:idx val="2"/>
          <c:order val="2"/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56-441B-8680-E0428C9F822C}"/>
                </c:ext>
              </c:extLst>
            </c:dLbl>
            <c:dLbl>
              <c:idx val="1"/>
              <c:layout>
                <c:manualLayout>
                  <c:x val="-1.3256439830834294E-2"/>
                  <c:y val="-3.6801440282392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56-441B-8680-E0428C9F822C}"/>
                </c:ext>
              </c:extLst>
            </c:dLbl>
            <c:dLbl>
              <c:idx val="2"/>
              <c:layout>
                <c:manualLayout>
                  <c:x val="-1.3194925028835064E-2"/>
                  <c:y val="-3.6801440282392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56-441B-8680-E0428C9F822C}"/>
                </c:ext>
              </c:extLst>
            </c:dLbl>
            <c:dLbl>
              <c:idx val="3"/>
              <c:layout>
                <c:manualLayout>
                  <c:x val="-1.8569841399582839E-2"/>
                  <c:y val="-4.3848903904088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56-441B-8680-E0428C9F822C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56-441B-8680-E0428C9F822C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56-441B-8680-E0428C9F822C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56-441B-8680-E0428C9F822C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56-441B-8680-E0428C9F822C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56-441B-8680-E0428C9F822C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556-441B-8680-E0428C9F822C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56-441B-8680-E0428C9F82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Sheet1!$B$4:$O$4</c:f>
              <c:numCache>
                <c:formatCode>General</c:formatCode>
                <c:ptCount val="14"/>
                <c:pt idx="0">
                  <c:v>197</c:v>
                </c:pt>
                <c:pt idx="1">
                  <c:v>125</c:v>
                </c:pt>
                <c:pt idx="2">
                  <c:v>74</c:v>
                </c:pt>
                <c:pt idx="3">
                  <c:v>32</c:v>
                </c:pt>
                <c:pt idx="4">
                  <c:v>41</c:v>
                </c:pt>
                <c:pt idx="5">
                  <c:v>34</c:v>
                </c:pt>
                <c:pt idx="6">
                  <c:v>19</c:v>
                </c:pt>
                <c:pt idx="7">
                  <c:v>23</c:v>
                </c:pt>
                <c:pt idx="8">
                  <c:v>31</c:v>
                </c:pt>
                <c:pt idx="9">
                  <c:v>18</c:v>
                </c:pt>
                <c:pt idx="10">
                  <c:v>2</c:v>
                </c:pt>
                <c:pt idx="11">
                  <c:v>4</c:v>
                </c:pt>
                <c:pt idx="12">
                  <c:v>7</c:v>
                </c:pt>
                <c:pt idx="13">
                  <c:v>16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DH Main Campus Visitors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Sheet1!$B$1:$O$1</c15:sqref>
                        </c15:formulaRef>
                      </c:ext>
                    </c:extLst>
                    <c:strCache>
                      <c:ptCount val="14"/>
                      <c:pt idx="0">
                        <c:v>March</c:v>
                      </c:pt>
                      <c:pt idx="1">
                        <c:v>April</c:v>
                      </c:pt>
                      <c:pt idx="2">
                        <c:v>May</c:v>
                      </c:pt>
                      <c:pt idx="3">
                        <c:v>June </c:v>
                      </c:pt>
                      <c:pt idx="4">
                        <c:v>July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Jan</c:v>
                      </c:pt>
                      <c:pt idx="11">
                        <c:v>Feb</c:v>
                      </c:pt>
                      <c:pt idx="12">
                        <c:v>Mar</c:v>
                      </c:pt>
                      <c:pt idx="13">
                        <c:v>April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6-7556-441B-8680-E0428C9F8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130688"/>
        <c:axId val="174132224"/>
      </c:lineChart>
      <c:catAx>
        <c:axId val="17413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74132224"/>
        <c:crosses val="autoZero"/>
        <c:auto val="1"/>
        <c:lblAlgn val="ctr"/>
        <c:lblOffset val="100"/>
        <c:noMultiLvlLbl val="0"/>
      </c:catAx>
      <c:valAx>
        <c:axId val="174132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Number of Smoking Contacts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413068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3598437019696847"/>
          <c:y val="0.26895534692778789"/>
          <c:w val="0.15692996145752053"/>
          <c:h val="0.3971434577435997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 dirty="0">
                <a:effectLst/>
              </a:rPr>
              <a:t>Smoke-Free Buildings in the City and County of Denver</a:t>
            </a:r>
            <a:endParaRPr lang="en-US" dirty="0">
              <a:effectLst/>
            </a:endParaRPr>
          </a:p>
          <a:p>
            <a:pPr algn="ctr">
              <a:defRPr/>
            </a:pPr>
            <a:r>
              <a:rPr lang="en-US" sz="1800" b="1" i="0" baseline="0" dirty="0">
                <a:effectLst/>
              </a:rPr>
              <a:t>September 2012 – December 2016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95403212213151"/>
          <c:y val="0.12729293332004385"/>
          <c:w val="0.77026210599821809"/>
          <c:h val="0.74124104167830085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3.05810397553514E-3"/>
                  <c:y val="1.8987341772151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4D-4C0A-A2ED-E0E8D4EB4BC8}"/>
                </c:ext>
              </c:extLst>
            </c:dLbl>
            <c:dLbl>
              <c:idx val="3"/>
              <c:layout>
                <c:manualLayout>
                  <c:x val="3.0581141179771023E-3"/>
                  <c:y val="2.0004839820554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D-4C0A-A2ED-E0E8D4EB4BC8}"/>
                </c:ext>
              </c:extLst>
            </c:dLbl>
            <c:dLbl>
              <c:idx val="4"/>
              <c:layout>
                <c:manualLayout>
                  <c:x val="0"/>
                  <c:y val="1.687763713080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4D-4C0A-A2ED-E0E8D4EB4BC8}"/>
                </c:ext>
              </c:extLst>
            </c:dLbl>
            <c:dLbl>
              <c:idx val="5"/>
              <c:layout>
                <c:manualLayout>
                  <c:x val="-3.0581039755351682E-3"/>
                  <c:y val="1.687763713080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4D-4C0A-A2ED-E0E8D4EB4BC8}"/>
                </c:ext>
              </c:extLst>
            </c:dLbl>
            <c:dLbl>
              <c:idx val="6"/>
              <c:layout>
                <c:manualLayout>
                  <c:x val="1.4524326588746894E-3"/>
                  <c:y val="9.4562647754137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4D-4C0A-A2ED-E0E8D4EB4BC8}"/>
                </c:ext>
              </c:extLst>
            </c:dLbl>
            <c:dLbl>
              <c:idx val="7"/>
              <c:layout>
                <c:manualLayout>
                  <c:x val="0"/>
                  <c:y val="9.4562647754137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4D-4C0A-A2ED-E0E8D4EB4BC8}"/>
                </c:ext>
              </c:extLst>
            </c:dLbl>
            <c:dLbl>
              <c:idx val="8"/>
              <c:layout>
                <c:manualLayout>
                  <c:x val="2.9048653177493789E-3"/>
                  <c:y val="7.092198581560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4D-4C0A-A2ED-E0E8D4EB4BC8}"/>
                </c:ext>
              </c:extLst>
            </c:dLbl>
            <c:dLbl>
              <c:idx val="9"/>
              <c:layout>
                <c:manualLayout>
                  <c:x val="-1.5290519877675841E-3"/>
                  <c:y val="1.898734177215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4D-4C0A-A2ED-E0E8D4EB4BC8}"/>
                </c:ext>
              </c:extLst>
            </c:dLbl>
            <c:dLbl>
              <c:idx val="10"/>
              <c:layout>
                <c:manualLayout>
                  <c:x val="7.2621632943734478E-3"/>
                  <c:y val="7.092198581560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4D-4C0A-A2ED-E0E8D4EB4BC8}"/>
                </c:ext>
              </c:extLst>
            </c:dLbl>
            <c:dLbl>
              <c:idx val="12"/>
              <c:layout>
                <c:manualLayout>
                  <c:x val="-1.3761467889908369E-2"/>
                  <c:y val="3.5864978902953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4D-4C0A-A2ED-E0E8D4EB4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Sheet1!$B$2:$N$2</c:f>
              <c:numCache>
                <c:formatCode>General</c:formatCode>
                <c:ptCount val="13"/>
                <c:pt idx="0">
                  <c:v>249</c:v>
                </c:pt>
                <c:pt idx="1">
                  <c:v>349</c:v>
                </c:pt>
                <c:pt idx="2">
                  <c:v>370</c:v>
                </c:pt>
                <c:pt idx="3">
                  <c:v>453</c:v>
                </c:pt>
                <c:pt idx="4">
                  <c:v>463</c:v>
                </c:pt>
                <c:pt idx="5">
                  <c:v>494</c:v>
                </c:pt>
                <c:pt idx="6">
                  <c:v>519</c:v>
                </c:pt>
                <c:pt idx="7">
                  <c:v>580</c:v>
                </c:pt>
                <c:pt idx="8">
                  <c:v>645</c:v>
                </c:pt>
                <c:pt idx="9">
                  <c:v>710</c:v>
                </c:pt>
                <c:pt idx="10">
                  <c:v>716</c:v>
                </c:pt>
                <c:pt idx="11">
                  <c:v>780</c:v>
                </c:pt>
                <c:pt idx="12">
                  <c:v>881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Smoke-Free Buildings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Sheet1!$B$1:$N$1</c15:sqref>
                        </c15:formulaRef>
                      </c:ext>
                    </c:extLst>
                    <c:strCache>
                      <c:ptCount val="13"/>
                      <c:pt idx="0">
                        <c:v>Sep-12</c:v>
                      </c:pt>
                      <c:pt idx="1">
                        <c:v>Dec-12</c:v>
                      </c:pt>
                      <c:pt idx="2">
                        <c:v>Mar-13</c:v>
                      </c:pt>
                      <c:pt idx="3">
                        <c:v>Jun-13</c:v>
                      </c:pt>
                      <c:pt idx="4">
                        <c:v>Sep-13</c:v>
                      </c:pt>
                      <c:pt idx="5">
                        <c:v>Dec-13</c:v>
                      </c:pt>
                      <c:pt idx="6">
                        <c:v>Mar-14</c:v>
                      </c:pt>
                      <c:pt idx="7">
                        <c:v>Jun-14</c:v>
                      </c:pt>
                      <c:pt idx="8">
                        <c:v>Dec-14</c:v>
                      </c:pt>
                      <c:pt idx="9">
                        <c:v>Mar-15</c:v>
                      </c:pt>
                      <c:pt idx="10">
                        <c:v>Jun-15</c:v>
                      </c:pt>
                      <c:pt idx="11">
                        <c:v>Mar-16</c:v>
                      </c:pt>
                      <c:pt idx="12">
                        <c:v>Jun-16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FC4D-4C0A-A2ED-E0E8D4EB4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297984"/>
        <c:axId val="171594880"/>
      </c:lineChart>
      <c:catAx>
        <c:axId val="21429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1594880"/>
        <c:crosses val="autoZero"/>
        <c:auto val="1"/>
        <c:lblAlgn val="ctr"/>
        <c:lblOffset val="100"/>
        <c:noMultiLvlLbl val="0"/>
      </c:catAx>
      <c:valAx>
        <c:axId val="171594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i="0" baseline="0" dirty="0">
                    <a:effectLst/>
                  </a:rPr>
                  <a:t>Number of Buildings</a:t>
                </a:r>
                <a:endParaRPr lang="en-US" sz="1600" dirty="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429798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7901430325796437"/>
          <c:y val="0.49397787301903717"/>
          <c:w val="0.12098566917374502"/>
          <c:h val="0.1195822120336223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solidFill>
        <a:schemeClr val="tx1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067177736616898E-2"/>
          <c:y val="0.14059310212651557"/>
          <c:w val="0.92128291037575283"/>
          <c:h val="0.7681312756371511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2.2512450665199309E-2"/>
                  <c:y val="-3.5170381996169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E-453F-9F46-8AD9F0764A3A}"/>
                </c:ext>
              </c:extLst>
            </c:dLbl>
            <c:dLbl>
              <c:idx val="1"/>
              <c:layout>
                <c:manualLayout>
                  <c:x val="-2.6059807884071265E-2"/>
                  <c:y val="2.395123962545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E-453F-9F46-8AD9F0764A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8E-453F-9F46-8AD9F0764A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8E-453F-9F46-8AD9F0764A3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8E-453F-9F46-8AD9F0764A3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8E-453F-9F46-8AD9F0764A3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8E-453F-9F46-8AD9F0764A3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8E-453F-9F46-8AD9F0764A3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8E-453F-9F46-8AD9F0764A3A}"/>
                </c:ext>
              </c:extLst>
            </c:dLbl>
            <c:dLbl>
              <c:idx val="14"/>
              <c:layout>
                <c:manualLayout>
                  <c:x val="-2.9232894594900014E-2"/>
                  <c:y val="-3.668203015848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8E-453F-9F46-8AD9F0764A3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8E-453F-9F46-8AD9F0764A3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8E-453F-9F46-8AD9F0764A3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8E-453F-9F46-8AD9F0764A3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8E-453F-9F46-8AD9F0764A3A}"/>
                </c:ext>
              </c:extLst>
            </c:dLbl>
            <c:dLbl>
              <c:idx val="21"/>
              <c:layout>
                <c:manualLayout>
                  <c:x val="-2.2444136415220407E-2"/>
                  <c:y val="-3.2225300057906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8E-453F-9F46-8AD9F0764A3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8E-453F-9F46-8AD9F0764A3A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8E-453F-9F46-8AD9F0764A3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8E-453F-9F46-8AD9F0764A3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8E-453F-9F46-8AD9F0764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'graph clean'!$B$2:$B$31</c:f>
              <c:numCache>
                <c:formatCode>0.0%</c:formatCode>
                <c:ptCount val="30"/>
                <c:pt idx="0">
                  <c:v>0.27</c:v>
                </c:pt>
                <c:pt idx="1">
                  <c:v>0.25800000000000001</c:v>
                </c:pt>
                <c:pt idx="2">
                  <c:v>0.26100000000000001</c:v>
                </c:pt>
                <c:pt idx="3">
                  <c:v>0.26500000000000001</c:v>
                </c:pt>
                <c:pt idx="4">
                  <c:v>0.26400000000000001</c:v>
                </c:pt>
                <c:pt idx="5">
                  <c:v>0.26300000000000001</c:v>
                </c:pt>
                <c:pt idx="6">
                  <c:v>0.26</c:v>
                </c:pt>
                <c:pt idx="7">
                  <c:v>0.26100000000000001</c:v>
                </c:pt>
                <c:pt idx="8">
                  <c:v>0.26100000000000001</c:v>
                </c:pt>
                <c:pt idx="9">
                  <c:v>0.25800000000000001</c:v>
                </c:pt>
                <c:pt idx="10">
                  <c:v>0.25700000000000001</c:v>
                </c:pt>
                <c:pt idx="11">
                  <c:v>0.25700000000000001</c:v>
                </c:pt>
                <c:pt idx="12">
                  <c:v>0.254</c:v>
                </c:pt>
                <c:pt idx="13">
                  <c:v>0.249</c:v>
                </c:pt>
                <c:pt idx="14">
                  <c:v>0.247</c:v>
                </c:pt>
                <c:pt idx="15">
                  <c:v>0.246</c:v>
                </c:pt>
                <c:pt idx="16">
                  <c:v>0.246</c:v>
                </c:pt>
                <c:pt idx="17">
                  <c:v>0.24299999999999999</c:v>
                </c:pt>
                <c:pt idx="18">
                  <c:v>0.245</c:v>
                </c:pt>
                <c:pt idx="19">
                  <c:v>0.24299999999999999</c:v>
                </c:pt>
                <c:pt idx="20">
                  <c:v>0.23899999999999999</c:v>
                </c:pt>
                <c:pt idx="21">
                  <c:v>0.23200000000000001</c:v>
                </c:pt>
                <c:pt idx="22">
                  <c:v>0.23200000000000001</c:v>
                </c:pt>
                <c:pt idx="23">
                  <c:v>0.23100000000000001</c:v>
                </c:pt>
                <c:pt idx="24">
                  <c:v>0.22800000000000001</c:v>
                </c:pt>
                <c:pt idx="25">
                  <c:v>0.223</c:v>
                </c:pt>
                <c:pt idx="26">
                  <c:v>0.221</c:v>
                </c:pt>
                <c:pt idx="27">
                  <c:v>0.22</c:v>
                </c:pt>
                <c:pt idx="28">
                  <c:v>0.218</c:v>
                </c:pt>
                <c:pt idx="29">
                  <c:v>0.21299999999999999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'graph clean'!$B$1</c15:sqref>
                        </c15:formulaRef>
                      </c:ext>
                    </c:extLst>
                    <c:strCache>
                      <c:ptCount val="1"/>
                      <c:pt idx="0">
                        <c:v>Adult Smoking Rate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'graph clean'!$A$2:$A$31</c15:sqref>
                        </c15:formulaRef>
                      </c:ext>
                    </c:extLst>
                    <c:strCache>
                      <c:ptCount val="30"/>
                      <c:pt idx="0">
                        <c:v>Q4, 2009</c:v>
                      </c:pt>
                      <c:pt idx="1">
                        <c:v>Q1, 2010</c:v>
                      </c:pt>
                      <c:pt idx="2">
                        <c:v>Q2, 2010</c:v>
                      </c:pt>
                      <c:pt idx="3">
                        <c:v>Q3, 2010</c:v>
                      </c:pt>
                      <c:pt idx="4">
                        <c:v>Q4, 2010</c:v>
                      </c:pt>
                      <c:pt idx="5">
                        <c:v>Q1, 2011</c:v>
                      </c:pt>
                      <c:pt idx="6">
                        <c:v>Q2, 2011</c:v>
                      </c:pt>
                      <c:pt idx="7">
                        <c:v>Q3, 2011</c:v>
                      </c:pt>
                      <c:pt idx="8">
                        <c:v>Q4, 2011</c:v>
                      </c:pt>
                      <c:pt idx="9">
                        <c:v>Q1, 2012</c:v>
                      </c:pt>
                      <c:pt idx="10">
                        <c:v>Q2, 2012</c:v>
                      </c:pt>
                      <c:pt idx="11">
                        <c:v>Q3, 2012</c:v>
                      </c:pt>
                      <c:pt idx="12">
                        <c:v>Q4, 2012</c:v>
                      </c:pt>
                      <c:pt idx="13">
                        <c:v>Q1, 2013</c:v>
                      </c:pt>
                      <c:pt idx="14">
                        <c:v>Q2, 2013</c:v>
                      </c:pt>
                      <c:pt idx="15">
                        <c:v>Q3, 2013</c:v>
                      </c:pt>
                      <c:pt idx="16">
                        <c:v>Q4, 2013</c:v>
                      </c:pt>
                      <c:pt idx="17">
                        <c:v>Q1, 2014</c:v>
                      </c:pt>
                      <c:pt idx="18">
                        <c:v>Q2, 2014</c:v>
                      </c:pt>
                      <c:pt idx="19">
                        <c:v>Q3, 2014</c:v>
                      </c:pt>
                      <c:pt idx="20">
                        <c:v>Q4, 2014</c:v>
                      </c:pt>
                      <c:pt idx="21">
                        <c:v>Q1, 2015</c:v>
                      </c:pt>
                      <c:pt idx="22">
                        <c:v>Q2, 2015</c:v>
                      </c:pt>
                      <c:pt idx="23">
                        <c:v>Q3, 2015</c:v>
                      </c:pt>
                      <c:pt idx="24">
                        <c:v>Q4, 2015</c:v>
                      </c:pt>
                      <c:pt idx="25">
                        <c:v>Q1, 2016</c:v>
                      </c:pt>
                      <c:pt idx="26">
                        <c:v>Q2, 2016</c:v>
                      </c:pt>
                      <c:pt idx="27">
                        <c:v>Q3, 2016</c:v>
                      </c:pt>
                      <c:pt idx="28">
                        <c:v>Q4, 2016</c:v>
                      </c:pt>
                      <c:pt idx="29">
                        <c:v>Q1, 2017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2-AC8E-453F-9F46-8AD9F0764A3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4216064"/>
        <c:axId val="214223104"/>
      </c:lineChart>
      <c:catAx>
        <c:axId val="2142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4223104"/>
        <c:crosses val="autoZero"/>
        <c:auto val="1"/>
        <c:lblAlgn val="ctr"/>
        <c:lblOffset val="100"/>
        <c:noMultiLvlLbl val="0"/>
      </c:catAx>
      <c:valAx>
        <c:axId val="214223104"/>
        <c:scaling>
          <c:orientation val="minMax"/>
          <c:max val="0.30000000000000004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4216064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067177736616898E-2"/>
          <c:y val="0.14059310212651557"/>
          <c:w val="0.92128291037575283"/>
          <c:h val="0.7681312756371511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2.2512450665199309E-2"/>
                  <c:y val="-3.5170381996169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E-453F-9F46-8AD9F0764A3A}"/>
                </c:ext>
              </c:extLst>
            </c:dLbl>
            <c:dLbl>
              <c:idx val="1"/>
              <c:layout>
                <c:manualLayout>
                  <c:x val="-2.6059807884071265E-2"/>
                  <c:y val="2.395123962545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E-453F-9F46-8AD9F0764A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8E-453F-9F46-8AD9F0764A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8E-453F-9F46-8AD9F0764A3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8E-453F-9F46-8AD9F0764A3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8E-453F-9F46-8AD9F0764A3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8E-453F-9F46-8AD9F0764A3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8E-453F-9F46-8AD9F0764A3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8E-453F-9F46-8AD9F0764A3A}"/>
                </c:ext>
              </c:extLst>
            </c:dLbl>
            <c:dLbl>
              <c:idx val="14"/>
              <c:layout>
                <c:manualLayout>
                  <c:x val="-2.9232894594900014E-2"/>
                  <c:y val="-3.668203015848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8E-453F-9F46-8AD9F0764A3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8E-453F-9F46-8AD9F0764A3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8E-453F-9F46-8AD9F0764A3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8E-453F-9F46-8AD9F0764A3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8E-453F-9F46-8AD9F0764A3A}"/>
                </c:ext>
              </c:extLst>
            </c:dLbl>
            <c:dLbl>
              <c:idx val="21"/>
              <c:layout>
                <c:manualLayout>
                  <c:x val="-2.2444136415220407E-2"/>
                  <c:y val="-3.2225300057906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8E-453F-9F46-8AD9F0764A3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8E-453F-9F46-8AD9F0764A3A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8E-453F-9F46-8AD9F0764A3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8E-453F-9F46-8AD9F0764A3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8E-453F-9F46-8AD9F0764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'graph clean'!$B$2:$B$31</c:f>
              <c:numCache>
                <c:formatCode>0.0%</c:formatCode>
                <c:ptCount val="30"/>
                <c:pt idx="0">
                  <c:v>0.27</c:v>
                </c:pt>
                <c:pt idx="1">
                  <c:v>0.25800000000000001</c:v>
                </c:pt>
                <c:pt idx="2">
                  <c:v>0.26100000000000001</c:v>
                </c:pt>
                <c:pt idx="3">
                  <c:v>0.26500000000000001</c:v>
                </c:pt>
                <c:pt idx="4">
                  <c:v>0.26400000000000001</c:v>
                </c:pt>
                <c:pt idx="5">
                  <c:v>0.26300000000000001</c:v>
                </c:pt>
                <c:pt idx="6">
                  <c:v>0.26</c:v>
                </c:pt>
                <c:pt idx="7">
                  <c:v>0.26100000000000001</c:v>
                </c:pt>
                <c:pt idx="8">
                  <c:v>0.26100000000000001</c:v>
                </c:pt>
                <c:pt idx="9">
                  <c:v>0.25800000000000001</c:v>
                </c:pt>
                <c:pt idx="10">
                  <c:v>0.25700000000000001</c:v>
                </c:pt>
                <c:pt idx="11">
                  <c:v>0.25700000000000001</c:v>
                </c:pt>
                <c:pt idx="12">
                  <c:v>0.254</c:v>
                </c:pt>
                <c:pt idx="13">
                  <c:v>0.249</c:v>
                </c:pt>
                <c:pt idx="14">
                  <c:v>0.247</c:v>
                </c:pt>
                <c:pt idx="15">
                  <c:v>0.246</c:v>
                </c:pt>
                <c:pt idx="16">
                  <c:v>0.246</c:v>
                </c:pt>
                <c:pt idx="17">
                  <c:v>0.24299999999999999</c:v>
                </c:pt>
                <c:pt idx="18">
                  <c:v>0.245</c:v>
                </c:pt>
                <c:pt idx="19">
                  <c:v>0.24299999999999999</c:v>
                </c:pt>
                <c:pt idx="20">
                  <c:v>0.23899999999999999</c:v>
                </c:pt>
                <c:pt idx="21">
                  <c:v>0.23200000000000001</c:v>
                </c:pt>
                <c:pt idx="22">
                  <c:v>0.23200000000000001</c:v>
                </c:pt>
                <c:pt idx="23">
                  <c:v>0.23100000000000001</c:v>
                </c:pt>
                <c:pt idx="24">
                  <c:v>0.22800000000000001</c:v>
                </c:pt>
                <c:pt idx="25">
                  <c:v>0.223</c:v>
                </c:pt>
                <c:pt idx="26">
                  <c:v>0.221</c:v>
                </c:pt>
                <c:pt idx="27">
                  <c:v>0.22</c:v>
                </c:pt>
                <c:pt idx="28">
                  <c:v>0.218</c:v>
                </c:pt>
                <c:pt idx="29">
                  <c:v>0.21299999999999999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'graph clean'!$B$1</c15:sqref>
                        </c15:formulaRef>
                      </c:ext>
                    </c:extLst>
                    <c:strCache>
                      <c:ptCount val="1"/>
                      <c:pt idx="0">
                        <c:v>Adult Smoking Rate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'graph clean'!$A$2:$A$31</c15:sqref>
                        </c15:formulaRef>
                      </c:ext>
                    </c:extLst>
                    <c:strCache>
                      <c:ptCount val="30"/>
                      <c:pt idx="0">
                        <c:v>Q4, 2009</c:v>
                      </c:pt>
                      <c:pt idx="1">
                        <c:v>Q1, 2010</c:v>
                      </c:pt>
                      <c:pt idx="2">
                        <c:v>Q2, 2010</c:v>
                      </c:pt>
                      <c:pt idx="3">
                        <c:v>Q3, 2010</c:v>
                      </c:pt>
                      <c:pt idx="4">
                        <c:v>Q4, 2010</c:v>
                      </c:pt>
                      <c:pt idx="5">
                        <c:v>Q1, 2011</c:v>
                      </c:pt>
                      <c:pt idx="6">
                        <c:v>Q2, 2011</c:v>
                      </c:pt>
                      <c:pt idx="7">
                        <c:v>Q3, 2011</c:v>
                      </c:pt>
                      <c:pt idx="8">
                        <c:v>Q4, 2011</c:v>
                      </c:pt>
                      <c:pt idx="9">
                        <c:v>Q1, 2012</c:v>
                      </c:pt>
                      <c:pt idx="10">
                        <c:v>Q2, 2012</c:v>
                      </c:pt>
                      <c:pt idx="11">
                        <c:v>Q3, 2012</c:v>
                      </c:pt>
                      <c:pt idx="12">
                        <c:v>Q4, 2012</c:v>
                      </c:pt>
                      <c:pt idx="13">
                        <c:v>Q1, 2013</c:v>
                      </c:pt>
                      <c:pt idx="14">
                        <c:v>Q2, 2013</c:v>
                      </c:pt>
                      <c:pt idx="15">
                        <c:v>Q3, 2013</c:v>
                      </c:pt>
                      <c:pt idx="16">
                        <c:v>Q4, 2013</c:v>
                      </c:pt>
                      <c:pt idx="17">
                        <c:v>Q1, 2014</c:v>
                      </c:pt>
                      <c:pt idx="18">
                        <c:v>Q2, 2014</c:v>
                      </c:pt>
                      <c:pt idx="19">
                        <c:v>Q3, 2014</c:v>
                      </c:pt>
                      <c:pt idx="20">
                        <c:v>Q4, 2014</c:v>
                      </c:pt>
                      <c:pt idx="21">
                        <c:v>Q1, 2015</c:v>
                      </c:pt>
                      <c:pt idx="22">
                        <c:v>Q2, 2015</c:v>
                      </c:pt>
                      <c:pt idx="23">
                        <c:v>Q3, 2015</c:v>
                      </c:pt>
                      <c:pt idx="24">
                        <c:v>Q4, 2015</c:v>
                      </c:pt>
                      <c:pt idx="25">
                        <c:v>Q1, 2016</c:v>
                      </c:pt>
                      <c:pt idx="26">
                        <c:v>Q2, 2016</c:v>
                      </c:pt>
                      <c:pt idx="27">
                        <c:v>Q3, 2016</c:v>
                      </c:pt>
                      <c:pt idx="28">
                        <c:v>Q4, 2016</c:v>
                      </c:pt>
                      <c:pt idx="29">
                        <c:v>Q1, 2017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2-AC8E-453F-9F46-8AD9F0764A3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6181376"/>
        <c:axId val="216192512"/>
      </c:lineChart>
      <c:catAx>
        <c:axId val="21618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6192512"/>
        <c:crosses val="autoZero"/>
        <c:auto val="1"/>
        <c:lblAlgn val="ctr"/>
        <c:lblOffset val="100"/>
        <c:noMultiLvlLbl val="0"/>
      </c:catAx>
      <c:valAx>
        <c:axId val="216192512"/>
        <c:scaling>
          <c:orientation val="minMax"/>
          <c:max val="0.30000000000000004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6181376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45DBC-2E2D-4D3D-BB62-707528058BE6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6CCDC-A2F3-4AB2-9696-47153EDD046D}">
      <dgm:prSet phldrT="[Text]" custT="1"/>
      <dgm:spPr>
        <a:xfrm rot="16200000">
          <a:off x="661" y="311397"/>
          <a:ext cx="4220393" cy="4220393"/>
        </a:xfrm>
        <a:prstGeom prst="downArrow">
          <a:avLst>
            <a:gd name="adj1" fmla="val 50000"/>
            <a:gd name="adj2" fmla="val 35000"/>
          </a:avLst>
        </a:prstGeom>
        <a:solidFill>
          <a:srgbClr val="F6A01A">
            <a:hueOff val="0"/>
            <a:satOff val="0"/>
            <a:lumOff val="0"/>
            <a:alphaOff val="0"/>
          </a:srgbClr>
        </a:solidFill>
        <a:ln w="76200" cap="flat" cmpd="sng" algn="ctr">
          <a:solidFill>
            <a:srgbClr val="F6A01A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3200" dirty="0">
              <a:solidFill>
                <a:srgbClr val="FFFFFF"/>
              </a:solidFill>
              <a:latin typeface="Calibri"/>
              <a:ea typeface="+mn-ea"/>
              <a:cs typeface="+mn-cs"/>
            </a:rPr>
            <a:t>The Health      Care System</a:t>
          </a:r>
        </a:p>
      </dgm:t>
    </dgm:pt>
    <dgm:pt modelId="{B5BD9950-F348-4BB5-8D78-992503402666}" type="parTrans" cxnId="{D9D95513-CF4F-4EFF-8EE6-9831CE1B7531}">
      <dgm:prSet/>
      <dgm:spPr/>
      <dgm:t>
        <a:bodyPr/>
        <a:lstStyle/>
        <a:p>
          <a:endParaRPr lang="en-US"/>
        </a:p>
      </dgm:t>
    </dgm:pt>
    <dgm:pt modelId="{156E92E2-825C-4811-8AA2-258948D17A74}" type="sibTrans" cxnId="{D9D95513-CF4F-4EFF-8EE6-9831CE1B7531}">
      <dgm:prSet/>
      <dgm:spPr/>
      <dgm:t>
        <a:bodyPr/>
        <a:lstStyle/>
        <a:p>
          <a:endParaRPr lang="en-US"/>
        </a:p>
      </dgm:t>
    </dgm:pt>
    <dgm:pt modelId="{1D1DD976-BF5B-4B82-93E6-7798BA57F51C}">
      <dgm:prSet phldrT="[Text]" custT="1"/>
      <dgm:spPr>
        <a:xfrm rot="5400000">
          <a:off x="4465734" y="323741"/>
          <a:ext cx="4220393" cy="4220393"/>
        </a:xfrm>
        <a:prstGeom prst="downArrow">
          <a:avLst>
            <a:gd name="adj1" fmla="val 50000"/>
            <a:gd name="adj2" fmla="val 35000"/>
          </a:avLst>
        </a:prstGeom>
        <a:solidFill>
          <a:srgbClr val="F6A01A">
            <a:hueOff val="0"/>
            <a:satOff val="0"/>
            <a:lumOff val="0"/>
            <a:alphaOff val="0"/>
          </a:srgbClr>
        </a:solidFill>
        <a:ln w="76200" cap="flat" cmpd="sng" algn="ctr">
          <a:solidFill>
            <a:srgbClr val="F6A01A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pPr algn="r">
            <a:buNone/>
          </a:pPr>
          <a:r>
            <a:rPr lang="en-US" sz="3200" dirty="0">
              <a:solidFill>
                <a:srgbClr val="FFFFFF"/>
              </a:solidFill>
              <a:latin typeface="Calibri"/>
              <a:ea typeface="+mn-ea"/>
              <a:cs typeface="+mn-cs"/>
            </a:rPr>
            <a:t>The Public    Health System</a:t>
          </a:r>
        </a:p>
      </dgm:t>
    </dgm:pt>
    <dgm:pt modelId="{BF93C664-AF94-4F2B-968B-6F0F39930065}" type="parTrans" cxnId="{4EC247FC-DFF6-4A60-B23D-0163D9BD19E0}">
      <dgm:prSet/>
      <dgm:spPr/>
      <dgm:t>
        <a:bodyPr/>
        <a:lstStyle/>
        <a:p>
          <a:endParaRPr lang="en-US"/>
        </a:p>
      </dgm:t>
    </dgm:pt>
    <dgm:pt modelId="{0516832D-2FBE-4C93-BA1D-6C4A26A700BA}" type="sibTrans" cxnId="{4EC247FC-DFF6-4A60-B23D-0163D9BD19E0}">
      <dgm:prSet/>
      <dgm:spPr/>
      <dgm:t>
        <a:bodyPr/>
        <a:lstStyle/>
        <a:p>
          <a:endParaRPr lang="en-US"/>
        </a:p>
      </dgm:t>
    </dgm:pt>
    <dgm:pt modelId="{8AB197C6-2B9C-4170-902B-DB613FC925BC}" type="pres">
      <dgm:prSet presAssocID="{87A45DBC-2E2D-4D3D-BB62-707528058BE6}" presName="diagram" presStyleCnt="0">
        <dgm:presLayoutVars>
          <dgm:dir/>
          <dgm:resizeHandles val="exact"/>
        </dgm:presLayoutVars>
      </dgm:prSet>
      <dgm:spPr/>
    </dgm:pt>
    <dgm:pt modelId="{E09F83E0-71DC-4337-9C89-13553F5CB5DC}" type="pres">
      <dgm:prSet presAssocID="{CF86CCDC-A2F3-4AB2-9696-47153EDD046D}" presName="arrow" presStyleLbl="node1" presStyleIdx="0" presStyleCnt="2" custRadScaleRad="100002" custRadScaleInc="176">
        <dgm:presLayoutVars>
          <dgm:bulletEnabled val="1"/>
        </dgm:presLayoutVars>
      </dgm:prSet>
      <dgm:spPr/>
    </dgm:pt>
    <dgm:pt modelId="{2BA45A3C-0212-4F08-A07E-CEC76F955310}" type="pres">
      <dgm:prSet presAssocID="{1D1DD976-BF5B-4B82-93E6-7798BA57F51C}" presName="arrow" presStyleLbl="node1" presStyleIdx="1" presStyleCnt="2">
        <dgm:presLayoutVars>
          <dgm:bulletEnabled val="1"/>
        </dgm:presLayoutVars>
      </dgm:prSet>
      <dgm:spPr/>
    </dgm:pt>
  </dgm:ptLst>
  <dgm:cxnLst>
    <dgm:cxn modelId="{D9D95513-CF4F-4EFF-8EE6-9831CE1B7531}" srcId="{87A45DBC-2E2D-4D3D-BB62-707528058BE6}" destId="{CF86CCDC-A2F3-4AB2-9696-47153EDD046D}" srcOrd="0" destOrd="0" parTransId="{B5BD9950-F348-4BB5-8D78-992503402666}" sibTransId="{156E92E2-825C-4811-8AA2-258948D17A74}"/>
    <dgm:cxn modelId="{457E7C17-CB7B-4527-B595-EEF15CD6594D}" type="presOf" srcId="{1D1DD976-BF5B-4B82-93E6-7798BA57F51C}" destId="{2BA45A3C-0212-4F08-A07E-CEC76F955310}" srcOrd="0" destOrd="0" presId="urn:microsoft.com/office/officeart/2005/8/layout/arrow5"/>
    <dgm:cxn modelId="{F2E3A0BD-F446-48EE-AF5C-DAE620F396AF}" type="presOf" srcId="{CF86CCDC-A2F3-4AB2-9696-47153EDD046D}" destId="{E09F83E0-71DC-4337-9C89-13553F5CB5DC}" srcOrd="0" destOrd="0" presId="urn:microsoft.com/office/officeart/2005/8/layout/arrow5"/>
    <dgm:cxn modelId="{D7E182C6-FBBD-4700-B13E-96F8AD93A0F0}" type="presOf" srcId="{87A45DBC-2E2D-4D3D-BB62-707528058BE6}" destId="{8AB197C6-2B9C-4170-902B-DB613FC925BC}" srcOrd="0" destOrd="0" presId="urn:microsoft.com/office/officeart/2005/8/layout/arrow5"/>
    <dgm:cxn modelId="{4EC247FC-DFF6-4A60-B23D-0163D9BD19E0}" srcId="{87A45DBC-2E2D-4D3D-BB62-707528058BE6}" destId="{1D1DD976-BF5B-4B82-93E6-7798BA57F51C}" srcOrd="1" destOrd="0" parTransId="{BF93C664-AF94-4F2B-968B-6F0F39930065}" sibTransId="{0516832D-2FBE-4C93-BA1D-6C4A26A700BA}"/>
    <dgm:cxn modelId="{04C00ADE-FE3B-44F5-B4DB-66F1601A2E77}" type="presParOf" srcId="{8AB197C6-2B9C-4170-902B-DB613FC925BC}" destId="{E09F83E0-71DC-4337-9C89-13553F5CB5DC}" srcOrd="0" destOrd="0" presId="urn:microsoft.com/office/officeart/2005/8/layout/arrow5"/>
    <dgm:cxn modelId="{13F067F4-C315-4154-BA16-A1814A1DDBD9}" type="presParOf" srcId="{8AB197C6-2B9C-4170-902B-DB613FC925BC}" destId="{2BA45A3C-0212-4F08-A07E-CEC76F95531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F83E0-71DC-4337-9C89-13553F5CB5DC}">
      <dsp:nvSpPr>
        <dsp:cNvPr id="0" name=""/>
        <dsp:cNvSpPr/>
      </dsp:nvSpPr>
      <dsp:spPr>
        <a:xfrm rot="16200000">
          <a:off x="661" y="311397"/>
          <a:ext cx="4220393" cy="4220393"/>
        </a:xfrm>
        <a:prstGeom prst="downArrow">
          <a:avLst>
            <a:gd name="adj1" fmla="val 50000"/>
            <a:gd name="adj2" fmla="val 35000"/>
          </a:avLst>
        </a:prstGeom>
        <a:solidFill>
          <a:srgbClr val="F6A01A">
            <a:hueOff val="0"/>
            <a:satOff val="0"/>
            <a:lumOff val="0"/>
            <a:alphaOff val="0"/>
          </a:srgbClr>
        </a:solidFill>
        <a:ln w="76200" cap="flat" cmpd="sng" algn="ctr">
          <a:solidFill>
            <a:srgbClr val="F6A01A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The Health      Care System</a:t>
          </a:r>
        </a:p>
      </dsp:txBody>
      <dsp:txXfrm rot="5400000">
        <a:off x="662" y="1366494"/>
        <a:ext cx="3481824" cy="2110197"/>
      </dsp:txXfrm>
    </dsp:sp>
    <dsp:sp modelId="{2BA45A3C-0212-4F08-A07E-CEC76F955310}">
      <dsp:nvSpPr>
        <dsp:cNvPr id="0" name=""/>
        <dsp:cNvSpPr/>
      </dsp:nvSpPr>
      <dsp:spPr>
        <a:xfrm rot="5400000">
          <a:off x="4465734" y="323741"/>
          <a:ext cx="4220393" cy="4220393"/>
        </a:xfrm>
        <a:prstGeom prst="downArrow">
          <a:avLst>
            <a:gd name="adj1" fmla="val 50000"/>
            <a:gd name="adj2" fmla="val 35000"/>
          </a:avLst>
        </a:prstGeom>
        <a:solidFill>
          <a:srgbClr val="F6A01A">
            <a:hueOff val="0"/>
            <a:satOff val="0"/>
            <a:lumOff val="0"/>
            <a:alphaOff val="0"/>
          </a:srgbClr>
        </a:solidFill>
        <a:ln w="76200" cap="flat" cmpd="sng" algn="ctr">
          <a:solidFill>
            <a:srgbClr val="F6A01A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The Public    Health System</a:t>
          </a:r>
        </a:p>
      </dsp:txBody>
      <dsp:txXfrm rot="-5400000">
        <a:off x="5204304" y="1378839"/>
        <a:ext cx="3481824" cy="2110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0.71786</cdr:x>
      <cdr:y>0.31586</cdr:y>
    </cdr:from>
    <cdr:to>
      <cdr:x>0.84859</cdr:x>
      <cdr:y>0.53428</cdr:y>
    </cdr:to>
    <cdr:grpSp>
      <cdr:nvGrpSpPr>
        <cdr:cNvPr id="7" name="Group 6"/>
        <cdr:cNvGrpSpPr/>
      </cdr:nvGrpSpPr>
      <cdr:grpSpPr>
        <a:xfrm xmlns:a="http://schemas.openxmlformats.org/drawingml/2006/main">
          <a:off x="6276933" y="1696832"/>
          <a:ext cx="1143096" cy="1173374"/>
          <a:chOff x="6276957" y="1696846"/>
          <a:chExt cx="1143037" cy="1173353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6276957" y="2162880"/>
            <a:ext cx="1143037" cy="70731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85000"/>
            </a:schemeClr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solidFill>
                  <a:schemeClr val="tx1"/>
                </a:solidFill>
              </a:rPr>
              <a:t>HUD Smoke-Free Rule Introduced</a:t>
            </a:r>
          </a:p>
        </cdr:txBody>
      </cdr:sp>
      <cdr:cxnSp macro="">
        <cdr:nvCxnSpPr>
          <cdr:cNvPr id="4" name="Straight Connector 3"/>
          <cdr:cNvCxnSpPr/>
        </cdr:nvCxnSpPr>
        <cdr:spPr>
          <a:xfrm xmlns:a="http://schemas.openxmlformats.org/drawingml/2006/main">
            <a:off x="6886557" y="1696846"/>
            <a:ext cx="0" cy="482136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accent1">
                <a:lumMod val="7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0.18221</cdr:x>
      <cdr:y>0.4894</cdr:y>
    </cdr:from>
    <cdr:to>
      <cdr:x>0.44659</cdr:x>
      <cdr:y>0.71303</cdr:y>
    </cdr:to>
    <cdr:grpSp>
      <cdr:nvGrpSpPr>
        <cdr:cNvPr id="7" name="Group 6">
          <a:extLst xmlns:a="http://schemas.openxmlformats.org/drawingml/2006/main"/>
        </cdr:cNvPr>
        <cdr:cNvGrpSpPr/>
      </cdr:nvGrpSpPr>
      <cdr:grpSpPr>
        <a:xfrm xmlns:a="http://schemas.openxmlformats.org/drawingml/2006/main">
          <a:off x="1568937" y="2625221"/>
          <a:ext cx="2276471" cy="1199587"/>
          <a:chOff x="1295400" y="2118214"/>
          <a:chExt cx="1879600" cy="967886"/>
        </a:xfrm>
      </cdr:grpSpPr>
      <cdr:cxnSp macro="">
        <cdr:nvCxnSpPr>
          <cdr:cNvPr id="2" name="Straight Arrow Connector 1">
            <a:extLst xmlns:a="http://schemas.openxmlformats.org/drawingml/2006/main"/>
          </cdr:cNvPr>
          <cdr:cNvCxnSpPr/>
        </cdr:nvCxnSpPr>
        <cdr:spPr>
          <a:xfrm xmlns:a="http://schemas.openxmlformats.org/drawingml/2006/main" flipV="1">
            <a:off x="2908996" y="2118214"/>
            <a:ext cx="0" cy="671354"/>
          </a:xfrm>
          <a:prstGeom xmlns:a="http://schemas.openxmlformats.org/drawingml/2006/main" prst="straightConnector1">
            <a:avLst/>
          </a:prstGeom>
          <a:ln xmlns:a="http://schemas.openxmlformats.org/drawingml/2006/main" w="19050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" name="TextBox 11"/>
          <cdr:cNvSpPr txBox="1"/>
        </cdr:nvSpPr>
        <cdr:spPr>
          <a:xfrm xmlns:a="http://schemas.openxmlformats.org/drawingml/2006/main">
            <a:off x="1295400" y="2711095"/>
            <a:ext cx="1879600" cy="375005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solidFill>
              <a:schemeClr val="tx1">
                <a:lumMod val="50000"/>
                <a:lumOff val="50000"/>
              </a:schemeClr>
            </a:solidFill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>
                <a:solidFill>
                  <a:schemeClr val="dk1"/>
                </a:solidFill>
                <a:effectLst/>
              </a:rPr>
              <a:t>Current Amendment</a:t>
            </a:r>
            <a:r>
              <a:rPr lang="en-US" sz="1200" b="1" baseline="0" dirty="0">
                <a:solidFill>
                  <a:schemeClr val="dk1"/>
                </a:solidFill>
                <a:effectLst/>
              </a:rPr>
              <a:t> </a:t>
            </a:r>
            <a:r>
              <a:rPr lang="en-US" sz="1200" b="1" dirty="0">
                <a:solidFill>
                  <a:schemeClr val="dk1"/>
                </a:solidFill>
                <a:effectLst/>
              </a:rPr>
              <a:t>35 grant</a:t>
            </a:r>
            <a:r>
              <a:rPr lang="en-US" sz="1200" b="1" baseline="0" dirty="0">
                <a:solidFill>
                  <a:schemeClr val="dk1"/>
                </a:solidFill>
                <a:effectLst/>
              </a:rPr>
              <a:t> at </a:t>
            </a:r>
            <a:r>
              <a:rPr lang="en-US" sz="1200" b="1" dirty="0">
                <a:solidFill>
                  <a:schemeClr val="dk1"/>
                </a:solidFill>
                <a:effectLst/>
              </a:rPr>
              <a:t>Denver</a:t>
            </a:r>
            <a:r>
              <a:rPr lang="en-US" sz="1200" b="1" baseline="0" dirty="0">
                <a:solidFill>
                  <a:schemeClr val="dk1"/>
                </a:solidFill>
                <a:effectLst/>
              </a:rPr>
              <a:t> Public Health begins</a:t>
            </a:r>
            <a:endParaRPr lang="en-US" sz="1200" b="1" dirty="0">
              <a:effectLst/>
            </a:endParaRPr>
          </a:p>
        </cdr:txBody>
      </cdr:sp>
    </cdr:grpSp>
  </cdr:relSizeAnchor>
  <cdr:relSizeAnchor xmlns:cdr="http://schemas.openxmlformats.org/drawingml/2006/chartDrawing">
    <cdr:from>
      <cdr:x>0.54601</cdr:x>
      <cdr:y>0.56471</cdr:y>
    </cdr:from>
    <cdr:to>
      <cdr:x>0.54601</cdr:x>
      <cdr:y>0.63147</cdr:y>
    </cdr:to>
    <cdr:cxnSp macro="">
      <cdr:nvCxnSpPr>
        <cdr:cNvPr id="6" name="Straight Arrow Connector 5"/>
        <cdr:cNvCxnSpPr/>
      </cdr:nvCxnSpPr>
      <cdr:spPr bwMode="auto">
        <a:xfrm xmlns:a="http://schemas.openxmlformats.org/drawingml/2006/main" flipV="1">
          <a:off x="4702063" y="3029010"/>
          <a:ext cx="0" cy="35809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0.63095</cdr:x>
      <cdr:y>0.23768</cdr:y>
    </cdr:from>
    <cdr:to>
      <cdr:x>0.63095</cdr:x>
      <cdr:y>0.5021</cdr:y>
    </cdr:to>
    <cdr:cxnSp macro="">
      <cdr:nvCxnSpPr>
        <cdr:cNvPr id="8" name="Straight Arrow Connector 7">
          <a:extLst xmlns:a="http://schemas.openxmlformats.org/drawingml/2006/main"/>
        </cdr:cNvPr>
        <cdr:cNvCxnSpPr/>
      </cdr:nvCxnSpPr>
      <cdr:spPr>
        <a:xfrm xmlns:a="http://schemas.openxmlformats.org/drawingml/2006/main">
          <a:off x="5433613" y="1274879"/>
          <a:ext cx="0" cy="141829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0.60343</cdr:x>
      <cdr:y>0.50095</cdr:y>
    </cdr:from>
    <cdr:to>
      <cdr:x>0.67478</cdr:x>
      <cdr:y>0.50095</cdr:y>
    </cdr:to>
    <cdr:cxnSp macro="">
      <cdr:nvCxnSpPr>
        <cdr:cNvPr id="10" name="Straight Arrow Connector 9"/>
        <cdr:cNvCxnSpPr/>
      </cdr:nvCxnSpPr>
      <cdr:spPr bwMode="auto">
        <a:xfrm xmlns:a="http://schemas.openxmlformats.org/drawingml/2006/main">
          <a:off x="5196623" y="2686979"/>
          <a:ext cx="614363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0.69293</cdr:x>
      <cdr:y>0.32928</cdr:y>
    </cdr:from>
    <cdr:to>
      <cdr:x>0.8946</cdr:x>
      <cdr:y>0.59471</cdr:y>
    </cdr:to>
    <cdr:grpSp>
      <cdr:nvGrpSpPr>
        <cdr:cNvPr id="20" name="Group 19"/>
        <cdr:cNvGrpSpPr/>
      </cdr:nvGrpSpPr>
      <cdr:grpSpPr>
        <a:xfrm xmlns:a="http://schemas.openxmlformats.org/drawingml/2006/main">
          <a:off x="5966543" y="1766311"/>
          <a:ext cx="1736500" cy="1423810"/>
          <a:chOff x="5967353" y="1766170"/>
          <a:chExt cx="1736669" cy="1423737"/>
        </a:xfrm>
      </cdr:grpSpPr>
      <cdr:grpSp>
        <cdr:nvGrpSpPr>
          <cdr:cNvPr id="19" name="Group 18"/>
          <cdr:cNvGrpSpPr/>
        </cdr:nvGrpSpPr>
        <cdr:grpSpPr>
          <a:xfrm xmlns:a="http://schemas.openxmlformats.org/drawingml/2006/main">
            <a:off x="5967353" y="2226945"/>
            <a:ext cx="1736669" cy="962962"/>
            <a:chOff x="5967353" y="2226945"/>
            <a:chExt cx="1736669" cy="962962"/>
          </a:xfrm>
        </cdr:grpSpPr>
        <cdr:cxnSp macro="">
          <cdr:nvCxnSpPr>
            <cdr:cNvPr id="13" name="Straight Arrow Connector 12">
              <a:extLst xmlns:a="http://schemas.openxmlformats.org/drawingml/2006/main"/>
            </cdr:cNvPr>
            <cdr:cNvCxnSpPr>
              <a:cxnSpLocks xmlns:a="http://schemas.openxmlformats.org/drawingml/2006/main"/>
            </cdr:cNvCxnSpPr>
          </cdr:nvCxnSpPr>
          <cdr:spPr>
            <a:xfrm xmlns:a="http://schemas.openxmlformats.org/drawingml/2006/main">
              <a:off x="6251958" y="2226945"/>
              <a:ext cx="0" cy="937205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chemeClr val="tx1"/>
              </a:solidFill>
              <a:tailEnd type="arrow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5" name="Straight Arrow Connector 14">
              <a:extLst xmlns:a="http://schemas.openxmlformats.org/drawingml/2006/main"/>
            </cdr:cNvPr>
            <cdr:cNvCxnSpPr>
              <a:cxnSpLocks xmlns:a="http://schemas.openxmlformats.org/drawingml/2006/main"/>
            </cdr:cNvCxnSpPr>
          </cdr:nvCxnSpPr>
          <cdr:spPr>
            <a:xfrm xmlns:a="http://schemas.openxmlformats.org/drawingml/2006/main">
              <a:off x="6598033" y="2545516"/>
              <a:ext cx="0" cy="644391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chemeClr val="tx1"/>
              </a:solidFill>
              <a:tailEnd type="arrow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sp macro="" textlink="">
          <cdr:nvSpPr>
            <cdr:cNvPr id="12" name="TextBox 10">
              <a:extLst xmlns:a="http://schemas.openxmlformats.org/drawingml/2006/main"/>
            </cdr:cNvPr>
            <cdr:cNvSpPr txBox="1"/>
          </cdr:nvSpPr>
          <cdr:spPr>
            <a:xfrm xmlns:a="http://schemas.openxmlformats.org/drawingml/2006/main">
              <a:off x="5967353" y="2385620"/>
              <a:ext cx="1736669" cy="409627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accent1">
                <a:lumMod val="40000"/>
                <a:lumOff val="60000"/>
              </a:schemeClr>
            </a:solidFill>
            <a:ln xmlns:a="http://schemas.openxmlformats.org/drawingml/2006/main" w="9525" cmpd="sng">
              <a:solidFill>
                <a:schemeClr val="tx1">
                  <a:lumMod val="50000"/>
                  <a:lumOff val="50000"/>
                </a:schemeClr>
              </a:solidFill>
            </a:ln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wrap="square" rtlCol="0" anchor="t"/>
            <a:lstStyle xmlns:a="http://schemas.openxmlformats.org/drawingml/2006/main"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/>
              <a:r>
                <a:rPr lang="en-US" sz="1200" b="1" dirty="0"/>
                <a:t>I Am a Smoke Free Zone in patient exam rooms</a:t>
              </a:r>
            </a:p>
          </cdr:txBody>
        </cdr:sp>
      </cdr:grpSp>
      <cdr:sp macro="" textlink="">
        <cdr:nvSpPr>
          <cdr:cNvPr id="16" name="TextBox 10">
            <a:extLst xmlns:a="http://schemas.openxmlformats.org/drawingml/2006/main"/>
          </cdr:cNvPr>
          <cdr:cNvSpPr txBox="1"/>
        </cdr:nvSpPr>
        <cdr:spPr>
          <a:xfrm xmlns:a="http://schemas.openxmlformats.org/drawingml/2006/main">
            <a:off x="5996723" y="1766170"/>
            <a:ext cx="1557157" cy="45279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6">
              <a:lumMod val="40000"/>
              <a:lumOff val="60000"/>
            </a:schemeClr>
          </a:solidFill>
          <a:ln xmlns:a="http://schemas.openxmlformats.org/drawingml/2006/main" w="9525" cmpd="sng">
            <a:solidFill>
              <a:schemeClr val="tx1">
                <a:lumMod val="50000"/>
                <a:lumOff val="50000"/>
              </a:schemeClr>
            </a:solidFill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b="1" dirty="0"/>
              <a:t>Tobacco Free Campus </a:t>
            </a:r>
          </a:p>
          <a:p xmlns:a="http://schemas.openxmlformats.org/drawingml/2006/main">
            <a:pPr algn="ctr"/>
            <a:r>
              <a:rPr lang="en-US" sz="1200" b="1" dirty="0" err="1"/>
              <a:t>Cmte</a:t>
            </a:r>
            <a:r>
              <a:rPr lang="en-US" sz="1200" b="1" dirty="0"/>
              <a:t> begins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0.18221</cdr:x>
      <cdr:y>0.4894</cdr:y>
    </cdr:from>
    <cdr:to>
      <cdr:x>0.44659</cdr:x>
      <cdr:y>0.71303</cdr:y>
    </cdr:to>
    <cdr:grpSp>
      <cdr:nvGrpSpPr>
        <cdr:cNvPr id="7" name="Group 6">
          <a:extLst xmlns:a="http://schemas.openxmlformats.org/drawingml/2006/main"/>
        </cdr:cNvPr>
        <cdr:cNvGrpSpPr/>
      </cdr:nvGrpSpPr>
      <cdr:grpSpPr>
        <a:xfrm xmlns:a="http://schemas.openxmlformats.org/drawingml/2006/main">
          <a:off x="1568937" y="2625221"/>
          <a:ext cx="2276471" cy="1199587"/>
          <a:chOff x="1295400" y="2118214"/>
          <a:chExt cx="1879600" cy="967886"/>
        </a:xfrm>
      </cdr:grpSpPr>
      <cdr:cxnSp macro="">
        <cdr:nvCxnSpPr>
          <cdr:cNvPr id="2" name="Straight Arrow Connector 1">
            <a:extLst xmlns:a="http://schemas.openxmlformats.org/drawingml/2006/main"/>
          </cdr:cNvPr>
          <cdr:cNvCxnSpPr/>
        </cdr:nvCxnSpPr>
        <cdr:spPr>
          <a:xfrm xmlns:a="http://schemas.openxmlformats.org/drawingml/2006/main" flipV="1">
            <a:off x="2908996" y="2118214"/>
            <a:ext cx="0" cy="671354"/>
          </a:xfrm>
          <a:prstGeom xmlns:a="http://schemas.openxmlformats.org/drawingml/2006/main" prst="straightConnector1">
            <a:avLst/>
          </a:prstGeom>
          <a:ln xmlns:a="http://schemas.openxmlformats.org/drawingml/2006/main" w="19050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" name="TextBox 11"/>
          <cdr:cNvSpPr txBox="1"/>
        </cdr:nvSpPr>
        <cdr:spPr>
          <a:xfrm xmlns:a="http://schemas.openxmlformats.org/drawingml/2006/main">
            <a:off x="1295400" y="2711095"/>
            <a:ext cx="1879600" cy="375005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solidFill>
              <a:schemeClr val="tx1">
                <a:lumMod val="50000"/>
                <a:lumOff val="50000"/>
              </a:schemeClr>
            </a:solidFill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>
                <a:solidFill>
                  <a:schemeClr val="dk1"/>
                </a:solidFill>
                <a:effectLst/>
              </a:rPr>
              <a:t>Current Amendment</a:t>
            </a:r>
            <a:r>
              <a:rPr lang="en-US" sz="1200" b="1" baseline="0" dirty="0">
                <a:solidFill>
                  <a:schemeClr val="dk1"/>
                </a:solidFill>
                <a:effectLst/>
              </a:rPr>
              <a:t> </a:t>
            </a:r>
            <a:r>
              <a:rPr lang="en-US" sz="1200" b="1" dirty="0">
                <a:solidFill>
                  <a:schemeClr val="dk1"/>
                </a:solidFill>
                <a:effectLst/>
              </a:rPr>
              <a:t>35 grant</a:t>
            </a:r>
            <a:r>
              <a:rPr lang="en-US" sz="1200" b="1" baseline="0" dirty="0">
                <a:solidFill>
                  <a:schemeClr val="dk1"/>
                </a:solidFill>
                <a:effectLst/>
              </a:rPr>
              <a:t> at </a:t>
            </a:r>
            <a:r>
              <a:rPr lang="en-US" sz="1200" b="1" dirty="0">
                <a:solidFill>
                  <a:schemeClr val="dk1"/>
                </a:solidFill>
                <a:effectLst/>
              </a:rPr>
              <a:t>Denver</a:t>
            </a:r>
            <a:r>
              <a:rPr lang="en-US" sz="1200" b="1" baseline="0" dirty="0">
                <a:solidFill>
                  <a:schemeClr val="dk1"/>
                </a:solidFill>
                <a:effectLst/>
              </a:rPr>
              <a:t> Public Health begins</a:t>
            </a:r>
            <a:endParaRPr lang="en-US" sz="1200" b="1" dirty="0">
              <a:effectLst/>
            </a:endParaRPr>
          </a:p>
        </cdr:txBody>
      </cdr:sp>
    </cdr:grpSp>
  </cdr:relSizeAnchor>
  <cdr:relSizeAnchor xmlns:cdr="http://schemas.openxmlformats.org/drawingml/2006/chartDrawing">
    <cdr:from>
      <cdr:x>0.54601</cdr:x>
      <cdr:y>0.56471</cdr:y>
    </cdr:from>
    <cdr:to>
      <cdr:x>0.54601</cdr:x>
      <cdr:y>0.63147</cdr:y>
    </cdr:to>
    <cdr:cxnSp macro="">
      <cdr:nvCxnSpPr>
        <cdr:cNvPr id="6" name="Straight Arrow Connector 5"/>
        <cdr:cNvCxnSpPr/>
      </cdr:nvCxnSpPr>
      <cdr:spPr bwMode="auto">
        <a:xfrm xmlns:a="http://schemas.openxmlformats.org/drawingml/2006/main" flipV="1">
          <a:off x="4702063" y="3029010"/>
          <a:ext cx="0" cy="35809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0.63095</cdr:x>
      <cdr:y>0.23768</cdr:y>
    </cdr:from>
    <cdr:to>
      <cdr:x>0.63095</cdr:x>
      <cdr:y>0.5021</cdr:y>
    </cdr:to>
    <cdr:cxnSp macro="">
      <cdr:nvCxnSpPr>
        <cdr:cNvPr id="8" name="Straight Arrow Connector 7">
          <a:extLst xmlns:a="http://schemas.openxmlformats.org/drawingml/2006/main"/>
        </cdr:cNvPr>
        <cdr:cNvCxnSpPr/>
      </cdr:nvCxnSpPr>
      <cdr:spPr>
        <a:xfrm xmlns:a="http://schemas.openxmlformats.org/drawingml/2006/main">
          <a:off x="5433613" y="1274879"/>
          <a:ext cx="0" cy="141829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0.60343</cdr:x>
      <cdr:y>0.50095</cdr:y>
    </cdr:from>
    <cdr:to>
      <cdr:x>0.67478</cdr:x>
      <cdr:y>0.50095</cdr:y>
    </cdr:to>
    <cdr:cxnSp macro="">
      <cdr:nvCxnSpPr>
        <cdr:cNvPr id="10" name="Straight Arrow Connector 9"/>
        <cdr:cNvCxnSpPr/>
      </cdr:nvCxnSpPr>
      <cdr:spPr bwMode="auto">
        <a:xfrm xmlns:a="http://schemas.openxmlformats.org/drawingml/2006/main">
          <a:off x="5196623" y="2686979"/>
          <a:ext cx="614363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0.69293</cdr:x>
      <cdr:y>0.32928</cdr:y>
    </cdr:from>
    <cdr:to>
      <cdr:x>0.8946</cdr:x>
      <cdr:y>0.59471</cdr:y>
    </cdr:to>
    <cdr:grpSp>
      <cdr:nvGrpSpPr>
        <cdr:cNvPr id="20" name="Group 19"/>
        <cdr:cNvGrpSpPr/>
      </cdr:nvGrpSpPr>
      <cdr:grpSpPr>
        <a:xfrm xmlns:a="http://schemas.openxmlformats.org/drawingml/2006/main">
          <a:off x="5966543" y="1766311"/>
          <a:ext cx="1736500" cy="1423810"/>
          <a:chOff x="5967353" y="1766170"/>
          <a:chExt cx="1736669" cy="1423737"/>
        </a:xfrm>
      </cdr:grpSpPr>
      <cdr:grpSp>
        <cdr:nvGrpSpPr>
          <cdr:cNvPr id="19" name="Group 18"/>
          <cdr:cNvGrpSpPr/>
        </cdr:nvGrpSpPr>
        <cdr:grpSpPr>
          <a:xfrm xmlns:a="http://schemas.openxmlformats.org/drawingml/2006/main">
            <a:off x="5967353" y="2226945"/>
            <a:ext cx="1736669" cy="962962"/>
            <a:chOff x="5967353" y="2226945"/>
            <a:chExt cx="1736669" cy="962962"/>
          </a:xfrm>
        </cdr:grpSpPr>
        <cdr:cxnSp macro="">
          <cdr:nvCxnSpPr>
            <cdr:cNvPr id="13" name="Straight Arrow Connector 12">
              <a:extLst xmlns:a="http://schemas.openxmlformats.org/drawingml/2006/main"/>
            </cdr:cNvPr>
            <cdr:cNvCxnSpPr>
              <a:cxnSpLocks xmlns:a="http://schemas.openxmlformats.org/drawingml/2006/main"/>
            </cdr:cNvCxnSpPr>
          </cdr:nvCxnSpPr>
          <cdr:spPr>
            <a:xfrm xmlns:a="http://schemas.openxmlformats.org/drawingml/2006/main">
              <a:off x="6251958" y="2226945"/>
              <a:ext cx="0" cy="937205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chemeClr val="tx1"/>
              </a:solidFill>
              <a:tailEnd type="arrow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5" name="Straight Arrow Connector 14">
              <a:extLst xmlns:a="http://schemas.openxmlformats.org/drawingml/2006/main"/>
            </cdr:cNvPr>
            <cdr:cNvCxnSpPr>
              <a:cxnSpLocks xmlns:a="http://schemas.openxmlformats.org/drawingml/2006/main"/>
            </cdr:cNvCxnSpPr>
          </cdr:nvCxnSpPr>
          <cdr:spPr>
            <a:xfrm xmlns:a="http://schemas.openxmlformats.org/drawingml/2006/main">
              <a:off x="6598033" y="2545516"/>
              <a:ext cx="0" cy="644391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chemeClr val="tx1"/>
              </a:solidFill>
              <a:tailEnd type="arrow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sp macro="" textlink="">
          <cdr:nvSpPr>
            <cdr:cNvPr id="12" name="TextBox 10">
              <a:extLst xmlns:a="http://schemas.openxmlformats.org/drawingml/2006/main"/>
            </cdr:cNvPr>
            <cdr:cNvSpPr txBox="1"/>
          </cdr:nvSpPr>
          <cdr:spPr>
            <a:xfrm xmlns:a="http://schemas.openxmlformats.org/drawingml/2006/main">
              <a:off x="5967353" y="2385620"/>
              <a:ext cx="1736669" cy="409627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accent1">
                <a:lumMod val="40000"/>
                <a:lumOff val="60000"/>
              </a:schemeClr>
            </a:solidFill>
            <a:ln xmlns:a="http://schemas.openxmlformats.org/drawingml/2006/main" w="9525" cmpd="sng">
              <a:solidFill>
                <a:schemeClr val="tx1">
                  <a:lumMod val="50000"/>
                  <a:lumOff val="50000"/>
                </a:schemeClr>
              </a:solidFill>
            </a:ln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wrap="square" rtlCol="0" anchor="t"/>
            <a:lstStyle xmlns:a="http://schemas.openxmlformats.org/drawingml/2006/main"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/>
              <a:r>
                <a:rPr lang="en-US" sz="1200" b="1" dirty="0"/>
                <a:t>I Am a Smoke Free Zone in patient exam rooms</a:t>
              </a:r>
            </a:p>
          </cdr:txBody>
        </cdr:sp>
      </cdr:grpSp>
      <cdr:sp macro="" textlink="">
        <cdr:nvSpPr>
          <cdr:cNvPr id="16" name="TextBox 10">
            <a:extLst xmlns:a="http://schemas.openxmlformats.org/drawingml/2006/main"/>
          </cdr:cNvPr>
          <cdr:cNvSpPr txBox="1"/>
        </cdr:nvSpPr>
        <cdr:spPr>
          <a:xfrm xmlns:a="http://schemas.openxmlformats.org/drawingml/2006/main">
            <a:off x="5996723" y="1766170"/>
            <a:ext cx="1557157" cy="45279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6">
              <a:lumMod val="40000"/>
              <a:lumOff val="60000"/>
            </a:schemeClr>
          </a:solidFill>
          <a:ln xmlns:a="http://schemas.openxmlformats.org/drawingml/2006/main" w="9525" cmpd="sng">
            <a:solidFill>
              <a:schemeClr val="tx1">
                <a:lumMod val="50000"/>
                <a:lumOff val="50000"/>
              </a:schemeClr>
            </a:solidFill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b="1" dirty="0"/>
              <a:t>Tobacco Free Campus </a:t>
            </a:r>
          </a:p>
          <a:p xmlns:a="http://schemas.openxmlformats.org/drawingml/2006/main">
            <a:pPr algn="ctr"/>
            <a:r>
              <a:rPr lang="en-US" sz="1200" b="1" dirty="0" err="1"/>
              <a:t>Cmte</a:t>
            </a:r>
            <a:r>
              <a:rPr lang="en-US" sz="1200" b="1" dirty="0"/>
              <a:t> begins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F8DE76F2-E8B4-4DC3-8470-3CC6CACF8B4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700BEDCD-6BBE-41F5-8764-A90DEEAFD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F7B26DD-E4B5-43D7-B329-6BCC276D1E4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DE3FDC0-E098-47C2-995F-52878EB8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6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6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D38B1613-2C44-4C3A-B154-C310C4E340FB}" type="slidenum">
              <a:rPr lang="en-US" altLang="en-US">
                <a:solidFill>
                  <a:prstClr val="black"/>
                </a:solidFill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72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4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4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2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0EC266F9-868D-4582-8BC7-A9733CFE9443}" type="slidenum">
              <a:rPr lang="en-US" altLang="en-US">
                <a:solidFill>
                  <a:srgbClr val="000000"/>
                </a:solidFill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02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19" lvl="1"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12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59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63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3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26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C836125E-CACB-4A71-BA6E-7EF7AFF5E204}" type="slidenum">
              <a:rPr lang="en-US" altLang="en-US">
                <a:solidFill>
                  <a:srgbClr val="000000"/>
                </a:solidFill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4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D2DDE59D-2D80-4B02-A9C1-317BBE5CFB1D}" type="slidenum">
              <a:rPr lang="en-US" altLang="en-US">
                <a:solidFill>
                  <a:prstClr val="black"/>
                </a:solidFill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20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70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44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3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1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85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4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7AFDFF37-BE19-408C-A891-A4B5B29E1369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31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30380139-330A-4179-A2F4-12CDDFD2DE40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70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32238825-8FEF-4FB6-8110-0D6B6ECE024C}" type="slidenum">
              <a:rPr lang="en-US" altLang="en-US">
                <a:solidFill>
                  <a:srgbClr val="000000"/>
                </a:solidFill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64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9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0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16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4600" indent="-27390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98677" indent="-21881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39372" indent="-21881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78538" indent="-21881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19233" indent="-21881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59928" indent="-21881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0623" indent="-21881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1318" indent="-21881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ADD487BF-13FD-4473-A531-39B4C09DF7BE}" type="slidenum">
              <a:rPr lang="en-US" altLang="en-US">
                <a:solidFill>
                  <a:srgbClr val="000000"/>
                </a:solidFill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49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611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4600" indent="-27390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98677" indent="-21881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39372" indent="-21881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78538" indent="-21881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19233" indent="-21881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59928" indent="-21881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0623" indent="-21881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1318" indent="-21881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6DC822BE-26C3-41BA-A7C8-343639445418}" type="slidenum">
              <a:rPr lang="en-US" altLang="en-US">
                <a:solidFill>
                  <a:srgbClr val="000000"/>
                </a:solidFill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227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7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071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13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35F558CA-9BD0-4027-A559-141363E9D420}" type="slidenum">
              <a:rPr lang="en-US" altLang="en-US">
                <a:solidFill>
                  <a:srgbClr val="000000"/>
                </a:solidFill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61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40695" fontAlgn="base">
              <a:spcBef>
                <a:spcPct val="0"/>
              </a:spcBef>
              <a:spcAft>
                <a:spcPct val="0"/>
              </a:spcAft>
              <a:defRPr/>
            </a:pPr>
            <a:fld id="{85A642EA-C2F8-4D18-AE6F-C8C544AE1AE1}" type="slidenum">
              <a:rPr lang="en-US" altLang="en-US">
                <a:solidFill>
                  <a:srgbClr val="000000"/>
                </a:solidFill>
              </a:rPr>
              <a:pPr defTabSz="440695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04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72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68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247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922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789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300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57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632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330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24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786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7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8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0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FDC0-E098-47C2-995F-52878EB82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7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2E6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8" y="5220677"/>
            <a:ext cx="1541858" cy="1200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540" y="1450463"/>
            <a:ext cx="9183077" cy="40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600"/>
            <a:ext cx="917089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88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87C0C380-AB3A-46E1-AD1A-3E26CDBA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9401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A45B4687-7787-47A6-8C1A-8A08E4A66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676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C5F91C1E-EBF1-4787-B5CD-2BADCEE71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92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F0A87F6E-9C41-46C3-94E8-F596BC719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4638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8931B126-664A-402D-B34F-6D848170F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9312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08FE899B-275F-4364-94DD-96F392DAE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0428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ABDE4C2C-CD6B-411D-A93E-52F7FF39B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042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FE0AE451-C831-400D-AE42-57BD4622D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7306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4DC89697-3C0A-4DD0-A54C-02CC39282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152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9A9003C5-978B-4EDF-98D9-1058FBD7D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1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062CCAC-640E-4000-8E50-B18AD4FE3346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E26-CBE9-4D65-998A-7D900E9A2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078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157F0-88C6-4A8A-9658-5D83F44295F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C4E7938A-1249-4643-82C6-9D630607C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8445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2B7A7-F335-43D7-9A2F-71903101791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3D89561-E4BD-43C7-A964-C8179A883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643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E2B6D-251C-41DC-912E-7D6BA6DD33EC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71ACC1F5-8DBB-48D7-B165-58CC004E2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1691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8CEC6-7BE0-43CE-A40B-90987A1C8F0F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F48B8E3-5E85-4C7B-8DC8-3A1A7C9D2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261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587CC1-EC1A-401E-A863-26309734F84B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26CA0104-7BC0-427D-96B8-6A8655509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2388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6C3CF-379D-48D4-A3A5-FB4574B573E2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2D88A22-C5F9-4D57-9852-5E4BB413A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259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7030A4-3F54-49BE-A2C3-99D0D28653AE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F6AF2026-810E-462D-82EA-26D031BA4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1124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3C490-0C49-44B5-B247-0D1B9C60630D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1CBBDB0E-A3D0-46B5-BAD2-0F265B8F1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5469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3E977-4740-4CB8-9EED-2C44BB09C8AD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DE26FCF2-0785-4098-898F-54B987DF3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8701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00839-73B0-4E89-8288-C91257B9F34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A5EF13B-2EF7-4B33-BB7A-6ABF5AC1C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42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6313E55-A5FF-416F-A645-A1988C966AC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A5E4A4F-6F43-4B36-831E-ED74D863C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20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C2318-5176-42DE-8276-C6CEBB21379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70CB6836-603D-4122-A9FE-48687975AA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426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800600" y="1606064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5953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DF182-CD99-4882-A052-3AB36434EF6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5AC43D5-54DB-476B-9BE5-6590F96DD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3217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6A43B-2B9C-4E18-970A-649F622FC27B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BF0DD1C-F73B-4DF6-8465-257B2C809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5370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2DC4B-3963-4C91-86B0-EA0E333C9DC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B16F9E94-97C0-4792-B3A0-9B56165FE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6751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6FC9A-1A84-4310-A930-13CC53BB4E0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FEFD2606-5A80-4618-A8F9-F44907F93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091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E1812-6922-4783-A5DD-D5C40BF6D6D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C9F55674-5ACD-4A37-B933-B8F337663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9239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B423E-356D-4C93-AC05-589129D777EE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8254C7C8-C42B-49DF-83DC-8FA167B94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1693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0F0EF-BE11-4B38-A721-1FC0A3BB547C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0D1743D-D669-4A67-A3C4-E464A8A8E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737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05A38-055F-45B8-8053-9AD3CA0124AD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820B1475-B1C8-4E47-98F0-8E65330E6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6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626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FE422-EE41-4847-A399-807115798E0F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FE37F17-BFD5-4E6E-8AB1-E8716FFC5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004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2C4D3-7BF8-472E-8E82-55187A1E8F3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282E1851-2FAB-4D16-91F2-2CFC727CD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149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E7502-8421-4290-81CC-3ABE0060BB8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47EDB949-9DE4-4C88-908E-38E1A2A19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0992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800600" y="1606064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91614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DF182-CD99-4882-A052-3AB36434EF6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C4CF98D4-654A-4D08-AD80-E0705FA7D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9057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6A43B-2B9C-4E18-970A-649F622FC27B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F63B8AB1-8AF2-4390-91A5-BC2358EB6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9687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2DC4B-3963-4C91-86B0-EA0E333C9DC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BD7213F3-062C-448E-A5B7-26610DC46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8336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6FC9A-1A84-4310-A930-13CC53BB4E0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401A376-4632-40B3-938C-45EB42940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576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E1812-6922-4783-A5DD-D5C40BF6D6D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80DA843-C286-48AA-AFBB-F19A56F40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189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B423E-356D-4C93-AC05-589129D777EE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07F57E31-602F-423A-801A-B3E7B5F9C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2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92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0F0EF-BE11-4B38-A721-1FC0A3BB547C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86185167-AE73-4580-97E1-300748E96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4492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05A38-055F-45B8-8053-9AD3CA0124AD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4BA0FBB7-B006-4051-B838-6F3CE8D65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1219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FE422-EE41-4847-A399-807115798E0F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E986162-938A-4CE5-AFB0-52CB6D319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1342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2C4D3-7BF8-472E-8E82-55187A1E8F3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07284637-987F-4A62-84AD-F49040127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7020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E7502-8421-4290-81CC-3ABE0060BB8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B8B0B23-DDD7-400A-93FC-21A8378F4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2449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800600" y="1606064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37209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5683C2D-AF0A-421A-9C0F-D70CCA2DE59D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844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Purpl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6758B21-6B92-4160-8969-BEDD9C58641C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06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Orang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9D1106B-0141-4162-A5AF-6C0DF2FCD9AD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72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ue_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05B00A8-F0CC-4779-86F5-47A49FCEF019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4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687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394" cy="3061117"/>
          </a:xfrm>
        </p:spPr>
        <p:txBody>
          <a:bodyPr>
            <a:normAutofit/>
          </a:bodyPr>
          <a:lstStyle>
            <a:lvl1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1pPr>
            <a:lvl2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2pPr>
            <a:lvl3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3pPr>
            <a:lvl4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4pPr>
            <a:lvl5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5pPr>
          </a:lstStyle>
          <a:p>
            <a:pPr lvl="2"/>
            <a:r>
              <a:rPr lang="en-US" dirty="0"/>
              <a:t>Click to edit Master text styles</a:t>
            </a:r>
          </a:p>
          <a:p>
            <a:pPr lvl="4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170338C-9EC6-4A66-89C5-06015A8C7B06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BC93EA3-FDEA-46B8-93B3-F2132E8D0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669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Purpl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394" cy="3061117"/>
          </a:xfrm>
        </p:spPr>
        <p:txBody>
          <a:bodyPr>
            <a:normAutofit/>
          </a:bodyPr>
          <a:lstStyle>
            <a:lvl1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1pPr>
            <a:lvl2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2pPr>
            <a:lvl3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3pPr>
            <a:lvl4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4pPr>
            <a:lvl5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D72D0C4-7334-459B-8657-ED680BD182F4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B0186D8-068A-4116-85C8-8A5832974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0657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Orang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394" cy="3061117"/>
          </a:xfrm>
        </p:spPr>
        <p:txBody>
          <a:bodyPr>
            <a:normAutofit/>
          </a:bodyPr>
          <a:lstStyle>
            <a:lvl1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1pPr>
            <a:lvl2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2pPr>
            <a:lvl3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3pPr>
            <a:lvl4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4pPr>
            <a:lvl5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D78E085-4A20-4BD1-ACDD-471779E5090E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4CEEE2B9-C167-482E-9174-353665282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0729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_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16850" y="973138"/>
            <a:ext cx="1055688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394" cy="3061117"/>
          </a:xfrm>
        </p:spPr>
        <p:txBody>
          <a:bodyPr>
            <a:normAutofit/>
          </a:bodyPr>
          <a:lstStyle>
            <a:lvl1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1pPr>
            <a:lvl2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2pPr>
            <a:lvl3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3pPr>
            <a:lvl4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4pPr>
            <a:lvl5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0E3123-EDE7-4218-9D0C-2BE78869CEC1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07E8CAB6-696F-41AB-9256-90CD779C5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4600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s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BD8AF09-FFF4-41F8-8A69-89C09067DE02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B45C1-5F59-4BB3-946F-F90DF407D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282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Purpl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A575C47-4C9D-4A32-B0FB-80EEE5ACF3EA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4F7D0-A0D6-4CB2-AD3E-FA8F509B9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8090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Orang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4501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lue_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93BF843-5AB8-4790-A241-F67DB17FF87D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146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DF182-CD99-4882-A052-3AB36434EF6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728B1AC-B599-43F6-9DF2-69EFD1D1D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4870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6A43B-2B9C-4E18-970A-649F622FC27B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95ABA46-BF88-467E-8B51-BDA678CBA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18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7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2DC4B-3963-4C91-86B0-EA0E333C9DC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B136E7A9-E4B0-410B-B477-93CAC9535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8799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6FC9A-1A84-4310-A930-13CC53BB4E0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78F94168-B972-4110-839D-19668CC33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142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E1812-6922-4783-A5DD-D5C40BF6D6D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FFCBBD61-B8F0-45B1-B1AC-7D11F136F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3099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B423E-356D-4C93-AC05-589129D777EE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1A2E66C0-665F-4DB8-9E02-AC33F278C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3614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0F0EF-BE11-4B38-A721-1FC0A3BB547C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DAD6B691-CF64-4394-9EFC-33BA63452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2749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05A38-055F-45B8-8053-9AD3CA0124AD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DEA7E025-A0A8-41A9-9020-D04B31BE1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294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FE422-EE41-4847-A399-807115798E0F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1C38CE41-048C-4E76-B7A9-C0BB31695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290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2C4D3-7BF8-472E-8E82-55187A1E8F3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CE15AE8-E2B0-4516-B5C5-56DF070EC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6064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E7502-8421-4290-81CC-3ABE0060BB8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758A8B04-8E1F-49B4-A40B-BEC2F13DE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6819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800600" y="1606064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3380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7569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157F0-88C6-4A8A-9658-5D83F44295F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45BC18D6-887B-4A91-94A6-9D1DC47FE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4724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2B7A7-F335-43D7-9A2F-71903101791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C83F68A0-FB94-47A9-8CB0-DEC638CA9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2766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E2B6D-251C-41DC-912E-7D6BA6DD33EC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772566B8-69F5-4349-BBA5-FA11A795B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1031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8CEC6-7BE0-43CE-A40B-90987A1C8F0F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7860C6A9-9AD9-4B8A-8D03-D0E2C8B89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6688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587CC1-EC1A-401E-A863-26309734F84B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0C020343-A243-4B70-8DDC-EECA3B782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1161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6C3CF-379D-48D4-A3A5-FB4574B573E2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FFB3EDE1-874E-4C0D-87D9-968C30D80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2240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7030A4-3F54-49BE-A2C3-99D0D28653AE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F9AFA20E-2F10-4A7B-9864-0AAE281E2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70416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3C490-0C49-44B5-B247-0D1B9C60630D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E9EA501-3E73-4B1C-8838-BE71EA030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559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3E977-4740-4CB8-9EED-2C44BB09C8AD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BD408968-8F7D-4EDF-95DD-C25CC0B02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20278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00839-73B0-4E89-8288-C91257B9F34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094A82EE-27C5-41C2-ACB3-A6E7622D0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272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901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C2318-5176-42DE-8276-C6CEBB21379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D3F3A00-E963-48C7-A6D8-A53033B62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1000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800600" y="1606064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19215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97825" y="6521450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008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Purpl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29563" y="653097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2729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Orang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007350" y="6521450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4549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ue_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97825" y="65119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20987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98513" y="2519282"/>
            <a:ext cx="7545387" cy="3645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D667085-B1A5-43D8-86EF-7EFEB4FC5E54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490DED0-6527-4E90-8575-49CD3ABDB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21811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Purpl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06" y="1186148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6176" y="2186746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B72E65C-38B9-422C-9103-14425D663DA8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78357CA-1675-48F7-97FB-95AA722C1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96603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Orang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55641" cy="360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B0A7E02-E5E9-4D9E-9C47-8946758C8EA1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7575348A-47E3-4CB5-B5CC-4A4CD6B70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4633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_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116" cy="360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D0CE11-F03C-42B4-BA0E-43266D8841BC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CE5480F5-0C58-407A-AFC0-F72ED74D9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5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9135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s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036EFD9-7FB3-4C6D-8C12-D8A46BD9A765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27165-6B22-47F0-B509-52905F355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986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Purpl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D13AEF2-1766-4EB1-B997-1B44D8B541F0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CFF96-671E-4ADA-A381-152ABD059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047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Orang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5845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lue_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51222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97825" y="6521450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8253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Purpl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29563" y="653097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2216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Orang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007350" y="6521450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0967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ue_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97825" y="65119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35804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98513" y="2519282"/>
            <a:ext cx="7545387" cy="3645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4580FCE-4AA4-450E-BA7F-17901F41465F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602C358-3383-45CB-A3FE-3E8A0E1C81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2044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Purpl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06" y="1186148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6176" y="2186746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94F8BEF-6386-4061-A01E-9054552CC12F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7DFAEA5-07C5-4855-8DFA-298303C8C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2874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80" y="-356166"/>
            <a:ext cx="9335980" cy="721416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2969712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change Event Name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3615324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1500"/>
            </a:lvl1pPr>
          </a:lstStyle>
          <a:p>
            <a:pPr lvl="0"/>
            <a:r>
              <a:rPr lang="en-US" dirty="0"/>
              <a:t>Date ##, ####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28600"/>
            <a:ext cx="8153400" cy="1676400"/>
          </a:xfrm>
        </p:spPr>
        <p:txBody>
          <a:bodyPr>
            <a:noAutofit/>
          </a:bodyPr>
          <a:lstStyle>
            <a:lvl1pPr algn="r">
              <a:buFontTx/>
              <a:buNone/>
              <a:defRPr sz="4500" b="1"/>
            </a:lvl1pPr>
          </a:lstStyle>
          <a:p>
            <a:pPr lvl="0"/>
            <a:r>
              <a:rPr lang="en-US" dirty="0"/>
              <a:t>Click to Edit Master Slide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057400"/>
            <a:ext cx="8153400" cy="6096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/>
              <a:t>Click to change Title of Subhead</a:t>
            </a:r>
          </a:p>
        </p:txBody>
      </p:sp>
    </p:spTree>
    <p:extLst>
      <p:ext uri="{BB962C8B-B14F-4D97-AF65-F5344CB8AC3E}">
        <p14:creationId xmlns:p14="http://schemas.microsoft.com/office/powerpoint/2010/main" val="1010197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14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Orang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55641" cy="360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806DD6F-537E-49F9-B581-EA95DFD1AC01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DB22C448-9114-4D55-A8DD-EE9988CA5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15735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_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116" cy="360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E544447-1A25-414F-BD0D-8B2F8F506260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8709840E-D8B6-4B48-A411-82EE1CDF2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1058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s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36732DF-F87E-4349-A661-E22F98C2E70F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E95FA-1427-47BA-8B84-1A4F9069C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9321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Purpl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55D7F5A-5F36-4E30-9D0E-00D96BD0A18A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66E0A-DBA7-4620-A96C-450BD4799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7685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Orang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9576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lue_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17400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9C54E-2160-4D44-91D0-D614640363CD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D90658C-97E1-4D56-9469-364A5C9EC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0295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AED89E-1D25-4DA8-AD91-3C05A036BE24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8B618E55-1491-4CFB-B0DE-ABE052325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50533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0B53D-6113-413B-B095-932B813B74EC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32C170B6-8EF7-4F35-BA55-87DDBA614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7708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23EA09-4D95-4A43-BA7A-5CC709D2C6E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F5318A9F-83BF-409F-B9DC-EC03DA4DD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43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4993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D5F2F-2929-4EF7-9C2B-173E0FF2DF68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A62FC6B-5CDB-4911-B640-B3C0D16F2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19130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3D90B9-4027-44E8-B5C8-15D7525FBD90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958ADB1-7B00-42C0-A439-7B59999C2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6244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4E3ED-E5F7-4B0C-90CB-51CA31933905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C33CBCD-C59D-44A7-9EA3-03A1679D5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70488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36AF0-BFD5-4444-AAA6-6AC5FAB33948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D5BEBA04-D677-417C-A1F8-728BB0BB4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38634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76E08-1167-48D3-A92A-A30EA2203874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54FD647-02A4-4F3D-8D84-3B5776225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81074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24A59-A00C-43D8-95DF-0E7824DC9D3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60113DE3-751D-42D4-8702-EB1008170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2379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5E079A-75C6-43C6-AB30-4590FED5C5C5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83DA673A-7CE8-4B3C-807F-934FFC78D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288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2013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98513" y="2519282"/>
            <a:ext cx="7545387" cy="3645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98513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510073-5EBC-4EB9-8743-30A77A7E0A1D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hangingPunct="1">
              <a:defRPr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103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EA46A76-DD88-4D30-BDE2-07B0B1F1C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94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4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4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89DA-581D-4F97-B798-60F64C7C24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D67B-0FA4-484E-A70B-B3602CEFD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2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51087" cy="68580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8200" y="187845"/>
            <a:ext cx="8001000" cy="2117652"/>
          </a:xfrm>
        </p:spPr>
        <p:txBody>
          <a:bodyPr vert="horz" anchor="t">
            <a:noAutofit/>
          </a:bodyPr>
          <a:lstStyle>
            <a:lvl1pPr algn="r">
              <a:defRPr sz="60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38200" y="2381696"/>
            <a:ext cx="7924800" cy="528181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3855976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 ##, ####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34638" y="3276600"/>
            <a:ext cx="5638800" cy="503176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change Event Name</a:t>
            </a:r>
          </a:p>
        </p:txBody>
      </p:sp>
    </p:spTree>
    <p:extLst>
      <p:ext uri="{BB962C8B-B14F-4D97-AF65-F5344CB8AC3E}">
        <p14:creationId xmlns:p14="http://schemas.microsoft.com/office/powerpoint/2010/main" val="202068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80" y="-356166"/>
            <a:ext cx="9335980" cy="721416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2969712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change Event Name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3615324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/>
              <a:t>Date ##, ####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28600"/>
            <a:ext cx="8153400" cy="1676400"/>
          </a:xfrm>
        </p:spPr>
        <p:txBody>
          <a:bodyPr>
            <a:noAutofit/>
          </a:bodyPr>
          <a:lstStyle>
            <a:lvl1pPr algn="r"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Edit Master Slide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057400"/>
            <a:ext cx="8153400" cy="6096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/>
              <a:t>Click to change Title of Subhead</a:t>
            </a:r>
          </a:p>
        </p:txBody>
      </p:sp>
    </p:spTree>
    <p:extLst>
      <p:ext uri="{BB962C8B-B14F-4D97-AF65-F5344CB8AC3E}">
        <p14:creationId xmlns:p14="http://schemas.microsoft.com/office/powerpoint/2010/main" val="1283354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507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09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1319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331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/>
              <a:t>Caption 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48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6200" y="-304800"/>
            <a:ext cx="929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rgbClr val="3B6E8F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/>
              <a:t>Caption text in here</a:t>
            </a:r>
          </a:p>
        </p:txBody>
      </p:sp>
    </p:spTree>
    <p:extLst>
      <p:ext uri="{BB962C8B-B14F-4D97-AF65-F5344CB8AC3E}">
        <p14:creationId xmlns:p14="http://schemas.microsoft.com/office/powerpoint/2010/main" val="149786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838200"/>
            <a:ext cx="7315200" cy="47244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791200"/>
            <a:ext cx="9144000" cy="457200"/>
          </a:xfrm>
        </p:spPr>
        <p:txBody>
          <a:bodyPr>
            <a:normAutofit/>
          </a:bodyPr>
          <a:lstStyle>
            <a:lvl1pPr marL="109728" indent="0" algn="ctr">
              <a:buFontTx/>
              <a:buNone/>
              <a:defRPr sz="20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 ###     720.382.####     #####@coloradohealthinstitute.org</a:t>
            </a:r>
          </a:p>
        </p:txBody>
      </p:sp>
    </p:spTree>
    <p:extLst>
      <p:ext uri="{BB962C8B-B14F-4D97-AF65-F5344CB8AC3E}">
        <p14:creationId xmlns:p14="http://schemas.microsoft.com/office/powerpoint/2010/main" val="206708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"/>
            <a:ext cx="9220200" cy="71247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838200"/>
            <a:ext cx="7315200" cy="4724400"/>
          </a:xfrm>
          <a:prstGeom prst="rect">
            <a:avLst/>
          </a:prstGeom>
          <a:noFill/>
          <a:ln w="57150">
            <a:solidFill>
              <a:srgbClr val="F6A01A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91200"/>
            <a:ext cx="9144000" cy="457200"/>
          </a:xfrm>
        </p:spPr>
        <p:txBody>
          <a:bodyPr>
            <a:noAutofit/>
          </a:bodyPr>
          <a:lstStyle>
            <a:lvl1pPr marL="109728" indent="0" algn="ctr">
              <a:buFontTx/>
              <a:buNone/>
              <a:defRPr sz="2100" baseline="0"/>
            </a:lvl1pPr>
            <a:lvl2pPr marL="393192" indent="0">
              <a:buFontTx/>
              <a:buNone/>
              <a:defRPr sz="2100"/>
            </a:lvl2pPr>
            <a:lvl3pPr marL="630936" indent="0">
              <a:buFontTx/>
              <a:buNone/>
              <a:defRPr sz="2100"/>
            </a:lvl3pPr>
            <a:lvl4pPr marL="914400" indent="0">
              <a:buFontTx/>
              <a:buNone/>
              <a:defRPr sz="2100"/>
            </a:lvl4pPr>
            <a:lvl5pPr marL="1143000" indent="0">
              <a:buFontTx/>
              <a:buNone/>
              <a:defRPr sz="2100"/>
            </a:lvl5pPr>
          </a:lstStyle>
          <a:p>
            <a:pPr lvl="0"/>
            <a:r>
              <a:rPr lang="en-US" dirty="0"/>
              <a:t>Name     720.382.####     #####@coloradohealthinstitute.org</a:t>
            </a:r>
          </a:p>
        </p:txBody>
      </p:sp>
    </p:spTree>
    <p:extLst>
      <p:ext uri="{BB962C8B-B14F-4D97-AF65-F5344CB8AC3E}">
        <p14:creationId xmlns:p14="http://schemas.microsoft.com/office/powerpoint/2010/main" val="1883831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7089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4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510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2" y="568961"/>
            <a:ext cx="6299198" cy="6143413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8200" y="187845"/>
            <a:ext cx="8001000" cy="2117652"/>
          </a:xfrm>
        </p:spPr>
        <p:txBody>
          <a:bodyPr vert="horz" anchor="t">
            <a:noAutofit/>
          </a:bodyPr>
          <a:lstStyle>
            <a:lvl1pPr algn="r">
              <a:defRPr sz="45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38200" y="2381698"/>
            <a:ext cx="7924800" cy="528181"/>
          </a:xfrm>
        </p:spPr>
        <p:txBody>
          <a:bodyPr lIns="45720" rIns="45720"/>
          <a:lstStyle>
            <a:lvl1pPr marL="0" marR="48006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3855976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 ##, ####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34638" y="3276600"/>
            <a:ext cx="5638800" cy="503176"/>
          </a:xfrm>
        </p:spPr>
        <p:txBody>
          <a:bodyPr>
            <a:normAutofit/>
          </a:bodyPr>
          <a:lstStyle>
            <a:lvl1pPr algn="r">
              <a:buFontTx/>
              <a:buNone/>
              <a:defRPr sz="2100"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change Event Name</a:t>
            </a:r>
          </a:p>
        </p:txBody>
      </p:sp>
    </p:spTree>
    <p:extLst>
      <p:ext uri="{BB962C8B-B14F-4D97-AF65-F5344CB8AC3E}">
        <p14:creationId xmlns:p14="http://schemas.microsoft.com/office/powerpoint/2010/main" val="1185896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2874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80" y="-356166"/>
            <a:ext cx="9335980" cy="721416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2969712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1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change Event Name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3615324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1500"/>
            </a:lvl1pPr>
          </a:lstStyle>
          <a:p>
            <a:pPr lvl="0"/>
            <a:r>
              <a:rPr lang="en-US" dirty="0"/>
              <a:t>Date ##, ####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28600"/>
            <a:ext cx="8153400" cy="1676400"/>
          </a:xfrm>
        </p:spPr>
        <p:txBody>
          <a:bodyPr>
            <a:noAutofit/>
          </a:bodyPr>
          <a:lstStyle>
            <a:lvl1pPr algn="r">
              <a:buFontTx/>
              <a:buNone/>
              <a:defRPr sz="4500" b="1"/>
            </a:lvl1pPr>
          </a:lstStyle>
          <a:p>
            <a:pPr lvl="0"/>
            <a:r>
              <a:rPr lang="en-US" dirty="0"/>
              <a:t>Click to Edit Master Slide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057400"/>
            <a:ext cx="8153400" cy="6096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/>
              <a:t>Click to change Title of Subhead</a:t>
            </a:r>
          </a:p>
        </p:txBody>
      </p:sp>
    </p:spTree>
    <p:extLst>
      <p:ext uri="{BB962C8B-B14F-4D97-AF65-F5344CB8AC3E}">
        <p14:creationId xmlns:p14="http://schemas.microsoft.com/office/powerpoint/2010/main" val="833947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927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dirty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2400" dirty="0">
                <a:solidFill>
                  <a:schemeClr val="bg1"/>
                </a:solidFill>
                <a:latin typeface="+mj-lt"/>
              </a:rPr>
            </a:br>
            <a:r>
              <a:rPr kumimoji="0" lang="en-US" sz="2400" dirty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1"/>
            <a:ext cx="4040188" cy="36115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6115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41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1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1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500">
                <a:solidFill>
                  <a:schemeClr val="accent2"/>
                </a:solidFill>
              </a:defRPr>
            </a:lvl4pPr>
            <a:lvl5pPr>
              <a:defRPr sz="1500">
                <a:solidFill>
                  <a:schemeClr val="accent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05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050">
                <a:solidFill>
                  <a:schemeClr val="accent2"/>
                </a:solidFill>
              </a:defRPr>
            </a:lvl2pPr>
            <a:lvl3pPr>
              <a:buFontTx/>
              <a:buNone/>
              <a:defRPr sz="1050">
                <a:solidFill>
                  <a:schemeClr val="accent2"/>
                </a:solidFill>
              </a:defRPr>
            </a:lvl3pPr>
            <a:lvl4pPr>
              <a:buFontTx/>
              <a:buNone/>
              <a:defRPr sz="1050">
                <a:solidFill>
                  <a:schemeClr val="accent2"/>
                </a:solidFill>
              </a:defRPr>
            </a:lvl4pPr>
            <a:lvl5pPr>
              <a:buFontTx/>
              <a:buNone/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11058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dirty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2400" dirty="0">
                <a:solidFill>
                  <a:schemeClr val="bg1"/>
                </a:solidFill>
                <a:latin typeface="+mj-lt"/>
              </a:rPr>
            </a:br>
            <a:r>
              <a:rPr kumimoji="0" lang="en-US" sz="2400" dirty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1"/>
            <a:ext cx="4040188" cy="36115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6115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84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35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/>
              <a:t>Caption text in here</a:t>
            </a:r>
          </a:p>
        </p:txBody>
      </p:sp>
    </p:spTree>
    <p:extLst>
      <p:ext uri="{BB962C8B-B14F-4D97-AF65-F5344CB8AC3E}">
        <p14:creationId xmlns:p14="http://schemas.microsoft.com/office/powerpoint/2010/main" val="2456960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6200" y="-304800"/>
            <a:ext cx="929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2400">
                <a:solidFill>
                  <a:srgbClr val="3B6E8F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35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/>
              <a:t>Caption text in here</a:t>
            </a:r>
          </a:p>
        </p:txBody>
      </p:sp>
    </p:spTree>
    <p:extLst>
      <p:ext uri="{BB962C8B-B14F-4D97-AF65-F5344CB8AC3E}">
        <p14:creationId xmlns:p14="http://schemas.microsoft.com/office/powerpoint/2010/main" val="2605151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6485" cy="17795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791200"/>
            <a:ext cx="9144000" cy="457200"/>
          </a:xfrm>
        </p:spPr>
        <p:txBody>
          <a:bodyPr>
            <a:normAutofit/>
          </a:bodyPr>
          <a:lstStyle>
            <a:lvl1pPr marL="82296" indent="0" algn="ctr">
              <a:buFontTx/>
              <a:buNone/>
              <a:defRPr sz="15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 ###     720.382.####     #####@coloradohealthinstitute.org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40566"/>
            <a:ext cx="9153635" cy="53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"/>
            <a:ext cx="9220200" cy="71247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2700" dirty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838200"/>
            <a:ext cx="7315200" cy="4724400"/>
          </a:xfrm>
          <a:prstGeom prst="rect">
            <a:avLst/>
          </a:prstGeom>
          <a:noFill/>
          <a:ln w="57150">
            <a:solidFill>
              <a:srgbClr val="F6A01A"/>
            </a:solidFill>
          </a:ln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91200"/>
            <a:ext cx="9144000" cy="457200"/>
          </a:xfrm>
        </p:spPr>
        <p:txBody>
          <a:bodyPr>
            <a:noAutofit/>
          </a:bodyPr>
          <a:lstStyle>
            <a:lvl1pPr marL="82296" indent="0" algn="ctr">
              <a:buFontTx/>
              <a:buNone/>
              <a:defRPr sz="1575" baseline="0"/>
            </a:lvl1pPr>
            <a:lvl2pPr marL="294894" indent="0">
              <a:buFontTx/>
              <a:buNone/>
              <a:defRPr sz="1575"/>
            </a:lvl2pPr>
            <a:lvl3pPr marL="473202" indent="0">
              <a:buFontTx/>
              <a:buNone/>
              <a:defRPr sz="1575"/>
            </a:lvl3pPr>
            <a:lvl4pPr marL="685800" indent="0">
              <a:buFontTx/>
              <a:buNone/>
              <a:defRPr sz="1575"/>
            </a:lvl4pPr>
            <a:lvl5pPr marL="857250" indent="0">
              <a:buFontTx/>
              <a:buNone/>
              <a:defRPr sz="1575"/>
            </a:lvl5pPr>
          </a:lstStyle>
          <a:p>
            <a:pPr lvl="0"/>
            <a:r>
              <a:rPr lang="en-US" dirty="0"/>
              <a:t>Name     720.382.####     #####@coloradohealthinstitute.org</a:t>
            </a:r>
          </a:p>
        </p:txBody>
      </p:sp>
    </p:spTree>
    <p:extLst>
      <p:ext uri="{BB962C8B-B14F-4D97-AF65-F5344CB8AC3E}">
        <p14:creationId xmlns:p14="http://schemas.microsoft.com/office/powerpoint/2010/main" val="1839719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600"/>
            <a:ext cx="917089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15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062CCAC-640E-4000-8E50-B18AD4FE3346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E26-CBE9-4D65-998A-7D900E9A2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3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6313E55-A5FF-416F-A645-A1988C966AC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A5E4A4F-6F43-4B36-831E-ED74D863C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22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6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BD3C-6093-484A-B50B-6AF6583C9DA5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35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Purpl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A13F-4846-4D25-BA44-6C3D2436CE26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1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21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500">
                <a:solidFill>
                  <a:schemeClr val="accent2"/>
                </a:solidFill>
              </a:defRPr>
            </a:lvl4pPr>
            <a:lvl5pPr>
              <a:defRPr sz="1500">
                <a:solidFill>
                  <a:schemeClr val="accent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05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050">
                <a:solidFill>
                  <a:schemeClr val="accent2"/>
                </a:solidFill>
              </a:defRPr>
            </a:lvl2pPr>
            <a:lvl3pPr>
              <a:buFontTx/>
              <a:buNone/>
              <a:defRPr sz="1050">
                <a:solidFill>
                  <a:schemeClr val="accent2"/>
                </a:solidFill>
              </a:defRPr>
            </a:lvl3pPr>
            <a:lvl4pPr>
              <a:buFontTx/>
              <a:buNone/>
              <a:defRPr sz="1050">
                <a:solidFill>
                  <a:schemeClr val="accent2"/>
                </a:solidFill>
              </a:defRPr>
            </a:lvl4pPr>
            <a:lvl5pPr>
              <a:buFontTx/>
              <a:buNone/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424066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Orang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0267-3CE8-4B00-9EF5-EE1A675990F7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98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ue_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940B-8BE5-482C-9913-E637A287B7F2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80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394" cy="3061117"/>
          </a:xfrm>
        </p:spPr>
        <p:txBody>
          <a:bodyPr>
            <a:normAutofit/>
          </a:bodyPr>
          <a:lstStyle>
            <a:lvl1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1pPr>
            <a:lvl2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2pPr>
            <a:lvl3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3pPr>
            <a:lvl4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4pPr>
            <a:lvl5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5pPr>
          </a:lstStyle>
          <a:p>
            <a:pPr lvl="2"/>
            <a:r>
              <a:rPr lang="en-US" dirty="0"/>
              <a:t>Click to edit Master text styles</a:t>
            </a:r>
          </a:p>
          <a:p>
            <a:pPr lvl="4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BDD7B1-65E8-4640-A95E-FEFE041674D0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A1475DD-D273-4D23-9457-FF6722855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097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Purpl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394" cy="3061117"/>
          </a:xfrm>
        </p:spPr>
        <p:txBody>
          <a:bodyPr>
            <a:normAutofit/>
          </a:bodyPr>
          <a:lstStyle>
            <a:lvl1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1pPr>
            <a:lvl2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2pPr>
            <a:lvl3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3pPr>
            <a:lvl4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4pPr>
            <a:lvl5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7D21FF-E820-48C1-96B2-0261AEA0A253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47C2710-2100-4C61-ACC6-49A0F388D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680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Orang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394" cy="3061117"/>
          </a:xfrm>
        </p:spPr>
        <p:txBody>
          <a:bodyPr>
            <a:normAutofit/>
          </a:bodyPr>
          <a:lstStyle>
            <a:lvl1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1pPr>
            <a:lvl2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2pPr>
            <a:lvl3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3pPr>
            <a:lvl4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4pPr>
            <a:lvl5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619DA87F-C0CA-447B-A408-1318068E5639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DFF1D5A8-F98A-48DF-8C84-E74B1F4D1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433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_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16850" y="973138"/>
            <a:ext cx="1055688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394" cy="3061117"/>
          </a:xfrm>
        </p:spPr>
        <p:txBody>
          <a:bodyPr>
            <a:normAutofit/>
          </a:bodyPr>
          <a:lstStyle>
            <a:lvl1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1pPr>
            <a:lvl2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2pPr>
            <a:lvl3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3pPr>
            <a:lvl4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4pPr>
            <a:lvl5pPr marL="228600" indent="-228600" algn="l">
              <a:spcBef>
                <a:spcPts val="400"/>
              </a:spcBef>
              <a:buFont typeface="Arial"/>
              <a:buChar char="•"/>
              <a:defRPr sz="2100" baseline="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FE8D160-8DDB-43E9-B8BE-70C5844E74B7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C7D20DC0-9E25-49FE-9BD5-166EB304D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831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s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5DD4005-35B4-42BE-ABC2-862251953847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BAED3-8EA0-4D49-B9DC-845B1DA29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6467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Purpl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D35BDD4-E1AC-4075-AE47-C2A5004B14FA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BF2D6-45C6-47F8-872C-2069D6F60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099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Orang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>
                <a:solidFill>
                  <a:srgbClr val="FFFFFF"/>
                </a:solidFill>
                <a:latin typeface="ITCFranklinGothicStd-Book" charset="0"/>
              </a:rPr>
              <a:t>© 2012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974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lue_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9563" y="6591300"/>
            <a:ext cx="1057275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9320C-AA77-4E7A-A478-CF33A054C71B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35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/>
              <a:t>Caption text in here</a:t>
            </a:r>
          </a:p>
        </p:txBody>
      </p:sp>
    </p:spTree>
    <p:extLst>
      <p:ext uri="{BB962C8B-B14F-4D97-AF65-F5344CB8AC3E}">
        <p14:creationId xmlns:p14="http://schemas.microsoft.com/office/powerpoint/2010/main" val="3314322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97825" y="6521450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353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Purpl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29563" y="653097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761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Orang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007350" y="6521450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271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ue_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97825" y="65119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156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2017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98513" y="2519282"/>
            <a:ext cx="7545387" cy="3645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4C1A5C6-9E71-4340-A561-FF2A956BA917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F92D111-211A-4C4A-9018-68612EF6B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6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Purpl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2017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06" y="1186148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6176" y="2186746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F4BBF4D-24F5-439E-904C-E1383CD758FD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A2232BD-EBEC-49A4-9AB1-B206B726D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3416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Orang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2017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55641" cy="360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34C0E1A-5B86-49A6-BDF9-B2E980877BFE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22932055-4F5C-48D8-A03E-DDE399052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3189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_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2017</a:t>
            </a:r>
            <a:r>
              <a:rPr lang="en-US" sz="1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 </a:t>
            </a: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116" cy="360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9A2393A-DD71-4F2F-9A2A-DC424407DF0B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1BCE7629-6455-43EE-B880-BFDBB5401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861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s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2017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F55C373-CD86-4191-AB51-119AA900F836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8E733-C3B3-4110-8D27-F9AD9B3C2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359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Purpl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2017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5E4433A-F485-4035-9D16-848867D0F4FC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969AD-C82A-4365-9574-2909B39E4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66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6200" y="-304800"/>
            <a:ext cx="929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2400">
                <a:solidFill>
                  <a:srgbClr val="3B6E8F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35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/>
              <a:t>Caption text in here</a:t>
            </a:r>
          </a:p>
        </p:txBody>
      </p:sp>
    </p:spTree>
    <p:extLst>
      <p:ext uri="{BB962C8B-B14F-4D97-AF65-F5344CB8AC3E}">
        <p14:creationId xmlns:p14="http://schemas.microsoft.com/office/powerpoint/2010/main" val="10445414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Orang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2017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8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lue_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2017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93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C6FF5627-D2E2-4386-93E3-1E56BB49E0D8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D267E-420E-45FB-9885-4C642A274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6295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C6FF5627-D2E2-4386-93E3-1E56BB49E0D8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D9150-5772-4501-B661-2BFC7EF7E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81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C6FF5627-D2E2-4386-93E3-1E56BB49E0D8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7D38F-4787-42A8-A6F4-556F72EE9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528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97825" y="6521450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266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Purpl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29563" y="653097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6930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HMCPPTTemplate_Orang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007350" y="6521450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9343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ue_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997825" y="65119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633"/>
            <a:ext cx="7772400" cy="984804"/>
          </a:xfrm>
        </p:spPr>
        <p:txBody>
          <a:bodyPr>
            <a:noAutofit/>
          </a:bodyPr>
          <a:lstStyle>
            <a:lvl1pPr algn="l">
              <a:defRPr sz="50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65437"/>
            <a:ext cx="7772400" cy="69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4852195"/>
            <a:ext cx="5053013" cy="1384016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1pPr>
            <a:lvl2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2pPr>
            <a:lvl3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3pPr>
            <a:lvl4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4pPr>
            <a:lvl5pPr marL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840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39C57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98513" y="2519282"/>
            <a:ext cx="7545387" cy="3645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1D1E4FD-AB53-4BA1-B5CB-5605C427F13B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A8401B9-EC2A-4DD1-B099-931FF78A1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2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6485" cy="17795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791200"/>
            <a:ext cx="9144000" cy="457200"/>
          </a:xfrm>
        </p:spPr>
        <p:txBody>
          <a:bodyPr>
            <a:normAutofit/>
          </a:bodyPr>
          <a:lstStyle>
            <a:lvl1pPr marL="82296" indent="0" algn="ctr">
              <a:buFontTx/>
              <a:buNone/>
              <a:defRPr sz="15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 ###     720.382.####     #####@coloradohealthinstitute.org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40566"/>
            <a:ext cx="9153635" cy="53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5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Purpl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06" y="1186148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81036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6176" y="2186746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67E9979-718C-4325-90B0-5091C572519D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FD0D17-9701-412B-8E0C-17EF9372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1999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HMCPPTTemplate_Orange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96F26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55641" cy="360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6E02FE6-50A5-42DD-B69E-EE6208AB319B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724DBA13-0922-4A22-9309-F4AFC8F72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40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_2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824788" y="962025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4" y="1791079"/>
            <a:ext cx="7546394" cy="72820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A708E"/>
                </a:solidFill>
                <a:latin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7784" y="2519281"/>
            <a:ext cx="7546116" cy="360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13" y="6356350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BA2EF54-3DC9-4071-B7C9-FD1FDD41627A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fld id="{C4D7CAB8-4D13-4B5E-B852-CD877A8C8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33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s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6D0C1B0-F6F3-4489-A300-FF0EBD61D92D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87A71-6A7B-443B-9C51-BB2BB5048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832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Purpl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990E8A6-1D51-45DC-926C-EDA87CACBA0C}" type="datetime1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39746-D49C-40B3-B540-3C68AF28F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570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HMCPPTTemplate_Orange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375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lue_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8013700" y="6570663"/>
            <a:ext cx="1057275" cy="234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baseline="30000" dirty="0">
                <a:solidFill>
                  <a:srgbClr val="FFFFFF"/>
                </a:solidFill>
                <a:latin typeface="ITCFranklinGothicStd-Book" charset="0"/>
                <a:cs typeface="Arial" pitchFamily="34" charset="0"/>
              </a:rPr>
              <a:t>© 2014 Denver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2901"/>
            <a:ext cx="7772400" cy="1362075"/>
          </a:xfrm>
        </p:spPr>
        <p:txBody>
          <a:bodyPr anchor="t">
            <a:noAutofit/>
          </a:bodyPr>
          <a:lstStyle>
            <a:lvl1pPr algn="ctr">
              <a:defRPr sz="5500" b="0" i="0" cap="none" baseline="0">
                <a:solidFill>
                  <a:schemeClr val="bg1"/>
                </a:solidFill>
                <a:latin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50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DF182-CD99-4882-A052-3AB36434EF6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FADECE7-2B23-4F0C-88E9-084A6EE8C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3781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6A43B-2B9C-4E18-970A-649F622FC27B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CC35088C-899E-4190-ACDC-DD3F09CD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007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2DC4B-3963-4C91-86B0-EA0E333C9DC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CFACBF70-8AD1-48B6-A18E-1E1706866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35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"/>
            <a:ext cx="9220200" cy="71247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2700" dirty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838200"/>
            <a:ext cx="7315200" cy="4724400"/>
          </a:xfrm>
          <a:prstGeom prst="rect">
            <a:avLst/>
          </a:prstGeom>
          <a:noFill/>
          <a:ln w="57150">
            <a:solidFill>
              <a:srgbClr val="F6A01A"/>
            </a:solidFill>
          </a:ln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91200"/>
            <a:ext cx="9144000" cy="457200"/>
          </a:xfrm>
        </p:spPr>
        <p:txBody>
          <a:bodyPr>
            <a:noAutofit/>
          </a:bodyPr>
          <a:lstStyle>
            <a:lvl1pPr marL="82296" indent="0" algn="ctr">
              <a:buFontTx/>
              <a:buNone/>
              <a:defRPr sz="1575" baseline="0"/>
            </a:lvl1pPr>
            <a:lvl2pPr marL="294894" indent="0">
              <a:buFontTx/>
              <a:buNone/>
              <a:defRPr sz="1575"/>
            </a:lvl2pPr>
            <a:lvl3pPr marL="473202" indent="0">
              <a:buFontTx/>
              <a:buNone/>
              <a:defRPr sz="1575"/>
            </a:lvl3pPr>
            <a:lvl4pPr marL="685800" indent="0">
              <a:buFontTx/>
              <a:buNone/>
              <a:defRPr sz="1575"/>
            </a:lvl4pPr>
            <a:lvl5pPr marL="857250" indent="0">
              <a:buFontTx/>
              <a:buNone/>
              <a:defRPr sz="1575"/>
            </a:lvl5pPr>
          </a:lstStyle>
          <a:p>
            <a:pPr lvl="0"/>
            <a:r>
              <a:rPr lang="en-US" dirty="0"/>
              <a:t>Name     720.382.####     #####@coloradohealthinstitute.org</a:t>
            </a:r>
          </a:p>
        </p:txBody>
      </p:sp>
    </p:spTree>
    <p:extLst>
      <p:ext uri="{BB962C8B-B14F-4D97-AF65-F5344CB8AC3E}">
        <p14:creationId xmlns:p14="http://schemas.microsoft.com/office/powerpoint/2010/main" val="11337538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6FC9A-1A84-4310-A930-13CC53BB4E0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BC30451D-EE9E-49ED-837E-EEA26D942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487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E1812-6922-4783-A5DD-D5C40BF6D6D1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76BAFB9A-5DAB-47F6-8981-321B40B12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1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B423E-356D-4C93-AC05-589129D777EE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4D2B92FD-5A94-4F80-8B24-143FA148E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0147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0F0EF-BE11-4B38-A721-1FC0A3BB547C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382D93C-9F77-4C0F-A937-C4A114252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553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05A38-055F-45B8-8053-9AD3CA0124AD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76DE0700-D702-4E3C-AF70-A6E2D662F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93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FE422-EE41-4847-A399-807115798E0F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48983C41-58D5-4D5B-A2AA-F9AE90831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9040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2C4D3-7BF8-472E-8E82-55187A1E8F34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1543EA33-BA30-43A3-B8B9-3367B500C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9082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E7502-8421-4290-81CC-3ABE0060BB80}" type="datetimeFigureOut">
              <a:rPr lang="en-US"/>
              <a:pPr>
                <a:defRPr/>
              </a:pPr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284787A8-3EAD-401E-9023-1F9733FF7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4056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800600" y="1606064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4861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6852A1B1-5B72-46DB-8009-D400C1E86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93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2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2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25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image" Target="../media/image2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2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2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600"/>
            <a:ext cx="9170894" cy="7086600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93519" y="641667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2975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24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tx1"/>
        </a:buClr>
        <a:buSzPct val="90000"/>
        <a:buFont typeface="Arial" pitchFamily="34" charset="0"/>
        <a:buChar char="•"/>
        <a:defRPr kumimoji="0" sz="21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80000"/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Arial" pitchFamily="34" charset="0"/>
        <a:buChar char="•"/>
        <a:defRPr kumimoji="0"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Arial" pitchFamily="34" charset="0"/>
        <a:buChar char="•"/>
        <a:defRPr kumimoji="0"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/>
          <p:cNvSpPr txBox="1">
            <a:spLocks noChangeArrowheads="1"/>
          </p:cNvSpPr>
          <p:nvPr userDrawn="1"/>
        </p:nvSpPr>
        <p:spPr bwMode="auto">
          <a:xfrm>
            <a:off x="846138" y="392858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7" name="TextBox 8"/>
          <p:cNvSpPr txBox="1">
            <a:spLocks noChangeArrowheads="1"/>
          </p:cNvSpPr>
          <p:nvPr userDrawn="1"/>
        </p:nvSpPr>
        <p:spPr bwMode="auto">
          <a:xfrm>
            <a:off x="998538" y="394382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8" name="TextBox 9"/>
          <p:cNvSpPr txBox="1">
            <a:spLocks noChangeArrowheads="1"/>
          </p:cNvSpPr>
          <p:nvPr userDrawn="1"/>
        </p:nvSpPr>
        <p:spPr bwMode="auto">
          <a:xfrm>
            <a:off x="1150938" y="395906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9" name="TextBox 10"/>
          <p:cNvSpPr txBox="1">
            <a:spLocks noChangeArrowheads="1"/>
          </p:cNvSpPr>
          <p:nvPr userDrawn="1"/>
        </p:nvSpPr>
        <p:spPr bwMode="auto">
          <a:xfrm>
            <a:off x="100013" y="6565900"/>
            <a:ext cx="179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prstClr val="black"/>
                </a:solidFill>
                <a:cs typeface="Arial" pitchFamily="34" charset="0"/>
              </a:rPr>
              <a:t>© 2014 Denver Public Health</a:t>
            </a:r>
          </a:p>
        </p:txBody>
      </p:sp>
      <p:pic>
        <p:nvPicPr>
          <p:cNvPr id="10246" name="Picture 1" descr="Word Template_DPH_horiz_6-14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5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/>
          <p:cNvSpPr txBox="1">
            <a:spLocks noChangeArrowheads="1"/>
          </p:cNvSpPr>
          <p:nvPr userDrawn="1"/>
        </p:nvSpPr>
        <p:spPr bwMode="auto">
          <a:xfrm>
            <a:off x="846138" y="392858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7" name="TextBox 8"/>
          <p:cNvSpPr txBox="1">
            <a:spLocks noChangeArrowheads="1"/>
          </p:cNvSpPr>
          <p:nvPr userDrawn="1"/>
        </p:nvSpPr>
        <p:spPr bwMode="auto">
          <a:xfrm>
            <a:off x="998538" y="394382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8" name="TextBox 9"/>
          <p:cNvSpPr txBox="1">
            <a:spLocks noChangeArrowheads="1"/>
          </p:cNvSpPr>
          <p:nvPr userDrawn="1"/>
        </p:nvSpPr>
        <p:spPr bwMode="auto">
          <a:xfrm>
            <a:off x="1150938" y="395906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9" name="TextBox 10"/>
          <p:cNvSpPr txBox="1">
            <a:spLocks noChangeArrowheads="1"/>
          </p:cNvSpPr>
          <p:nvPr userDrawn="1"/>
        </p:nvSpPr>
        <p:spPr bwMode="auto">
          <a:xfrm>
            <a:off x="100013" y="6565900"/>
            <a:ext cx="179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prstClr val="black"/>
                </a:solidFill>
                <a:cs typeface="Arial" pitchFamily="34" charset="0"/>
              </a:rPr>
              <a:t>© 2014 Denver Public Health</a:t>
            </a:r>
          </a:p>
        </p:txBody>
      </p:sp>
      <p:pic>
        <p:nvPicPr>
          <p:cNvPr id="9222" name="Picture 1" descr="Word Template_DPH_horiz_6-14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/>
          <p:cNvSpPr txBox="1">
            <a:spLocks noChangeArrowheads="1"/>
          </p:cNvSpPr>
          <p:nvPr userDrawn="1"/>
        </p:nvSpPr>
        <p:spPr bwMode="auto">
          <a:xfrm>
            <a:off x="846138" y="392858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7" name="TextBox 8"/>
          <p:cNvSpPr txBox="1">
            <a:spLocks noChangeArrowheads="1"/>
          </p:cNvSpPr>
          <p:nvPr userDrawn="1"/>
        </p:nvSpPr>
        <p:spPr bwMode="auto">
          <a:xfrm>
            <a:off x="998538" y="394382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8" name="TextBox 9"/>
          <p:cNvSpPr txBox="1">
            <a:spLocks noChangeArrowheads="1"/>
          </p:cNvSpPr>
          <p:nvPr userDrawn="1"/>
        </p:nvSpPr>
        <p:spPr bwMode="auto">
          <a:xfrm>
            <a:off x="1150938" y="395906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9" name="TextBox 10"/>
          <p:cNvSpPr txBox="1">
            <a:spLocks noChangeArrowheads="1"/>
          </p:cNvSpPr>
          <p:nvPr userDrawn="1"/>
        </p:nvSpPr>
        <p:spPr bwMode="auto">
          <a:xfrm>
            <a:off x="100013" y="6565900"/>
            <a:ext cx="179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prstClr val="black"/>
                </a:solidFill>
                <a:cs typeface="Arial" pitchFamily="34" charset="0"/>
              </a:rPr>
              <a:t>© 2014 Denver Public Health</a:t>
            </a:r>
          </a:p>
        </p:txBody>
      </p:sp>
      <p:pic>
        <p:nvPicPr>
          <p:cNvPr id="8198" name="Picture 1" descr="Word Template_DPH_horiz_6-14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8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defRPr>
            </a:lvl1pPr>
          </a:lstStyle>
          <a:p>
            <a:pPr>
              <a:defRPr/>
            </a:pPr>
            <a:fld id="{4E70A90E-6D9D-4BF6-AD17-B87760668534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654F856-AB6B-4554-B7EF-FD664CDFE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1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/>
          <p:cNvSpPr txBox="1">
            <a:spLocks noChangeArrowheads="1"/>
          </p:cNvSpPr>
          <p:nvPr userDrawn="1"/>
        </p:nvSpPr>
        <p:spPr bwMode="auto">
          <a:xfrm>
            <a:off x="846138" y="392858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7" name="TextBox 8"/>
          <p:cNvSpPr txBox="1">
            <a:spLocks noChangeArrowheads="1"/>
          </p:cNvSpPr>
          <p:nvPr userDrawn="1"/>
        </p:nvSpPr>
        <p:spPr bwMode="auto">
          <a:xfrm>
            <a:off x="998538" y="394382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8" name="TextBox 9"/>
          <p:cNvSpPr txBox="1">
            <a:spLocks noChangeArrowheads="1"/>
          </p:cNvSpPr>
          <p:nvPr userDrawn="1"/>
        </p:nvSpPr>
        <p:spPr bwMode="auto">
          <a:xfrm>
            <a:off x="1150938" y="395906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9" name="TextBox 10"/>
          <p:cNvSpPr txBox="1">
            <a:spLocks noChangeArrowheads="1"/>
          </p:cNvSpPr>
          <p:nvPr userDrawn="1"/>
        </p:nvSpPr>
        <p:spPr bwMode="auto">
          <a:xfrm>
            <a:off x="100013" y="6565900"/>
            <a:ext cx="179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prstClr val="black"/>
                </a:solidFill>
                <a:cs typeface="Arial" pitchFamily="34" charset="0"/>
              </a:rPr>
              <a:t>© 2014 Denver Public Health</a:t>
            </a:r>
          </a:p>
        </p:txBody>
      </p:sp>
      <p:pic>
        <p:nvPicPr>
          <p:cNvPr id="7174" name="Picture 1" descr="Word Template_DPH_horiz_6-14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52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/>
          <p:cNvSpPr txBox="1">
            <a:spLocks noChangeArrowheads="1"/>
          </p:cNvSpPr>
          <p:nvPr userDrawn="1"/>
        </p:nvSpPr>
        <p:spPr bwMode="auto">
          <a:xfrm>
            <a:off x="846138" y="392858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7" name="TextBox 8"/>
          <p:cNvSpPr txBox="1">
            <a:spLocks noChangeArrowheads="1"/>
          </p:cNvSpPr>
          <p:nvPr userDrawn="1"/>
        </p:nvSpPr>
        <p:spPr bwMode="auto">
          <a:xfrm>
            <a:off x="998538" y="394382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8" name="TextBox 9"/>
          <p:cNvSpPr txBox="1">
            <a:spLocks noChangeArrowheads="1"/>
          </p:cNvSpPr>
          <p:nvPr userDrawn="1"/>
        </p:nvSpPr>
        <p:spPr bwMode="auto">
          <a:xfrm>
            <a:off x="1150938" y="395906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9" name="TextBox 10"/>
          <p:cNvSpPr txBox="1">
            <a:spLocks noChangeArrowheads="1"/>
          </p:cNvSpPr>
          <p:nvPr userDrawn="1"/>
        </p:nvSpPr>
        <p:spPr bwMode="auto">
          <a:xfrm>
            <a:off x="100013" y="6565900"/>
            <a:ext cx="179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prstClr val="black"/>
                </a:solidFill>
                <a:cs typeface="Arial" pitchFamily="34" charset="0"/>
              </a:rPr>
              <a:t>© 2014 Denver Public Health</a:t>
            </a:r>
          </a:p>
        </p:txBody>
      </p:sp>
      <p:pic>
        <p:nvPicPr>
          <p:cNvPr id="11270" name="Picture 1" descr="Word Template_DPH_horiz_6-14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1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2012 Denver Health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82D38BC-D7DD-4B0D-A626-203816A02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75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2012 Denver Health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E8072AD5-03B8-4A71-8181-99F11AE16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6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Word Template_horiz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/>
          <p:cNvSpPr txBox="1">
            <a:spLocks noChangeArrowheads="1"/>
          </p:cNvSpPr>
          <p:nvPr userDrawn="1"/>
        </p:nvSpPr>
        <p:spPr bwMode="auto">
          <a:xfrm>
            <a:off x="846138" y="392858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8" name="TextBox 8"/>
          <p:cNvSpPr txBox="1">
            <a:spLocks noChangeArrowheads="1"/>
          </p:cNvSpPr>
          <p:nvPr userDrawn="1"/>
        </p:nvSpPr>
        <p:spPr bwMode="auto">
          <a:xfrm>
            <a:off x="998538" y="394382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9" name="TextBox 9"/>
          <p:cNvSpPr txBox="1">
            <a:spLocks noChangeArrowheads="1"/>
          </p:cNvSpPr>
          <p:nvPr userDrawn="1"/>
        </p:nvSpPr>
        <p:spPr bwMode="auto">
          <a:xfrm>
            <a:off x="1150938" y="395906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30" name="TextBox 10"/>
          <p:cNvSpPr txBox="1">
            <a:spLocks noChangeArrowheads="1"/>
          </p:cNvSpPr>
          <p:nvPr userDrawn="1"/>
        </p:nvSpPr>
        <p:spPr bwMode="auto">
          <a:xfrm>
            <a:off x="100013" y="6565900"/>
            <a:ext cx="179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prstClr val="black"/>
                </a:solidFill>
                <a:cs typeface="Arial" pitchFamily="34" charset="0"/>
              </a:rPr>
              <a:t>© 2014 Denver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2964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06309"/>
            <a:ext cx="9144000" cy="351692"/>
          </a:xfrm>
          <a:prstGeom prst="rect">
            <a:avLst/>
          </a:prstGeom>
          <a:solidFill>
            <a:srgbClr val="2E6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57" y="6233680"/>
            <a:ext cx="545258" cy="5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70894" cy="7086600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93519" y="641667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580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600"/>
            <a:ext cx="9170894" cy="7086600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93519" y="641667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3330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24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tx1"/>
        </a:buClr>
        <a:buSzPct val="90000"/>
        <a:buFont typeface="Arial" pitchFamily="34" charset="0"/>
        <a:buChar char="•"/>
        <a:defRPr kumimoji="0" sz="21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80000"/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Arial" pitchFamily="34" charset="0"/>
        <a:buChar char="•"/>
        <a:defRPr kumimoji="0"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Arial" pitchFamily="34" charset="0"/>
        <a:buChar char="•"/>
        <a:defRPr kumimoji="0"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aseline="30000">
                <a:solidFill>
                  <a:srgbClr val="FFFFFF"/>
                </a:solidFill>
                <a:latin typeface="ITCFranklinGothicStd-Book" charset="0"/>
              </a:defRPr>
            </a:lvl1pPr>
          </a:lstStyle>
          <a:p>
            <a:pPr>
              <a:defRPr/>
            </a:pPr>
            <a:fld id="{1101959B-EEAB-432F-AD18-085008D54A9B}" type="datetime1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A7B1716-9229-4EA8-9C12-6687C8116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2012 Denver Health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DECAE21B-0E66-46AC-8458-65D827323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13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aseline="30000">
                <a:solidFill>
                  <a:srgbClr val="FFFFFF"/>
                </a:solidFill>
                <a:latin typeface="ITCFranklinGothicStd-Book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2012 Denver Health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F00F2DAD-6107-430A-A6C5-8403C3626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42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/>
          <p:cNvSpPr txBox="1">
            <a:spLocks noChangeArrowheads="1"/>
          </p:cNvSpPr>
          <p:nvPr userDrawn="1"/>
        </p:nvSpPr>
        <p:spPr bwMode="auto">
          <a:xfrm>
            <a:off x="846138" y="392858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7" name="TextBox 8"/>
          <p:cNvSpPr txBox="1">
            <a:spLocks noChangeArrowheads="1"/>
          </p:cNvSpPr>
          <p:nvPr userDrawn="1"/>
        </p:nvSpPr>
        <p:spPr bwMode="auto">
          <a:xfrm>
            <a:off x="998538" y="394382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8" name="TextBox 9"/>
          <p:cNvSpPr txBox="1">
            <a:spLocks noChangeArrowheads="1"/>
          </p:cNvSpPr>
          <p:nvPr userDrawn="1"/>
        </p:nvSpPr>
        <p:spPr bwMode="auto">
          <a:xfrm>
            <a:off x="1150938" y="39590663"/>
            <a:ext cx="489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more information </a:t>
            </a:r>
          </a:p>
        </p:txBody>
      </p:sp>
      <p:sp>
        <p:nvSpPr>
          <p:cNvPr id="1029" name="TextBox 10"/>
          <p:cNvSpPr txBox="1">
            <a:spLocks noChangeArrowheads="1"/>
          </p:cNvSpPr>
          <p:nvPr userDrawn="1"/>
        </p:nvSpPr>
        <p:spPr bwMode="auto">
          <a:xfrm>
            <a:off x="100013" y="6565900"/>
            <a:ext cx="179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prstClr val="black"/>
                </a:solidFill>
                <a:cs typeface="Arial" pitchFamily="34" charset="0"/>
              </a:rPr>
              <a:t>© 2014 Denver Public Health</a:t>
            </a:r>
          </a:p>
        </p:txBody>
      </p:sp>
      <p:pic>
        <p:nvPicPr>
          <p:cNvPr id="6150" name="Picture 1" descr="Word Template_DPH_horiz_6-14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AFCE057-1C4A-4271-A8DB-9491349847FE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89AE55F-5DC3-4828-B897-8AA4F7725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53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8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8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oydilsuXSAhXH64MKHWhhBfEQjRwIBw&amp;url=https://www.greatcall.com/connected-health&amp;psig=AFQjCNFt66WvcYsdvn0Iw-CGbbPs1dHIDw&amp;ust=14901097732491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918576" y="102637"/>
            <a:ext cx="8545299" cy="91471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0" kern="12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b="1" dirty="0"/>
              <a:t>Partners In Health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7749" y="1169384"/>
            <a:ext cx="8545299" cy="121913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192024" algn="l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6344" indent="-171450" algn="l" rtl="0" eaLnBrk="1" latinLnBrk="0" hangingPunct="1">
              <a:spcBef>
                <a:spcPts val="243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kumimoji="0" sz="2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4652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57250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Font typeface="Arial" pitchFamily="34" charset="0"/>
              <a:buChar char="•"/>
              <a:defRPr kumimoji="0"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28700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Font typeface="Arial" pitchFamily="34" charset="0"/>
              <a:buChar char="•"/>
              <a:defRPr kumimoji="0"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2001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30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lnSpc>
                <a:spcPts val="28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How Public Health and Health Care </a:t>
            </a:r>
          </a:p>
          <a:p>
            <a:pPr marL="82296" indent="0">
              <a:lnSpc>
                <a:spcPts val="28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Systems Are Working Together </a:t>
            </a:r>
          </a:p>
          <a:p>
            <a:pPr marL="82296" indent="0">
              <a:lnSpc>
                <a:spcPts val="28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to Solve Big Problems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141321" y="6418465"/>
            <a:ext cx="3213378" cy="2857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192024" algn="l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6344" indent="-171450" algn="l" rtl="0" eaLnBrk="1" latinLnBrk="0" hangingPunct="1">
              <a:spcBef>
                <a:spcPts val="243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kumimoji="0" sz="2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4652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57250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Font typeface="Arial" pitchFamily="34" charset="0"/>
              <a:buChar char="•"/>
              <a:defRPr kumimoji="0"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28700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Font typeface="Arial" pitchFamily="34" charset="0"/>
              <a:buChar char="•"/>
              <a:defRPr kumimoji="0"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2001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30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Clr>
                <a:srgbClr val="F6A01A"/>
              </a:buClr>
              <a:buNone/>
            </a:pPr>
            <a:r>
              <a:rPr lang="en-US" b="1" dirty="0">
                <a:solidFill>
                  <a:srgbClr val="F6A01A"/>
                </a:solidFill>
              </a:rPr>
              <a:t>May 31, 2017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141321" y="5683873"/>
            <a:ext cx="3213378" cy="734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192024" algn="l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6344" indent="-171450" algn="l" rtl="0" eaLnBrk="1" latinLnBrk="0" hangingPunct="1">
              <a:spcBef>
                <a:spcPts val="243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kumimoji="0" sz="2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4652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57250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Font typeface="Arial" pitchFamily="34" charset="0"/>
              <a:buChar char="•"/>
              <a:defRPr kumimoji="0"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28700" indent="-171450" algn="l" rtl="0" eaLnBrk="1" latinLnBrk="0" hangingPunct="1">
              <a:spcBef>
                <a:spcPts val="263"/>
              </a:spcBef>
              <a:buClr>
                <a:schemeClr val="accent2"/>
              </a:buClr>
              <a:buFont typeface="Arial" pitchFamily="34" charset="0"/>
              <a:buChar char="•"/>
              <a:defRPr kumimoji="0"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2001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30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Safety Net Advisory</a:t>
            </a:r>
          </a:p>
          <a:p>
            <a:pPr marL="82296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Committee (SNAC) Lab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78" y="3944613"/>
            <a:ext cx="1669045" cy="16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Content Placeholder 2"/>
          <p:cNvSpPr>
            <a:spLocks noGrp="1"/>
          </p:cNvSpPr>
          <p:nvPr>
            <p:ph idx="13"/>
          </p:nvPr>
        </p:nvSpPr>
        <p:spPr>
          <a:xfrm>
            <a:off x="522288" y="1301750"/>
            <a:ext cx="8050212" cy="5556250"/>
          </a:xfrm>
        </p:spPr>
        <p:txBody>
          <a:bodyPr/>
          <a:lstStyle/>
          <a:p>
            <a:pPr eaLnBrk="1" hangingPunct="1"/>
            <a:r>
              <a:rPr lang="en-US" altLang="en-US"/>
              <a:t>Triple Aim is achievable, but tinkering with the current system won’t do it</a:t>
            </a:r>
          </a:p>
          <a:p>
            <a:pPr eaLnBrk="1" hangingPunct="1"/>
            <a:r>
              <a:rPr lang="en-US" altLang="en-US"/>
              <a:t>Transformational changes required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Universal coverage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Change the payment model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Take a broader view of health</a:t>
            </a:r>
          </a:p>
          <a:p>
            <a:pPr lvl="2" eaLnBrk="1" hangingPunct="1"/>
            <a:r>
              <a:rPr lang="en-US" altLang="en-US" sz="2800"/>
              <a:t>Appropriately fund and don’t medicalize social services</a:t>
            </a:r>
          </a:p>
          <a:p>
            <a:pPr lvl="2" eaLnBrk="1" hangingPunct="1"/>
            <a:r>
              <a:rPr lang="en-US" altLang="en-US" sz="2800"/>
              <a:t>Give prevention more than lip service</a:t>
            </a:r>
          </a:p>
          <a:p>
            <a:pPr lvl="2" eaLnBrk="1" hangingPunct="1"/>
            <a:r>
              <a:rPr lang="en-US" altLang="en-US" sz="2800"/>
              <a:t>Take addictions seriously</a:t>
            </a:r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B2A1E-52C4-48DD-A4C5-7755D1D93A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2452" name="TextBox 1"/>
          <p:cNvSpPr txBox="1">
            <a:spLocks noChangeArrowheads="1"/>
          </p:cNvSpPr>
          <p:nvPr/>
        </p:nvSpPr>
        <p:spPr bwMode="auto">
          <a:xfrm>
            <a:off x="219075" y="260350"/>
            <a:ext cx="7361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414339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54000"/>
            <a:ext cx="7026275" cy="727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Health Care Spending as a Percentage of GDP, 1980-2013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977900" y="1665288"/>
            <a:ext cx="7366000" cy="4691062"/>
          </a:xfrm>
        </p:spPr>
        <p:txBody>
          <a:bodyPr/>
          <a:lstStyle/>
          <a:p>
            <a:pPr>
              <a:defRPr/>
            </a:pPr>
            <a:endParaRPr lang="en-US" sz="3200" dirty="0">
              <a:latin typeface="+mn-lt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 sz="2800" dirty="0">
              <a:latin typeface="Calibri" pitchFamily="34" charset="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A76402-1576-40E4-916A-22A16E4BA9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334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254125"/>
            <a:ext cx="777557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6825" y="6184900"/>
            <a:ext cx="72596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http://www.commonwealthfund.org/publications/issue-briefs/2015/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oct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/us-health-care-from-a-global-perspective</a:t>
            </a:r>
          </a:p>
        </p:txBody>
      </p:sp>
    </p:spTree>
    <p:extLst>
      <p:ext uri="{BB962C8B-B14F-4D97-AF65-F5344CB8AC3E}">
        <p14:creationId xmlns:p14="http://schemas.microsoft.com/office/powerpoint/2010/main" val="324954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7B8A37-583D-4C0D-AEF3-B8CCFC4C73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34499" name="Content Placeholder 4" descr="Davis_Mirror_2014_ES-1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9"/>
          <a:stretch>
            <a:fillRect/>
          </a:stretch>
        </p:blipFill>
        <p:spPr>
          <a:xfrm>
            <a:off x="433388" y="1181100"/>
            <a:ext cx="8269287" cy="5038725"/>
          </a:xfrm>
        </p:spPr>
      </p:pic>
      <p:sp>
        <p:nvSpPr>
          <p:cNvPr id="6" name="Rectangle 5"/>
          <p:cNvSpPr/>
          <p:nvPr/>
        </p:nvSpPr>
        <p:spPr>
          <a:xfrm>
            <a:off x="684213" y="6413500"/>
            <a:ext cx="77676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http://www.commonwealthfund.org/publications/fund-reports/2014/jun/mirror-mirror</a:t>
            </a:r>
          </a:p>
        </p:txBody>
      </p:sp>
    </p:spTree>
    <p:extLst>
      <p:ext uri="{BB962C8B-B14F-4D97-AF65-F5344CB8AC3E}">
        <p14:creationId xmlns:p14="http://schemas.microsoft.com/office/powerpoint/2010/main" val="42507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69863"/>
            <a:ext cx="7545388" cy="728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Comparisons to Australia, Canada, and Germany (years of life lost)</a:t>
            </a:r>
          </a:p>
        </p:txBody>
      </p:sp>
      <p:sp>
        <p:nvSpPr>
          <p:cNvPr id="2355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43BFA-B922-4046-8BE3-FFA2AA0D23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35524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181100"/>
          <a:ext cx="7616825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7614564" imgH="4944285" progId="Excel.Chart.8">
                  <p:embed/>
                </p:oleObj>
              </mc:Choice>
              <mc:Fallback>
                <p:oleObj r:id="rId4" imgW="7614564" imgH="4944285" progId="Excel.Chart.8">
                  <p:embed/>
                  <p:pic>
                    <p:nvPicPr>
                      <p:cNvPr id="235524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81100"/>
                        <a:ext cx="7616825" cy="494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5" name="TextBox 2"/>
          <p:cNvSpPr txBox="1">
            <a:spLocks noChangeArrowheads="1"/>
          </p:cNvSpPr>
          <p:nvPr/>
        </p:nvSpPr>
        <p:spPr bwMode="auto">
          <a:xfrm>
            <a:off x="1527175" y="6245225"/>
            <a:ext cx="5040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http://www.healthdata.org/results/country-profiles</a:t>
            </a:r>
          </a:p>
        </p:txBody>
      </p:sp>
    </p:spTree>
    <p:extLst>
      <p:ext uri="{BB962C8B-B14F-4D97-AF65-F5344CB8AC3E}">
        <p14:creationId xmlns:p14="http://schemas.microsoft.com/office/powerpoint/2010/main" val="187416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69863"/>
            <a:ext cx="7545388" cy="728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Comparisons to Australia, Canada, and Germany (years of life lost)</a:t>
            </a:r>
          </a:p>
        </p:txBody>
      </p:sp>
      <p:sp>
        <p:nvSpPr>
          <p:cNvPr id="2365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E39EF-52A7-4193-86C0-741A41019F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36548" name="Content Placeholder 5"/>
          <p:cNvGraphicFramePr>
            <a:graphicFrameLocks noGrp="1"/>
          </p:cNvGraphicFramePr>
          <p:nvPr>
            <p:ph idx="1"/>
          </p:nvPr>
        </p:nvGraphicFramePr>
        <p:xfrm>
          <a:off x="747713" y="1192213"/>
          <a:ext cx="7646987" cy="544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4" imgW="7645047" imgH="5450296" progId="Excel.Chart.8">
                  <p:embed/>
                </p:oleObj>
              </mc:Choice>
              <mc:Fallback>
                <p:oleObj r:id="rId4" imgW="7645047" imgH="5450296" progId="Excel.Chart.8">
                  <p:embed/>
                  <p:pic>
                    <p:nvPicPr>
                      <p:cNvPr id="236548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192213"/>
                        <a:ext cx="7646987" cy="544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089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69863"/>
            <a:ext cx="7545388" cy="728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Comparisons to Australia, Canada, and Germany (years of life lost)</a:t>
            </a:r>
          </a:p>
        </p:txBody>
      </p:sp>
      <p:sp>
        <p:nvSpPr>
          <p:cNvPr id="2375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69EB1-6C84-4FAF-8249-C2A6058CEB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37572" name="Content Placeholder 5"/>
          <p:cNvGraphicFramePr>
            <a:graphicFrameLocks noGrp="1"/>
          </p:cNvGraphicFramePr>
          <p:nvPr>
            <p:ph idx="1"/>
          </p:nvPr>
        </p:nvGraphicFramePr>
        <p:xfrm>
          <a:off x="747713" y="1209675"/>
          <a:ext cx="7646987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7645047" imgH="5566130" progId="Excel.Chart.8">
                  <p:embed/>
                </p:oleObj>
              </mc:Choice>
              <mc:Fallback>
                <p:oleObj r:id="rId4" imgW="7645047" imgH="5566130" progId="Excel.Chart.8">
                  <p:embed/>
                  <p:pic>
                    <p:nvPicPr>
                      <p:cNvPr id="237572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209675"/>
                        <a:ext cx="7646987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11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263525"/>
            <a:ext cx="7092950" cy="7286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Evidence that the Triple Aim is achievable</a:t>
            </a:r>
          </a:p>
        </p:txBody>
      </p:sp>
      <p:sp>
        <p:nvSpPr>
          <p:cNvPr id="238595" name="Content Placeholder 2"/>
          <p:cNvSpPr>
            <a:spLocks noGrp="1"/>
          </p:cNvSpPr>
          <p:nvPr>
            <p:ph idx="13"/>
          </p:nvPr>
        </p:nvSpPr>
        <p:spPr>
          <a:xfrm>
            <a:off x="625475" y="1554163"/>
            <a:ext cx="8088313" cy="4337050"/>
          </a:xfrm>
        </p:spPr>
        <p:txBody>
          <a:bodyPr/>
          <a:lstStyle/>
          <a:p>
            <a:r>
              <a:rPr lang="en-US" altLang="en-US" sz="2800"/>
              <a:t>Results from other market economies – better health, more satisfied patients, much lower costs</a:t>
            </a:r>
          </a:p>
          <a:p>
            <a:pPr lvl="1"/>
            <a:r>
              <a:rPr lang="en-US" altLang="en-US"/>
              <a:t>Australia – multiple payers, multiple providers</a:t>
            </a:r>
          </a:p>
          <a:p>
            <a:pPr lvl="1"/>
            <a:r>
              <a:rPr lang="en-US" altLang="en-US"/>
              <a:t>Canada – single payer, multiple providers</a:t>
            </a:r>
          </a:p>
          <a:p>
            <a:pPr lvl="1"/>
            <a:r>
              <a:rPr lang="en-US" altLang="en-US"/>
              <a:t>Germany – multiple payers, multiple providers</a:t>
            </a:r>
          </a:p>
          <a:p>
            <a:r>
              <a:rPr lang="en-US" altLang="en-US" sz="2800"/>
              <a:t>Within the US – inverse correlation between costs and quality in Medicare</a:t>
            </a: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88EE14-4DA9-47B5-85F1-BCB8A9CE5D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7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54000"/>
            <a:ext cx="7316788" cy="727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Current interventions are unlikely to support the achievement of the Triple Aim</a:t>
            </a:r>
          </a:p>
        </p:txBody>
      </p:sp>
      <p:sp>
        <p:nvSpPr>
          <p:cNvPr id="239619" name="Content Placeholder 2"/>
          <p:cNvSpPr>
            <a:spLocks noGrp="1"/>
          </p:cNvSpPr>
          <p:nvPr>
            <p:ph idx="1"/>
          </p:nvPr>
        </p:nvSpPr>
        <p:spPr>
          <a:xfrm>
            <a:off x="798513" y="1431925"/>
            <a:ext cx="7762875" cy="5080000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u="sng">
                <a:latin typeface="Calibri" panose="020F0502020204030204" pitchFamily="34" charset="0"/>
              </a:rPr>
              <a:t>ACA expansion of health insurance </a:t>
            </a:r>
            <a:r>
              <a:rPr lang="en-US" altLang="en-US" sz="2600">
                <a:latin typeface="Calibri" panose="020F0502020204030204" pitchFamily="34" charset="0"/>
              </a:rPr>
              <a:t>– benefits seen in MA (financial security, better medical outcomes, improved survival), but no evidence of cost reductions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u="sng">
                <a:latin typeface="Calibri" panose="020F0502020204030204" pitchFamily="34" charset="0"/>
              </a:rPr>
              <a:t>Alternative payment mechanisms </a:t>
            </a:r>
            <a:r>
              <a:rPr lang="en-US" altLang="en-US" sz="2600">
                <a:latin typeface="Calibri" panose="020F0502020204030204" pitchFamily="34" charset="0"/>
              </a:rPr>
              <a:t>(ACOs, bundled payments, etc.) – modest improvements in costs and outcomes, not clear that these are generalizable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u="sng">
                <a:latin typeface="Calibri" panose="020F0502020204030204" pitchFamily="34" charset="0"/>
              </a:rPr>
              <a:t>Expansion of managed care </a:t>
            </a:r>
            <a:r>
              <a:rPr lang="en-US" altLang="en-US" sz="2600">
                <a:latin typeface="Calibri" panose="020F0502020204030204" pitchFamily="34" charset="0"/>
              </a:rPr>
              <a:t>– promising results within individual systems, but not clear if generalizable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u="sng">
                <a:latin typeface="Calibri" panose="020F0502020204030204" pitchFamily="34" charset="0"/>
              </a:rPr>
              <a:t>High deductible health plans</a:t>
            </a:r>
            <a:r>
              <a:rPr lang="en-US" altLang="en-US" sz="2600">
                <a:latin typeface="Calibri" panose="020F0502020204030204" pitchFamily="34" charset="0"/>
              </a:rPr>
              <a:t> (with health savings accounts) – decrease utilization, but unlikely to result in better health and more satisfied patients</a:t>
            </a: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D7A0C-F70A-41A7-82BA-F89289D479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6432550" cy="133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800">
                <a:solidFill>
                  <a:schemeClr val="bg1"/>
                </a:solidFill>
                <a:latin typeface="Franklin Gothic"/>
              </a:rPr>
              <a:t>How could the U.S. achieve the Triple Aim?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4275"/>
          </a:xfrm>
        </p:spPr>
        <p:txBody>
          <a:bodyPr/>
          <a:lstStyle/>
          <a:p>
            <a:pPr>
              <a:defRPr/>
            </a:pPr>
            <a:r>
              <a:rPr lang="en-US" dirty="0"/>
              <a:t>Transformational changes required</a:t>
            </a:r>
          </a:p>
          <a:p>
            <a:pPr lvl="1">
              <a:defRPr/>
            </a:pPr>
            <a:r>
              <a:rPr lang="en-US" dirty="0"/>
              <a:t>Universal coverage</a:t>
            </a:r>
          </a:p>
          <a:p>
            <a:pPr lvl="1">
              <a:defRPr/>
            </a:pPr>
            <a:r>
              <a:rPr lang="en-US" dirty="0"/>
              <a:t>Change the payment model</a:t>
            </a:r>
          </a:p>
          <a:p>
            <a:pPr lvl="1">
              <a:defRPr/>
            </a:pPr>
            <a:r>
              <a:rPr lang="en-US" dirty="0"/>
              <a:t>Broader view of health</a:t>
            </a:r>
          </a:p>
          <a:p>
            <a:pPr lvl="2">
              <a:defRPr/>
            </a:pPr>
            <a:r>
              <a:rPr lang="en-US" sz="2800" dirty="0"/>
              <a:t>Appropriately fund and don’t </a:t>
            </a:r>
            <a:r>
              <a:rPr lang="en-US" sz="2800" dirty="0" err="1"/>
              <a:t>medicalize</a:t>
            </a:r>
            <a:r>
              <a:rPr lang="en-US" sz="2800" dirty="0"/>
              <a:t> social services</a:t>
            </a:r>
          </a:p>
          <a:p>
            <a:pPr lvl="2">
              <a:defRPr/>
            </a:pPr>
            <a:r>
              <a:rPr lang="en-US" sz="2800" dirty="0"/>
              <a:t>Give prevention more than lip service</a:t>
            </a:r>
          </a:p>
          <a:p>
            <a:pPr lvl="2">
              <a:defRPr/>
            </a:pPr>
            <a:r>
              <a:rPr lang="en-US" sz="2800" dirty="0"/>
              <a:t>Take addictions seriously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46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54000"/>
            <a:ext cx="7316788" cy="727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Universal health coverage – Why might it be associated with a decrease in costs?</a:t>
            </a:r>
          </a:p>
        </p:txBody>
      </p:sp>
      <p:sp>
        <p:nvSpPr>
          <p:cNvPr id="241667" name="Content Placeholder 2"/>
          <p:cNvSpPr>
            <a:spLocks noGrp="1"/>
          </p:cNvSpPr>
          <p:nvPr>
            <p:ph idx="1"/>
          </p:nvPr>
        </p:nvSpPr>
        <p:spPr>
          <a:xfrm>
            <a:off x="725488" y="1639888"/>
            <a:ext cx="7545387" cy="5080000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800">
                <a:latin typeface="Calibri" panose="020F0502020204030204" pitchFamily="34" charset="0"/>
              </a:rPr>
              <a:t>Decrease in administrative costs of health care 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800">
                <a:latin typeface="Calibri" panose="020F0502020204030204" pitchFamily="34" charset="0"/>
              </a:rPr>
              <a:t>Decrease in overall costs of care by minimizing expensive, delayed care for chronic conditions (deferred medical care is not avoided care)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2800">
                <a:latin typeface="Calibri" panose="020F0502020204030204" pitchFamily="34" charset="0"/>
              </a:rPr>
              <a:t>Enable true cost-transparency – lack of universal access requires cost-shifting and hinders cost transparency</a:t>
            </a: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538020-3DA0-446B-9E54-1B6E377252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1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25794"/>
            <a:ext cx="9144000" cy="59349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867" y="1254262"/>
            <a:ext cx="7973591" cy="3775814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100"/>
              </a:spcBef>
              <a:buClr>
                <a:srgbClr val="F6A01A"/>
              </a:buClr>
            </a:pPr>
            <a:r>
              <a:rPr lang="en-US" sz="3200" b="1" dirty="0">
                <a:solidFill>
                  <a:srgbClr val="F6A01A"/>
                </a:solidFill>
              </a:rPr>
              <a:t>Leverage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our collective focus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vulnerable populations.</a:t>
            </a:r>
          </a:p>
          <a:p>
            <a:pPr lvl="0">
              <a:lnSpc>
                <a:spcPct val="110000"/>
              </a:lnSpc>
              <a:spcBef>
                <a:spcPts val="100"/>
              </a:spcBef>
              <a:buClr>
                <a:srgbClr val="F6A01A"/>
              </a:buClr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  <a:spcBef>
                <a:spcPts val="100"/>
              </a:spcBef>
              <a:buClr>
                <a:srgbClr val="F6A01A"/>
              </a:buClr>
            </a:pPr>
            <a:r>
              <a:rPr lang="en-US" sz="3200" b="1" dirty="0">
                <a:solidFill>
                  <a:srgbClr val="F6A01A"/>
                </a:solidFill>
              </a:rPr>
              <a:t>Provide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forum for opportunities and lessons learned.</a:t>
            </a:r>
          </a:p>
          <a:p>
            <a:pPr lvl="0">
              <a:lnSpc>
                <a:spcPct val="110000"/>
              </a:lnSpc>
              <a:spcBef>
                <a:spcPts val="100"/>
              </a:spcBef>
              <a:buClr>
                <a:srgbClr val="F6A01A"/>
              </a:buClr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  <a:spcBef>
                <a:spcPts val="100"/>
              </a:spcBef>
              <a:buClr>
                <a:srgbClr val="F6A01A"/>
              </a:buClr>
            </a:pPr>
            <a:r>
              <a:rPr lang="en-US" sz="3200" b="1" dirty="0">
                <a:solidFill>
                  <a:srgbClr val="F6A01A"/>
                </a:solidFill>
              </a:rPr>
              <a:t>Share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latest strategies for using data to measure effectiveness.</a:t>
            </a:r>
          </a:p>
          <a:p>
            <a:pPr lvl="0">
              <a:lnSpc>
                <a:spcPct val="110000"/>
              </a:lnSpc>
              <a:spcBef>
                <a:spcPts val="100"/>
              </a:spcBef>
              <a:buClr>
                <a:srgbClr val="F6A01A"/>
              </a:buClr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  <a:spcBef>
                <a:spcPts val="100"/>
              </a:spcBef>
              <a:buClr>
                <a:srgbClr val="F6A01A"/>
              </a:buClr>
            </a:pPr>
            <a:r>
              <a:rPr lang="en-US" sz="3200" b="1" dirty="0">
                <a:solidFill>
                  <a:srgbClr val="F6A01A"/>
                </a:solidFill>
              </a:rPr>
              <a:t>Synthesize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input from the group and develop a shared body of knowledge.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6209058" y="649795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FD67B-0FA4-484E-A70B-B3602CEFDEB7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28" y="235294"/>
            <a:ext cx="2320839" cy="23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2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1288"/>
            <a:ext cx="7324725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89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3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1288"/>
            <a:ext cx="7324725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TextBox 1"/>
          <p:cNvSpPr txBox="1">
            <a:spLocks noChangeArrowheads="1"/>
          </p:cNvSpPr>
          <p:nvPr/>
        </p:nvSpPr>
        <p:spPr bwMode="auto">
          <a:xfrm>
            <a:off x="1527175" y="2940050"/>
            <a:ext cx="6400800" cy="25558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$288 billion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– projected </a:t>
            </a: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annual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savings if U.S. medical administration costs were comparable to the average of the Netherlands, England, and Canada</a:t>
            </a:r>
          </a:p>
        </p:txBody>
      </p:sp>
    </p:spTree>
    <p:extLst>
      <p:ext uri="{BB962C8B-B14F-4D97-AF65-F5344CB8AC3E}">
        <p14:creationId xmlns:p14="http://schemas.microsoft.com/office/powerpoint/2010/main" val="206988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"/>
          <p:cNvSpPr>
            <a:spLocks noGrp="1"/>
          </p:cNvSpPr>
          <p:nvPr>
            <p:ph type="title"/>
          </p:nvPr>
        </p:nvSpPr>
        <p:spPr>
          <a:xfrm>
            <a:off x="798513" y="1790700"/>
            <a:ext cx="7545387" cy="728663"/>
          </a:xfrm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4739" name="Content Placeholder 2"/>
          <p:cNvSpPr>
            <a:spLocks noGrp="1"/>
          </p:cNvSpPr>
          <p:nvPr>
            <p:ph idx="1"/>
          </p:nvPr>
        </p:nvSpPr>
        <p:spPr>
          <a:xfrm>
            <a:off x="798513" y="2519363"/>
            <a:ext cx="7545387" cy="30607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37A10-DF69-4F43-BCF8-7748E365D2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44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8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169863"/>
            <a:ext cx="7545388" cy="728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Relationship between spending on medical care and social services</a:t>
            </a:r>
          </a:p>
        </p:txBody>
      </p:sp>
      <p:sp>
        <p:nvSpPr>
          <p:cNvPr id="2457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3370F6-D2E7-4F56-9A24-0D01844BDA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5764" name="Content Placeholder 2"/>
          <p:cNvSpPr>
            <a:spLocks noGrp="1"/>
          </p:cNvSpPr>
          <p:nvPr>
            <p:ph idx="1"/>
          </p:nvPr>
        </p:nvSpPr>
        <p:spPr>
          <a:xfrm>
            <a:off x="796925" y="1216025"/>
            <a:ext cx="7546975" cy="53292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45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147763"/>
            <a:ext cx="8220075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344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/>
          <p:cNvSpPr>
            <a:spLocks noGrp="1"/>
          </p:cNvSpPr>
          <p:nvPr>
            <p:ph type="title"/>
          </p:nvPr>
        </p:nvSpPr>
        <p:spPr bwMode="auto">
          <a:xfrm>
            <a:off x="125413" y="134938"/>
            <a:ext cx="6764337" cy="121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800">
                <a:solidFill>
                  <a:schemeClr val="bg1"/>
                </a:solidFill>
              </a:rPr>
              <a:t>How can medical care systems better manage social and economic barriers to 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850"/>
            <a:ext cx="8229600" cy="49942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Routine screening for barriers (e.g., housing, food insecurity, legal issues affecting health)</a:t>
            </a:r>
          </a:p>
          <a:p>
            <a:pPr>
              <a:defRPr/>
            </a:pPr>
            <a:r>
              <a:rPr lang="en-US" sz="2800" dirty="0"/>
              <a:t>Limited provision of key forms of support</a:t>
            </a:r>
          </a:p>
          <a:p>
            <a:pPr>
              <a:defRPr/>
            </a:pPr>
            <a:r>
              <a:rPr lang="en-US" sz="2800" dirty="0"/>
              <a:t>Partnerships to manage social and economic barriers</a:t>
            </a:r>
          </a:p>
          <a:p>
            <a:pPr lvl="1">
              <a:defRPr/>
            </a:pPr>
            <a:r>
              <a:rPr lang="en-US" dirty="0"/>
              <a:t>Close working relationships</a:t>
            </a:r>
          </a:p>
          <a:p>
            <a:pPr lvl="1">
              <a:defRPr/>
            </a:pPr>
            <a:r>
              <a:rPr lang="en-US" dirty="0"/>
              <a:t>Standard referral processes</a:t>
            </a:r>
          </a:p>
          <a:p>
            <a:pPr lvl="1">
              <a:defRPr/>
            </a:pPr>
            <a:r>
              <a:rPr lang="en-US" dirty="0"/>
              <a:t>Tracking of referrals</a:t>
            </a:r>
          </a:p>
          <a:p>
            <a:pPr>
              <a:defRPr/>
            </a:pPr>
            <a:r>
              <a:rPr lang="en-US" sz="2800" dirty="0"/>
              <a:t>Advocate for adequate funding for social service partners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659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54000"/>
            <a:ext cx="7316788" cy="727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What risk factors drive premature death and disability in the US?</a:t>
            </a:r>
          </a:p>
        </p:txBody>
      </p:sp>
      <p:sp>
        <p:nvSpPr>
          <p:cNvPr id="2478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6218D-B33A-4627-99A0-5AF7E18A68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478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" y="1450975"/>
            <a:ext cx="8937625" cy="472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3" name="TextBox 2"/>
          <p:cNvSpPr txBox="1">
            <a:spLocks noChangeArrowheads="1"/>
          </p:cNvSpPr>
          <p:nvPr/>
        </p:nvSpPr>
        <p:spPr bwMode="auto">
          <a:xfrm>
            <a:off x="4103688" y="6370638"/>
            <a:ext cx="5040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http://www.healthdata.org/results/country-profiles</a:t>
            </a:r>
          </a:p>
        </p:txBody>
      </p:sp>
    </p:spTree>
    <p:extLst>
      <p:ext uri="{BB962C8B-B14F-4D97-AF65-F5344CB8AC3E}">
        <p14:creationId xmlns:p14="http://schemas.microsoft.com/office/powerpoint/2010/main" val="2516763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800">
                <a:solidFill>
                  <a:schemeClr val="bg1"/>
                </a:solidFill>
                <a:latin typeface="Franklin Gothic"/>
              </a:rPr>
              <a:t>Childhood obesity</a:t>
            </a:r>
          </a:p>
        </p:txBody>
      </p:sp>
      <p:sp>
        <p:nvSpPr>
          <p:cNvPr id="24883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17638"/>
            <a:ext cx="8229600" cy="501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600"/>
              <a:t>Serious problem  </a:t>
            </a:r>
          </a:p>
          <a:p>
            <a:pPr lvl="1"/>
            <a:r>
              <a:rPr lang="en-US" altLang="en-US" sz="2400"/>
              <a:t>Associated with childhood type 2 diabetes and asthma</a:t>
            </a:r>
          </a:p>
          <a:p>
            <a:pPr lvl="1"/>
            <a:r>
              <a:rPr lang="en-US" altLang="en-US" sz="2400"/>
              <a:t>Predictive of chronic diseases among adults (e.g., heart disease, cancer, osteoarthritis): premature death, considerable morbidity, and expensive medical care</a:t>
            </a:r>
          </a:p>
          <a:p>
            <a:pPr lvl="1"/>
            <a:r>
              <a:rPr lang="en-US" altLang="en-US" sz="2400"/>
              <a:t>Unless we move the needle, forecast for our community is shorter lives and higher health care costs</a:t>
            </a:r>
          </a:p>
          <a:p>
            <a:pPr lvl="1"/>
            <a:r>
              <a:rPr lang="en-US" altLang="en-US" sz="2400"/>
              <a:t>Difficult to treat: very few individual-level interventions (besides surgery) that lead to sustainable improvements</a:t>
            </a:r>
          </a:p>
          <a:p>
            <a:r>
              <a:rPr lang="en-US" altLang="en-US" sz="2600"/>
              <a:t>Prevention is the key to controlling obesity and its consequences</a:t>
            </a:r>
          </a:p>
        </p:txBody>
      </p:sp>
    </p:spTree>
    <p:extLst>
      <p:ext uri="{BB962C8B-B14F-4D97-AF65-F5344CB8AC3E}">
        <p14:creationId xmlns:p14="http://schemas.microsoft.com/office/powerpoint/2010/main" val="3129612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/>
          </p:nvPr>
        </p:nvSpPr>
        <p:spPr bwMode="auto">
          <a:xfrm>
            <a:off x="409575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>
                <a:solidFill>
                  <a:schemeClr val="bg1"/>
                </a:solidFill>
              </a:rPr>
              <a:t>Obesity: Increase in obesity among U.S. </a:t>
            </a:r>
            <a:br>
              <a:rPr lang="en-US" altLang="en-US" sz="2800">
                <a:solidFill>
                  <a:schemeClr val="bg1"/>
                </a:solidFill>
              </a:rPr>
            </a:br>
            <a:r>
              <a:rPr lang="en-US" altLang="en-US" sz="2800">
                <a:solidFill>
                  <a:schemeClr val="bg1"/>
                </a:solidFill>
              </a:rPr>
              <a:t>children, 1971-2008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9575" y="1943100"/>
          <a:ext cx="815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9860" name="TextBox 1"/>
          <p:cNvSpPr txBox="1">
            <a:spLocks noChangeArrowheads="1"/>
          </p:cNvSpPr>
          <p:nvPr/>
        </p:nvSpPr>
        <p:spPr bwMode="auto">
          <a:xfrm>
            <a:off x="6248400" y="2209800"/>
            <a:ext cx="2166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Denver = 16.5%</a:t>
            </a:r>
          </a:p>
        </p:txBody>
      </p:sp>
    </p:spTree>
    <p:extLst>
      <p:ext uri="{BB962C8B-B14F-4D97-AF65-F5344CB8AC3E}">
        <p14:creationId xmlns:p14="http://schemas.microsoft.com/office/powerpoint/2010/main" val="365024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12763"/>
            <a:ext cx="711200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3" name="TextBox 1"/>
          <p:cNvSpPr txBox="1">
            <a:spLocks noChangeArrowheads="1"/>
          </p:cNvSpPr>
          <p:nvPr/>
        </p:nvSpPr>
        <p:spPr bwMode="auto">
          <a:xfrm>
            <a:off x="357188" y="6184900"/>
            <a:ext cx="858996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http://denverpublichealth.org/home/health-information-and-reports/data-and-informatics-tools/colorado-health-observation-regional-data-service-chords</a:t>
            </a:r>
          </a:p>
        </p:txBody>
      </p:sp>
    </p:spTree>
    <p:extLst>
      <p:ext uri="{BB962C8B-B14F-4D97-AF65-F5344CB8AC3E}">
        <p14:creationId xmlns:p14="http://schemas.microsoft.com/office/powerpoint/2010/main" val="3428814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209550"/>
            <a:ext cx="7192963" cy="727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Obesity in Denver children, aged 2-5 years, by race/ethnicity </a:t>
            </a:r>
          </a:p>
        </p:txBody>
      </p:sp>
      <p:graphicFrame>
        <p:nvGraphicFramePr>
          <p:cNvPr id="251907" name="Content Placeholder 4"/>
          <p:cNvGraphicFramePr>
            <a:graphicFrameLocks noGrp="1"/>
          </p:cNvGraphicFramePr>
          <p:nvPr>
            <p:ph idx="1"/>
          </p:nvPr>
        </p:nvGraphicFramePr>
        <p:xfrm>
          <a:off x="747713" y="1876425"/>
          <a:ext cx="7646987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4" imgW="7645047" imgH="4267570" progId="Excel.Chart.8">
                  <p:embed/>
                </p:oleObj>
              </mc:Choice>
              <mc:Fallback>
                <p:oleObj r:id="rId4" imgW="7645047" imgH="4267570" progId="Excel.Chart.8">
                  <p:embed/>
                  <p:pic>
                    <p:nvPicPr>
                      <p:cNvPr id="251907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876425"/>
                        <a:ext cx="7646987" cy="426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57FF3-C923-433C-86C0-1134376AD5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567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015663"/>
            <a:ext cx="7886700" cy="7243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We Will Cover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4566" y="2118476"/>
            <a:ext cx="8331452" cy="4072012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  <a:buClr>
                <a:srgbClr val="F6A01A"/>
              </a:buClr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>
              <a:spcAft>
                <a:spcPts val="900"/>
              </a:spcAft>
              <a:buClr>
                <a:srgbClr val="F6A01A"/>
              </a:buClr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Public Health and Health Care </a:t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Solve Big Problems</a:t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Bill Burman, Executive Director, </a:t>
            </a:r>
            <a:b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Denver Public Health</a:t>
            </a:r>
          </a:p>
          <a:p>
            <a:pPr>
              <a:spcAft>
                <a:spcPts val="900"/>
              </a:spcAft>
              <a:buClr>
                <a:srgbClr val="F6A01A"/>
              </a:buClr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Facilitated 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82794" y="5737247"/>
            <a:ext cx="2057400" cy="273844"/>
          </a:xfrm>
        </p:spPr>
        <p:txBody>
          <a:bodyPr/>
          <a:lstStyle/>
          <a:p>
            <a:pPr algn="r"/>
            <a:fld id="{A10FD67B-0FA4-484E-A70B-B3602CEFDEB7}" type="slidenum">
              <a:rPr lang="en-US" smtClean="0">
                <a:solidFill>
                  <a:schemeClr val="bg1"/>
                </a:solidFill>
              </a:rPr>
              <a:pPr algn="r"/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598" y="2031565"/>
            <a:ext cx="8167753" cy="644960"/>
          </a:xfrm>
          <a:prstGeom prst="rect">
            <a:avLst/>
          </a:prstGeom>
          <a:noFill/>
          <a:ln w="57150"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254778" y="650709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FD67B-0FA4-484E-A70B-B3602CEFDEB7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/>
          </p:nvPr>
        </p:nvSpPr>
        <p:spPr>
          <a:xfrm>
            <a:off x="112713" y="163513"/>
            <a:ext cx="7221537" cy="728662"/>
          </a:xfrm>
        </p:spPr>
        <p:txBody>
          <a:bodyPr>
            <a:normAutofit fontScale="90000"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Changes in the incidence of Type 2 diabetes in youth in the U.S., by race/ethnicity</a:t>
            </a:r>
          </a:p>
        </p:txBody>
      </p:sp>
      <p:pic>
        <p:nvPicPr>
          <p:cNvPr id="252931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1325563"/>
            <a:ext cx="5514975" cy="4435475"/>
          </a:xfrm>
        </p:spPr>
      </p:pic>
      <p:sp>
        <p:nvSpPr>
          <p:cNvPr id="2529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B789C-1228-46D9-857E-9B77BD471E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2933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2934" name="AutoShape 4" descr="Figur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2935" name="AutoShape 6" descr="Figure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5293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773738"/>
            <a:ext cx="72818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7" name="TextBox 9"/>
          <p:cNvSpPr txBox="1">
            <a:spLocks noChangeArrowheads="1"/>
          </p:cNvSpPr>
          <p:nvPr/>
        </p:nvSpPr>
        <p:spPr bwMode="auto">
          <a:xfrm>
            <a:off x="6619875" y="2871788"/>
            <a:ext cx="2222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Mayer-Davis EJ. N Engl J Med 2017; 376: 1419-29</a:t>
            </a:r>
          </a:p>
        </p:txBody>
      </p:sp>
    </p:spTree>
    <p:extLst>
      <p:ext uri="{BB962C8B-B14F-4D97-AF65-F5344CB8AC3E}">
        <p14:creationId xmlns:p14="http://schemas.microsoft.com/office/powerpoint/2010/main" val="53168209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3"/>
          <p:cNvSpPr>
            <a:spLocks noGrp="1"/>
          </p:cNvSpPr>
          <p:nvPr>
            <p:ph type="title"/>
          </p:nvPr>
        </p:nvSpPr>
        <p:spPr bwMode="auto">
          <a:xfrm>
            <a:off x="50800" y="2238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800">
                <a:solidFill>
                  <a:schemeClr val="bg1"/>
                </a:solidFill>
                <a:latin typeface="Franklin Gothic"/>
              </a:rPr>
              <a:t>Percentage of U.S. adults with diabetes </a:t>
            </a:r>
            <a:br>
              <a:rPr lang="en-US" altLang="en-US" sz="2800">
                <a:solidFill>
                  <a:schemeClr val="bg1"/>
                </a:solidFill>
                <a:latin typeface="Franklin Gothic"/>
              </a:rPr>
            </a:br>
            <a:r>
              <a:rPr lang="en-US" altLang="en-US" sz="2800">
                <a:solidFill>
                  <a:schemeClr val="bg1"/>
                </a:solidFill>
                <a:latin typeface="Franklin Gothic"/>
              </a:rPr>
              <a:t>(1980 – 2011)</a:t>
            </a:r>
          </a:p>
        </p:txBody>
      </p:sp>
      <p:pic>
        <p:nvPicPr>
          <p:cNvPr id="253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533525"/>
            <a:ext cx="8709025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6" name="TextBox 4"/>
          <p:cNvSpPr txBox="1">
            <a:spLocks noChangeArrowheads="1"/>
          </p:cNvSpPr>
          <p:nvPr/>
        </p:nvSpPr>
        <p:spPr bwMode="auto">
          <a:xfrm>
            <a:off x="2689225" y="6448425"/>
            <a:ext cx="6529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http://www.cdc.gov/diabetes/statistics/prev/national/figbyage.htm</a:t>
            </a:r>
          </a:p>
        </p:txBody>
      </p:sp>
      <p:sp>
        <p:nvSpPr>
          <p:cNvPr id="253957" name="TextBox 1"/>
          <p:cNvSpPr txBox="1">
            <a:spLocks noChangeArrowheads="1"/>
          </p:cNvSpPr>
          <p:nvPr/>
        </p:nvSpPr>
        <p:spPr bwMode="auto">
          <a:xfrm>
            <a:off x="6784975" y="2525713"/>
            <a:ext cx="2047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 increase of 10 million more diabetics in the U.S. over the past decade</a:t>
            </a:r>
          </a:p>
        </p:txBody>
      </p:sp>
    </p:spTree>
    <p:extLst>
      <p:ext uri="{BB962C8B-B14F-4D97-AF65-F5344CB8AC3E}">
        <p14:creationId xmlns:p14="http://schemas.microsoft.com/office/powerpoint/2010/main" val="4048099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 bwMode="auto">
          <a:xfrm>
            <a:off x="9525" y="1825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800">
                <a:solidFill>
                  <a:schemeClr val="bg1"/>
                </a:solidFill>
                <a:latin typeface="Franklin Gothic"/>
              </a:rPr>
              <a:t>Projected prevalence (millions) of type 2 </a:t>
            </a:r>
            <a:br>
              <a:rPr lang="en-US" altLang="en-US" sz="2800">
                <a:solidFill>
                  <a:schemeClr val="bg1"/>
                </a:solidFill>
                <a:latin typeface="Franklin Gothic"/>
              </a:rPr>
            </a:br>
            <a:r>
              <a:rPr lang="en-US" altLang="en-US" sz="2800">
                <a:solidFill>
                  <a:schemeClr val="bg1"/>
                </a:solidFill>
                <a:latin typeface="Franklin Gothic"/>
              </a:rPr>
              <a:t>diabetes in the U.S. (1990-2050)</a:t>
            </a:r>
          </a:p>
        </p:txBody>
      </p:sp>
      <p:pic>
        <p:nvPicPr>
          <p:cNvPr id="2549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500188"/>
            <a:ext cx="714057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0" name="TextBox 2"/>
          <p:cNvSpPr txBox="1">
            <a:spLocks noChangeArrowheads="1"/>
          </p:cNvSpPr>
          <p:nvPr/>
        </p:nvSpPr>
        <p:spPr bwMode="auto">
          <a:xfrm>
            <a:off x="2058988" y="6365875"/>
            <a:ext cx="695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http://63.131.129.123/guidelines/projected-prevalence-type-2-diabetes</a:t>
            </a:r>
          </a:p>
        </p:txBody>
      </p:sp>
    </p:spTree>
    <p:extLst>
      <p:ext uri="{BB962C8B-B14F-4D97-AF65-F5344CB8AC3E}">
        <p14:creationId xmlns:p14="http://schemas.microsoft.com/office/powerpoint/2010/main" val="2818471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133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800">
                <a:solidFill>
                  <a:schemeClr val="bg1"/>
                </a:solidFill>
                <a:latin typeface="Franklin Gothic"/>
              </a:rPr>
              <a:t>What role does medical care have </a:t>
            </a:r>
            <a:br>
              <a:rPr lang="en-US" altLang="en-US" sz="2800">
                <a:solidFill>
                  <a:schemeClr val="bg1"/>
                </a:solidFill>
                <a:latin typeface="Franklin Gothic"/>
              </a:rPr>
            </a:br>
            <a:r>
              <a:rPr lang="en-US" altLang="en-US" sz="2800">
                <a:solidFill>
                  <a:schemeClr val="bg1"/>
                </a:solidFill>
                <a:latin typeface="Franklin Gothic"/>
              </a:rPr>
              <a:t>in childhood obesity?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3037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Recognition and providing data for monitoring - through electronic medical records</a:t>
            </a:r>
          </a:p>
          <a:p>
            <a:pPr>
              <a:defRPr/>
            </a:pPr>
            <a:r>
              <a:rPr lang="en-US" sz="2400" dirty="0"/>
              <a:t>Dietary and exercise counseling, referral to community resources - standard work done with high quality for all persons in need</a:t>
            </a:r>
          </a:p>
          <a:p>
            <a:pPr>
              <a:defRPr/>
            </a:pPr>
            <a:r>
              <a:rPr lang="en-US" sz="2400" dirty="0"/>
              <a:t>Advocacy for community-level interventions (e.g., sugary beverages tax) - policymakers listen to doctors (especially if advocating for something other than their pay check)</a:t>
            </a:r>
          </a:p>
          <a:p>
            <a:pPr>
              <a:defRPr/>
            </a:pPr>
            <a:r>
              <a:rPr lang="en-US" sz="2400" dirty="0"/>
              <a:t>Possibility of sustainable funding for prevention - in a capitated payment environment, it may make sense for a medical care provider to fund some community-level interventions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4008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le 1"/>
          <p:cNvSpPr>
            <a:spLocks noGrp="1"/>
          </p:cNvSpPr>
          <p:nvPr>
            <p:ph type="title"/>
          </p:nvPr>
        </p:nvSpPr>
        <p:spPr bwMode="auto">
          <a:xfrm>
            <a:off x="457200" y="107950"/>
            <a:ext cx="62341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>
                <a:solidFill>
                  <a:schemeClr val="bg1"/>
                </a:solidFill>
              </a:rPr>
              <a:t>General framework for involving medical care in prevention</a:t>
            </a:r>
          </a:p>
        </p:txBody>
      </p:sp>
      <p:sp>
        <p:nvSpPr>
          <p:cNvPr id="25702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Data for monitoring – from electronic medical records</a:t>
            </a:r>
          </a:p>
          <a:p>
            <a:r>
              <a:rPr lang="en-US" altLang="en-US"/>
              <a:t>Screening and referral – often to community-based organizations</a:t>
            </a:r>
          </a:p>
          <a:p>
            <a:r>
              <a:rPr lang="en-US" altLang="en-US"/>
              <a:t>Effective communication and social norming</a:t>
            </a:r>
          </a:p>
          <a:p>
            <a:r>
              <a:rPr lang="en-US" altLang="en-US"/>
              <a:t>Advocacy for community-level policy changes</a:t>
            </a:r>
          </a:p>
          <a:p>
            <a:r>
              <a:rPr lang="en-US" altLang="en-US"/>
              <a:t>Limited funding – from community benefit and capitated care funds</a:t>
            </a:r>
          </a:p>
        </p:txBody>
      </p:sp>
    </p:spTree>
    <p:extLst>
      <p:ext uri="{BB962C8B-B14F-4D97-AF65-F5344CB8AC3E}">
        <p14:creationId xmlns:p14="http://schemas.microsoft.com/office/powerpoint/2010/main" val="1922805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Content Placeholder 2"/>
          <p:cNvSpPr>
            <a:spLocks noGrp="1"/>
          </p:cNvSpPr>
          <p:nvPr>
            <p:ph idx="13"/>
          </p:nvPr>
        </p:nvSpPr>
        <p:spPr>
          <a:xfrm>
            <a:off x="612775" y="1851025"/>
            <a:ext cx="8050213" cy="5556250"/>
          </a:xfrm>
        </p:spPr>
        <p:txBody>
          <a:bodyPr/>
          <a:lstStyle/>
          <a:p>
            <a:r>
              <a:rPr lang="en-US" altLang="en-US" sz="2800"/>
              <a:t>High adult smoking rates: stable at ~ 26%</a:t>
            </a:r>
          </a:p>
          <a:p>
            <a:r>
              <a:rPr lang="en-US" altLang="en-US" sz="2800"/>
              <a:t>Provider awareness of tobacco-related illnesses and interest in enhancing cessation work</a:t>
            </a:r>
          </a:p>
          <a:p>
            <a:r>
              <a:rPr lang="en-US" altLang="en-US" sz="2800"/>
              <a:t>Multiple electronic health records (EHR) – clinics, hospital, ED, public health</a:t>
            </a:r>
          </a:p>
          <a:p>
            <a:r>
              <a:rPr lang="en-US" altLang="en-US" sz="2800"/>
              <a:t>Inconsistent recording of tobacco use, provider advice and referrals</a:t>
            </a:r>
          </a:p>
          <a:p>
            <a:r>
              <a:rPr lang="en-US" altLang="en-US" sz="2800"/>
              <a:t>Lack of standardized counseling, sporadic use of cessation resources</a:t>
            </a:r>
          </a:p>
        </p:txBody>
      </p:sp>
      <p:sp>
        <p:nvSpPr>
          <p:cNvPr id="25805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40553-385A-4C30-825A-D7B2CFB918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8052" name="TextBox 1"/>
          <p:cNvSpPr txBox="1">
            <a:spLocks noChangeArrowheads="1"/>
          </p:cNvSpPr>
          <p:nvPr/>
        </p:nvSpPr>
        <p:spPr bwMode="auto">
          <a:xfrm>
            <a:off x="219075" y="146050"/>
            <a:ext cx="73612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2011: state of tobacco control at Denver Health</a:t>
            </a:r>
          </a:p>
        </p:txBody>
      </p:sp>
    </p:spTree>
    <p:extLst>
      <p:ext uri="{BB962C8B-B14F-4D97-AF65-F5344CB8AC3E}">
        <p14:creationId xmlns:p14="http://schemas.microsoft.com/office/powerpoint/2010/main" val="1811014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>
          <a:xfrm>
            <a:off x="149225" y="227013"/>
            <a:ext cx="7092950" cy="728662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  <a:latin typeface="Calibri" panose="020F0502020204030204" pitchFamily="34" charset="0"/>
              </a:rPr>
              <a:t>Ask, advise, refer – the scientific basis</a:t>
            </a:r>
          </a:p>
        </p:txBody>
      </p:sp>
      <p:graphicFrame>
        <p:nvGraphicFramePr>
          <p:cNvPr id="259075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747713" y="1649413"/>
          <a:ext cx="7646987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4" imgW="7645047" imgH="4249280" progId="Excel.Chart.8">
                  <p:embed/>
                </p:oleObj>
              </mc:Choice>
              <mc:Fallback>
                <p:oleObj r:id="rId4" imgW="7645047" imgH="4249280" progId="Excel.Chart.8">
                  <p:embed/>
                  <p:pic>
                    <p:nvPicPr>
                      <p:cNvPr id="259075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49413"/>
                        <a:ext cx="7646987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6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2A5A4-EB95-47F8-B6E5-0C8BA2F2E7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9077" name="TextBox 4"/>
          <p:cNvSpPr txBox="1">
            <a:spLocks noChangeArrowheads="1"/>
          </p:cNvSpPr>
          <p:nvPr/>
        </p:nvSpPr>
        <p:spPr bwMode="auto">
          <a:xfrm>
            <a:off x="698500" y="6046788"/>
            <a:ext cx="764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Lancaster T, Stead LF. Individual behavioural counselling for smoking cessation. Cochrane Database of Systematic Reviews 2017, Issue 3. Art. No.: CD001292. DOI: </a:t>
            </a:r>
          </a:p>
        </p:txBody>
      </p:sp>
    </p:spTree>
    <p:extLst>
      <p:ext uri="{BB962C8B-B14F-4D97-AF65-F5344CB8AC3E}">
        <p14:creationId xmlns:p14="http://schemas.microsoft.com/office/powerpoint/2010/main" val="2895429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le 1"/>
          <p:cNvSpPr>
            <a:spLocks noGrp="1"/>
          </p:cNvSpPr>
          <p:nvPr>
            <p:ph type="title"/>
          </p:nvPr>
        </p:nvSpPr>
        <p:spPr>
          <a:xfrm>
            <a:off x="149225" y="227013"/>
            <a:ext cx="7092950" cy="728662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  <a:latin typeface="Calibri" panose="020F0502020204030204" pitchFamily="34" charset="0"/>
              </a:rPr>
              <a:t>Ask, advise, refer – the scientific basis</a:t>
            </a:r>
          </a:p>
        </p:txBody>
      </p:sp>
      <p:graphicFrame>
        <p:nvGraphicFramePr>
          <p:cNvPr id="260099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747713" y="1649413"/>
          <a:ext cx="7646987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4" imgW="7645047" imgH="4249280" progId="Excel.Chart.8">
                  <p:embed/>
                </p:oleObj>
              </mc:Choice>
              <mc:Fallback>
                <p:oleObj r:id="rId4" imgW="7645047" imgH="4249280" progId="Excel.Chart.8">
                  <p:embed/>
                  <p:pic>
                    <p:nvPicPr>
                      <p:cNvPr id="260099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49413"/>
                        <a:ext cx="7646987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0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0E4EB4-44FB-4F47-ADAF-F714FAAF4B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0101" name="TextBox 4"/>
          <p:cNvSpPr txBox="1">
            <a:spLocks noChangeArrowheads="1"/>
          </p:cNvSpPr>
          <p:nvPr/>
        </p:nvSpPr>
        <p:spPr bwMode="auto">
          <a:xfrm>
            <a:off x="698500" y="6046788"/>
            <a:ext cx="764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Lancaster T, Stead LF. Individual behavioural counselling for smoking cessation. Cochrane Database of Systematic Reviews 2017, Issue 3. Art. No.: CD001292. DOI: </a:t>
            </a:r>
          </a:p>
        </p:txBody>
      </p:sp>
    </p:spTree>
    <p:extLst>
      <p:ext uri="{BB962C8B-B14F-4D97-AF65-F5344CB8AC3E}">
        <p14:creationId xmlns:p14="http://schemas.microsoft.com/office/powerpoint/2010/main" val="2105526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entagon 30"/>
          <p:cNvSpPr/>
          <p:nvPr/>
        </p:nvSpPr>
        <p:spPr>
          <a:xfrm>
            <a:off x="7253288" y="1736725"/>
            <a:ext cx="1768475" cy="48895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5938838" y="1736725"/>
            <a:ext cx="1565275" cy="48895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E27E1-C9C0-4F0A-8ABA-5FEC07A270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1125" name="TextBox 17"/>
          <p:cNvSpPr txBox="1">
            <a:spLocks noChangeArrowheads="1"/>
          </p:cNvSpPr>
          <p:nvPr/>
        </p:nvSpPr>
        <p:spPr bwMode="auto">
          <a:xfrm>
            <a:off x="354013" y="277813"/>
            <a:ext cx="5129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Internal Alignment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68288" y="1339850"/>
            <a:ext cx="8637587" cy="2079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127" name="TextBox 23"/>
          <p:cNvSpPr txBox="1">
            <a:spLocks noChangeArrowheads="1"/>
          </p:cNvSpPr>
          <p:nvPr/>
        </p:nvSpPr>
        <p:spPr bwMode="auto">
          <a:xfrm>
            <a:off x="403225" y="1290638"/>
            <a:ext cx="7429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261128" name="TextBox 25"/>
          <p:cNvSpPr txBox="1">
            <a:spLocks noChangeArrowheads="1"/>
          </p:cNvSpPr>
          <p:nvPr/>
        </p:nvSpPr>
        <p:spPr bwMode="auto">
          <a:xfrm>
            <a:off x="1504950" y="1281113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52538" y="2214563"/>
            <a:ext cx="1350962" cy="4643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130" name="TextBox 19"/>
          <p:cNvSpPr txBox="1">
            <a:spLocks noChangeArrowheads="1"/>
          </p:cNvSpPr>
          <p:nvPr/>
        </p:nvSpPr>
        <p:spPr bwMode="auto">
          <a:xfrm>
            <a:off x="82550" y="2317750"/>
            <a:ext cx="12398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Leadership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support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Met with physicians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 cessation champions identified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Assessed current and future state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Received Amendment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35 grant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1131" name="TextBox 21"/>
          <p:cNvSpPr txBox="1">
            <a:spLocks noChangeArrowheads="1"/>
          </p:cNvSpPr>
          <p:nvPr/>
        </p:nvSpPr>
        <p:spPr bwMode="auto">
          <a:xfrm>
            <a:off x="882650" y="1758950"/>
            <a:ext cx="99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Assess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52538" y="2357438"/>
            <a:ext cx="1350962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Clinic Survey re: smoking assessment and referral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168275" marR="0" lvl="0" indent="-1682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56% of staff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completed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168275" marR="0" lvl="0" indent="-1682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5 / 8 clinics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completed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168275" marR="0" lvl="0" indent="-1682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Clinics requested trainings  and materials</a:t>
            </a:r>
          </a:p>
        </p:txBody>
      </p:sp>
      <p:sp>
        <p:nvSpPr>
          <p:cNvPr id="261133" name="TextBox 26"/>
          <p:cNvSpPr txBox="1">
            <a:spLocks noChangeArrowheads="1"/>
          </p:cNvSpPr>
          <p:nvPr/>
        </p:nvSpPr>
        <p:spPr bwMode="auto">
          <a:xfrm>
            <a:off x="2741613" y="1778000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03500" y="2225675"/>
            <a:ext cx="181927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Standardized QuitLine Fax Referral Form for clinics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168275" marR="0" lvl="0" indent="-1682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Before: ~ 5 min.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168275" marR="0" lvl="0" indent="-1682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After: &lt; 1 min.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168275" marR="0" lvl="0" indent="-1682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Referrals increased by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%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  in 1 yr.</a:t>
            </a:r>
          </a:p>
        </p:txBody>
      </p:sp>
      <p:sp>
        <p:nvSpPr>
          <p:cNvPr id="261135" name="TextBox 30"/>
          <p:cNvSpPr txBox="1">
            <a:spLocks noChangeArrowheads="1"/>
          </p:cNvSpPr>
          <p:nvPr/>
        </p:nvSpPr>
        <p:spPr bwMode="auto">
          <a:xfrm>
            <a:off x="2678113" y="6018213"/>
            <a:ext cx="1819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EHR modified to capture Ask &amp; Advise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60863" y="2225675"/>
            <a:ext cx="1577975" cy="4632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137" name="TextBox 36"/>
          <p:cNvSpPr txBox="1">
            <a:spLocks noChangeArrowheads="1"/>
          </p:cNvSpPr>
          <p:nvPr/>
        </p:nvSpPr>
        <p:spPr bwMode="auto">
          <a:xfrm>
            <a:off x="2957513" y="1281113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2014</a:t>
            </a:r>
          </a:p>
        </p:txBody>
      </p:sp>
      <p:cxnSp>
        <p:nvCxnSpPr>
          <p:cNvPr id="2" name="Straight Connector 16386"/>
          <p:cNvCxnSpPr/>
          <p:nvPr/>
        </p:nvCxnSpPr>
        <p:spPr>
          <a:xfrm>
            <a:off x="2587625" y="4287838"/>
            <a:ext cx="1757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5" name="TextBox 39"/>
          <p:cNvSpPr txBox="1">
            <a:spLocks noChangeArrowheads="1"/>
          </p:cNvSpPr>
          <p:nvPr/>
        </p:nvSpPr>
        <p:spPr bwMode="auto">
          <a:xfrm>
            <a:off x="4379913" y="2266950"/>
            <a:ext cx="15589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Clinics receive specific reports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Clinic performance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Comparison to other clinics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Provider level performance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87625" y="5459413"/>
            <a:ext cx="1757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13025" y="6053138"/>
            <a:ext cx="1757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142" name="TextBox 39"/>
          <p:cNvSpPr txBox="1">
            <a:spLocks noChangeArrowheads="1"/>
          </p:cNvSpPr>
          <p:nvPr/>
        </p:nvSpPr>
        <p:spPr bwMode="auto">
          <a:xfrm>
            <a:off x="2613025" y="5459413"/>
            <a:ext cx="173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Clinic and provider trainings</a:t>
            </a:r>
          </a:p>
        </p:txBody>
      </p:sp>
      <p:sp>
        <p:nvSpPr>
          <p:cNvPr id="261143" name="TextBox 26"/>
          <p:cNvSpPr txBox="1">
            <a:spLocks noChangeArrowheads="1"/>
          </p:cNvSpPr>
          <p:nvPr/>
        </p:nvSpPr>
        <p:spPr bwMode="auto">
          <a:xfrm>
            <a:off x="6210300" y="1790700"/>
            <a:ext cx="8683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Media</a:t>
            </a:r>
          </a:p>
        </p:txBody>
      </p:sp>
      <p:sp>
        <p:nvSpPr>
          <p:cNvPr id="261144" name="TextBox 35"/>
          <p:cNvSpPr txBox="1">
            <a:spLocks noChangeArrowheads="1"/>
          </p:cNvSpPr>
          <p:nvPr/>
        </p:nvSpPr>
        <p:spPr bwMode="auto">
          <a:xfrm>
            <a:off x="7419975" y="1797050"/>
            <a:ext cx="160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Reinforcement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53288" y="2225675"/>
            <a:ext cx="1547812" cy="4616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4360863" y="1730375"/>
            <a:ext cx="1849437" cy="48895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147" name="TextBox 35"/>
          <p:cNvSpPr txBox="1">
            <a:spLocks noChangeArrowheads="1"/>
          </p:cNvSpPr>
          <p:nvPr/>
        </p:nvSpPr>
        <p:spPr bwMode="auto">
          <a:xfrm>
            <a:off x="4435475" y="1673225"/>
            <a:ext cx="157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Coaching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69000" y="2266950"/>
            <a:ext cx="1350963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I am a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Smoke-Free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Zone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waiting areas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patient rooms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stickers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cards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Posters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Tobacco Free Campus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Cmte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signage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banners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61149" name="TextBox 39"/>
          <p:cNvSpPr txBox="1">
            <a:spLocks noChangeArrowheads="1"/>
          </p:cNvSpPr>
          <p:nvPr/>
        </p:nvSpPr>
        <p:spPr bwMode="auto">
          <a:xfrm>
            <a:off x="2628900" y="4287838"/>
            <a:ext cx="173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Created LCR algorithm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587625" y="4876800"/>
            <a:ext cx="1757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151" name="TextBox 39"/>
          <p:cNvSpPr txBox="1">
            <a:spLocks noChangeArrowheads="1"/>
          </p:cNvSpPr>
          <p:nvPr/>
        </p:nvSpPr>
        <p:spPr bwMode="auto">
          <a:xfrm>
            <a:off x="2603500" y="4887913"/>
            <a:ext cx="177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New educational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materials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246938" y="2357438"/>
            <a:ext cx="156051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DH Tobacco Free Campus Policy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enforcement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BI portal data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DH Cessation Clinics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 - Level One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    Physicians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     - Montbello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     - Parkhill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     - Pena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       Southwest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     - Westside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61153" name="Rectangle 2"/>
          <p:cNvSpPr>
            <a:spLocks noChangeArrowheads="1"/>
          </p:cNvSpPr>
          <p:nvPr/>
        </p:nvSpPr>
        <p:spPr bwMode="auto">
          <a:xfrm>
            <a:off x="6170613" y="1300163"/>
            <a:ext cx="550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61154" name="Rectangle 36"/>
          <p:cNvSpPr>
            <a:spLocks noChangeArrowheads="1"/>
          </p:cNvSpPr>
          <p:nvPr/>
        </p:nvSpPr>
        <p:spPr bwMode="auto">
          <a:xfrm>
            <a:off x="8435975" y="1290638"/>
            <a:ext cx="54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3" name="Pentagon 12"/>
          <p:cNvSpPr/>
          <p:nvPr/>
        </p:nvSpPr>
        <p:spPr>
          <a:xfrm>
            <a:off x="2459038" y="1725613"/>
            <a:ext cx="2127250" cy="48895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39700" y="1725613"/>
            <a:ext cx="2703513" cy="48895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157" name="TextBox 26"/>
          <p:cNvSpPr txBox="1">
            <a:spLocks noChangeArrowheads="1"/>
          </p:cNvSpPr>
          <p:nvPr/>
        </p:nvSpPr>
        <p:spPr bwMode="auto">
          <a:xfrm>
            <a:off x="2673350" y="1782763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261158" name="TextBox 26"/>
          <p:cNvSpPr txBox="1">
            <a:spLocks noChangeArrowheads="1"/>
          </p:cNvSpPr>
          <p:nvPr/>
        </p:nvSpPr>
        <p:spPr bwMode="auto">
          <a:xfrm>
            <a:off x="601663" y="1771650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Assess</a:t>
            </a:r>
          </a:p>
        </p:txBody>
      </p:sp>
    </p:spTree>
    <p:extLst>
      <p:ext uri="{BB962C8B-B14F-4D97-AF65-F5344CB8AC3E}">
        <p14:creationId xmlns:p14="http://schemas.microsoft.com/office/powerpoint/2010/main" val="3270374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3D57-5EC7-4954-902B-2347DC461B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62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00150"/>
            <a:ext cx="6650038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2148" name="TextBox 3"/>
          <p:cNvSpPr txBox="1">
            <a:spLocks noChangeArrowheads="1"/>
          </p:cNvSpPr>
          <p:nvPr/>
        </p:nvSpPr>
        <p:spPr bwMode="auto">
          <a:xfrm>
            <a:off x="7358063" y="1519238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November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62149" name="TextBox 11"/>
          <p:cNvSpPr txBox="1">
            <a:spLocks noChangeArrowheads="1"/>
          </p:cNvSpPr>
          <p:nvPr/>
        </p:nvSpPr>
        <p:spPr bwMode="auto">
          <a:xfrm>
            <a:off x="7413625" y="5197475"/>
            <a:ext cx="882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May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262150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15567"/>
          <a:stretch>
            <a:fillRect/>
          </a:stretch>
        </p:blipFill>
        <p:spPr bwMode="auto">
          <a:xfrm>
            <a:off x="714375" y="3873500"/>
            <a:ext cx="6650038" cy="246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51" name="TextBox 3"/>
          <p:cNvSpPr txBox="1">
            <a:spLocks noChangeArrowheads="1"/>
          </p:cNvSpPr>
          <p:nvPr/>
        </p:nvSpPr>
        <p:spPr bwMode="auto">
          <a:xfrm>
            <a:off x="0" y="1971675"/>
            <a:ext cx="800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11% Were Using Field</a:t>
            </a:r>
          </a:p>
        </p:txBody>
      </p:sp>
      <p:sp>
        <p:nvSpPr>
          <p:cNvPr id="262152" name="TextBox 3"/>
          <p:cNvSpPr txBox="1">
            <a:spLocks noChangeArrowheads="1"/>
          </p:cNvSpPr>
          <p:nvPr/>
        </p:nvSpPr>
        <p:spPr bwMode="auto">
          <a:xfrm>
            <a:off x="0" y="4367213"/>
            <a:ext cx="800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89% Are Using Field</a:t>
            </a:r>
          </a:p>
        </p:txBody>
      </p:sp>
      <p:grpSp>
        <p:nvGrpSpPr>
          <p:cNvPr id="262153" name="Group 23"/>
          <p:cNvGrpSpPr>
            <a:grpSpLocks/>
          </p:cNvGrpSpPr>
          <p:nvPr/>
        </p:nvGrpSpPr>
        <p:grpSpPr bwMode="auto">
          <a:xfrm>
            <a:off x="7629525" y="3078163"/>
            <a:ext cx="1703388" cy="584200"/>
            <a:chOff x="7629128" y="2899105"/>
            <a:chExt cx="1703560" cy="584775"/>
          </a:xfrm>
        </p:grpSpPr>
        <p:sp>
          <p:nvSpPr>
            <p:cNvPr id="262161" name="TextBox 10"/>
            <p:cNvSpPr txBox="1">
              <a:spLocks noChangeArrowheads="1"/>
            </p:cNvSpPr>
            <p:nvPr/>
          </p:nvSpPr>
          <p:spPr bwMode="auto">
            <a:xfrm>
              <a:off x="7891860" y="2899105"/>
              <a:ext cx="14408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Field Not </a:t>
              </a:r>
              <a:b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Used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629128" y="3048477"/>
              <a:ext cx="261964" cy="25266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2154" name="Group 22"/>
          <p:cNvGrpSpPr>
            <a:grpSpLocks/>
          </p:cNvGrpSpPr>
          <p:nvPr/>
        </p:nvGrpSpPr>
        <p:grpSpPr bwMode="auto">
          <a:xfrm>
            <a:off x="7629525" y="3662363"/>
            <a:ext cx="1703388" cy="338137"/>
            <a:chOff x="7629128" y="3422091"/>
            <a:chExt cx="1703559" cy="338525"/>
          </a:xfrm>
        </p:grpSpPr>
        <p:sp>
          <p:nvSpPr>
            <p:cNvPr id="262159" name="TextBox 12"/>
            <p:cNvSpPr txBox="1">
              <a:spLocks noChangeArrowheads="1"/>
            </p:cNvSpPr>
            <p:nvPr/>
          </p:nvSpPr>
          <p:spPr bwMode="auto">
            <a:xfrm>
              <a:off x="7891859" y="3422091"/>
              <a:ext cx="1440828" cy="3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Advice No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629128" y="3468181"/>
              <a:ext cx="261964" cy="24634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2155" name="Group 21"/>
          <p:cNvGrpSpPr>
            <a:grpSpLocks/>
          </p:cNvGrpSpPr>
          <p:nvPr/>
        </p:nvGrpSpPr>
        <p:grpSpPr bwMode="auto">
          <a:xfrm>
            <a:off x="7629525" y="4033838"/>
            <a:ext cx="1703388" cy="338137"/>
            <a:chOff x="7629128" y="3864635"/>
            <a:chExt cx="1703559" cy="338525"/>
          </a:xfrm>
        </p:grpSpPr>
        <p:sp>
          <p:nvSpPr>
            <p:cNvPr id="262157" name="TextBox 14"/>
            <p:cNvSpPr txBox="1">
              <a:spLocks noChangeArrowheads="1"/>
            </p:cNvSpPr>
            <p:nvPr/>
          </p:nvSpPr>
          <p:spPr bwMode="auto">
            <a:xfrm>
              <a:off x="7891859" y="3864635"/>
              <a:ext cx="1440828" cy="3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Advice Yes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629128" y="3915493"/>
              <a:ext cx="261964" cy="23680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2156" name="TextBox 17"/>
          <p:cNvSpPr txBox="1">
            <a:spLocks noChangeArrowheads="1"/>
          </p:cNvSpPr>
          <p:nvPr/>
        </p:nvSpPr>
        <p:spPr bwMode="auto">
          <a:xfrm>
            <a:off x="354013" y="277813"/>
            <a:ext cx="5129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177947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6273066" y="65358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FD67B-0FA4-484E-A70B-B3602CEFDEB7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7958" y="1201677"/>
            <a:ext cx="6386016" cy="49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12054" y="292153"/>
            <a:ext cx="9527994" cy="724301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Most Health Happens Outside the Clinic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2742" y="6029244"/>
            <a:ext cx="6230323" cy="488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Source: Robert Wood Johnson Foundation’s County Health Rankings Model</a:t>
            </a:r>
          </a:p>
        </p:txBody>
      </p:sp>
    </p:spTree>
    <p:extLst>
      <p:ext uri="{BB962C8B-B14F-4D97-AF65-F5344CB8AC3E}">
        <p14:creationId xmlns:p14="http://schemas.microsoft.com/office/powerpoint/2010/main" val="1340618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23100-1DA6-4CE1-B419-9C6E901C00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63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37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3EDB6-0A6B-4031-B496-99A7C367B8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64195" name="Group 2"/>
          <p:cNvGrpSpPr>
            <a:grpSpLocks/>
          </p:cNvGrpSpPr>
          <p:nvPr/>
        </p:nvGrpSpPr>
        <p:grpSpPr bwMode="auto">
          <a:xfrm>
            <a:off x="85725" y="1266825"/>
            <a:ext cx="8761413" cy="5292725"/>
            <a:chOff x="85725" y="1266825"/>
            <a:chExt cx="8761413" cy="5292725"/>
          </a:xfrm>
        </p:grpSpPr>
        <p:pic>
          <p:nvPicPr>
            <p:cNvPr id="26419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063" y="1266825"/>
              <a:ext cx="6696075" cy="5292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4198" name="TextBox 6"/>
            <p:cNvSpPr txBox="1">
              <a:spLocks noChangeArrowheads="1"/>
            </p:cNvSpPr>
            <p:nvPr/>
          </p:nvSpPr>
          <p:spPr bwMode="auto">
            <a:xfrm>
              <a:off x="85725" y="2438400"/>
              <a:ext cx="2065338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22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22225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Weekly smoking  audits provided data for  smoke free campus enforcement</a:t>
              </a: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64196" name="TextBox 17"/>
          <p:cNvSpPr txBox="1">
            <a:spLocks noChangeArrowheads="1"/>
          </p:cNvSpPr>
          <p:nvPr/>
        </p:nvSpPr>
        <p:spPr bwMode="auto">
          <a:xfrm>
            <a:off x="244475" y="231775"/>
            <a:ext cx="6942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Improving our own environment</a:t>
            </a:r>
          </a:p>
        </p:txBody>
      </p:sp>
    </p:spTree>
    <p:extLst>
      <p:ext uri="{BB962C8B-B14F-4D97-AF65-F5344CB8AC3E}">
        <p14:creationId xmlns:p14="http://schemas.microsoft.com/office/powerpoint/2010/main" val="1578892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A9E1B-8A0C-4D03-A7E4-A890B13C11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09574" y="1327149"/>
          <a:ext cx="8258175" cy="513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5220" name="TextBox 17"/>
          <p:cNvSpPr txBox="1">
            <a:spLocks noChangeArrowheads="1"/>
          </p:cNvSpPr>
          <p:nvPr/>
        </p:nvSpPr>
        <p:spPr bwMode="auto">
          <a:xfrm>
            <a:off x="188913" y="303213"/>
            <a:ext cx="7162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Progress towards a smoke-free campus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9900" y="2457450"/>
            <a:ext cx="15240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902 Encounters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56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>
          <a:xfrm>
            <a:off x="166688" y="263525"/>
            <a:ext cx="7092950" cy="728663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Community-based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25475" y="1554163"/>
            <a:ext cx="8088313" cy="4337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Decrease tobacco initiation among youth</a:t>
            </a:r>
          </a:p>
          <a:p>
            <a:pPr>
              <a:defRPr/>
            </a:pPr>
            <a:r>
              <a:rPr lang="en-US" sz="2400" dirty="0"/>
              <a:t>Decrease sales to youth &lt; 18 years – tobacco retail license *</a:t>
            </a:r>
          </a:p>
          <a:p>
            <a:pPr>
              <a:defRPr/>
            </a:pPr>
            <a:r>
              <a:rPr lang="en-US" sz="2400" dirty="0"/>
              <a:t>Youth-led communication campaign</a:t>
            </a:r>
          </a:p>
          <a:p>
            <a:pPr>
              <a:defRPr/>
            </a:pPr>
            <a:r>
              <a:rPr lang="en-US" sz="2400" dirty="0"/>
              <a:t>Educate about effects of increasing the state tobacco tax *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Decrease secondhand smoke exposure</a:t>
            </a:r>
          </a:p>
          <a:p>
            <a:pPr>
              <a:defRPr/>
            </a:pPr>
            <a:r>
              <a:rPr lang="en-US" sz="2400" dirty="0"/>
              <a:t>Change behavioral norms about exposing children to smoke</a:t>
            </a:r>
          </a:p>
          <a:p>
            <a:pPr>
              <a:defRPr/>
            </a:pPr>
            <a:r>
              <a:rPr lang="en-US" sz="2400" dirty="0"/>
              <a:t>Expand smoke-free multi-unit housing *</a:t>
            </a:r>
          </a:p>
          <a:p>
            <a:pPr>
              <a:defRPr/>
            </a:pPr>
            <a:r>
              <a:rPr lang="en-US" sz="2400" dirty="0"/>
              <a:t>Implement smoke-free policies at technical schools and job-sites</a:t>
            </a:r>
          </a:p>
          <a:p>
            <a:pPr>
              <a:defRPr/>
            </a:pPr>
            <a:endParaRPr lang="en-US" sz="1200" dirty="0"/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* Supported by </a:t>
            </a:r>
            <a:r>
              <a:rPr lang="en-US" sz="2400" u="sng" dirty="0"/>
              <a:t>Government and Community Relations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7143F-B690-4F1C-944E-827012007E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46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/>
          <p:cNvSpPr>
            <a:spLocks noGrp="1"/>
          </p:cNvSpPr>
          <p:nvPr>
            <p:ph type="title"/>
          </p:nvPr>
        </p:nvSpPr>
        <p:spPr>
          <a:xfrm>
            <a:off x="798513" y="1790700"/>
            <a:ext cx="7545387" cy="728663"/>
          </a:xfrm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7267" name="Content Placeholder 2"/>
          <p:cNvSpPr>
            <a:spLocks noGrp="1"/>
          </p:cNvSpPr>
          <p:nvPr>
            <p:ph idx="13"/>
          </p:nvPr>
        </p:nvSpPr>
        <p:spPr>
          <a:xfrm>
            <a:off x="798513" y="2519363"/>
            <a:ext cx="7545387" cy="3646487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35FD4-E761-46BE-981B-F24D258C38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67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4588"/>
            <a:ext cx="70167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64008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1" name="TextBox 4"/>
          <p:cNvSpPr txBox="1">
            <a:spLocks noChangeArrowheads="1"/>
          </p:cNvSpPr>
          <p:nvPr/>
        </p:nvSpPr>
        <p:spPr bwMode="auto">
          <a:xfrm>
            <a:off x="128588" y="177800"/>
            <a:ext cx="6291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Youth-led effort to require a license to sell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tobacco</a:t>
            </a:r>
          </a:p>
        </p:txBody>
      </p:sp>
    </p:spTree>
    <p:extLst>
      <p:ext uri="{BB962C8B-B14F-4D97-AF65-F5344CB8AC3E}">
        <p14:creationId xmlns:p14="http://schemas.microsoft.com/office/powerpoint/2010/main" val="2678149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1"/>
          <p:cNvSpPr>
            <a:spLocks noGrp="1"/>
          </p:cNvSpPr>
          <p:nvPr>
            <p:ph type="title"/>
          </p:nvPr>
        </p:nvSpPr>
        <p:spPr>
          <a:xfrm>
            <a:off x="798513" y="1790700"/>
            <a:ext cx="7545387" cy="728663"/>
          </a:xfrm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6DB226-624F-46C2-885E-6DEFBFF2A2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68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723106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3" name="Picture 3"/>
          <p:cNvPicPr>
            <a:picLocks noGrp="1" noChangeAspect="1" noChangeArrowheads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7163" y="3492500"/>
            <a:ext cx="5853112" cy="336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79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283AC4-FF73-4714-9450-26621D2C66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69315" name="Group 11"/>
          <p:cNvGrpSpPr>
            <a:grpSpLocks/>
          </p:cNvGrpSpPr>
          <p:nvPr/>
        </p:nvGrpSpPr>
        <p:grpSpPr bwMode="auto">
          <a:xfrm>
            <a:off x="400050" y="1227138"/>
            <a:ext cx="8362950" cy="5494337"/>
            <a:chOff x="400569" y="1227716"/>
            <a:chExt cx="8362431" cy="5493251"/>
          </a:xfrm>
        </p:grpSpPr>
        <p:pic>
          <p:nvPicPr>
            <p:cNvPr id="26934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9" y="1227716"/>
              <a:ext cx="1635925" cy="539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11788" y="1362626"/>
              <a:ext cx="3174803" cy="35394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Mass Media Campaign Regional 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(metro-county)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Geographic Target:  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18 counties in NE Colorado, 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includes  Denver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Demographic Target:  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smokers, 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parents of young children, especially low SES and 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Spanish speaking adults aged 18-34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Media Campaign :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September, 2013-June, 2014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3 flights: 4 weeks each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1788" y="5151240"/>
              <a:ext cx="6651212" cy="1569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Evaluation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Random-digit dial post-pre survey of 375 residents in target area after the first flight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Campaign reached target audience and ads were memorable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 pitchFamily="34" charset="0"/>
                </a:rPr>
                <a:t>However, results illustrated a need to motivate smokers to action</a:t>
              </a:r>
            </a:p>
            <a:p>
              <a:pPr marL="285750" marR="0" lvl="0" indent="-28575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64163" y="1524000"/>
          <a:ext cx="3308350" cy="3535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51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Outlet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Impressions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873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Television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45,995,629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73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20,201,958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873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ads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30,354,306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73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Out-of-Home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249,190,999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873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Long-form interviews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110,600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73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Earned Media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1,306,436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73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Website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38,797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9345" name="TextBox 10"/>
          <p:cNvSpPr txBox="1">
            <a:spLocks noChangeArrowheads="1"/>
          </p:cNvSpPr>
          <p:nvPr/>
        </p:nvSpPr>
        <p:spPr bwMode="auto">
          <a:xfrm>
            <a:off x="165100" y="104775"/>
            <a:ext cx="6772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Changing behavioral norms about 2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nd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-hand smoke exposure in children</a:t>
            </a:r>
          </a:p>
        </p:txBody>
      </p:sp>
    </p:spTree>
    <p:extLst>
      <p:ext uri="{BB962C8B-B14F-4D97-AF65-F5344CB8AC3E}">
        <p14:creationId xmlns:p14="http://schemas.microsoft.com/office/powerpoint/2010/main" val="1796579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318AF-D597-49F4-8BAC-2523361623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0339" name="TextBox 10"/>
          <p:cNvSpPr txBox="1">
            <a:spLocks noChangeArrowheads="1"/>
          </p:cNvSpPr>
          <p:nvPr/>
        </p:nvSpPr>
        <p:spPr bwMode="auto">
          <a:xfrm>
            <a:off x="165100" y="177800"/>
            <a:ext cx="6772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Increase in smoke-free multi-unit housing buildings in Denver (2013-16)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238124" y="1273175"/>
          <a:ext cx="8743951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6286500" y="4933950"/>
            <a:ext cx="1447800" cy="933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254%</a:t>
            </a:r>
          </a:p>
        </p:txBody>
      </p:sp>
      <p:grpSp>
        <p:nvGrpSpPr>
          <p:cNvPr id="270342" name="Group 36"/>
          <p:cNvGrpSpPr>
            <a:grpSpLocks/>
          </p:cNvGrpSpPr>
          <p:nvPr/>
        </p:nvGrpSpPr>
        <p:grpSpPr bwMode="auto">
          <a:xfrm>
            <a:off x="1552575" y="3095625"/>
            <a:ext cx="1143000" cy="1304925"/>
            <a:chOff x="1552574" y="3095625"/>
            <a:chExt cx="1143001" cy="1304925"/>
          </a:xfrm>
        </p:grpSpPr>
        <p:sp>
          <p:nvSpPr>
            <p:cNvPr id="14" name="Rectangle 13"/>
            <p:cNvSpPr/>
            <p:nvPr/>
          </p:nvSpPr>
          <p:spPr>
            <a:xfrm>
              <a:off x="1552574" y="3095625"/>
              <a:ext cx="1143001" cy="904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Educational Postcard Campaign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begins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095499" y="4000500"/>
              <a:ext cx="0" cy="40005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343" name="Group 28"/>
          <p:cNvGrpSpPr>
            <a:grpSpLocks/>
          </p:cNvGrpSpPr>
          <p:nvPr/>
        </p:nvGrpSpPr>
        <p:grpSpPr bwMode="auto">
          <a:xfrm>
            <a:off x="2065338" y="4562475"/>
            <a:ext cx="1209675" cy="1276350"/>
            <a:chOff x="2064935" y="4562475"/>
            <a:chExt cx="1210670" cy="1276350"/>
          </a:xfrm>
        </p:grpSpPr>
        <p:sp>
          <p:nvSpPr>
            <p:cNvPr id="17" name="Rectangle 16"/>
            <p:cNvSpPr/>
            <p:nvPr/>
          </p:nvSpPr>
          <p:spPr>
            <a:xfrm>
              <a:off x="2064935" y="5133975"/>
              <a:ext cx="1210670" cy="704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Smoke-Free Housing Forums begin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438304" y="4562475"/>
              <a:ext cx="0" cy="57150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344" name="Group 38"/>
          <p:cNvGrpSpPr>
            <a:grpSpLocks/>
          </p:cNvGrpSpPr>
          <p:nvPr/>
        </p:nvGrpSpPr>
        <p:grpSpPr bwMode="auto">
          <a:xfrm>
            <a:off x="5153025" y="2071688"/>
            <a:ext cx="1514475" cy="898525"/>
            <a:chOff x="5153025" y="2071114"/>
            <a:chExt cx="1514494" cy="898907"/>
          </a:xfrm>
        </p:grpSpPr>
        <p:sp>
          <p:nvSpPr>
            <p:cNvPr id="25" name="Rectangle 24"/>
            <p:cNvSpPr/>
            <p:nvPr/>
          </p:nvSpPr>
          <p:spPr>
            <a:xfrm>
              <a:off x="5153025" y="2071114"/>
              <a:ext cx="1514494" cy="647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Clearing the Air Housing Summit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286514" y="2719089"/>
              <a:ext cx="0" cy="25093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345" name="TextBox 1"/>
          <p:cNvSpPr txBox="1">
            <a:spLocks noChangeArrowheads="1"/>
          </p:cNvSpPr>
          <p:nvPr/>
        </p:nvSpPr>
        <p:spPr bwMode="auto">
          <a:xfrm>
            <a:off x="7927975" y="2071688"/>
            <a:ext cx="105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32,000 units</a:t>
            </a:r>
          </a:p>
        </p:txBody>
      </p:sp>
    </p:spTree>
    <p:extLst>
      <p:ext uri="{BB962C8B-B14F-4D97-AF65-F5344CB8AC3E}">
        <p14:creationId xmlns:p14="http://schemas.microsoft.com/office/powerpoint/2010/main" val="40749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0EA79-B39C-4321-9932-D896687D32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10">
            <a:extLst/>
          </p:cNvPr>
          <p:cNvSpPr txBox="1"/>
          <p:nvPr/>
        </p:nvSpPr>
        <p:spPr>
          <a:xfrm>
            <a:off x="4251325" y="4560888"/>
            <a:ext cx="1292225" cy="8318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Standardized 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Quitline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Fax form for all clinics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(clinical process)</a:t>
            </a:r>
          </a:p>
        </p:txBody>
      </p:sp>
      <p:cxnSp>
        <p:nvCxnSpPr>
          <p:cNvPr id="7" name="Straight Arrow Connector 6">
            <a:extLst/>
          </p:cNvPr>
          <p:cNvCxnSpPr>
            <a:cxnSpLocks/>
          </p:cNvCxnSpPr>
          <p:nvPr/>
        </p:nvCxnSpPr>
        <p:spPr>
          <a:xfrm>
            <a:off x="5178425" y="3024188"/>
            <a:ext cx="0" cy="960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0">
            <a:extLst/>
          </p:cNvPr>
          <p:cNvSpPr txBox="1"/>
          <p:nvPr/>
        </p:nvSpPr>
        <p:spPr>
          <a:xfrm>
            <a:off x="3159125" y="2562225"/>
            <a:ext cx="2116138" cy="45243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Clinic-specific reports initiated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(provider education)</a:t>
            </a:r>
          </a:p>
        </p:txBody>
      </p:sp>
      <p:sp>
        <p:nvSpPr>
          <p:cNvPr id="14" name="TextBox 10">
            <a:extLst/>
          </p:cNvPr>
          <p:cNvSpPr txBox="1"/>
          <p:nvPr/>
        </p:nvSpPr>
        <p:spPr>
          <a:xfrm>
            <a:off x="6003925" y="2095500"/>
            <a:ext cx="1354138" cy="67468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EHR amended to capture advice &amp; referrals</a:t>
            </a:r>
          </a:p>
        </p:txBody>
      </p:sp>
      <p:cxnSp>
        <p:nvCxnSpPr>
          <p:cNvPr id="15" name="Straight Arrow Connector 14">
            <a:extLst/>
          </p:cNvPr>
          <p:cNvCxnSpPr>
            <a:cxnSpLocks/>
          </p:cNvCxnSpPr>
          <p:nvPr/>
        </p:nvCxnSpPr>
        <p:spPr>
          <a:xfrm>
            <a:off x="6138863" y="2770188"/>
            <a:ext cx="0" cy="142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368" name="Group 68"/>
          <p:cNvGrpSpPr>
            <a:grpSpLocks/>
          </p:cNvGrpSpPr>
          <p:nvPr/>
        </p:nvGrpSpPr>
        <p:grpSpPr bwMode="auto">
          <a:xfrm>
            <a:off x="287338" y="1173163"/>
            <a:ext cx="8610600" cy="5364162"/>
            <a:chOff x="286602" y="1173480"/>
            <a:chExt cx="8611737" cy="5363798"/>
          </a:xfrm>
        </p:grpSpPr>
        <p:graphicFrame>
          <p:nvGraphicFramePr>
            <p:cNvPr id="5" name="Chart 4">
              <a:extLst/>
            </p:cNvPr>
            <p:cNvGraphicFramePr>
              <a:graphicFrameLocks/>
            </p:cNvGraphicFramePr>
            <p:nvPr/>
          </p:nvGraphicFramePr>
          <p:xfrm>
            <a:off x="286602" y="1173480"/>
            <a:ext cx="8611737" cy="53637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0">
              <a:extLst/>
            </p:cNvPr>
            <p:cNvSpPr txBox="1"/>
            <p:nvPr/>
          </p:nvSpPr>
          <p:spPr>
            <a:xfrm>
              <a:off x="4681382" y="1984637"/>
              <a:ext cx="1273343" cy="46351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Clinics trained; coaching begins</a:t>
              </a:r>
            </a:p>
          </p:txBody>
        </p:sp>
      </p:grpSp>
      <p:grpSp>
        <p:nvGrpSpPr>
          <p:cNvPr id="271369" name="Group 67"/>
          <p:cNvGrpSpPr>
            <a:grpSpLocks/>
          </p:cNvGrpSpPr>
          <p:nvPr/>
        </p:nvGrpSpPr>
        <p:grpSpPr bwMode="auto">
          <a:xfrm>
            <a:off x="6003925" y="4683125"/>
            <a:ext cx="2435225" cy="1255713"/>
            <a:chOff x="6004717" y="4683128"/>
            <a:chExt cx="2434433" cy="1254940"/>
          </a:xfrm>
        </p:grpSpPr>
        <p:cxnSp>
          <p:nvCxnSpPr>
            <p:cNvPr id="46" name="Straight Arrow Connector 45"/>
            <p:cNvCxnSpPr>
              <a:cxnSpLocks/>
            </p:cNvCxnSpPr>
            <p:nvPr/>
          </p:nvCxnSpPr>
          <p:spPr bwMode="auto">
            <a:xfrm flipV="1">
              <a:off x="6269744" y="4683128"/>
              <a:ext cx="14282" cy="9614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</p:cNvCxnSpPr>
            <p:nvPr/>
          </p:nvCxnSpPr>
          <p:spPr bwMode="auto">
            <a:xfrm flipV="1">
              <a:off x="6993408" y="4957597"/>
              <a:ext cx="0" cy="6869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/>
            </p:cNvCxnSpPr>
            <p:nvPr/>
          </p:nvCxnSpPr>
          <p:spPr bwMode="auto">
            <a:xfrm flipV="1">
              <a:off x="7774204" y="5306632"/>
              <a:ext cx="0" cy="3379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cxnSpLocks/>
            </p:cNvCxnSpPr>
            <p:nvPr/>
          </p:nvCxnSpPr>
          <p:spPr bwMode="auto">
            <a:xfrm flipV="1">
              <a:off x="8145559" y="5392304"/>
              <a:ext cx="0" cy="2522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cxnSpLocks/>
            </p:cNvCxnSpPr>
            <p:nvPr/>
          </p:nvCxnSpPr>
          <p:spPr bwMode="auto">
            <a:xfrm flipV="1">
              <a:off x="7955120" y="5306632"/>
              <a:ext cx="0" cy="3379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35"/>
            <p:cNvSpPr txBox="1"/>
            <p:nvPr/>
          </p:nvSpPr>
          <p:spPr bwMode="auto">
            <a:xfrm>
              <a:off x="6004717" y="5644561"/>
              <a:ext cx="2434433" cy="293507"/>
            </a:xfrm>
            <a:prstGeom prst="rect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DH Tobacco Cessation Clinics open </a:t>
              </a:r>
            </a:p>
          </p:txBody>
        </p:sp>
      </p:grpSp>
      <p:sp>
        <p:nvSpPr>
          <p:cNvPr id="271370" name="TextBox 17"/>
          <p:cNvSpPr txBox="1">
            <a:spLocks noChangeArrowheads="1"/>
          </p:cNvSpPr>
          <p:nvPr/>
        </p:nvSpPr>
        <p:spPr bwMode="auto">
          <a:xfrm>
            <a:off x="287338" y="95250"/>
            <a:ext cx="6867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Results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- changes in adult smoking prevalence, DH clinics (2009-2017) </a:t>
            </a:r>
          </a:p>
        </p:txBody>
      </p:sp>
    </p:spTree>
    <p:extLst>
      <p:ext uri="{BB962C8B-B14F-4D97-AF65-F5344CB8AC3E}">
        <p14:creationId xmlns:p14="http://schemas.microsoft.com/office/powerpoint/2010/main" val="1553903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C4F07-B61A-43DB-A292-B5FB4C3D01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10">
            <a:extLst/>
          </p:cNvPr>
          <p:cNvSpPr txBox="1"/>
          <p:nvPr/>
        </p:nvSpPr>
        <p:spPr>
          <a:xfrm>
            <a:off x="4251325" y="4560888"/>
            <a:ext cx="1292225" cy="8318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Standardized 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Quitline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Fax form for all clinics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(clinical process)</a:t>
            </a:r>
          </a:p>
        </p:txBody>
      </p:sp>
      <p:cxnSp>
        <p:nvCxnSpPr>
          <p:cNvPr id="7" name="Straight Arrow Connector 6">
            <a:extLst/>
          </p:cNvPr>
          <p:cNvCxnSpPr>
            <a:cxnSpLocks/>
          </p:cNvCxnSpPr>
          <p:nvPr/>
        </p:nvCxnSpPr>
        <p:spPr>
          <a:xfrm>
            <a:off x="5178425" y="3024188"/>
            <a:ext cx="0" cy="960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0">
            <a:extLst/>
          </p:cNvPr>
          <p:cNvSpPr txBox="1"/>
          <p:nvPr/>
        </p:nvSpPr>
        <p:spPr>
          <a:xfrm>
            <a:off x="3159125" y="2562225"/>
            <a:ext cx="2116138" cy="45243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Clinic-specific reports initiated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(provider education)</a:t>
            </a:r>
          </a:p>
        </p:txBody>
      </p:sp>
      <p:sp>
        <p:nvSpPr>
          <p:cNvPr id="14" name="TextBox 10">
            <a:extLst/>
          </p:cNvPr>
          <p:cNvSpPr txBox="1"/>
          <p:nvPr/>
        </p:nvSpPr>
        <p:spPr>
          <a:xfrm>
            <a:off x="6003925" y="2095500"/>
            <a:ext cx="1354138" cy="67468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EHR amended to capture advice &amp; referrals</a:t>
            </a:r>
          </a:p>
        </p:txBody>
      </p:sp>
      <p:cxnSp>
        <p:nvCxnSpPr>
          <p:cNvPr id="15" name="Straight Arrow Connector 14">
            <a:extLst/>
          </p:cNvPr>
          <p:cNvCxnSpPr>
            <a:cxnSpLocks/>
          </p:cNvCxnSpPr>
          <p:nvPr/>
        </p:nvCxnSpPr>
        <p:spPr>
          <a:xfrm>
            <a:off x="6138863" y="2770188"/>
            <a:ext cx="0" cy="142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2392" name="Group 68"/>
          <p:cNvGrpSpPr>
            <a:grpSpLocks/>
          </p:cNvGrpSpPr>
          <p:nvPr/>
        </p:nvGrpSpPr>
        <p:grpSpPr bwMode="auto">
          <a:xfrm>
            <a:off x="287338" y="1173163"/>
            <a:ext cx="8610600" cy="5364162"/>
            <a:chOff x="286602" y="1173480"/>
            <a:chExt cx="8611737" cy="5363798"/>
          </a:xfrm>
        </p:grpSpPr>
        <p:graphicFrame>
          <p:nvGraphicFramePr>
            <p:cNvPr id="5" name="Chart 4">
              <a:extLst/>
            </p:cNvPr>
            <p:cNvGraphicFramePr>
              <a:graphicFrameLocks/>
            </p:cNvGraphicFramePr>
            <p:nvPr/>
          </p:nvGraphicFramePr>
          <p:xfrm>
            <a:off x="286602" y="1173480"/>
            <a:ext cx="8611737" cy="53637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0">
              <a:extLst/>
            </p:cNvPr>
            <p:cNvSpPr txBox="1"/>
            <p:nvPr/>
          </p:nvSpPr>
          <p:spPr>
            <a:xfrm>
              <a:off x="4681382" y="1984637"/>
              <a:ext cx="1273343" cy="46351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Clinics trained; coaching begins</a:t>
              </a:r>
            </a:p>
          </p:txBody>
        </p:sp>
      </p:grpSp>
      <p:grpSp>
        <p:nvGrpSpPr>
          <p:cNvPr id="272393" name="Group 67"/>
          <p:cNvGrpSpPr>
            <a:grpSpLocks/>
          </p:cNvGrpSpPr>
          <p:nvPr/>
        </p:nvGrpSpPr>
        <p:grpSpPr bwMode="auto">
          <a:xfrm>
            <a:off x="6003925" y="4683125"/>
            <a:ext cx="2435225" cy="1255713"/>
            <a:chOff x="6004717" y="4683128"/>
            <a:chExt cx="2434433" cy="1254940"/>
          </a:xfrm>
        </p:grpSpPr>
        <p:cxnSp>
          <p:nvCxnSpPr>
            <p:cNvPr id="46" name="Straight Arrow Connector 45"/>
            <p:cNvCxnSpPr>
              <a:cxnSpLocks/>
            </p:cNvCxnSpPr>
            <p:nvPr/>
          </p:nvCxnSpPr>
          <p:spPr bwMode="auto">
            <a:xfrm flipV="1">
              <a:off x="6269744" y="4683128"/>
              <a:ext cx="14282" cy="9614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</p:cNvCxnSpPr>
            <p:nvPr/>
          </p:nvCxnSpPr>
          <p:spPr bwMode="auto">
            <a:xfrm flipV="1">
              <a:off x="6993408" y="4957597"/>
              <a:ext cx="0" cy="6869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/>
            </p:cNvCxnSpPr>
            <p:nvPr/>
          </p:nvCxnSpPr>
          <p:spPr bwMode="auto">
            <a:xfrm flipV="1">
              <a:off x="7774204" y="5306632"/>
              <a:ext cx="0" cy="3379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cxnSpLocks/>
            </p:cNvCxnSpPr>
            <p:nvPr/>
          </p:nvCxnSpPr>
          <p:spPr bwMode="auto">
            <a:xfrm flipV="1">
              <a:off x="8145559" y="5392304"/>
              <a:ext cx="0" cy="2522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cxnSpLocks/>
            </p:cNvCxnSpPr>
            <p:nvPr/>
          </p:nvCxnSpPr>
          <p:spPr bwMode="auto">
            <a:xfrm flipV="1">
              <a:off x="7955120" y="5306632"/>
              <a:ext cx="0" cy="3379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35"/>
            <p:cNvSpPr txBox="1"/>
            <p:nvPr/>
          </p:nvSpPr>
          <p:spPr bwMode="auto">
            <a:xfrm>
              <a:off x="6004717" y="5644561"/>
              <a:ext cx="2434433" cy="293507"/>
            </a:xfrm>
            <a:prstGeom prst="rect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DH Tobacco Cessation Clinics open </a:t>
              </a:r>
            </a:p>
          </p:txBody>
        </p:sp>
      </p:grpSp>
      <p:sp>
        <p:nvSpPr>
          <p:cNvPr id="272394" name="TextBox 17"/>
          <p:cNvSpPr txBox="1">
            <a:spLocks noChangeArrowheads="1"/>
          </p:cNvSpPr>
          <p:nvPr/>
        </p:nvSpPr>
        <p:spPr bwMode="auto">
          <a:xfrm>
            <a:off x="287338" y="95250"/>
            <a:ext cx="6867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Results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- changes in adult smoking prevalence, ACS clinics (2009-2017)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850" y="2006600"/>
            <a:ext cx="7186613" cy="43719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Estimates for effects on health and medical costs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Rate of MI decreases by 50% in first year after cessation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Fichtenberg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CM. 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Engl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J Med 2000;343:1772-7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1% point decrease in smoking results in $35.40 decrease in per capita medical costs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(Lightwood J.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PLoSOne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 2013; 8: e47145)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No financial incentive to Denver Health for tobacco cessation except via its managed care programs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Funded program to decrease tobacco-related health burden – CT scan/surgery to detect and treat early lung cancer</a:t>
            </a:r>
          </a:p>
        </p:txBody>
      </p:sp>
    </p:spTree>
    <p:extLst>
      <p:ext uri="{BB962C8B-B14F-4D97-AF65-F5344CB8AC3E}">
        <p14:creationId xmlns:p14="http://schemas.microsoft.com/office/powerpoint/2010/main" val="140575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81" y="-59430"/>
            <a:ext cx="9288808" cy="6920160"/>
          </a:xfr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9869152"/>
              </p:ext>
            </p:extLst>
          </p:nvPr>
        </p:nvGraphicFramePr>
        <p:xfrm>
          <a:off x="249284" y="1049129"/>
          <a:ext cx="8686800" cy="486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val 10"/>
          <p:cNvSpPr/>
          <p:nvPr/>
        </p:nvSpPr>
        <p:spPr>
          <a:xfrm>
            <a:off x="3093336" y="2018812"/>
            <a:ext cx="3005782" cy="2736799"/>
          </a:xfrm>
          <a:prstGeom prst="ellipse">
            <a:avLst/>
          </a:prstGeom>
          <a:solidFill>
            <a:srgbClr val="FFFFFF"/>
          </a:solidFill>
          <a:ln w="101600" cap="flat" cmpd="sng" algn="ctr">
            <a:solidFill>
              <a:srgbClr val="3B6E8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3B6E8F"/>
                </a:solidFill>
                <a:latin typeface="Calibri"/>
              </a:rPr>
              <a:t>Health Outcomes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B6E8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433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 bwMode="auto">
          <a:xfrm>
            <a:off x="146050" y="112713"/>
            <a:ext cx="7010400" cy="7286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Lessons from tobacco control: keys to successful clinical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98500" y="1319213"/>
            <a:ext cx="7723188" cy="4260850"/>
          </a:xfrm>
        </p:spPr>
        <p:txBody>
          <a:bodyPr/>
          <a:lstStyle/>
          <a:p>
            <a:pPr>
              <a:defRPr/>
            </a:pPr>
            <a:r>
              <a:rPr lang="en-US" sz="2800" u="sng" dirty="0"/>
              <a:t>Alignment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High-level attention – Patient Safety and Quality goal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Aligned community and clinical efforts</a:t>
            </a:r>
          </a:p>
          <a:p>
            <a:pPr>
              <a:defRPr/>
            </a:pPr>
            <a:r>
              <a:rPr lang="en-US" sz="2800" u="sng" dirty="0"/>
              <a:t>Focus</a:t>
            </a:r>
            <a:r>
              <a:rPr lang="en-US" sz="2800" dirty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Simple intervention (Ask, Advise, Refer)</a:t>
            </a:r>
          </a:p>
          <a:p>
            <a:pPr>
              <a:defRPr/>
            </a:pPr>
            <a:r>
              <a:rPr lang="en-US" sz="2800" u="sng" dirty="0"/>
              <a:t>Reach</a:t>
            </a:r>
          </a:p>
          <a:p>
            <a:pPr marL="857250" lvl="2" indent="-457200">
              <a:defRPr/>
            </a:pPr>
            <a:r>
              <a:rPr lang="en-US" dirty="0"/>
              <a:t>Involve the entire system: clinics (CHS, specialty, dental, behavioral, public health), ED, hospital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u="sng" dirty="0"/>
              <a:t>Quality improvement</a:t>
            </a:r>
          </a:p>
          <a:p>
            <a:pPr marL="857250" lvl="2" indent="-457200">
              <a:defRPr/>
            </a:pPr>
            <a:r>
              <a:rPr lang="en-US" dirty="0"/>
              <a:t>Use LEAN tools to monitor and assure correct application of the intervention</a:t>
            </a:r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3351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/>
          <p:cNvSpPr>
            <a:spLocks noGrp="1"/>
          </p:cNvSpPr>
          <p:nvPr>
            <p:ph type="title"/>
          </p:nvPr>
        </p:nvSpPr>
        <p:spPr bwMode="auto">
          <a:xfrm>
            <a:off x="146050" y="112713"/>
            <a:ext cx="7010400" cy="7286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Lessons from tobacco control: Keys to successful community interventions interventions</a:t>
            </a:r>
          </a:p>
        </p:txBody>
      </p:sp>
      <p:sp>
        <p:nvSpPr>
          <p:cNvPr id="274435" name="Content Placeholder 2"/>
          <p:cNvSpPr>
            <a:spLocks noGrp="1"/>
          </p:cNvSpPr>
          <p:nvPr>
            <p:ph idx="13"/>
          </p:nvPr>
        </p:nvSpPr>
        <p:spPr bwMode="auto">
          <a:xfrm>
            <a:off x="698500" y="1703388"/>
            <a:ext cx="7545388" cy="426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u="sng"/>
              <a:t>Community involvement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Help youth take the lead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Work with business groups, community groups</a:t>
            </a:r>
          </a:p>
          <a:p>
            <a:r>
              <a:rPr lang="en-US" altLang="en-US" sz="2800" u="sng"/>
              <a:t>Advocacy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Health care systems are respected by policymakers – use that voice to improve health</a:t>
            </a:r>
          </a:p>
          <a:p>
            <a:r>
              <a:rPr lang="en-US" altLang="en-US" sz="2800" u="sng"/>
              <a:t>Policy changes</a:t>
            </a:r>
            <a:r>
              <a:rPr lang="en-US" altLang="en-US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Can markedly expand reach</a:t>
            </a:r>
          </a:p>
          <a:p>
            <a:r>
              <a:rPr lang="en-US" altLang="en-US" sz="2800" u="sng"/>
              <a:t>Effective communication/marketing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400" u="sng"/>
          </a:p>
        </p:txBody>
      </p:sp>
    </p:spTree>
    <p:extLst>
      <p:ext uri="{BB962C8B-B14F-4D97-AF65-F5344CB8AC3E}">
        <p14:creationId xmlns:p14="http://schemas.microsoft.com/office/powerpoint/2010/main" val="4098298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600">
                <a:solidFill>
                  <a:schemeClr val="bg1"/>
                </a:solidFill>
              </a:rPr>
              <a:t>Role of addictions in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22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Direct complications of the addiction</a:t>
            </a:r>
          </a:p>
          <a:p>
            <a:pPr>
              <a:defRPr/>
            </a:pPr>
            <a:r>
              <a:rPr lang="en-US" sz="2800" dirty="0"/>
              <a:t>Increased risk behavior leading to other acute and chronic medical problems</a:t>
            </a:r>
          </a:p>
          <a:p>
            <a:pPr lvl="1">
              <a:defRPr/>
            </a:pPr>
            <a:r>
              <a:rPr lang="en-US" sz="2400" dirty="0"/>
              <a:t>Leading underlying cause of severe injury</a:t>
            </a:r>
          </a:p>
          <a:p>
            <a:pPr>
              <a:defRPr/>
            </a:pPr>
            <a:r>
              <a:rPr lang="en-US" sz="2800" dirty="0"/>
              <a:t>Decreased adherence to treatment for other chronic conditions</a:t>
            </a:r>
          </a:p>
          <a:p>
            <a:pPr lvl="1">
              <a:defRPr/>
            </a:pPr>
            <a:r>
              <a:rPr lang="en-US" sz="2400" dirty="0"/>
              <a:t>Treatment of HIV infection</a:t>
            </a:r>
          </a:p>
          <a:p>
            <a:pPr>
              <a:defRPr/>
            </a:pPr>
            <a:r>
              <a:rPr lang="en-US" sz="2800" dirty="0"/>
              <a:t>Involvement in the judicial system – leads to increased barriers to health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u="sng" dirty="0"/>
              <a:t>Result</a:t>
            </a:r>
            <a:r>
              <a:rPr lang="en-US" sz="2800" dirty="0"/>
              <a:t> – addictions are one of the leading causes of costs and adverse health outcomes in my community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47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169863"/>
            <a:ext cx="7545387" cy="728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Changes from 2005 to 2015 in the leading causes of death and disability in the U.S.</a:t>
            </a:r>
          </a:p>
        </p:txBody>
      </p:sp>
      <p:sp>
        <p:nvSpPr>
          <p:cNvPr id="276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C1A969-E91B-442A-B2C8-FCA3CC55652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76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" y="1643063"/>
            <a:ext cx="8701088" cy="3306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85" name="Rectangle 4"/>
          <p:cNvSpPr>
            <a:spLocks noChangeArrowheads="1"/>
          </p:cNvSpPr>
          <p:nvPr/>
        </p:nvSpPr>
        <p:spPr bwMode="auto">
          <a:xfrm>
            <a:off x="506413" y="5888038"/>
            <a:ext cx="320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http://www.healthdata.org/united-states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2913" y="3335338"/>
            <a:ext cx="4789487" cy="2905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78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2"/>
          <p:cNvSpPr>
            <a:spLocks noGrp="1"/>
          </p:cNvSpPr>
          <p:nvPr>
            <p:ph type="title"/>
          </p:nvPr>
        </p:nvSpPr>
        <p:spPr bwMode="auto">
          <a:xfrm>
            <a:off x="176213" y="98425"/>
            <a:ext cx="64325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>
                <a:solidFill>
                  <a:schemeClr val="bg1"/>
                </a:solidFill>
              </a:rPr>
              <a:t>Taking addictions seriously – role of medical care providers</a:t>
            </a:r>
          </a:p>
        </p:txBody>
      </p:sp>
      <p:sp>
        <p:nvSpPr>
          <p:cNvPr id="277507" name="Content Placeholder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Prevention of addiction – appropriate treatment of pain to decrease risk of opioid addiction</a:t>
            </a:r>
          </a:p>
          <a:p>
            <a:r>
              <a:rPr lang="en-US" altLang="en-US" sz="2800"/>
              <a:t>Screening to identify addictions – done with all patients</a:t>
            </a:r>
          </a:p>
          <a:p>
            <a:r>
              <a:rPr lang="en-US" altLang="en-US" sz="2800"/>
              <a:t>Treatment for mild to moderate substance misuse – ideally within the primary care setting</a:t>
            </a:r>
          </a:p>
          <a:p>
            <a:r>
              <a:rPr lang="en-US" altLang="en-US" sz="2800"/>
              <a:t>Referral for treatment when needed </a:t>
            </a:r>
          </a:p>
          <a:p>
            <a:r>
              <a:rPr lang="en-US" altLang="en-US" sz="2800"/>
              <a:t>Advocacy for adequate funding and for policy changes needed (e.g., increase in alcohol tax)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42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54000"/>
            <a:ext cx="7278688" cy="7270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Triple Aim – it can be done in the U.S.</a:t>
            </a:r>
          </a:p>
        </p:txBody>
      </p:sp>
      <p:sp>
        <p:nvSpPr>
          <p:cNvPr id="278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08343-C6DF-435E-8A61-48354F8FC8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7853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11897"/>
          <a:stretch>
            <a:fillRect/>
          </a:stretch>
        </p:blipFill>
        <p:spPr>
          <a:xfrm>
            <a:off x="366713" y="1319213"/>
            <a:ext cx="8450262" cy="451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4938" y="3160713"/>
            <a:ext cx="7056437" cy="3540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Achievable – but not by tinkering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Universal access to medical care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Changes in payment models – no fee-for-service for specialty/procedural care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Broader view of health</a:t>
            </a: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Community-level prevention</a:t>
            </a: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Manage social and economic barriers</a:t>
            </a: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Take addictions seriously</a:t>
            </a:r>
          </a:p>
        </p:txBody>
      </p:sp>
    </p:spTree>
    <p:extLst>
      <p:ext uri="{BB962C8B-B14F-4D97-AF65-F5344CB8AC3E}">
        <p14:creationId xmlns:p14="http://schemas.microsoft.com/office/powerpoint/2010/main" val="3910927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716"/>
            <a:ext cx="9144000" cy="63602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Discussion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3566" y="1411111"/>
            <a:ext cx="7923167" cy="3782321"/>
          </a:xfrm>
        </p:spPr>
        <p:txBody>
          <a:bodyPr>
            <a:noAutofit/>
          </a:bodyPr>
          <a:lstStyle/>
          <a:p>
            <a:pPr>
              <a:spcAft>
                <a:spcPts val="1575"/>
              </a:spcAft>
              <a:buClr>
                <a:srgbClr val="F6A01A"/>
              </a:buClr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What other </a:t>
            </a:r>
            <a:r>
              <a:rPr lang="en-US" sz="3600" b="1" dirty="0">
                <a:solidFill>
                  <a:srgbClr val="F6A01A"/>
                </a:solidFill>
              </a:rPr>
              <a:t>examples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can you share on how public health and health care are working together to solve big problems?</a:t>
            </a:r>
          </a:p>
          <a:p>
            <a:pPr>
              <a:spcAft>
                <a:spcPts val="1575"/>
              </a:spcAft>
              <a:buClr>
                <a:srgbClr val="F6A01A"/>
              </a:buClr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What </a:t>
            </a:r>
            <a:r>
              <a:rPr lang="en-US" sz="3600" b="1" dirty="0">
                <a:solidFill>
                  <a:srgbClr val="F6A01A"/>
                </a:solidFill>
              </a:rPr>
              <a:t>policy changes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are necessary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to strengthen that relationship?</a:t>
            </a:r>
          </a:p>
          <a:p>
            <a:pPr>
              <a:spcAft>
                <a:spcPts val="1575"/>
              </a:spcAft>
              <a:buClr>
                <a:srgbClr val="F6A01A"/>
              </a:buClr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How can </a:t>
            </a:r>
            <a:r>
              <a:rPr lang="en-US" sz="3600" b="1" dirty="0">
                <a:solidFill>
                  <a:srgbClr val="F6A01A"/>
                </a:solidFill>
              </a:rPr>
              <a:t>researchers, philanthropists and advocates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strengthen or facilitate that relationship?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7346" y="6516241"/>
            <a:ext cx="2057400" cy="273844"/>
          </a:xfrm>
        </p:spPr>
        <p:txBody>
          <a:bodyPr/>
          <a:lstStyle/>
          <a:p>
            <a:pPr algn="r"/>
            <a:fld id="{A10FD67B-0FA4-484E-A70B-B3602CEFDEB7}" type="slidenum">
              <a:rPr lang="en-US" smtClean="0">
                <a:solidFill>
                  <a:schemeClr val="bg1"/>
                </a:solidFill>
              </a:rPr>
              <a:pPr algn="r"/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23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176" y="1118569"/>
            <a:ext cx="7886700" cy="64527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2017 SNAC Labs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8653" y="2282869"/>
            <a:ext cx="4173486" cy="2483096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Clr>
                <a:srgbClr val="F6A01A"/>
              </a:buClr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yriad pro"/>
              </a:rPr>
              <a:t>July 26</a:t>
            </a:r>
          </a:p>
          <a:p>
            <a:pPr>
              <a:spcAft>
                <a:spcPts val="900"/>
              </a:spcAft>
              <a:buClr>
                <a:srgbClr val="F6A01A"/>
              </a:buClr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yriad pro"/>
              </a:rPr>
              <a:t>October 4</a:t>
            </a:r>
          </a:p>
          <a:p>
            <a:pPr>
              <a:spcAft>
                <a:spcPts val="900"/>
              </a:spcAft>
              <a:buClr>
                <a:srgbClr val="F6A01A"/>
              </a:buClr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yriad pro"/>
              </a:rPr>
              <a:t>December 6</a:t>
            </a:r>
          </a:p>
          <a:p>
            <a:pPr>
              <a:spcAft>
                <a:spcPts val="900"/>
              </a:spcAft>
              <a:buClr>
                <a:srgbClr val="F6A01A"/>
              </a:buClr>
            </a:pPr>
            <a:endParaRPr lang="en-US" sz="4000" dirty="0">
              <a:solidFill>
                <a:schemeClr val="bg2">
                  <a:lumMod val="25000"/>
                </a:schemeClr>
              </a:solidFill>
              <a:latin typeface="Myriad pro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82794" y="5737247"/>
            <a:ext cx="2057400" cy="273844"/>
          </a:xfrm>
        </p:spPr>
        <p:txBody>
          <a:bodyPr/>
          <a:lstStyle/>
          <a:p>
            <a:pPr algn="r"/>
            <a:fld id="{A10FD67B-0FA4-484E-A70B-B3602CEFDEB7}" type="slidenum">
              <a:rPr lang="en-US" smtClean="0">
                <a:solidFill>
                  <a:schemeClr val="bg1"/>
                </a:solidFill>
              </a:rPr>
              <a:pPr algn="r"/>
              <a:t>57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8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02" y="600764"/>
            <a:ext cx="8206932" cy="18218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Health and Health Care:</a:t>
            </a:r>
            <a:b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Big Systems Can Solve Big Problems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2364"/>
            <a:ext cx="9144000" cy="3455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Dr. Bill Burman, 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Executive Director, Denver Public Health</a:t>
            </a:r>
          </a:p>
          <a:p>
            <a:pPr marL="0" indent="0" algn="ctr">
              <a:buNone/>
            </a:pPr>
            <a:endParaRPr lang="en-US" sz="4400" i="1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273066" y="650709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2" descr="https://media.licdn.com/mpr/mpr/AAEAAQAAAAAAAAfiAAAAJDA3NmRmMDMyLTM1ODAtNGYyZi05NDk1LTg3N2JmNWUzNGQz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60" y="3776633"/>
            <a:ext cx="4573017" cy="26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9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54000"/>
            <a:ext cx="7026275" cy="7270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Triple AIM</a:t>
            </a:r>
          </a:p>
        </p:txBody>
      </p:sp>
      <p:sp>
        <p:nvSpPr>
          <p:cNvPr id="2293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24C385-2527-46F0-A035-6109A5190C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293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3" y="1195388"/>
            <a:ext cx="8450262" cy="633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47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54000"/>
            <a:ext cx="7026275" cy="7270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Fantasy or Goal?</a:t>
            </a:r>
          </a:p>
        </p:txBody>
      </p:sp>
      <p:sp>
        <p:nvSpPr>
          <p:cNvPr id="2304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5925C-A407-437F-9CB4-90C14A65E4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30404" name="Picture 2" descr="Image result for triple aim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8" y="1403350"/>
            <a:ext cx="8153400" cy="4953000"/>
          </a:xfrm>
        </p:spPr>
      </p:pic>
      <p:sp>
        <p:nvSpPr>
          <p:cNvPr id="230405" name="TextBox 5"/>
          <p:cNvSpPr txBox="1">
            <a:spLocks noChangeArrowheads="1"/>
          </p:cNvSpPr>
          <p:nvPr/>
        </p:nvSpPr>
        <p:spPr bwMode="auto">
          <a:xfrm>
            <a:off x="457200" y="3810000"/>
            <a:ext cx="8229600" cy="1323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Nice-sounding fantasy or a realistic goal for health care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81340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22288" y="1301750"/>
            <a:ext cx="8050212" cy="55562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u="sng" dirty="0"/>
              <a:t>My background</a:t>
            </a:r>
          </a:p>
          <a:p>
            <a:pPr>
              <a:defRPr/>
            </a:pPr>
            <a:r>
              <a:rPr lang="en-US" sz="2600" dirty="0"/>
              <a:t>Clinical – HIV and TB care provider, hospital-based ID practice</a:t>
            </a:r>
          </a:p>
          <a:p>
            <a:pPr>
              <a:defRPr/>
            </a:pPr>
            <a:r>
              <a:rPr lang="en-US" sz="2600" dirty="0"/>
              <a:t>Public Health – developing effective collaborations to address population health</a:t>
            </a:r>
          </a:p>
          <a:p>
            <a:pPr>
              <a:defRPr/>
            </a:pPr>
            <a:r>
              <a:rPr lang="en-US" sz="2600" dirty="0"/>
              <a:t>Medical care administration – building bridges within an integrated care system and across an urban community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u="sng" dirty="0"/>
              <a:t>Denver Health</a:t>
            </a:r>
          </a:p>
          <a:p>
            <a:pPr>
              <a:defRPr/>
            </a:pPr>
            <a:r>
              <a:rPr lang="en-US" sz="2600" dirty="0"/>
              <a:t>Hospital, emergency medical system, primary care and specialty clinics</a:t>
            </a:r>
          </a:p>
          <a:p>
            <a:pPr>
              <a:defRPr/>
            </a:pPr>
            <a:r>
              <a:rPr lang="en-US" sz="2600" dirty="0"/>
              <a:t>School-based clinics, medical care in the county jail, public health</a:t>
            </a:r>
          </a:p>
        </p:txBody>
      </p:sp>
      <p:sp>
        <p:nvSpPr>
          <p:cNvPr id="231427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7EC88-DDC3-4C3E-8230-8C1BAFA115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1428" name="TextBox 1"/>
          <p:cNvSpPr txBox="1">
            <a:spLocks noChangeArrowheads="1"/>
          </p:cNvSpPr>
          <p:nvPr/>
        </p:nvSpPr>
        <p:spPr bwMode="auto">
          <a:xfrm>
            <a:off x="219075" y="84138"/>
            <a:ext cx="7361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Where you sit defines what you see: my lens</a:t>
            </a:r>
          </a:p>
        </p:txBody>
      </p:sp>
    </p:spTree>
    <p:extLst>
      <p:ext uri="{BB962C8B-B14F-4D97-AF65-F5344CB8AC3E}">
        <p14:creationId xmlns:p14="http://schemas.microsoft.com/office/powerpoint/2010/main" val="542598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 PPT 2015 [Read-Only]" id="{B55AFB1A-CA41-4E89-A6C7-4A395AB5FBDA}" vid="{747A4E12-67BE-4AFA-BE84-0C7CED887FDF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 PPT 2015 [Read-Only]" id="{9AA11820-0FF6-477B-A911-1E87A95B474E}" vid="{CEC91314-FE26-4AD4-B682-D8EEB15A89FA}"/>
    </a:ext>
  </a:extLst>
</a:theme>
</file>

<file path=ppt/theme/theme4.xml><?xml version="1.0" encoding="utf-8"?>
<a:theme xmlns:a="http://schemas.openxmlformats.org/drawingml/2006/main" name="2_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 PPT 2015 [Read-Only]" id="{B55AFB1A-CA41-4E89-A6C7-4A395AB5FBDA}" vid="{747A4E12-67BE-4AFA-BE84-0C7CED887FDF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2208</Words>
  <Application>Microsoft Office PowerPoint</Application>
  <PresentationFormat>On-screen Show (4:3)</PresentationFormat>
  <Paragraphs>442</Paragraphs>
  <Slides>57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90" baseType="lpstr">
      <vt:lpstr>MS PGothic</vt:lpstr>
      <vt:lpstr>MS PGothic</vt:lpstr>
      <vt:lpstr>Arial</vt:lpstr>
      <vt:lpstr>Calibri</vt:lpstr>
      <vt:lpstr>Calibri Light</vt:lpstr>
      <vt:lpstr>Courier New</vt:lpstr>
      <vt:lpstr>Ebrima</vt:lpstr>
      <vt:lpstr>Franklin Gothic</vt:lpstr>
      <vt:lpstr>ITCFranklinGothicStd-Book</vt:lpstr>
      <vt:lpstr>Myriad pro</vt:lpstr>
      <vt:lpstr>Times</vt:lpstr>
      <vt:lpstr>Times New Roman</vt:lpstr>
      <vt:lpstr>Wingdings</vt:lpstr>
      <vt:lpstr>Wingdings 2</vt:lpstr>
      <vt:lpstr>1_CHI PP Template 2012</vt:lpstr>
      <vt:lpstr>Office Theme</vt:lpstr>
      <vt:lpstr>CHI PP Template 2012</vt:lpstr>
      <vt:lpstr>2_CHI PP Template 2012</vt:lpstr>
      <vt:lpstr>1_Office Theme</vt:lpstr>
      <vt:lpstr>16_Office Theme</vt:lpstr>
      <vt:lpstr>13_Office Theme</vt:lpstr>
      <vt:lpstr>2_Office Theme</vt:lpstr>
      <vt:lpstr>3_Office Theme</vt:lpstr>
      <vt:lpstr>7_Office Theme</vt:lpstr>
      <vt:lpstr>5_Office Theme</vt:lpstr>
      <vt:lpstr>4_Office Theme</vt:lpstr>
      <vt:lpstr>6_Office Theme</vt:lpstr>
      <vt:lpstr>8_Office Theme</vt:lpstr>
      <vt:lpstr>9_Office Theme</vt:lpstr>
      <vt:lpstr>14_Office Theme</vt:lpstr>
      <vt:lpstr>15_Office Theme</vt:lpstr>
      <vt:lpstr>11_Office Theme</vt:lpstr>
      <vt:lpstr>Microsoft Excel Chart</vt:lpstr>
      <vt:lpstr>PowerPoint Presentation</vt:lpstr>
      <vt:lpstr>Objectives</vt:lpstr>
      <vt:lpstr>What We Will Cover</vt:lpstr>
      <vt:lpstr>Most Health Happens Outside the Clinic</vt:lpstr>
      <vt:lpstr>PowerPoint Presentation</vt:lpstr>
      <vt:lpstr>Public Health and Health Care: How Big Systems Can Solve Big Problems</vt:lpstr>
      <vt:lpstr>Triple AIM</vt:lpstr>
      <vt:lpstr>Fantasy or Goal?</vt:lpstr>
      <vt:lpstr>PowerPoint Presentation</vt:lpstr>
      <vt:lpstr>PowerPoint Presentation</vt:lpstr>
      <vt:lpstr>Health Care Spending as a Percentage of GDP, 1980-2013</vt:lpstr>
      <vt:lpstr>PowerPoint Presentation</vt:lpstr>
      <vt:lpstr>Comparisons to Australia, Canada, and Germany (years of life lost)</vt:lpstr>
      <vt:lpstr>Comparisons to Australia, Canada, and Germany (years of life lost)</vt:lpstr>
      <vt:lpstr>Comparisons to Australia, Canada, and Germany (years of life lost)</vt:lpstr>
      <vt:lpstr>Evidence that the Triple Aim is achievable</vt:lpstr>
      <vt:lpstr>Current interventions are unlikely to support the achievement of the Triple Aim</vt:lpstr>
      <vt:lpstr>How could the U.S. achieve the Triple Aim?</vt:lpstr>
      <vt:lpstr>Universal health coverage – Why might it be associated with a decrease in costs?</vt:lpstr>
      <vt:lpstr>PowerPoint Presentation</vt:lpstr>
      <vt:lpstr>PowerPoint Presentation</vt:lpstr>
      <vt:lpstr>PowerPoint Presentation</vt:lpstr>
      <vt:lpstr>Relationship between spending on medical care and social services</vt:lpstr>
      <vt:lpstr>How can medical care systems better manage social and economic barriers to health?</vt:lpstr>
      <vt:lpstr>What risk factors drive premature death and disability in the US?</vt:lpstr>
      <vt:lpstr>Childhood obesity</vt:lpstr>
      <vt:lpstr>Obesity: Increase in obesity among U.S.  children, 1971-2008</vt:lpstr>
      <vt:lpstr>PowerPoint Presentation</vt:lpstr>
      <vt:lpstr>Obesity in Denver children, aged 2-5 years, by race/ethnicity </vt:lpstr>
      <vt:lpstr>Changes in the incidence of Type 2 diabetes in youth in the U.S., by race/ethnicity</vt:lpstr>
      <vt:lpstr>Percentage of U.S. adults with diabetes  (1980 – 2011)</vt:lpstr>
      <vt:lpstr>Projected prevalence (millions) of type 2  diabetes in the U.S. (1990-2050)</vt:lpstr>
      <vt:lpstr>What role does medical care have  in childhood obesity?</vt:lpstr>
      <vt:lpstr>General framework for involving medical care in prevention</vt:lpstr>
      <vt:lpstr>PowerPoint Presentation</vt:lpstr>
      <vt:lpstr>Ask, advise, refer – the scientific basis</vt:lpstr>
      <vt:lpstr>Ask, advise, refer – the scientific 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Community-based interventions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from tobacco control: keys to successful clinical interventions</vt:lpstr>
      <vt:lpstr>Lessons from tobacco control: Keys to successful community interventions interventions</vt:lpstr>
      <vt:lpstr>Role of addictions in health</vt:lpstr>
      <vt:lpstr>Changes from 2005 to 2015 in the leading causes of death and disability in the U.S.</vt:lpstr>
      <vt:lpstr>Taking addictions seriously – role of medical care providers</vt:lpstr>
      <vt:lpstr>Triple Aim – it can be done in the U.S.</vt:lpstr>
      <vt:lpstr>Discussion Questions</vt:lpstr>
      <vt:lpstr>2017 SNAC Labs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2017-05-31T16:53:49Z</dcterms:created>
  <dcterms:modified xsi:type="dcterms:W3CDTF">2017-05-31T17:16:09Z</dcterms:modified>
</cp:coreProperties>
</file>