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83" r:id="rId4"/>
    <p:sldId id="266" r:id="rId5"/>
    <p:sldId id="263" r:id="rId6"/>
    <p:sldId id="296" r:id="rId7"/>
    <p:sldId id="295" r:id="rId8"/>
    <p:sldId id="269" r:id="rId9"/>
    <p:sldId id="345" r:id="rId10"/>
    <p:sldId id="331" r:id="rId11"/>
    <p:sldId id="278" r:id="rId12"/>
    <p:sldId id="358" r:id="rId13"/>
    <p:sldId id="349" r:id="rId14"/>
    <p:sldId id="359" r:id="rId15"/>
    <p:sldId id="360" r:id="rId16"/>
    <p:sldId id="280" r:id="rId17"/>
    <p:sldId id="286" r:id="rId18"/>
    <p:sldId id="357" r:id="rId19"/>
    <p:sldId id="289" r:id="rId20"/>
    <p:sldId id="344" r:id="rId21"/>
    <p:sldId id="343" r:id="rId22"/>
    <p:sldId id="342" r:id="rId23"/>
    <p:sldId id="346" r:id="rId24"/>
    <p:sldId id="347" r:id="rId25"/>
    <p:sldId id="312" r:id="rId26"/>
    <p:sldId id="341" r:id="rId27"/>
  </p:sldIdLst>
  <p:sldSz cx="9144000" cy="6858000" type="screen4x3"/>
  <p:notesSz cx="7315200" cy="96012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Ebrima" pitchFamily="2" charset="0"/>
      <p:regular r:id="rId34"/>
      <p:bold r:id="rId35"/>
    </p:embeddedFont>
    <p:embeddedFont>
      <p:font typeface="Wingdings 2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sia Sinn" initials="T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56004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19" autoAdjust="0"/>
    <p:restoredTop sz="54545" autoAdjust="0"/>
  </p:normalViewPr>
  <p:slideViewPr>
    <p:cSldViewPr>
      <p:cViewPr varScale="1">
        <p:scale>
          <a:sx n="71" d="100"/>
          <a:sy n="71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54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1B358-E04C-427F-A2DE-B56CAF36BE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60397-4FFA-41CD-85F6-1553684B05F8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At home</a:t>
          </a:r>
          <a:endParaRPr lang="en-US" dirty="0"/>
        </a:p>
      </dgm:t>
    </dgm:pt>
    <dgm:pt modelId="{D1521789-DB14-46B7-BE34-65D3AAD9C1B2}" type="parTrans" cxnId="{5D430725-2F2B-4509-9BC5-B8A99B3F5598}">
      <dgm:prSet/>
      <dgm:spPr/>
      <dgm:t>
        <a:bodyPr/>
        <a:lstStyle/>
        <a:p>
          <a:endParaRPr lang="en-US"/>
        </a:p>
      </dgm:t>
    </dgm:pt>
    <dgm:pt modelId="{D3564CF7-D2F9-42A9-8AD2-832891079055}" type="sibTrans" cxnId="{5D430725-2F2B-4509-9BC5-B8A99B3F5598}">
      <dgm:prSet/>
      <dgm:spPr/>
      <dgm:t>
        <a:bodyPr/>
        <a:lstStyle/>
        <a:p>
          <a:endParaRPr lang="en-US"/>
        </a:p>
      </dgm:t>
    </dgm:pt>
    <dgm:pt modelId="{855E8926-872E-4FC1-A1D9-90069D81E7BF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	Personal and skilled 	services; adult day care</a:t>
          </a:r>
          <a:endParaRPr lang="en-US" dirty="0">
            <a:latin typeface="+mj-lt"/>
          </a:endParaRPr>
        </a:p>
      </dgm:t>
    </dgm:pt>
    <dgm:pt modelId="{48EDE4AD-946E-4491-AF1A-1FC3FED9DE47}" type="parTrans" cxnId="{FCAA844C-C717-43F2-B6E5-B44A3D2068BF}">
      <dgm:prSet/>
      <dgm:spPr/>
      <dgm:t>
        <a:bodyPr/>
        <a:lstStyle/>
        <a:p>
          <a:endParaRPr lang="en-US"/>
        </a:p>
      </dgm:t>
    </dgm:pt>
    <dgm:pt modelId="{D3E3161B-368E-41D7-AF4C-11FBEA07DE1B}" type="sibTrans" cxnId="{FCAA844C-C717-43F2-B6E5-B44A3D2068BF}">
      <dgm:prSet/>
      <dgm:spPr/>
      <dgm:t>
        <a:bodyPr/>
        <a:lstStyle/>
        <a:p>
          <a:endParaRPr lang="en-US"/>
        </a:p>
      </dgm:t>
    </dgm:pt>
    <dgm:pt modelId="{67093F22-A325-4BB8-A155-80223D29E969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Residential setting</a:t>
          </a:r>
          <a:endParaRPr lang="en-US" dirty="0"/>
        </a:p>
      </dgm:t>
    </dgm:pt>
    <dgm:pt modelId="{E914BB48-59DF-4A20-8D83-92D5949D31F4}" type="parTrans" cxnId="{A3E311CF-F0F9-400B-A4BA-6191CEBF702F}">
      <dgm:prSet/>
      <dgm:spPr/>
      <dgm:t>
        <a:bodyPr/>
        <a:lstStyle/>
        <a:p>
          <a:endParaRPr lang="en-US"/>
        </a:p>
      </dgm:t>
    </dgm:pt>
    <dgm:pt modelId="{4A7D6F67-4475-4261-B628-6AD685EAAFD2}" type="sibTrans" cxnId="{A3E311CF-F0F9-400B-A4BA-6191CEBF702F}">
      <dgm:prSet/>
      <dgm:spPr/>
      <dgm:t>
        <a:bodyPr/>
        <a:lstStyle/>
        <a:p>
          <a:endParaRPr lang="en-US"/>
        </a:p>
      </dgm:t>
    </dgm:pt>
    <dgm:pt modelId="{5F88FE97-77D0-4837-9DA4-9946E25CA2D2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	Group homes; assisted 	living facilities; adult </a:t>
          </a:r>
          <a:br>
            <a:rPr lang="en-US" dirty="0" smtClean="0">
              <a:latin typeface="+mj-lt"/>
            </a:rPr>
          </a:br>
          <a:r>
            <a:rPr lang="en-US" dirty="0" smtClean="0">
              <a:latin typeface="+mj-lt"/>
            </a:rPr>
            <a:t>	foster care</a:t>
          </a:r>
          <a:endParaRPr lang="en-US" dirty="0">
            <a:latin typeface="+mj-lt"/>
          </a:endParaRPr>
        </a:p>
      </dgm:t>
    </dgm:pt>
    <dgm:pt modelId="{B3916A66-7C24-4A68-B687-6B2FFF0BED7E}" type="parTrans" cxnId="{C22BC726-326A-44FD-A19C-DE30F255DF3B}">
      <dgm:prSet/>
      <dgm:spPr/>
      <dgm:t>
        <a:bodyPr/>
        <a:lstStyle/>
        <a:p>
          <a:endParaRPr lang="en-US"/>
        </a:p>
      </dgm:t>
    </dgm:pt>
    <dgm:pt modelId="{AEED7AEE-D544-4F5B-ABFF-D0090A906943}" type="sibTrans" cxnId="{C22BC726-326A-44FD-A19C-DE30F255DF3B}">
      <dgm:prSet/>
      <dgm:spPr/>
      <dgm:t>
        <a:bodyPr/>
        <a:lstStyle/>
        <a:p>
          <a:endParaRPr lang="en-US"/>
        </a:p>
      </dgm:t>
    </dgm:pt>
    <dgm:pt modelId="{5292884B-0C3F-4D4F-83E5-81C806684CEA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Institutional setting</a:t>
          </a:r>
          <a:endParaRPr lang="en-US" dirty="0"/>
        </a:p>
      </dgm:t>
    </dgm:pt>
    <dgm:pt modelId="{846A7D05-0604-4ED2-A585-0FF56B76EE3B}" type="parTrans" cxnId="{E76FB431-CCD1-451E-84CB-1D3D62DCA389}">
      <dgm:prSet/>
      <dgm:spPr/>
      <dgm:t>
        <a:bodyPr/>
        <a:lstStyle/>
        <a:p>
          <a:endParaRPr lang="en-US"/>
        </a:p>
      </dgm:t>
    </dgm:pt>
    <dgm:pt modelId="{4827E09E-C5AC-40BD-877F-811B0AA42D42}" type="sibTrans" cxnId="{E76FB431-CCD1-451E-84CB-1D3D62DCA389}">
      <dgm:prSet/>
      <dgm:spPr/>
      <dgm:t>
        <a:bodyPr/>
        <a:lstStyle/>
        <a:p>
          <a:endParaRPr lang="en-US"/>
        </a:p>
      </dgm:t>
    </dgm:pt>
    <dgm:pt modelId="{C6B5B737-6D46-41D9-B7EF-65E0AFDC685E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	Nursing facilities </a:t>
          </a:r>
          <a:endParaRPr lang="en-US" dirty="0">
            <a:latin typeface="+mj-lt"/>
          </a:endParaRPr>
        </a:p>
      </dgm:t>
    </dgm:pt>
    <dgm:pt modelId="{47FCF63D-5428-4382-A55D-DAF5FA0B8F94}" type="parTrans" cxnId="{1DCB37CE-1B46-4F19-8239-8D7C5D7816DE}">
      <dgm:prSet/>
      <dgm:spPr/>
      <dgm:t>
        <a:bodyPr/>
        <a:lstStyle/>
        <a:p>
          <a:endParaRPr lang="en-US"/>
        </a:p>
      </dgm:t>
    </dgm:pt>
    <dgm:pt modelId="{E6C00253-6301-4CFE-96DB-78BAC6FA7581}" type="sibTrans" cxnId="{1DCB37CE-1B46-4F19-8239-8D7C5D7816DE}">
      <dgm:prSet/>
      <dgm:spPr/>
      <dgm:t>
        <a:bodyPr/>
        <a:lstStyle/>
        <a:p>
          <a:endParaRPr lang="en-US"/>
        </a:p>
      </dgm:t>
    </dgm:pt>
    <dgm:pt modelId="{14C1D8F2-33C1-44C9-92CE-40F594257B34}" type="pres">
      <dgm:prSet presAssocID="{FC91B358-E04C-427F-A2DE-B56CAF36BE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20349-4BB1-4D5E-BF25-1BA9609E932B}" type="pres">
      <dgm:prSet presAssocID="{B2E60397-4FFA-41CD-85F6-1553684B05F8}" presName="linNode" presStyleCnt="0"/>
      <dgm:spPr/>
    </dgm:pt>
    <dgm:pt modelId="{06F3321B-BF7A-4ED3-B1B2-382249D627B7}" type="pres">
      <dgm:prSet presAssocID="{B2E60397-4FFA-41CD-85F6-1553684B05F8}" presName="parentText" presStyleLbl="node1" presStyleIdx="0" presStyleCnt="3" custScaleX="154643" custScaleY="57554" custLinFactNeighborX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D300F-0D86-426C-B96A-63726C3F6FEB}" type="pres">
      <dgm:prSet presAssocID="{B2E60397-4FFA-41CD-85F6-1553684B05F8}" presName="descendantText" presStyleLbl="alignAccFollowNode1" presStyleIdx="0" presStyleCnt="3" custAng="0" custScaleX="173586" custLinFactNeighborX="-47406" custLinFactNeighborY="-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A8833-E7CD-4761-819A-F4E1DEBF5B69}" type="pres">
      <dgm:prSet presAssocID="{D3564CF7-D2F9-42A9-8AD2-832891079055}" presName="sp" presStyleCnt="0"/>
      <dgm:spPr/>
    </dgm:pt>
    <dgm:pt modelId="{B0FEE353-CF91-4E16-A8EA-32CC18B5898C}" type="pres">
      <dgm:prSet presAssocID="{67093F22-A325-4BB8-A155-80223D29E969}" presName="linNode" presStyleCnt="0"/>
      <dgm:spPr/>
    </dgm:pt>
    <dgm:pt modelId="{F9857B11-BF8A-44BF-A472-EFA1103FEA53}" type="pres">
      <dgm:prSet presAssocID="{67093F22-A325-4BB8-A155-80223D29E969}" presName="parentText" presStyleLbl="node1" presStyleIdx="1" presStyleCnt="3" custScaleX="94862" custScaleY="64223" custLinFactNeighborX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068DE-CE1C-477E-946F-EC4025BD6459}" type="pres">
      <dgm:prSet presAssocID="{67093F22-A325-4BB8-A155-80223D29E969}" presName="descendantText" presStyleLbl="alignAccFollowNode1" presStyleIdx="1" presStyleCnt="3" custScaleY="118243" custLinFactNeighborX="-30562" custLinFactNeighborY="-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B5611-3695-4815-A1A8-9C39E97C51A8}" type="pres">
      <dgm:prSet presAssocID="{4A7D6F67-4475-4261-B628-6AD685EAAFD2}" presName="sp" presStyleCnt="0"/>
      <dgm:spPr/>
    </dgm:pt>
    <dgm:pt modelId="{4EC42E31-1CBB-46DE-AA40-56E3FF0DD9F2}" type="pres">
      <dgm:prSet presAssocID="{5292884B-0C3F-4D4F-83E5-81C806684CEA}" presName="linNode" presStyleCnt="0"/>
      <dgm:spPr/>
    </dgm:pt>
    <dgm:pt modelId="{EF6FBDCE-35AB-435D-AA34-17C4B965333F}" type="pres">
      <dgm:prSet presAssocID="{5292884B-0C3F-4D4F-83E5-81C806684CEA}" presName="parentText" presStyleLbl="node1" presStyleIdx="2" presStyleCnt="3" custScaleX="94857" custScaleY="58760" custLinFactNeighborX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89EE0-8950-4992-93CF-9EBAA52F4024}" type="pres">
      <dgm:prSet presAssocID="{5292884B-0C3F-4D4F-83E5-81C806684CEA}" presName="descendantText" presStyleLbl="alignAccFollowNode1" presStyleIdx="2" presStyleCnt="3" custLinFactNeighborX="-30872" custLinFactNeighborY="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BABFF-4720-4448-B465-9CF40932FC00}" type="presOf" srcId="{855E8926-872E-4FC1-A1D9-90069D81E7BF}" destId="{5A0D300F-0D86-426C-B96A-63726C3F6FEB}" srcOrd="0" destOrd="0" presId="urn:microsoft.com/office/officeart/2005/8/layout/vList5"/>
    <dgm:cxn modelId="{C22BC726-326A-44FD-A19C-DE30F255DF3B}" srcId="{67093F22-A325-4BB8-A155-80223D29E969}" destId="{5F88FE97-77D0-4837-9DA4-9946E25CA2D2}" srcOrd="0" destOrd="0" parTransId="{B3916A66-7C24-4A68-B687-6B2FFF0BED7E}" sibTransId="{AEED7AEE-D544-4F5B-ABFF-D0090A906943}"/>
    <dgm:cxn modelId="{E76FB431-CCD1-451E-84CB-1D3D62DCA389}" srcId="{FC91B358-E04C-427F-A2DE-B56CAF36BE07}" destId="{5292884B-0C3F-4D4F-83E5-81C806684CEA}" srcOrd="2" destOrd="0" parTransId="{846A7D05-0604-4ED2-A585-0FF56B76EE3B}" sibTransId="{4827E09E-C5AC-40BD-877F-811B0AA42D42}"/>
    <dgm:cxn modelId="{04CC2FC7-745E-4C74-8343-4E75C72774A7}" type="presOf" srcId="{C6B5B737-6D46-41D9-B7EF-65E0AFDC685E}" destId="{9E489EE0-8950-4992-93CF-9EBAA52F4024}" srcOrd="0" destOrd="0" presId="urn:microsoft.com/office/officeart/2005/8/layout/vList5"/>
    <dgm:cxn modelId="{A3E311CF-F0F9-400B-A4BA-6191CEBF702F}" srcId="{FC91B358-E04C-427F-A2DE-B56CAF36BE07}" destId="{67093F22-A325-4BB8-A155-80223D29E969}" srcOrd="1" destOrd="0" parTransId="{E914BB48-59DF-4A20-8D83-92D5949D31F4}" sibTransId="{4A7D6F67-4475-4261-B628-6AD685EAAFD2}"/>
    <dgm:cxn modelId="{D779EF0D-BC32-4168-8452-7444FCE13E4D}" type="presOf" srcId="{67093F22-A325-4BB8-A155-80223D29E969}" destId="{F9857B11-BF8A-44BF-A472-EFA1103FEA53}" srcOrd="0" destOrd="0" presId="urn:microsoft.com/office/officeart/2005/8/layout/vList5"/>
    <dgm:cxn modelId="{9F01FC0F-8B49-4FD7-97CF-6C310AC70501}" type="presOf" srcId="{5292884B-0C3F-4D4F-83E5-81C806684CEA}" destId="{EF6FBDCE-35AB-435D-AA34-17C4B965333F}" srcOrd="0" destOrd="0" presId="urn:microsoft.com/office/officeart/2005/8/layout/vList5"/>
    <dgm:cxn modelId="{1DCB37CE-1B46-4F19-8239-8D7C5D7816DE}" srcId="{5292884B-0C3F-4D4F-83E5-81C806684CEA}" destId="{C6B5B737-6D46-41D9-B7EF-65E0AFDC685E}" srcOrd="0" destOrd="0" parTransId="{47FCF63D-5428-4382-A55D-DAF5FA0B8F94}" sibTransId="{E6C00253-6301-4CFE-96DB-78BAC6FA7581}"/>
    <dgm:cxn modelId="{D56814D9-BEE1-49B6-A178-5D35F4A3B57D}" type="presOf" srcId="{5F88FE97-77D0-4837-9DA4-9946E25CA2D2}" destId="{B9C068DE-CE1C-477E-946F-EC4025BD6459}" srcOrd="0" destOrd="0" presId="urn:microsoft.com/office/officeart/2005/8/layout/vList5"/>
    <dgm:cxn modelId="{E6DD4BC4-DA9A-4BED-983C-8493C3BEFD86}" type="presOf" srcId="{B2E60397-4FFA-41CD-85F6-1553684B05F8}" destId="{06F3321B-BF7A-4ED3-B1B2-382249D627B7}" srcOrd="0" destOrd="0" presId="urn:microsoft.com/office/officeart/2005/8/layout/vList5"/>
    <dgm:cxn modelId="{780C8A1D-5A9D-4FC3-AB7F-40EC0949EFF0}" type="presOf" srcId="{FC91B358-E04C-427F-A2DE-B56CAF36BE07}" destId="{14C1D8F2-33C1-44C9-92CE-40F594257B34}" srcOrd="0" destOrd="0" presId="urn:microsoft.com/office/officeart/2005/8/layout/vList5"/>
    <dgm:cxn modelId="{FCAA844C-C717-43F2-B6E5-B44A3D2068BF}" srcId="{B2E60397-4FFA-41CD-85F6-1553684B05F8}" destId="{855E8926-872E-4FC1-A1D9-90069D81E7BF}" srcOrd="0" destOrd="0" parTransId="{48EDE4AD-946E-4491-AF1A-1FC3FED9DE47}" sibTransId="{D3E3161B-368E-41D7-AF4C-11FBEA07DE1B}"/>
    <dgm:cxn modelId="{5D430725-2F2B-4509-9BC5-B8A99B3F5598}" srcId="{FC91B358-E04C-427F-A2DE-B56CAF36BE07}" destId="{B2E60397-4FFA-41CD-85F6-1553684B05F8}" srcOrd="0" destOrd="0" parTransId="{D1521789-DB14-46B7-BE34-65D3AAD9C1B2}" sibTransId="{D3564CF7-D2F9-42A9-8AD2-832891079055}"/>
    <dgm:cxn modelId="{16030351-6773-4308-AA70-5AD4850F7CAF}" type="presParOf" srcId="{14C1D8F2-33C1-44C9-92CE-40F594257B34}" destId="{D9D20349-4BB1-4D5E-BF25-1BA9609E932B}" srcOrd="0" destOrd="0" presId="urn:microsoft.com/office/officeart/2005/8/layout/vList5"/>
    <dgm:cxn modelId="{7B37E773-8880-4587-92F2-88A42AA295E5}" type="presParOf" srcId="{D9D20349-4BB1-4D5E-BF25-1BA9609E932B}" destId="{06F3321B-BF7A-4ED3-B1B2-382249D627B7}" srcOrd="0" destOrd="0" presId="urn:microsoft.com/office/officeart/2005/8/layout/vList5"/>
    <dgm:cxn modelId="{0F78685F-5E6A-4B97-8EBB-EAFC34F2649C}" type="presParOf" srcId="{D9D20349-4BB1-4D5E-BF25-1BA9609E932B}" destId="{5A0D300F-0D86-426C-B96A-63726C3F6FEB}" srcOrd="1" destOrd="0" presId="urn:microsoft.com/office/officeart/2005/8/layout/vList5"/>
    <dgm:cxn modelId="{4AD0AA1C-E838-4A03-8833-8BB725DE4C79}" type="presParOf" srcId="{14C1D8F2-33C1-44C9-92CE-40F594257B34}" destId="{7AAA8833-E7CD-4761-819A-F4E1DEBF5B69}" srcOrd="1" destOrd="0" presId="urn:microsoft.com/office/officeart/2005/8/layout/vList5"/>
    <dgm:cxn modelId="{9BFAF84A-F41C-44D3-BBDC-DD7B2E0C8CB4}" type="presParOf" srcId="{14C1D8F2-33C1-44C9-92CE-40F594257B34}" destId="{B0FEE353-CF91-4E16-A8EA-32CC18B5898C}" srcOrd="2" destOrd="0" presId="urn:microsoft.com/office/officeart/2005/8/layout/vList5"/>
    <dgm:cxn modelId="{728698C4-D60B-4271-BA70-911617C0B2C1}" type="presParOf" srcId="{B0FEE353-CF91-4E16-A8EA-32CC18B5898C}" destId="{F9857B11-BF8A-44BF-A472-EFA1103FEA53}" srcOrd="0" destOrd="0" presId="urn:microsoft.com/office/officeart/2005/8/layout/vList5"/>
    <dgm:cxn modelId="{FB31E3FD-5ECC-47B1-8275-F7C116DA2FE9}" type="presParOf" srcId="{B0FEE353-CF91-4E16-A8EA-32CC18B5898C}" destId="{B9C068DE-CE1C-477E-946F-EC4025BD6459}" srcOrd="1" destOrd="0" presId="urn:microsoft.com/office/officeart/2005/8/layout/vList5"/>
    <dgm:cxn modelId="{532B3B66-3D02-4D3E-A2F7-7A7A0F9A7E5A}" type="presParOf" srcId="{14C1D8F2-33C1-44C9-92CE-40F594257B34}" destId="{DF8B5611-3695-4815-A1A8-9C39E97C51A8}" srcOrd="3" destOrd="0" presId="urn:microsoft.com/office/officeart/2005/8/layout/vList5"/>
    <dgm:cxn modelId="{4758E8DB-5B8B-420C-AE0A-40606F658D54}" type="presParOf" srcId="{14C1D8F2-33C1-44C9-92CE-40F594257B34}" destId="{4EC42E31-1CBB-46DE-AA40-56E3FF0DD9F2}" srcOrd="4" destOrd="0" presId="urn:microsoft.com/office/officeart/2005/8/layout/vList5"/>
    <dgm:cxn modelId="{F7A09471-6CA6-4752-B3B9-4D52B75DCFB8}" type="presParOf" srcId="{4EC42E31-1CBB-46DE-AA40-56E3FF0DD9F2}" destId="{EF6FBDCE-35AB-435D-AA34-17C4B965333F}" srcOrd="0" destOrd="0" presId="urn:microsoft.com/office/officeart/2005/8/layout/vList5"/>
    <dgm:cxn modelId="{5D3212DE-8E41-41CF-8608-D448B1723FDA}" type="presParOf" srcId="{4EC42E31-1CBB-46DE-AA40-56E3FF0DD9F2}" destId="{9E489EE0-8950-4992-93CF-9EBAA52F4024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0D300F-0D86-426C-B96A-63726C3F6FEB}">
      <dsp:nvSpPr>
        <dsp:cNvPr id="0" name=""/>
        <dsp:cNvSpPr/>
      </dsp:nvSpPr>
      <dsp:spPr>
        <a:xfrm rot="5400000">
          <a:off x="3932033" y="-2026821"/>
          <a:ext cx="1428392" cy="5482035"/>
        </a:xfrm>
        <a:prstGeom prst="round2Same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>
              <a:latin typeface="+mj-lt"/>
            </a:rPr>
            <a:t>	</a:t>
          </a:r>
          <a:r>
            <a:rPr lang="en-US" sz="2700" kern="1200" smtClean="0">
              <a:latin typeface="+mj-lt"/>
            </a:rPr>
            <a:t>Informal services (family/ 	friends); personal </a:t>
          </a:r>
          <a:r>
            <a:rPr lang="en-US" sz="2700" kern="1200" dirty="0" smtClean="0">
              <a:latin typeface="+mj-lt"/>
            </a:rPr>
            <a:t>and skilled 	services; adult day care</a:t>
          </a:r>
          <a:endParaRPr lang="en-US" sz="2700" kern="1200" dirty="0">
            <a:latin typeface="+mj-lt"/>
          </a:endParaRPr>
        </a:p>
      </dsp:txBody>
      <dsp:txXfrm rot="5400000">
        <a:off x="3932033" y="-2026821"/>
        <a:ext cx="1428392" cy="5482035"/>
      </dsp:txXfrm>
    </dsp:sp>
    <dsp:sp modelId="{06F3321B-BF7A-4ED3-B1B2-382249D627B7}">
      <dsp:nvSpPr>
        <dsp:cNvPr id="0" name=""/>
        <dsp:cNvSpPr/>
      </dsp:nvSpPr>
      <dsp:spPr>
        <a:xfrm>
          <a:off x="51376" y="200431"/>
          <a:ext cx="2747134" cy="1027621"/>
        </a:xfrm>
        <a:prstGeom prst="roundRect">
          <a:avLst/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At home</a:t>
          </a:r>
          <a:endParaRPr lang="en-US" sz="2900" kern="1200" dirty="0"/>
        </a:p>
      </dsp:txBody>
      <dsp:txXfrm>
        <a:off x="51376" y="200431"/>
        <a:ext cx="2747134" cy="1027621"/>
      </dsp:txXfrm>
    </dsp:sp>
    <dsp:sp modelId="{B9C068DE-CE1C-477E-946F-EC4025BD6459}">
      <dsp:nvSpPr>
        <dsp:cNvPr id="0" name=""/>
        <dsp:cNvSpPr/>
      </dsp:nvSpPr>
      <dsp:spPr>
        <a:xfrm rot="5400000">
          <a:off x="3694187" y="-277214"/>
          <a:ext cx="1688974" cy="5266944"/>
        </a:xfrm>
        <a:prstGeom prst="round2Same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	Group homes; assisted 	living facilities; adult foster 	care</a:t>
          </a:r>
          <a:endParaRPr lang="en-US" sz="2700" kern="1200" dirty="0">
            <a:latin typeface="+mj-lt"/>
          </a:endParaRPr>
        </a:p>
      </dsp:txBody>
      <dsp:txXfrm rot="5400000">
        <a:off x="3694187" y="-277214"/>
        <a:ext cx="1688974" cy="5266944"/>
      </dsp:txXfrm>
    </dsp:sp>
    <dsp:sp modelId="{F9857B11-BF8A-44BF-A472-EFA1103FEA53}">
      <dsp:nvSpPr>
        <dsp:cNvPr id="0" name=""/>
        <dsp:cNvSpPr/>
      </dsp:nvSpPr>
      <dsp:spPr>
        <a:xfrm>
          <a:off x="85539" y="1788852"/>
          <a:ext cx="2810434" cy="1146695"/>
        </a:xfrm>
        <a:prstGeom prst="roundRect">
          <a:avLst/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Residential setting</a:t>
          </a:r>
          <a:endParaRPr lang="en-US" sz="2900" kern="1200" dirty="0"/>
        </a:p>
      </dsp:txBody>
      <dsp:txXfrm>
        <a:off x="85539" y="1788852"/>
        <a:ext cx="2810434" cy="1146695"/>
      </dsp:txXfrm>
    </dsp:sp>
    <dsp:sp modelId="{9E489EE0-8950-4992-93CF-9EBAA52F4024}">
      <dsp:nvSpPr>
        <dsp:cNvPr id="0" name=""/>
        <dsp:cNvSpPr/>
      </dsp:nvSpPr>
      <dsp:spPr>
        <a:xfrm rot="5400000">
          <a:off x="3815146" y="1376731"/>
          <a:ext cx="1428392" cy="5266944"/>
        </a:xfrm>
        <a:prstGeom prst="round2Same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	Nursing facilities </a:t>
          </a:r>
          <a:endParaRPr lang="en-US" sz="2700" kern="1200" dirty="0">
            <a:latin typeface="+mj-lt"/>
          </a:endParaRPr>
        </a:p>
      </dsp:txBody>
      <dsp:txXfrm rot="5400000">
        <a:off x="3815146" y="1376731"/>
        <a:ext cx="1428392" cy="5266944"/>
      </dsp:txXfrm>
    </dsp:sp>
    <dsp:sp modelId="{EF6FBDCE-35AB-435D-AA34-17C4B965333F}">
      <dsp:nvSpPr>
        <dsp:cNvPr id="0" name=""/>
        <dsp:cNvSpPr/>
      </dsp:nvSpPr>
      <dsp:spPr>
        <a:xfrm>
          <a:off x="85539" y="3485580"/>
          <a:ext cx="2810286" cy="1049154"/>
        </a:xfrm>
        <a:prstGeom prst="roundRect">
          <a:avLst/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Institutional setting</a:t>
          </a:r>
          <a:endParaRPr lang="en-US" sz="2900" kern="1200" dirty="0"/>
        </a:p>
      </dsp:txBody>
      <dsp:txXfrm>
        <a:off x="85539" y="3485580"/>
        <a:ext cx="2810286" cy="1049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35" tIns="47417" rIns="94835" bIns="47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35" tIns="47417" rIns="94835" bIns="47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r">
              <a:defRPr sz="1200"/>
            </a:lvl1pPr>
          </a:lstStyle>
          <a:p>
            <a:fld id="{7933CA2F-453E-4D5A-82FA-1314CB41FC7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18" rIns="96637" bIns="48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7" tIns="48318" rIns="96637" bIns="483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r">
              <a:defRPr sz="1200"/>
            </a:lvl1pPr>
          </a:lstStyle>
          <a:p>
            <a:fld id="{78731398-0F61-4381-811B-010AC75B8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4850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defTabSz="948507">
              <a:defRPr/>
            </a:pPr>
            <a:endParaRPr lang="en-US" b="0" baseline="0" dirty="0" smtClean="0"/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349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4CE97D-CE24-4782-9477-478213E4849F}" type="datetime1">
              <a:rPr lang="en-US" smtClean="0"/>
              <a:pPr/>
              <a:t>4/30/2012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733800" y="4648200"/>
            <a:ext cx="5029200" cy="685800"/>
          </a:xfrm>
        </p:spPr>
        <p:txBody>
          <a:bodyPr/>
          <a:lstStyle>
            <a:lvl1pPr algn="r">
              <a:buFontTx/>
              <a:buNone/>
              <a:defRPr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400800" y="60198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/>
          <a:srcRect b="20000"/>
          <a:stretch/>
        </p:blipFill>
        <p:spPr>
          <a:xfrm>
            <a:off x="374346" y="5065573"/>
            <a:ext cx="4360637" cy="110662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0800" y="6172200"/>
            <a:ext cx="6324600" cy="304800"/>
          </a:xfrm>
          <a:noFill/>
        </p:spPr>
        <p:txBody>
          <a:bodyPr lIns="91440" tIns="0" rIns="91440" anchor="t">
            <a:noAutofit/>
          </a:bodyPr>
          <a:lstStyle>
            <a:lvl1pPr marL="0" marR="18288" indent="0" algn="l">
              <a:buFontTx/>
              <a:buNone/>
              <a:defRPr sz="1600" b="1">
                <a:latin typeface="Myriad Pro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     720.382.####  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72200"/>
            <a:ext cx="21336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B2E5-1CD9-4AFE-809B-E8FAF3063445}" type="datetime1">
              <a:rPr lang="en-US" smtClean="0"/>
              <a:pPr/>
              <a:t>4/30/2012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2438400" cy="381000"/>
          </a:xfrm>
        </p:spPr>
        <p:txBody>
          <a:bodyPr>
            <a:normAutofit/>
          </a:bodyPr>
          <a:lstStyle>
            <a:lvl1pPr>
              <a:buFontTx/>
              <a:buNone/>
              <a:defRPr sz="1800" b="1">
                <a:solidFill>
                  <a:schemeClr val="tx2"/>
                </a:solidFill>
                <a:latin typeface="Myriad Pro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6172200"/>
            <a:ext cx="5943600" cy="381000"/>
          </a:xfrm>
        </p:spPr>
        <p:txBody>
          <a:bodyPr>
            <a:normAutofit/>
          </a:bodyPr>
          <a:lstStyle>
            <a:lvl1pPr>
              <a:buFontTx/>
              <a:buNone/>
              <a:defRPr sz="1800" b="1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720.382.####       #######@</a:t>
            </a:r>
            <a:r>
              <a:rPr lang="en-US" dirty="0" err="1" smtClean="0"/>
              <a:t>coloradohealthinstitute.org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2286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4" name="Picture 13" descr="Endslide.jpg"/>
          <p:cNvPicPr>
            <a:picLocks noChangeAspect="1"/>
          </p:cNvPicPr>
          <p:nvPr userDrawn="1"/>
        </p:nvPicPr>
        <p:blipFill>
          <a:blip r:embed="rId2" cstate="print"/>
          <a:srcRect l="2778" t="58889" r="43990" b="23333"/>
          <a:stretch>
            <a:fillRect/>
          </a:stretch>
        </p:blipFill>
        <p:spPr>
          <a:xfrm>
            <a:off x="381000" y="4800600"/>
            <a:ext cx="4724400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C04F-016C-4E4C-A044-AAE97F88C462}" type="datetime1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A1C-8EF0-8646-B303-A998692A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69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3D32-6C31-403D-9AD6-0C77842CFA82}" type="datetime1">
              <a:rPr lang="en-US" smtClean="0"/>
              <a:pPr/>
              <a:t>4/30/2012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4876800"/>
            <a:ext cx="46482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Name of Event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733800" y="0"/>
            <a:ext cx="5029200" cy="2286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Name of Presentation in here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438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1D36-5F31-4203-AAD5-3987D9396F8B}" type="datetime1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/>
          </a:bodyPr>
          <a:lstStyle>
            <a:lvl1pPr>
              <a:defRPr sz="3200">
                <a:latin typeface="+mj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7D5F-4637-44D9-8487-065BB064510B}" type="datetime1">
              <a:rPr lang="en-US" smtClean="0"/>
              <a:pPr/>
              <a:t>4/30/2012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7620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1C5C2-9CCF-422F-B52D-0BFAF81999EA}" type="datetime1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447800"/>
            <a:ext cx="3008313" cy="11620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447801"/>
            <a:ext cx="5111750" cy="45720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  <a:latin typeface="Myriad Pro" pitchFamily="34" charset="0"/>
              </a:defRPr>
            </a:lvl1pPr>
            <a:lvl2pPr>
              <a:defRPr sz="2800">
                <a:solidFill>
                  <a:schemeClr val="accent2"/>
                </a:solidFill>
                <a:latin typeface="Myriad Pro" pitchFamily="34" charset="0"/>
              </a:defRPr>
            </a:lvl2pPr>
            <a:lvl3pPr>
              <a:defRPr sz="2400">
                <a:solidFill>
                  <a:schemeClr val="accent2"/>
                </a:solidFill>
                <a:latin typeface="Myriad Pro" pitchFamily="34" charset="0"/>
              </a:defRPr>
            </a:lvl3pPr>
            <a:lvl4pPr>
              <a:defRPr sz="2000">
                <a:solidFill>
                  <a:schemeClr val="accent2"/>
                </a:solidFill>
                <a:latin typeface="Myriad Pro" pitchFamily="34" charset="0"/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2362200"/>
            <a:ext cx="28194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  <a:latin typeface="Myriad Pro" pitchFamily="34" charset="0"/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B1EDC-E376-4185-B30C-B6668105828A}" type="datetime1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219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486400"/>
            <a:ext cx="5867400" cy="304800"/>
          </a:xfrm>
        </p:spPr>
        <p:txBody>
          <a:bodyPr>
            <a:noAutofit/>
          </a:bodyPr>
          <a:lstStyle>
            <a:lvl1pPr>
              <a:defRPr sz="1800" baseline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7479792" cy="4724400"/>
          </a:xfrm>
        </p:spPr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800" y="6407944"/>
            <a:ext cx="2627472" cy="365760"/>
          </a:xfrm>
        </p:spPr>
        <p:txBody>
          <a:bodyPr/>
          <a:lstStyle>
            <a:extLst/>
          </a:lstStyle>
          <a:p>
            <a:fld id="{C613EED8-DBCF-44AC-898E-B93B61FEFBFC}" type="datetime1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 txBox="1">
            <a:spLocks/>
          </p:cNvSpPr>
          <p:nvPr userDrawn="1"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anchor="t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7004" y="6119096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/>
          <a:srcRect r="74985" b="22032"/>
          <a:stretch/>
        </p:blipFill>
        <p:spPr>
          <a:xfrm>
            <a:off x="457199" y="242343"/>
            <a:ext cx="1896533" cy="1875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  <a:latin typeface="Myriad Pro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BD16-0D89-4098-A0D0-337262C7C5F5}" type="datetime1">
              <a:rPr lang="en-US" smtClean="0"/>
              <a:pPr/>
              <a:t>4/30/2012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4561FF-F8E8-4558-9395-4346AAC0FF36}" type="datetime1">
              <a:rPr lang="en-US" smtClean="0"/>
              <a:pPr/>
              <a:t>4/30/2012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/>
          <a:srcRect r="78125" b="30977"/>
          <a:stretch>
            <a:fillRect/>
          </a:stretch>
        </p:blipFill>
        <p:spPr>
          <a:xfrm>
            <a:off x="83820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36" r:id="rId7"/>
    <p:sldLayoutId id="2147483723" r:id="rId8"/>
    <p:sldLayoutId id="2147483731" r:id="rId9"/>
    <p:sldLayoutId id="2147483729" r:id="rId10"/>
    <p:sldLayoutId id="2147483732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6" name="Oval 5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43600" y="4507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  <a:latin typeface="+mj-lt"/>
                <a:ea typeface="Ebrima" pitchFamily="2" charset="0"/>
                <a:cs typeface="Ebrima" pitchFamily="2" charset="0"/>
              </a:rPr>
              <a:t>March 15, 2012</a:t>
            </a:r>
            <a:endParaRPr lang="en-US" b="1" dirty="0">
              <a:solidFill>
                <a:srgbClr val="FFFFFF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2219980"/>
            <a:ext cx="372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/>
                </a:solidFill>
                <a:latin typeface="Myriad Pro" pitchFamily="34" charset="0"/>
                <a:ea typeface="Ebrima" pitchFamily="2" charset="0"/>
                <a:cs typeface="Ebrima" pitchFamily="2" charset="0"/>
              </a:rPr>
              <a:t>The Long-Term Services and Supports</a:t>
            </a:r>
            <a:endParaRPr lang="en-US" sz="2800" dirty="0"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603955"/>
            <a:ext cx="6248400" cy="1605845"/>
          </a:xfrm>
        </p:spPr>
        <p:txBody>
          <a:bodyPr anchor="t">
            <a:normAutofit/>
          </a:bodyPr>
          <a:lstStyle/>
          <a:p>
            <a:pPr algn="r"/>
            <a:r>
              <a:rPr lang="en-US" sz="4800" dirty="0" smtClean="0">
                <a:cs typeface="Ebrima"/>
              </a:rPr>
              <a:t>Addressing the </a:t>
            </a:r>
            <a:br>
              <a:rPr lang="en-US" sz="4800" dirty="0" smtClean="0">
                <a:cs typeface="Ebrima"/>
              </a:rPr>
            </a:br>
            <a:r>
              <a:rPr lang="en-US" sz="4800" dirty="0" smtClean="0">
                <a:cs typeface="Ebrima"/>
              </a:rPr>
              <a:t>Boomer Challenge</a:t>
            </a:r>
            <a:endParaRPr lang="en-US" sz="4800" dirty="0">
              <a:cs typeface="Ebri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204" y="4857045"/>
            <a:ext cx="6472995" cy="553155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rgbClr val="F6A01A"/>
                </a:solidFill>
                <a:latin typeface="+mj-lt"/>
              </a:rPr>
              <a:t>2012 Health Policy Roundtables</a:t>
            </a:r>
            <a:endParaRPr lang="en-US" dirty="0">
              <a:solidFill>
                <a:srgbClr val="F6A01A"/>
              </a:solidFill>
              <a:latin typeface="+mj-lt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A1C-8EF0-8646-B303-A998692A4F5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rcRect b="25654"/>
          <a:stretch>
            <a:fillRect/>
          </a:stretch>
        </p:blipFill>
        <p:spPr>
          <a:xfrm>
            <a:off x="5747657" y="5867400"/>
            <a:ext cx="2939143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4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0400" y="5105400"/>
            <a:ext cx="5562600" cy="685800"/>
          </a:xfrm>
        </p:spPr>
        <p:txBody>
          <a:bodyPr/>
          <a:lstStyle/>
          <a:p>
            <a:r>
              <a:rPr lang="en-US" dirty="0" smtClean="0">
                <a:ea typeface="Ebrima" pitchFamily="2" charset="0"/>
                <a:cs typeface="Ebrima" pitchFamily="2" charset="0"/>
              </a:rPr>
              <a:t>Financing Long Term Services and Supports</a:t>
            </a:r>
            <a:endParaRPr lang="en-US" dirty="0"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Who Pays for Long term Services and Supports?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654175"/>
            <a:ext cx="66786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038600" y="1676400"/>
            <a:ext cx="38004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6324600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</a:t>
            </a:r>
            <a:r>
              <a:rPr lang="en-US" sz="1100" dirty="0" err="1" smtClean="0">
                <a:latin typeface="Myriad Pro" pitchFamily="34" charset="0"/>
              </a:rPr>
              <a:t>Komisar</a:t>
            </a:r>
            <a:r>
              <a:rPr lang="en-US" sz="1100" dirty="0" smtClean="0">
                <a:latin typeface="Myriad Pro" pitchFamily="34" charset="0"/>
              </a:rPr>
              <a:t>, H, and L Thompson. (2006). National Spending for Long-term Care. </a:t>
            </a:r>
            <a:endParaRPr lang="en-US" sz="1100" dirty="0">
              <a:latin typeface="Myriad Pro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my boomer graphic2a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854" y="1346448"/>
            <a:ext cx="7870946" cy="505435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 Between Acute </a:t>
            </a:r>
            <a:br>
              <a:rPr lang="en-US" dirty="0" smtClean="0"/>
            </a:br>
            <a:r>
              <a:rPr lang="en-US" dirty="0" smtClean="0"/>
              <a:t>and LTSS Insurance for Elders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The CLASS Act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Voluntary long term care insurance program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Premiums not based on health status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Feb. 2012 CLASS Act was repealed  by US House of Reps.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Adverse selection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Financially insolvent – distributions would exceed collections</a:t>
            </a:r>
          </a:p>
          <a:p>
            <a:pPr lvl="1">
              <a:spcAft>
                <a:spcPts val="900"/>
              </a:spcAft>
            </a:pPr>
            <a:endParaRPr lang="en-US" dirty="0" smtClean="0"/>
          </a:p>
          <a:p>
            <a:pPr lvl="1"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endParaRPr lang="en-US" dirty="0" smtClean="0"/>
          </a:p>
          <a:p>
            <a:pPr lvl="1">
              <a:spcAft>
                <a:spcPts val="90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Lack of Long Term Care Insurance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/>
              <a:t>Colorado General </a:t>
            </a:r>
            <a:r>
              <a:rPr smtClean="0"/>
              <a:t>Fund </a:t>
            </a:r>
            <a:br>
              <a:rPr smtClean="0"/>
            </a:br>
            <a:r>
              <a:rPr smtClean="0"/>
              <a:t>Operating </a:t>
            </a:r>
            <a:r>
              <a:rPr dirty="0" smtClean="0"/>
              <a:t>Appropriations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6248400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Joint Budget Committee, FY 2011-12 Appropriations Report. 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71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/>
              <a:t>Medicaid Medical Services Premiums</a:t>
            </a:r>
            <a:r>
              <a:rPr smtClean="0"/>
              <a:t>, </a:t>
            </a:r>
            <a:br>
              <a:rPr smtClean="0"/>
            </a:br>
            <a:r>
              <a:rPr smtClean="0"/>
              <a:t>FY </a:t>
            </a:r>
            <a:r>
              <a:rPr dirty="0" smtClean="0"/>
              <a:t>2011-12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1524000"/>
            <a:ext cx="4343400" cy="44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77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Colorado Department of Health Care Policy and Financing, FY 2012-2013 Budget Request</a:t>
            </a:r>
          </a:p>
          <a:p>
            <a:r>
              <a:rPr lang="en-US" sz="1100" dirty="0" smtClean="0">
                <a:latin typeface="Myriad Pro" pitchFamily="34" charset="0"/>
              </a:rPr>
              <a:t>Notes: Projected General Fund expenditures before  bottom line financing adjustments. </a:t>
            </a:r>
            <a:endParaRPr lang="en-US" sz="11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Medicaid LTSS Expenditures, FY 03-04 to FY 10-11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" y="6248400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Colorado Department of Health Care Policy and Financing</a:t>
            </a:r>
            <a:endParaRPr lang="en-US" sz="1100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7574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2003-04     2004-05   2005-06    2006-07   2007-08   2008-09   2009-10    2010-11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46767" y="340108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Millions</a:t>
            </a:r>
            <a:endParaRPr lang="en-US" dirty="0"/>
          </a:p>
        </p:txBody>
      </p:sp>
      <p:pic>
        <p:nvPicPr>
          <p:cNvPr id="8" name="Picture 7" descr="longterm services and suppo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37846"/>
            <a:ext cx="7696200" cy="450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0400" y="5181600"/>
            <a:ext cx="5562600" cy="1295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Where do we go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from here? 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Being Considered </a:t>
            </a:r>
            <a:br>
              <a:rPr lang="en-US" dirty="0" smtClean="0"/>
            </a:br>
            <a:r>
              <a:rPr lang="en-US" dirty="0" smtClean="0"/>
              <a:t>to Reform Medicaid System</a:t>
            </a:r>
            <a:endParaRPr lang="en-US" dirty="0"/>
          </a:p>
        </p:txBody>
      </p:sp>
      <p:pic>
        <p:nvPicPr>
          <p:cNvPr id="7" name="Content Placeholder 6" descr="Amy boomer graphic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9853" y="2438400"/>
            <a:ext cx="8685547" cy="2667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407091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>
                <a:latin typeface="+mj-lt"/>
              </a:rPr>
              <a:t>Colorado’s Money Follows the Person program</a:t>
            </a:r>
          </a:p>
          <a:p>
            <a:pPr>
              <a:spcAft>
                <a:spcPts val="900"/>
              </a:spcAft>
            </a:pPr>
            <a:r>
              <a:rPr lang="en-US" dirty="0" smtClean="0">
                <a:latin typeface="+mj-lt"/>
              </a:rPr>
              <a:t>Transitions people from nursing facilities to the community when desired and feasible</a:t>
            </a:r>
          </a:p>
          <a:p>
            <a:pPr>
              <a:spcAft>
                <a:spcPts val="90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Moving people out of nursing facilities: </a:t>
            </a:r>
            <a:br>
              <a:rPr lang="en-US" dirty="0" smtClean="0"/>
            </a:br>
            <a:r>
              <a:rPr lang="en-US" dirty="0" smtClean="0"/>
              <a:t>Colorado Choice Transitions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86275"/>
            <a:ext cx="4800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Today’s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788091"/>
          </a:xfrm>
        </p:spPr>
        <p:txBody>
          <a:bodyPr/>
          <a:lstStyle/>
          <a:p>
            <a:r>
              <a:rPr lang="en-US" dirty="0" smtClean="0"/>
              <a:t>The urgency of long term services and supports—what’s the hurry?  </a:t>
            </a:r>
          </a:p>
          <a:p>
            <a:pPr lvl="1"/>
            <a:r>
              <a:rPr lang="en-US" dirty="0" smtClean="0"/>
              <a:t>Changing demographics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summary of LTSS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Financing LTSS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 the Horizon: Where do we go from here?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HB 10-1053 (</a:t>
            </a:r>
            <a:r>
              <a:rPr lang="en-US" dirty="0" err="1" smtClean="0"/>
              <a:t>Riesberg</a:t>
            </a:r>
            <a:r>
              <a:rPr lang="en-US" dirty="0" smtClean="0"/>
              <a:t>/Boyd)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Analysis of tiered rate setting for assisted living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Potential for increasing assisted living rates to postpone nursing facility placement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SB 12-128 (Roberts/Summers):</a:t>
            </a:r>
          </a:p>
          <a:p>
            <a:pPr lvl="1">
              <a:spcAft>
                <a:spcPts val="600"/>
              </a:spcAft>
            </a:pPr>
            <a:r>
              <a:rPr lang="en-US" spc="-60" dirty="0" smtClean="0"/>
              <a:t>Allows HCPF to provide clients at risk of nursing facility placement enhanced assisted living services 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Moves individuals in nursing facilities to assisted living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Changing Reimbursement </a:t>
            </a:r>
            <a:br>
              <a:rPr lang="en-US" dirty="0" smtClean="0"/>
            </a:br>
            <a:r>
              <a:rPr lang="en-US" dirty="0" smtClean="0"/>
              <a:t>to Prolong Assisted Living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dirty="0" smtClean="0"/>
              <a:t>Coordination  of care for individuals </a:t>
            </a:r>
            <a:br>
              <a:rPr lang="en-US" dirty="0" smtClean="0"/>
            </a:br>
            <a:r>
              <a:rPr lang="en-US" dirty="0" smtClean="0"/>
              <a:t>dually enrolled in Medicaid and Medicare (“dual </a:t>
            </a:r>
            <a:r>
              <a:rPr lang="en-US" dirty="0" err="1" smtClean="0"/>
              <a:t>eligibles</a:t>
            </a:r>
            <a:r>
              <a:rPr lang="en-US" dirty="0" smtClean="0"/>
              <a:t>”)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Possible inclusion of dual </a:t>
            </a:r>
            <a:r>
              <a:rPr lang="en-US" dirty="0" err="1" smtClean="0"/>
              <a:t>eligibles</a:t>
            </a:r>
            <a:r>
              <a:rPr lang="en-US" dirty="0" smtClean="0"/>
              <a:t> in Colorado Medicaid’s accountable care collaborative  (ACC)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Dual </a:t>
            </a:r>
            <a:r>
              <a:rPr lang="en-US" dirty="0" err="1" smtClean="0"/>
              <a:t>Eligibles</a:t>
            </a:r>
            <a:r>
              <a:rPr lang="en-US" dirty="0" smtClean="0"/>
              <a:t> Planning Grant:  Coordinating Care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 12-127 (Newell/Summers):  </a:t>
            </a:r>
          </a:p>
          <a:p>
            <a:pPr lvl="1"/>
            <a:r>
              <a:rPr lang="en-US" dirty="0" smtClean="0"/>
              <a:t>Allows LTC providers  to contract with RCCOs in ACC</a:t>
            </a:r>
          </a:p>
          <a:p>
            <a:pPr lvl="1"/>
            <a:r>
              <a:rPr lang="en-US" dirty="0" smtClean="0"/>
              <a:t>In response to dual </a:t>
            </a:r>
            <a:r>
              <a:rPr lang="en-US" dirty="0" err="1" smtClean="0"/>
              <a:t>eligibles</a:t>
            </a:r>
            <a:r>
              <a:rPr lang="en-US" dirty="0" smtClean="0"/>
              <a:t> planning grant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SB 12-023 (Boyd)</a:t>
            </a:r>
          </a:p>
          <a:p>
            <a:pPr lvl="1"/>
            <a:r>
              <a:rPr lang="en-US" dirty="0" smtClean="0"/>
              <a:t>Require RCCOs to inform enrollees about PACE, if they are eligible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Coordination of Long Term and Acute Care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Redesign care planning tool and assessment form for community based long term care services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In future could create person-centered “budget” for each enrollee 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Care plans would lead to less subjective decision making by care managers. 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Request included in HCPF’s FY 2012-13 budget proposal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Person-Centered Payments in Long-Term Care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(HCPF/DHS) currently has multiple HCBS waivers</a:t>
            </a:r>
          </a:p>
          <a:p>
            <a:r>
              <a:rPr lang="en-US" dirty="0" smtClean="0"/>
              <a:t>Upcoming legislation to move all waivers to HCPF</a:t>
            </a:r>
          </a:p>
          <a:p>
            <a:r>
              <a:rPr lang="en-US" dirty="0" smtClean="0"/>
              <a:t>First step in process to consolidate waivers</a:t>
            </a:r>
          </a:p>
          <a:p>
            <a:pPr lvl="1"/>
            <a:r>
              <a:rPr lang="en-US" dirty="0" smtClean="0"/>
              <a:t> Problem:  Waiver participants can’t get services outside their designated waiver</a:t>
            </a:r>
          </a:p>
          <a:p>
            <a:pPr lvl="1"/>
            <a:r>
              <a:rPr lang="en-US" dirty="0" smtClean="0"/>
              <a:t>Concerns:  Individuals do not want to lose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Waiver Consolidation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Medicaid Managed LTSS</a:t>
            </a:r>
          </a:p>
          <a:p>
            <a:pPr lvl="1"/>
            <a:r>
              <a:rPr lang="en-US" dirty="0" smtClean="0">
                <a:latin typeface="+mj-lt"/>
              </a:rPr>
              <a:t>Institution to Community/ Home Focus</a:t>
            </a:r>
          </a:p>
          <a:p>
            <a:pPr lvl="1"/>
            <a:r>
              <a:rPr lang="en-US" dirty="0" smtClean="0">
                <a:latin typeface="+mj-lt"/>
              </a:rPr>
              <a:t>Little evidence to support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What’s needed</a:t>
            </a:r>
          </a:p>
          <a:p>
            <a:pPr lvl="4"/>
            <a:r>
              <a:rPr lang="en-US" sz="3200" dirty="0" smtClean="0">
                <a:latin typeface="+mj-lt"/>
              </a:rPr>
              <a:t>Careful design</a:t>
            </a:r>
          </a:p>
          <a:p>
            <a:pPr lvl="4"/>
            <a:r>
              <a:rPr lang="en-US" sz="3200" dirty="0" smtClean="0">
                <a:latin typeface="+mj-lt"/>
              </a:rPr>
              <a:t>Expertise</a:t>
            </a:r>
          </a:p>
          <a:p>
            <a:pPr lvl="4"/>
            <a:r>
              <a:rPr lang="en-US" sz="3200" dirty="0" smtClean="0">
                <a:latin typeface="+mj-lt"/>
              </a:rPr>
              <a:t>Financial resources</a:t>
            </a:r>
            <a:endParaRPr lang="en-US" sz="3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Managed Care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Amy Downs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52600" y="6172200"/>
            <a:ext cx="6934200" cy="381000"/>
          </a:xfrm>
        </p:spPr>
        <p:txBody>
          <a:bodyPr/>
          <a:lstStyle/>
          <a:p>
            <a:r>
              <a:rPr lang="en-US" dirty="0" smtClean="0"/>
              <a:t>720.382.7091     downsa@coloradohealthinstitute.org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128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“Boomers are just the beginning."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- Rich </a:t>
            </a:r>
            <a:r>
              <a:rPr lang="en-US" sz="1600" dirty="0" err="1" smtClean="0"/>
              <a:t>Umbdenstock</a:t>
            </a:r>
            <a:r>
              <a:rPr lang="en-US" sz="1600" dirty="0" smtClean="0"/>
              <a:t>, President, American Hospital Association</a:t>
            </a:r>
            <a:endParaRPr lang="en-US" sz="1600" dirty="0"/>
          </a:p>
        </p:txBody>
      </p:sp>
      <p:pic>
        <p:nvPicPr>
          <p:cNvPr id="1026" name="Picture 2" descr="C:\Users\adowns\AppData\Local\Microsoft\Windows\Temporary Internet Files\Content.IE5\K3BJFX6Q\MP9004440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1219200"/>
            <a:ext cx="5105401" cy="339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0400" y="4572000"/>
            <a:ext cx="5638800" cy="2590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The Challenge and Urgency of LTSS: Changing Demographics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Long Term Services and Supports?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7"/>
            <a:ext cx="81534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3600" dirty="0" smtClean="0">
                <a:latin typeface="+mj-lt"/>
              </a:rPr>
              <a:t>“A </a:t>
            </a: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broad range of supportive services</a:t>
            </a:r>
            <a:r>
              <a:rPr lang="en-US" sz="3600" dirty="0" smtClean="0">
                <a:latin typeface="+mj-lt"/>
              </a:rPr>
              <a:t> needed by people who have </a:t>
            </a: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limitations </a:t>
            </a:r>
            <a:br>
              <a:rPr lang="en-US" sz="3600" b="1" dirty="0" smtClean="0">
                <a:solidFill>
                  <a:srgbClr val="3B6E8F"/>
                </a:solidFill>
                <a:latin typeface="+mj-lt"/>
              </a:rPr>
            </a:b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in their ability to perform daily activities</a:t>
            </a:r>
            <a:r>
              <a:rPr lang="en-US" sz="3600" dirty="0" smtClean="0">
                <a:latin typeface="+mj-lt"/>
              </a:rPr>
              <a:t> because of a </a:t>
            </a: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physical, cognitive, or mental disability or condition</a:t>
            </a:r>
            <a:r>
              <a:rPr lang="en-US" sz="3600" dirty="0" smtClean="0">
                <a:latin typeface="+mj-lt"/>
              </a:rPr>
              <a:t>.” 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661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SOURCE: O’Shaughnessy, C. (2010). </a:t>
            </a:r>
            <a:r>
              <a:rPr lang="en-US" sz="1100" i="1" dirty="0" smtClean="0">
                <a:latin typeface="+mj-lt"/>
              </a:rPr>
              <a:t>The Basics: National Spending for Long-Term Services and Supports (LTSS). </a:t>
            </a:r>
            <a:r>
              <a:rPr lang="en-US" sz="1100" dirty="0" smtClean="0">
                <a:latin typeface="+mj-lt"/>
              </a:rPr>
              <a:t>National Health Policy Forum. </a:t>
            </a:r>
            <a:endParaRPr lang="en-US" sz="11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65+ Age Distribution in Colorado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SOURCE: Colorado State Demography Office, population estimates, 2000-2030</a:t>
            </a:r>
            <a:endParaRPr lang="en-US" sz="11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11" name="Content Placeholder 10" descr="002_COpopdist65pl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407264"/>
            <a:ext cx="6574268" cy="4688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905_CO_CACC_Prct65pl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381000" y="3048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r="78125" b="30977"/>
          <a:stretch>
            <a:fillRect/>
          </a:stretch>
        </p:blipFill>
        <p:spPr>
          <a:xfrm>
            <a:off x="457200" y="381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905_CO_CACC_Pop65to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1173"/>
            <a:ext cx="9144000" cy="6889173"/>
          </a:xfrm>
        </p:spPr>
      </p:pic>
      <p:sp>
        <p:nvSpPr>
          <p:cNvPr id="3" name="Rectangle 2"/>
          <p:cNvSpPr/>
          <p:nvPr/>
        </p:nvSpPr>
        <p:spPr>
          <a:xfrm>
            <a:off x="381000" y="3048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r="78125" b="30977"/>
          <a:stretch>
            <a:fillRect/>
          </a:stretch>
        </p:blipFill>
        <p:spPr>
          <a:xfrm>
            <a:off x="457200" y="304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Where do Elders Receive </a:t>
            </a:r>
            <a:br>
              <a:rPr lang="en-US" dirty="0" smtClean="0"/>
            </a:br>
            <a:r>
              <a:rPr lang="en-US" dirty="0" smtClean="0"/>
              <a:t>Long-Term Services and Supports?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447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6" name="Down Arrow 5"/>
          <p:cNvSpPr/>
          <p:nvPr/>
        </p:nvSpPr>
        <p:spPr>
          <a:xfrm>
            <a:off x="1828800" y="2819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828800" y="4495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Provides long term services and supports </a:t>
            </a:r>
            <a:br>
              <a:rPr lang="en-US" sz="3000" dirty="0" smtClean="0"/>
            </a:br>
            <a:r>
              <a:rPr lang="en-US" sz="3000" dirty="0" smtClean="0"/>
              <a:t>and acute care to individuals dually enrolled </a:t>
            </a:r>
            <a:br>
              <a:rPr lang="en-US" sz="3000" dirty="0" smtClean="0"/>
            </a:br>
            <a:r>
              <a:rPr lang="en-US" sz="3000" dirty="0" smtClean="0"/>
              <a:t>in Medicare and Medicaid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Led by interdisciplinary team that coordinates care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PACE providers receive a fixed monthly rate from Medicare/Medicaid or Medicare/private pay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1,900 PACE Medicaid enrollees in Colorado </a:t>
            </a:r>
          </a:p>
          <a:p>
            <a:pPr>
              <a:spcAft>
                <a:spcPts val="600"/>
              </a:spcAft>
            </a:pP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Program for All Inclusive Care </a:t>
            </a:r>
            <a:br>
              <a:rPr lang="en-US" dirty="0" smtClean="0"/>
            </a:br>
            <a:r>
              <a:rPr lang="en-US" dirty="0" smtClean="0"/>
              <a:t>for the Elderly (PACE) 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CHI blue 2011 BC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4814</TotalTime>
  <Words>637</Words>
  <Application>Microsoft Office PowerPoint</Application>
  <PresentationFormat>On-screen Show (4:3)</PresentationFormat>
  <Paragraphs>160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Ebrima</vt:lpstr>
      <vt:lpstr>Myriad Pro</vt:lpstr>
      <vt:lpstr>Wingdings 2</vt:lpstr>
      <vt:lpstr>New CHI blue 2011 BC</vt:lpstr>
      <vt:lpstr>Addressing the  Boomer Challenge</vt:lpstr>
      <vt:lpstr>Today’s Discussion </vt:lpstr>
      <vt:lpstr>Slide 3</vt:lpstr>
      <vt:lpstr>What are Long Term Services and Supports?</vt:lpstr>
      <vt:lpstr>65+ Age Distribution in Colorado  </vt:lpstr>
      <vt:lpstr>Slide 6</vt:lpstr>
      <vt:lpstr>Slide 7</vt:lpstr>
      <vt:lpstr>Where do Elders Receive  Long-Term Services and Supports?</vt:lpstr>
      <vt:lpstr>Program for All Inclusive Care  for the Elderly (PACE)  </vt:lpstr>
      <vt:lpstr>Slide 10</vt:lpstr>
      <vt:lpstr>Who Pays for Long term Services and Supports?</vt:lpstr>
      <vt:lpstr>Interaction Between Acute  and LTSS Insurance for Elders</vt:lpstr>
      <vt:lpstr>The Lack of Long Term Care Insurance</vt:lpstr>
      <vt:lpstr>Colorado General Fund  Operating Appropriations</vt:lpstr>
      <vt:lpstr>Medicaid Medical Services Premiums,  FY 2011-12</vt:lpstr>
      <vt:lpstr>Medicaid LTSS Expenditures, FY 03-04 to FY 10-11 </vt:lpstr>
      <vt:lpstr>Slide 17</vt:lpstr>
      <vt:lpstr>Mechanisms Being Considered  to Reform Medicaid System</vt:lpstr>
      <vt:lpstr>Moving people out of nursing facilities:  Colorado Choice Transitions</vt:lpstr>
      <vt:lpstr>Changing Reimbursement  to Prolong Assisted Living</vt:lpstr>
      <vt:lpstr>Dual Eligibles Planning Grant:  Coordinating Care</vt:lpstr>
      <vt:lpstr>Coordination of Long Term and Acute Care</vt:lpstr>
      <vt:lpstr>Person-Centered Payments in Long-Term Care </vt:lpstr>
      <vt:lpstr>Waiver Consolidation </vt:lpstr>
      <vt:lpstr>Managed Care Models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Michele Lueck</dc:creator>
  <cp:lastModifiedBy>Tasia Sinn</cp:lastModifiedBy>
  <cp:revision>473</cp:revision>
  <dcterms:created xsi:type="dcterms:W3CDTF">2011-10-18T22:00:50Z</dcterms:created>
  <dcterms:modified xsi:type="dcterms:W3CDTF">2012-04-30T22:38:07Z</dcterms:modified>
</cp:coreProperties>
</file>