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5" r:id="rId3"/>
    <p:sldId id="260" r:id="rId4"/>
    <p:sldId id="343" r:id="rId5"/>
    <p:sldId id="298" r:id="rId6"/>
    <p:sldId id="363" r:id="rId7"/>
    <p:sldId id="345" r:id="rId8"/>
    <p:sldId id="344" r:id="rId9"/>
    <p:sldId id="347" r:id="rId10"/>
    <p:sldId id="356" r:id="rId11"/>
    <p:sldId id="358" r:id="rId12"/>
    <p:sldId id="357" r:id="rId13"/>
    <p:sldId id="350" r:id="rId14"/>
    <p:sldId id="364" r:id="rId15"/>
    <p:sldId id="365" r:id="rId16"/>
    <p:sldId id="352" r:id="rId17"/>
    <p:sldId id="367" r:id="rId18"/>
    <p:sldId id="354" r:id="rId19"/>
    <p:sldId id="355" r:id="rId20"/>
    <p:sldId id="353" r:id="rId21"/>
    <p:sldId id="359" r:id="rId22"/>
    <p:sldId id="360" r:id="rId23"/>
    <p:sldId id="361" r:id="rId24"/>
    <p:sldId id="362" r:id="rId25"/>
    <p:sldId id="326" r:id="rId26"/>
    <p:sldId id="320" r:id="rId2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inn" initials="t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1" autoAdjust="0"/>
    <p:restoredTop sz="86607" autoAdjust="0"/>
  </p:normalViewPr>
  <p:slideViewPr>
    <p:cSldViewPr>
      <p:cViewPr varScale="1">
        <p:scale>
          <a:sx n="95" d="100"/>
          <a:sy n="95" d="100"/>
        </p:scale>
        <p:origin x="-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30D577-62FF-42AA-931E-D710E827D27C}" type="datetimeFigureOut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E8674-386C-4107-8F22-9B771EF63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953227-F641-4BE0-9756-8405C78D57FA}" type="datetimeFigureOut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2" tIns="46477" rIns="92952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1"/>
            <a:ext cx="5614668" cy="4185759"/>
          </a:xfrm>
          <a:prstGeom prst="rect">
            <a:avLst/>
          </a:prstGeom>
        </p:spPr>
        <p:txBody>
          <a:bodyPr vert="horz" lIns="92952" tIns="46477" rIns="92952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2952" tIns="46477" rIns="92952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51D60A-F17C-4251-9E8E-F9E437B0BD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456DD9-A64B-4488-BDF3-CFDC38D7E0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C4452-E7D0-4634-94AF-F47B2A0D4CA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EC7F2F-BBDE-43A1-8768-1C8AE61EDA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C4452-E7D0-4634-94AF-F47B2A0D4CA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543A73-F540-4295-B3F6-4CCEA2DE86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1976BB-4850-4A1E-B600-E62EE5DD502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1D60A-F17C-4251-9E8E-F9E437B0BD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1976BB-4850-4A1E-B600-E62EE5DD502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172200" y="4953000"/>
            <a:ext cx="2514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dirty="0">
                <a:solidFill>
                  <a:schemeClr val="bg1"/>
                </a:solidFill>
                <a:latin typeface="+mn-lt"/>
              </a:rPr>
              <a:t>A Presentation of the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dirty="0">
                <a:solidFill>
                  <a:schemeClr val="bg1"/>
                </a:solidFill>
                <a:latin typeface="+mn-lt"/>
              </a:rPr>
              <a:t>Colorado Health Institute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dirty="0">
                <a:solidFill>
                  <a:schemeClr val="bg1"/>
                </a:solidFill>
                <a:latin typeface="+mn-lt"/>
              </a:rPr>
              <a:t>1576 Sherman Street, Suite 300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dirty="0">
                <a:solidFill>
                  <a:schemeClr val="bg1"/>
                </a:solidFill>
                <a:latin typeface="+mn-lt"/>
              </a:rPr>
              <a:t>Denver, Colorado 80203-1728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dirty="0">
                <a:solidFill>
                  <a:schemeClr val="bg1"/>
                </a:solidFill>
                <a:latin typeface="+mn-lt"/>
              </a:rPr>
              <a:t>www.coloradohealthinstitute.org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92B4-68B3-4D20-A686-6A680B93B540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AFC3-D6EE-41EE-818B-1FACDB73FF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A258-55BC-4692-8098-AD132635025A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A5E4-71EC-4D69-8A83-7E5101327C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6036-E968-473F-8B77-63AB252597ED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C330-D2A7-4A24-8D59-0FA1E1E77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7391400" cy="1524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C6968-00F0-49C1-BA78-2A0E512602F5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63413-4B67-49A4-AA74-825A9D7B0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62EC-AA6E-4DA6-BF72-09DCD829A139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C6E4-D649-4AD3-AF27-B4F47BB8B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3161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3161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F56D-AD1B-4DD9-AB28-51BE1C3080C5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A7CA-6267-45A9-894C-5239D34DCA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FD80D-6AC8-422B-8B67-DFE6EC02FB42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9DFA-C560-4DDE-B777-6CB41A175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1295404"/>
            <a:ext cx="5111751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2514604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8EB9-9783-4FDA-9CF8-3DAE6DD5B32E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0339-B89C-4730-BAF5-D594E741B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1AD1-743A-4F8E-BBEB-A8D6472BFE34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1BE4-F09B-45FF-868B-F0BAF9A51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F60F2-B371-4EE0-9B0A-29EADAD9ADDC}" type="datetime1">
              <a:rPr lang="en-US"/>
              <a:pPr>
                <a:defRPr/>
              </a:pPr>
              <a:t>10/6/2009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1) Rest of categories individually account for less than 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8382000" y="62642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E3D5895-7015-4A51-B25F-C6106D594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29" r:id="rId2"/>
    <p:sldLayoutId id="2147484638" r:id="rId3"/>
    <p:sldLayoutId id="2147484630" r:id="rId4"/>
    <p:sldLayoutId id="2147484631" r:id="rId5"/>
    <p:sldLayoutId id="2147484632" r:id="rId6"/>
    <p:sldLayoutId id="2147484639" r:id="rId7"/>
    <p:sldLayoutId id="2147484633" r:id="rId8"/>
    <p:sldLayoutId id="2147484634" r:id="rId9"/>
    <p:sldLayoutId id="2147484635" r:id="rId10"/>
    <p:sldLayoutId id="214748463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emont-heinrichc@ColoradoHealthInstitute.org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2007-08 Colorado LPN Workforce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Survey Findings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62000" y="51054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ill Sans MT" pitchFamily="34" charset="0"/>
              </a:rPr>
              <a:t>October 1, </a:t>
            </a:r>
            <a:r>
              <a:rPr lang="en-US" sz="1200" dirty="0">
                <a:solidFill>
                  <a:schemeClr val="bg1"/>
                </a:solidFill>
                <a:latin typeface="Gill Sans MT" pitchFamily="34" charset="0"/>
              </a:rPr>
              <a:t>2009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Gill Sans MT" pitchFamily="34" charset="0"/>
              </a:rPr>
              <a:t>Christine Demont-Heinrich, MPH</a:t>
            </a:r>
            <a:endParaRPr lang="en-US" sz="1200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Location of LPN classroom instruction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362200" y="1981200"/>
          <a:ext cx="4572000" cy="221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714"/>
                <a:gridCol w="130628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Classroom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</a:t>
                      </a:r>
                      <a:endParaRPr lang="en-US" b="0" dirty="0"/>
                    </a:p>
                  </a:txBody>
                  <a:tcPr/>
                </a:tc>
              </a:tr>
              <a:tr h="3950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Traditional</a:t>
                      </a:r>
                      <a:r>
                        <a:rPr lang="en-US" sz="1600" baseline="0" dirty="0" smtClean="0"/>
                        <a:t> campus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67.4%</a:t>
                      </a:r>
                      <a:endParaRPr lang="en-US" sz="1600" dirty="0"/>
                    </a:p>
                  </a:txBody>
                  <a:tcPr/>
                </a:tc>
              </a:tr>
              <a:tr h="3839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Hospital-based</a:t>
                      </a:r>
                      <a:r>
                        <a:rPr lang="en-US" sz="1600" baseline="0" dirty="0" smtClean="0"/>
                        <a:t> nursing 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15.9%</a:t>
                      </a:r>
                      <a:endParaRPr lang="en-US" sz="1600" dirty="0"/>
                    </a:p>
                  </a:txBody>
                  <a:tcPr/>
                </a:tc>
              </a:tr>
              <a:tr h="6631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On-site</a:t>
                      </a:r>
                      <a:r>
                        <a:rPr lang="en-US" sz="1600" baseline="0" dirty="0" smtClean="0"/>
                        <a:t> program at place of employment other than hospital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0.6%</a:t>
                      </a:r>
                      <a:endParaRPr lang="en-US" sz="1600" dirty="0"/>
                    </a:p>
                  </a:txBody>
                  <a:tcPr/>
                </a:tc>
              </a:tr>
              <a:tr h="3950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16.1%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0" y="4267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*Other classroom locations include: military base, technical school, vocational school, etc.</a:t>
            </a:r>
            <a:endParaRPr lang="en-US" sz="1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8006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Q1e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Colorado schools or programs where LPNs received LPN diploma*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219200" y="1447800"/>
          <a:ext cx="6858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24384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 attended</a:t>
                      </a:r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Emily Griffith Opportunity</a:t>
                      </a:r>
                      <a:r>
                        <a:rPr lang="en-US" sz="1600" baseline="0" dirty="0" smtClean="0"/>
                        <a:t>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15.6%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Front</a:t>
                      </a:r>
                      <a:r>
                        <a:rPr lang="en-US" sz="1600" baseline="0" dirty="0" smtClean="0"/>
                        <a:t> Range Community College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7.7%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Pueblo Community</a:t>
                      </a:r>
                      <a:r>
                        <a:rPr lang="en-US" sz="1600" baseline="0" dirty="0" smtClean="0"/>
                        <a:t>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7.6%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Concorde</a:t>
                      </a:r>
                      <a:r>
                        <a:rPr lang="en-US" sz="1600" baseline="0" dirty="0" smtClean="0"/>
                        <a:t> Career College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7.0%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Pickens Technical</a:t>
                      </a:r>
                      <a:r>
                        <a:rPr lang="en-US" sz="1600" baseline="0" dirty="0" smtClean="0"/>
                        <a:t>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5.9%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Northeastern Junior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4.9%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Trinidad State</a:t>
                      </a:r>
                      <a:r>
                        <a:rPr lang="en-US" sz="1600" baseline="0" dirty="0" smtClean="0"/>
                        <a:t> Junior College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4.0%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Pikes Peak 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4.0%</a:t>
                      </a:r>
                      <a:endParaRPr lang="en-US" sz="16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Delta-Montrose Technical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4.0%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Community College of Denver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3.9%</a:t>
                      </a:r>
                      <a:endParaRPr lang="en-US" sz="1600" dirty="0"/>
                    </a:p>
                  </a:txBody>
                  <a:tcPr/>
                </a:tc>
              </a:tr>
              <a:tr h="3285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Otero Junior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3.8%</a:t>
                      </a:r>
                      <a:endParaRPr lang="en-US" sz="16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(less than 3% attended the program/school)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31.6%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867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*61 percent of LPNs received their LPN education in Colorado.</a:t>
            </a:r>
          </a:p>
          <a:p>
            <a:r>
              <a:rPr lang="en-US" sz="1400" dirty="0" smtClean="0">
                <a:latin typeface="+mn-lt"/>
              </a:rPr>
              <a:t>SOURCE: CHI 2007-08 Colorado LPN Workforce Survey, Q1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Location where LPNs received most of their clinical training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8862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*Other clinical locations included:  training in both hospital/nursing home or both urban/rural locations, correctional facility, military hospital.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2286000" y="1676400"/>
          <a:ext cx="4572000" cy="211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714"/>
                <a:gridCol w="130628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Clinical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</a:t>
                      </a:r>
                      <a:endParaRPr lang="en-US" b="0" dirty="0"/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Urban hospital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51.8%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 hospital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27.5%</a:t>
                      </a:r>
                      <a:endParaRPr lang="en-US" sz="1600" dirty="0"/>
                    </a:p>
                  </a:txBody>
                  <a:tcPr/>
                </a:tc>
              </a:tr>
              <a:tr h="3640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Urban nursing home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9.8%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 nursing home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5.0%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6.0%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0" y="45720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Q3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Rating of preparation for first LPN position by graduation year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438400" y="1676400"/>
          <a:ext cx="3200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</a:tblGrid>
              <a:tr h="603743">
                <a:tc>
                  <a:txBody>
                    <a:bodyPr/>
                    <a:lstStyle/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Positive</a:t>
                      </a:r>
                      <a:r>
                        <a:rPr lang="en-US" b="0" baseline="0" dirty="0" smtClean="0"/>
                        <a:t> rating </a:t>
                      </a:r>
                    </a:p>
                    <a:p>
                      <a:pPr algn="r"/>
                      <a:r>
                        <a:rPr lang="en-US" b="0" baseline="0" dirty="0" smtClean="0"/>
                        <a:t>(4 or 5)*</a:t>
                      </a:r>
                      <a:endParaRPr lang="en-US" b="0" dirty="0"/>
                    </a:p>
                  </a:txBody>
                  <a:tcPr/>
                </a:tc>
              </a:tr>
              <a:tr h="3265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1950-69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85.5%</a:t>
                      </a:r>
                      <a:endParaRPr lang="en-US" sz="1600" dirty="0"/>
                    </a:p>
                  </a:txBody>
                  <a:tcPr/>
                </a:tc>
              </a:tr>
              <a:tr h="3265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1970-79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77.6%</a:t>
                      </a:r>
                      <a:endParaRPr lang="en-US" sz="1600" dirty="0"/>
                    </a:p>
                  </a:txBody>
                  <a:tcPr/>
                </a:tc>
              </a:tr>
              <a:tr h="3265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1980-89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79.8%</a:t>
                      </a:r>
                      <a:endParaRPr lang="en-US" sz="1600" dirty="0"/>
                    </a:p>
                  </a:txBody>
                  <a:tcPr/>
                </a:tc>
              </a:tr>
              <a:tr h="3162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1990-99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67.0%</a:t>
                      </a:r>
                      <a:endParaRPr lang="en-US" sz="1600" dirty="0"/>
                    </a:p>
                  </a:txBody>
                  <a:tcPr/>
                </a:tc>
              </a:tr>
              <a:tr h="3162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2000-07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63.9%</a:t>
                      </a:r>
                      <a:endParaRPr lang="en-US" sz="1600" dirty="0"/>
                    </a:p>
                  </a:txBody>
                  <a:tcPr/>
                </a:tc>
              </a:tr>
              <a:tr h="3162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72.8%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0" y="4876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</a:t>
            </a:r>
          </a:p>
          <a:p>
            <a:r>
              <a:rPr lang="en-US" sz="1400" dirty="0" smtClean="0">
                <a:latin typeface="+mn-lt"/>
              </a:rPr>
              <a:t>Survey, Q1c, Q2, Q5</a:t>
            </a:r>
            <a:endParaRPr lang="en-US" sz="1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4343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+mn-lt"/>
              </a:rPr>
              <a:t>*Using a scale of 1-5, 1 represents Inadequate and 5 represents Most Adequate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Rating of classroom instruction of LPN education program</a:t>
            </a:r>
            <a:endParaRPr lang="en-US" sz="36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371600" y="1600200"/>
          <a:ext cx="6477000" cy="3855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0093"/>
                <a:gridCol w="1656907"/>
              </a:tblGrid>
              <a:tr h="652985">
                <a:tc>
                  <a:txBody>
                    <a:bodyPr/>
                    <a:lstStyle/>
                    <a:p>
                      <a:endParaRPr lang="en-US" b="0" baseline="0" dirty="0" smtClean="0"/>
                    </a:p>
                    <a:p>
                      <a:r>
                        <a:rPr lang="en-US" b="0" baseline="0" dirty="0" smtClean="0"/>
                        <a:t>Highest ranked content for classroom instruction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Positive rating </a:t>
                      </a:r>
                    </a:p>
                    <a:p>
                      <a:pPr algn="r"/>
                      <a:r>
                        <a:rPr lang="en-US" b="0" dirty="0" smtClean="0"/>
                        <a:t>(4 or 5)*</a:t>
                      </a:r>
                      <a:endParaRPr lang="en-US" b="0" dirty="0"/>
                    </a:p>
                  </a:txBody>
                  <a:tcPr/>
                </a:tc>
              </a:tr>
              <a:tr h="5907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Providing patient care fundamentals such as bathing, personal care, transferring, catheter care, etc.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92.3%</a:t>
                      </a:r>
                      <a:endParaRPr lang="en-US" sz="1600" dirty="0"/>
                    </a:p>
                  </a:txBody>
                  <a:tcPr/>
                </a:tc>
              </a:tr>
              <a:tr h="342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Administration</a:t>
                      </a:r>
                      <a:r>
                        <a:rPr lang="en-US" sz="1600" baseline="0" dirty="0" smtClean="0"/>
                        <a:t> of medications and treatments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89.6%</a:t>
                      </a:r>
                      <a:endParaRPr lang="en-US" sz="1600" dirty="0"/>
                    </a:p>
                  </a:txBody>
                  <a:tcPr/>
                </a:tc>
              </a:tr>
              <a:tr h="342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Decision-making</a:t>
                      </a:r>
                      <a:r>
                        <a:rPr lang="en-US" sz="1600" baseline="0" dirty="0" smtClean="0"/>
                        <a:t> within the LPN scope of practice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77.5%</a:t>
                      </a:r>
                      <a:endParaRPr lang="en-US" sz="1600" dirty="0"/>
                    </a:p>
                  </a:txBody>
                  <a:tcPr/>
                </a:tc>
              </a:tr>
              <a:tr h="652985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Lowest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ranked content for classroom instruction 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Positive rating</a:t>
                      </a:r>
                    </a:p>
                    <a:p>
                      <a:pPr algn="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(4 or 5)*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2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Caring for persons with physical disabilities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55.7%</a:t>
                      </a:r>
                      <a:endParaRPr lang="en-US" sz="1600" dirty="0"/>
                    </a:p>
                  </a:txBody>
                  <a:tcPr/>
                </a:tc>
              </a:tr>
              <a:tr h="5907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Caring for persons with dementia</a:t>
                      </a:r>
                      <a:r>
                        <a:rPr lang="en-US" sz="1600" baseline="0" dirty="0" smtClean="0"/>
                        <a:t> and other mental impairments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50.6%</a:t>
                      </a:r>
                      <a:endParaRPr lang="en-US" sz="1600" dirty="0"/>
                    </a:p>
                  </a:txBody>
                  <a:tcPr/>
                </a:tc>
              </a:tr>
              <a:tr h="342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Caring for persons with behavioral health problems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39.8%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54864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*Using a scale of 1-5, 1 represents Inadequate and 5 represents Most Adequate</a:t>
            </a:r>
          </a:p>
          <a:p>
            <a:r>
              <a:rPr lang="en-US" sz="1400" dirty="0" smtClean="0">
                <a:latin typeface="+mn-lt"/>
              </a:rPr>
              <a:t>SOURCE: CHI 2007-08 Colorado LPN Workforce Survey, Q2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Rating of clinical instruction of LPN education program</a:t>
            </a:r>
            <a:endParaRPr lang="en-US" sz="36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371600" y="1600200"/>
          <a:ext cx="6324600" cy="385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1676400"/>
              </a:tblGrid>
              <a:tr h="653757">
                <a:tc>
                  <a:txBody>
                    <a:bodyPr/>
                    <a:lstStyle/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Highest</a:t>
                      </a:r>
                      <a:r>
                        <a:rPr lang="en-US" b="0" baseline="0" dirty="0" smtClean="0"/>
                        <a:t> ranked content for clinical instruction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Positive</a:t>
                      </a:r>
                      <a:r>
                        <a:rPr lang="en-US" b="0" baseline="0" dirty="0" smtClean="0"/>
                        <a:t> rating</a:t>
                      </a:r>
                    </a:p>
                    <a:p>
                      <a:pPr algn="r"/>
                      <a:r>
                        <a:rPr lang="en-US" b="0" baseline="0" dirty="0" smtClean="0"/>
                        <a:t>(4 or 5)*</a:t>
                      </a:r>
                      <a:endParaRPr lang="en-US" b="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Providing patient care fundamentals such as bathing, personal care, transferring, catheter care,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91.8%</a:t>
                      </a:r>
                      <a:endParaRPr lang="en-US" sz="1600" dirty="0"/>
                    </a:p>
                  </a:txBody>
                  <a:tcPr/>
                </a:tc>
              </a:tr>
              <a:tr h="373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Administration</a:t>
                      </a:r>
                      <a:r>
                        <a:rPr lang="en-US" sz="1600" baseline="0" dirty="0" smtClean="0"/>
                        <a:t> of medications and treatments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88.8%</a:t>
                      </a:r>
                      <a:endParaRPr lang="en-US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Caring</a:t>
                      </a:r>
                      <a:r>
                        <a:rPr lang="en-US" sz="1600" baseline="0" dirty="0" smtClean="0"/>
                        <a:t> for the elderly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74.9%</a:t>
                      </a:r>
                      <a:endParaRPr lang="en-US" sz="1600" dirty="0"/>
                    </a:p>
                  </a:txBody>
                  <a:tcPr/>
                </a:tc>
              </a:tr>
              <a:tr h="653757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Lowest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ranked content for clinical instruction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Positive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rating (4 or 5)*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2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Caring for persons with physical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57.8%</a:t>
                      </a:r>
                      <a:endParaRPr lang="en-US" sz="16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Caring for persons with dementia</a:t>
                      </a:r>
                      <a:r>
                        <a:rPr lang="en-US" sz="1600" baseline="0" dirty="0" smtClean="0"/>
                        <a:t> and other mental impairments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55.0%</a:t>
                      </a:r>
                      <a:endParaRPr lang="en-US" sz="1600" dirty="0"/>
                    </a:p>
                  </a:txBody>
                  <a:tcPr/>
                </a:tc>
              </a:tr>
              <a:tr h="342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Caring for persons with behavioral health problems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45.4%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486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*Using a scale of 1-5, 1 represents Inadequate and 5 represents Most Adequate</a:t>
            </a:r>
          </a:p>
          <a:p>
            <a:r>
              <a:rPr lang="en-US" sz="1400" dirty="0" smtClean="0">
                <a:latin typeface="+mn-lt"/>
              </a:rPr>
              <a:t>SOURCE: CHI 2007-08 Colorado LPN Workforce Survey, Q5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cap="none" dirty="0" smtClean="0"/>
              <a:t>Educational Pursuits</a:t>
            </a:r>
            <a:br>
              <a:rPr lang="en-US" sz="3600" cap="none" dirty="0" smtClean="0"/>
            </a:br>
            <a:r>
              <a:rPr lang="en-US" sz="2400" b="0" cap="none" dirty="0" smtClean="0"/>
              <a:t>[next 3 slides]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5B105-7846-4F0E-B6E5-A431E02F40C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LPN educational pursuits, </a:t>
            </a:r>
            <a:br>
              <a:rPr lang="en-US" dirty="0" smtClean="0"/>
            </a:br>
            <a:r>
              <a:rPr lang="en-US" dirty="0" smtClean="0"/>
              <a:t>2007-08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600200" y="2057400"/>
          <a:ext cx="56388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523"/>
                <a:gridCol w="1273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Educational pursuits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</a:t>
                      </a:r>
                      <a:endParaRPr lang="en-US" b="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Currently enrolled in RN 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15.0%</a:t>
                      </a:r>
                      <a:endParaRPr lang="en-US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</a:t>
                      </a:r>
                      <a:r>
                        <a:rPr lang="en-US" sz="1600" baseline="0" dirty="0" smtClean="0"/>
                        <a:t> to pursue an RN education if not currently enrolled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37.1%</a:t>
                      </a:r>
                      <a:endParaRPr lang="en-US" sz="160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Enrolled in another</a:t>
                      </a:r>
                      <a:r>
                        <a:rPr lang="en-US" sz="1600" baseline="0" dirty="0" smtClean="0"/>
                        <a:t> type of educational 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4.6%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38100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Q10-12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67600" cy="1143000"/>
          </a:xfrm>
        </p:spPr>
        <p:txBody>
          <a:bodyPr/>
          <a:lstStyle/>
          <a:p>
            <a:pPr algn="l"/>
            <a:r>
              <a:rPr lang="en-US" sz="3600" dirty="0" smtClean="0"/>
              <a:t>Characteristics of LPNs enrolled and not enrolled in RN program, 2007-08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60198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Q10, Q18, Q31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239000" cy="438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81200"/>
                <a:gridCol w="2286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LPN</a:t>
                      </a:r>
                      <a:r>
                        <a:rPr lang="en-US" b="0" baseline="0" dirty="0" smtClean="0"/>
                        <a:t> Characteristics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Enrolled</a:t>
                      </a:r>
                      <a:r>
                        <a:rPr lang="en-US" b="0" baseline="0" dirty="0" smtClean="0"/>
                        <a:t> in RN program (N=934)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baseline="0" dirty="0" smtClean="0"/>
                        <a:t>Not enrolled in RN program (N=5,294)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Primary Employer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dirty="0" smtClean="0"/>
                        <a:t>    Nursing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37.4%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Clinic or Physician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Current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 Age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25.4%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    50-59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36.6%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60 or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Important reasons of LPNs not pursuing additional education*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0292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Q13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600200" y="2057400"/>
          <a:ext cx="56388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523"/>
                <a:gridCol w="127327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Reasons**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</a:t>
                      </a:r>
                      <a:endParaRPr lang="en-US" b="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</a:t>
                      </a:r>
                      <a:r>
                        <a:rPr lang="en-US" sz="1600" baseline="0" dirty="0" smtClean="0"/>
                        <a:t>not afford the 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63.0%</a:t>
                      </a:r>
                      <a:endParaRPr lang="en-US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time commitments that take priority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56.8%</a:t>
                      </a:r>
                      <a:endParaRPr lang="en-US" sz="16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Satisfied</a:t>
                      </a:r>
                      <a:r>
                        <a:rPr lang="en-US" sz="1600" baseline="0" dirty="0" smtClean="0"/>
                        <a:t> with current work and do not need additional education or training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46.2%</a:t>
                      </a:r>
                      <a:endParaRPr lang="en-US" sz="16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training program close to where I live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19.3%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41148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*Percentage of LPNs who rated these reasons a 4 or 5 indicating </a:t>
            </a:r>
          </a:p>
          <a:p>
            <a:r>
              <a:rPr lang="en-US" sz="1400" dirty="0" smtClean="0">
                <a:latin typeface="+mn-lt"/>
              </a:rPr>
              <a:t>“important” or “very important”</a:t>
            </a:r>
          </a:p>
          <a:p>
            <a:r>
              <a:rPr lang="en-US" sz="1400" dirty="0" smtClean="0">
                <a:latin typeface="+mn-lt"/>
              </a:rPr>
              <a:t>**Other reasons included: retiring soon,  too old to go back to school, waiting list too long, program requirements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/>
              <a:t>Thanks to the following for their assistance in designing, analyzing and funding the survey…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629400" cy="3916363"/>
          </a:xfrm>
        </p:spPr>
        <p:txBody>
          <a:bodyPr/>
          <a:lstStyle/>
          <a:p>
            <a:pPr eaLnBrk="1" hangingPunct="1"/>
            <a:r>
              <a:rPr lang="en-US" dirty="0" smtClean="0"/>
              <a:t>The Colorado Trust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Joffit</a:t>
            </a:r>
            <a:r>
              <a:rPr lang="en-US" dirty="0" smtClean="0"/>
              <a:t> Group</a:t>
            </a:r>
          </a:p>
          <a:p>
            <a:pPr eaLnBrk="1" hangingPunct="1"/>
            <a:r>
              <a:rPr lang="en-US" dirty="0" smtClean="0"/>
              <a:t>Key Informants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CD985D-B56E-4EEC-AD91-FF4E1B1FFA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cap="none" dirty="0" smtClean="0"/>
              <a:t>Recruitment and Retention</a:t>
            </a:r>
            <a:br>
              <a:rPr lang="en-US" sz="3600" cap="none" dirty="0" smtClean="0"/>
            </a:br>
            <a:r>
              <a:rPr lang="en-US" sz="2400" b="0" cap="none" dirty="0" smtClean="0"/>
              <a:t>[next 4 slides]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5B105-7846-4F0E-B6E5-A431E02F40C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LPN workplace incentives, </a:t>
            </a:r>
            <a:br>
              <a:rPr lang="en-US" sz="3600" dirty="0" smtClean="0"/>
            </a:br>
            <a:r>
              <a:rPr lang="en-US" sz="3600" dirty="0" smtClean="0"/>
              <a:t>2007-08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524000" y="1600200"/>
          <a:ext cx="60960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143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Most</a:t>
                      </a:r>
                      <a:r>
                        <a:rPr lang="en-US" b="0" baseline="0" dirty="0" smtClean="0"/>
                        <a:t> common</a:t>
                      </a:r>
                      <a:r>
                        <a:rPr lang="en-US" b="0" dirty="0" smtClean="0"/>
                        <a:t> workplace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</a:t>
                      </a:r>
                      <a:endParaRPr lang="en-US" b="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Flexible</a:t>
                      </a:r>
                      <a:r>
                        <a:rPr lang="en-US" sz="1600" baseline="0" dirty="0" smtClean="0"/>
                        <a:t> work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49.9%</a:t>
                      </a:r>
                      <a:endParaRPr lang="en-US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Tuition</a:t>
                      </a:r>
                      <a:r>
                        <a:rPr lang="en-US" sz="1600" baseline="0" dirty="0" smtClean="0"/>
                        <a:t> reimbursement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21.9%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Signing</a:t>
                      </a:r>
                      <a:r>
                        <a:rPr lang="en-US" sz="1600" baseline="0" dirty="0" smtClean="0"/>
                        <a:t> bonus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9.9%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</a:t>
                      </a:r>
                      <a:r>
                        <a:rPr lang="en-US" sz="1600" baseline="0" dirty="0" smtClean="0"/>
                        <a:t> loan forgiveness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1.9%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Rank order of highest importance*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Flexible work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89.9%</a:t>
                      </a:r>
                      <a:endParaRPr lang="en-US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Tuition reimbursement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72.0%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Signing bonus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61.9%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 loan forgiveness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56.0%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518160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*Percentage of LPNs who rated these reasons a 4 or 5 indicating  “important” or “very important”</a:t>
            </a:r>
          </a:p>
          <a:p>
            <a:r>
              <a:rPr lang="en-US" sz="1400" dirty="0" smtClean="0">
                <a:latin typeface="+mn-lt"/>
              </a:rPr>
              <a:t>SOURCE: CHI 2007-08 Colorado LPN Workforce Survey, Q27, Q28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LPN wages earned by employment setting, 2007-08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343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Q18, Q21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219200" y="1905000"/>
          <a:ext cx="6934201" cy="208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752"/>
                <a:gridCol w="1240848"/>
                <a:gridCol w="1264920"/>
                <a:gridCol w="1713156"/>
                <a:gridCol w="1060525"/>
              </a:tblGrid>
              <a:tr h="64429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Employment</a:t>
                      </a:r>
                      <a:r>
                        <a:rPr lang="en-US" b="0" baseline="0" dirty="0" smtClean="0"/>
                        <a:t> setting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Nursing</a:t>
                      </a:r>
                      <a:r>
                        <a:rPr lang="en-US" b="0" baseline="0" dirty="0" smtClean="0"/>
                        <a:t> home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Hospital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Clinic/physician office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Other*</a:t>
                      </a:r>
                      <a:endParaRPr lang="en-US" b="0" dirty="0"/>
                    </a:p>
                  </a:txBody>
                  <a:tcPr/>
                </a:tc>
              </a:tr>
              <a:tr h="337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 to $15/hr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13.8%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18.4%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4.9%</a:t>
                      </a:r>
                      <a:endParaRPr lang="en-US" sz="1600" dirty="0"/>
                    </a:p>
                  </a:txBody>
                  <a:tcPr/>
                </a:tc>
              </a:tr>
              <a:tr h="383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$15.01 - $20/hr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32.7%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47.0%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49.2%</a:t>
                      </a:r>
                      <a:endParaRPr lang="en-US" sz="1600" dirty="0"/>
                    </a:p>
                  </a:txBody>
                  <a:tcPr/>
                </a:tc>
              </a:tr>
              <a:tr h="383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$20.01-$25/hr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53.4%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38.8%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36.8%</a:t>
                      </a:r>
                      <a:endParaRPr lang="en-US" sz="1600" dirty="0"/>
                    </a:p>
                  </a:txBody>
                  <a:tcPr/>
                </a:tc>
              </a:tr>
              <a:tr h="3086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More than $25/hr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9.1%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40386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*Other included corrections, assisted-living facilities, behavioral health.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Top 5 reasons of LPNs not working in a clinical position*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371600" y="1676400"/>
          <a:ext cx="6019800" cy="20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89"/>
                <a:gridCol w="1108911"/>
              </a:tblGrid>
              <a:tr h="37525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Percent**</a:t>
                      </a:r>
                      <a:endParaRPr lang="en-US" b="0" dirty="0"/>
                    </a:p>
                  </a:txBody>
                  <a:tcPr/>
                </a:tc>
              </a:tr>
              <a:tr h="3113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Wages</a:t>
                      </a:r>
                      <a:r>
                        <a:rPr lang="en-US" sz="1600" baseline="0" dirty="0" smtClean="0"/>
                        <a:t> insufficient given the workload and responsibility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57.1%</a:t>
                      </a:r>
                      <a:endParaRPr lang="en-US" sz="1600" dirty="0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Too much stress on the job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55.9%</a:t>
                      </a:r>
                      <a:endParaRPr lang="en-US" sz="1600" dirty="0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Did not feel respected in the work performed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53.3%</a:t>
                      </a:r>
                      <a:endParaRPr lang="en-US" sz="1600" dirty="0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Insufficient benefits (e.g.  sick leave, health insurance)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43.0%</a:t>
                      </a:r>
                      <a:endParaRPr lang="en-US" sz="1600" dirty="0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Hours too long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40.7%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4343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Q16</a:t>
            </a:r>
            <a:endParaRPr lang="en-US" sz="1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810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*28 percent of LPNs reported not being employed in a clinical position</a:t>
            </a:r>
          </a:p>
          <a:p>
            <a:r>
              <a:rPr lang="en-US" sz="1400" dirty="0" smtClean="0">
                <a:latin typeface="+mn-lt"/>
              </a:rPr>
              <a:t>**Percentage of LPNs who rated these reasons a 4 or 5 indicating “very important”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Top 5 reasons of LPNs planning to leave their employer in next 12 months*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114800"/>
            <a:ext cx="624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*24 percent of LPNs reported that they plan to leave their current employer within the next 12 months</a:t>
            </a:r>
          </a:p>
          <a:p>
            <a:r>
              <a:rPr lang="en-US" sz="1400" dirty="0" smtClean="0">
                <a:latin typeface="+mn-lt"/>
              </a:rPr>
              <a:t>**Percentage of LPNs who rated these reasons a 4 or 5 indicating “very important”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48768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Q26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1371600" y="1752600"/>
          <a:ext cx="6324600" cy="228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1143000"/>
              </a:tblGrid>
              <a:tr h="36972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Percent**</a:t>
                      </a:r>
                      <a:endParaRPr lang="en-US" b="0" dirty="0"/>
                    </a:p>
                  </a:txBody>
                  <a:tcPr/>
                </a:tc>
              </a:tr>
              <a:tr h="316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Too much stress on the 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70.1%</a:t>
                      </a:r>
                      <a:endParaRPr lang="en-US" sz="1600" dirty="0"/>
                    </a:p>
                  </a:txBody>
                  <a:tcPr/>
                </a:tc>
              </a:tr>
              <a:tr h="4379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wages are insufficient given the workload</a:t>
                      </a:r>
                      <a:r>
                        <a:rPr lang="en-US" sz="1600" baseline="0" dirty="0" smtClean="0"/>
                        <a:t> and responsibility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69.2%</a:t>
                      </a:r>
                      <a:endParaRPr lang="en-US" sz="1600" dirty="0"/>
                    </a:p>
                  </a:txBody>
                  <a:tcPr/>
                </a:tc>
              </a:tr>
              <a:tr h="330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 not feel respected in the work I do as</a:t>
                      </a:r>
                      <a:r>
                        <a:rPr lang="en-US" sz="1600" baseline="0" dirty="0" smtClean="0"/>
                        <a:t> an LPN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66.2%</a:t>
                      </a:r>
                      <a:endParaRPr lang="en-US" sz="1600" dirty="0"/>
                    </a:p>
                  </a:txBody>
                  <a:tcPr/>
                </a:tc>
              </a:tr>
              <a:tr h="330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Insufficient benefits (e.g. sick leave, health insurance)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52.0%</a:t>
                      </a:r>
                      <a:endParaRPr lang="en-US" sz="1600" dirty="0"/>
                    </a:p>
                  </a:txBody>
                  <a:tcPr/>
                </a:tc>
              </a:tr>
              <a:tr h="330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am pursuing more education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46.4%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Full report available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848600" cy="4373563"/>
          </a:xfrm>
        </p:spPr>
        <p:txBody>
          <a:bodyPr/>
          <a:lstStyle/>
          <a:p>
            <a:r>
              <a:rPr lang="en-US" dirty="0" smtClean="0"/>
              <a:t>Colorado Health Institute website</a:t>
            </a:r>
          </a:p>
          <a:p>
            <a:r>
              <a:rPr lang="en-US" dirty="0" smtClean="0"/>
              <a:t>Publications:  </a:t>
            </a:r>
            <a:r>
              <a:rPr lang="en-US" i="1" dirty="0" smtClean="0"/>
              <a:t>2007-08 Colorado Licensed Practical Nurse Workforce Survey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http://www.coloradohealthinstitute.org/Documents/workforce/2007_LPN_findings.pdf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Questions and Comments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525963"/>
          </a:xfrm>
        </p:spPr>
        <p:txBody>
          <a:bodyPr/>
          <a:lstStyle/>
          <a:p>
            <a:pPr marL="0">
              <a:buNone/>
            </a:pPr>
            <a:r>
              <a:rPr lang="en-US" dirty="0" smtClean="0"/>
              <a:t>Contact:</a:t>
            </a:r>
          </a:p>
          <a:p>
            <a:pPr>
              <a:buNone/>
            </a:pPr>
            <a:r>
              <a:rPr lang="en-US" dirty="0" smtClean="0"/>
              <a:t>Christine Demont-Heinrich</a:t>
            </a:r>
          </a:p>
          <a:p>
            <a:pPr>
              <a:buNone/>
            </a:pPr>
            <a:r>
              <a:rPr lang="en-US" dirty="0" smtClean="0"/>
              <a:t>303.831.4200 x 223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demontheinrichc@ColoradoHealthInstitute.org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www.ColoradoHealthInstitute.org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Survey methods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5438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2,500 surveys were mailed to a randomly selected sample of active licensed LPNs in late November 2007</a:t>
            </a:r>
          </a:p>
          <a:p>
            <a:pPr lvl="1" eaLnBrk="1" hangingPunct="1">
              <a:buFont typeface="Gill Sans MT" pitchFamily="34" charset="0"/>
              <a:buChar char="–"/>
            </a:pPr>
            <a:r>
              <a:rPr lang="en-US" sz="2400" dirty="0" smtClean="0"/>
              <a:t>107 surveys undeliverable</a:t>
            </a:r>
          </a:p>
          <a:p>
            <a:pPr lvl="1" eaLnBrk="1" hangingPunct="1">
              <a:buFont typeface="Gill Sans MT" pitchFamily="34" charset="0"/>
              <a:buChar char="–"/>
            </a:pPr>
            <a:r>
              <a:rPr lang="en-US" sz="2400" dirty="0" smtClean="0"/>
              <a:t>2,393 surveys delivered</a:t>
            </a:r>
            <a:endParaRPr lang="en-US" sz="2000" dirty="0" smtClean="0"/>
          </a:p>
          <a:p>
            <a:pPr lvl="1" eaLnBrk="1" hangingPunct="1">
              <a:buFont typeface="Gill Sans MT" pitchFamily="34" charset="0"/>
              <a:buChar char="–"/>
            </a:pPr>
            <a:r>
              <a:rPr lang="en-US" sz="2400" dirty="0" smtClean="0"/>
              <a:t>1,002 LPNs completed a survey (42% response rate)</a:t>
            </a:r>
          </a:p>
          <a:p>
            <a:pPr eaLnBrk="1" hangingPunct="1"/>
            <a:r>
              <a:rPr lang="en-US" sz="2800" dirty="0" smtClean="0"/>
              <a:t>Data were cleaned and weighted to represent 9,719 active licensed LPNs in Colorado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5B47D5-81A3-448C-B95E-0CCF8CD86B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cap="none" dirty="0" smtClean="0"/>
              <a:t>Profile of Colorado LPNs </a:t>
            </a:r>
            <a:br>
              <a:rPr lang="en-US" sz="3600" cap="none" dirty="0" smtClean="0"/>
            </a:br>
            <a:r>
              <a:rPr lang="en-US" sz="2400" b="0" cap="none" dirty="0" smtClean="0"/>
              <a:t>[next 4 slides]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0C7DA-BE77-4C11-B24C-A79DBF66CD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467600" cy="990600"/>
          </a:xfrm>
        </p:spPr>
        <p:txBody>
          <a:bodyPr/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Age demographics of licensed Colorado LPNs, 2007-08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57400" y="1981200"/>
          <a:ext cx="5029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980"/>
                <a:gridCol w="955110"/>
                <a:gridCol w="1336110"/>
              </a:tblGrid>
              <a:tr h="304800">
                <a:tc>
                  <a:txBody>
                    <a:bodyPr/>
                    <a:lstStyle/>
                    <a:p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LPNs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2008 Colorado workforce*</a:t>
                      </a: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34 years or younger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35.8%</a:t>
                      </a:r>
                    </a:p>
                  </a:txBody>
                  <a:tcPr marL="9525" marR="9525" marT="9525" marB="0" anchor="ctr"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35-44 years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23.2%</a:t>
                      </a: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45-54 years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23.7%</a:t>
                      </a:r>
                    </a:p>
                  </a:txBody>
                  <a:tcPr marL="9525" marR="9525" marT="9525" marB="0" anchor="ctr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55-64 years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13.7%</a:t>
                      </a: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65 years or older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72440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*Includes workers 19 years or older</a:t>
            </a:r>
          </a:p>
          <a:p>
            <a:r>
              <a:rPr lang="en-US" sz="1400" dirty="0" smtClean="0">
                <a:latin typeface="+mn-lt"/>
              </a:rPr>
              <a:t>SOURCES: CHI 2007-08 Colorado LPN Workforce Survey,  Q31;</a:t>
            </a:r>
          </a:p>
          <a:p>
            <a:r>
              <a:rPr lang="en-US" sz="1400" dirty="0" smtClean="0">
                <a:latin typeface="+mn-lt"/>
              </a:rPr>
              <a:t>U.S. Census Bureau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Gender and race/ethnicity of licensed Colorado LPNs, 2007-08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5334001" cy="412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1"/>
                <a:gridCol w="1143000"/>
                <a:gridCol w="1371600"/>
              </a:tblGrid>
              <a:tr h="304800">
                <a:tc>
                  <a:txBody>
                    <a:bodyPr/>
                    <a:lstStyle/>
                    <a:p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Demographic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characteristic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LPNs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2008 Colorado population</a:t>
                      </a: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Female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49.6%</a:t>
                      </a:r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Male 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50.4%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White, non-Hispanic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71.1%</a:t>
                      </a:r>
                      <a:endParaRPr 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19.9%</a:t>
                      </a:r>
                      <a:endParaRPr lang="en-US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Black, non-Hispanic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4.2%</a:t>
                      </a:r>
                      <a:endParaRPr lang="en-US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American Indian/Alaskan Native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</a:tr>
              <a:tr h="378423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Asian/Pacific Islander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/>
                </a:tc>
              </a:tr>
              <a:tr h="261657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Multi-racial/multi-ethnic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57150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SOURCES: CHI 2007-08 Colorado LPN Workforce Survey, Q32 and Q33;</a:t>
            </a:r>
          </a:p>
          <a:p>
            <a:r>
              <a:rPr lang="en-US" sz="1400" dirty="0" smtClean="0">
                <a:latin typeface="+mn-lt"/>
              </a:rPr>
              <a:t>U.S. Census Bureau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Geographic profile of licensed Colorado LPNs, 2007-08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05000" y="1752600"/>
          <a:ext cx="441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143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Geographic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characteristic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LPNs</a:t>
                      </a:r>
                    </a:p>
                  </a:txBody>
                  <a:tcPr/>
                </a:tc>
              </a:tr>
              <a:tr h="322204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Born in the United States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94.4%</a:t>
                      </a:r>
                      <a:endParaRPr lang="en-US" dirty="0"/>
                    </a:p>
                  </a:txBody>
                  <a:tcPr/>
                </a:tc>
              </a:tr>
              <a:tr h="322204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Born in a foreign country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5.6%</a:t>
                      </a:r>
                      <a:endParaRPr lang="en-US" dirty="0"/>
                    </a:p>
                  </a:txBody>
                  <a:tcPr/>
                </a:tc>
              </a:tr>
              <a:tr h="322204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Grew up in a rural community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48.6%</a:t>
                      </a:r>
                      <a:endParaRPr lang="en-US" dirty="0"/>
                    </a:p>
                  </a:txBody>
                  <a:tcPr/>
                </a:tc>
              </a:tr>
              <a:tr h="322204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Live in a rural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21.1%</a:t>
                      </a:r>
                      <a:endParaRPr lang="en-US" dirty="0"/>
                    </a:p>
                  </a:txBody>
                  <a:tcPr/>
                </a:tc>
              </a:tr>
              <a:tr h="322204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Work in a rural community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23.5%</a:t>
                      </a:r>
                      <a:endParaRPr lang="en-US" dirty="0"/>
                    </a:p>
                  </a:txBody>
                  <a:tcPr/>
                </a:tc>
              </a:tr>
              <a:tr h="316565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Grew up in and work in rural community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13.6%</a:t>
                      </a:r>
                      <a:endParaRPr lang="en-US" dirty="0"/>
                    </a:p>
                  </a:txBody>
                  <a:tcPr/>
                </a:tc>
              </a:tr>
              <a:tr h="316565">
                <a:tc>
                  <a:txBody>
                    <a:bodyPr/>
                    <a:lstStyle/>
                    <a:p>
                      <a:r>
                        <a:rPr lang="en-US" sz="1800" cap="none" baseline="0" dirty="0" smtClean="0"/>
                        <a:t>Grew up in urban community and work in rural community</a:t>
                      </a:r>
                      <a:endParaRPr lang="en-US" sz="1800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52578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</a:t>
            </a:r>
          </a:p>
          <a:p>
            <a:r>
              <a:rPr lang="en-US" sz="1400" dirty="0" smtClean="0">
                <a:latin typeface="+mn-lt"/>
              </a:rPr>
              <a:t>Q19, Q29, Q30, Q35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67600" cy="1143000"/>
          </a:xfrm>
        </p:spPr>
        <p:txBody>
          <a:bodyPr/>
          <a:lstStyle/>
          <a:p>
            <a:pPr algn="l"/>
            <a:r>
              <a:rPr lang="en-US" sz="3600" dirty="0" smtClean="0"/>
              <a:t>First employer after graduation compared to current employer, 07-08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330-D2A7-4A24-8D59-0FA1E1E771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7848601" cy="446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600200"/>
                <a:gridCol w="1905001"/>
              </a:tblGrid>
              <a:tr h="609600">
                <a:tc>
                  <a:txBody>
                    <a:bodyPr/>
                    <a:lstStyle/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Type of employer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First employer</a:t>
                      </a:r>
                      <a:r>
                        <a:rPr lang="en-US" b="0" baseline="0" dirty="0" smtClean="0"/>
                        <a:t> (N=9,157)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baseline="0" dirty="0" smtClean="0"/>
                        <a:t>Current employer (N=6,285)</a:t>
                      </a:r>
                      <a:endParaRPr lang="en-US" b="0" dirty="0"/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r>
                        <a:rPr lang="en-US" dirty="0" smtClean="0"/>
                        <a:t>Nursing</a:t>
                      </a:r>
                      <a:r>
                        <a:rPr lang="en-US" baseline="0" dirty="0" smtClean="0"/>
                        <a:t>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36.7%</a:t>
                      </a:r>
                      <a:endParaRPr lang="en-US" dirty="0"/>
                    </a:p>
                  </a:txBody>
                  <a:tcPr/>
                </a:tc>
              </a:tr>
              <a:tr h="380266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15.8%</a:t>
                      </a:r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r>
                        <a:rPr lang="en-US" dirty="0" smtClean="0"/>
                        <a:t>Rehabilitation</a:t>
                      </a:r>
                      <a:r>
                        <a:rPr lang="en-US" baseline="0" dirty="0" smtClean="0"/>
                        <a:t> facility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2.7%</a:t>
                      </a:r>
                      <a:endParaRPr lang="en-US" dirty="0"/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r>
                        <a:rPr lang="en-US" baseline="0" dirty="0" smtClean="0"/>
                        <a:t> health agency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5.2%</a:t>
                      </a:r>
                      <a:endParaRPr lang="en-US" dirty="0"/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</a:t>
                      </a:r>
                      <a:r>
                        <a:rPr lang="en-US" baseline="0" dirty="0" smtClean="0"/>
                        <a:t> health facility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health/Community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r>
                        <a:rPr lang="en-US" dirty="0" smtClean="0"/>
                        <a:t>Clinic or physician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17.0%</a:t>
                      </a:r>
                      <a:endParaRPr lang="en-US" dirty="0"/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School-based health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Did not work as LPN after training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383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 have never worked as an LPN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1722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SOURCE: CHI 2007-08 Colorado LPN Workforce Survey, Q7, Q18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cap="none" dirty="0" smtClean="0"/>
              <a:t>Rating of Educational Experience</a:t>
            </a:r>
            <a:br>
              <a:rPr lang="en-US" sz="3600" cap="none" dirty="0" smtClean="0"/>
            </a:br>
            <a:r>
              <a:rPr lang="en-US" sz="2400" b="0" cap="none" dirty="0" smtClean="0"/>
              <a:t>[next 6 slides]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0C7DA-BE77-4C11-B24C-A79DBF66CD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7_CHI_template">
  <a:themeElements>
    <a:clrScheme name="CHI_Colors">
      <a:dk1>
        <a:srgbClr val="000000"/>
      </a:dk1>
      <a:lt1>
        <a:srgbClr val="FFFFFF"/>
      </a:lt1>
      <a:dk2>
        <a:srgbClr val="AFAFAF"/>
      </a:dk2>
      <a:lt2>
        <a:srgbClr val="EAEAEA"/>
      </a:lt2>
      <a:accent1>
        <a:srgbClr val="005595"/>
      </a:accent1>
      <a:accent2>
        <a:srgbClr val="C74746"/>
      </a:accent2>
      <a:accent3>
        <a:srgbClr val="A3AD36"/>
      </a:accent3>
      <a:accent4>
        <a:srgbClr val="FF6600"/>
      </a:accent4>
      <a:accent5>
        <a:srgbClr val="FFC000"/>
      </a:accent5>
      <a:accent6>
        <a:srgbClr val="EBE229"/>
      </a:accent6>
      <a:hlink>
        <a:srgbClr val="005595"/>
      </a:hlink>
      <a:folHlink>
        <a:srgbClr val="7030A0"/>
      </a:folHlink>
    </a:clrScheme>
    <a:fontScheme name="CHI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2007_CHI_template</Template>
  <TotalTime>15260</TotalTime>
  <Words>1701</Words>
  <Application>Microsoft Office PowerPoint</Application>
  <PresentationFormat>On-screen Show (4:3)</PresentationFormat>
  <Paragraphs>456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2007_CHI_template</vt:lpstr>
      <vt:lpstr>2007-08 Colorado LPN Workforce Survey</vt:lpstr>
      <vt:lpstr>Thanks to the following for their assistance in designing, analyzing and funding the survey…</vt:lpstr>
      <vt:lpstr>Survey methods</vt:lpstr>
      <vt:lpstr>Profile of Colorado LPNs  [next 4 slides]</vt:lpstr>
      <vt:lpstr> Age demographics of licensed Colorado LPNs, 2007-08  </vt:lpstr>
      <vt:lpstr>Gender and race/ethnicity of licensed Colorado LPNs, 2007-08</vt:lpstr>
      <vt:lpstr>Geographic profile of licensed Colorado LPNs, 2007-08</vt:lpstr>
      <vt:lpstr>First employer after graduation compared to current employer, 07-08</vt:lpstr>
      <vt:lpstr>Rating of Educational Experience [next 6 slides]</vt:lpstr>
      <vt:lpstr>Location of LPN classroom instruction</vt:lpstr>
      <vt:lpstr>Colorado schools or programs where LPNs received LPN diploma*</vt:lpstr>
      <vt:lpstr>Location where LPNs received most of their clinical training</vt:lpstr>
      <vt:lpstr>Rating of preparation for first LPN position by graduation year</vt:lpstr>
      <vt:lpstr>Rating of classroom instruction of LPN education program</vt:lpstr>
      <vt:lpstr>Rating of clinical instruction of LPN education program</vt:lpstr>
      <vt:lpstr>Educational Pursuits [next 3 slides]</vt:lpstr>
      <vt:lpstr>LPN educational pursuits,  2007-08</vt:lpstr>
      <vt:lpstr>Characteristics of LPNs enrolled and not enrolled in RN program, 2007-08</vt:lpstr>
      <vt:lpstr>Important reasons of LPNs not pursuing additional education*</vt:lpstr>
      <vt:lpstr>Recruitment and Retention [next 4 slides]</vt:lpstr>
      <vt:lpstr>LPN workplace incentives,  2007-08</vt:lpstr>
      <vt:lpstr>LPN wages earned by employment setting, 2007-08</vt:lpstr>
      <vt:lpstr>Top 5 reasons of LPNs not working in a clinical position*</vt:lpstr>
      <vt:lpstr>Top 5 reasons of LPNs planning to leave their employer in next 12 months*</vt:lpstr>
      <vt:lpstr>Full report available</vt:lpstr>
      <vt:lpstr>Questions and Comments</vt:lpstr>
    </vt:vector>
  </TitlesOfParts>
  <Company>CHI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2007-08 Colorado LPN Workforce Survey: Survey Findings</dc:title>
  <dc:creator>Colorado Health Institute</dc:creator>
  <dc:description>&lt;!--PICODATESETmmddyyyy=10012009--&gt;</dc:description>
  <cp:lastModifiedBy>Kindle Morell</cp:lastModifiedBy>
  <cp:revision>2791</cp:revision>
  <dcterms:created xsi:type="dcterms:W3CDTF">2008-08-07T14:17:40Z</dcterms:created>
  <dcterms:modified xsi:type="dcterms:W3CDTF">2009-10-06T20:25:14Z</dcterms:modified>
</cp:coreProperties>
</file>