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handoutMasterIdLst>
    <p:handoutMasterId r:id="rId31"/>
  </p:handoutMasterIdLst>
  <p:sldIdLst>
    <p:sldId id="344" r:id="rId2"/>
    <p:sldId id="312" r:id="rId3"/>
    <p:sldId id="356" r:id="rId4"/>
    <p:sldId id="345" r:id="rId5"/>
    <p:sldId id="361" r:id="rId6"/>
    <p:sldId id="362" r:id="rId7"/>
    <p:sldId id="363" r:id="rId8"/>
    <p:sldId id="357" r:id="rId9"/>
    <p:sldId id="366" r:id="rId10"/>
    <p:sldId id="364" r:id="rId11"/>
    <p:sldId id="365" r:id="rId12"/>
    <p:sldId id="367" r:id="rId13"/>
    <p:sldId id="358" r:id="rId14"/>
    <p:sldId id="359" r:id="rId15"/>
    <p:sldId id="378" r:id="rId16"/>
    <p:sldId id="309" r:id="rId17"/>
    <p:sldId id="375" r:id="rId18"/>
    <p:sldId id="380" r:id="rId19"/>
    <p:sldId id="381" r:id="rId20"/>
    <p:sldId id="383" r:id="rId21"/>
    <p:sldId id="384" r:id="rId22"/>
    <p:sldId id="379" r:id="rId23"/>
    <p:sldId id="385" r:id="rId24"/>
    <p:sldId id="348" r:id="rId25"/>
    <p:sldId id="349" r:id="rId26"/>
    <p:sldId id="350" r:id="rId27"/>
    <p:sldId id="386" r:id="rId28"/>
    <p:sldId id="387" r:id="rId29"/>
  </p:sldIdLst>
  <p:sldSz cx="9144000" cy="6858000" type="screen4x3"/>
  <p:notesSz cx="6858000" cy="91995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63733" autoAdjust="0"/>
  </p:normalViewPr>
  <p:slideViewPr>
    <p:cSldViewPr>
      <p:cViewPr>
        <p:scale>
          <a:sx n="60" d="100"/>
          <a:sy n="60" d="100"/>
        </p:scale>
        <p:origin x="-1434" y="-114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838"/>
    </p:cViewPr>
  </p:sorterViewPr>
  <p:notesViewPr>
    <p:cSldViewPr>
      <p:cViewPr varScale="1">
        <p:scale>
          <a:sx n="65" d="100"/>
          <a:sy n="65" d="100"/>
        </p:scale>
        <p:origin x="-1980" y="-114"/>
      </p:cViewPr>
      <p:guideLst>
        <p:guide orient="horz" pos="289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eking\Desktop\copopulation65olderforLTCwlp.csv"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lineChart>
        <c:grouping val="standard"/>
        <c:ser>
          <c:idx val="0"/>
          <c:order val="0"/>
          <c:tx>
            <c:strRef>
              <c:f>copopulation65olderforLTCwlp!$B$18</c:f>
              <c:strCache>
                <c:ptCount val="1"/>
                <c:pt idx="0">
                  <c:v>65 to 74</c:v>
                </c:pt>
              </c:strCache>
            </c:strRef>
          </c:tx>
          <c:spPr>
            <a:ln w="50800"/>
          </c:spPr>
          <c:dLbls>
            <c:dLbl>
              <c:idx val="0"/>
              <c:layout>
                <c:manualLayout>
                  <c:x val="-0.11361449512207197"/>
                  <c:y val="-6.4102564102564413E-3"/>
                </c:manualLayout>
              </c:layout>
              <c:showVal val="1"/>
            </c:dLbl>
            <c:dLbl>
              <c:idx val="3"/>
              <c:layout>
                <c:manualLayout>
                  <c:x val="-4.1287188828172415E-2"/>
                  <c:y val="-5.5555555555555455E-2"/>
                </c:manualLayout>
              </c:layout>
              <c:showVal val="1"/>
            </c:dLbl>
            <c:delete val="1"/>
          </c:dLbls>
          <c:cat>
            <c:numRef>
              <c:f>copopulation65olderforLTCwlp!$C$17:$F$17</c:f>
              <c:numCache>
                <c:formatCode>General</c:formatCode>
                <c:ptCount val="4"/>
                <c:pt idx="0">
                  <c:v>2000</c:v>
                </c:pt>
                <c:pt idx="1">
                  <c:v>2010</c:v>
                </c:pt>
                <c:pt idx="2">
                  <c:v>2020</c:v>
                </c:pt>
                <c:pt idx="3">
                  <c:v>2030</c:v>
                </c:pt>
              </c:numCache>
            </c:numRef>
          </c:cat>
          <c:val>
            <c:numRef>
              <c:f>copopulation65olderforLTCwlp!$C$18:$F$18</c:f>
              <c:numCache>
                <c:formatCode>_(* #,##0_);_(* \(#,##0\);_(* "-"??_);_(@_)</c:formatCode>
                <c:ptCount val="4"/>
                <c:pt idx="0">
                  <c:v>227473</c:v>
                </c:pt>
                <c:pt idx="1">
                  <c:v>293112</c:v>
                </c:pt>
                <c:pt idx="2">
                  <c:v>581273</c:v>
                </c:pt>
                <c:pt idx="3">
                  <c:v>715873</c:v>
                </c:pt>
              </c:numCache>
            </c:numRef>
          </c:val>
        </c:ser>
        <c:ser>
          <c:idx val="1"/>
          <c:order val="1"/>
          <c:tx>
            <c:strRef>
              <c:f>copopulation65olderforLTCwlp!$B$19</c:f>
              <c:strCache>
                <c:ptCount val="1"/>
                <c:pt idx="0">
                  <c:v>75 to 84</c:v>
                </c:pt>
              </c:strCache>
            </c:strRef>
          </c:tx>
          <c:spPr>
            <a:ln w="50800"/>
          </c:spPr>
          <c:dLbls>
            <c:dLbl>
              <c:idx val="0"/>
              <c:layout>
                <c:manualLayout>
                  <c:x val="-0.11442764819491934"/>
                  <c:y val="6.0536543508984504E-3"/>
                </c:manualLayout>
              </c:layout>
              <c:showVal val="1"/>
            </c:dLbl>
            <c:dLbl>
              <c:idx val="3"/>
              <c:layout>
                <c:manualLayout>
                  <c:x val="-3.1572556162720096E-2"/>
                  <c:y val="-5.5555555555555455E-2"/>
                </c:manualLayout>
              </c:layout>
              <c:showVal val="1"/>
            </c:dLbl>
            <c:delete val="1"/>
          </c:dLbls>
          <c:cat>
            <c:numRef>
              <c:f>copopulation65olderforLTCwlp!$C$17:$F$17</c:f>
              <c:numCache>
                <c:formatCode>General</c:formatCode>
                <c:ptCount val="4"/>
                <c:pt idx="0">
                  <c:v>2000</c:v>
                </c:pt>
                <c:pt idx="1">
                  <c:v>2010</c:v>
                </c:pt>
                <c:pt idx="2">
                  <c:v>2020</c:v>
                </c:pt>
                <c:pt idx="3">
                  <c:v>2030</c:v>
                </c:pt>
              </c:numCache>
            </c:numRef>
          </c:cat>
          <c:val>
            <c:numRef>
              <c:f>copopulation65olderforLTCwlp!$C$19:$F$19</c:f>
              <c:numCache>
                <c:formatCode>_(* #,##0_);_(* \(#,##0\);_(* "-"??_);_(@_)</c:formatCode>
                <c:ptCount val="4"/>
                <c:pt idx="0">
                  <c:v>142818</c:v>
                </c:pt>
                <c:pt idx="1">
                  <c:v>180742</c:v>
                </c:pt>
                <c:pt idx="2">
                  <c:v>243437</c:v>
                </c:pt>
                <c:pt idx="3">
                  <c:v>480385</c:v>
                </c:pt>
              </c:numCache>
            </c:numRef>
          </c:val>
        </c:ser>
        <c:ser>
          <c:idx val="2"/>
          <c:order val="2"/>
          <c:tx>
            <c:strRef>
              <c:f>copopulation65olderforLTCwlp!$B$20</c:f>
              <c:strCache>
                <c:ptCount val="1"/>
                <c:pt idx="0">
                  <c:v>85 to 90+</c:v>
                </c:pt>
              </c:strCache>
            </c:strRef>
          </c:tx>
          <c:spPr>
            <a:ln w="50800"/>
          </c:spPr>
          <c:dLbls>
            <c:dLbl>
              <c:idx val="0"/>
              <c:layout>
                <c:manualLayout>
                  <c:x val="-0.10556925667310472"/>
                  <c:y val="-6.4102564102563276E-3"/>
                </c:manualLayout>
              </c:layout>
              <c:showVal val="1"/>
            </c:dLbl>
            <c:dLbl>
              <c:idx val="3"/>
              <c:layout>
                <c:manualLayout>
                  <c:x val="-3.6429872495446533E-2"/>
                  <c:y val="-5.0925925925926124E-2"/>
                </c:manualLayout>
              </c:layout>
              <c:showVal val="1"/>
            </c:dLbl>
            <c:delete val="1"/>
          </c:dLbls>
          <c:cat>
            <c:numRef>
              <c:f>copopulation65olderforLTCwlp!$C$17:$F$17</c:f>
              <c:numCache>
                <c:formatCode>General</c:formatCode>
                <c:ptCount val="4"/>
                <c:pt idx="0">
                  <c:v>2000</c:v>
                </c:pt>
                <c:pt idx="1">
                  <c:v>2010</c:v>
                </c:pt>
                <c:pt idx="2">
                  <c:v>2020</c:v>
                </c:pt>
                <c:pt idx="3">
                  <c:v>2030</c:v>
                </c:pt>
              </c:numCache>
            </c:numRef>
          </c:cat>
          <c:val>
            <c:numRef>
              <c:f>copopulation65olderforLTCwlp!$C$20:$F$20</c:f>
              <c:numCache>
                <c:formatCode>_(* #,##0_);_(* \(#,##0\);_(* "-"??_);_(@_)</c:formatCode>
                <c:ptCount val="4"/>
                <c:pt idx="0">
                  <c:v>48690</c:v>
                </c:pt>
                <c:pt idx="1">
                  <c:v>61655</c:v>
                </c:pt>
                <c:pt idx="2">
                  <c:v>99906</c:v>
                </c:pt>
                <c:pt idx="3">
                  <c:v>136072</c:v>
                </c:pt>
              </c:numCache>
            </c:numRef>
          </c:val>
        </c:ser>
        <c:marker val="1"/>
        <c:axId val="83968000"/>
        <c:axId val="83969536"/>
      </c:lineChart>
      <c:catAx>
        <c:axId val="83968000"/>
        <c:scaling>
          <c:orientation val="minMax"/>
        </c:scaling>
        <c:axPos val="b"/>
        <c:numFmt formatCode="General" sourceLinked="1"/>
        <c:tickLblPos val="nextTo"/>
        <c:txPr>
          <a:bodyPr/>
          <a:lstStyle/>
          <a:p>
            <a:pPr>
              <a:defRPr sz="1400">
                <a:latin typeface="+mj-lt"/>
                <a:cs typeface="Tahoma" pitchFamily="34" charset="0"/>
              </a:defRPr>
            </a:pPr>
            <a:endParaRPr lang="en-US"/>
          </a:p>
        </c:txPr>
        <c:crossAx val="83969536"/>
        <c:crosses val="autoZero"/>
        <c:auto val="1"/>
        <c:lblAlgn val="ctr"/>
        <c:lblOffset val="100"/>
      </c:catAx>
      <c:valAx>
        <c:axId val="83969536"/>
        <c:scaling>
          <c:orientation val="minMax"/>
        </c:scaling>
        <c:axPos val="l"/>
        <c:numFmt formatCode="_(* #,##0_);_(* \(#,##0\);_(* &quot;-&quot;??_);_(@_)" sourceLinked="1"/>
        <c:tickLblPos val="nextTo"/>
        <c:txPr>
          <a:bodyPr/>
          <a:lstStyle/>
          <a:p>
            <a:pPr>
              <a:defRPr sz="1600">
                <a:latin typeface="Trajan Pro" pitchFamily="18" charset="0"/>
                <a:cs typeface="Tahoma" pitchFamily="34" charset="0"/>
              </a:defRPr>
            </a:pPr>
            <a:endParaRPr lang="en-US"/>
          </a:p>
        </c:txPr>
        <c:crossAx val="83968000"/>
        <c:crosses val="autoZero"/>
        <c:crossBetween val="between"/>
      </c:valAx>
      <c:spPr>
        <a:noFill/>
        <a:ln w="25400">
          <a:noFill/>
        </a:ln>
      </c:spPr>
    </c:plotArea>
    <c:legend>
      <c:legendPos val="t"/>
      <c:layout/>
      <c:txPr>
        <a:bodyPr/>
        <a:lstStyle/>
        <a:p>
          <a:pPr>
            <a:defRPr sz="1600"/>
          </a:pPr>
          <a:endParaRPr lang="en-US"/>
        </a:p>
      </c:txPr>
    </c:legend>
    <c:plotVisOnly val="1"/>
  </c:chart>
  <c:spPr>
    <a:ln>
      <a:noFill/>
    </a:ln>
  </c:sp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9978"/>
          </a:xfrm>
          <a:prstGeom prst="rect">
            <a:avLst/>
          </a:prstGeom>
        </p:spPr>
        <p:txBody>
          <a:bodyPr vert="horz" lIns="91733" tIns="45867" rIns="91733" bIns="45867"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9978"/>
          </a:xfrm>
          <a:prstGeom prst="rect">
            <a:avLst/>
          </a:prstGeom>
        </p:spPr>
        <p:txBody>
          <a:bodyPr vert="horz" lIns="91733" tIns="45867" rIns="91733" bIns="45867" rtlCol="0"/>
          <a:lstStyle>
            <a:lvl1pPr algn="r">
              <a:defRPr sz="1200"/>
            </a:lvl1pPr>
          </a:lstStyle>
          <a:p>
            <a:fld id="{AEB3740F-F1C8-4698-9BF2-FDF2A1AF58D3}" type="datetimeFigureOut">
              <a:rPr lang="en-US" smtClean="0"/>
              <a:pPr/>
              <a:t>8/20/2012</a:t>
            </a:fld>
            <a:endParaRPr lang="en-US" dirty="0"/>
          </a:p>
        </p:txBody>
      </p:sp>
      <p:sp>
        <p:nvSpPr>
          <p:cNvPr id="4" name="Footer Placeholder 3"/>
          <p:cNvSpPr>
            <a:spLocks noGrp="1"/>
          </p:cNvSpPr>
          <p:nvPr>
            <p:ph type="ftr" sz="quarter" idx="2"/>
          </p:nvPr>
        </p:nvSpPr>
        <p:spPr>
          <a:xfrm>
            <a:off x="0" y="8737989"/>
            <a:ext cx="2971800" cy="459978"/>
          </a:xfrm>
          <a:prstGeom prst="rect">
            <a:avLst/>
          </a:prstGeom>
        </p:spPr>
        <p:txBody>
          <a:bodyPr vert="horz" lIns="91733" tIns="45867" rIns="91733" bIns="4586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737989"/>
            <a:ext cx="2971800" cy="459978"/>
          </a:xfrm>
          <a:prstGeom prst="rect">
            <a:avLst/>
          </a:prstGeom>
        </p:spPr>
        <p:txBody>
          <a:bodyPr vert="horz" lIns="91733" tIns="45867" rIns="91733" bIns="45867" rtlCol="0" anchor="b"/>
          <a:lstStyle>
            <a:lvl1pPr algn="r">
              <a:defRPr sz="1200"/>
            </a:lvl1pPr>
          </a:lstStyle>
          <a:p>
            <a:fld id="{02C707B5-A0A5-4AFC-817D-5325BFD4F545}"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9978"/>
          </a:xfrm>
          <a:prstGeom prst="rect">
            <a:avLst/>
          </a:prstGeom>
        </p:spPr>
        <p:txBody>
          <a:bodyPr vert="horz" lIns="91733" tIns="45867" rIns="91733" bIns="45867" rtlCol="0"/>
          <a:lstStyle>
            <a:lvl1pPr algn="l">
              <a:defRPr sz="1200"/>
            </a:lvl1pPr>
          </a:lstStyle>
          <a:p>
            <a:endParaRPr lang="en-US" dirty="0"/>
          </a:p>
        </p:txBody>
      </p:sp>
      <p:sp>
        <p:nvSpPr>
          <p:cNvPr id="3" name="Date Placeholder 2"/>
          <p:cNvSpPr>
            <a:spLocks noGrp="1"/>
          </p:cNvSpPr>
          <p:nvPr>
            <p:ph type="dt" idx="1"/>
          </p:nvPr>
        </p:nvSpPr>
        <p:spPr>
          <a:xfrm>
            <a:off x="3884613" y="0"/>
            <a:ext cx="2971800" cy="459978"/>
          </a:xfrm>
          <a:prstGeom prst="rect">
            <a:avLst/>
          </a:prstGeom>
        </p:spPr>
        <p:txBody>
          <a:bodyPr vert="horz" lIns="91733" tIns="45867" rIns="91733" bIns="45867" rtlCol="0"/>
          <a:lstStyle>
            <a:lvl1pPr algn="r">
              <a:defRPr sz="1200"/>
            </a:lvl1pPr>
          </a:lstStyle>
          <a:p>
            <a:fld id="{52B08D2E-4912-44BD-9459-2738DDC01816}" type="datetimeFigureOut">
              <a:rPr lang="en-US" smtClean="0"/>
              <a:pPr/>
              <a:t>8/20/2012</a:t>
            </a:fld>
            <a:endParaRPr lang="en-US" dirty="0"/>
          </a:p>
        </p:txBody>
      </p:sp>
      <p:sp>
        <p:nvSpPr>
          <p:cNvPr id="4" name="Slide Image Placeholder 3"/>
          <p:cNvSpPr>
            <a:spLocks noGrp="1" noRot="1" noChangeAspect="1"/>
          </p:cNvSpPr>
          <p:nvPr>
            <p:ph type="sldImg" idx="2"/>
          </p:nvPr>
        </p:nvSpPr>
        <p:spPr>
          <a:xfrm>
            <a:off x="1130300" y="690563"/>
            <a:ext cx="4597400" cy="3449637"/>
          </a:xfrm>
          <a:prstGeom prst="rect">
            <a:avLst/>
          </a:prstGeom>
          <a:noFill/>
          <a:ln w="12700">
            <a:solidFill>
              <a:prstClr val="black"/>
            </a:solidFill>
          </a:ln>
        </p:spPr>
        <p:txBody>
          <a:bodyPr vert="horz" lIns="91733" tIns="45867" rIns="91733" bIns="45867" rtlCol="0" anchor="ctr"/>
          <a:lstStyle/>
          <a:p>
            <a:endParaRPr lang="en-US" dirty="0"/>
          </a:p>
        </p:txBody>
      </p:sp>
      <p:sp>
        <p:nvSpPr>
          <p:cNvPr id="5" name="Notes Placeholder 4"/>
          <p:cNvSpPr>
            <a:spLocks noGrp="1"/>
          </p:cNvSpPr>
          <p:nvPr>
            <p:ph type="body" sz="quarter" idx="3"/>
          </p:nvPr>
        </p:nvSpPr>
        <p:spPr>
          <a:xfrm>
            <a:off x="685800" y="4369794"/>
            <a:ext cx="5486400" cy="4139803"/>
          </a:xfrm>
          <a:prstGeom prst="rect">
            <a:avLst/>
          </a:prstGeom>
        </p:spPr>
        <p:txBody>
          <a:bodyPr vert="horz" lIns="91733" tIns="45867" rIns="91733" bIns="4586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37989"/>
            <a:ext cx="2971800" cy="459978"/>
          </a:xfrm>
          <a:prstGeom prst="rect">
            <a:avLst/>
          </a:prstGeom>
        </p:spPr>
        <p:txBody>
          <a:bodyPr vert="horz" lIns="91733" tIns="45867" rIns="91733" bIns="4586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737989"/>
            <a:ext cx="2971800" cy="459978"/>
          </a:xfrm>
          <a:prstGeom prst="rect">
            <a:avLst/>
          </a:prstGeom>
        </p:spPr>
        <p:txBody>
          <a:bodyPr vert="horz" lIns="91733" tIns="45867" rIns="91733" bIns="45867" rtlCol="0" anchor="b"/>
          <a:lstStyle>
            <a:lvl1pPr algn="r">
              <a:defRPr sz="1200"/>
            </a:lvl1pPr>
          </a:lstStyle>
          <a:p>
            <a:fld id="{32499764-E18B-4295-B3B2-D05C134B7752}"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499764-E18B-4295-B3B2-D05C134B7752}"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HCBS are services where medical providers come into the home to render the necessary services to keep a disabled individual from being institutionalized in a nursing facility or hospital.</a:t>
            </a:r>
          </a:p>
        </p:txBody>
      </p:sp>
      <p:sp>
        <p:nvSpPr>
          <p:cNvPr id="522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FFDB6ED-5D34-4C70-BBD1-3B52F8235F00}" type="slidenum">
              <a:rPr lang="en-US"/>
              <a:pPr fontAlgn="base">
                <a:spcBef>
                  <a:spcPct val="0"/>
                </a:spcBef>
                <a:spcAft>
                  <a:spcPct val="0"/>
                </a:spcAft>
                <a:defRPr/>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aseline="0" dirty="0" smtClean="0"/>
              <a:t>Health care financing reform cannot occur without an assessment of financing of long term care services.  </a:t>
            </a:r>
          </a:p>
          <a:p>
            <a:endParaRPr lang="en-US" baseline="0" dirty="0" smtClean="0"/>
          </a:p>
          <a:p>
            <a:r>
              <a:rPr lang="en-US" baseline="0" dirty="0" smtClean="0"/>
              <a:t>This slide makes that point with respect to the MK program in CO.  You’ve probably heard in the past, in MK individuals age 65 and older and people with disabilities comprise 1/3 of the caseload and 2/3 of the cost.  Rule of thumb.  </a:t>
            </a:r>
          </a:p>
          <a:p>
            <a:endParaRPr lang="en-US" baseline="0" dirty="0" smtClean="0"/>
          </a:p>
          <a:p>
            <a:r>
              <a:rPr lang="en-US" baseline="0" dirty="0" smtClean="0"/>
              <a:t>Well, that’s changed over the past couple of years.  They now comprise 1/5 of the caseload and 2/3 of the cost.  And of course, this doesn’t include Medicare.  22% of caseload 65% of costs.  </a:t>
            </a:r>
          </a:p>
          <a:p>
            <a:endParaRPr lang="en-US" baseline="0" dirty="0" smtClean="0"/>
          </a:p>
          <a:p>
            <a:r>
              <a:rPr lang="en-US" baseline="0" dirty="0" smtClean="0"/>
              <a:t>On the other end of spectrum, kids = 58% of caseload and 21% of costs.  </a:t>
            </a:r>
          </a:p>
          <a:p>
            <a:endParaRPr lang="en-US" baseline="0" dirty="0" smtClean="0"/>
          </a:p>
          <a:p>
            <a:r>
              <a:rPr lang="en-US" baseline="0" dirty="0" smtClean="0"/>
              <a:t>Older adults in MK = $20,000/year while children are $1,700/year.   </a:t>
            </a:r>
          </a:p>
          <a:p>
            <a:endParaRPr lang="en-US" baseline="0" dirty="0" smtClean="0"/>
          </a:p>
          <a:p>
            <a:endParaRPr lang="en-US" baseline="0" dirty="0" smtClean="0"/>
          </a:p>
          <a:p>
            <a:endParaRPr lang="en-US" b="1" baseline="0" dirty="0" smtClean="0"/>
          </a:p>
        </p:txBody>
      </p:sp>
      <p:sp>
        <p:nvSpPr>
          <p:cNvPr id="4" name="Slide Number Placeholder 3"/>
          <p:cNvSpPr>
            <a:spLocks noGrp="1"/>
          </p:cNvSpPr>
          <p:nvPr>
            <p:ph type="sldNum" sz="quarter" idx="10"/>
          </p:nvPr>
        </p:nvSpPr>
        <p:spPr/>
        <p:txBody>
          <a:bodyPr/>
          <a:lstStyle/>
          <a:p>
            <a:fld id="{32499764-E18B-4295-B3B2-D05C134B7752}" type="slidenum">
              <a:rPr lang="en-US" smtClean="0"/>
              <a:pPr/>
              <a:t>13</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Medicaid</a:t>
            </a:r>
            <a:r>
              <a:rPr lang="en-US" b="0" baseline="0" dirty="0" smtClean="0"/>
              <a:t> spends nearly a billion dollar a year on LTC (incl. federal and GF).  $967 billion.  Here is a breakdown of how those dollars are allocated.  </a:t>
            </a:r>
          </a:p>
          <a:p>
            <a:endParaRPr lang="en-US" b="0" baseline="0" dirty="0" smtClean="0"/>
          </a:p>
          <a:p>
            <a:r>
              <a:rPr lang="en-US" b="0" baseline="0" dirty="0" smtClean="0"/>
              <a:t>Nursing facilities comprise around 55% of all LTC costs..  </a:t>
            </a:r>
          </a:p>
          <a:p>
            <a:endParaRPr lang="en-US" b="0" baseline="0" dirty="0" smtClean="0"/>
          </a:p>
          <a:p>
            <a:r>
              <a:rPr lang="en-US" dirty="0" smtClean="0"/>
              <a:t>In Colorado, 13,070 -14,000 full-time enrollee equivalents were on the HCBS-EBD waiver in FY2006-07, compared with 9,681 full-time enrollee equivalents in nursing facilities.  Comparing those two populations nearly 60% are in HCBS/EBD)</a:t>
            </a:r>
          </a:p>
          <a:p>
            <a:endParaRPr lang="en-US" dirty="0" smtClean="0"/>
          </a:p>
          <a:p>
            <a:endParaRPr lang="en-US" dirty="0" smtClean="0"/>
          </a:p>
          <a:p>
            <a:r>
              <a:rPr lang="en-US" dirty="0" smtClean="0"/>
              <a:t>Medicaid patients enrolled in a nursing facility have much higher costs than those on an HCBS-EBD waiver. In FY 2006-07, the cost per full-time equivalent enrollee in a nursing home was $49,408; the cost per full-time equivalent enrollee for an individual on an HCBS-EBD waiver was $9,221.  </a:t>
            </a:r>
          </a:p>
          <a:p>
            <a:endParaRPr lang="en-US" b="0" baseline="0" dirty="0" smtClean="0"/>
          </a:p>
          <a:p>
            <a:r>
              <a:rPr lang="en-US" b="0" baseline="0" dirty="0" smtClean="0"/>
              <a:t>Just to give you a sense of the impact of the enhance FFP, if LTC is around one billion, under the enhanced federal match, the feds pick up 62% or $620 million, when match goes back to 50/50 the feds will pick up $500,000.  This means that the state needs to come up with $120 million, JUST FOR LTC.  </a:t>
            </a:r>
          </a:p>
          <a:p>
            <a:endParaRPr lang="en-US" b="0" baseline="0" dirty="0" smtClean="0"/>
          </a:p>
        </p:txBody>
      </p:sp>
      <p:sp>
        <p:nvSpPr>
          <p:cNvPr id="4" name="Slide Number Placeholder 3"/>
          <p:cNvSpPr>
            <a:spLocks noGrp="1"/>
          </p:cNvSpPr>
          <p:nvPr>
            <p:ph type="sldNum" sz="quarter" idx="10"/>
          </p:nvPr>
        </p:nvSpPr>
        <p:spPr/>
        <p:txBody>
          <a:bodyPr/>
          <a:lstStyle/>
          <a:p>
            <a:fld id="{32499764-E18B-4295-B3B2-D05C134B7752}" type="slidenum">
              <a:rPr lang="en-US" smtClean="0"/>
              <a:pPr/>
              <a:t>14</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defTabSz="899312">
              <a:buFont typeface="Arial" pitchFamily="34" charset="0"/>
              <a:buChar char="•"/>
              <a:defRPr/>
            </a:pPr>
            <a:r>
              <a:rPr lang="en-US" dirty="0" smtClean="0"/>
              <a:t>Two</a:t>
            </a:r>
            <a:r>
              <a:rPr lang="en-US" baseline="0" dirty="0" smtClean="0"/>
              <a:t> of the broad goals of health reform are to improve the public health and reduce the overall spending on medical care.  To this end, the legislation included many provisions to encourage preventive health services.  </a:t>
            </a:r>
            <a:r>
              <a:rPr lang="en-US" dirty="0" smtClean="0"/>
              <a:t>In 2011</a:t>
            </a:r>
            <a:r>
              <a:rPr lang="en-US" baseline="0" dirty="0" smtClean="0"/>
              <a:t> Medicare will cover an annual comprehensive health risk assessment with out any copayments or deductibles.  In addition, </a:t>
            </a:r>
            <a:r>
              <a:rPr lang="en-US" dirty="0" smtClean="0"/>
              <a:t>Medicare will pay for specified preventive care such as colonoscopies,</a:t>
            </a:r>
            <a:r>
              <a:rPr lang="en-US" baseline="0" dirty="0" smtClean="0"/>
              <a:t> </a:t>
            </a:r>
            <a:r>
              <a:rPr lang="en-US" dirty="0" smtClean="0"/>
              <a:t>breast cancer screenings, cholesterol screenings and annual flu shots. (S.4103)</a:t>
            </a:r>
          </a:p>
          <a:p>
            <a:endParaRPr lang="en-US" dirty="0" smtClean="0"/>
          </a:p>
          <a:p>
            <a:pPr>
              <a:buFont typeface="Arial" pitchFamily="34" charset="0"/>
              <a:buChar char="•"/>
            </a:pPr>
            <a:r>
              <a:rPr lang="en-US" dirty="0" smtClean="0"/>
              <a:t>There is a gap in Medicare coverage for prescription medications</a:t>
            </a:r>
            <a:r>
              <a:rPr lang="en-US" baseline="0" dirty="0" smtClean="0"/>
              <a:t> for seniors called the donut hole.  </a:t>
            </a:r>
            <a:r>
              <a:rPr lang="en-US" dirty="0" smtClean="0"/>
              <a:t>In 2010, after a senior has paid $2,700</a:t>
            </a:r>
            <a:r>
              <a:rPr lang="en-US" baseline="0" dirty="0" smtClean="0"/>
              <a:t> on medications a year, coverage stops until that same person has spent about $6,200 and then Medicare prescription coverage assists with costs again. The PPACA provides seniors who reach the Gap $250 in 2010.  In 2011, pharmaceutical companies are required to provide a 50 percent discount on brand name drugs to seniors who reach the GAP . The coinsurance rate for generic and brand-name drugs will gradually be reduced from 100% in 2010 to 25% in 2020</a:t>
            </a:r>
          </a:p>
          <a:p>
            <a:endParaRPr lang="en-US" baseline="0" dirty="0" smtClean="0"/>
          </a:p>
          <a:p>
            <a:pPr defTabSz="899312">
              <a:buFont typeface="Arial" pitchFamily="34" charset="0"/>
              <a:buChar char="•"/>
              <a:defRPr/>
            </a:pPr>
            <a:r>
              <a:rPr lang="en-US" dirty="0" smtClean="0"/>
              <a:t>Medicare Advantage plans are private insurance companies that provide health care services to seniors.</a:t>
            </a:r>
            <a:r>
              <a:rPr lang="en-US" baseline="0" dirty="0" smtClean="0"/>
              <a:t>  The actual costs to Medicare </a:t>
            </a:r>
            <a:r>
              <a:rPr lang="en-US" dirty="0" smtClean="0"/>
              <a:t>vary significantly throughout the US.  Payments to Medicare Advantage plans will be modified to more closely align with the payments for traditional Medicare fee for service</a:t>
            </a:r>
            <a:r>
              <a:rPr lang="en-US" baseline="0" dirty="0" smtClean="0"/>
              <a:t> rates in the same geographic area.</a:t>
            </a:r>
            <a:endParaRPr lang="en-US" dirty="0" smtClean="0"/>
          </a:p>
          <a:p>
            <a:pPr defTabSz="899312">
              <a:defRPr/>
            </a:pPr>
            <a:endParaRPr lang="en-US" dirty="0" smtClean="0"/>
          </a:p>
          <a:p>
            <a:pPr>
              <a:buFont typeface="Arial" pitchFamily="34" charset="0"/>
              <a:buChar char="•"/>
            </a:pPr>
            <a:r>
              <a:rPr lang="en-US" dirty="0" smtClean="0"/>
              <a:t>To encourage</a:t>
            </a:r>
            <a:r>
              <a:rPr lang="en-US" baseline="0" dirty="0" smtClean="0"/>
              <a:t> the provision of primary care services, </a:t>
            </a:r>
            <a:r>
              <a:rPr lang="en-US" dirty="0" smtClean="0"/>
              <a:t>primary care providers will receive a 10% Medicare bonus for primary care services through 2016.  Primary care providers include family medicine, internal medicine, geriatric medicine, pediatric medicine; as well as nurse practitioners, clinical nurse specialists and physician assistants.  This provision also applies to general surgeons practicing in Health Professional Shortage Areas.</a:t>
            </a:r>
          </a:p>
          <a:p>
            <a:pPr defTabSz="899312">
              <a:defRPr/>
            </a:pPr>
            <a:endParaRPr lang="en-US" baseline="0" dirty="0" smtClean="0"/>
          </a:p>
          <a:p>
            <a:pPr defTabSz="899312">
              <a:defRPr/>
            </a:pP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32499764-E18B-4295-B3B2-D05C134B7752}"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Most people are somewhat familiar with the insurance reforms and expansions in the Patient Protection and Affordable Care Act but there are many other provisions that are equally important to ensuring that all legal residents have access to care once covered,</a:t>
            </a:r>
          </a:p>
          <a:p>
            <a:pPr>
              <a:spcBef>
                <a:spcPct val="0"/>
              </a:spcBef>
            </a:pPr>
            <a:endParaRPr lang="en-US" smtClean="0"/>
          </a:p>
          <a:p>
            <a:pPr>
              <a:spcBef>
                <a:spcPct val="0"/>
              </a:spcBef>
            </a:pPr>
            <a:r>
              <a:rPr lang="en-US" smtClean="0"/>
              <a:t>Not the subject for today, but there are significant new dollars going into the network of safety net providers and the training of a primary care workforce.</a:t>
            </a:r>
          </a:p>
          <a:p>
            <a:pPr>
              <a:spcBef>
                <a:spcPct val="0"/>
              </a:spcBef>
            </a:pPr>
            <a:endParaRPr lang="en-US" smtClean="0"/>
          </a:p>
          <a:p>
            <a:pPr>
              <a:spcBef>
                <a:spcPct val="0"/>
              </a:spcBef>
            </a:pPr>
            <a:r>
              <a:rPr lang="en-US" smtClean="0"/>
              <a:t>There is also new money going into geriatric training which I have not  included in today’s slides </a:t>
            </a:r>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BE0EE48-DC11-4C22-B9C4-0EC8088A3395}" type="slidenum">
              <a:rPr lang="en-US"/>
              <a:pPr fontAlgn="base">
                <a:spcBef>
                  <a:spcPct val="0"/>
                </a:spcBef>
                <a:spcAft>
                  <a:spcPct val="0"/>
                </a:spcAft>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99312">
              <a:defRPr/>
            </a:pPr>
            <a:r>
              <a:rPr lang="en-US" dirty="0" smtClean="0"/>
              <a:t>After more than a year of much debate, The Patient Protection and Affordable Care Act was signed into law on March 23, 2010</a:t>
            </a:r>
          </a:p>
          <a:p>
            <a:pPr defTabSz="899312">
              <a:defRPr/>
            </a:pPr>
            <a:endParaRPr lang="en-US" dirty="0" smtClean="0"/>
          </a:p>
          <a:p>
            <a:pPr defTabSz="899312">
              <a:defRPr/>
            </a:pPr>
            <a:r>
              <a:rPr lang="en-US" dirty="0" smtClean="0"/>
              <a:t>There are many dimensions of this legislation,  the short term effects of the legislation will be to institute insurance reforms that will expand eligibility for some groups, provide protections against loss and cancelation of eligibility and increase more transparency.  The mid term affects will be to expand insurance coverage to low-income individuals and families through Medicaid and  subsidies under the insurance exchanges, and to expand employer-based coverage through tax credits and insurance exchanges.  The longer term goals are to improve the overall health of the public through improved preventive and public health initiatives and to ultimately reduce health care costs through improved population health and improvements in the way health care is provided and paid for.</a:t>
            </a:r>
          </a:p>
          <a:p>
            <a:endParaRPr lang="en-US" dirty="0"/>
          </a:p>
        </p:txBody>
      </p:sp>
      <p:sp>
        <p:nvSpPr>
          <p:cNvPr id="4" name="Slide Number Placeholder 3"/>
          <p:cNvSpPr>
            <a:spLocks noGrp="1"/>
          </p:cNvSpPr>
          <p:nvPr>
            <p:ph type="sldNum" sz="quarter" idx="10"/>
          </p:nvPr>
        </p:nvSpPr>
        <p:spPr/>
        <p:txBody>
          <a:bodyPr/>
          <a:lstStyle/>
          <a:p>
            <a:fld id="{32499764-E18B-4295-B3B2-D05C134B7752}"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SWITCH GEARS…a simple refresher course in the state’s demographic imperative brought about by the aging of the baby boomers AND because so many folks retire to Colorado…as can be seen in the following map…the mountain communities on the western slope will experience the greatest population growth among 65-74 years</a:t>
            </a:r>
          </a:p>
          <a:p>
            <a:pPr>
              <a:spcBef>
                <a:spcPct val="0"/>
              </a:spcBef>
            </a:pPr>
            <a:endParaRPr lang="en-US" smtClean="0"/>
          </a:p>
          <a:p>
            <a:pPr>
              <a:spcBef>
                <a:spcPct val="0"/>
              </a:spcBef>
            </a:pPr>
            <a:r>
              <a:rPr lang="en-US" smtClean="0"/>
              <a:t>So why should Colorado be concerned about the adequacy of its LTC programs and services?</a:t>
            </a:r>
          </a:p>
          <a:p>
            <a:pPr>
              <a:spcBef>
                <a:spcPct val="0"/>
              </a:spcBef>
            </a:pPr>
            <a:endParaRPr lang="en-US" smtClean="0"/>
          </a:p>
          <a:p>
            <a:pPr>
              <a:spcBef>
                <a:spcPct val="0"/>
              </a:spcBef>
            </a:pPr>
            <a:r>
              <a:rPr lang="en-US" smtClean="0"/>
              <a:t>This slide summarizes the growth of the 65 and older population in absolute numbers.  Between 2000 and 2030…..  </a:t>
            </a:r>
          </a:p>
          <a:p>
            <a:pPr>
              <a:spcBef>
                <a:spcPct val="0"/>
              </a:spcBef>
            </a:pPr>
            <a:endParaRPr lang="en-US" smtClean="0"/>
          </a:p>
          <a:p>
            <a:pPr>
              <a:spcBef>
                <a:spcPct val="0"/>
              </a:spcBef>
            </a:pPr>
            <a:r>
              <a:rPr lang="en-US" smtClean="0"/>
              <a:t>Green line (85 – 90) = 180%</a:t>
            </a:r>
          </a:p>
          <a:p>
            <a:pPr>
              <a:spcBef>
                <a:spcPct val="0"/>
              </a:spcBef>
            </a:pPr>
            <a:r>
              <a:rPr lang="en-US" smtClean="0"/>
              <a:t>Red line (75 – 84) = 236%</a:t>
            </a:r>
          </a:p>
          <a:p>
            <a:pPr>
              <a:spcBef>
                <a:spcPct val="0"/>
              </a:spcBef>
            </a:pPr>
            <a:r>
              <a:rPr lang="en-US" smtClean="0"/>
              <a:t>Blue line = (65 – 74) 214%  </a:t>
            </a:r>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5829E63-5FB4-466B-A604-0D1D33D8A93F}" type="slidenum">
              <a:rPr lang="en-US"/>
              <a:pPr fontAlgn="base">
                <a:spcBef>
                  <a:spcPct val="0"/>
                </a:spcBef>
                <a:spcAft>
                  <a:spcPct val="0"/>
                </a:spcAft>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BC62F83-1442-4E4C-B511-3439C6208BC7}" type="slidenum">
              <a:rPr lang="en-US"/>
              <a:pPr fontAlgn="base">
                <a:spcBef>
                  <a:spcPct val="0"/>
                </a:spcBef>
                <a:spcAft>
                  <a:spcPct val="0"/>
                </a:spcAft>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0767B49-F3FF-4766-A948-1AA20412C219}" type="slidenum">
              <a:rPr lang="en-US"/>
              <a:pPr fontAlgn="base">
                <a:spcBef>
                  <a:spcPct val="0"/>
                </a:spcBef>
                <a:spcAft>
                  <a:spcPct val="0"/>
                </a:spcAft>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8CBBBBE-5707-42AC-BAFB-DB1ADF6C9C42}" type="slidenum">
              <a:rPr lang="en-US"/>
              <a:pPr fontAlgn="base">
                <a:spcBef>
                  <a:spcPct val="0"/>
                </a:spcBef>
                <a:spcAft>
                  <a:spcPct val="0"/>
                </a:spcAft>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01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F1DC186-680B-4826-813F-2C24683698F0}" type="slidenum">
              <a:rPr lang="en-US"/>
              <a:pPr fontAlgn="base">
                <a:spcBef>
                  <a:spcPct val="0"/>
                </a:spcBef>
                <a:spcAft>
                  <a:spcPct val="0"/>
                </a:spcAft>
                <a:defRPr/>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From Kindle</a:t>
            </a:r>
          </a:p>
        </p:txBody>
      </p:sp>
      <p:sp>
        <p:nvSpPr>
          <p:cNvPr id="542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008A87F-4C8A-4CC5-A29A-34432D42F20D}" type="slidenum">
              <a:rPr lang="en-US"/>
              <a:pPr fontAlgn="base">
                <a:spcBef>
                  <a:spcPct val="0"/>
                </a:spcBef>
                <a:spcAft>
                  <a:spcPct val="0"/>
                </a:spcAft>
                <a:defRPr/>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63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6A3791F-26BC-48B7-9B52-4B62671B6713}" type="slidenum">
              <a:rPr lang="en-US"/>
              <a:pPr fontAlgn="base">
                <a:spcBef>
                  <a:spcPct val="0"/>
                </a:spcBef>
                <a:spcAft>
                  <a:spcPct val="0"/>
                </a:spcAft>
                <a:defRPr/>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1470025"/>
          </a:xfrm>
        </p:spPr>
        <p:txBody>
          <a:bodyPr>
            <a:normAutofit/>
          </a:bodyPr>
          <a:lstStyle>
            <a:lvl1pPr algn="ct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1447800" y="2286000"/>
            <a:ext cx="6400800" cy="1752600"/>
          </a:xfrm>
        </p:spPr>
        <p:txBody>
          <a:bodyPr anchor="ctr" anchorCtr="0"/>
          <a:lstStyle>
            <a:lvl1pPr marL="0" indent="0" algn="ctr">
              <a:buNone/>
              <a:defRPr>
                <a:solidFill>
                  <a:schemeClr val="accent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TextBox 6"/>
          <p:cNvSpPr txBox="1"/>
          <p:nvPr userDrawn="1"/>
        </p:nvSpPr>
        <p:spPr>
          <a:xfrm>
            <a:off x="6172200" y="4953000"/>
            <a:ext cx="2514600" cy="1421928"/>
          </a:xfrm>
          <a:prstGeom prst="rect">
            <a:avLst/>
          </a:prstGeom>
          <a:noFill/>
        </p:spPr>
        <p:txBody>
          <a:bodyPr wrap="square" rtlCol="0">
            <a:spAutoFit/>
          </a:bodyPr>
          <a:lstStyle/>
          <a:p>
            <a:pPr eaLnBrk="0" hangingPunct="0">
              <a:lnSpc>
                <a:spcPct val="120000"/>
              </a:lnSpc>
            </a:pPr>
            <a:r>
              <a:rPr lang="en-US" altLang="en-US" sz="1200" baseline="0" dirty="0" smtClean="0">
                <a:solidFill>
                  <a:schemeClr val="bg1"/>
                </a:solidFill>
              </a:rPr>
              <a:t>A Presentation of the </a:t>
            </a:r>
          </a:p>
          <a:p>
            <a:pPr eaLnBrk="0" hangingPunct="0">
              <a:lnSpc>
                <a:spcPct val="120000"/>
              </a:lnSpc>
            </a:pPr>
            <a:r>
              <a:rPr lang="en-US" altLang="en-US" sz="1200" baseline="0" dirty="0" smtClean="0">
                <a:solidFill>
                  <a:schemeClr val="bg1"/>
                </a:solidFill>
              </a:rPr>
              <a:t>Colorado Health Institute</a:t>
            </a:r>
          </a:p>
          <a:p>
            <a:pPr eaLnBrk="0" hangingPunct="0">
              <a:lnSpc>
                <a:spcPct val="120000"/>
              </a:lnSpc>
            </a:pPr>
            <a:r>
              <a:rPr lang="en-US" altLang="en-US" sz="1200" baseline="0" dirty="0" smtClean="0">
                <a:solidFill>
                  <a:schemeClr val="bg1"/>
                </a:solidFill>
              </a:rPr>
              <a:t>303 E. 17</a:t>
            </a:r>
            <a:r>
              <a:rPr lang="en-US" altLang="en-US" sz="1200" baseline="30000" dirty="0" smtClean="0">
                <a:solidFill>
                  <a:schemeClr val="bg1"/>
                </a:solidFill>
              </a:rPr>
              <a:t>th</a:t>
            </a:r>
            <a:r>
              <a:rPr lang="en-US" altLang="en-US" sz="1200" baseline="0" dirty="0" smtClean="0">
                <a:solidFill>
                  <a:schemeClr val="bg1"/>
                </a:solidFill>
              </a:rPr>
              <a:t> Avenue, Suite 930</a:t>
            </a:r>
          </a:p>
          <a:p>
            <a:pPr eaLnBrk="0" hangingPunct="0">
              <a:lnSpc>
                <a:spcPct val="120000"/>
              </a:lnSpc>
            </a:pPr>
            <a:r>
              <a:rPr lang="en-US" altLang="en-US" sz="1200" baseline="0" dirty="0" smtClean="0">
                <a:solidFill>
                  <a:schemeClr val="bg1"/>
                </a:solidFill>
              </a:rPr>
              <a:t>Denver, Colorado 80203</a:t>
            </a:r>
          </a:p>
          <a:p>
            <a:pPr eaLnBrk="0" hangingPunct="0">
              <a:lnSpc>
                <a:spcPct val="120000"/>
              </a:lnSpc>
            </a:pPr>
            <a:r>
              <a:rPr lang="en-US" altLang="en-US" sz="1200" baseline="0" dirty="0" smtClean="0">
                <a:solidFill>
                  <a:schemeClr val="bg1"/>
                </a:solidFill>
              </a:rPr>
              <a:t>www.coloradohealthinstitute.org</a:t>
            </a:r>
          </a:p>
          <a:p>
            <a:pPr eaLnBrk="0" hangingPunct="0">
              <a:lnSpc>
                <a:spcPct val="120000"/>
              </a:lnSpc>
            </a:pPr>
            <a:r>
              <a:rPr lang="en-US" altLang="en-US" sz="1200" baseline="0" dirty="0" smtClean="0">
                <a:solidFill>
                  <a:schemeClr val="bg1"/>
                </a:solidFill>
              </a:rPr>
              <a:t>@CoHealthInst (Twitter)</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A8036A-4797-44C3-AC41-D3A880E0448F}" type="datetime1">
              <a:rPr lang="en-US" smtClean="0"/>
              <a:pPr/>
              <a:t>8/20/2012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6633F0-713B-46D9-B22F-ACE6A874C61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normAutofit/>
          </a:bodyPr>
          <a:lstStyle>
            <a:lvl1pPr>
              <a:defRPr sz="36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599F8E-0CEA-4484-A327-5BC641DE4E95}" type="datetime1">
              <a:rPr lang="en-US" smtClean="0"/>
              <a:pPr/>
              <a:t>8/20/2012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6633F0-713B-46D9-B22F-ACE6A874C61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538DD2-3EBB-4A62-81F0-FF2FC395EE2B}" type="datetime1">
              <a:rPr lang="en-US" smtClean="0"/>
              <a:pPr/>
              <a:t>8/20/2012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6633F0-713B-46D9-B22F-ACE6A874C61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1600" y="2514600"/>
            <a:ext cx="7391400" cy="1524000"/>
          </a:xfrm>
        </p:spPr>
        <p:txBody>
          <a:bodyPr anchor="t"/>
          <a:lstStyle>
            <a:lvl1pPr algn="l">
              <a:defRPr sz="4000" b="1" cap="all"/>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44EC8E97-EEAC-4A04-A186-0425F2B5582B}" type="datetime1">
              <a:rPr lang="en-US" smtClean="0"/>
              <a:pPr/>
              <a:t>8/20/2012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6633F0-713B-46D9-B22F-ACE6A874C61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41C012-8798-4F80-9094-C4B7E463F0B5}" type="datetime1">
              <a:rPr lang="en-US" smtClean="0"/>
              <a:pPr/>
              <a:t>8/20/2012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6633F0-713B-46D9-B22F-ACE6A874C61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31616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764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1616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FB4BB5-ECD0-4E5D-8298-884CBE22B5AE}" type="datetime1">
              <a:rPr lang="en-US" smtClean="0"/>
              <a:pPr/>
              <a:t>8/20/2012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16633F0-713B-46D9-B22F-ACE6A874C61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6F454EA-11CC-49E9-A34D-94EF1FE80234}" type="datetime1">
              <a:rPr lang="en-US" smtClean="0"/>
              <a:pPr/>
              <a:t>8/20/2012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16633F0-713B-46D9-B22F-ACE6A874C61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295400"/>
            <a:ext cx="5111750" cy="4830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514600"/>
            <a:ext cx="3008313"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E711B5-08EF-47C7-9C63-37553CB0A95B}" type="datetime1">
              <a:rPr lang="en-US" smtClean="0"/>
              <a:pPr/>
              <a:t>8/20/2012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6633F0-713B-46D9-B22F-ACE6A874C61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88CB56-ADD0-454D-AB48-B430246F1FA6}" type="datetime1">
              <a:rPr lang="en-US" smtClean="0"/>
              <a:pPr/>
              <a:t>8/20/2012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6633F0-713B-46D9-B22F-ACE6A874C61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9200" y="274638"/>
            <a:ext cx="7467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16658D-01D3-450B-A3F3-4018393870B8}" type="datetime1">
              <a:rPr lang="en-US" smtClean="0"/>
              <a:pPr/>
              <a:t>8/20/2012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white">
          <a:xfrm>
            <a:off x="8382000" y="6264275"/>
            <a:ext cx="609600" cy="365125"/>
          </a:xfrm>
          <a:prstGeom prst="rect">
            <a:avLst/>
          </a:prstGeom>
        </p:spPr>
        <p:txBody>
          <a:bodyPr vert="horz" lIns="91440" tIns="45720" rIns="91440" bIns="45720" rtlCol="0" anchor="ctr"/>
          <a:lstStyle>
            <a:lvl1pPr algn="ctr">
              <a:defRPr sz="1400" b="1">
                <a:solidFill>
                  <a:schemeClr val="bg1"/>
                </a:solidFill>
              </a:defRPr>
            </a:lvl1pPr>
          </a:lstStyle>
          <a:p>
            <a:fld id="{C16633F0-713B-46D9-B22F-ACE6A874C61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924800" cy="1066800"/>
          </a:xfrm>
        </p:spPr>
        <p:txBody>
          <a:bodyPr>
            <a:noAutofit/>
          </a:bodyPr>
          <a:lstStyle/>
          <a:p>
            <a:r>
              <a:rPr lang="en-US" sz="3200" dirty="0" smtClean="0">
                <a:solidFill>
                  <a:srgbClr val="0070C0"/>
                </a:solidFill>
              </a:rPr>
              <a:t>The budget realities of medical and long-term care expenditures for people with functional impairments </a:t>
            </a:r>
            <a:r>
              <a:rPr lang="en-US" sz="3200" i="1" dirty="0" smtClean="0">
                <a:solidFill>
                  <a:srgbClr val="0070C0"/>
                </a:solidFill>
              </a:rPr>
              <a:t/>
            </a:r>
            <a:br>
              <a:rPr lang="en-US" sz="3200" i="1" dirty="0" smtClean="0">
                <a:solidFill>
                  <a:srgbClr val="0070C0"/>
                </a:solidFill>
              </a:rPr>
            </a:br>
            <a:endParaRPr lang="en-US" sz="3200" dirty="0"/>
          </a:p>
        </p:txBody>
      </p:sp>
      <p:sp>
        <p:nvSpPr>
          <p:cNvPr id="3" name="Subtitle 2"/>
          <p:cNvSpPr>
            <a:spLocks noGrp="1"/>
          </p:cNvSpPr>
          <p:nvPr>
            <p:ph type="subTitle" idx="1"/>
          </p:nvPr>
        </p:nvSpPr>
        <p:spPr>
          <a:xfrm>
            <a:off x="1447800" y="2133600"/>
            <a:ext cx="7010400" cy="1752600"/>
          </a:xfrm>
        </p:spPr>
        <p:txBody>
          <a:bodyPr>
            <a:normAutofit/>
          </a:bodyPr>
          <a:lstStyle/>
          <a:p>
            <a:r>
              <a:rPr lang="en-US" dirty="0" smtClean="0">
                <a:solidFill>
                  <a:srgbClr val="0070C0"/>
                </a:solidFill>
              </a:rPr>
              <a:t>Opportunities for LTC reform in the Patient Protection and Affordable Care Act (ACA)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219200" y="274638"/>
            <a:ext cx="7924800" cy="1143000"/>
          </a:xfrm>
        </p:spPr>
        <p:txBody>
          <a:bodyPr>
            <a:normAutofit fontScale="90000"/>
          </a:bodyPr>
          <a:lstStyle/>
          <a:p>
            <a:pPr eaLnBrk="1" hangingPunct="1"/>
            <a:r>
              <a:rPr lang="en-US" dirty="0" smtClean="0"/>
              <a:t>Total national spending for short-term nursing home stays and LTC, 2005</a:t>
            </a:r>
          </a:p>
        </p:txBody>
      </p:sp>
      <p:sp>
        <p:nvSpPr>
          <p:cNvPr id="53250" name="Slide Number Placeholder 3"/>
          <p:cNvSpPr>
            <a:spLocks noGrp="1"/>
          </p:cNvSpPr>
          <p:nvPr>
            <p:ph type="sldNum" sz="quarter" idx="12"/>
          </p:nvPr>
        </p:nvSpPr>
        <p:spPr>
          <a:ln>
            <a:miter lim="800000"/>
            <a:headEnd/>
            <a:tailEnd/>
          </a:ln>
        </p:spPr>
        <p:txBody>
          <a:bodyPr wrap="square" numCol="1" anchorCtr="0" compatLnSpc="1">
            <a:prstTxWarp prst="textNoShape">
              <a:avLst/>
            </a:prstTxWarp>
          </a:bodyPr>
          <a:lstStyle/>
          <a:p>
            <a:pPr fontAlgn="base">
              <a:spcBef>
                <a:spcPct val="0"/>
              </a:spcBef>
              <a:spcAft>
                <a:spcPct val="0"/>
              </a:spcAft>
              <a:defRPr/>
            </a:pPr>
            <a:fld id="{B6C15336-A2DA-4AB9-9F1A-AE65F1557986}" type="slidenum">
              <a:rPr lang="en-US"/>
              <a:pPr fontAlgn="base">
                <a:spcBef>
                  <a:spcPct val="0"/>
                </a:spcBef>
                <a:spcAft>
                  <a:spcPct val="0"/>
                </a:spcAft>
                <a:defRPr/>
              </a:pPr>
              <a:t>10</a:t>
            </a:fld>
            <a:endParaRPr lang="en-US"/>
          </a:p>
        </p:txBody>
      </p:sp>
      <p:pic>
        <p:nvPicPr>
          <p:cNvPr id="19460" name="Picture 2" descr="P:\Projects\Legislative_Activities\2009\Roundtables\Long-term care\_graphs\001_NationalSpendingLongTermCare.png"/>
          <p:cNvPicPr>
            <a:picLocks noChangeAspect="1" noChangeArrowheads="1"/>
          </p:cNvPicPr>
          <p:nvPr/>
        </p:nvPicPr>
        <p:blipFill>
          <a:blip r:embed="rId3" cstate="print"/>
          <a:srcRect/>
          <a:stretch>
            <a:fillRect/>
          </a:stretch>
        </p:blipFill>
        <p:spPr bwMode="auto">
          <a:xfrm>
            <a:off x="2362200" y="1600200"/>
            <a:ext cx="4705350" cy="4705350"/>
          </a:xfrm>
          <a:prstGeom prst="rect">
            <a:avLst/>
          </a:prstGeom>
          <a:noFill/>
          <a:ln w="9525">
            <a:noFill/>
            <a:miter lim="800000"/>
            <a:headEnd/>
            <a:tailEnd/>
          </a:ln>
        </p:spPr>
      </p:pic>
      <p:sp>
        <p:nvSpPr>
          <p:cNvPr id="19461" name="TextBox 5"/>
          <p:cNvSpPr txBox="1">
            <a:spLocks noChangeArrowheads="1"/>
          </p:cNvSpPr>
          <p:nvPr/>
        </p:nvSpPr>
        <p:spPr bwMode="auto">
          <a:xfrm>
            <a:off x="2667000" y="6400800"/>
            <a:ext cx="5105400" cy="276225"/>
          </a:xfrm>
          <a:prstGeom prst="rect">
            <a:avLst/>
          </a:prstGeom>
          <a:noFill/>
          <a:ln w="9525">
            <a:noFill/>
            <a:miter lim="800000"/>
            <a:headEnd/>
            <a:tailEnd/>
          </a:ln>
        </p:spPr>
        <p:txBody>
          <a:bodyPr>
            <a:spAutoFit/>
          </a:bodyPr>
          <a:lstStyle/>
          <a:p>
            <a:r>
              <a:rPr lang="en-US" sz="1200">
                <a:latin typeface="Gill Sans MT" pitchFamily="34" charset="0"/>
              </a:rPr>
              <a:t>Source: Georgetown University, Long-Term Care Financing Project, 2007</a:t>
            </a:r>
          </a:p>
        </p:txBody>
      </p:sp>
      <p:grpSp>
        <p:nvGrpSpPr>
          <p:cNvPr id="9" name="Group 8"/>
          <p:cNvGrpSpPr/>
          <p:nvPr/>
        </p:nvGrpSpPr>
        <p:grpSpPr>
          <a:xfrm>
            <a:off x="6705600" y="3581400"/>
            <a:ext cx="1981200" cy="914400"/>
            <a:chOff x="6705600" y="3352800"/>
            <a:chExt cx="1981200" cy="914400"/>
          </a:xfrm>
        </p:grpSpPr>
        <p:sp>
          <p:nvSpPr>
            <p:cNvPr id="7" name="TextBox 6"/>
            <p:cNvSpPr txBox="1"/>
            <p:nvPr/>
          </p:nvSpPr>
          <p:spPr>
            <a:xfrm>
              <a:off x="7086600" y="3352800"/>
              <a:ext cx="1600200" cy="646331"/>
            </a:xfrm>
            <a:prstGeom prst="rect">
              <a:avLst/>
            </a:prstGeom>
            <a:noFill/>
          </p:spPr>
          <p:txBody>
            <a:bodyPr wrap="square" rtlCol="0">
              <a:spAutoFit/>
            </a:bodyPr>
            <a:lstStyle/>
            <a:p>
              <a:pPr algn="r"/>
              <a:r>
                <a:rPr lang="en-US" dirty="0" smtClean="0">
                  <a:solidFill>
                    <a:schemeClr val="accent2"/>
                  </a:solidFill>
                </a:rPr>
                <a:t>Keep an eye on this number</a:t>
              </a:r>
              <a:endParaRPr lang="en-US" dirty="0">
                <a:solidFill>
                  <a:schemeClr val="accent2"/>
                </a:solidFill>
              </a:endParaRPr>
            </a:p>
          </p:txBody>
        </p:sp>
        <p:sp>
          <p:nvSpPr>
            <p:cNvPr id="8" name="Left Arrow 7"/>
            <p:cNvSpPr/>
            <p:nvPr/>
          </p:nvSpPr>
          <p:spPr>
            <a:xfrm>
              <a:off x="6705600" y="3962400"/>
              <a:ext cx="1905000" cy="304800"/>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National spending for LTC by place, 2005</a:t>
            </a:r>
            <a:endParaRPr lang="en-US" dirty="0"/>
          </a:p>
        </p:txBody>
      </p:sp>
      <p:sp>
        <p:nvSpPr>
          <p:cNvPr id="55298" name="Slide Number Placeholder 3"/>
          <p:cNvSpPr>
            <a:spLocks noGrp="1"/>
          </p:cNvSpPr>
          <p:nvPr>
            <p:ph type="sldNum" sz="quarter" idx="12"/>
          </p:nvPr>
        </p:nvSpPr>
        <p:spPr>
          <a:ln>
            <a:miter lim="800000"/>
            <a:headEnd/>
            <a:tailEnd/>
          </a:ln>
        </p:spPr>
        <p:txBody>
          <a:bodyPr wrap="square" numCol="1" anchorCtr="0" compatLnSpc="1">
            <a:prstTxWarp prst="textNoShape">
              <a:avLst/>
            </a:prstTxWarp>
          </a:bodyPr>
          <a:lstStyle/>
          <a:p>
            <a:pPr fontAlgn="base">
              <a:spcBef>
                <a:spcPct val="0"/>
              </a:spcBef>
              <a:spcAft>
                <a:spcPct val="0"/>
              </a:spcAft>
              <a:defRPr/>
            </a:pPr>
            <a:fld id="{BC4C2AD2-234F-4FAE-9EC7-E9254B79021C}" type="slidenum">
              <a:rPr lang="en-US"/>
              <a:pPr fontAlgn="base">
                <a:spcBef>
                  <a:spcPct val="0"/>
                </a:spcBef>
                <a:spcAft>
                  <a:spcPct val="0"/>
                </a:spcAft>
                <a:defRPr/>
              </a:pPr>
              <a:t>11</a:t>
            </a:fld>
            <a:endParaRPr lang="en-US"/>
          </a:p>
        </p:txBody>
      </p:sp>
      <p:sp>
        <p:nvSpPr>
          <p:cNvPr id="20484" name="TextBox 4"/>
          <p:cNvSpPr txBox="1">
            <a:spLocks noChangeArrowheads="1"/>
          </p:cNvSpPr>
          <p:nvPr/>
        </p:nvSpPr>
        <p:spPr bwMode="auto">
          <a:xfrm>
            <a:off x="1447800" y="6324601"/>
            <a:ext cx="5943600" cy="307777"/>
          </a:xfrm>
          <a:prstGeom prst="rect">
            <a:avLst/>
          </a:prstGeom>
          <a:noFill/>
          <a:ln w="9525">
            <a:noFill/>
            <a:miter lim="800000"/>
            <a:headEnd/>
            <a:tailEnd/>
          </a:ln>
        </p:spPr>
        <p:txBody>
          <a:bodyPr wrap="square">
            <a:spAutoFit/>
          </a:bodyPr>
          <a:lstStyle/>
          <a:p>
            <a:r>
              <a:rPr lang="en-US" sz="1400" dirty="0">
                <a:latin typeface="Gill Sans MT" pitchFamily="34" charset="0"/>
              </a:rPr>
              <a:t>Source: Georgetown University, Long-Term Care Financing Project, 2007</a:t>
            </a:r>
          </a:p>
        </p:txBody>
      </p:sp>
      <p:pic>
        <p:nvPicPr>
          <p:cNvPr id="20485" name="Picture 2" descr="P:\Projects\Legislative_Activities\2009\Roundtables\Long-term care\_graphs\002_NationalSpendingNursingHomeCare.png"/>
          <p:cNvPicPr>
            <a:picLocks noChangeAspect="1" noChangeArrowheads="1"/>
          </p:cNvPicPr>
          <p:nvPr/>
        </p:nvPicPr>
        <p:blipFill>
          <a:blip r:embed="rId3" cstate="print"/>
          <a:srcRect/>
          <a:stretch>
            <a:fillRect/>
          </a:stretch>
        </p:blipFill>
        <p:spPr bwMode="auto">
          <a:xfrm>
            <a:off x="228600" y="1600200"/>
            <a:ext cx="8382000" cy="45958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dirty="0" smtClean="0"/>
              <a:t>Colorado Medicaid and LTC</a:t>
            </a:r>
          </a:p>
        </p:txBody>
      </p:sp>
      <p:sp>
        <p:nvSpPr>
          <p:cNvPr id="3" name="Content Placeholder 2"/>
          <p:cNvSpPr>
            <a:spLocks noGrp="1"/>
          </p:cNvSpPr>
          <p:nvPr>
            <p:ph idx="1"/>
          </p:nvPr>
        </p:nvSpPr>
        <p:spPr>
          <a:xfrm>
            <a:off x="457200" y="1752600"/>
            <a:ext cx="8305800" cy="4648200"/>
          </a:xfrm>
        </p:spPr>
        <p:txBody>
          <a:bodyPr rtlCol="0">
            <a:normAutofit/>
          </a:bodyPr>
          <a:lstStyle/>
          <a:p>
            <a:pPr eaLnBrk="1" fontAlgn="auto" hangingPunct="1">
              <a:spcAft>
                <a:spcPts val="0"/>
              </a:spcAft>
              <a:buFont typeface="Arial" pitchFamily="34" charset="0"/>
              <a:buChar char="•"/>
              <a:defRPr/>
            </a:pPr>
            <a:r>
              <a:rPr lang="en-US" sz="2600" dirty="0" smtClean="0"/>
              <a:t>Colorado Medicaid reimburses for skilled nursing facility care  and home and community-based services (HCBS) for individuals who qualify based on financial (219% of FPL or $24,264 annual income in 2009) and functional (ADL/IADL) eligibility</a:t>
            </a:r>
          </a:p>
          <a:p>
            <a:pPr eaLnBrk="1" fontAlgn="auto" hangingPunct="1">
              <a:spcAft>
                <a:spcPts val="0"/>
              </a:spcAft>
              <a:buFont typeface="Arial" pitchFamily="34" charset="0"/>
              <a:buChar char="•"/>
              <a:defRPr/>
            </a:pPr>
            <a:endParaRPr lang="en-US" sz="2200" dirty="0" smtClean="0"/>
          </a:p>
          <a:p>
            <a:pPr eaLnBrk="1" fontAlgn="auto" hangingPunct="1">
              <a:spcAft>
                <a:spcPts val="0"/>
              </a:spcAft>
              <a:buFont typeface="Arial" pitchFamily="34" charset="0"/>
              <a:buChar char="•"/>
              <a:defRPr/>
            </a:pPr>
            <a:r>
              <a:rPr lang="en-US" sz="2600" dirty="0" smtClean="0"/>
              <a:t>Individuals 65 and older and permanently disabled individuals are eligible for Medicaid long-term care coverage</a:t>
            </a:r>
          </a:p>
          <a:p>
            <a:pPr eaLnBrk="1" fontAlgn="auto" hangingPunct="1">
              <a:spcAft>
                <a:spcPts val="0"/>
              </a:spcAft>
              <a:buNone/>
              <a:defRPr/>
            </a:pPr>
            <a:r>
              <a:rPr lang="en-US" sz="2800" dirty="0" smtClean="0"/>
              <a:t> </a:t>
            </a:r>
            <a:endParaRPr lang="en-US" sz="2600" dirty="0" smtClean="0"/>
          </a:p>
          <a:p>
            <a:pPr indent="0" eaLnBrk="1" fontAlgn="auto" hangingPunct="1">
              <a:spcAft>
                <a:spcPts val="0"/>
              </a:spcAft>
              <a:buFont typeface="Arial" pitchFamily="34" charset="0"/>
              <a:buNone/>
              <a:defRPr/>
            </a:pPr>
            <a:endParaRPr lang="en-US" dirty="0"/>
          </a:p>
        </p:txBody>
      </p:sp>
      <p:sp>
        <p:nvSpPr>
          <p:cNvPr id="51203" name="Slide Number Placeholder 3"/>
          <p:cNvSpPr>
            <a:spLocks noGrp="1"/>
          </p:cNvSpPr>
          <p:nvPr>
            <p:ph type="sldNum" sz="quarter" idx="12"/>
          </p:nvPr>
        </p:nvSpPr>
        <p:spPr>
          <a:ln>
            <a:miter lim="800000"/>
            <a:headEnd/>
            <a:tailEnd/>
          </a:ln>
        </p:spPr>
        <p:txBody>
          <a:bodyPr wrap="square" numCol="1" anchorCtr="0" compatLnSpc="1">
            <a:prstTxWarp prst="textNoShape">
              <a:avLst/>
            </a:prstTxWarp>
          </a:bodyPr>
          <a:lstStyle/>
          <a:p>
            <a:pPr fontAlgn="base">
              <a:spcBef>
                <a:spcPct val="0"/>
              </a:spcBef>
              <a:spcAft>
                <a:spcPct val="0"/>
              </a:spcAft>
              <a:defRPr/>
            </a:pPr>
            <a:fld id="{FCC19363-4371-4E0A-AD54-561DBB4D9361}" type="slidenum">
              <a:rPr lang="en-US"/>
              <a:pPr fontAlgn="base">
                <a:spcBef>
                  <a:spcPct val="0"/>
                </a:spcBef>
                <a:spcAft>
                  <a:spcPct val="0"/>
                </a:spcAft>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Colorado Medicaid enrollees by eligibility group and expenditures, FY 2009-2010</a:t>
            </a:r>
            <a:endParaRPr lang="en-US" dirty="0"/>
          </a:p>
        </p:txBody>
      </p:sp>
      <p:sp>
        <p:nvSpPr>
          <p:cNvPr id="3" name="Slide Number Placeholder 2"/>
          <p:cNvSpPr>
            <a:spLocks noGrp="1"/>
          </p:cNvSpPr>
          <p:nvPr>
            <p:ph type="sldNum" sz="quarter" idx="12"/>
          </p:nvPr>
        </p:nvSpPr>
        <p:spPr/>
        <p:txBody>
          <a:bodyPr/>
          <a:lstStyle/>
          <a:p>
            <a:fld id="{C16633F0-713B-46D9-B22F-ACE6A874C61C}" type="slidenum">
              <a:rPr lang="en-US" smtClean="0"/>
              <a:pPr/>
              <a:t>13</a:t>
            </a:fld>
            <a:endParaRPr lang="en-US" dirty="0"/>
          </a:p>
        </p:txBody>
      </p:sp>
      <p:pic>
        <p:nvPicPr>
          <p:cNvPr id="4098" name="Picture 2" descr="006_MedicaidEnrolleesExpenditures"/>
          <p:cNvPicPr>
            <a:picLocks noChangeAspect="1" noChangeArrowheads="1"/>
          </p:cNvPicPr>
          <p:nvPr/>
        </p:nvPicPr>
        <p:blipFill>
          <a:blip r:embed="rId3" cstate="print"/>
          <a:srcRect/>
          <a:stretch>
            <a:fillRect/>
          </a:stretch>
        </p:blipFill>
        <p:spPr bwMode="auto">
          <a:xfrm>
            <a:off x="990600" y="1905000"/>
            <a:ext cx="6705600" cy="4142571"/>
          </a:xfrm>
          <a:prstGeom prst="rect">
            <a:avLst/>
          </a:prstGeom>
          <a:noFill/>
          <a:ln w="9525">
            <a:noFill/>
            <a:miter lim="800000"/>
            <a:headEnd/>
            <a:tailEnd/>
          </a:ln>
        </p:spPr>
      </p:pic>
      <p:sp>
        <p:nvSpPr>
          <p:cNvPr id="5" name="TextBox 4"/>
          <p:cNvSpPr txBox="1"/>
          <p:nvPr/>
        </p:nvSpPr>
        <p:spPr>
          <a:xfrm>
            <a:off x="1676400" y="6172200"/>
            <a:ext cx="5867400" cy="246221"/>
          </a:xfrm>
          <a:prstGeom prst="rect">
            <a:avLst/>
          </a:prstGeom>
          <a:noFill/>
        </p:spPr>
        <p:txBody>
          <a:bodyPr wrap="square" rtlCol="0">
            <a:spAutoFit/>
          </a:bodyPr>
          <a:lstStyle/>
          <a:p>
            <a:r>
              <a:rPr lang="en-US" sz="1000" dirty="0" smtClean="0"/>
              <a:t>SOURCE: Colorado Department of Health Care Policy and Financing, FY 2010-11 Budget Request</a:t>
            </a:r>
            <a:endParaRPr lang="en-US" sz="1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Colorado Medicaid LTC expenditures by type of expenditure, FY 2008-09</a:t>
            </a:r>
            <a:endParaRPr lang="en-US" dirty="0"/>
          </a:p>
        </p:txBody>
      </p:sp>
      <p:sp>
        <p:nvSpPr>
          <p:cNvPr id="3" name="Slide Number Placeholder 2"/>
          <p:cNvSpPr>
            <a:spLocks noGrp="1"/>
          </p:cNvSpPr>
          <p:nvPr>
            <p:ph type="sldNum" sz="quarter" idx="12"/>
          </p:nvPr>
        </p:nvSpPr>
        <p:spPr/>
        <p:txBody>
          <a:bodyPr/>
          <a:lstStyle/>
          <a:p>
            <a:fld id="{C16633F0-713B-46D9-B22F-ACE6A874C61C}" type="slidenum">
              <a:rPr lang="en-US" smtClean="0"/>
              <a:pPr/>
              <a:t>14</a:t>
            </a:fld>
            <a:endParaRPr lang="en-US" dirty="0"/>
          </a:p>
        </p:txBody>
      </p:sp>
      <p:pic>
        <p:nvPicPr>
          <p:cNvPr id="5122" name="Picture 2"/>
          <p:cNvPicPr>
            <a:picLocks noChangeAspect="1" noChangeArrowheads="1"/>
          </p:cNvPicPr>
          <p:nvPr/>
        </p:nvPicPr>
        <p:blipFill>
          <a:blip r:embed="rId3" cstate="print"/>
          <a:srcRect/>
          <a:stretch>
            <a:fillRect/>
          </a:stretch>
        </p:blipFill>
        <p:spPr bwMode="auto">
          <a:xfrm>
            <a:off x="2514600" y="1752601"/>
            <a:ext cx="4419600" cy="3962399"/>
          </a:xfrm>
          <a:prstGeom prst="rect">
            <a:avLst/>
          </a:prstGeom>
          <a:noFill/>
          <a:ln w="9525">
            <a:noFill/>
            <a:miter lim="800000"/>
            <a:headEnd/>
            <a:tailEnd/>
          </a:ln>
          <a:effectLst/>
        </p:spPr>
      </p:pic>
      <p:sp>
        <p:nvSpPr>
          <p:cNvPr id="7" name="TextBox 6"/>
          <p:cNvSpPr txBox="1"/>
          <p:nvPr/>
        </p:nvSpPr>
        <p:spPr>
          <a:xfrm>
            <a:off x="2362200" y="6019800"/>
            <a:ext cx="5867400" cy="246221"/>
          </a:xfrm>
          <a:prstGeom prst="rect">
            <a:avLst/>
          </a:prstGeom>
          <a:noFill/>
        </p:spPr>
        <p:txBody>
          <a:bodyPr wrap="square" rtlCol="0">
            <a:spAutoFit/>
          </a:bodyPr>
          <a:lstStyle/>
          <a:p>
            <a:r>
              <a:rPr lang="en-US" sz="1000" dirty="0" smtClean="0"/>
              <a:t>SOURCE: Colorado Department of Health Care Policy and Financing, FY 2010-11 Budget Request</a:t>
            </a:r>
            <a:endParaRPr lang="en-US" sz="1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0" cap="none" dirty="0" smtClean="0"/>
              <a:t>Estimating the need for LTC:  A Colorado vulnerability index</a:t>
            </a:r>
            <a:endParaRPr lang="en-US" b="0" cap="none" dirty="0"/>
          </a:p>
        </p:txBody>
      </p:sp>
      <p:sp>
        <p:nvSpPr>
          <p:cNvPr id="3" name="Slide Number Placeholder 2"/>
          <p:cNvSpPr>
            <a:spLocks noGrp="1"/>
          </p:cNvSpPr>
          <p:nvPr>
            <p:ph type="sldNum" sz="quarter" idx="12"/>
          </p:nvPr>
        </p:nvSpPr>
        <p:spPr/>
        <p:txBody>
          <a:bodyPr/>
          <a:lstStyle/>
          <a:p>
            <a:fld id="{C16633F0-713B-46D9-B22F-ACE6A874C61C}"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924800" cy="1143000"/>
          </a:xfrm>
        </p:spPr>
        <p:txBody>
          <a:bodyPr>
            <a:noAutofit/>
          </a:bodyPr>
          <a:lstStyle/>
          <a:p>
            <a:r>
              <a:rPr lang="en-US" i="1" dirty="0" smtClean="0"/>
              <a:t>Vulnerability index </a:t>
            </a:r>
            <a:r>
              <a:rPr lang="en-US" dirty="0" smtClean="0"/>
              <a:t>based on self-reported health status</a:t>
            </a:r>
            <a:endParaRPr lang="en-US" dirty="0"/>
          </a:p>
        </p:txBody>
      </p:sp>
      <p:sp>
        <p:nvSpPr>
          <p:cNvPr id="3" name="Content Placeholder 2"/>
          <p:cNvSpPr>
            <a:spLocks noGrp="1"/>
          </p:cNvSpPr>
          <p:nvPr>
            <p:ph idx="1"/>
          </p:nvPr>
        </p:nvSpPr>
        <p:spPr>
          <a:xfrm>
            <a:off x="685800" y="2057400"/>
            <a:ext cx="8077200" cy="4191000"/>
          </a:xfrm>
        </p:spPr>
        <p:txBody>
          <a:bodyPr>
            <a:normAutofit/>
          </a:bodyPr>
          <a:lstStyle/>
          <a:p>
            <a:r>
              <a:rPr lang="en-US" dirty="0" smtClean="0"/>
              <a:t>Would you say your health in general is excellent, very good, good, fair or poor?</a:t>
            </a:r>
          </a:p>
          <a:p>
            <a:r>
              <a:rPr lang="en-US" dirty="0" smtClean="0"/>
              <a:t>Are you limited in any way in your ability to work because of a physical, mental or emotional problem? </a:t>
            </a:r>
          </a:p>
          <a:p>
            <a:pPr algn="ctr">
              <a:buNone/>
            </a:pPr>
            <a:r>
              <a:rPr lang="en-US" dirty="0" smtClean="0"/>
              <a:t>	</a:t>
            </a:r>
            <a:r>
              <a:rPr lang="en-US" sz="2800" dirty="0" smtClean="0"/>
              <a:t>[Health status questions from the 2008-09 Colorado Household Survey]</a:t>
            </a:r>
            <a:endParaRPr lang="en-US" sz="2800" dirty="0"/>
          </a:p>
        </p:txBody>
      </p:sp>
      <p:sp>
        <p:nvSpPr>
          <p:cNvPr id="4" name="Slide Number Placeholder 3"/>
          <p:cNvSpPr>
            <a:spLocks noGrp="1"/>
          </p:cNvSpPr>
          <p:nvPr>
            <p:ph type="sldNum" sz="quarter" idx="12"/>
          </p:nvPr>
        </p:nvSpPr>
        <p:spPr/>
        <p:txBody>
          <a:bodyPr/>
          <a:lstStyle/>
          <a:p>
            <a:fld id="{C16633F0-713B-46D9-B22F-ACE6A874C61C}"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09600"/>
            <a:ext cx="7467600" cy="808038"/>
          </a:xfrm>
        </p:spPr>
        <p:txBody>
          <a:bodyPr>
            <a:normAutofit fontScale="90000"/>
          </a:bodyPr>
          <a:lstStyle/>
          <a:p>
            <a:r>
              <a:rPr lang="en-US" sz="3100" dirty="0" smtClean="0"/>
              <a:t>Out-of-pocket health care expenditures as % of household income among 65+ by income and health status 2000-04</a:t>
            </a:r>
            <a:r>
              <a:rPr lang="en-US" b="1" dirty="0" smtClean="0"/>
              <a:t/>
            </a:r>
            <a:br>
              <a:rPr lang="en-US" b="1" dirty="0" smtClean="0"/>
            </a:br>
            <a:endParaRPr lang="en-US" dirty="0"/>
          </a:p>
        </p:txBody>
      </p:sp>
      <p:sp>
        <p:nvSpPr>
          <p:cNvPr id="3" name="Slide Number Placeholder 2"/>
          <p:cNvSpPr>
            <a:spLocks noGrp="1"/>
          </p:cNvSpPr>
          <p:nvPr>
            <p:ph type="sldNum" sz="quarter" idx="12"/>
          </p:nvPr>
        </p:nvSpPr>
        <p:spPr/>
        <p:txBody>
          <a:bodyPr/>
          <a:lstStyle/>
          <a:p>
            <a:fld id="{C16633F0-713B-46D9-B22F-ACE6A874C61C}" type="slidenum">
              <a:rPr lang="en-US" smtClean="0"/>
              <a:pPr/>
              <a:t>17</a:t>
            </a:fld>
            <a:endParaRPr lang="en-US" dirty="0"/>
          </a:p>
        </p:txBody>
      </p:sp>
      <p:graphicFrame>
        <p:nvGraphicFramePr>
          <p:cNvPr id="5" name="Table 4"/>
          <p:cNvGraphicFramePr>
            <a:graphicFrameLocks noGrp="1"/>
          </p:cNvGraphicFramePr>
          <p:nvPr/>
        </p:nvGraphicFramePr>
        <p:xfrm>
          <a:off x="1066799" y="1600194"/>
          <a:ext cx="6781800" cy="4957283"/>
        </p:xfrm>
        <a:graphic>
          <a:graphicData uri="http://schemas.openxmlformats.org/drawingml/2006/table">
            <a:tbl>
              <a:tblPr/>
              <a:tblGrid>
                <a:gridCol w="1942617"/>
                <a:gridCol w="1393785"/>
                <a:gridCol w="688694"/>
                <a:gridCol w="688694"/>
                <a:gridCol w="688694"/>
                <a:gridCol w="689658"/>
                <a:gridCol w="689658"/>
              </a:tblGrid>
              <a:tr h="263363">
                <a:tc>
                  <a:txBody>
                    <a:bodyPr/>
                    <a:lstStyle/>
                    <a:p>
                      <a:pPr marL="0" marR="0" algn="ctr">
                        <a:lnSpc>
                          <a:spcPct val="115000"/>
                        </a:lnSpc>
                        <a:spcBef>
                          <a:spcPts val="0"/>
                        </a:spcBef>
                        <a:spcAft>
                          <a:spcPts val="0"/>
                        </a:spcAft>
                      </a:pPr>
                      <a:endParaRPr lang="en-US" sz="1100" dirty="0">
                        <a:latin typeface="Gill Sans MT"/>
                        <a:ea typeface="Calibri"/>
                        <a:cs typeface="Times New Roman"/>
                      </a:endParaRPr>
                    </a:p>
                  </a:txBody>
                  <a:tcPr marL="73025" marR="73025" marT="8890" marB="8890">
                    <a:lnL>
                      <a:noFill/>
                    </a:lnL>
                    <a:lnR>
                      <a:noFill/>
                    </a:lnR>
                    <a:lnT>
                      <a:noFill/>
                    </a:lnT>
                    <a:lnB w="12700" cap="flat" cmpd="sng" algn="ctr">
                      <a:solidFill>
                        <a:srgbClr val="BFBFB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dirty="0">
                          <a:latin typeface="Gill Sans MT"/>
                          <a:ea typeface="Times New Roman"/>
                          <a:cs typeface="Times New Roman"/>
                        </a:rPr>
                        <a:t>Age</a:t>
                      </a:r>
                      <a:endParaRPr lang="en-US" sz="1500" dirty="0">
                        <a:latin typeface="Gill Sans MT"/>
                        <a:ea typeface="Calibri"/>
                        <a:cs typeface="Times New Roman"/>
                      </a:endParaRPr>
                    </a:p>
                  </a:txBody>
                  <a:tcPr marL="73025" marR="73025" marT="8890" marB="8890" anchor="b">
                    <a:lnL>
                      <a:noFill/>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500">
                          <a:latin typeface="Gill Sans MT"/>
                          <a:ea typeface="Times New Roman"/>
                          <a:cs typeface="Times New Roman"/>
                        </a:rPr>
                        <a:t>2000</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500">
                          <a:latin typeface="Gill Sans MT"/>
                          <a:ea typeface="Times New Roman"/>
                          <a:cs typeface="Times New Roman"/>
                        </a:rPr>
                        <a:t>2001</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500">
                          <a:latin typeface="Gill Sans MT"/>
                          <a:ea typeface="Times New Roman"/>
                          <a:cs typeface="Times New Roman"/>
                        </a:rPr>
                        <a:t>2002</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500">
                          <a:latin typeface="Gill Sans MT"/>
                          <a:ea typeface="Times New Roman"/>
                          <a:cs typeface="Times New Roman"/>
                        </a:rPr>
                        <a:t>2003</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500">
                          <a:latin typeface="Gill Sans MT"/>
                          <a:ea typeface="Times New Roman"/>
                          <a:cs typeface="Times New Roman"/>
                        </a:rPr>
                        <a:t>2004</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252069">
                <a:tc gridSpan="7">
                  <a:txBody>
                    <a:bodyPr/>
                    <a:lstStyle/>
                    <a:p>
                      <a:pPr marL="0" marR="0" algn="ctr">
                        <a:lnSpc>
                          <a:spcPct val="115000"/>
                        </a:lnSpc>
                        <a:spcBef>
                          <a:spcPts val="0"/>
                        </a:spcBef>
                        <a:spcAft>
                          <a:spcPts val="0"/>
                        </a:spcAft>
                      </a:pPr>
                      <a:r>
                        <a:rPr lang="en-US" sz="1500" dirty="0">
                          <a:solidFill>
                            <a:srgbClr val="FFFFFF"/>
                          </a:solidFill>
                          <a:latin typeface="Gill Sans MT"/>
                          <a:ea typeface="Times New Roman"/>
                          <a:cs typeface="Times New Roman"/>
                        </a:rPr>
                        <a:t>Income </a:t>
                      </a:r>
                      <a:r>
                        <a:rPr lang="en-US" sz="1500" dirty="0" smtClean="0">
                          <a:solidFill>
                            <a:srgbClr val="FFFFFF"/>
                          </a:solidFill>
                          <a:latin typeface="Gill Sans MT"/>
                          <a:ea typeface="Times New Roman"/>
                          <a:cs typeface="Times New Roman"/>
                        </a:rPr>
                        <a:t>Category</a:t>
                      </a:r>
                      <a:endParaRPr lang="en-US" sz="1500" dirty="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F497A"/>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2069">
                <a:tc rowSpan="4">
                  <a:txBody>
                    <a:bodyPr/>
                    <a:lstStyle/>
                    <a:p>
                      <a:pPr marL="0" marR="0" algn="l">
                        <a:lnSpc>
                          <a:spcPct val="115000"/>
                        </a:lnSpc>
                        <a:spcBef>
                          <a:spcPts val="0"/>
                        </a:spcBef>
                        <a:spcAft>
                          <a:spcPts val="0"/>
                        </a:spcAft>
                      </a:pPr>
                      <a:r>
                        <a:rPr lang="en-US" sz="1500" dirty="0">
                          <a:latin typeface="Gill Sans MT"/>
                          <a:ea typeface="Times New Roman"/>
                          <a:cs typeface="Times New Roman"/>
                        </a:rPr>
                        <a:t>Poor/near poor</a:t>
                      </a:r>
                      <a:endParaRPr lang="en-US" sz="1500" dirty="0">
                        <a:latin typeface="Gill Sans MT"/>
                        <a:ea typeface="Calibri"/>
                        <a:cs typeface="Times New Roman"/>
                      </a:endParaRPr>
                    </a:p>
                    <a:p>
                      <a:pPr marL="0" marR="0" algn="l">
                        <a:lnSpc>
                          <a:spcPct val="115000"/>
                        </a:lnSpc>
                        <a:spcBef>
                          <a:spcPts val="0"/>
                        </a:spcBef>
                        <a:spcAft>
                          <a:spcPts val="0"/>
                        </a:spcAft>
                      </a:pPr>
                      <a:r>
                        <a:rPr lang="en-US" sz="1500" dirty="0">
                          <a:latin typeface="Gill Sans MT"/>
                          <a:ea typeface="Times New Roman"/>
                          <a:cs typeface="Times New Roman"/>
                        </a:rPr>
                        <a:t>(at or below 125%</a:t>
                      </a:r>
                      <a:endParaRPr lang="en-US" sz="1500" dirty="0">
                        <a:latin typeface="Gill Sans MT"/>
                        <a:ea typeface="Calibri"/>
                        <a:cs typeface="Times New Roman"/>
                      </a:endParaRPr>
                    </a:p>
                    <a:p>
                      <a:pPr marL="0" marR="0" algn="l">
                        <a:lnSpc>
                          <a:spcPct val="115000"/>
                        </a:lnSpc>
                        <a:spcBef>
                          <a:spcPts val="0"/>
                        </a:spcBef>
                        <a:spcAft>
                          <a:spcPts val="0"/>
                        </a:spcAft>
                      </a:pPr>
                      <a:r>
                        <a:rPr lang="en-US" sz="1500" dirty="0">
                          <a:latin typeface="Gill Sans MT"/>
                          <a:ea typeface="Times New Roman"/>
                          <a:cs typeface="Times New Roman"/>
                        </a:rPr>
                        <a:t>of federal poverty</a:t>
                      </a:r>
                      <a:endParaRPr lang="en-US" sz="1500" dirty="0">
                        <a:latin typeface="Gill Sans MT"/>
                        <a:ea typeface="Calibri"/>
                        <a:cs typeface="Times New Roman"/>
                      </a:endParaRPr>
                    </a:p>
                    <a:p>
                      <a:pPr marL="0" marR="0" algn="l">
                        <a:lnSpc>
                          <a:spcPct val="115000"/>
                        </a:lnSpc>
                        <a:spcBef>
                          <a:spcPts val="0"/>
                        </a:spcBef>
                        <a:spcAft>
                          <a:spcPts val="0"/>
                        </a:spcAft>
                      </a:pPr>
                      <a:r>
                        <a:rPr lang="en-US" sz="1500" dirty="0">
                          <a:latin typeface="Gill Sans MT"/>
                          <a:ea typeface="Times New Roman"/>
                          <a:cs typeface="Times New Roman"/>
                        </a:rPr>
                        <a:t>level)</a:t>
                      </a:r>
                      <a:endParaRPr lang="en-US" sz="1500" dirty="0">
                        <a:latin typeface="Gill Sans MT"/>
                        <a:ea typeface="Calibri"/>
                        <a:cs typeface="Times New Roman"/>
                      </a:endParaRPr>
                    </a:p>
                  </a:txBody>
                  <a:tcPr marL="73025" marR="73025" marT="8890" marB="889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a:latin typeface="Gill Sans MT"/>
                          <a:ea typeface="Times New Roman"/>
                          <a:cs typeface="Times New Roman"/>
                        </a:rPr>
                        <a:t> 65 and over</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500" dirty="0">
                          <a:latin typeface="Gill Sans MT"/>
                          <a:ea typeface="Times New Roman"/>
                          <a:cs typeface="Times New Roman"/>
                        </a:rPr>
                        <a:t>22.6</a:t>
                      </a:r>
                      <a:endParaRPr lang="en-US" sz="1500" dirty="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500" dirty="0">
                          <a:latin typeface="Gill Sans MT"/>
                          <a:ea typeface="Times New Roman"/>
                          <a:cs typeface="Times New Roman"/>
                        </a:rPr>
                        <a:t>23.5</a:t>
                      </a:r>
                      <a:endParaRPr lang="en-US" sz="1500" dirty="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500" dirty="0">
                          <a:latin typeface="Gill Sans MT"/>
                          <a:ea typeface="Times New Roman"/>
                          <a:cs typeface="Times New Roman"/>
                        </a:rPr>
                        <a:t>27.6</a:t>
                      </a:r>
                      <a:endParaRPr lang="en-US" sz="1500" dirty="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500">
                          <a:latin typeface="Gill Sans MT"/>
                          <a:ea typeface="Times New Roman"/>
                          <a:cs typeface="Times New Roman"/>
                        </a:rPr>
                        <a:t>27.8</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500" dirty="0">
                          <a:latin typeface="Gill Sans MT"/>
                          <a:ea typeface="Times New Roman"/>
                          <a:cs typeface="Times New Roman"/>
                        </a:rPr>
                        <a:t>29.3</a:t>
                      </a:r>
                      <a:endParaRPr lang="en-US" sz="1500" dirty="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00"/>
                    </a:solidFill>
                  </a:tcPr>
                </a:tc>
              </a:tr>
              <a:tr h="252069">
                <a:tc vMerge="1">
                  <a:txBody>
                    <a:bodyPr/>
                    <a:lstStyle/>
                    <a:p>
                      <a:endParaRPr lang="en-US"/>
                    </a:p>
                  </a:txBody>
                  <a:tcPr/>
                </a:tc>
                <a:tc>
                  <a:txBody>
                    <a:bodyPr/>
                    <a:lstStyle/>
                    <a:p>
                      <a:pPr marL="0" marR="0" algn="ctr">
                        <a:lnSpc>
                          <a:spcPct val="115000"/>
                        </a:lnSpc>
                        <a:spcBef>
                          <a:spcPts val="0"/>
                        </a:spcBef>
                        <a:spcAft>
                          <a:spcPts val="0"/>
                        </a:spcAft>
                      </a:pPr>
                      <a:r>
                        <a:rPr lang="en-US" sz="1500">
                          <a:latin typeface="Gill Sans MT"/>
                          <a:ea typeface="Times New Roman"/>
                          <a:cs typeface="Times New Roman"/>
                        </a:rPr>
                        <a:t> 65-74 yrs</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c>
                  <a:txBody>
                    <a:bodyPr/>
                    <a:lstStyle/>
                    <a:p>
                      <a:pPr marL="0" marR="0" algn="r">
                        <a:lnSpc>
                          <a:spcPct val="115000"/>
                        </a:lnSpc>
                        <a:spcBef>
                          <a:spcPts val="0"/>
                        </a:spcBef>
                        <a:spcAft>
                          <a:spcPts val="0"/>
                        </a:spcAft>
                      </a:pPr>
                      <a:r>
                        <a:rPr lang="en-US" sz="1500">
                          <a:latin typeface="Gill Sans MT"/>
                          <a:ea typeface="Times New Roman"/>
                          <a:cs typeface="Times New Roman"/>
                        </a:rPr>
                        <a:t>24.4</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c>
                  <a:txBody>
                    <a:bodyPr/>
                    <a:lstStyle/>
                    <a:p>
                      <a:pPr marL="0" marR="0" algn="r">
                        <a:lnSpc>
                          <a:spcPct val="115000"/>
                        </a:lnSpc>
                        <a:spcBef>
                          <a:spcPts val="0"/>
                        </a:spcBef>
                        <a:spcAft>
                          <a:spcPts val="0"/>
                        </a:spcAft>
                      </a:pPr>
                      <a:r>
                        <a:rPr lang="en-US" sz="1500" dirty="0">
                          <a:latin typeface="Gill Sans MT"/>
                          <a:ea typeface="Times New Roman"/>
                          <a:cs typeface="Times New Roman"/>
                        </a:rPr>
                        <a:t>25.7</a:t>
                      </a:r>
                      <a:endParaRPr lang="en-US" sz="1500" dirty="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c>
                  <a:txBody>
                    <a:bodyPr/>
                    <a:lstStyle/>
                    <a:p>
                      <a:pPr marL="0" marR="0" algn="r">
                        <a:lnSpc>
                          <a:spcPct val="115000"/>
                        </a:lnSpc>
                        <a:spcBef>
                          <a:spcPts val="0"/>
                        </a:spcBef>
                        <a:spcAft>
                          <a:spcPts val="0"/>
                        </a:spcAft>
                      </a:pPr>
                      <a:r>
                        <a:rPr lang="en-US" sz="1500">
                          <a:latin typeface="Gill Sans MT"/>
                          <a:ea typeface="Times New Roman"/>
                          <a:cs typeface="Times New Roman"/>
                        </a:rPr>
                        <a:t>27.7</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c>
                  <a:txBody>
                    <a:bodyPr/>
                    <a:lstStyle/>
                    <a:p>
                      <a:pPr marL="0" marR="0" algn="r">
                        <a:lnSpc>
                          <a:spcPct val="115000"/>
                        </a:lnSpc>
                        <a:spcBef>
                          <a:spcPts val="0"/>
                        </a:spcBef>
                        <a:spcAft>
                          <a:spcPts val="0"/>
                        </a:spcAft>
                      </a:pPr>
                      <a:r>
                        <a:rPr lang="en-US" sz="1500" dirty="0">
                          <a:latin typeface="Gill Sans MT"/>
                          <a:ea typeface="Times New Roman"/>
                          <a:cs typeface="Times New Roman"/>
                        </a:rPr>
                        <a:t>23.4</a:t>
                      </a:r>
                      <a:endParaRPr lang="en-US" sz="1500" dirty="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c>
                  <a:txBody>
                    <a:bodyPr/>
                    <a:lstStyle/>
                    <a:p>
                      <a:pPr marL="0" marR="0" algn="r">
                        <a:lnSpc>
                          <a:spcPct val="115000"/>
                        </a:lnSpc>
                        <a:spcBef>
                          <a:spcPts val="0"/>
                        </a:spcBef>
                        <a:spcAft>
                          <a:spcPts val="0"/>
                        </a:spcAft>
                      </a:pPr>
                      <a:r>
                        <a:rPr lang="en-US" sz="1500">
                          <a:latin typeface="Gill Sans MT"/>
                          <a:ea typeface="Times New Roman"/>
                          <a:cs typeface="Times New Roman"/>
                        </a:rPr>
                        <a:t>29.0</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r>
              <a:tr h="252069">
                <a:tc vMerge="1">
                  <a:txBody>
                    <a:bodyPr/>
                    <a:lstStyle/>
                    <a:p>
                      <a:endParaRPr lang="en-US"/>
                    </a:p>
                  </a:txBody>
                  <a:tcPr/>
                </a:tc>
                <a:tc>
                  <a:txBody>
                    <a:bodyPr/>
                    <a:lstStyle/>
                    <a:p>
                      <a:pPr marL="0" marR="0" algn="ctr">
                        <a:lnSpc>
                          <a:spcPct val="115000"/>
                        </a:lnSpc>
                        <a:spcBef>
                          <a:spcPts val="0"/>
                        </a:spcBef>
                        <a:spcAft>
                          <a:spcPts val="0"/>
                        </a:spcAft>
                      </a:pPr>
                      <a:r>
                        <a:rPr lang="en-US" sz="1500">
                          <a:latin typeface="Gill Sans MT"/>
                          <a:ea typeface="Times New Roman"/>
                          <a:cs typeface="Times New Roman"/>
                        </a:rPr>
                        <a:t> 75-84 yrs</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500">
                          <a:latin typeface="Gill Sans MT"/>
                          <a:ea typeface="Times New Roman"/>
                          <a:cs typeface="Times New Roman"/>
                        </a:rPr>
                        <a:t>22.9</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500" dirty="0">
                          <a:latin typeface="Gill Sans MT"/>
                          <a:ea typeface="Times New Roman"/>
                          <a:cs typeface="Times New Roman"/>
                        </a:rPr>
                        <a:t>23.3</a:t>
                      </a:r>
                      <a:endParaRPr lang="en-US" sz="1500" dirty="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500" dirty="0">
                          <a:latin typeface="Gill Sans MT"/>
                          <a:ea typeface="Times New Roman"/>
                          <a:cs typeface="Times New Roman"/>
                        </a:rPr>
                        <a:t>28.4</a:t>
                      </a:r>
                      <a:endParaRPr lang="en-US" sz="1500" dirty="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500" dirty="0">
                          <a:latin typeface="Gill Sans MT"/>
                          <a:ea typeface="Times New Roman"/>
                          <a:cs typeface="Times New Roman"/>
                        </a:rPr>
                        <a:t>30.2</a:t>
                      </a:r>
                      <a:endParaRPr lang="en-US" sz="1500" dirty="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500">
                          <a:latin typeface="Gill Sans MT"/>
                          <a:ea typeface="Times New Roman"/>
                          <a:cs typeface="Times New Roman"/>
                        </a:rPr>
                        <a:t>29.4</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r>
              <a:tr h="252069">
                <a:tc vMerge="1">
                  <a:txBody>
                    <a:bodyPr/>
                    <a:lstStyle/>
                    <a:p>
                      <a:endParaRPr lang="en-US"/>
                    </a:p>
                  </a:txBody>
                  <a:tcPr/>
                </a:tc>
                <a:tc>
                  <a:txBody>
                    <a:bodyPr/>
                    <a:lstStyle/>
                    <a:p>
                      <a:pPr marL="0" marR="0" algn="ctr">
                        <a:lnSpc>
                          <a:spcPct val="115000"/>
                        </a:lnSpc>
                        <a:spcBef>
                          <a:spcPts val="0"/>
                        </a:spcBef>
                        <a:spcAft>
                          <a:spcPts val="0"/>
                        </a:spcAft>
                      </a:pPr>
                      <a:r>
                        <a:rPr lang="en-US" sz="1500">
                          <a:latin typeface="Gill Sans MT"/>
                          <a:ea typeface="Times New Roman"/>
                          <a:cs typeface="Times New Roman"/>
                        </a:rPr>
                        <a:t> 85 and over</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c>
                  <a:txBody>
                    <a:bodyPr/>
                    <a:lstStyle/>
                    <a:p>
                      <a:pPr marL="0" marR="0" algn="r">
                        <a:lnSpc>
                          <a:spcPct val="115000"/>
                        </a:lnSpc>
                        <a:spcBef>
                          <a:spcPts val="0"/>
                        </a:spcBef>
                        <a:spcAft>
                          <a:spcPts val="0"/>
                        </a:spcAft>
                      </a:pPr>
                      <a:r>
                        <a:rPr lang="en-US" sz="1500">
                          <a:latin typeface="Gill Sans MT"/>
                          <a:ea typeface="Times New Roman"/>
                          <a:cs typeface="Times New Roman"/>
                        </a:rPr>
                        <a:t>17.6</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c>
                  <a:txBody>
                    <a:bodyPr/>
                    <a:lstStyle/>
                    <a:p>
                      <a:pPr marL="0" marR="0" algn="r">
                        <a:lnSpc>
                          <a:spcPct val="115000"/>
                        </a:lnSpc>
                        <a:spcBef>
                          <a:spcPts val="0"/>
                        </a:spcBef>
                        <a:spcAft>
                          <a:spcPts val="0"/>
                        </a:spcAft>
                      </a:pPr>
                      <a:r>
                        <a:rPr lang="en-US" sz="1500">
                          <a:latin typeface="Gill Sans MT"/>
                          <a:ea typeface="Times New Roman"/>
                          <a:cs typeface="Times New Roman"/>
                        </a:rPr>
                        <a:t>18.7</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c>
                  <a:txBody>
                    <a:bodyPr/>
                    <a:lstStyle/>
                    <a:p>
                      <a:pPr marL="0" marR="0" algn="r">
                        <a:lnSpc>
                          <a:spcPct val="115000"/>
                        </a:lnSpc>
                        <a:spcBef>
                          <a:spcPts val="0"/>
                        </a:spcBef>
                        <a:spcAft>
                          <a:spcPts val="0"/>
                        </a:spcAft>
                      </a:pPr>
                      <a:r>
                        <a:rPr lang="en-US" sz="1500" dirty="0">
                          <a:latin typeface="Gill Sans MT"/>
                          <a:ea typeface="Times New Roman"/>
                          <a:cs typeface="Times New Roman"/>
                        </a:rPr>
                        <a:t>25.7</a:t>
                      </a:r>
                      <a:endParaRPr lang="en-US" sz="1500" dirty="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c>
                  <a:txBody>
                    <a:bodyPr/>
                    <a:lstStyle/>
                    <a:p>
                      <a:pPr marL="0" marR="0" algn="r">
                        <a:lnSpc>
                          <a:spcPct val="115000"/>
                        </a:lnSpc>
                        <a:spcBef>
                          <a:spcPts val="0"/>
                        </a:spcBef>
                        <a:spcAft>
                          <a:spcPts val="0"/>
                        </a:spcAft>
                      </a:pPr>
                      <a:r>
                        <a:rPr lang="en-US" sz="1500" dirty="0">
                          <a:latin typeface="Gill Sans MT"/>
                          <a:ea typeface="Times New Roman"/>
                          <a:cs typeface="Times New Roman"/>
                        </a:rPr>
                        <a:t>32.4</a:t>
                      </a:r>
                      <a:endParaRPr lang="en-US" sz="1500" dirty="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c>
                  <a:txBody>
                    <a:bodyPr/>
                    <a:lstStyle/>
                    <a:p>
                      <a:pPr marL="0" marR="0" algn="r">
                        <a:lnSpc>
                          <a:spcPct val="115000"/>
                        </a:lnSpc>
                        <a:spcBef>
                          <a:spcPts val="0"/>
                        </a:spcBef>
                        <a:spcAft>
                          <a:spcPts val="0"/>
                        </a:spcAft>
                      </a:pPr>
                      <a:r>
                        <a:rPr lang="en-US" sz="1500">
                          <a:latin typeface="Gill Sans MT"/>
                          <a:ea typeface="Times New Roman"/>
                          <a:cs typeface="Times New Roman"/>
                        </a:rPr>
                        <a:t>30.0</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r>
              <a:tr h="252069">
                <a:tc rowSpan="4">
                  <a:txBody>
                    <a:bodyPr/>
                    <a:lstStyle/>
                    <a:p>
                      <a:pPr marL="0" marR="0" algn="l">
                        <a:lnSpc>
                          <a:spcPct val="115000"/>
                        </a:lnSpc>
                        <a:spcBef>
                          <a:spcPts val="0"/>
                        </a:spcBef>
                        <a:spcAft>
                          <a:spcPts val="0"/>
                        </a:spcAft>
                      </a:pPr>
                      <a:r>
                        <a:rPr lang="en-US" sz="1500" dirty="0">
                          <a:latin typeface="Gill Sans MT"/>
                          <a:ea typeface="Times New Roman"/>
                          <a:cs typeface="Times New Roman"/>
                        </a:rPr>
                        <a:t>Other</a:t>
                      </a:r>
                      <a:endParaRPr lang="en-US" sz="1500" dirty="0">
                        <a:latin typeface="Gill Sans MT"/>
                        <a:ea typeface="Calibri"/>
                        <a:cs typeface="Times New Roman"/>
                      </a:endParaRPr>
                    </a:p>
                  </a:txBody>
                  <a:tcPr marL="73025" marR="73025" marT="8890" marB="889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a:latin typeface="Gill Sans MT"/>
                          <a:ea typeface="Times New Roman"/>
                          <a:cs typeface="Times New Roman"/>
                        </a:rPr>
                        <a:t> 65 and over</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500">
                          <a:latin typeface="Gill Sans MT"/>
                          <a:ea typeface="Times New Roman"/>
                          <a:cs typeface="Times New Roman"/>
                        </a:rPr>
                        <a:t>6.3</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500">
                          <a:latin typeface="Gill Sans MT"/>
                          <a:ea typeface="Times New Roman"/>
                          <a:cs typeface="Times New Roman"/>
                        </a:rPr>
                        <a:t>7.3</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500" dirty="0">
                          <a:latin typeface="Gill Sans MT"/>
                          <a:ea typeface="Times New Roman"/>
                          <a:cs typeface="Times New Roman"/>
                        </a:rPr>
                        <a:t>7.2</a:t>
                      </a:r>
                      <a:endParaRPr lang="en-US" sz="1500" dirty="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500" dirty="0">
                          <a:latin typeface="Gill Sans MT"/>
                          <a:ea typeface="Times New Roman"/>
                          <a:cs typeface="Times New Roman"/>
                        </a:rPr>
                        <a:t>8.0</a:t>
                      </a:r>
                      <a:endParaRPr lang="en-US" sz="1500" dirty="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500" dirty="0">
                          <a:latin typeface="Gill Sans MT"/>
                          <a:ea typeface="Times New Roman"/>
                          <a:cs typeface="Times New Roman"/>
                        </a:rPr>
                        <a:t>8.1</a:t>
                      </a:r>
                      <a:endParaRPr lang="en-US" sz="1500" dirty="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00"/>
                    </a:solidFill>
                  </a:tcPr>
                </a:tc>
              </a:tr>
              <a:tr h="252069">
                <a:tc vMerge="1">
                  <a:txBody>
                    <a:bodyPr/>
                    <a:lstStyle/>
                    <a:p>
                      <a:endParaRPr lang="en-US"/>
                    </a:p>
                  </a:txBody>
                  <a:tcPr/>
                </a:tc>
                <a:tc>
                  <a:txBody>
                    <a:bodyPr/>
                    <a:lstStyle/>
                    <a:p>
                      <a:pPr marL="0" marR="0" algn="ctr">
                        <a:lnSpc>
                          <a:spcPct val="115000"/>
                        </a:lnSpc>
                        <a:spcBef>
                          <a:spcPts val="0"/>
                        </a:spcBef>
                        <a:spcAft>
                          <a:spcPts val="0"/>
                        </a:spcAft>
                      </a:pPr>
                      <a:r>
                        <a:rPr lang="en-US" sz="1500">
                          <a:latin typeface="Gill Sans MT"/>
                          <a:ea typeface="Times New Roman"/>
                          <a:cs typeface="Times New Roman"/>
                        </a:rPr>
                        <a:t> 65-74 yrs</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c>
                  <a:txBody>
                    <a:bodyPr/>
                    <a:lstStyle/>
                    <a:p>
                      <a:pPr marL="0" marR="0" algn="r">
                        <a:lnSpc>
                          <a:spcPct val="115000"/>
                        </a:lnSpc>
                        <a:spcBef>
                          <a:spcPts val="0"/>
                        </a:spcBef>
                        <a:spcAft>
                          <a:spcPts val="0"/>
                        </a:spcAft>
                      </a:pPr>
                      <a:r>
                        <a:rPr lang="en-US" sz="1500">
                          <a:latin typeface="Gill Sans MT"/>
                          <a:ea typeface="Times New Roman"/>
                          <a:cs typeface="Times New Roman"/>
                        </a:rPr>
                        <a:t>5.6</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c>
                  <a:txBody>
                    <a:bodyPr/>
                    <a:lstStyle/>
                    <a:p>
                      <a:pPr marL="0" marR="0" algn="r">
                        <a:lnSpc>
                          <a:spcPct val="115000"/>
                        </a:lnSpc>
                        <a:spcBef>
                          <a:spcPts val="0"/>
                        </a:spcBef>
                        <a:spcAft>
                          <a:spcPts val="0"/>
                        </a:spcAft>
                      </a:pPr>
                      <a:r>
                        <a:rPr lang="en-US" sz="1500">
                          <a:latin typeface="Gill Sans MT"/>
                          <a:ea typeface="Times New Roman"/>
                          <a:cs typeface="Times New Roman"/>
                        </a:rPr>
                        <a:t>6.2</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c>
                  <a:txBody>
                    <a:bodyPr/>
                    <a:lstStyle/>
                    <a:p>
                      <a:pPr marL="0" marR="0" algn="r">
                        <a:lnSpc>
                          <a:spcPct val="115000"/>
                        </a:lnSpc>
                        <a:spcBef>
                          <a:spcPts val="0"/>
                        </a:spcBef>
                        <a:spcAft>
                          <a:spcPts val="0"/>
                        </a:spcAft>
                      </a:pPr>
                      <a:r>
                        <a:rPr lang="en-US" sz="1500" dirty="0">
                          <a:latin typeface="Gill Sans MT"/>
                          <a:ea typeface="Times New Roman"/>
                          <a:cs typeface="Times New Roman"/>
                        </a:rPr>
                        <a:t>6.4</a:t>
                      </a:r>
                      <a:endParaRPr lang="en-US" sz="1500" dirty="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c>
                  <a:txBody>
                    <a:bodyPr/>
                    <a:lstStyle/>
                    <a:p>
                      <a:pPr marL="0" marR="0" algn="r">
                        <a:lnSpc>
                          <a:spcPct val="115000"/>
                        </a:lnSpc>
                        <a:spcBef>
                          <a:spcPts val="0"/>
                        </a:spcBef>
                        <a:spcAft>
                          <a:spcPts val="0"/>
                        </a:spcAft>
                      </a:pPr>
                      <a:r>
                        <a:rPr lang="en-US" sz="1500" dirty="0">
                          <a:latin typeface="Gill Sans MT"/>
                          <a:ea typeface="Times New Roman"/>
                          <a:cs typeface="Times New Roman"/>
                        </a:rPr>
                        <a:t>6.9</a:t>
                      </a:r>
                      <a:endParaRPr lang="en-US" sz="1500" dirty="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c>
                  <a:txBody>
                    <a:bodyPr/>
                    <a:lstStyle/>
                    <a:p>
                      <a:pPr marL="0" marR="0" algn="r">
                        <a:lnSpc>
                          <a:spcPct val="115000"/>
                        </a:lnSpc>
                        <a:spcBef>
                          <a:spcPts val="0"/>
                        </a:spcBef>
                        <a:spcAft>
                          <a:spcPts val="0"/>
                        </a:spcAft>
                      </a:pPr>
                      <a:r>
                        <a:rPr lang="en-US" sz="1500">
                          <a:latin typeface="Gill Sans MT"/>
                          <a:ea typeface="Times New Roman"/>
                          <a:cs typeface="Times New Roman"/>
                        </a:rPr>
                        <a:t>7.4</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r>
              <a:tr h="252069">
                <a:tc vMerge="1">
                  <a:txBody>
                    <a:bodyPr/>
                    <a:lstStyle/>
                    <a:p>
                      <a:endParaRPr lang="en-US"/>
                    </a:p>
                  </a:txBody>
                  <a:tcPr/>
                </a:tc>
                <a:tc>
                  <a:txBody>
                    <a:bodyPr/>
                    <a:lstStyle/>
                    <a:p>
                      <a:pPr marL="0" marR="0" algn="ctr">
                        <a:lnSpc>
                          <a:spcPct val="115000"/>
                        </a:lnSpc>
                        <a:spcBef>
                          <a:spcPts val="0"/>
                        </a:spcBef>
                        <a:spcAft>
                          <a:spcPts val="0"/>
                        </a:spcAft>
                      </a:pPr>
                      <a:r>
                        <a:rPr lang="en-US" sz="1500">
                          <a:latin typeface="Gill Sans MT"/>
                          <a:ea typeface="Times New Roman"/>
                          <a:cs typeface="Times New Roman"/>
                        </a:rPr>
                        <a:t> 75-84 yrs</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500">
                          <a:latin typeface="Gill Sans MT"/>
                          <a:ea typeface="Times New Roman"/>
                          <a:cs typeface="Times New Roman"/>
                        </a:rPr>
                        <a:t>3.9</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500">
                          <a:latin typeface="Gill Sans MT"/>
                          <a:ea typeface="Times New Roman"/>
                          <a:cs typeface="Times New Roman"/>
                        </a:rPr>
                        <a:t>8.4</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500" dirty="0">
                          <a:latin typeface="Gill Sans MT"/>
                          <a:ea typeface="Times New Roman"/>
                          <a:cs typeface="Times New Roman"/>
                        </a:rPr>
                        <a:t>8.2</a:t>
                      </a:r>
                      <a:endParaRPr lang="en-US" sz="1500" dirty="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500" dirty="0">
                          <a:latin typeface="Gill Sans MT"/>
                          <a:ea typeface="Times New Roman"/>
                          <a:cs typeface="Times New Roman"/>
                        </a:rPr>
                        <a:t>9.1</a:t>
                      </a:r>
                      <a:endParaRPr lang="en-US" sz="1500" dirty="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500">
                          <a:latin typeface="Gill Sans MT"/>
                          <a:ea typeface="Times New Roman"/>
                          <a:cs typeface="Times New Roman"/>
                        </a:rPr>
                        <a:t>8.2</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252069">
                <a:tc vMerge="1">
                  <a:txBody>
                    <a:bodyPr/>
                    <a:lstStyle/>
                    <a:p>
                      <a:endParaRPr lang="en-US"/>
                    </a:p>
                  </a:txBody>
                  <a:tcPr/>
                </a:tc>
                <a:tc>
                  <a:txBody>
                    <a:bodyPr/>
                    <a:lstStyle/>
                    <a:p>
                      <a:pPr marL="0" marR="0" algn="ctr">
                        <a:lnSpc>
                          <a:spcPct val="115000"/>
                        </a:lnSpc>
                        <a:spcBef>
                          <a:spcPts val="0"/>
                        </a:spcBef>
                        <a:spcAft>
                          <a:spcPts val="0"/>
                        </a:spcAft>
                      </a:pPr>
                      <a:r>
                        <a:rPr lang="en-US" sz="1500">
                          <a:latin typeface="Gill Sans MT"/>
                          <a:ea typeface="Times New Roman"/>
                          <a:cs typeface="Times New Roman"/>
                        </a:rPr>
                        <a:t> 85 and over</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c>
                  <a:txBody>
                    <a:bodyPr/>
                    <a:lstStyle/>
                    <a:p>
                      <a:pPr marL="0" marR="0" algn="r">
                        <a:lnSpc>
                          <a:spcPct val="115000"/>
                        </a:lnSpc>
                        <a:spcBef>
                          <a:spcPts val="0"/>
                        </a:spcBef>
                        <a:spcAft>
                          <a:spcPts val="0"/>
                        </a:spcAft>
                      </a:pPr>
                      <a:r>
                        <a:rPr lang="en-US" sz="1500">
                          <a:latin typeface="Gill Sans MT"/>
                          <a:ea typeface="Times New Roman"/>
                          <a:cs typeface="Times New Roman"/>
                        </a:rPr>
                        <a:t>7.6</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c>
                  <a:txBody>
                    <a:bodyPr/>
                    <a:lstStyle/>
                    <a:p>
                      <a:pPr marL="0" marR="0" algn="r">
                        <a:lnSpc>
                          <a:spcPct val="115000"/>
                        </a:lnSpc>
                        <a:spcBef>
                          <a:spcPts val="0"/>
                        </a:spcBef>
                        <a:spcAft>
                          <a:spcPts val="0"/>
                        </a:spcAft>
                      </a:pPr>
                      <a:r>
                        <a:rPr lang="en-US" sz="1500">
                          <a:latin typeface="Gill Sans MT"/>
                          <a:ea typeface="Times New Roman"/>
                          <a:cs typeface="Times New Roman"/>
                        </a:rPr>
                        <a:t>9.3</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c>
                  <a:txBody>
                    <a:bodyPr/>
                    <a:lstStyle/>
                    <a:p>
                      <a:pPr marL="0" marR="0" algn="r">
                        <a:lnSpc>
                          <a:spcPct val="115000"/>
                        </a:lnSpc>
                        <a:spcBef>
                          <a:spcPts val="0"/>
                        </a:spcBef>
                        <a:spcAft>
                          <a:spcPts val="0"/>
                        </a:spcAft>
                      </a:pPr>
                      <a:r>
                        <a:rPr lang="en-US" sz="1500">
                          <a:latin typeface="Gill Sans MT"/>
                          <a:ea typeface="Times New Roman"/>
                          <a:cs typeface="Times New Roman"/>
                        </a:rPr>
                        <a:t>7.9</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c>
                  <a:txBody>
                    <a:bodyPr/>
                    <a:lstStyle/>
                    <a:p>
                      <a:pPr marL="0" marR="0" algn="r">
                        <a:lnSpc>
                          <a:spcPct val="115000"/>
                        </a:lnSpc>
                        <a:spcBef>
                          <a:spcPts val="0"/>
                        </a:spcBef>
                        <a:spcAft>
                          <a:spcPts val="0"/>
                        </a:spcAft>
                      </a:pPr>
                      <a:r>
                        <a:rPr lang="en-US" sz="1500" dirty="0">
                          <a:latin typeface="Gill Sans MT"/>
                          <a:ea typeface="Times New Roman"/>
                          <a:cs typeface="Times New Roman"/>
                        </a:rPr>
                        <a:t>10.3</a:t>
                      </a:r>
                      <a:endParaRPr lang="en-US" sz="1500" dirty="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c>
                  <a:txBody>
                    <a:bodyPr/>
                    <a:lstStyle/>
                    <a:p>
                      <a:pPr marL="0" marR="0" algn="r">
                        <a:lnSpc>
                          <a:spcPct val="115000"/>
                        </a:lnSpc>
                        <a:spcBef>
                          <a:spcPts val="0"/>
                        </a:spcBef>
                        <a:spcAft>
                          <a:spcPts val="0"/>
                        </a:spcAft>
                      </a:pPr>
                      <a:r>
                        <a:rPr lang="en-US" sz="1500">
                          <a:latin typeface="Gill Sans MT"/>
                          <a:ea typeface="Times New Roman"/>
                          <a:cs typeface="Times New Roman"/>
                        </a:rPr>
                        <a:t>11.1</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r>
              <a:tr h="252069">
                <a:tc gridSpan="7">
                  <a:txBody>
                    <a:bodyPr/>
                    <a:lstStyle/>
                    <a:p>
                      <a:pPr marL="0" marR="0" algn="ctr">
                        <a:lnSpc>
                          <a:spcPct val="115000"/>
                        </a:lnSpc>
                        <a:spcBef>
                          <a:spcPts val="0"/>
                        </a:spcBef>
                        <a:spcAft>
                          <a:spcPts val="0"/>
                        </a:spcAft>
                      </a:pPr>
                      <a:r>
                        <a:rPr lang="en-US" sz="1500" dirty="0">
                          <a:solidFill>
                            <a:srgbClr val="FFFFFF"/>
                          </a:solidFill>
                          <a:latin typeface="Gill Sans MT"/>
                          <a:ea typeface="Times New Roman"/>
                          <a:cs typeface="Times New Roman"/>
                        </a:rPr>
                        <a:t>Health </a:t>
                      </a:r>
                      <a:r>
                        <a:rPr lang="en-US" sz="1500" dirty="0" smtClean="0">
                          <a:solidFill>
                            <a:srgbClr val="FFFFFF"/>
                          </a:solidFill>
                          <a:latin typeface="Gill Sans MT"/>
                          <a:ea typeface="Times New Roman"/>
                          <a:cs typeface="Times New Roman"/>
                        </a:rPr>
                        <a:t>Status </a:t>
                      </a:r>
                      <a:endParaRPr lang="en-US" sz="1500" dirty="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F497A"/>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2069">
                <a:tc rowSpan="4">
                  <a:txBody>
                    <a:bodyPr/>
                    <a:lstStyle/>
                    <a:p>
                      <a:pPr marL="0" marR="0" algn="l">
                        <a:lnSpc>
                          <a:spcPct val="115000"/>
                        </a:lnSpc>
                        <a:spcBef>
                          <a:spcPts val="0"/>
                        </a:spcBef>
                        <a:spcAft>
                          <a:spcPts val="0"/>
                        </a:spcAft>
                      </a:pPr>
                      <a:r>
                        <a:rPr lang="en-US" sz="1500" dirty="0">
                          <a:latin typeface="Gill Sans MT"/>
                          <a:ea typeface="Times New Roman"/>
                          <a:cs typeface="Times New Roman"/>
                        </a:rPr>
                        <a:t>Poor or fair health</a:t>
                      </a:r>
                      <a:endParaRPr lang="en-US" sz="1500" dirty="0">
                        <a:latin typeface="Gill Sans MT"/>
                        <a:ea typeface="Calibri"/>
                        <a:cs typeface="Times New Roman"/>
                      </a:endParaRPr>
                    </a:p>
                  </a:txBody>
                  <a:tcPr marL="73025" marR="73025" marT="8890" marB="889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a:latin typeface="Gill Sans MT"/>
                          <a:ea typeface="Times New Roman"/>
                          <a:cs typeface="Times New Roman"/>
                        </a:rPr>
                        <a:t> 65 and over</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500">
                          <a:latin typeface="Gill Sans MT"/>
                          <a:ea typeface="Times New Roman"/>
                          <a:cs typeface="Times New Roman"/>
                        </a:rPr>
                        <a:t>13.1</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500">
                          <a:latin typeface="Gill Sans MT"/>
                          <a:ea typeface="Times New Roman"/>
                          <a:cs typeface="Times New Roman"/>
                        </a:rPr>
                        <a:t>13.9</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500">
                          <a:latin typeface="Gill Sans MT"/>
                          <a:ea typeface="Times New Roman"/>
                          <a:cs typeface="Times New Roman"/>
                        </a:rPr>
                        <a:t>14.6</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500" dirty="0">
                          <a:latin typeface="Gill Sans MT"/>
                          <a:ea typeface="Times New Roman"/>
                          <a:cs typeface="Times New Roman"/>
                        </a:rPr>
                        <a:t>16.0</a:t>
                      </a:r>
                      <a:endParaRPr lang="en-US" sz="1500" dirty="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500" dirty="0">
                          <a:latin typeface="Gill Sans MT"/>
                          <a:ea typeface="Times New Roman"/>
                          <a:cs typeface="Times New Roman"/>
                        </a:rPr>
                        <a:t>15.2</a:t>
                      </a:r>
                      <a:endParaRPr lang="en-US" sz="1500" dirty="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00"/>
                    </a:solidFill>
                  </a:tcPr>
                </a:tc>
              </a:tr>
              <a:tr h="252069">
                <a:tc vMerge="1">
                  <a:txBody>
                    <a:bodyPr/>
                    <a:lstStyle/>
                    <a:p>
                      <a:endParaRPr lang="en-US"/>
                    </a:p>
                  </a:txBody>
                  <a:tcPr/>
                </a:tc>
                <a:tc>
                  <a:txBody>
                    <a:bodyPr/>
                    <a:lstStyle/>
                    <a:p>
                      <a:pPr marL="0" marR="0" algn="ctr">
                        <a:lnSpc>
                          <a:spcPct val="115000"/>
                        </a:lnSpc>
                        <a:spcBef>
                          <a:spcPts val="0"/>
                        </a:spcBef>
                        <a:spcAft>
                          <a:spcPts val="0"/>
                        </a:spcAft>
                      </a:pPr>
                      <a:r>
                        <a:rPr lang="en-US" sz="1500">
                          <a:latin typeface="Gill Sans MT"/>
                          <a:ea typeface="Times New Roman"/>
                          <a:cs typeface="Times New Roman"/>
                        </a:rPr>
                        <a:t> 65-74 yrs</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c>
                  <a:txBody>
                    <a:bodyPr/>
                    <a:lstStyle/>
                    <a:p>
                      <a:pPr marL="0" marR="0" algn="r">
                        <a:lnSpc>
                          <a:spcPct val="115000"/>
                        </a:lnSpc>
                        <a:spcBef>
                          <a:spcPts val="0"/>
                        </a:spcBef>
                        <a:spcAft>
                          <a:spcPts val="0"/>
                        </a:spcAft>
                      </a:pPr>
                      <a:r>
                        <a:rPr lang="en-US" sz="1500">
                          <a:latin typeface="Gill Sans MT"/>
                          <a:ea typeface="Times New Roman"/>
                          <a:cs typeface="Times New Roman"/>
                        </a:rPr>
                        <a:t>11.8</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c>
                  <a:txBody>
                    <a:bodyPr/>
                    <a:lstStyle/>
                    <a:p>
                      <a:pPr marL="0" marR="0" algn="r">
                        <a:lnSpc>
                          <a:spcPct val="115000"/>
                        </a:lnSpc>
                        <a:spcBef>
                          <a:spcPts val="0"/>
                        </a:spcBef>
                        <a:spcAft>
                          <a:spcPts val="0"/>
                        </a:spcAft>
                      </a:pPr>
                      <a:r>
                        <a:rPr lang="en-US" sz="1500">
                          <a:latin typeface="Gill Sans MT"/>
                          <a:ea typeface="Times New Roman"/>
                          <a:cs typeface="Times New Roman"/>
                        </a:rPr>
                        <a:t>13.5</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c>
                  <a:txBody>
                    <a:bodyPr/>
                    <a:lstStyle/>
                    <a:p>
                      <a:pPr marL="0" marR="0" algn="r">
                        <a:lnSpc>
                          <a:spcPct val="115000"/>
                        </a:lnSpc>
                        <a:spcBef>
                          <a:spcPts val="0"/>
                        </a:spcBef>
                        <a:spcAft>
                          <a:spcPts val="0"/>
                        </a:spcAft>
                      </a:pPr>
                      <a:r>
                        <a:rPr lang="en-US" sz="1500">
                          <a:latin typeface="Gill Sans MT"/>
                          <a:ea typeface="Times New Roman"/>
                          <a:cs typeface="Times New Roman"/>
                        </a:rPr>
                        <a:t>14.4</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c>
                  <a:txBody>
                    <a:bodyPr/>
                    <a:lstStyle/>
                    <a:p>
                      <a:pPr marL="0" marR="0" algn="r">
                        <a:lnSpc>
                          <a:spcPct val="115000"/>
                        </a:lnSpc>
                        <a:spcBef>
                          <a:spcPts val="0"/>
                        </a:spcBef>
                        <a:spcAft>
                          <a:spcPts val="0"/>
                        </a:spcAft>
                      </a:pPr>
                      <a:r>
                        <a:rPr lang="en-US" sz="1500" dirty="0">
                          <a:latin typeface="Gill Sans MT"/>
                          <a:ea typeface="Times New Roman"/>
                          <a:cs typeface="Times New Roman"/>
                        </a:rPr>
                        <a:t>13.8</a:t>
                      </a:r>
                      <a:endParaRPr lang="en-US" sz="1500" dirty="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c>
                  <a:txBody>
                    <a:bodyPr/>
                    <a:lstStyle/>
                    <a:p>
                      <a:pPr marL="0" marR="0" algn="r">
                        <a:lnSpc>
                          <a:spcPct val="115000"/>
                        </a:lnSpc>
                        <a:spcBef>
                          <a:spcPts val="0"/>
                        </a:spcBef>
                        <a:spcAft>
                          <a:spcPts val="0"/>
                        </a:spcAft>
                      </a:pPr>
                      <a:r>
                        <a:rPr lang="en-US" sz="1500" dirty="0">
                          <a:latin typeface="Gill Sans MT"/>
                          <a:ea typeface="Times New Roman"/>
                          <a:cs typeface="Times New Roman"/>
                        </a:rPr>
                        <a:t>14.3</a:t>
                      </a:r>
                      <a:endParaRPr lang="en-US" sz="1500" dirty="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r>
              <a:tr h="252069">
                <a:tc vMerge="1">
                  <a:txBody>
                    <a:bodyPr/>
                    <a:lstStyle/>
                    <a:p>
                      <a:endParaRPr lang="en-US"/>
                    </a:p>
                  </a:txBody>
                  <a:tcPr/>
                </a:tc>
                <a:tc>
                  <a:txBody>
                    <a:bodyPr/>
                    <a:lstStyle/>
                    <a:p>
                      <a:pPr marL="0" marR="0" algn="ctr">
                        <a:lnSpc>
                          <a:spcPct val="115000"/>
                        </a:lnSpc>
                        <a:spcBef>
                          <a:spcPts val="0"/>
                        </a:spcBef>
                        <a:spcAft>
                          <a:spcPts val="0"/>
                        </a:spcAft>
                      </a:pPr>
                      <a:r>
                        <a:rPr lang="en-US" sz="1500">
                          <a:latin typeface="Gill Sans MT"/>
                          <a:ea typeface="Times New Roman"/>
                          <a:cs typeface="Times New Roman"/>
                        </a:rPr>
                        <a:t> 75-84 yrs</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500">
                          <a:latin typeface="Gill Sans MT"/>
                          <a:ea typeface="Times New Roman"/>
                          <a:cs typeface="Times New Roman"/>
                        </a:rPr>
                        <a:t>14.6</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500">
                          <a:latin typeface="Gill Sans MT"/>
                          <a:ea typeface="Times New Roman"/>
                          <a:cs typeface="Times New Roman"/>
                        </a:rPr>
                        <a:t>14.7</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500">
                          <a:latin typeface="Gill Sans MT"/>
                          <a:ea typeface="Times New Roman"/>
                          <a:cs typeface="Times New Roman"/>
                        </a:rPr>
                        <a:t>15.2</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500" dirty="0">
                          <a:latin typeface="Gill Sans MT"/>
                          <a:ea typeface="Times New Roman"/>
                          <a:cs typeface="Times New Roman"/>
                        </a:rPr>
                        <a:t>17.5</a:t>
                      </a:r>
                      <a:endParaRPr lang="en-US" sz="1500" dirty="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500">
                          <a:latin typeface="Gill Sans MT"/>
                          <a:ea typeface="Times New Roman"/>
                          <a:cs typeface="Times New Roman"/>
                        </a:rPr>
                        <a:t>15.4</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r>
              <a:tr h="252069">
                <a:tc vMerge="1">
                  <a:txBody>
                    <a:bodyPr/>
                    <a:lstStyle/>
                    <a:p>
                      <a:endParaRPr lang="en-US"/>
                    </a:p>
                  </a:txBody>
                  <a:tcPr/>
                </a:tc>
                <a:tc>
                  <a:txBody>
                    <a:bodyPr/>
                    <a:lstStyle/>
                    <a:p>
                      <a:pPr marL="0" marR="0" algn="ctr">
                        <a:lnSpc>
                          <a:spcPct val="115000"/>
                        </a:lnSpc>
                        <a:spcBef>
                          <a:spcPts val="0"/>
                        </a:spcBef>
                        <a:spcAft>
                          <a:spcPts val="0"/>
                        </a:spcAft>
                      </a:pPr>
                      <a:r>
                        <a:rPr lang="en-US" sz="1500">
                          <a:latin typeface="Gill Sans MT"/>
                          <a:ea typeface="Times New Roman"/>
                          <a:cs typeface="Times New Roman"/>
                        </a:rPr>
                        <a:t> 85 and over</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c>
                  <a:txBody>
                    <a:bodyPr/>
                    <a:lstStyle/>
                    <a:p>
                      <a:pPr marL="0" marR="0" algn="r">
                        <a:lnSpc>
                          <a:spcPct val="115000"/>
                        </a:lnSpc>
                        <a:spcBef>
                          <a:spcPts val="0"/>
                        </a:spcBef>
                        <a:spcAft>
                          <a:spcPts val="0"/>
                        </a:spcAft>
                      </a:pPr>
                      <a:r>
                        <a:rPr lang="en-US" sz="1500">
                          <a:latin typeface="Gill Sans MT"/>
                          <a:ea typeface="Times New Roman"/>
                          <a:cs typeface="Times New Roman"/>
                        </a:rPr>
                        <a:t>13.8</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c>
                  <a:txBody>
                    <a:bodyPr/>
                    <a:lstStyle/>
                    <a:p>
                      <a:pPr marL="0" marR="0" algn="r">
                        <a:lnSpc>
                          <a:spcPct val="115000"/>
                        </a:lnSpc>
                        <a:spcBef>
                          <a:spcPts val="0"/>
                        </a:spcBef>
                        <a:spcAft>
                          <a:spcPts val="0"/>
                        </a:spcAft>
                      </a:pPr>
                      <a:r>
                        <a:rPr lang="en-US" sz="1500">
                          <a:latin typeface="Gill Sans MT"/>
                          <a:ea typeface="Times New Roman"/>
                          <a:cs typeface="Times New Roman"/>
                        </a:rPr>
                        <a:t>13.2</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c>
                  <a:txBody>
                    <a:bodyPr/>
                    <a:lstStyle/>
                    <a:p>
                      <a:pPr marL="0" marR="0" algn="r">
                        <a:lnSpc>
                          <a:spcPct val="115000"/>
                        </a:lnSpc>
                        <a:spcBef>
                          <a:spcPts val="0"/>
                        </a:spcBef>
                        <a:spcAft>
                          <a:spcPts val="0"/>
                        </a:spcAft>
                      </a:pPr>
                      <a:r>
                        <a:rPr lang="en-US" sz="1500">
                          <a:latin typeface="Gill Sans MT"/>
                          <a:ea typeface="Times New Roman"/>
                          <a:cs typeface="Times New Roman"/>
                        </a:rPr>
                        <a:t>13.5</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c>
                  <a:txBody>
                    <a:bodyPr/>
                    <a:lstStyle/>
                    <a:p>
                      <a:pPr marL="0" marR="0" algn="r">
                        <a:lnSpc>
                          <a:spcPct val="115000"/>
                        </a:lnSpc>
                        <a:spcBef>
                          <a:spcPts val="0"/>
                        </a:spcBef>
                        <a:spcAft>
                          <a:spcPts val="0"/>
                        </a:spcAft>
                      </a:pPr>
                      <a:r>
                        <a:rPr lang="en-US" sz="1500" dirty="0">
                          <a:latin typeface="Gill Sans MT"/>
                          <a:ea typeface="Times New Roman"/>
                          <a:cs typeface="Times New Roman"/>
                        </a:rPr>
                        <a:t>19.5</a:t>
                      </a:r>
                      <a:endParaRPr lang="en-US" sz="1500" dirty="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c>
                  <a:txBody>
                    <a:bodyPr/>
                    <a:lstStyle/>
                    <a:p>
                      <a:pPr marL="0" marR="0" algn="r">
                        <a:lnSpc>
                          <a:spcPct val="115000"/>
                        </a:lnSpc>
                        <a:spcBef>
                          <a:spcPts val="0"/>
                        </a:spcBef>
                        <a:spcAft>
                          <a:spcPts val="0"/>
                        </a:spcAft>
                      </a:pPr>
                      <a:r>
                        <a:rPr lang="en-US" sz="1500">
                          <a:latin typeface="Gill Sans MT"/>
                          <a:ea typeface="Times New Roman"/>
                          <a:cs typeface="Times New Roman"/>
                        </a:rPr>
                        <a:t>17.9</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r>
              <a:tr h="252069">
                <a:tc rowSpan="4">
                  <a:txBody>
                    <a:bodyPr/>
                    <a:lstStyle/>
                    <a:p>
                      <a:pPr marL="0" marR="0" algn="l">
                        <a:lnSpc>
                          <a:spcPct val="115000"/>
                        </a:lnSpc>
                        <a:spcBef>
                          <a:spcPts val="0"/>
                        </a:spcBef>
                        <a:spcAft>
                          <a:spcPts val="0"/>
                        </a:spcAft>
                      </a:pPr>
                      <a:r>
                        <a:rPr lang="en-US" sz="1500" dirty="0">
                          <a:latin typeface="Gill Sans MT"/>
                          <a:ea typeface="Times New Roman"/>
                          <a:cs typeface="Times New Roman"/>
                        </a:rPr>
                        <a:t>Excellent, very good or good health</a:t>
                      </a:r>
                      <a:endParaRPr lang="en-US" sz="1500" dirty="0">
                        <a:latin typeface="Gill Sans MT"/>
                        <a:ea typeface="Calibri"/>
                        <a:cs typeface="Times New Roman"/>
                      </a:endParaRPr>
                    </a:p>
                  </a:txBody>
                  <a:tcPr marL="73025" marR="73025" marT="8890" marB="889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a:latin typeface="Gill Sans MT"/>
                          <a:ea typeface="Times New Roman"/>
                          <a:cs typeface="Times New Roman"/>
                        </a:rPr>
                        <a:t> 65 and over</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500">
                          <a:latin typeface="Gill Sans MT"/>
                          <a:ea typeface="Times New Roman"/>
                          <a:cs typeface="Times New Roman"/>
                        </a:rPr>
                        <a:t>6.7</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500">
                          <a:latin typeface="Gill Sans MT"/>
                          <a:ea typeface="Times New Roman"/>
                          <a:cs typeface="Times New Roman"/>
                        </a:rPr>
                        <a:t>7.6</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500">
                          <a:latin typeface="Gill Sans MT"/>
                          <a:ea typeface="Times New Roman"/>
                          <a:cs typeface="Times New Roman"/>
                        </a:rPr>
                        <a:t>8.4</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500" dirty="0">
                          <a:latin typeface="Gill Sans MT"/>
                          <a:ea typeface="Times New Roman"/>
                          <a:cs typeface="Times New Roman"/>
                        </a:rPr>
                        <a:t>8.9</a:t>
                      </a:r>
                      <a:endParaRPr lang="en-US" sz="1500" dirty="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500">
                          <a:latin typeface="Gill Sans MT"/>
                          <a:ea typeface="Times New Roman"/>
                          <a:cs typeface="Times New Roman"/>
                        </a:rPr>
                        <a:t>9.4</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r>
              <a:tr h="252069">
                <a:tc vMerge="1">
                  <a:txBody>
                    <a:bodyPr/>
                    <a:lstStyle/>
                    <a:p>
                      <a:endParaRPr lang="en-US"/>
                    </a:p>
                  </a:txBody>
                  <a:tcPr/>
                </a:tc>
                <a:tc>
                  <a:txBody>
                    <a:bodyPr/>
                    <a:lstStyle/>
                    <a:p>
                      <a:pPr marL="0" marR="0" algn="ctr">
                        <a:lnSpc>
                          <a:spcPct val="115000"/>
                        </a:lnSpc>
                        <a:spcBef>
                          <a:spcPts val="0"/>
                        </a:spcBef>
                        <a:spcAft>
                          <a:spcPts val="0"/>
                        </a:spcAft>
                      </a:pPr>
                      <a:r>
                        <a:rPr lang="en-US" sz="1500">
                          <a:latin typeface="Gill Sans MT"/>
                          <a:ea typeface="Times New Roman"/>
                          <a:cs typeface="Times New Roman"/>
                        </a:rPr>
                        <a:t> 65-74 yrs</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c>
                  <a:txBody>
                    <a:bodyPr/>
                    <a:lstStyle/>
                    <a:p>
                      <a:pPr marL="0" marR="0" algn="r">
                        <a:lnSpc>
                          <a:spcPct val="115000"/>
                        </a:lnSpc>
                        <a:spcBef>
                          <a:spcPts val="0"/>
                        </a:spcBef>
                        <a:spcAft>
                          <a:spcPts val="0"/>
                        </a:spcAft>
                      </a:pPr>
                      <a:r>
                        <a:rPr lang="en-US" sz="1500">
                          <a:latin typeface="Gill Sans MT"/>
                          <a:ea typeface="Times New Roman"/>
                          <a:cs typeface="Times New Roman"/>
                        </a:rPr>
                        <a:t>6.2</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c>
                  <a:txBody>
                    <a:bodyPr/>
                    <a:lstStyle/>
                    <a:p>
                      <a:pPr marL="0" marR="0" algn="r">
                        <a:lnSpc>
                          <a:spcPct val="115000"/>
                        </a:lnSpc>
                        <a:spcBef>
                          <a:spcPts val="0"/>
                        </a:spcBef>
                        <a:spcAft>
                          <a:spcPts val="0"/>
                        </a:spcAft>
                      </a:pPr>
                      <a:r>
                        <a:rPr lang="en-US" sz="1500">
                          <a:latin typeface="Gill Sans MT"/>
                          <a:ea typeface="Times New Roman"/>
                          <a:cs typeface="Times New Roman"/>
                        </a:rPr>
                        <a:t>6.2</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c>
                  <a:txBody>
                    <a:bodyPr/>
                    <a:lstStyle/>
                    <a:p>
                      <a:pPr marL="0" marR="0" algn="r">
                        <a:lnSpc>
                          <a:spcPct val="115000"/>
                        </a:lnSpc>
                        <a:spcBef>
                          <a:spcPts val="0"/>
                        </a:spcBef>
                        <a:spcAft>
                          <a:spcPts val="0"/>
                        </a:spcAft>
                      </a:pPr>
                      <a:r>
                        <a:rPr lang="en-US" sz="1500">
                          <a:latin typeface="Gill Sans MT"/>
                          <a:ea typeface="Times New Roman"/>
                          <a:cs typeface="Times New Roman"/>
                        </a:rPr>
                        <a:t>7.1</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c>
                  <a:txBody>
                    <a:bodyPr/>
                    <a:lstStyle/>
                    <a:p>
                      <a:pPr marL="0" marR="0" algn="r">
                        <a:lnSpc>
                          <a:spcPct val="115000"/>
                        </a:lnSpc>
                        <a:spcBef>
                          <a:spcPts val="0"/>
                        </a:spcBef>
                        <a:spcAft>
                          <a:spcPts val="0"/>
                        </a:spcAft>
                      </a:pPr>
                      <a:r>
                        <a:rPr lang="en-US" sz="1500" dirty="0">
                          <a:latin typeface="Gill Sans MT"/>
                          <a:ea typeface="Times New Roman"/>
                          <a:cs typeface="Times New Roman"/>
                        </a:rPr>
                        <a:t>6.9</a:t>
                      </a:r>
                      <a:endParaRPr lang="en-US" sz="1500" dirty="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c>
                  <a:txBody>
                    <a:bodyPr/>
                    <a:lstStyle/>
                    <a:p>
                      <a:pPr marL="0" marR="0" algn="r">
                        <a:lnSpc>
                          <a:spcPct val="115000"/>
                        </a:lnSpc>
                        <a:spcBef>
                          <a:spcPts val="0"/>
                        </a:spcBef>
                        <a:spcAft>
                          <a:spcPts val="0"/>
                        </a:spcAft>
                      </a:pPr>
                      <a:r>
                        <a:rPr lang="en-US" sz="1500" dirty="0">
                          <a:latin typeface="Gill Sans MT"/>
                          <a:ea typeface="Times New Roman"/>
                          <a:cs typeface="Times New Roman"/>
                        </a:rPr>
                        <a:t>8.9</a:t>
                      </a:r>
                      <a:endParaRPr lang="en-US" sz="1500" dirty="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00"/>
                    </a:solidFill>
                  </a:tcPr>
                </a:tc>
              </a:tr>
              <a:tr h="252069">
                <a:tc vMerge="1">
                  <a:txBody>
                    <a:bodyPr/>
                    <a:lstStyle/>
                    <a:p>
                      <a:endParaRPr lang="en-US"/>
                    </a:p>
                  </a:txBody>
                  <a:tcPr/>
                </a:tc>
                <a:tc>
                  <a:txBody>
                    <a:bodyPr/>
                    <a:lstStyle/>
                    <a:p>
                      <a:pPr marL="0" marR="0" algn="ctr">
                        <a:lnSpc>
                          <a:spcPct val="115000"/>
                        </a:lnSpc>
                        <a:spcBef>
                          <a:spcPts val="0"/>
                        </a:spcBef>
                        <a:spcAft>
                          <a:spcPts val="0"/>
                        </a:spcAft>
                      </a:pPr>
                      <a:r>
                        <a:rPr lang="en-US" sz="1500">
                          <a:latin typeface="Gill Sans MT"/>
                          <a:ea typeface="Times New Roman"/>
                          <a:cs typeface="Times New Roman"/>
                        </a:rPr>
                        <a:t> 75-84 yrs</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500">
                          <a:latin typeface="Gill Sans MT"/>
                          <a:ea typeface="Times New Roman"/>
                          <a:cs typeface="Times New Roman"/>
                        </a:rPr>
                        <a:t>7.5</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500">
                          <a:latin typeface="Gill Sans MT"/>
                          <a:ea typeface="Times New Roman"/>
                          <a:cs typeface="Times New Roman"/>
                        </a:rPr>
                        <a:t>9.1</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500">
                          <a:latin typeface="Gill Sans MT"/>
                          <a:ea typeface="Times New Roman"/>
                          <a:cs typeface="Times New Roman"/>
                        </a:rPr>
                        <a:t>9.6</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500" dirty="0">
                          <a:latin typeface="Gill Sans MT"/>
                          <a:ea typeface="Times New Roman"/>
                          <a:cs typeface="Times New Roman"/>
                        </a:rPr>
                        <a:t>10.7</a:t>
                      </a:r>
                      <a:endParaRPr lang="en-US" sz="1500" dirty="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500" dirty="0">
                          <a:latin typeface="Gill Sans MT"/>
                          <a:ea typeface="Times New Roman"/>
                          <a:cs typeface="Times New Roman"/>
                        </a:rPr>
                        <a:t>9.3</a:t>
                      </a:r>
                      <a:endParaRPr lang="en-US" sz="1500" dirty="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252069">
                <a:tc vMerge="1">
                  <a:txBody>
                    <a:bodyPr/>
                    <a:lstStyle/>
                    <a:p>
                      <a:endParaRPr lang="en-US"/>
                    </a:p>
                  </a:txBody>
                  <a:tcPr/>
                </a:tc>
                <a:tc>
                  <a:txBody>
                    <a:bodyPr/>
                    <a:lstStyle/>
                    <a:p>
                      <a:pPr marL="0" marR="0" algn="ctr">
                        <a:lnSpc>
                          <a:spcPct val="115000"/>
                        </a:lnSpc>
                        <a:spcBef>
                          <a:spcPts val="0"/>
                        </a:spcBef>
                        <a:spcAft>
                          <a:spcPts val="0"/>
                        </a:spcAft>
                      </a:pPr>
                      <a:r>
                        <a:rPr lang="en-US" sz="1500">
                          <a:latin typeface="Gill Sans MT"/>
                          <a:ea typeface="Times New Roman"/>
                          <a:cs typeface="Times New Roman"/>
                        </a:rPr>
                        <a:t> 85 and over</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c>
                  <a:txBody>
                    <a:bodyPr/>
                    <a:lstStyle/>
                    <a:p>
                      <a:pPr marL="0" marR="0" algn="r">
                        <a:lnSpc>
                          <a:spcPct val="115000"/>
                        </a:lnSpc>
                        <a:spcBef>
                          <a:spcPts val="0"/>
                        </a:spcBef>
                        <a:spcAft>
                          <a:spcPts val="0"/>
                        </a:spcAft>
                      </a:pPr>
                      <a:r>
                        <a:rPr lang="en-US" sz="1500">
                          <a:latin typeface="Gill Sans MT"/>
                          <a:ea typeface="Times New Roman"/>
                          <a:cs typeface="Times New Roman"/>
                        </a:rPr>
                        <a:t>7.1</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c>
                  <a:txBody>
                    <a:bodyPr/>
                    <a:lstStyle/>
                    <a:p>
                      <a:pPr marL="0" marR="0" algn="r">
                        <a:lnSpc>
                          <a:spcPct val="115000"/>
                        </a:lnSpc>
                        <a:spcBef>
                          <a:spcPts val="0"/>
                        </a:spcBef>
                        <a:spcAft>
                          <a:spcPts val="0"/>
                        </a:spcAft>
                      </a:pPr>
                      <a:r>
                        <a:rPr lang="en-US" sz="1500">
                          <a:latin typeface="Gill Sans MT"/>
                          <a:ea typeface="Times New Roman"/>
                          <a:cs typeface="Times New Roman"/>
                        </a:rPr>
                        <a:t>10.6</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c>
                  <a:txBody>
                    <a:bodyPr/>
                    <a:lstStyle/>
                    <a:p>
                      <a:pPr marL="0" marR="0" algn="r">
                        <a:lnSpc>
                          <a:spcPct val="115000"/>
                        </a:lnSpc>
                        <a:spcBef>
                          <a:spcPts val="0"/>
                        </a:spcBef>
                        <a:spcAft>
                          <a:spcPts val="0"/>
                        </a:spcAft>
                      </a:pPr>
                      <a:r>
                        <a:rPr lang="en-US" sz="1500">
                          <a:latin typeface="Gill Sans MT"/>
                          <a:ea typeface="Times New Roman"/>
                          <a:cs typeface="Times New Roman"/>
                        </a:rPr>
                        <a:t>11.9</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c>
                  <a:txBody>
                    <a:bodyPr/>
                    <a:lstStyle/>
                    <a:p>
                      <a:pPr marL="0" marR="0" algn="r">
                        <a:lnSpc>
                          <a:spcPct val="115000"/>
                        </a:lnSpc>
                        <a:spcBef>
                          <a:spcPts val="0"/>
                        </a:spcBef>
                        <a:spcAft>
                          <a:spcPts val="0"/>
                        </a:spcAft>
                      </a:pPr>
                      <a:r>
                        <a:rPr lang="en-US" sz="1500">
                          <a:latin typeface="Gill Sans MT"/>
                          <a:ea typeface="Times New Roman"/>
                          <a:cs typeface="Times New Roman"/>
                        </a:rPr>
                        <a:t>13.9</a:t>
                      </a:r>
                      <a:endParaRPr lang="en-US" sz="150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c>
                  <a:txBody>
                    <a:bodyPr/>
                    <a:lstStyle/>
                    <a:p>
                      <a:pPr marL="0" marR="0" algn="r">
                        <a:lnSpc>
                          <a:spcPct val="115000"/>
                        </a:lnSpc>
                        <a:spcBef>
                          <a:spcPts val="0"/>
                        </a:spcBef>
                        <a:spcAft>
                          <a:spcPts val="0"/>
                        </a:spcAft>
                      </a:pPr>
                      <a:r>
                        <a:rPr lang="en-US" sz="1500" dirty="0">
                          <a:latin typeface="Gill Sans MT"/>
                          <a:ea typeface="Times New Roman"/>
                          <a:cs typeface="Times New Roman"/>
                        </a:rPr>
                        <a:t>12.8</a:t>
                      </a:r>
                      <a:endParaRPr lang="en-US" sz="1500" dirty="0">
                        <a:latin typeface="Gill Sans MT"/>
                        <a:ea typeface="Calibri"/>
                        <a:cs typeface="Times New Roman"/>
                      </a:endParaRPr>
                    </a:p>
                  </a:txBody>
                  <a:tcPr marL="73025" marR="73025" marT="8890" marB="889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DFEC"/>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Vulnerable Coloradans by insurance status</a:t>
            </a:r>
            <a:endParaRPr lang="en-US" dirty="0"/>
          </a:p>
        </p:txBody>
      </p:sp>
      <p:sp>
        <p:nvSpPr>
          <p:cNvPr id="3" name="Slide Number Placeholder 2"/>
          <p:cNvSpPr>
            <a:spLocks noGrp="1"/>
          </p:cNvSpPr>
          <p:nvPr>
            <p:ph type="sldNum" sz="quarter" idx="12"/>
          </p:nvPr>
        </p:nvSpPr>
        <p:spPr/>
        <p:txBody>
          <a:bodyPr/>
          <a:lstStyle/>
          <a:p>
            <a:fld id="{C16633F0-713B-46D9-B22F-ACE6A874C61C}" type="slidenum">
              <a:rPr lang="en-US" smtClean="0"/>
              <a:pPr/>
              <a:t>18</a:t>
            </a:fld>
            <a:endParaRPr lang="en-US" dirty="0"/>
          </a:p>
        </p:txBody>
      </p:sp>
      <p:pic>
        <p:nvPicPr>
          <p:cNvPr id="75778" name="Picture 2"/>
          <p:cNvPicPr>
            <a:picLocks noChangeAspect="1" noChangeArrowheads="1"/>
          </p:cNvPicPr>
          <p:nvPr/>
        </p:nvPicPr>
        <p:blipFill>
          <a:blip r:embed="rId2" cstate="print"/>
          <a:srcRect/>
          <a:stretch>
            <a:fillRect/>
          </a:stretch>
        </p:blipFill>
        <p:spPr bwMode="auto">
          <a:xfrm>
            <a:off x="1371600" y="2286000"/>
            <a:ext cx="7086600" cy="3810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Vulnerable Coloradans by age</a:t>
            </a:r>
            <a:endParaRPr lang="en-US" dirty="0"/>
          </a:p>
        </p:txBody>
      </p:sp>
      <p:sp>
        <p:nvSpPr>
          <p:cNvPr id="3" name="Slide Number Placeholder 2"/>
          <p:cNvSpPr>
            <a:spLocks noGrp="1"/>
          </p:cNvSpPr>
          <p:nvPr>
            <p:ph type="sldNum" sz="quarter" idx="12"/>
          </p:nvPr>
        </p:nvSpPr>
        <p:spPr/>
        <p:txBody>
          <a:bodyPr/>
          <a:lstStyle/>
          <a:p>
            <a:fld id="{C16633F0-713B-46D9-B22F-ACE6A874C61C}" type="slidenum">
              <a:rPr lang="en-US" smtClean="0"/>
              <a:pPr/>
              <a:t>19</a:t>
            </a:fld>
            <a:endParaRPr lang="en-US" dirty="0"/>
          </a:p>
        </p:txBody>
      </p:sp>
      <p:pic>
        <p:nvPicPr>
          <p:cNvPr id="4" name="Picture 3" descr="003_age.png"/>
          <p:cNvPicPr>
            <a:picLocks noChangeAspect="1"/>
          </p:cNvPicPr>
          <p:nvPr/>
        </p:nvPicPr>
        <p:blipFill>
          <a:blip r:embed="rId2" cstate="print"/>
          <a:stretch>
            <a:fillRect/>
          </a:stretch>
        </p:blipFill>
        <p:spPr>
          <a:xfrm>
            <a:off x="1137187" y="1728356"/>
            <a:ext cx="6869625" cy="3401287"/>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7772400" cy="1143000"/>
          </a:xfrm>
        </p:spPr>
        <p:txBody>
          <a:bodyPr>
            <a:normAutofit/>
          </a:bodyPr>
          <a:lstStyle/>
          <a:p>
            <a:r>
              <a:rPr lang="en-US" dirty="0" smtClean="0"/>
              <a:t>Major provisions of the ACA …</a:t>
            </a:r>
            <a:endParaRPr lang="en-US" dirty="0"/>
          </a:p>
        </p:txBody>
      </p:sp>
      <p:sp>
        <p:nvSpPr>
          <p:cNvPr id="3" name="Content Placeholder 2"/>
          <p:cNvSpPr>
            <a:spLocks noGrp="1"/>
          </p:cNvSpPr>
          <p:nvPr>
            <p:ph idx="1"/>
          </p:nvPr>
        </p:nvSpPr>
        <p:spPr>
          <a:xfrm>
            <a:off x="609600" y="1600200"/>
            <a:ext cx="8077200" cy="4525963"/>
          </a:xfrm>
          <a:noFill/>
        </p:spPr>
        <p:txBody>
          <a:bodyPr>
            <a:normAutofit fontScale="92500" lnSpcReduction="10000"/>
          </a:bodyPr>
          <a:lstStyle/>
          <a:p>
            <a:r>
              <a:rPr lang="en-US" dirty="0" smtClean="0">
                <a:solidFill>
                  <a:schemeClr val="accent1">
                    <a:lumMod val="60000"/>
                    <a:lumOff val="40000"/>
                  </a:schemeClr>
                </a:solidFill>
              </a:rPr>
              <a:t>Insurance market reforms </a:t>
            </a:r>
          </a:p>
          <a:p>
            <a:r>
              <a:rPr lang="en-US" dirty="0" smtClean="0">
                <a:solidFill>
                  <a:schemeClr val="accent1">
                    <a:lumMod val="60000"/>
                    <a:lumOff val="40000"/>
                  </a:schemeClr>
                </a:solidFill>
              </a:rPr>
              <a:t>Insurance coverage and clinic expansions</a:t>
            </a:r>
          </a:p>
          <a:p>
            <a:r>
              <a:rPr lang="en-US" dirty="0" smtClean="0">
                <a:solidFill>
                  <a:schemeClr val="accent1">
                    <a:lumMod val="60000"/>
                    <a:lumOff val="40000"/>
                  </a:schemeClr>
                </a:solidFill>
              </a:rPr>
              <a:t>Payment reform and quality improvement initiatives</a:t>
            </a:r>
          </a:p>
          <a:p>
            <a:r>
              <a:rPr lang="en-US" dirty="0" smtClean="0">
                <a:solidFill>
                  <a:schemeClr val="accent1">
                    <a:lumMod val="60000"/>
                    <a:lumOff val="40000"/>
                  </a:schemeClr>
                </a:solidFill>
              </a:rPr>
              <a:t>Public health promotion and disease prevention initiatives</a:t>
            </a:r>
          </a:p>
          <a:p>
            <a:r>
              <a:rPr lang="en-US" dirty="0" smtClean="0">
                <a:solidFill>
                  <a:schemeClr val="accent1">
                    <a:lumMod val="75000"/>
                  </a:schemeClr>
                </a:solidFill>
              </a:rPr>
              <a:t>CLASS Act for long-term care financing and LTC systems’ reform</a:t>
            </a:r>
          </a:p>
          <a:p>
            <a:r>
              <a:rPr lang="en-US" dirty="0" smtClean="0">
                <a:solidFill>
                  <a:schemeClr val="accent1">
                    <a:lumMod val="60000"/>
                    <a:lumOff val="40000"/>
                  </a:schemeClr>
                </a:solidFill>
              </a:rPr>
              <a:t>Health professions workforce initiatives</a:t>
            </a:r>
          </a:p>
          <a:p>
            <a:endParaRPr lang="en-US" dirty="0">
              <a:solidFill>
                <a:schemeClr val="accent1">
                  <a:lumMod val="75000"/>
                </a:schemeClr>
              </a:solidFill>
            </a:endParaRPr>
          </a:p>
        </p:txBody>
      </p:sp>
      <p:sp>
        <p:nvSpPr>
          <p:cNvPr id="4" name="Slide Number Placeholder 3"/>
          <p:cNvSpPr>
            <a:spLocks noGrp="1"/>
          </p:cNvSpPr>
          <p:nvPr>
            <p:ph type="sldNum" sz="quarter" idx="12"/>
          </p:nvPr>
        </p:nvSpPr>
        <p:spPr/>
        <p:txBody>
          <a:bodyPr/>
          <a:lstStyle/>
          <a:p>
            <a:fld id="{C16633F0-713B-46D9-B22F-ACE6A874C61C}"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Vulnerable Coloradans by household income</a:t>
            </a:r>
            <a:endParaRPr lang="en-US" dirty="0"/>
          </a:p>
        </p:txBody>
      </p:sp>
      <p:sp>
        <p:nvSpPr>
          <p:cNvPr id="3" name="Slide Number Placeholder 2"/>
          <p:cNvSpPr>
            <a:spLocks noGrp="1"/>
          </p:cNvSpPr>
          <p:nvPr>
            <p:ph type="sldNum" sz="quarter" idx="12"/>
          </p:nvPr>
        </p:nvSpPr>
        <p:spPr/>
        <p:txBody>
          <a:bodyPr/>
          <a:lstStyle/>
          <a:p>
            <a:fld id="{C16633F0-713B-46D9-B22F-ACE6A874C61C}" type="slidenum">
              <a:rPr lang="en-US" smtClean="0"/>
              <a:pPr/>
              <a:t>20</a:t>
            </a:fld>
            <a:endParaRPr lang="en-US" dirty="0"/>
          </a:p>
        </p:txBody>
      </p:sp>
      <p:pic>
        <p:nvPicPr>
          <p:cNvPr id="4" name="Picture 3" descr="006_FamilyIncome.png"/>
          <p:cNvPicPr>
            <a:picLocks noChangeAspect="1"/>
          </p:cNvPicPr>
          <p:nvPr/>
        </p:nvPicPr>
        <p:blipFill>
          <a:blip r:embed="rId2" cstate="print"/>
          <a:stretch>
            <a:fillRect/>
          </a:stretch>
        </p:blipFill>
        <p:spPr>
          <a:xfrm>
            <a:off x="1030516" y="1697879"/>
            <a:ext cx="7082967" cy="3462242"/>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Vulnerable Coloradans by family size</a:t>
            </a:r>
            <a:endParaRPr lang="en-US" dirty="0"/>
          </a:p>
        </p:txBody>
      </p:sp>
      <p:sp>
        <p:nvSpPr>
          <p:cNvPr id="3" name="Slide Number Placeholder 2"/>
          <p:cNvSpPr>
            <a:spLocks noGrp="1"/>
          </p:cNvSpPr>
          <p:nvPr>
            <p:ph type="sldNum" sz="quarter" idx="12"/>
          </p:nvPr>
        </p:nvSpPr>
        <p:spPr/>
        <p:txBody>
          <a:bodyPr/>
          <a:lstStyle/>
          <a:p>
            <a:fld id="{C16633F0-713B-46D9-B22F-ACE6A874C61C}" type="slidenum">
              <a:rPr lang="en-US" smtClean="0"/>
              <a:pPr/>
              <a:t>21</a:t>
            </a:fld>
            <a:endParaRPr lang="en-US" dirty="0"/>
          </a:p>
        </p:txBody>
      </p:sp>
      <p:pic>
        <p:nvPicPr>
          <p:cNvPr id="4" name="Picture 3" descr="007_FamilySize.png"/>
          <p:cNvPicPr>
            <a:picLocks noChangeAspect="1"/>
          </p:cNvPicPr>
          <p:nvPr/>
        </p:nvPicPr>
        <p:blipFill>
          <a:blip r:embed="rId2" cstate="print"/>
          <a:stretch>
            <a:fillRect/>
          </a:stretch>
        </p:blipFill>
        <p:spPr>
          <a:xfrm>
            <a:off x="1079280" y="1728356"/>
            <a:ext cx="6985439" cy="3401287"/>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924800" cy="1143000"/>
          </a:xfrm>
        </p:spPr>
        <p:txBody>
          <a:bodyPr>
            <a:normAutofit fontScale="90000"/>
          </a:bodyPr>
          <a:lstStyle/>
          <a:p>
            <a:r>
              <a:rPr lang="en-US" dirty="0" smtClean="0"/>
              <a:t>Vulnerable Coloradans by age and insurance, income and health status</a:t>
            </a:r>
            <a:endParaRPr lang="en-US" dirty="0"/>
          </a:p>
        </p:txBody>
      </p:sp>
      <p:sp>
        <p:nvSpPr>
          <p:cNvPr id="3" name="Slide Number Placeholder 2"/>
          <p:cNvSpPr>
            <a:spLocks noGrp="1"/>
          </p:cNvSpPr>
          <p:nvPr>
            <p:ph type="sldNum" sz="quarter" idx="12"/>
          </p:nvPr>
        </p:nvSpPr>
        <p:spPr/>
        <p:txBody>
          <a:bodyPr/>
          <a:lstStyle/>
          <a:p>
            <a:fld id="{C16633F0-713B-46D9-B22F-ACE6A874C61C}" type="slidenum">
              <a:rPr lang="en-US" smtClean="0"/>
              <a:pPr/>
              <a:t>22</a:t>
            </a:fld>
            <a:endParaRPr lang="en-US" dirty="0"/>
          </a:p>
        </p:txBody>
      </p:sp>
      <p:graphicFrame>
        <p:nvGraphicFramePr>
          <p:cNvPr id="4" name="Table 3"/>
          <p:cNvGraphicFramePr>
            <a:graphicFrameLocks noGrp="1"/>
          </p:cNvGraphicFramePr>
          <p:nvPr/>
        </p:nvGraphicFramePr>
        <p:xfrm>
          <a:off x="1676399" y="1524000"/>
          <a:ext cx="5980034" cy="4939538"/>
        </p:xfrm>
        <a:graphic>
          <a:graphicData uri="http://schemas.openxmlformats.org/drawingml/2006/table">
            <a:tbl>
              <a:tblPr/>
              <a:tblGrid>
                <a:gridCol w="3145219"/>
                <a:gridCol w="1489841"/>
                <a:gridCol w="1182414"/>
                <a:gridCol w="162560"/>
              </a:tblGrid>
              <a:tr h="499119">
                <a:tc>
                  <a:txBody>
                    <a:bodyPr/>
                    <a:lstStyle/>
                    <a:p>
                      <a:pPr marL="0" marR="0" algn="l">
                        <a:lnSpc>
                          <a:spcPct val="115000"/>
                        </a:lnSpc>
                        <a:spcBef>
                          <a:spcPts val="0"/>
                        </a:spcBef>
                        <a:spcAft>
                          <a:spcPts val="0"/>
                        </a:spcAft>
                      </a:pPr>
                      <a:endParaRPr lang="en-US" sz="1100" dirty="0">
                        <a:solidFill>
                          <a:srgbClr val="5F497A"/>
                        </a:solidFill>
                        <a:latin typeface="Gill Sans MT"/>
                        <a:ea typeface="Calibri"/>
                        <a:cs typeface="Times New Roman"/>
                      </a:endParaRPr>
                    </a:p>
                  </a:txBody>
                  <a:tcPr marL="68580" marR="68580" marT="0" marB="0">
                    <a:lnL>
                      <a:noFill/>
                    </a:lnL>
                    <a:lnR w="12700" cap="flat" cmpd="sng" algn="ctr">
                      <a:solidFill>
                        <a:srgbClr val="B2A1C7"/>
                      </a:solidFill>
                      <a:prstDash val="solid"/>
                      <a:round/>
                      <a:headEnd type="none" w="med" len="med"/>
                      <a:tailEnd type="none" w="med" len="med"/>
                    </a:lnR>
                    <a:lnT>
                      <a:noFill/>
                    </a:lnT>
                    <a:lnB w="12700" cap="flat" cmpd="sng" algn="ctr">
                      <a:solidFill>
                        <a:srgbClr val="B2A1C7"/>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600" dirty="0">
                        <a:solidFill>
                          <a:srgbClr val="5F497A"/>
                        </a:solidFill>
                        <a:latin typeface="Gill Sans MT"/>
                        <a:ea typeface="Calibri"/>
                        <a:cs typeface="Times New Roman"/>
                      </a:endParaRPr>
                    </a:p>
                    <a:p>
                      <a:pPr marL="0" marR="0" algn="ctr">
                        <a:lnSpc>
                          <a:spcPct val="115000"/>
                        </a:lnSpc>
                        <a:spcBef>
                          <a:spcPts val="0"/>
                        </a:spcBef>
                        <a:spcAft>
                          <a:spcPts val="0"/>
                        </a:spcAft>
                      </a:pPr>
                      <a:r>
                        <a:rPr lang="en-US" sz="1600" dirty="0">
                          <a:solidFill>
                            <a:srgbClr val="5F497A"/>
                          </a:solidFill>
                          <a:latin typeface="Gill Sans MT"/>
                          <a:ea typeface="Calibri"/>
                          <a:cs typeface="Times New Roman"/>
                        </a:rPr>
                        <a:t>% ages 55-64 </a:t>
                      </a:r>
                    </a:p>
                  </a:txBody>
                  <a:tcPr marL="68580" marR="68580" marT="0" marB="0">
                    <a:lnL w="12700" cap="flat" cmpd="sng" algn="ctr">
                      <a:solidFill>
                        <a:srgbClr val="B2A1C7"/>
                      </a:solidFill>
                      <a:prstDash val="solid"/>
                      <a:round/>
                      <a:headEnd type="none" w="med" len="med"/>
                      <a:tailEnd type="none" w="med" len="med"/>
                    </a:lnL>
                    <a:lnR>
                      <a:noFill/>
                    </a:lnR>
                    <a:lnT w="12700" cap="flat" cmpd="sng" algn="ctr">
                      <a:solidFill>
                        <a:srgbClr val="8064A2"/>
                      </a:solidFill>
                      <a:prstDash val="solid"/>
                      <a:round/>
                      <a:headEnd type="none" w="med" len="med"/>
                      <a:tailEnd type="none" w="med" len="med"/>
                    </a:lnT>
                    <a:lnB w="12700" cap="flat" cmpd="sng" algn="ctr">
                      <a:solidFill>
                        <a:srgbClr val="B2A1C7"/>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600">
                        <a:solidFill>
                          <a:srgbClr val="5F497A"/>
                        </a:solidFill>
                        <a:latin typeface="Gill Sans MT"/>
                        <a:ea typeface="Calibri"/>
                        <a:cs typeface="Times New Roman"/>
                      </a:endParaRPr>
                    </a:p>
                    <a:p>
                      <a:pPr marL="0" marR="0" algn="r">
                        <a:lnSpc>
                          <a:spcPct val="115000"/>
                        </a:lnSpc>
                        <a:spcBef>
                          <a:spcPts val="0"/>
                        </a:spcBef>
                        <a:spcAft>
                          <a:spcPts val="0"/>
                        </a:spcAft>
                      </a:pPr>
                      <a:r>
                        <a:rPr lang="en-US" sz="1600">
                          <a:solidFill>
                            <a:srgbClr val="5F497A"/>
                          </a:solidFill>
                          <a:latin typeface="Gill Sans MT"/>
                          <a:ea typeface="Calibri"/>
                          <a:cs typeface="Times New Roman"/>
                        </a:rPr>
                        <a:t>% ages 65+</a:t>
                      </a:r>
                    </a:p>
                  </a:txBody>
                  <a:tcPr marL="68580" marR="68580" marT="0" marB="0">
                    <a:lnL>
                      <a:noFill/>
                    </a:lnL>
                    <a:lnR>
                      <a:noFill/>
                    </a:lnR>
                    <a:lnT w="12700" cap="flat" cmpd="sng" algn="ctr">
                      <a:solidFill>
                        <a:srgbClr val="8064A2"/>
                      </a:solidFill>
                      <a:prstDash val="solid"/>
                      <a:round/>
                      <a:headEnd type="none" w="med" len="med"/>
                      <a:tailEnd type="none" w="med" len="med"/>
                    </a:lnT>
                    <a:lnB w="12700" cap="flat" cmpd="sng" algn="ctr">
                      <a:solidFill>
                        <a:srgbClr val="B2A1C7"/>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600">
                        <a:solidFill>
                          <a:srgbClr val="5F497A"/>
                        </a:solidFill>
                        <a:latin typeface="Gill Sans MT"/>
                        <a:ea typeface="Calibri"/>
                        <a:cs typeface="Times New Roman"/>
                      </a:endParaRPr>
                    </a:p>
                  </a:txBody>
                  <a:tcPr marL="68580" marR="68580" marT="0" marB="0">
                    <a:lnL>
                      <a:noFill/>
                    </a:lnL>
                    <a:lnR>
                      <a:noFill/>
                    </a:lnR>
                    <a:lnT w="12700" cap="flat" cmpd="sng" algn="ctr">
                      <a:solidFill>
                        <a:srgbClr val="8064A2"/>
                      </a:solidFill>
                      <a:prstDash val="solid"/>
                      <a:round/>
                      <a:headEnd type="none" w="med" len="med"/>
                      <a:tailEnd type="none" w="med" len="med"/>
                    </a:lnT>
                    <a:lnB w="12700" cap="flat" cmpd="sng" algn="ctr">
                      <a:solidFill>
                        <a:srgbClr val="B2A1C7"/>
                      </a:solidFill>
                      <a:prstDash val="solid"/>
                      <a:round/>
                      <a:headEnd type="none" w="med" len="med"/>
                      <a:tailEnd type="none" w="med" len="med"/>
                    </a:lnB>
                  </a:tcPr>
                </a:tc>
              </a:tr>
              <a:tr h="239568">
                <a:tc gridSpan="4">
                  <a:txBody>
                    <a:bodyPr/>
                    <a:lstStyle/>
                    <a:p>
                      <a:pPr marL="0" marR="0" algn="ctr">
                        <a:lnSpc>
                          <a:spcPct val="115000"/>
                        </a:lnSpc>
                        <a:spcBef>
                          <a:spcPts val="0"/>
                        </a:spcBef>
                        <a:spcAft>
                          <a:spcPts val="0"/>
                        </a:spcAft>
                      </a:pPr>
                      <a:r>
                        <a:rPr lang="en-US" sz="1600" dirty="0">
                          <a:solidFill>
                            <a:schemeClr val="bg1"/>
                          </a:solidFill>
                          <a:latin typeface="Gill Sans MT"/>
                          <a:ea typeface="Calibri"/>
                          <a:cs typeface="Times New Roman"/>
                        </a:rPr>
                        <a:t>Insurance Status</a:t>
                      </a:r>
                    </a:p>
                  </a:txBody>
                  <a:tcPr marL="68580" marR="68580" marT="0" marB="0">
                    <a:lnL w="12700" cap="flat" cmpd="sng" algn="ctr">
                      <a:solidFill>
                        <a:srgbClr val="B2A1C7"/>
                      </a:solidFill>
                      <a:prstDash val="solid"/>
                      <a:round/>
                      <a:headEnd type="none" w="med" len="med"/>
                      <a:tailEnd type="none" w="med" len="med"/>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solidFill>
                      <a:srgbClr val="00206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59551">
                <a:tc>
                  <a:txBody>
                    <a:bodyPr/>
                    <a:lstStyle/>
                    <a:p>
                      <a:pPr marL="0" marR="0" algn="l">
                        <a:lnSpc>
                          <a:spcPct val="115000"/>
                        </a:lnSpc>
                        <a:spcBef>
                          <a:spcPts val="0"/>
                        </a:spcBef>
                        <a:spcAft>
                          <a:spcPts val="0"/>
                        </a:spcAft>
                      </a:pPr>
                      <a:r>
                        <a:rPr lang="en-US" sz="1600" dirty="0">
                          <a:solidFill>
                            <a:srgbClr val="5F497A"/>
                          </a:solidFill>
                          <a:latin typeface="Gill Sans MT"/>
                          <a:ea typeface="Calibri"/>
                          <a:cs typeface="Times New Roman"/>
                        </a:rPr>
                        <a:t>Employer-sponsored</a:t>
                      </a:r>
                    </a:p>
                  </a:txBody>
                  <a:tcPr marL="68580" marR="68580" marT="0" marB="0">
                    <a:lnL w="12700" cap="flat" cmpd="sng" algn="ctr">
                      <a:solidFill>
                        <a:srgbClr val="B2A1C7"/>
                      </a:solidFill>
                      <a:prstDash val="solid"/>
                      <a:round/>
                      <a:headEnd type="none" w="med" len="med"/>
                      <a:tailEnd type="none" w="med" len="med"/>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solidFill>
                            <a:srgbClr val="5F497A"/>
                          </a:solidFill>
                          <a:latin typeface="Gill Sans MT"/>
                          <a:ea typeface="Calibri"/>
                          <a:cs typeface="Times New Roman"/>
                        </a:rPr>
                        <a:t>69.5</a:t>
                      </a:r>
                    </a:p>
                  </a:txBody>
                  <a:tcPr marL="68580" marR="68580" marT="0" marB="0" anchor="ctr">
                    <a:lnL w="12700" cap="flat" cmpd="sng" algn="ctr">
                      <a:solidFill>
                        <a:srgbClr val="B2A1C7"/>
                      </a:solidFill>
                      <a:prstDash val="solid"/>
                      <a:round/>
                      <a:headEnd type="none" w="med" len="med"/>
                      <a:tailEnd type="none" w="med" len="med"/>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smtClean="0">
                          <a:solidFill>
                            <a:srgbClr val="5F497A"/>
                          </a:solidFill>
                          <a:latin typeface="Gill Sans MT"/>
                          <a:ea typeface="Calibri"/>
                          <a:cs typeface="Times New Roman"/>
                        </a:rPr>
                        <a:t>44.1</a:t>
                      </a:r>
                    </a:p>
                  </a:txBody>
                  <a:tcPr marL="68580" marR="68580" marT="0" marB="0" anchor="ctr">
                    <a:lnL w="12700" cap="flat" cmpd="sng" algn="ctr">
                      <a:solidFill>
                        <a:srgbClr val="B2A1C7"/>
                      </a:solidFill>
                      <a:prstDash val="solid"/>
                      <a:round/>
                      <a:headEnd type="none" w="med" len="med"/>
                      <a:tailEnd type="none" w="med" len="med"/>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600">
                        <a:solidFill>
                          <a:srgbClr val="5F497A"/>
                        </a:solidFill>
                        <a:latin typeface="Gill Sans MT"/>
                        <a:ea typeface="Calibri"/>
                        <a:cs typeface="Times New Roman"/>
                      </a:endParaRPr>
                    </a:p>
                  </a:txBody>
                  <a:tcPr marL="68580" marR="68580" marT="0" marB="0">
                    <a:lnL w="12700" cap="flat" cmpd="sng" algn="ctr">
                      <a:solidFill>
                        <a:srgbClr val="B2A1C7"/>
                      </a:solidFill>
                      <a:prstDash val="solid"/>
                      <a:round/>
                      <a:headEnd type="none" w="med" len="med"/>
                      <a:tailEnd type="none" w="med" len="med"/>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tcPr>
                </a:tc>
              </a:tr>
              <a:tr h="259551">
                <a:tc>
                  <a:txBody>
                    <a:bodyPr/>
                    <a:lstStyle/>
                    <a:p>
                      <a:pPr marL="0" marR="0" algn="l">
                        <a:lnSpc>
                          <a:spcPct val="115000"/>
                        </a:lnSpc>
                        <a:spcBef>
                          <a:spcPts val="0"/>
                        </a:spcBef>
                        <a:spcAft>
                          <a:spcPts val="0"/>
                        </a:spcAft>
                      </a:pPr>
                      <a:r>
                        <a:rPr lang="en-US" sz="1600" dirty="0">
                          <a:solidFill>
                            <a:srgbClr val="5F497A"/>
                          </a:solidFill>
                          <a:latin typeface="Gill Sans MT"/>
                          <a:ea typeface="Calibri"/>
                          <a:cs typeface="Times New Roman"/>
                        </a:rPr>
                        <a:t>Medicare</a:t>
                      </a:r>
                    </a:p>
                  </a:txBody>
                  <a:tcPr marL="68580" marR="68580" marT="0" marB="0">
                    <a:lnL>
                      <a:noFill/>
                    </a:lnL>
                    <a:lnR>
                      <a:noFill/>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solidFill>
                      <a:srgbClr val="DFD8E8"/>
                    </a:solidFill>
                  </a:tcPr>
                </a:tc>
                <a:tc>
                  <a:txBody>
                    <a:bodyPr/>
                    <a:lstStyle/>
                    <a:p>
                      <a:pPr marL="0" marR="0" algn="r">
                        <a:lnSpc>
                          <a:spcPct val="115000"/>
                        </a:lnSpc>
                        <a:spcBef>
                          <a:spcPts val="0"/>
                        </a:spcBef>
                        <a:spcAft>
                          <a:spcPts val="0"/>
                        </a:spcAft>
                      </a:pPr>
                      <a:r>
                        <a:rPr lang="en-US" sz="1600">
                          <a:solidFill>
                            <a:srgbClr val="5F497A"/>
                          </a:solidFill>
                          <a:latin typeface="Gill Sans MT"/>
                          <a:ea typeface="Calibri"/>
                          <a:cs typeface="Times New Roman"/>
                        </a:rPr>
                        <a:t>5.2</a:t>
                      </a:r>
                    </a:p>
                  </a:txBody>
                  <a:tcPr marL="68580" marR="68580" marT="0" marB="0" anchor="ctr">
                    <a:lnL>
                      <a:noFill/>
                    </a:lnL>
                    <a:lnR>
                      <a:noFill/>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solidFill>
                      <a:srgbClr val="DFD8E8"/>
                    </a:solidFill>
                  </a:tcPr>
                </a:tc>
                <a:tc>
                  <a:txBody>
                    <a:bodyPr/>
                    <a:lstStyle/>
                    <a:p>
                      <a:pPr marL="0" marR="0" algn="r">
                        <a:lnSpc>
                          <a:spcPct val="115000"/>
                        </a:lnSpc>
                        <a:spcBef>
                          <a:spcPts val="0"/>
                        </a:spcBef>
                        <a:spcAft>
                          <a:spcPts val="0"/>
                        </a:spcAft>
                      </a:pPr>
                      <a:r>
                        <a:rPr lang="en-US" sz="1600" dirty="0" smtClean="0">
                          <a:solidFill>
                            <a:srgbClr val="5F497A"/>
                          </a:solidFill>
                          <a:latin typeface="Gill Sans MT"/>
                          <a:ea typeface="Calibri"/>
                          <a:cs typeface="Times New Roman"/>
                        </a:rPr>
                        <a:t>88.3*</a:t>
                      </a:r>
                      <a:endParaRPr lang="en-US" sz="1600" dirty="0">
                        <a:solidFill>
                          <a:srgbClr val="5F497A"/>
                        </a:solidFill>
                        <a:latin typeface="Gill Sans MT"/>
                        <a:ea typeface="Calibri"/>
                        <a:cs typeface="Times New Roman"/>
                      </a:endParaRPr>
                    </a:p>
                  </a:txBody>
                  <a:tcPr marL="68580" marR="68580" marT="0" marB="0" anchor="ctr">
                    <a:lnL>
                      <a:noFill/>
                    </a:lnL>
                    <a:lnR>
                      <a:noFill/>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solidFill>
                      <a:srgbClr val="DFD8E8"/>
                    </a:solidFill>
                  </a:tcPr>
                </a:tc>
                <a:tc>
                  <a:txBody>
                    <a:bodyPr/>
                    <a:lstStyle/>
                    <a:p>
                      <a:pPr marL="0" marR="0" algn="r">
                        <a:lnSpc>
                          <a:spcPct val="115000"/>
                        </a:lnSpc>
                        <a:spcBef>
                          <a:spcPts val="0"/>
                        </a:spcBef>
                        <a:spcAft>
                          <a:spcPts val="0"/>
                        </a:spcAft>
                      </a:pPr>
                      <a:endParaRPr lang="en-US" sz="1600">
                        <a:solidFill>
                          <a:srgbClr val="5F497A"/>
                        </a:solidFill>
                        <a:latin typeface="Gill Sans MT"/>
                        <a:ea typeface="Calibri"/>
                        <a:cs typeface="Times New Roman"/>
                      </a:endParaRPr>
                    </a:p>
                  </a:txBody>
                  <a:tcPr marL="68580" marR="68580" marT="0" marB="0">
                    <a:lnL>
                      <a:noFill/>
                    </a:lnL>
                    <a:lnR>
                      <a:noFill/>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solidFill>
                      <a:srgbClr val="DFD8E8"/>
                    </a:solidFill>
                  </a:tcPr>
                </a:tc>
              </a:tr>
              <a:tr h="259551">
                <a:tc>
                  <a:txBody>
                    <a:bodyPr/>
                    <a:lstStyle/>
                    <a:p>
                      <a:pPr marL="0" marR="0" algn="l">
                        <a:lnSpc>
                          <a:spcPct val="115000"/>
                        </a:lnSpc>
                        <a:spcBef>
                          <a:spcPts val="0"/>
                        </a:spcBef>
                        <a:spcAft>
                          <a:spcPts val="0"/>
                        </a:spcAft>
                      </a:pPr>
                      <a:r>
                        <a:rPr lang="en-US" sz="1600" dirty="0">
                          <a:solidFill>
                            <a:srgbClr val="5F497A"/>
                          </a:solidFill>
                          <a:latin typeface="Gill Sans MT"/>
                          <a:ea typeface="Calibri"/>
                          <a:cs typeface="Times New Roman"/>
                        </a:rPr>
                        <a:t>Medicaid</a:t>
                      </a:r>
                    </a:p>
                  </a:txBody>
                  <a:tcPr marL="68580" marR="68580" marT="0" marB="0">
                    <a:lnL w="12700" cap="flat" cmpd="sng" algn="ctr">
                      <a:solidFill>
                        <a:srgbClr val="B2A1C7"/>
                      </a:solidFill>
                      <a:prstDash val="solid"/>
                      <a:round/>
                      <a:headEnd type="none" w="med" len="med"/>
                      <a:tailEnd type="none" w="med" len="med"/>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a:solidFill>
                            <a:srgbClr val="5F497A"/>
                          </a:solidFill>
                          <a:latin typeface="Gill Sans MT"/>
                          <a:ea typeface="Calibri"/>
                          <a:cs typeface="Times New Roman"/>
                        </a:rPr>
                        <a:t>1.8</a:t>
                      </a:r>
                    </a:p>
                  </a:txBody>
                  <a:tcPr marL="68580" marR="68580" marT="0" marB="0" anchor="ctr">
                    <a:lnL w="12700" cap="flat" cmpd="sng" algn="ctr">
                      <a:solidFill>
                        <a:srgbClr val="B2A1C7"/>
                      </a:solidFill>
                      <a:prstDash val="solid"/>
                      <a:round/>
                      <a:headEnd type="none" w="med" len="med"/>
                      <a:tailEnd type="none" w="med" len="med"/>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smtClean="0">
                          <a:solidFill>
                            <a:srgbClr val="5F497A"/>
                          </a:solidFill>
                          <a:latin typeface="Gill Sans MT"/>
                          <a:ea typeface="Calibri"/>
                          <a:cs typeface="Times New Roman"/>
                        </a:rPr>
                        <a:t>9.5</a:t>
                      </a:r>
                      <a:endParaRPr lang="en-US" sz="1600" dirty="0">
                        <a:solidFill>
                          <a:srgbClr val="5F497A"/>
                        </a:solidFill>
                        <a:latin typeface="Gill Sans MT"/>
                        <a:ea typeface="Calibri"/>
                        <a:cs typeface="Times New Roman"/>
                      </a:endParaRPr>
                    </a:p>
                  </a:txBody>
                  <a:tcPr marL="68580" marR="68580" marT="0" marB="0" anchor="ctr">
                    <a:lnL w="12700" cap="flat" cmpd="sng" algn="ctr">
                      <a:solidFill>
                        <a:srgbClr val="B2A1C7"/>
                      </a:solidFill>
                      <a:prstDash val="solid"/>
                      <a:round/>
                      <a:headEnd type="none" w="med" len="med"/>
                      <a:tailEnd type="none" w="med" len="med"/>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600">
                        <a:solidFill>
                          <a:srgbClr val="5F497A"/>
                        </a:solidFill>
                        <a:latin typeface="Gill Sans MT"/>
                        <a:ea typeface="Calibri"/>
                        <a:cs typeface="Times New Roman"/>
                      </a:endParaRPr>
                    </a:p>
                  </a:txBody>
                  <a:tcPr marL="68580" marR="68580" marT="0" marB="0">
                    <a:lnL w="12700" cap="flat" cmpd="sng" algn="ctr">
                      <a:solidFill>
                        <a:srgbClr val="B2A1C7"/>
                      </a:solidFill>
                      <a:prstDash val="solid"/>
                      <a:round/>
                      <a:headEnd type="none" w="med" len="med"/>
                      <a:tailEnd type="none" w="med" len="med"/>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tcPr>
                </a:tc>
              </a:tr>
              <a:tr h="259551">
                <a:tc>
                  <a:txBody>
                    <a:bodyPr/>
                    <a:lstStyle/>
                    <a:p>
                      <a:pPr marL="0" marR="0" algn="l">
                        <a:lnSpc>
                          <a:spcPct val="115000"/>
                        </a:lnSpc>
                        <a:spcBef>
                          <a:spcPts val="0"/>
                        </a:spcBef>
                        <a:spcAft>
                          <a:spcPts val="0"/>
                        </a:spcAft>
                      </a:pPr>
                      <a:r>
                        <a:rPr lang="en-US" sz="1600" dirty="0">
                          <a:solidFill>
                            <a:srgbClr val="5F497A"/>
                          </a:solidFill>
                          <a:latin typeface="Gill Sans MT"/>
                          <a:ea typeface="Calibri"/>
                          <a:cs typeface="Times New Roman"/>
                        </a:rPr>
                        <a:t>Private purchase</a:t>
                      </a:r>
                    </a:p>
                  </a:txBody>
                  <a:tcPr marL="68580" marR="68580" marT="0" marB="0">
                    <a:lnL>
                      <a:noFill/>
                    </a:lnL>
                    <a:lnR>
                      <a:noFill/>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solidFill>
                      <a:srgbClr val="DFD8E8"/>
                    </a:solidFill>
                  </a:tcPr>
                </a:tc>
                <a:tc>
                  <a:txBody>
                    <a:bodyPr/>
                    <a:lstStyle/>
                    <a:p>
                      <a:pPr marL="0" marR="0" algn="r">
                        <a:lnSpc>
                          <a:spcPct val="115000"/>
                        </a:lnSpc>
                        <a:spcBef>
                          <a:spcPts val="0"/>
                        </a:spcBef>
                        <a:spcAft>
                          <a:spcPts val="0"/>
                        </a:spcAft>
                      </a:pPr>
                      <a:r>
                        <a:rPr lang="en-US" sz="1600">
                          <a:solidFill>
                            <a:srgbClr val="5F497A"/>
                          </a:solidFill>
                          <a:latin typeface="Gill Sans MT"/>
                          <a:ea typeface="Calibri"/>
                          <a:cs typeface="Times New Roman"/>
                        </a:rPr>
                        <a:t>11.8</a:t>
                      </a:r>
                    </a:p>
                  </a:txBody>
                  <a:tcPr marL="68580" marR="68580" marT="0" marB="0" anchor="ctr">
                    <a:lnL>
                      <a:noFill/>
                    </a:lnL>
                    <a:lnR>
                      <a:noFill/>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solidFill>
                      <a:srgbClr val="DFD8E8"/>
                    </a:solidFill>
                  </a:tcPr>
                </a:tc>
                <a:tc>
                  <a:txBody>
                    <a:bodyPr/>
                    <a:lstStyle/>
                    <a:p>
                      <a:pPr marL="0" marR="0" algn="r">
                        <a:lnSpc>
                          <a:spcPct val="115000"/>
                        </a:lnSpc>
                        <a:spcBef>
                          <a:spcPts val="0"/>
                        </a:spcBef>
                        <a:spcAft>
                          <a:spcPts val="0"/>
                        </a:spcAft>
                      </a:pPr>
                      <a:r>
                        <a:rPr lang="en-US" sz="1600" dirty="0" smtClean="0">
                          <a:solidFill>
                            <a:srgbClr val="5F497A"/>
                          </a:solidFill>
                          <a:latin typeface="Gill Sans MT"/>
                          <a:ea typeface="Calibri"/>
                          <a:cs typeface="Times New Roman"/>
                        </a:rPr>
                        <a:t>NA</a:t>
                      </a:r>
                      <a:endParaRPr lang="en-US" sz="1600" dirty="0">
                        <a:solidFill>
                          <a:srgbClr val="5F497A"/>
                        </a:solidFill>
                        <a:latin typeface="Gill Sans MT"/>
                        <a:ea typeface="Calibri"/>
                        <a:cs typeface="Times New Roman"/>
                      </a:endParaRPr>
                    </a:p>
                  </a:txBody>
                  <a:tcPr marL="68580" marR="68580" marT="0" marB="0" anchor="ctr">
                    <a:lnL>
                      <a:noFill/>
                    </a:lnL>
                    <a:lnR>
                      <a:noFill/>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solidFill>
                      <a:srgbClr val="DFD8E8"/>
                    </a:solidFill>
                  </a:tcPr>
                </a:tc>
                <a:tc>
                  <a:txBody>
                    <a:bodyPr/>
                    <a:lstStyle/>
                    <a:p>
                      <a:pPr marL="0" marR="0" algn="r">
                        <a:lnSpc>
                          <a:spcPct val="115000"/>
                        </a:lnSpc>
                        <a:spcBef>
                          <a:spcPts val="0"/>
                        </a:spcBef>
                        <a:spcAft>
                          <a:spcPts val="0"/>
                        </a:spcAft>
                      </a:pPr>
                      <a:endParaRPr lang="en-US" sz="1600">
                        <a:solidFill>
                          <a:srgbClr val="5F497A"/>
                        </a:solidFill>
                        <a:latin typeface="Gill Sans MT"/>
                        <a:ea typeface="Calibri"/>
                        <a:cs typeface="Times New Roman"/>
                      </a:endParaRPr>
                    </a:p>
                  </a:txBody>
                  <a:tcPr marL="68580" marR="68580" marT="0" marB="0">
                    <a:lnL>
                      <a:noFill/>
                    </a:lnL>
                    <a:lnR>
                      <a:noFill/>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solidFill>
                      <a:srgbClr val="DFD8E8"/>
                    </a:solidFill>
                  </a:tcPr>
                </a:tc>
              </a:tr>
              <a:tr h="259551">
                <a:tc>
                  <a:txBody>
                    <a:bodyPr/>
                    <a:lstStyle/>
                    <a:p>
                      <a:pPr marL="0" marR="0" algn="l">
                        <a:lnSpc>
                          <a:spcPct val="115000"/>
                        </a:lnSpc>
                        <a:spcBef>
                          <a:spcPts val="0"/>
                        </a:spcBef>
                        <a:spcAft>
                          <a:spcPts val="0"/>
                        </a:spcAft>
                      </a:pPr>
                      <a:r>
                        <a:rPr lang="en-US" sz="1600" dirty="0">
                          <a:solidFill>
                            <a:srgbClr val="5F497A"/>
                          </a:solidFill>
                          <a:latin typeface="Gill Sans MT"/>
                          <a:ea typeface="Calibri"/>
                          <a:cs typeface="Times New Roman"/>
                        </a:rPr>
                        <a:t>Uninsured</a:t>
                      </a:r>
                    </a:p>
                  </a:txBody>
                  <a:tcPr marL="68580" marR="68580" marT="0" marB="0">
                    <a:lnL w="12700" cap="flat" cmpd="sng" algn="ctr">
                      <a:solidFill>
                        <a:srgbClr val="B2A1C7"/>
                      </a:solidFill>
                      <a:prstDash val="solid"/>
                      <a:round/>
                      <a:headEnd type="none" w="med" len="med"/>
                      <a:tailEnd type="none" w="med" len="med"/>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a:solidFill>
                            <a:srgbClr val="5F497A"/>
                          </a:solidFill>
                          <a:latin typeface="Gill Sans MT"/>
                          <a:ea typeface="Calibri"/>
                          <a:cs typeface="Times New Roman"/>
                        </a:rPr>
                        <a:t>10.7</a:t>
                      </a:r>
                    </a:p>
                  </a:txBody>
                  <a:tcPr marL="68580" marR="68580" marT="0" marB="0" anchor="ctr">
                    <a:lnL w="12700" cap="flat" cmpd="sng" algn="ctr">
                      <a:solidFill>
                        <a:srgbClr val="B2A1C7"/>
                      </a:solidFill>
                      <a:prstDash val="solid"/>
                      <a:round/>
                      <a:headEnd type="none" w="med" len="med"/>
                      <a:tailEnd type="none" w="med" len="med"/>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smtClean="0">
                          <a:solidFill>
                            <a:srgbClr val="5F497A"/>
                          </a:solidFill>
                          <a:latin typeface="Gill Sans MT"/>
                          <a:ea typeface="Calibri"/>
                          <a:cs typeface="Times New Roman"/>
                        </a:rPr>
                        <a:t>NA</a:t>
                      </a:r>
                      <a:endParaRPr lang="en-US" sz="1600" dirty="0">
                        <a:solidFill>
                          <a:srgbClr val="5F497A"/>
                        </a:solidFill>
                        <a:latin typeface="Gill Sans MT"/>
                        <a:ea typeface="Calibri"/>
                        <a:cs typeface="Times New Roman"/>
                      </a:endParaRPr>
                    </a:p>
                  </a:txBody>
                  <a:tcPr marL="68580" marR="68580" marT="0" marB="0" anchor="ctr">
                    <a:lnL w="12700" cap="flat" cmpd="sng" algn="ctr">
                      <a:solidFill>
                        <a:srgbClr val="B2A1C7"/>
                      </a:solidFill>
                      <a:prstDash val="solid"/>
                      <a:round/>
                      <a:headEnd type="none" w="med" len="med"/>
                      <a:tailEnd type="none" w="med" len="med"/>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600">
                        <a:solidFill>
                          <a:srgbClr val="5F497A"/>
                        </a:solidFill>
                        <a:latin typeface="Gill Sans MT"/>
                        <a:ea typeface="Calibri"/>
                        <a:cs typeface="Times New Roman"/>
                      </a:endParaRPr>
                    </a:p>
                  </a:txBody>
                  <a:tcPr marL="68580" marR="68580" marT="0" marB="0">
                    <a:lnL w="12700" cap="flat" cmpd="sng" algn="ctr">
                      <a:solidFill>
                        <a:srgbClr val="B2A1C7"/>
                      </a:solidFill>
                      <a:prstDash val="solid"/>
                      <a:round/>
                      <a:headEnd type="none" w="med" len="med"/>
                      <a:tailEnd type="none" w="med" len="med"/>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tcPr>
                </a:tc>
              </a:tr>
              <a:tr h="239568">
                <a:tc gridSpan="4">
                  <a:txBody>
                    <a:bodyPr/>
                    <a:lstStyle/>
                    <a:p>
                      <a:pPr marL="0" marR="0" algn="ctr">
                        <a:lnSpc>
                          <a:spcPct val="115000"/>
                        </a:lnSpc>
                        <a:spcBef>
                          <a:spcPts val="0"/>
                        </a:spcBef>
                        <a:spcAft>
                          <a:spcPts val="0"/>
                        </a:spcAft>
                      </a:pPr>
                      <a:r>
                        <a:rPr lang="en-US" sz="1600" dirty="0">
                          <a:solidFill>
                            <a:schemeClr val="bg1"/>
                          </a:solidFill>
                          <a:latin typeface="Gill Sans MT"/>
                          <a:ea typeface="Calibri"/>
                          <a:cs typeface="Times New Roman"/>
                        </a:rPr>
                        <a:t>% Federal Poverty Level</a:t>
                      </a:r>
                    </a:p>
                  </a:txBody>
                  <a:tcPr marL="68580" marR="68580" marT="0" marB="0" anchor="ctr">
                    <a:lnL w="12700" cap="flat" cmpd="sng" algn="ctr">
                      <a:solidFill>
                        <a:srgbClr val="B2A1C7"/>
                      </a:solidFill>
                      <a:prstDash val="solid"/>
                      <a:round/>
                      <a:headEnd type="none" w="med" len="med"/>
                      <a:tailEnd type="none" w="med" len="med"/>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solidFill>
                      <a:srgbClr val="00206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59551">
                <a:tc>
                  <a:txBody>
                    <a:bodyPr/>
                    <a:lstStyle/>
                    <a:p>
                      <a:pPr marL="0" marR="0" algn="l">
                        <a:lnSpc>
                          <a:spcPct val="115000"/>
                        </a:lnSpc>
                        <a:spcBef>
                          <a:spcPts val="0"/>
                        </a:spcBef>
                        <a:spcAft>
                          <a:spcPts val="0"/>
                        </a:spcAft>
                      </a:pPr>
                      <a:r>
                        <a:rPr lang="en-US" sz="1600" dirty="0">
                          <a:solidFill>
                            <a:srgbClr val="5F497A"/>
                          </a:solidFill>
                          <a:latin typeface="Gill Sans MT"/>
                          <a:ea typeface="Calibri"/>
                          <a:cs typeface="Times New Roman"/>
                        </a:rPr>
                        <a:t>Equal or less than 100%</a:t>
                      </a:r>
                    </a:p>
                  </a:txBody>
                  <a:tcPr marL="68580" marR="68580" marT="0" marB="0">
                    <a:lnL w="12700" cap="flat" cmpd="sng" algn="ctr">
                      <a:solidFill>
                        <a:srgbClr val="B2A1C7"/>
                      </a:solidFill>
                      <a:prstDash val="solid"/>
                      <a:round/>
                      <a:headEnd type="none" w="med" len="med"/>
                      <a:tailEnd type="none" w="med" len="med"/>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a:solidFill>
                            <a:srgbClr val="5F497A"/>
                          </a:solidFill>
                          <a:latin typeface="Gill Sans MT"/>
                          <a:ea typeface="Calibri"/>
                          <a:cs typeface="Times New Roman"/>
                        </a:rPr>
                        <a:t>13.9</a:t>
                      </a:r>
                    </a:p>
                  </a:txBody>
                  <a:tcPr marL="68580" marR="68580" marT="0" marB="0" anchor="ctr">
                    <a:lnL w="12700" cap="flat" cmpd="sng" algn="ctr">
                      <a:solidFill>
                        <a:srgbClr val="B2A1C7"/>
                      </a:solidFill>
                      <a:prstDash val="solid"/>
                      <a:round/>
                      <a:headEnd type="none" w="med" len="med"/>
                      <a:tailEnd type="none" w="med" len="med"/>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solidFill>
                            <a:srgbClr val="5F497A"/>
                          </a:solidFill>
                          <a:latin typeface="Gill Sans MT"/>
                          <a:ea typeface="Calibri"/>
                          <a:cs typeface="Times New Roman"/>
                        </a:rPr>
                        <a:t>11.6</a:t>
                      </a:r>
                    </a:p>
                  </a:txBody>
                  <a:tcPr marL="68580" marR="68580" marT="0" marB="0" anchor="ctr">
                    <a:lnL w="12700" cap="flat" cmpd="sng" algn="ctr">
                      <a:solidFill>
                        <a:srgbClr val="B2A1C7"/>
                      </a:solidFill>
                      <a:prstDash val="solid"/>
                      <a:round/>
                      <a:headEnd type="none" w="med" len="med"/>
                      <a:tailEnd type="none" w="med" len="med"/>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600">
                        <a:solidFill>
                          <a:srgbClr val="5F497A"/>
                        </a:solidFill>
                        <a:latin typeface="Gill Sans MT"/>
                        <a:ea typeface="Calibri"/>
                        <a:cs typeface="Times New Roman"/>
                      </a:endParaRPr>
                    </a:p>
                  </a:txBody>
                  <a:tcPr marL="68580" marR="68580" marT="0" marB="0">
                    <a:lnL w="12700" cap="flat" cmpd="sng" algn="ctr">
                      <a:solidFill>
                        <a:srgbClr val="B2A1C7"/>
                      </a:solidFill>
                      <a:prstDash val="solid"/>
                      <a:round/>
                      <a:headEnd type="none" w="med" len="med"/>
                      <a:tailEnd type="none" w="med" len="med"/>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tcPr>
                </a:tc>
              </a:tr>
              <a:tr h="259551">
                <a:tc>
                  <a:txBody>
                    <a:bodyPr/>
                    <a:lstStyle/>
                    <a:p>
                      <a:pPr marL="0" marR="0" algn="l">
                        <a:lnSpc>
                          <a:spcPct val="115000"/>
                        </a:lnSpc>
                        <a:spcBef>
                          <a:spcPts val="0"/>
                        </a:spcBef>
                        <a:spcAft>
                          <a:spcPts val="0"/>
                        </a:spcAft>
                      </a:pPr>
                      <a:r>
                        <a:rPr lang="en-US" sz="1600" dirty="0">
                          <a:solidFill>
                            <a:srgbClr val="5F497A"/>
                          </a:solidFill>
                          <a:latin typeface="Gill Sans MT"/>
                          <a:ea typeface="Calibri"/>
                          <a:cs typeface="Times New Roman"/>
                        </a:rPr>
                        <a:t>101-200%</a:t>
                      </a:r>
                    </a:p>
                  </a:txBody>
                  <a:tcPr marL="68580" marR="68580" marT="0" marB="0">
                    <a:lnL>
                      <a:noFill/>
                    </a:lnL>
                    <a:lnR>
                      <a:noFill/>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solidFill>
                      <a:srgbClr val="DFD8E8"/>
                    </a:solidFill>
                  </a:tcPr>
                </a:tc>
                <a:tc>
                  <a:txBody>
                    <a:bodyPr/>
                    <a:lstStyle/>
                    <a:p>
                      <a:pPr marL="0" marR="0" algn="r">
                        <a:lnSpc>
                          <a:spcPct val="115000"/>
                        </a:lnSpc>
                        <a:spcBef>
                          <a:spcPts val="0"/>
                        </a:spcBef>
                        <a:spcAft>
                          <a:spcPts val="0"/>
                        </a:spcAft>
                      </a:pPr>
                      <a:r>
                        <a:rPr lang="en-US" sz="1600">
                          <a:solidFill>
                            <a:srgbClr val="5F497A"/>
                          </a:solidFill>
                          <a:latin typeface="Gill Sans MT"/>
                          <a:ea typeface="Calibri"/>
                          <a:cs typeface="Times New Roman"/>
                        </a:rPr>
                        <a:t>14.6</a:t>
                      </a:r>
                    </a:p>
                  </a:txBody>
                  <a:tcPr marL="68580" marR="68580" marT="0" marB="0" anchor="ctr">
                    <a:lnL>
                      <a:noFill/>
                    </a:lnL>
                    <a:lnR>
                      <a:noFill/>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solidFill>
                      <a:srgbClr val="DFD8E8"/>
                    </a:solidFill>
                  </a:tcPr>
                </a:tc>
                <a:tc>
                  <a:txBody>
                    <a:bodyPr/>
                    <a:lstStyle/>
                    <a:p>
                      <a:pPr marL="0" marR="0" algn="r">
                        <a:lnSpc>
                          <a:spcPct val="115000"/>
                        </a:lnSpc>
                        <a:spcBef>
                          <a:spcPts val="0"/>
                        </a:spcBef>
                        <a:spcAft>
                          <a:spcPts val="0"/>
                        </a:spcAft>
                      </a:pPr>
                      <a:r>
                        <a:rPr lang="en-US" sz="1600">
                          <a:solidFill>
                            <a:srgbClr val="5F497A"/>
                          </a:solidFill>
                          <a:latin typeface="Gill Sans MT"/>
                          <a:ea typeface="Calibri"/>
                          <a:cs typeface="Times New Roman"/>
                        </a:rPr>
                        <a:t>29.4</a:t>
                      </a:r>
                    </a:p>
                  </a:txBody>
                  <a:tcPr marL="68580" marR="68580" marT="0" marB="0" anchor="ctr">
                    <a:lnL>
                      <a:noFill/>
                    </a:lnL>
                    <a:lnR>
                      <a:noFill/>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solidFill>
                      <a:srgbClr val="DFD8E8"/>
                    </a:solidFill>
                  </a:tcPr>
                </a:tc>
                <a:tc>
                  <a:txBody>
                    <a:bodyPr/>
                    <a:lstStyle/>
                    <a:p>
                      <a:pPr marL="0" marR="0" algn="r">
                        <a:lnSpc>
                          <a:spcPct val="115000"/>
                        </a:lnSpc>
                        <a:spcBef>
                          <a:spcPts val="0"/>
                        </a:spcBef>
                        <a:spcAft>
                          <a:spcPts val="0"/>
                        </a:spcAft>
                      </a:pPr>
                      <a:endParaRPr lang="en-US" sz="1600">
                        <a:solidFill>
                          <a:srgbClr val="5F497A"/>
                        </a:solidFill>
                        <a:latin typeface="Gill Sans MT"/>
                        <a:ea typeface="Calibri"/>
                        <a:cs typeface="Times New Roman"/>
                      </a:endParaRPr>
                    </a:p>
                  </a:txBody>
                  <a:tcPr marL="68580" marR="68580" marT="0" marB="0">
                    <a:lnL>
                      <a:noFill/>
                    </a:lnL>
                    <a:lnR>
                      <a:noFill/>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solidFill>
                      <a:srgbClr val="DFD8E8"/>
                    </a:solidFill>
                  </a:tcPr>
                </a:tc>
              </a:tr>
              <a:tr h="259551">
                <a:tc>
                  <a:txBody>
                    <a:bodyPr/>
                    <a:lstStyle/>
                    <a:p>
                      <a:pPr marL="0" marR="0" algn="l">
                        <a:lnSpc>
                          <a:spcPct val="115000"/>
                        </a:lnSpc>
                        <a:spcBef>
                          <a:spcPts val="0"/>
                        </a:spcBef>
                        <a:spcAft>
                          <a:spcPts val="0"/>
                        </a:spcAft>
                      </a:pPr>
                      <a:r>
                        <a:rPr lang="en-US" sz="1600" dirty="0">
                          <a:solidFill>
                            <a:srgbClr val="5F497A"/>
                          </a:solidFill>
                          <a:latin typeface="Gill Sans MT"/>
                          <a:ea typeface="Calibri"/>
                          <a:cs typeface="Times New Roman"/>
                        </a:rPr>
                        <a:t>201-300%</a:t>
                      </a:r>
                    </a:p>
                  </a:txBody>
                  <a:tcPr marL="68580" marR="68580" marT="0" marB="0">
                    <a:lnL w="12700" cap="flat" cmpd="sng" algn="ctr">
                      <a:solidFill>
                        <a:srgbClr val="B2A1C7"/>
                      </a:solidFill>
                      <a:prstDash val="solid"/>
                      <a:round/>
                      <a:headEnd type="none" w="med" len="med"/>
                      <a:tailEnd type="none" w="med" len="med"/>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a:solidFill>
                            <a:srgbClr val="5F497A"/>
                          </a:solidFill>
                          <a:latin typeface="Gill Sans MT"/>
                          <a:ea typeface="Calibri"/>
                          <a:cs typeface="Times New Roman"/>
                        </a:rPr>
                        <a:t>16.8</a:t>
                      </a:r>
                    </a:p>
                  </a:txBody>
                  <a:tcPr marL="68580" marR="68580" marT="0" marB="0" anchor="ctr">
                    <a:lnL w="12700" cap="flat" cmpd="sng" algn="ctr">
                      <a:solidFill>
                        <a:srgbClr val="B2A1C7"/>
                      </a:solidFill>
                      <a:prstDash val="solid"/>
                      <a:round/>
                      <a:headEnd type="none" w="med" len="med"/>
                      <a:tailEnd type="none" w="med" len="med"/>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solidFill>
                            <a:srgbClr val="5F497A"/>
                          </a:solidFill>
                          <a:latin typeface="Gill Sans MT"/>
                          <a:ea typeface="Calibri"/>
                          <a:cs typeface="Times New Roman"/>
                        </a:rPr>
                        <a:t>23.8</a:t>
                      </a:r>
                    </a:p>
                  </a:txBody>
                  <a:tcPr marL="68580" marR="68580" marT="0" marB="0" anchor="ctr">
                    <a:lnL w="12700" cap="flat" cmpd="sng" algn="ctr">
                      <a:solidFill>
                        <a:srgbClr val="B2A1C7"/>
                      </a:solidFill>
                      <a:prstDash val="solid"/>
                      <a:round/>
                      <a:headEnd type="none" w="med" len="med"/>
                      <a:tailEnd type="none" w="med" len="med"/>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600">
                        <a:solidFill>
                          <a:srgbClr val="5F497A"/>
                        </a:solidFill>
                        <a:latin typeface="Gill Sans MT"/>
                        <a:ea typeface="Calibri"/>
                        <a:cs typeface="Times New Roman"/>
                      </a:endParaRPr>
                    </a:p>
                  </a:txBody>
                  <a:tcPr marL="68580" marR="68580" marT="0" marB="0">
                    <a:lnL w="12700" cap="flat" cmpd="sng" algn="ctr">
                      <a:solidFill>
                        <a:srgbClr val="B2A1C7"/>
                      </a:solidFill>
                      <a:prstDash val="solid"/>
                      <a:round/>
                      <a:headEnd type="none" w="med" len="med"/>
                      <a:tailEnd type="none" w="med" len="med"/>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tcPr>
                </a:tc>
              </a:tr>
              <a:tr h="259551">
                <a:tc>
                  <a:txBody>
                    <a:bodyPr/>
                    <a:lstStyle/>
                    <a:p>
                      <a:pPr marL="0" marR="0" algn="l">
                        <a:lnSpc>
                          <a:spcPct val="115000"/>
                        </a:lnSpc>
                        <a:spcBef>
                          <a:spcPts val="0"/>
                        </a:spcBef>
                        <a:spcAft>
                          <a:spcPts val="0"/>
                        </a:spcAft>
                      </a:pPr>
                      <a:r>
                        <a:rPr lang="en-US" sz="1600" dirty="0">
                          <a:solidFill>
                            <a:srgbClr val="5F497A"/>
                          </a:solidFill>
                          <a:latin typeface="Gill Sans MT"/>
                          <a:ea typeface="Calibri"/>
                          <a:cs typeface="Times New Roman"/>
                        </a:rPr>
                        <a:t>Greater than 300%</a:t>
                      </a:r>
                    </a:p>
                  </a:txBody>
                  <a:tcPr marL="68580" marR="68580" marT="0" marB="0">
                    <a:lnL>
                      <a:noFill/>
                    </a:lnL>
                    <a:lnR>
                      <a:noFill/>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solidFill>
                      <a:srgbClr val="DFD8E8"/>
                    </a:solidFill>
                  </a:tcPr>
                </a:tc>
                <a:tc>
                  <a:txBody>
                    <a:bodyPr/>
                    <a:lstStyle/>
                    <a:p>
                      <a:pPr marL="0" marR="0" algn="r">
                        <a:lnSpc>
                          <a:spcPct val="115000"/>
                        </a:lnSpc>
                        <a:spcBef>
                          <a:spcPts val="0"/>
                        </a:spcBef>
                        <a:spcAft>
                          <a:spcPts val="0"/>
                        </a:spcAft>
                      </a:pPr>
                      <a:r>
                        <a:rPr lang="en-US" sz="1600">
                          <a:solidFill>
                            <a:srgbClr val="5F497A"/>
                          </a:solidFill>
                          <a:latin typeface="Gill Sans MT"/>
                          <a:ea typeface="Calibri"/>
                          <a:cs typeface="Times New Roman"/>
                        </a:rPr>
                        <a:t>54.7</a:t>
                      </a:r>
                    </a:p>
                  </a:txBody>
                  <a:tcPr marL="68580" marR="68580" marT="0" marB="0" anchor="ctr">
                    <a:lnL>
                      <a:noFill/>
                    </a:lnL>
                    <a:lnR>
                      <a:noFill/>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solidFill>
                      <a:srgbClr val="DFD8E8"/>
                    </a:solidFill>
                  </a:tcPr>
                </a:tc>
                <a:tc>
                  <a:txBody>
                    <a:bodyPr/>
                    <a:lstStyle/>
                    <a:p>
                      <a:pPr marL="0" marR="0" algn="r">
                        <a:lnSpc>
                          <a:spcPct val="115000"/>
                        </a:lnSpc>
                        <a:spcBef>
                          <a:spcPts val="0"/>
                        </a:spcBef>
                        <a:spcAft>
                          <a:spcPts val="0"/>
                        </a:spcAft>
                      </a:pPr>
                      <a:r>
                        <a:rPr lang="en-US" sz="1600" dirty="0">
                          <a:solidFill>
                            <a:srgbClr val="5F497A"/>
                          </a:solidFill>
                          <a:latin typeface="Gill Sans MT"/>
                          <a:ea typeface="Calibri"/>
                          <a:cs typeface="Times New Roman"/>
                        </a:rPr>
                        <a:t>35.2</a:t>
                      </a:r>
                    </a:p>
                  </a:txBody>
                  <a:tcPr marL="68580" marR="68580" marT="0" marB="0" anchor="ctr">
                    <a:lnL>
                      <a:noFill/>
                    </a:lnL>
                    <a:lnR>
                      <a:noFill/>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solidFill>
                      <a:srgbClr val="DFD8E8"/>
                    </a:solidFill>
                  </a:tcPr>
                </a:tc>
                <a:tc>
                  <a:txBody>
                    <a:bodyPr/>
                    <a:lstStyle/>
                    <a:p>
                      <a:pPr marL="0" marR="0" algn="r">
                        <a:lnSpc>
                          <a:spcPct val="115000"/>
                        </a:lnSpc>
                        <a:spcBef>
                          <a:spcPts val="0"/>
                        </a:spcBef>
                        <a:spcAft>
                          <a:spcPts val="0"/>
                        </a:spcAft>
                      </a:pPr>
                      <a:endParaRPr lang="en-US" sz="1600">
                        <a:solidFill>
                          <a:srgbClr val="5F497A"/>
                        </a:solidFill>
                        <a:latin typeface="Gill Sans MT"/>
                        <a:ea typeface="Calibri"/>
                        <a:cs typeface="Times New Roman"/>
                      </a:endParaRPr>
                    </a:p>
                  </a:txBody>
                  <a:tcPr marL="68580" marR="68580" marT="0" marB="0">
                    <a:lnL>
                      <a:noFill/>
                    </a:lnL>
                    <a:lnR>
                      <a:noFill/>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solidFill>
                      <a:srgbClr val="DFD8E8"/>
                    </a:solidFill>
                  </a:tcPr>
                </a:tc>
              </a:tr>
              <a:tr h="239568">
                <a:tc gridSpan="4">
                  <a:txBody>
                    <a:bodyPr/>
                    <a:lstStyle/>
                    <a:p>
                      <a:pPr marL="0" marR="0" algn="ctr">
                        <a:lnSpc>
                          <a:spcPct val="115000"/>
                        </a:lnSpc>
                        <a:spcBef>
                          <a:spcPts val="0"/>
                        </a:spcBef>
                        <a:spcAft>
                          <a:spcPts val="0"/>
                        </a:spcAft>
                      </a:pPr>
                      <a:r>
                        <a:rPr lang="en-US" sz="1600" dirty="0">
                          <a:solidFill>
                            <a:schemeClr val="bg1"/>
                          </a:solidFill>
                          <a:latin typeface="Gill Sans MT"/>
                          <a:ea typeface="Calibri"/>
                          <a:cs typeface="Times New Roman"/>
                        </a:rPr>
                        <a:t>Health Status</a:t>
                      </a:r>
                    </a:p>
                  </a:txBody>
                  <a:tcPr marL="68580" marR="68580" marT="0" marB="0" anchor="ctr">
                    <a:lnL w="12700" cap="flat" cmpd="sng" algn="ctr">
                      <a:solidFill>
                        <a:srgbClr val="B2A1C7"/>
                      </a:solidFill>
                      <a:prstDash val="solid"/>
                      <a:round/>
                      <a:headEnd type="none" w="med" len="med"/>
                      <a:tailEnd type="none" w="med" len="med"/>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solidFill>
                      <a:srgbClr val="00206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59551">
                <a:tc>
                  <a:txBody>
                    <a:bodyPr/>
                    <a:lstStyle/>
                    <a:p>
                      <a:pPr marL="0" marR="0" algn="l">
                        <a:lnSpc>
                          <a:spcPct val="115000"/>
                        </a:lnSpc>
                        <a:spcBef>
                          <a:spcPts val="0"/>
                        </a:spcBef>
                        <a:spcAft>
                          <a:spcPts val="0"/>
                        </a:spcAft>
                      </a:pPr>
                      <a:r>
                        <a:rPr lang="en-US" sz="1600" dirty="0">
                          <a:solidFill>
                            <a:srgbClr val="5F497A"/>
                          </a:solidFill>
                          <a:latin typeface="Gill Sans MT"/>
                          <a:ea typeface="Calibri"/>
                          <a:cs typeface="Times New Roman"/>
                        </a:rPr>
                        <a:t>Fair/poor</a:t>
                      </a:r>
                    </a:p>
                  </a:txBody>
                  <a:tcPr marL="68580" marR="68580" marT="0" marB="0">
                    <a:lnL>
                      <a:noFill/>
                    </a:lnL>
                    <a:lnR>
                      <a:noFill/>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solidFill>
                      <a:srgbClr val="DFD8E8"/>
                    </a:solidFill>
                  </a:tcPr>
                </a:tc>
                <a:tc>
                  <a:txBody>
                    <a:bodyPr/>
                    <a:lstStyle/>
                    <a:p>
                      <a:pPr marL="0" marR="0" algn="r">
                        <a:lnSpc>
                          <a:spcPct val="115000"/>
                        </a:lnSpc>
                        <a:spcBef>
                          <a:spcPts val="0"/>
                        </a:spcBef>
                        <a:spcAft>
                          <a:spcPts val="0"/>
                        </a:spcAft>
                      </a:pPr>
                      <a:r>
                        <a:rPr lang="en-US" sz="1600" dirty="0">
                          <a:solidFill>
                            <a:srgbClr val="5F497A"/>
                          </a:solidFill>
                          <a:latin typeface="Gill Sans MT"/>
                          <a:ea typeface="Calibri"/>
                          <a:cs typeface="Times New Roman"/>
                        </a:rPr>
                        <a:t>21.7</a:t>
                      </a:r>
                    </a:p>
                  </a:txBody>
                  <a:tcPr marL="68580" marR="68580" marT="0" marB="0" anchor="ctr">
                    <a:lnL>
                      <a:noFill/>
                    </a:lnL>
                    <a:lnR>
                      <a:noFill/>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solidFill>
                      <a:srgbClr val="DFD8E8"/>
                    </a:solidFill>
                  </a:tcPr>
                </a:tc>
                <a:tc>
                  <a:txBody>
                    <a:bodyPr/>
                    <a:lstStyle/>
                    <a:p>
                      <a:pPr marL="0" marR="0" algn="r">
                        <a:lnSpc>
                          <a:spcPct val="115000"/>
                        </a:lnSpc>
                        <a:spcBef>
                          <a:spcPts val="0"/>
                        </a:spcBef>
                        <a:spcAft>
                          <a:spcPts val="0"/>
                        </a:spcAft>
                      </a:pPr>
                      <a:r>
                        <a:rPr lang="en-US" sz="1600" dirty="0">
                          <a:solidFill>
                            <a:srgbClr val="5F497A"/>
                          </a:solidFill>
                          <a:latin typeface="Gill Sans MT"/>
                          <a:ea typeface="Calibri"/>
                          <a:cs typeface="Times New Roman"/>
                        </a:rPr>
                        <a:t>25.0</a:t>
                      </a:r>
                    </a:p>
                  </a:txBody>
                  <a:tcPr marL="68580" marR="68580" marT="0" marB="0" anchor="ctr">
                    <a:lnL>
                      <a:noFill/>
                    </a:lnL>
                    <a:lnR>
                      <a:noFill/>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solidFill>
                      <a:srgbClr val="DFD8E8"/>
                    </a:solidFill>
                  </a:tcPr>
                </a:tc>
                <a:tc>
                  <a:txBody>
                    <a:bodyPr/>
                    <a:lstStyle/>
                    <a:p>
                      <a:pPr marL="0" marR="0" algn="r">
                        <a:lnSpc>
                          <a:spcPct val="115000"/>
                        </a:lnSpc>
                        <a:spcBef>
                          <a:spcPts val="0"/>
                        </a:spcBef>
                        <a:spcAft>
                          <a:spcPts val="0"/>
                        </a:spcAft>
                      </a:pPr>
                      <a:endParaRPr lang="en-US" sz="1600">
                        <a:solidFill>
                          <a:srgbClr val="5F497A"/>
                        </a:solidFill>
                        <a:latin typeface="Gill Sans MT"/>
                        <a:ea typeface="Calibri"/>
                        <a:cs typeface="Times New Roman"/>
                      </a:endParaRPr>
                    </a:p>
                  </a:txBody>
                  <a:tcPr marL="68580" marR="68580" marT="0" marB="0">
                    <a:lnL>
                      <a:noFill/>
                    </a:lnL>
                    <a:lnR>
                      <a:noFill/>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solidFill>
                      <a:srgbClr val="DFD8E8"/>
                    </a:solidFill>
                  </a:tcPr>
                </a:tc>
              </a:tr>
              <a:tr h="259551">
                <a:tc>
                  <a:txBody>
                    <a:bodyPr/>
                    <a:lstStyle/>
                    <a:p>
                      <a:pPr marL="0" marR="0" algn="l">
                        <a:lnSpc>
                          <a:spcPct val="115000"/>
                        </a:lnSpc>
                        <a:spcBef>
                          <a:spcPts val="0"/>
                        </a:spcBef>
                        <a:spcAft>
                          <a:spcPts val="0"/>
                        </a:spcAft>
                      </a:pPr>
                      <a:r>
                        <a:rPr lang="en-US" sz="1600" dirty="0">
                          <a:solidFill>
                            <a:srgbClr val="5F497A"/>
                          </a:solidFill>
                          <a:latin typeface="Gill Sans MT"/>
                          <a:ea typeface="Calibri"/>
                          <a:cs typeface="Times New Roman"/>
                        </a:rPr>
                        <a:t>Disability limiting work</a:t>
                      </a:r>
                    </a:p>
                  </a:txBody>
                  <a:tcPr marL="68580" marR="68580" marT="0" marB="0">
                    <a:lnL w="12700" cap="flat" cmpd="sng" algn="ctr">
                      <a:solidFill>
                        <a:srgbClr val="B2A1C7"/>
                      </a:solidFill>
                      <a:prstDash val="solid"/>
                      <a:round/>
                      <a:headEnd type="none" w="med" len="med"/>
                      <a:tailEnd type="none" w="med" len="med"/>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a:solidFill>
                            <a:srgbClr val="5F497A"/>
                          </a:solidFill>
                          <a:latin typeface="Gill Sans MT"/>
                          <a:ea typeface="Calibri"/>
                          <a:cs typeface="Times New Roman"/>
                        </a:rPr>
                        <a:t>22.3</a:t>
                      </a:r>
                    </a:p>
                  </a:txBody>
                  <a:tcPr marL="68580" marR="68580" marT="0" marB="0" anchor="ctr">
                    <a:lnL w="12700" cap="flat" cmpd="sng" algn="ctr">
                      <a:solidFill>
                        <a:srgbClr val="B2A1C7"/>
                      </a:solidFill>
                      <a:prstDash val="solid"/>
                      <a:round/>
                      <a:headEnd type="none" w="med" len="med"/>
                      <a:tailEnd type="none" w="med" len="med"/>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solidFill>
                            <a:srgbClr val="5F497A"/>
                          </a:solidFill>
                          <a:latin typeface="Gill Sans MT"/>
                          <a:ea typeface="Calibri"/>
                          <a:cs typeface="Times New Roman"/>
                        </a:rPr>
                        <a:t>28.6</a:t>
                      </a:r>
                    </a:p>
                  </a:txBody>
                  <a:tcPr marL="68580" marR="68580" marT="0" marB="0" anchor="ctr">
                    <a:lnL w="12700" cap="flat" cmpd="sng" algn="ctr">
                      <a:solidFill>
                        <a:srgbClr val="B2A1C7"/>
                      </a:solidFill>
                      <a:prstDash val="solid"/>
                      <a:round/>
                      <a:headEnd type="none" w="med" len="med"/>
                      <a:tailEnd type="none" w="med" len="med"/>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600">
                        <a:solidFill>
                          <a:srgbClr val="5F497A"/>
                        </a:solidFill>
                        <a:latin typeface="Gill Sans MT"/>
                        <a:ea typeface="Calibri"/>
                        <a:cs typeface="Times New Roman"/>
                      </a:endParaRPr>
                    </a:p>
                  </a:txBody>
                  <a:tcPr marL="68580" marR="68580" marT="0" marB="0">
                    <a:lnL w="12700" cap="flat" cmpd="sng" algn="ctr">
                      <a:solidFill>
                        <a:srgbClr val="B2A1C7"/>
                      </a:solidFill>
                      <a:prstDash val="solid"/>
                      <a:round/>
                      <a:headEnd type="none" w="med" len="med"/>
                      <a:tailEnd type="none" w="med" len="med"/>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tcPr>
                </a:tc>
              </a:tr>
              <a:tr h="499119">
                <a:tc>
                  <a:txBody>
                    <a:bodyPr/>
                    <a:lstStyle/>
                    <a:p>
                      <a:pPr marL="0" marR="0" algn="l">
                        <a:lnSpc>
                          <a:spcPct val="115000"/>
                        </a:lnSpc>
                        <a:spcBef>
                          <a:spcPts val="0"/>
                        </a:spcBef>
                        <a:spcAft>
                          <a:spcPts val="0"/>
                        </a:spcAft>
                      </a:pPr>
                      <a:r>
                        <a:rPr lang="en-US" sz="1600" dirty="0">
                          <a:solidFill>
                            <a:srgbClr val="5F497A"/>
                          </a:solidFill>
                          <a:latin typeface="Gill Sans MT"/>
                          <a:ea typeface="Calibri"/>
                          <a:cs typeface="Times New Roman"/>
                        </a:rPr>
                        <a:t>Out of pocket medical expenses greater than 10% of income </a:t>
                      </a:r>
                    </a:p>
                  </a:txBody>
                  <a:tcPr marL="68580" marR="68580" marT="0" marB="0">
                    <a:lnL>
                      <a:noFill/>
                    </a:lnL>
                    <a:lnR>
                      <a:noFill/>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solidFill>
                      <a:srgbClr val="DFD8E8"/>
                    </a:solidFill>
                  </a:tcPr>
                </a:tc>
                <a:tc>
                  <a:txBody>
                    <a:bodyPr/>
                    <a:lstStyle/>
                    <a:p>
                      <a:pPr marL="0" marR="0" algn="r">
                        <a:lnSpc>
                          <a:spcPct val="115000"/>
                        </a:lnSpc>
                        <a:spcBef>
                          <a:spcPts val="0"/>
                        </a:spcBef>
                        <a:spcAft>
                          <a:spcPts val="0"/>
                        </a:spcAft>
                      </a:pPr>
                      <a:r>
                        <a:rPr lang="en-US" sz="1600">
                          <a:solidFill>
                            <a:srgbClr val="5F497A"/>
                          </a:solidFill>
                          <a:latin typeface="Gill Sans MT"/>
                          <a:ea typeface="Calibri"/>
                          <a:cs typeface="Times New Roman"/>
                        </a:rPr>
                        <a:t>20</a:t>
                      </a:r>
                    </a:p>
                  </a:txBody>
                  <a:tcPr marL="68580" marR="68580" marT="0" marB="0" anchor="ctr">
                    <a:lnL>
                      <a:noFill/>
                    </a:lnL>
                    <a:lnR>
                      <a:noFill/>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solidFill>
                      <a:srgbClr val="DFD8E8"/>
                    </a:solidFill>
                  </a:tcPr>
                </a:tc>
                <a:tc>
                  <a:txBody>
                    <a:bodyPr/>
                    <a:lstStyle/>
                    <a:p>
                      <a:pPr marL="0" marR="0" algn="r">
                        <a:lnSpc>
                          <a:spcPct val="115000"/>
                        </a:lnSpc>
                        <a:spcBef>
                          <a:spcPts val="0"/>
                        </a:spcBef>
                        <a:spcAft>
                          <a:spcPts val="0"/>
                        </a:spcAft>
                      </a:pPr>
                      <a:r>
                        <a:rPr lang="en-US" sz="1600" dirty="0">
                          <a:solidFill>
                            <a:srgbClr val="5F497A"/>
                          </a:solidFill>
                          <a:latin typeface="Gill Sans MT"/>
                          <a:ea typeface="Calibri"/>
                          <a:cs typeface="Times New Roman"/>
                        </a:rPr>
                        <a:t>14.4</a:t>
                      </a:r>
                    </a:p>
                  </a:txBody>
                  <a:tcPr marL="68580" marR="68580" marT="0" marB="0" anchor="ctr">
                    <a:lnL>
                      <a:noFill/>
                    </a:lnL>
                    <a:lnR>
                      <a:noFill/>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solidFill>
                      <a:srgbClr val="DFD8E8"/>
                    </a:solidFill>
                  </a:tcPr>
                </a:tc>
                <a:tc>
                  <a:txBody>
                    <a:bodyPr/>
                    <a:lstStyle/>
                    <a:p>
                      <a:pPr marL="0" marR="0" algn="r">
                        <a:lnSpc>
                          <a:spcPct val="115000"/>
                        </a:lnSpc>
                        <a:spcBef>
                          <a:spcPts val="0"/>
                        </a:spcBef>
                        <a:spcAft>
                          <a:spcPts val="0"/>
                        </a:spcAft>
                      </a:pPr>
                      <a:endParaRPr lang="en-US" sz="1600" dirty="0">
                        <a:solidFill>
                          <a:srgbClr val="5F497A"/>
                        </a:solidFill>
                        <a:latin typeface="Gill Sans MT"/>
                        <a:ea typeface="Calibri"/>
                        <a:cs typeface="Times New Roman"/>
                      </a:endParaRPr>
                    </a:p>
                  </a:txBody>
                  <a:tcPr marL="68580" marR="68580" marT="0" marB="0">
                    <a:lnL>
                      <a:noFill/>
                    </a:lnL>
                    <a:lnR>
                      <a:noFill/>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solidFill>
                      <a:srgbClr val="DFD8E8"/>
                    </a:solid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cap="none" dirty="0" smtClean="0"/>
              <a:t>The ACA and Long-Term Care Reforms</a:t>
            </a:r>
            <a:endParaRPr lang="en-US" b="0" cap="none" dirty="0"/>
          </a:p>
        </p:txBody>
      </p:sp>
      <p:sp>
        <p:nvSpPr>
          <p:cNvPr id="3" name="Slide Number Placeholder 2"/>
          <p:cNvSpPr>
            <a:spLocks noGrp="1"/>
          </p:cNvSpPr>
          <p:nvPr>
            <p:ph type="sldNum" sz="quarter" idx="12"/>
          </p:nvPr>
        </p:nvSpPr>
        <p:spPr/>
        <p:txBody>
          <a:bodyPr/>
          <a:lstStyle/>
          <a:p>
            <a:fld id="{C16633F0-713B-46D9-B22F-ACE6A874C61C}"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Provisions of Community Living Assistance Services and Supports (</a:t>
            </a:r>
            <a:r>
              <a:rPr lang="en-US" sz="4000" dirty="0" smtClean="0"/>
              <a:t>CLASS</a:t>
            </a:r>
            <a:r>
              <a:rPr lang="en-US" dirty="0" smtClean="0"/>
              <a:t>) Act</a:t>
            </a:r>
            <a:endParaRPr lang="en-US" dirty="0"/>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r>
              <a:rPr lang="en-US" sz="2800" dirty="0" smtClean="0"/>
              <a:t>National, voluntary insurance program for purchasing community living LTSS assistance</a:t>
            </a:r>
          </a:p>
          <a:p>
            <a:pPr lvl="1" fontAlgn="auto">
              <a:spcAft>
                <a:spcPts val="0"/>
              </a:spcAft>
              <a:buFont typeface="Gill Sans MT" pitchFamily="34" charset="0"/>
              <a:buChar char="–"/>
              <a:defRPr/>
            </a:pPr>
            <a:r>
              <a:rPr lang="en-US" sz="2400" dirty="0" smtClean="0"/>
              <a:t>Must pay 60 months of premiums and have worked at least 3 calendar years</a:t>
            </a:r>
          </a:p>
          <a:p>
            <a:pPr lvl="1" fontAlgn="auto">
              <a:spcAft>
                <a:spcPts val="0"/>
              </a:spcAft>
              <a:buFont typeface="Gill Sans MT" pitchFamily="34" charset="0"/>
              <a:buChar char="–"/>
              <a:defRPr/>
            </a:pPr>
            <a:r>
              <a:rPr lang="en-US" sz="2400" dirty="0" smtClean="0"/>
              <a:t>Must have functional limitation (lasting for at least 90 days) documented by a licensed health care provider (2-3 ADL limitations) OR cognitive impairment</a:t>
            </a:r>
          </a:p>
          <a:p>
            <a:pPr lvl="1" fontAlgn="auto">
              <a:spcAft>
                <a:spcPts val="0"/>
              </a:spcAft>
              <a:buFont typeface="Gill Sans MT" pitchFamily="34" charset="0"/>
              <a:buChar char="–"/>
              <a:defRPr/>
            </a:pPr>
            <a:r>
              <a:rPr lang="en-US" sz="2400" dirty="0" smtClean="0"/>
              <a:t>Benefit not less than $50/day (based on functional scale, 2-6 benefit levels)</a:t>
            </a:r>
            <a:endParaRPr lang="en-US" sz="2400" dirty="0"/>
          </a:p>
        </p:txBody>
      </p:sp>
      <p:sp>
        <p:nvSpPr>
          <p:cNvPr id="11268" name="Slide Number Placeholder 3"/>
          <p:cNvSpPr>
            <a:spLocks noGrp="1"/>
          </p:cNvSpPr>
          <p:nvPr>
            <p:ph type="sldNum" sz="quarter" idx="12"/>
          </p:nvPr>
        </p:nvSpPr>
        <p:spPr>
          <a:noFill/>
          <a:ln>
            <a:miter lim="800000"/>
            <a:headEnd/>
            <a:tailEnd/>
          </a:ln>
        </p:spPr>
        <p:txBody>
          <a:bodyPr wrap="square" numCol="1" anchorCtr="0" compatLnSpc="1">
            <a:prstTxWarp prst="textNoShape">
              <a:avLst/>
            </a:prstTxWarp>
          </a:bodyPr>
          <a:lstStyle/>
          <a:p>
            <a:pPr fontAlgn="base">
              <a:spcBef>
                <a:spcPct val="0"/>
              </a:spcBef>
              <a:spcAft>
                <a:spcPct val="0"/>
              </a:spcAft>
            </a:pPr>
            <a:fld id="{B79B0C3B-3486-4E09-8C7A-3829EE159E42}" type="slidenum">
              <a:rPr lang="en-US"/>
              <a:pPr fontAlgn="base">
                <a:spcBef>
                  <a:spcPct val="0"/>
                </a:spcBef>
                <a:spcAft>
                  <a:spcPct val="0"/>
                </a:spcAft>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State “balancing” incentive payments for long-term care</a:t>
            </a:r>
            <a:endParaRPr lang="en-US" dirty="0"/>
          </a:p>
        </p:txBody>
      </p:sp>
      <p:sp>
        <p:nvSpPr>
          <p:cNvPr id="12291" name="Content Placeholder 2"/>
          <p:cNvSpPr>
            <a:spLocks noGrp="1"/>
          </p:cNvSpPr>
          <p:nvPr>
            <p:ph idx="1"/>
          </p:nvPr>
        </p:nvSpPr>
        <p:spPr>
          <a:xfrm>
            <a:off x="457200" y="1752600"/>
            <a:ext cx="8229600" cy="4373563"/>
          </a:xfrm>
        </p:spPr>
        <p:txBody>
          <a:bodyPr>
            <a:normAutofit/>
          </a:bodyPr>
          <a:lstStyle/>
          <a:p>
            <a:pPr>
              <a:buFont typeface="Arial" charset="0"/>
              <a:buNone/>
            </a:pPr>
            <a:r>
              <a:rPr lang="en-US" sz="2800" dirty="0" smtClean="0"/>
              <a:t>Incentives for states to offer home and community-based services (HCBS) as an alternative to nursing homes</a:t>
            </a:r>
          </a:p>
          <a:p>
            <a:pPr lvl="1"/>
            <a:r>
              <a:rPr lang="en-US" dirty="0" smtClean="0"/>
              <a:t>States provided broad encouragement to shift LTC spending from institutions to the community</a:t>
            </a:r>
          </a:p>
          <a:p>
            <a:pPr lvl="1"/>
            <a:r>
              <a:rPr lang="en-US" dirty="0" smtClean="0"/>
              <a:t>Competitive opportunity to receive enhanced reimbursement for all HCBS services from 10/2011-9/30/2015</a:t>
            </a:r>
          </a:p>
        </p:txBody>
      </p:sp>
      <p:sp>
        <p:nvSpPr>
          <p:cNvPr id="12292" name="Slide Number Placeholder 3"/>
          <p:cNvSpPr>
            <a:spLocks noGrp="1"/>
          </p:cNvSpPr>
          <p:nvPr>
            <p:ph type="sldNum" sz="quarter" idx="12"/>
          </p:nvPr>
        </p:nvSpPr>
        <p:spPr>
          <a:noFill/>
          <a:ln>
            <a:miter lim="800000"/>
            <a:headEnd/>
            <a:tailEnd/>
          </a:ln>
        </p:spPr>
        <p:txBody>
          <a:bodyPr wrap="square" numCol="1" anchorCtr="0" compatLnSpc="1">
            <a:prstTxWarp prst="textNoShape">
              <a:avLst/>
            </a:prstTxWarp>
          </a:bodyPr>
          <a:lstStyle/>
          <a:p>
            <a:pPr fontAlgn="base">
              <a:spcBef>
                <a:spcPct val="0"/>
              </a:spcBef>
              <a:spcAft>
                <a:spcPct val="0"/>
              </a:spcAft>
            </a:pPr>
            <a:fld id="{BDEBA77C-0092-4ACA-B0BF-C7A5B15A4CF3}" type="slidenum">
              <a:rPr lang="en-US"/>
              <a:pPr fontAlgn="base">
                <a:spcBef>
                  <a:spcPct val="0"/>
                </a:spcBef>
                <a:spcAft>
                  <a:spcPct val="0"/>
                </a:spcAft>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i="1" dirty="0" smtClean="0"/>
              <a:t>Community First Choice </a:t>
            </a:r>
            <a:r>
              <a:rPr lang="en-US" dirty="0" smtClean="0"/>
              <a:t>Option</a:t>
            </a:r>
            <a:endParaRPr lang="en-US" dirty="0"/>
          </a:p>
        </p:txBody>
      </p:sp>
      <p:sp>
        <p:nvSpPr>
          <p:cNvPr id="3" name="Content Placeholder 2"/>
          <p:cNvSpPr>
            <a:spLocks noGrp="1"/>
          </p:cNvSpPr>
          <p:nvPr>
            <p:ph idx="1"/>
          </p:nvPr>
        </p:nvSpPr>
        <p:spPr>
          <a:xfrm>
            <a:off x="457200" y="1828800"/>
            <a:ext cx="8229600" cy="4297363"/>
          </a:xfrm>
        </p:spPr>
        <p:txBody>
          <a:bodyPr rtlCol="0">
            <a:normAutofit/>
          </a:bodyPr>
          <a:lstStyle/>
          <a:p>
            <a:pPr fontAlgn="auto">
              <a:spcAft>
                <a:spcPts val="0"/>
              </a:spcAft>
              <a:buFont typeface="Arial" pitchFamily="34" charset="0"/>
              <a:buChar char="•"/>
              <a:defRPr/>
            </a:pPr>
            <a:r>
              <a:rPr lang="en-US" dirty="0" smtClean="0"/>
              <a:t>State option to provide community-based attendant services as a state plan benefit to individuals who meet NH level of care standard</a:t>
            </a:r>
          </a:p>
          <a:p>
            <a:pPr fontAlgn="auto">
              <a:spcAft>
                <a:spcPts val="0"/>
              </a:spcAft>
              <a:buFont typeface="Arial" pitchFamily="34" charset="0"/>
              <a:buChar char="•"/>
              <a:defRPr/>
            </a:pPr>
            <a:r>
              <a:rPr lang="en-US" dirty="0" smtClean="0"/>
              <a:t>Includes transition costs to move a resident from a NH to the community</a:t>
            </a:r>
          </a:p>
        </p:txBody>
      </p:sp>
      <p:sp>
        <p:nvSpPr>
          <p:cNvPr id="13316" name="Slide Number Placeholder 3"/>
          <p:cNvSpPr>
            <a:spLocks noGrp="1"/>
          </p:cNvSpPr>
          <p:nvPr>
            <p:ph type="sldNum" sz="quarter" idx="12"/>
          </p:nvPr>
        </p:nvSpPr>
        <p:spPr>
          <a:noFill/>
          <a:ln>
            <a:miter lim="800000"/>
            <a:headEnd/>
            <a:tailEnd/>
          </a:ln>
        </p:spPr>
        <p:txBody>
          <a:bodyPr wrap="square" numCol="1" anchorCtr="0" compatLnSpc="1">
            <a:prstTxWarp prst="textNoShape">
              <a:avLst/>
            </a:prstTxWarp>
          </a:bodyPr>
          <a:lstStyle/>
          <a:p>
            <a:pPr fontAlgn="base">
              <a:spcBef>
                <a:spcPct val="0"/>
              </a:spcBef>
              <a:spcAft>
                <a:spcPct val="0"/>
              </a:spcAft>
            </a:pPr>
            <a:fld id="{6CBE8C63-B76E-4539-86FC-DD49027D09F0}" type="slidenum">
              <a:rPr lang="en-US"/>
              <a:pPr fontAlgn="base">
                <a:spcBef>
                  <a:spcPct val="0"/>
                </a:spcBef>
                <a:spcAft>
                  <a:spcPct val="0"/>
                </a:spcAft>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C16633F0-713B-46D9-B22F-ACE6A874C61C}" type="slidenum">
              <a:rPr lang="en-US" smtClean="0"/>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971800"/>
            <a:ext cx="7391400" cy="1066800"/>
          </a:xfrm>
        </p:spPr>
        <p:txBody>
          <a:bodyPr/>
          <a:lstStyle/>
          <a:p>
            <a:pPr algn="ctr"/>
            <a:r>
              <a:rPr lang="en-US" b="0" cap="none" dirty="0" smtClean="0"/>
              <a:t>Questions???</a:t>
            </a:r>
            <a:endParaRPr lang="en-US" b="0" cap="none" dirty="0"/>
          </a:p>
        </p:txBody>
      </p:sp>
      <p:sp>
        <p:nvSpPr>
          <p:cNvPr id="3" name="Slide Number Placeholder 2"/>
          <p:cNvSpPr>
            <a:spLocks noGrp="1"/>
          </p:cNvSpPr>
          <p:nvPr>
            <p:ph type="sldNum" sz="quarter" idx="12"/>
          </p:nvPr>
        </p:nvSpPr>
        <p:spPr/>
        <p:txBody>
          <a:bodyPr/>
          <a:lstStyle/>
          <a:p>
            <a:fld id="{C16633F0-713B-46D9-B22F-ACE6A874C61C}" type="slidenum">
              <a:rPr lang="en-US" smtClean="0"/>
              <a:pPr/>
              <a:t>28</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590800"/>
            <a:ext cx="7239000" cy="1905000"/>
          </a:xfrm>
        </p:spPr>
        <p:txBody>
          <a:bodyPr>
            <a:normAutofit fontScale="90000"/>
          </a:bodyPr>
          <a:lstStyle/>
          <a:p>
            <a:r>
              <a:rPr lang="en-US" b="0" cap="none" dirty="0" smtClean="0"/>
              <a:t>What’s the problem? </a:t>
            </a:r>
            <a:br>
              <a:rPr lang="en-US" b="0" cap="none" dirty="0" smtClean="0"/>
            </a:br>
            <a:r>
              <a:rPr lang="en-US" b="0" cap="none" dirty="0" smtClean="0"/>
              <a:t>What is LTC and why is reform needed?</a:t>
            </a:r>
            <a:endParaRPr lang="en-US" b="0" cap="none" dirty="0"/>
          </a:p>
        </p:txBody>
      </p:sp>
      <p:sp>
        <p:nvSpPr>
          <p:cNvPr id="3" name="Slide Number Placeholder 2"/>
          <p:cNvSpPr>
            <a:spLocks noGrp="1"/>
          </p:cNvSpPr>
          <p:nvPr>
            <p:ph type="sldNum" sz="quarter" idx="12"/>
          </p:nvPr>
        </p:nvSpPr>
        <p:spPr/>
        <p:txBody>
          <a:bodyPr/>
          <a:lstStyle/>
          <a:p>
            <a:fld id="{C16633F0-713B-46D9-B22F-ACE6A874C61C}"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09600"/>
            <a:ext cx="7620000" cy="914400"/>
          </a:xfrm>
        </p:spPr>
        <p:txBody>
          <a:bodyPr rtlCol="0">
            <a:normAutofit fontScale="90000"/>
          </a:bodyPr>
          <a:lstStyle/>
          <a:p>
            <a:pPr fontAlgn="auto">
              <a:spcAft>
                <a:spcPts val="0"/>
              </a:spcAft>
              <a:defRPr/>
            </a:pPr>
            <a:r>
              <a:rPr lang="en-US" sz="3400" dirty="0" smtClean="0"/>
              <a:t>The </a:t>
            </a:r>
            <a:r>
              <a:rPr lang="en-US" sz="3400" i="1" dirty="0" smtClean="0"/>
              <a:t>Aging Imperative</a:t>
            </a:r>
            <a:r>
              <a:rPr lang="en-US" sz="3400" dirty="0" smtClean="0"/>
              <a:t>: Coloradans ages 65 and older by age cohort, 2000-2030</a:t>
            </a:r>
            <a:r>
              <a:rPr lang="en-US" dirty="0" smtClean="0"/>
              <a:t/>
            </a:r>
            <a:br>
              <a:rPr lang="en-US" dirty="0" smtClean="0"/>
            </a:br>
            <a:endParaRPr lang="en-US" dirty="0"/>
          </a:p>
        </p:txBody>
      </p:sp>
      <p:sp>
        <p:nvSpPr>
          <p:cNvPr id="7171" name="Slide Number Placeholder 3"/>
          <p:cNvSpPr>
            <a:spLocks noGrp="1"/>
          </p:cNvSpPr>
          <p:nvPr>
            <p:ph type="sldNum" sz="quarter" idx="12"/>
          </p:nvPr>
        </p:nvSpPr>
        <p:spPr>
          <a:noFill/>
          <a:ln>
            <a:miter lim="800000"/>
            <a:headEnd/>
            <a:tailEnd/>
          </a:ln>
        </p:spPr>
        <p:txBody>
          <a:bodyPr wrap="square" numCol="1" anchorCtr="0" compatLnSpc="1">
            <a:prstTxWarp prst="textNoShape">
              <a:avLst/>
            </a:prstTxWarp>
          </a:bodyPr>
          <a:lstStyle/>
          <a:p>
            <a:pPr fontAlgn="base">
              <a:spcBef>
                <a:spcPct val="0"/>
              </a:spcBef>
              <a:spcAft>
                <a:spcPct val="0"/>
              </a:spcAft>
            </a:pPr>
            <a:fld id="{E9D9AE88-E8D4-4504-B5BE-C3D24273E952}" type="slidenum">
              <a:rPr lang="en-US"/>
              <a:pPr fontAlgn="base">
                <a:spcBef>
                  <a:spcPct val="0"/>
                </a:spcBef>
                <a:spcAft>
                  <a:spcPct val="0"/>
                </a:spcAft>
              </a:pPr>
              <a:t>4</a:t>
            </a:fld>
            <a:endParaRPr lang="en-US"/>
          </a:p>
        </p:txBody>
      </p:sp>
      <p:sp>
        <p:nvSpPr>
          <p:cNvPr id="7172" name="TextBox 5"/>
          <p:cNvSpPr txBox="1">
            <a:spLocks noChangeArrowheads="1"/>
          </p:cNvSpPr>
          <p:nvPr/>
        </p:nvSpPr>
        <p:spPr bwMode="auto">
          <a:xfrm>
            <a:off x="2133600" y="5943601"/>
            <a:ext cx="5638800" cy="307777"/>
          </a:xfrm>
          <a:prstGeom prst="rect">
            <a:avLst/>
          </a:prstGeom>
          <a:noFill/>
          <a:ln w="9525">
            <a:noFill/>
            <a:miter lim="800000"/>
            <a:headEnd/>
            <a:tailEnd/>
          </a:ln>
        </p:spPr>
        <p:txBody>
          <a:bodyPr wrap="square">
            <a:spAutoFit/>
          </a:bodyPr>
          <a:lstStyle/>
          <a:p>
            <a:r>
              <a:rPr lang="en-US" sz="1400" dirty="0">
                <a:latin typeface="Gill Sans MT" pitchFamily="34" charset="0"/>
              </a:rPr>
              <a:t>SOURCE: Colorado State Demography Office</a:t>
            </a:r>
          </a:p>
        </p:txBody>
      </p:sp>
      <p:graphicFrame>
        <p:nvGraphicFramePr>
          <p:cNvPr id="8" name="Chart 7"/>
          <p:cNvGraphicFramePr/>
          <p:nvPr/>
        </p:nvGraphicFramePr>
        <p:xfrm>
          <a:off x="457200" y="1905000"/>
          <a:ext cx="8229600" cy="3962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mtClean="0"/>
              <a:t>What is LTC?</a:t>
            </a:r>
          </a:p>
        </p:txBody>
      </p:sp>
      <p:sp>
        <p:nvSpPr>
          <p:cNvPr id="19458" name="Content Placeholder 2"/>
          <p:cNvSpPr>
            <a:spLocks noGrp="1"/>
          </p:cNvSpPr>
          <p:nvPr>
            <p:ph idx="1"/>
          </p:nvPr>
        </p:nvSpPr>
        <p:spPr>
          <a:xfrm>
            <a:off x="457200" y="1828800"/>
            <a:ext cx="8229600" cy="4297363"/>
          </a:xfrm>
        </p:spPr>
        <p:txBody>
          <a:bodyPr/>
          <a:lstStyle/>
          <a:p>
            <a:pPr indent="0" eaLnBrk="1" hangingPunct="1">
              <a:buFont typeface="Arial" charset="0"/>
              <a:buNone/>
              <a:defRPr/>
            </a:pPr>
            <a:r>
              <a:rPr lang="en-US" dirty="0" smtClean="0"/>
              <a:t>Nursing care, personal assistance and other supportive services provided to individuals with significant functional limitations</a:t>
            </a:r>
            <a:r>
              <a:rPr lang="en-US" b="1" dirty="0" smtClean="0">
                <a:solidFill>
                  <a:schemeClr val="accent3"/>
                </a:solidFill>
              </a:rPr>
              <a:t>*</a:t>
            </a:r>
          </a:p>
          <a:p>
            <a:pPr indent="0" eaLnBrk="1" hangingPunct="1">
              <a:buFont typeface="Arial" charset="0"/>
              <a:buNone/>
              <a:defRPr/>
            </a:pPr>
            <a:endParaRPr lang="en-US" dirty="0" smtClean="0"/>
          </a:p>
          <a:p>
            <a:pPr indent="0" eaLnBrk="1" hangingPunct="1">
              <a:buClr>
                <a:schemeClr val="accent3"/>
              </a:buClr>
              <a:buFont typeface="Arial" charset="0"/>
              <a:buNone/>
              <a:defRPr/>
            </a:pPr>
            <a:r>
              <a:rPr lang="en-US" sz="2800" dirty="0" smtClean="0"/>
              <a:t>[</a:t>
            </a:r>
            <a:r>
              <a:rPr lang="en-US" sz="2800" b="1" dirty="0" smtClean="0">
                <a:solidFill>
                  <a:schemeClr val="accent3"/>
                </a:solidFill>
              </a:rPr>
              <a:t>*</a:t>
            </a:r>
            <a:r>
              <a:rPr lang="en-US" sz="2800" dirty="0" smtClean="0"/>
              <a:t> Functional limitations are defined as the inability to perform activities of daily living (ADLs) and/or instrumental activities of daily living (IADLs) without assistance from others]</a:t>
            </a:r>
          </a:p>
        </p:txBody>
      </p:sp>
      <p:sp>
        <p:nvSpPr>
          <p:cNvPr id="19459" name="Slide Number Placeholder 3"/>
          <p:cNvSpPr>
            <a:spLocks noGrp="1"/>
          </p:cNvSpPr>
          <p:nvPr>
            <p:ph type="sldNum" sz="quarter" idx="12"/>
          </p:nvPr>
        </p:nvSpPr>
        <p:spPr>
          <a:ln>
            <a:miter lim="800000"/>
            <a:headEnd/>
            <a:tailEnd/>
          </a:ln>
        </p:spPr>
        <p:txBody>
          <a:bodyPr wrap="square" numCol="1" anchorCtr="0" compatLnSpc="1">
            <a:prstTxWarp prst="textNoShape">
              <a:avLst/>
            </a:prstTxWarp>
          </a:bodyPr>
          <a:lstStyle/>
          <a:p>
            <a:pPr fontAlgn="base">
              <a:spcBef>
                <a:spcPct val="0"/>
              </a:spcBef>
              <a:spcAft>
                <a:spcPct val="0"/>
              </a:spcAft>
              <a:defRPr/>
            </a:pPr>
            <a:fld id="{15CCCC5A-7B4F-4EB1-B8D2-7FBADF3AE214}" type="slidenum">
              <a:rPr lang="en-US"/>
              <a:pPr fontAlgn="base">
                <a:spcBef>
                  <a:spcPct val="0"/>
                </a:spcBef>
                <a:spcAft>
                  <a:spcPct val="0"/>
                </a:spcAft>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mtClean="0"/>
              <a:t>LTC is a continuum of care</a:t>
            </a:r>
          </a:p>
        </p:txBody>
      </p:sp>
      <p:sp>
        <p:nvSpPr>
          <p:cNvPr id="9219" name="Content Placeholder 2"/>
          <p:cNvSpPr>
            <a:spLocks noGrp="1"/>
          </p:cNvSpPr>
          <p:nvPr>
            <p:ph idx="1"/>
          </p:nvPr>
        </p:nvSpPr>
        <p:spPr/>
        <p:txBody>
          <a:bodyPr/>
          <a:lstStyle/>
          <a:p>
            <a:pPr eaLnBrk="1" hangingPunct="1"/>
            <a:r>
              <a:rPr lang="en-US" dirty="0" smtClean="0"/>
              <a:t>Informal care (80% of care provided)</a:t>
            </a:r>
          </a:p>
          <a:p>
            <a:pPr lvl="1" eaLnBrk="1" hangingPunct="1"/>
            <a:r>
              <a:rPr lang="en-US" dirty="0" smtClean="0"/>
              <a:t>Family,  friends and neighbors</a:t>
            </a:r>
          </a:p>
          <a:p>
            <a:pPr eaLnBrk="1" hangingPunct="1"/>
            <a:r>
              <a:rPr lang="en-US" dirty="0" smtClean="0"/>
              <a:t>Home and community-based services (HCBS)</a:t>
            </a:r>
          </a:p>
          <a:p>
            <a:pPr lvl="1" eaLnBrk="1" hangingPunct="1"/>
            <a:r>
              <a:rPr lang="en-US" dirty="0" smtClean="0"/>
              <a:t>Home health care, personal attendant care and adult day health programs,  assisted living</a:t>
            </a:r>
          </a:p>
          <a:p>
            <a:pPr eaLnBrk="1" hangingPunct="1"/>
            <a:r>
              <a:rPr lang="en-US" dirty="0" smtClean="0"/>
              <a:t>Institutional care</a:t>
            </a:r>
          </a:p>
          <a:p>
            <a:pPr lvl="1" eaLnBrk="1" hangingPunct="1"/>
            <a:r>
              <a:rPr lang="en-US" dirty="0" smtClean="0"/>
              <a:t>Skilled nursing facilities (nursing homes)</a:t>
            </a:r>
          </a:p>
        </p:txBody>
      </p:sp>
      <p:sp>
        <p:nvSpPr>
          <p:cNvPr id="21507" name="Slide Number Placeholder 3"/>
          <p:cNvSpPr>
            <a:spLocks noGrp="1"/>
          </p:cNvSpPr>
          <p:nvPr>
            <p:ph type="sldNum" sz="quarter" idx="12"/>
          </p:nvPr>
        </p:nvSpPr>
        <p:spPr>
          <a:ln>
            <a:miter lim="800000"/>
            <a:headEnd/>
            <a:tailEnd/>
          </a:ln>
        </p:spPr>
        <p:txBody>
          <a:bodyPr wrap="square" numCol="1" anchorCtr="0" compatLnSpc="1">
            <a:prstTxWarp prst="textNoShape">
              <a:avLst/>
            </a:prstTxWarp>
          </a:bodyPr>
          <a:lstStyle/>
          <a:p>
            <a:pPr fontAlgn="base">
              <a:spcBef>
                <a:spcPct val="0"/>
              </a:spcBef>
              <a:spcAft>
                <a:spcPct val="0"/>
              </a:spcAft>
              <a:defRPr/>
            </a:pPr>
            <a:fld id="{87D74C2C-999C-47C3-AC11-5E0AC36B3931}" type="slidenum">
              <a:rPr lang="en-US"/>
              <a:pPr fontAlgn="base">
                <a:spcBef>
                  <a:spcPct val="0"/>
                </a:spcBef>
                <a:spcAft>
                  <a:spcPct val="0"/>
                </a:spcAft>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Who needs LTC and where do they reside?</a:t>
            </a:r>
            <a:endParaRPr lang="en-US" dirty="0"/>
          </a:p>
        </p:txBody>
      </p:sp>
      <p:sp>
        <p:nvSpPr>
          <p:cNvPr id="27650" name="Slide Number Placeholder 3"/>
          <p:cNvSpPr>
            <a:spLocks noGrp="1"/>
          </p:cNvSpPr>
          <p:nvPr>
            <p:ph type="sldNum" sz="quarter" idx="12"/>
          </p:nvPr>
        </p:nvSpPr>
        <p:spPr>
          <a:ln>
            <a:miter lim="800000"/>
            <a:headEnd/>
            <a:tailEnd/>
          </a:ln>
        </p:spPr>
        <p:txBody>
          <a:bodyPr wrap="square" numCol="1" anchorCtr="0" compatLnSpc="1">
            <a:prstTxWarp prst="textNoShape">
              <a:avLst/>
            </a:prstTxWarp>
          </a:bodyPr>
          <a:lstStyle/>
          <a:p>
            <a:pPr fontAlgn="base">
              <a:spcBef>
                <a:spcPct val="0"/>
              </a:spcBef>
              <a:spcAft>
                <a:spcPct val="0"/>
              </a:spcAft>
              <a:defRPr/>
            </a:pPr>
            <a:fld id="{728BC46E-59FB-440A-8AA8-910DD64FE3E1}" type="slidenum">
              <a:rPr lang="en-US"/>
              <a:pPr fontAlgn="base">
                <a:spcBef>
                  <a:spcPct val="0"/>
                </a:spcBef>
                <a:spcAft>
                  <a:spcPct val="0"/>
                </a:spcAft>
                <a:defRPr/>
              </a:pPr>
              <a:t>7</a:t>
            </a:fld>
            <a:endParaRPr lang="en-US"/>
          </a:p>
        </p:txBody>
      </p:sp>
      <p:sp>
        <p:nvSpPr>
          <p:cNvPr id="10244" name="TextBox 6"/>
          <p:cNvSpPr txBox="1">
            <a:spLocks noChangeArrowheads="1"/>
          </p:cNvSpPr>
          <p:nvPr/>
        </p:nvSpPr>
        <p:spPr bwMode="auto">
          <a:xfrm>
            <a:off x="533400" y="6324600"/>
            <a:ext cx="7620000" cy="430213"/>
          </a:xfrm>
          <a:prstGeom prst="rect">
            <a:avLst/>
          </a:prstGeom>
          <a:noFill/>
          <a:ln w="9525">
            <a:noFill/>
            <a:miter lim="800000"/>
            <a:headEnd/>
            <a:tailEnd/>
          </a:ln>
        </p:spPr>
        <p:txBody>
          <a:bodyPr>
            <a:spAutoFit/>
          </a:bodyPr>
          <a:lstStyle/>
          <a:p>
            <a:r>
              <a:rPr lang="en-US" sz="1100">
                <a:latin typeface="Gill Sans MT" pitchFamily="34" charset="0"/>
              </a:rPr>
              <a:t>Source: Health Policy Institute, Georgetown University. Analysis of data from the 2005 National Health Interview Survey and the 2004 National Nursing Home Survey</a:t>
            </a:r>
          </a:p>
        </p:txBody>
      </p:sp>
      <p:sp>
        <p:nvSpPr>
          <p:cNvPr id="10245" name="TextBox 7"/>
          <p:cNvSpPr txBox="1">
            <a:spLocks noChangeArrowheads="1"/>
          </p:cNvSpPr>
          <p:nvPr/>
        </p:nvSpPr>
        <p:spPr bwMode="auto">
          <a:xfrm>
            <a:off x="533400" y="5943600"/>
            <a:ext cx="7696200" cy="430213"/>
          </a:xfrm>
          <a:prstGeom prst="rect">
            <a:avLst/>
          </a:prstGeom>
          <a:noFill/>
          <a:ln w="9525">
            <a:noFill/>
            <a:miter lim="800000"/>
            <a:headEnd/>
            <a:tailEnd/>
          </a:ln>
        </p:spPr>
        <p:txBody>
          <a:bodyPr>
            <a:spAutoFit/>
          </a:bodyPr>
          <a:lstStyle/>
          <a:p>
            <a:r>
              <a:rPr lang="en-US" sz="1100">
                <a:latin typeface="Gill Sans MT" pitchFamily="34" charset="0"/>
              </a:rPr>
              <a:t>Note: Community residents with long-term care needs are defined as people who need another person’s assistance with activities of daily living (ADL or instrumental activities of daily living (IADLs)</a:t>
            </a:r>
          </a:p>
        </p:txBody>
      </p:sp>
      <p:pic>
        <p:nvPicPr>
          <p:cNvPr id="10246" name="Picture 2"/>
          <p:cNvPicPr>
            <a:picLocks noChangeAspect="1" noChangeArrowheads="1"/>
          </p:cNvPicPr>
          <p:nvPr/>
        </p:nvPicPr>
        <p:blipFill>
          <a:blip r:embed="rId3" cstate="print"/>
          <a:srcRect/>
          <a:stretch>
            <a:fillRect/>
          </a:stretch>
        </p:blipFill>
        <p:spPr bwMode="auto">
          <a:xfrm>
            <a:off x="1447800" y="1524000"/>
            <a:ext cx="6034088" cy="43037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0" cap="none" dirty="0" smtClean="0"/>
              <a:t>POP Quiz: Does Medicare cover the costs of long-term care?</a:t>
            </a:r>
            <a:endParaRPr lang="en-US" b="0" cap="none" dirty="0"/>
          </a:p>
        </p:txBody>
      </p:sp>
      <p:sp>
        <p:nvSpPr>
          <p:cNvPr id="3" name="Slide Number Placeholder 2"/>
          <p:cNvSpPr>
            <a:spLocks noGrp="1"/>
          </p:cNvSpPr>
          <p:nvPr>
            <p:ph type="sldNum" sz="quarter" idx="12"/>
          </p:nvPr>
        </p:nvSpPr>
        <p:spPr/>
        <p:txBody>
          <a:bodyPr/>
          <a:lstStyle/>
          <a:p>
            <a:fld id="{C16633F0-713B-46D9-B22F-ACE6A874C61C}"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mtClean="0"/>
              <a:t>Medicare and post-hospital care</a:t>
            </a:r>
          </a:p>
        </p:txBody>
      </p:sp>
      <p:sp>
        <p:nvSpPr>
          <p:cNvPr id="21507" name="Content Placeholder 2"/>
          <p:cNvSpPr>
            <a:spLocks noGrp="1"/>
          </p:cNvSpPr>
          <p:nvPr>
            <p:ph idx="1"/>
          </p:nvPr>
        </p:nvSpPr>
        <p:spPr>
          <a:xfrm>
            <a:off x="457200" y="1600200"/>
            <a:ext cx="8229600" cy="4648200"/>
          </a:xfrm>
        </p:spPr>
        <p:txBody>
          <a:bodyPr/>
          <a:lstStyle/>
          <a:p>
            <a:pPr eaLnBrk="1" hangingPunct="1"/>
            <a:r>
              <a:rPr lang="en-US" sz="2400" dirty="0" smtClean="0"/>
              <a:t>Medicare pays for 100 days of care in a skilled nursing facility immediately following a hospital stay of three days or more (Medicare fully covers the first 20 days of skilled nursing facility care and days 21-100 require a co-payment)</a:t>
            </a:r>
          </a:p>
          <a:p>
            <a:pPr eaLnBrk="1" hangingPunct="1"/>
            <a:endParaRPr lang="en-US" sz="1800" dirty="0" smtClean="0"/>
          </a:p>
          <a:p>
            <a:pPr eaLnBrk="1" hangingPunct="1"/>
            <a:r>
              <a:rPr lang="en-US" sz="2400" dirty="0" smtClean="0"/>
              <a:t>Medicare pays for physician prescribed home health care including skilled nursing care, physical therapy, speech therapy, occupational therapy and medical social services</a:t>
            </a:r>
          </a:p>
          <a:p>
            <a:pPr eaLnBrk="1" hangingPunct="1"/>
            <a:endParaRPr lang="en-US" sz="2600" dirty="0" smtClean="0"/>
          </a:p>
        </p:txBody>
      </p:sp>
      <p:sp>
        <p:nvSpPr>
          <p:cNvPr id="49155" name="Slide Number Placeholder 3"/>
          <p:cNvSpPr>
            <a:spLocks noGrp="1"/>
          </p:cNvSpPr>
          <p:nvPr>
            <p:ph type="sldNum" sz="quarter" idx="12"/>
          </p:nvPr>
        </p:nvSpPr>
        <p:spPr>
          <a:ln>
            <a:miter lim="800000"/>
            <a:headEnd/>
            <a:tailEnd/>
          </a:ln>
        </p:spPr>
        <p:txBody>
          <a:bodyPr wrap="square" numCol="1" anchorCtr="0" compatLnSpc="1">
            <a:prstTxWarp prst="textNoShape">
              <a:avLst/>
            </a:prstTxWarp>
          </a:bodyPr>
          <a:lstStyle/>
          <a:p>
            <a:pPr fontAlgn="base">
              <a:spcBef>
                <a:spcPct val="0"/>
              </a:spcBef>
              <a:spcAft>
                <a:spcPct val="0"/>
              </a:spcAft>
              <a:defRPr/>
            </a:pPr>
            <a:fld id="{C529DCE1-1103-49F1-B449-CF8343231DFB}" type="slidenum">
              <a:rPr lang="en-US"/>
              <a:pPr fontAlgn="base">
                <a:spcBef>
                  <a:spcPct val="0"/>
                </a:spcBef>
                <a:spcAft>
                  <a:spcPct val="0"/>
                </a:spcAft>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HI_template">
  <a:themeElements>
    <a:clrScheme name="CHI_Colors">
      <a:dk1>
        <a:srgbClr val="000000"/>
      </a:dk1>
      <a:lt1>
        <a:srgbClr val="FFFFFF"/>
      </a:lt1>
      <a:dk2>
        <a:srgbClr val="AFAFAF"/>
      </a:dk2>
      <a:lt2>
        <a:srgbClr val="EAEAEA"/>
      </a:lt2>
      <a:accent1>
        <a:srgbClr val="005595"/>
      </a:accent1>
      <a:accent2>
        <a:srgbClr val="C74746"/>
      </a:accent2>
      <a:accent3>
        <a:srgbClr val="A3AD36"/>
      </a:accent3>
      <a:accent4>
        <a:srgbClr val="FF6600"/>
      </a:accent4>
      <a:accent5>
        <a:srgbClr val="FFC000"/>
      </a:accent5>
      <a:accent6>
        <a:srgbClr val="EBE229"/>
      </a:accent6>
      <a:hlink>
        <a:srgbClr val="005595"/>
      </a:hlink>
      <a:folHlink>
        <a:srgbClr val="7030A0"/>
      </a:folHlink>
    </a:clrScheme>
    <a:fontScheme name="CHI">
      <a:majorFont>
        <a:latin typeface="Gill Sans MT"/>
        <a:ea typeface=""/>
        <a:cs typeface=""/>
      </a:majorFont>
      <a:minorFont>
        <a:latin typeface="Gill Sans MT"/>
        <a:ea typeface=""/>
        <a:cs typeface=""/>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CHI_template</Template>
  <TotalTime>14759</TotalTime>
  <Words>2135</Words>
  <Application>Microsoft Office PowerPoint</Application>
  <PresentationFormat>On-screen Show (4:3)</PresentationFormat>
  <Paragraphs>319</Paragraphs>
  <Slides>28</Slides>
  <Notes>14</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CHI_template</vt:lpstr>
      <vt:lpstr>The budget realities of medical and long-term care expenditures for people with functional impairments  </vt:lpstr>
      <vt:lpstr>Major provisions of the ACA …</vt:lpstr>
      <vt:lpstr>What’s the problem?  What is LTC and why is reform needed?</vt:lpstr>
      <vt:lpstr>The Aging Imperative: Coloradans ages 65 and older by age cohort, 2000-2030 </vt:lpstr>
      <vt:lpstr>What is LTC?</vt:lpstr>
      <vt:lpstr>LTC is a continuum of care</vt:lpstr>
      <vt:lpstr>Who needs LTC and where do they reside?</vt:lpstr>
      <vt:lpstr>POP Quiz: Does Medicare cover the costs of long-term care?</vt:lpstr>
      <vt:lpstr>Medicare and post-hospital care</vt:lpstr>
      <vt:lpstr>Total national spending for short-term nursing home stays and LTC, 2005</vt:lpstr>
      <vt:lpstr>National spending for LTC by place, 2005</vt:lpstr>
      <vt:lpstr>Colorado Medicaid and LTC</vt:lpstr>
      <vt:lpstr>Colorado Medicaid enrollees by eligibility group and expenditures, FY 2009-2010</vt:lpstr>
      <vt:lpstr>Colorado Medicaid LTC expenditures by type of expenditure, FY 2008-09</vt:lpstr>
      <vt:lpstr>Estimating the need for LTC:  A Colorado vulnerability index</vt:lpstr>
      <vt:lpstr>Vulnerability index based on self-reported health status</vt:lpstr>
      <vt:lpstr>Out-of-pocket health care expenditures as % of household income among 65+ by income and health status 2000-04 </vt:lpstr>
      <vt:lpstr>Vulnerable Coloradans by insurance status</vt:lpstr>
      <vt:lpstr>Vulnerable Coloradans by age</vt:lpstr>
      <vt:lpstr>Vulnerable Coloradans by household income</vt:lpstr>
      <vt:lpstr>Vulnerable Coloradans by family size</vt:lpstr>
      <vt:lpstr>Vulnerable Coloradans by age and insurance, income and health status</vt:lpstr>
      <vt:lpstr>The ACA and Long-Term Care Reforms</vt:lpstr>
      <vt:lpstr>Provisions of Community Living Assistance Services and Supports (CLASS) Act</vt:lpstr>
      <vt:lpstr>State “balancing” incentive payments for long-term care</vt:lpstr>
      <vt:lpstr>Community First Choice Option</vt:lpstr>
      <vt:lpstr>Slide 27</vt:lpstr>
      <vt:lpstr>Questions???</vt:lpstr>
    </vt:vector>
  </TitlesOfParts>
  <Company>CHI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asummerton</dc:creator>
  <cp:lastModifiedBy>goekend</cp:lastModifiedBy>
  <cp:revision>1047</cp:revision>
  <dcterms:created xsi:type="dcterms:W3CDTF">2010-04-01T19:51:12Z</dcterms:created>
  <dcterms:modified xsi:type="dcterms:W3CDTF">2012-08-20T22:23:10Z</dcterms:modified>
</cp:coreProperties>
</file>