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04" r:id="rId2"/>
    <p:sldId id="305" r:id="rId3"/>
    <p:sldId id="307" r:id="rId4"/>
    <p:sldId id="308" r:id="rId5"/>
    <p:sldId id="310" r:id="rId6"/>
    <p:sldId id="312" r:id="rId7"/>
    <p:sldId id="311" r:id="rId8"/>
    <p:sldId id="313" r:id="rId9"/>
    <p:sldId id="259" r:id="rId10"/>
    <p:sldId id="262" r:id="rId11"/>
    <p:sldId id="263" r:id="rId12"/>
    <p:sldId id="260" r:id="rId13"/>
    <p:sldId id="266" r:id="rId14"/>
    <p:sldId id="270" r:id="rId15"/>
    <p:sldId id="271" r:id="rId16"/>
    <p:sldId id="272" r:id="rId17"/>
    <p:sldId id="274" r:id="rId18"/>
    <p:sldId id="277" r:id="rId19"/>
    <p:sldId id="278" r:id="rId20"/>
    <p:sldId id="279" r:id="rId21"/>
    <p:sldId id="280" r:id="rId22"/>
    <p:sldId id="281" r:id="rId23"/>
    <p:sldId id="283" r:id="rId24"/>
    <p:sldId id="282" r:id="rId25"/>
    <p:sldId id="284" r:id="rId26"/>
    <p:sldId id="286" r:id="rId27"/>
    <p:sldId id="315" r:id="rId28"/>
    <p:sldId id="316" r:id="rId29"/>
    <p:sldId id="317" r:id="rId30"/>
    <p:sldId id="287" r:id="rId31"/>
    <p:sldId id="288" r:id="rId32"/>
    <p:sldId id="289" r:id="rId33"/>
    <p:sldId id="290" r:id="rId34"/>
    <p:sldId id="292" r:id="rId35"/>
    <p:sldId id="293" r:id="rId36"/>
    <p:sldId id="294" r:id="rId37"/>
    <p:sldId id="296" r:id="rId38"/>
    <p:sldId id="295" r:id="rId39"/>
    <p:sldId id="301" r:id="rId40"/>
    <p:sldId id="291" r:id="rId41"/>
    <p:sldId id="303" r:id="rId42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845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6513" y="8896350"/>
            <a:ext cx="401637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45" tIns="44872" rIns="91345" bIns="44872" anchor="ctr">
            <a:spAutoFit/>
          </a:bodyPr>
          <a:lstStyle/>
          <a:p>
            <a:pPr algn="r">
              <a:defRPr/>
            </a:pPr>
            <a:fld id="{6A0B28D1-0231-4937-9854-E5EE3F72A18F}" type="slidenum">
              <a:rPr lang="en-US" sz="140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345" tIns="44872" rIns="91345" bIns="44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29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6513" y="8896350"/>
            <a:ext cx="401637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345" tIns="44872" rIns="91345" bIns="44872" anchor="ctr">
            <a:spAutoFit/>
          </a:bodyPr>
          <a:lstStyle/>
          <a:p>
            <a:pPr algn="r">
              <a:defRPr/>
            </a:pPr>
            <a:fld id="{1886C958-C38D-47BD-BB48-D6E531A5DBD5}" type="slidenum">
              <a:rPr lang="en-US" sz="140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7" tIns="46153" rIns="92307" bIns="46153"/>
          <a:lstStyle/>
          <a:p>
            <a:fld id="{9D875C48-3685-4CE8-AD90-8005E86B10D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0" y="1428750"/>
            <a:ext cx="9132888" cy="152400"/>
            <a:chOff x="0" y="900"/>
            <a:chExt cx="5753" cy="96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3" cy="47"/>
            </a:xfrm>
            <a:prstGeom prst="rect">
              <a:avLst/>
            </a:prstGeom>
            <a:gradFill rotWithShape="0">
              <a:gsLst>
                <a:gs pos="0">
                  <a:srgbClr val="00DFCA">
                    <a:gamma/>
                    <a:shade val="49804"/>
                    <a:invGamma/>
                  </a:srgbClr>
                </a:gs>
                <a:gs pos="50000">
                  <a:srgbClr val="00DFCA"/>
                </a:gs>
                <a:gs pos="100000">
                  <a:srgbClr val="00DFCA">
                    <a:gamma/>
                    <a:shade val="4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3" cy="24"/>
            </a:xfrm>
            <a:prstGeom prst="rect">
              <a:avLst/>
            </a:prstGeom>
            <a:gradFill rotWithShape="0">
              <a:gsLst>
                <a:gs pos="0">
                  <a:srgbClr val="D989B8">
                    <a:gamma/>
                    <a:shade val="69804"/>
                    <a:invGamma/>
                  </a:srgbClr>
                </a:gs>
                <a:gs pos="50000">
                  <a:srgbClr val="D989B8"/>
                </a:gs>
                <a:gs pos="100000">
                  <a:srgbClr val="D989B8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11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11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267fzuv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2600"/>
            <a:ext cx="9142413" cy="4572000"/>
          </a:xfrm>
          <a:prstGeom prst="rect">
            <a:avLst/>
          </a:prstGeom>
          <a:solidFill>
            <a:srgbClr val="4D0F3B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588" y="2438400"/>
            <a:ext cx="914082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Improving the health of Coloradans: </a:t>
            </a:r>
          </a:p>
          <a:p>
            <a:pPr algn="ctr"/>
            <a:r>
              <a:rPr lang="en-US" sz="3600" b="1">
                <a:solidFill>
                  <a:schemeClr val="bg1"/>
                </a:solidFill>
              </a:rPr>
              <a:t>What does the ACA have to offer?</a:t>
            </a:r>
          </a:p>
          <a:p>
            <a:pPr algn="ctr"/>
            <a:endParaRPr lang="en-US" sz="3200" b="1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en-US" sz="2800">
                <a:solidFill>
                  <a:schemeClr val="bg1"/>
                </a:solidFill>
              </a:rPr>
              <a:t>Ned Calonge, MD, MPH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President and CEO</a:t>
            </a:r>
          </a:p>
          <a:p>
            <a:pPr algn="ctr"/>
            <a:endParaRPr lang="en-US" sz="3200" b="1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4340" name="Picture 6" descr="Footer.psd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TheColoradoTrust_4C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50" y="490538"/>
            <a:ext cx="293528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534400" cy="1524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Prevention priorities—top 12</a:t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400" b="1" i="1" spc="-150" dirty="0" smtClean="0">
                <a:solidFill>
                  <a:schemeClr val="tx1"/>
                </a:solidFill>
                <a:latin typeface="+mn-lt"/>
              </a:rPr>
              <a:t>(based on preventable burden and cost effectiveness)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848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Aspirin prophylaxis for heart disease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Childhood immunizations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Tobacco use screening and brief intervention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Colorectal cancer screening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Hypertension screening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Influenza vaccination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Pneumococcal vaccination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Problem drinking screening and brief counseling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Vision screening in the elderly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Cervical cancer screening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Cholesterol screening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Breast cancer screening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71650" y="6400800"/>
            <a:ext cx="561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Source: National Commission on Prevention Priorities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mortality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391400" cy="4495800"/>
          </a:xfrm>
        </p:spPr>
        <p:txBody>
          <a:bodyPr/>
          <a:lstStyle/>
          <a:p>
            <a:r>
              <a:rPr lang="en-US" sz="2800" smtClean="0"/>
              <a:t>30,000 total deaths</a:t>
            </a:r>
          </a:p>
          <a:p>
            <a:r>
              <a:rPr lang="en-US" sz="2800" smtClean="0"/>
              <a:t>6,500 cardiovascular disease deaths</a:t>
            </a:r>
          </a:p>
          <a:p>
            <a:r>
              <a:rPr lang="en-US" sz="2800" smtClean="0"/>
              <a:t>1,500 stroke deaths</a:t>
            </a:r>
          </a:p>
          <a:p>
            <a:r>
              <a:rPr lang="en-US" sz="2800" smtClean="0"/>
              <a:t>6,500 cancer deaths</a:t>
            </a:r>
          </a:p>
          <a:p>
            <a:pPr lvl="1"/>
            <a:r>
              <a:rPr lang="en-US" smtClean="0"/>
              <a:t>1,500 lung cancer </a:t>
            </a:r>
          </a:p>
          <a:p>
            <a:pPr lvl="1"/>
            <a:r>
              <a:rPr lang="en-US" smtClean="0"/>
              <a:t>500 colon cancer</a:t>
            </a:r>
          </a:p>
          <a:p>
            <a:pPr lvl="1"/>
            <a:r>
              <a:rPr lang="en-US" smtClean="0"/>
              <a:t>500 breast cancer</a:t>
            </a:r>
          </a:p>
          <a:p>
            <a:pPr lvl="1"/>
            <a:r>
              <a:rPr lang="en-US" smtClean="0"/>
              <a:t>40 cervical cancer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mortality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7848600" cy="4114800"/>
          </a:xfrm>
        </p:spPr>
        <p:txBody>
          <a:bodyPr/>
          <a:lstStyle/>
          <a:p>
            <a:r>
              <a:rPr lang="en-US" sz="2800" smtClean="0"/>
              <a:t>6,000 due to tobacco use</a:t>
            </a:r>
          </a:p>
          <a:p>
            <a:r>
              <a:rPr lang="en-US" sz="2800" smtClean="0"/>
              <a:t>5,000 due to overweight/obesity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990600"/>
            <a:ext cx="8991600" cy="1143000"/>
          </a:xfrm>
        </p:spPr>
        <p:txBody>
          <a:bodyPr/>
          <a:lstStyle/>
          <a:p>
            <a:pPr>
              <a:defRPr/>
            </a:pPr>
            <a:r>
              <a:rPr lang="en-US" sz="4000" b="1" spc="-150" dirty="0" smtClean="0">
                <a:solidFill>
                  <a:schemeClr val="tx1"/>
                </a:solidFill>
                <a:latin typeface="+mn-lt"/>
              </a:rPr>
              <a:t>Colorado benefits—tobacco control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543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There are 900,000 adult smokers 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Tobacco-related deaths = 6,450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450 second-hand smoke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1,900 cardiovascular disease (CVD)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1,500 lung cancer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500 stroke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1,500 lung disease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600 other cancers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obesity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1930400"/>
          <a:ext cx="6858000" cy="4575175"/>
        </p:xfrm>
        <a:graphic>
          <a:graphicData uri="http://schemas.openxmlformats.org/presentationml/2006/ole">
            <p:oleObj spid="_x0000_s1026" name="Chart" r:id="rId3" imgW="6096000" imgH="4069169" progId="MSGraph.Chart.8">
              <p:embed followColorScheme="full"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590800" y="6459538"/>
            <a:ext cx="3733800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Source: Behavioral Risk Factor Surveillance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0"/>
            <a:ext cx="78486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benefits</a:t>
            </a:r>
            <a:r>
              <a:rPr lang="en-US" sz="4000" b="1" dirty="0" smtClean="0">
                <a:solidFill>
                  <a:schemeClr val="tx1"/>
                </a:solidFill>
              </a:rPr>
              <a:t>—</a:t>
            </a: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obesity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971800"/>
            <a:ext cx="7848600" cy="4114800"/>
          </a:xfrm>
        </p:spPr>
        <p:txBody>
          <a:bodyPr/>
          <a:lstStyle/>
          <a:p>
            <a:r>
              <a:rPr lang="en-US" sz="2800" smtClean="0"/>
              <a:t>900,000 are obese</a:t>
            </a:r>
          </a:p>
          <a:p>
            <a:r>
              <a:rPr lang="en-US" sz="2800" smtClean="0"/>
              <a:t>Approximately 5,000 deaths per year could be attributed to obesity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371600"/>
            <a:ext cx="8991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prevention benefits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305800" cy="3581400"/>
          </a:xfrm>
        </p:spPr>
        <p:txBody>
          <a:bodyPr/>
          <a:lstStyle/>
          <a:p>
            <a:r>
              <a:rPr lang="en-US" smtClean="0"/>
              <a:t>Hyperlipidemia (cholesterol)</a:t>
            </a:r>
          </a:p>
          <a:p>
            <a:pPr lvl="1"/>
            <a:r>
              <a:rPr lang="en-US" smtClean="0"/>
              <a:t>Screening and treatment could prevent 1,900 CVD deaths and 300 stroke deaths per year</a:t>
            </a:r>
          </a:p>
          <a:p>
            <a:r>
              <a:rPr lang="en-US" smtClean="0"/>
              <a:t>Hypertension (high blood pressure)</a:t>
            </a:r>
          </a:p>
          <a:p>
            <a:pPr lvl="1"/>
            <a:r>
              <a:rPr lang="en-US" smtClean="0"/>
              <a:t>Screening and treatment could prevent 1,600 CVD deaths and 600 stroke deaths per year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84582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Colorado prevention benefits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82000" cy="4267200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800" smtClean="0"/>
              <a:t>Breast cancer</a:t>
            </a:r>
          </a:p>
          <a:p>
            <a:pPr lvl="1">
              <a:spcBef>
                <a:spcPts val="400"/>
              </a:spcBef>
            </a:pPr>
            <a:r>
              <a:rPr lang="en-US" sz="2400" smtClean="0"/>
              <a:t>Mammography use in women age 50-74 in Colorado is less than 75%</a:t>
            </a:r>
          </a:p>
          <a:p>
            <a:pPr lvl="1">
              <a:spcBef>
                <a:spcPts val="400"/>
              </a:spcBef>
            </a:pPr>
            <a:r>
              <a:rPr lang="en-US" sz="2400" smtClean="0"/>
              <a:t>Screening the rest could save 150 lives</a:t>
            </a:r>
          </a:p>
          <a:p>
            <a:pPr>
              <a:spcBef>
                <a:spcPts val="400"/>
              </a:spcBef>
            </a:pPr>
            <a:r>
              <a:rPr lang="en-US" sz="2800" smtClean="0"/>
              <a:t>Cervical cancer and screening</a:t>
            </a:r>
          </a:p>
          <a:p>
            <a:pPr lvl="1">
              <a:lnSpc>
                <a:spcPct val="90000"/>
              </a:lnSpc>
              <a:spcBef>
                <a:spcPts val="400"/>
              </a:spcBef>
            </a:pPr>
            <a:r>
              <a:rPr lang="en-US" sz="2400" smtClean="0"/>
              <a:t>There are 40 cervical deaths/year; screening could prevent at least 38 deaths</a:t>
            </a:r>
          </a:p>
          <a:p>
            <a:pPr>
              <a:lnSpc>
                <a:spcPct val="90000"/>
              </a:lnSpc>
              <a:spcBef>
                <a:spcPts val="400"/>
              </a:spcBef>
            </a:pPr>
            <a:r>
              <a:rPr lang="en-US" sz="2800" smtClean="0"/>
              <a:t>Colon cancer</a:t>
            </a:r>
          </a:p>
          <a:p>
            <a:pPr lvl="1">
              <a:spcBef>
                <a:spcPts val="400"/>
              </a:spcBef>
            </a:pPr>
            <a:r>
              <a:rPr lang="en-US" sz="2400" smtClean="0"/>
              <a:t>77% have been screened in the past 5 years</a:t>
            </a:r>
          </a:p>
          <a:p>
            <a:pPr lvl="1">
              <a:spcBef>
                <a:spcPts val="400"/>
              </a:spcBef>
            </a:pPr>
            <a:r>
              <a:rPr lang="en-US" sz="2400" smtClean="0"/>
              <a:t>Screening the rest would save 300 lives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mtClean="0"/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Preventable Colorado lives lost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848600" cy="4953000"/>
          </a:xfrm>
        </p:spPr>
        <p:txBody>
          <a:bodyPr/>
          <a:lstStyle/>
          <a:p>
            <a:r>
              <a:rPr lang="en-US" sz="2800" smtClean="0"/>
              <a:t>Tobacco:			6,450</a:t>
            </a:r>
          </a:p>
          <a:p>
            <a:r>
              <a:rPr lang="en-US" sz="2800" smtClean="0"/>
              <a:t>Obesity:			5,000</a:t>
            </a:r>
          </a:p>
          <a:p>
            <a:r>
              <a:rPr lang="en-US" sz="2800" smtClean="0"/>
              <a:t>Cholesterol: 		2,200</a:t>
            </a:r>
          </a:p>
          <a:p>
            <a:r>
              <a:rPr lang="en-US" sz="2800" smtClean="0"/>
              <a:t>Hypertension:		2,200</a:t>
            </a:r>
          </a:p>
          <a:p>
            <a:r>
              <a:rPr lang="en-US" sz="2800" smtClean="0"/>
              <a:t>Colon cancer	   	   300</a:t>
            </a:r>
          </a:p>
          <a:p>
            <a:r>
              <a:rPr lang="en-US" sz="2800" smtClean="0"/>
              <a:t>Breast cancer		   150</a:t>
            </a:r>
          </a:p>
          <a:p>
            <a:r>
              <a:rPr lang="en-US" sz="2800" smtClean="0"/>
              <a:t>Cervical cancer	     38</a:t>
            </a:r>
          </a:p>
          <a:p>
            <a:pPr>
              <a:buFont typeface="Monotype Sorts" pitchFamily="-112" charset="2"/>
              <a:buNone/>
            </a:pPr>
            <a:r>
              <a:rPr lang="en-US" sz="2800" smtClean="0">
                <a:solidFill>
                  <a:srgbClr val="FF0000"/>
                </a:solidFill>
              </a:rPr>
              <a:t>TOTAL		       16,338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8486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The Affordable Care Act (ACA)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848600" cy="4114800"/>
          </a:xfrm>
        </p:spPr>
        <p:txBody>
          <a:bodyPr/>
          <a:lstStyle/>
          <a:p>
            <a:r>
              <a:rPr lang="en-US" sz="2800" smtClean="0"/>
              <a:t>Step 1:  Insurance reform</a:t>
            </a:r>
          </a:p>
          <a:p>
            <a:r>
              <a:rPr lang="en-US" sz="2800" smtClean="0"/>
              <a:t>Step 2:  Expanded coverage</a:t>
            </a:r>
          </a:p>
          <a:p>
            <a:r>
              <a:rPr lang="en-US" sz="2800" smtClean="0"/>
              <a:t>Step 3:  Improvements in effectiveness 		        and efficiency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 descr="ContentSlideNew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4763"/>
            <a:ext cx="9144000" cy="6859587"/>
          </a:xfrm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914400" y="1600200"/>
            <a:ext cx="7315200" cy="4572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/>
              <a:t>Objectives</a:t>
            </a:r>
          </a:p>
          <a:p>
            <a:endParaRPr lang="en-US" sz="3200" b="1">
              <a:solidFill>
                <a:srgbClr val="8A7967"/>
              </a:solidFill>
            </a:endParaRPr>
          </a:p>
          <a:p>
            <a:pPr>
              <a:buClr>
                <a:srgbClr val="5C8727"/>
              </a:buClr>
              <a:buFont typeface="Wingdings" pitchFamily="2" charset="2"/>
              <a:buChar char="§"/>
            </a:pPr>
            <a:r>
              <a:rPr lang="en-US" sz="2800"/>
              <a:t>Discuss the market as it impacts health care</a:t>
            </a:r>
          </a:p>
          <a:p>
            <a:pPr>
              <a:buClr>
                <a:srgbClr val="5C8727"/>
              </a:buClr>
              <a:buFont typeface="Wingdings" pitchFamily="2" charset="2"/>
              <a:buChar char="§"/>
            </a:pPr>
            <a:r>
              <a:rPr lang="en-US" sz="2800"/>
              <a:t>Discuss the state of health in Colorado </a:t>
            </a:r>
            <a:br>
              <a:rPr lang="en-US" sz="2800"/>
            </a:br>
            <a:r>
              <a:rPr lang="en-US" sz="2800"/>
              <a:t>  today and strategies to improve health</a:t>
            </a:r>
          </a:p>
          <a:p>
            <a:pPr>
              <a:buClr>
                <a:srgbClr val="5C8727"/>
              </a:buClr>
              <a:buFont typeface="Wingdings" pitchFamily="2" charset="2"/>
              <a:buChar char="§"/>
            </a:pPr>
            <a:r>
              <a:rPr lang="en-US" sz="2800"/>
              <a:t>Discuss the broad elements of ACA</a:t>
            </a:r>
          </a:p>
          <a:p>
            <a:pPr>
              <a:buClr>
                <a:srgbClr val="5C8727"/>
              </a:buClr>
              <a:buFont typeface="Wingdings" pitchFamily="2" charset="2"/>
              <a:buChar char="§"/>
            </a:pPr>
            <a:r>
              <a:rPr lang="en-US" sz="2800"/>
              <a:t>Consider how implementation will impact </a:t>
            </a:r>
            <a:br>
              <a:rPr lang="en-US" sz="2800"/>
            </a:br>
            <a:r>
              <a:rPr lang="en-US" sz="2800"/>
              <a:t>  the health of Coloradans</a:t>
            </a:r>
            <a:endParaRPr lang="en-US" sz="2800">
              <a:latin typeface="Calibri" pitchFamily="34" charset="0"/>
            </a:endParaRPr>
          </a:p>
          <a:p>
            <a:endParaRPr lang="en-US">
              <a:solidFill>
                <a:srgbClr val="8A7967"/>
              </a:solidFill>
              <a:latin typeface="Calibri" pitchFamily="34" charset="0"/>
            </a:endParaRPr>
          </a:p>
          <a:p>
            <a:endParaRPr lang="en-US">
              <a:solidFill>
                <a:srgbClr val="8A7967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Step 1:  Insurance reform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Benefit changes: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Pre-existing conditions coverage*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Newly-arising conditions coverage (no recisions)*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No annual/lifetime limits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Dependent children coverage up to age 26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Preventive services coverage (first-dollar coverage of USPSTF A and B recommendations)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Cancer research care coverage</a:t>
            </a:r>
          </a:p>
          <a:p>
            <a:pPr>
              <a:spcBef>
                <a:spcPct val="0"/>
              </a:spcBef>
              <a:buFont typeface="Monotype Sorts" pitchFamily="-112" charset="2"/>
              <a:buNone/>
            </a:pPr>
            <a:endParaRPr lang="en-US" sz="2800" smtClean="0">
              <a:solidFill>
                <a:schemeClr val="tx2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114800" y="6381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*Recommended by 208 Commission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Step 1:  Insurance reform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4114800"/>
          </a:xfrm>
        </p:spPr>
        <p:txBody>
          <a:bodyPr/>
          <a:lstStyle/>
          <a:p>
            <a:r>
              <a:rPr lang="en-US" sz="2800" smtClean="0"/>
              <a:t>Administrative/structural changes</a:t>
            </a:r>
          </a:p>
          <a:p>
            <a:pPr lvl="1"/>
            <a:r>
              <a:rPr lang="en-US" smtClean="0"/>
              <a:t>State health insurance exchange*</a:t>
            </a:r>
          </a:p>
          <a:p>
            <a:pPr lvl="2"/>
            <a:r>
              <a:rPr lang="en-US" sz="2800" smtClean="0"/>
              <a:t>Uniform basic benefit packages</a:t>
            </a:r>
          </a:p>
          <a:p>
            <a:pPr lvl="2"/>
            <a:r>
              <a:rPr lang="en-US" sz="2800" smtClean="0"/>
              <a:t>Plans compete on price (and additional benefits)</a:t>
            </a:r>
          </a:p>
          <a:p>
            <a:pPr lvl="1"/>
            <a:r>
              <a:rPr lang="en-US" smtClean="0"/>
              <a:t>Cap on medical loss ratio</a:t>
            </a:r>
          </a:p>
          <a:p>
            <a:pPr lvl="1"/>
            <a:r>
              <a:rPr lang="en-US" smtClean="0"/>
              <a:t>Annual review of premium increases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114800" y="6381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*Recommended by 208 Commission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Step 2: Expanded coverage  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5029200"/>
          </a:xfrm>
        </p:spPr>
        <p:txBody>
          <a:bodyPr/>
          <a:lstStyle/>
          <a:p>
            <a:r>
              <a:rPr lang="en-US" sz="2800" smtClean="0"/>
              <a:t>Expand Medicaid coverage to up to 133% of federal poverty level* (initially federally funded)</a:t>
            </a:r>
          </a:p>
          <a:p>
            <a:r>
              <a:rPr lang="en-US" sz="2800" smtClean="0"/>
              <a:t>Require businesses (with exceptions and federal subsidies for small businesses) to provide coverage*</a:t>
            </a:r>
          </a:p>
          <a:p>
            <a:r>
              <a:rPr lang="en-US" sz="2800" smtClean="0"/>
              <a:t>Individual mandate (with exemptions)*</a:t>
            </a:r>
          </a:p>
          <a:p>
            <a:r>
              <a:rPr lang="en-US" sz="2800" smtClean="0"/>
              <a:t>Sliding-scale subsidies for low-income persons (though tax credits) for purchase through exchange* (initially federally funded)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114800" y="6381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*Recommended by 208 Commission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848600" cy="13716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Step 3: Improvements in effectiveness and efficiency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848600" cy="4114800"/>
          </a:xfrm>
        </p:spPr>
        <p:txBody>
          <a:bodyPr/>
          <a:lstStyle/>
          <a:p>
            <a:r>
              <a:rPr lang="en-US" sz="2800" smtClean="0"/>
              <a:t>Primary care support (increased funding) including support for primary care workforce development*</a:t>
            </a:r>
          </a:p>
          <a:p>
            <a:r>
              <a:rPr lang="en-US" sz="2800" smtClean="0"/>
              <a:t>Wellness incentives*</a:t>
            </a:r>
          </a:p>
          <a:p>
            <a:r>
              <a:rPr lang="en-US" sz="2800" smtClean="0"/>
              <a:t>Enhanced health data reporting*</a:t>
            </a:r>
          </a:p>
          <a:p>
            <a:r>
              <a:rPr lang="en-US" sz="2800" smtClean="0"/>
              <a:t>Standardization of administration processes*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191000" y="6381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*Recommended by 208 Commission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848600" cy="13716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Step 3: Improvements in effectiveness and efficiency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8486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Pilot/demonstration projects: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Accountable care organizations*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Patient-centered medical home and care coordination*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Employer-based wellness*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Payment reform*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Comparative effectiveness research to inform treatment decisions</a:t>
            </a:r>
          </a:p>
          <a:p>
            <a:pPr lvl="1">
              <a:spcBef>
                <a:spcPct val="0"/>
              </a:spcBef>
            </a:pPr>
            <a:endParaRPr lang="en-US" smtClean="0"/>
          </a:p>
          <a:p>
            <a:pPr lvl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343400" y="6381750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 *Recommended by 208 Commission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458200" cy="13716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What does the ACA</a:t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mean to the health of Colorado?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5257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600" smtClean="0"/>
              <a:t>Increased coverage will improve health and, over time, decrease costs</a:t>
            </a:r>
          </a:p>
          <a:p>
            <a:pPr lvl="1">
              <a:spcBef>
                <a:spcPct val="0"/>
              </a:spcBef>
            </a:pPr>
            <a:r>
              <a:rPr lang="en-US" sz="2600" smtClean="0"/>
              <a:t>Shift of care for uninsured from hospitals/ERs to primary care setting (better outcomes, lower costs)</a:t>
            </a:r>
          </a:p>
          <a:p>
            <a:pPr lvl="1">
              <a:spcBef>
                <a:spcPct val="0"/>
              </a:spcBef>
            </a:pPr>
            <a:r>
              <a:rPr lang="en-US" sz="2600" smtClean="0"/>
              <a:t>Preventive and care management services  have maximized benefits when applied at the population level</a:t>
            </a:r>
          </a:p>
          <a:p>
            <a:pPr lvl="1">
              <a:spcBef>
                <a:spcPct val="0"/>
              </a:spcBef>
            </a:pPr>
            <a:r>
              <a:rPr lang="en-US" sz="2600" smtClean="0"/>
              <a:t>Larger risk pools decrease overall premiums</a:t>
            </a:r>
          </a:p>
          <a:p>
            <a:pPr lvl="1">
              <a:spcBef>
                <a:spcPct val="0"/>
              </a:spcBef>
            </a:pPr>
            <a:r>
              <a:rPr lang="en-US" sz="2600" smtClean="0"/>
              <a:t>There is a lot of lower-value care delivered and reimbursed through current system</a:t>
            </a:r>
          </a:p>
          <a:p>
            <a:pPr lvl="1">
              <a:spcBef>
                <a:spcPct val="0"/>
              </a:spcBef>
            </a:pPr>
            <a:endParaRPr lang="en-US" sz="26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3716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outcomes and Colorado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48600" cy="4114800"/>
          </a:xfrm>
        </p:spPr>
        <p:txBody>
          <a:bodyPr/>
          <a:lstStyle/>
          <a:p>
            <a:r>
              <a:rPr lang="en-US" sz="2800" smtClean="0"/>
              <a:t>Evaluations from business indicate that interventions to achieve better health translate to improvements in productivity and enhanced profits</a:t>
            </a:r>
          </a:p>
          <a:p>
            <a:r>
              <a:rPr lang="en-US" sz="2800" smtClean="0"/>
              <a:t>Evaluations from schools indicate that interventions to achieve better health translate to improved school performance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economics and Colorado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610600" cy="3962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Rising health care costs result in lower profits for Colorado businesses, lower wages for Colorado workers and less revenue for the public sector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Increasing health insurance premiums contribute to less take home pay for workers and less investment in Colorado’s economy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Comprehensive health reform in Colorado could lower employer-sponsored insurance premiums by as much as 24.8 percent by 2019 </a:t>
            </a:r>
          </a:p>
          <a:p>
            <a:pPr>
              <a:spcBef>
                <a:spcPct val="0"/>
              </a:spcBef>
              <a:buFont typeface="Monotype Sorts" pitchFamily="-112" charset="2"/>
              <a:buNone/>
            </a:pPr>
            <a:r>
              <a:rPr lang="en-US" sz="2800" smtClean="0"/>
              <a:t> </a:t>
            </a:r>
          </a:p>
          <a:p>
            <a:pPr>
              <a:spcBef>
                <a:spcPct val="0"/>
              </a:spcBef>
            </a:pPr>
            <a:endParaRPr lang="en-US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153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economics and Colorado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724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Each $1 invested in new health care spending in Colorado, produces an additional $2.44 in economic output compared the $1.61 generated from spending on regular household goods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Compared with products produced elsewhere, health care is labor intensive and home-grown, spending money locally on hospitals, provider salaries and schools that educate myriad health care professionals (who in turn spend their earnings here)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economics and Colorado 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848600" cy="4114800"/>
          </a:xfrm>
        </p:spPr>
        <p:txBody>
          <a:bodyPr/>
          <a:lstStyle/>
          <a:p>
            <a:r>
              <a:rPr lang="en-US" sz="2800" smtClean="0"/>
              <a:t>Implementing the 208 Commission recommendations would have cost Colorado an estimated $1.6 billion in 2010 and would have created a net $2.3 billion in new economic output that same year</a:t>
            </a:r>
          </a:p>
          <a:p>
            <a:r>
              <a:rPr lang="en-US" sz="2800" smtClean="0"/>
              <a:t>By 2019, the economic output associated with this coverage expansion would grow to $3.8 billion, accounting for financing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The market in health care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458200" cy="4419600"/>
          </a:xfrm>
        </p:spPr>
        <p:txBody>
          <a:bodyPr/>
          <a:lstStyle/>
          <a:p>
            <a:r>
              <a:rPr lang="en-US" sz="2800" smtClean="0"/>
              <a:t>Supply-side services vs. supply and demand</a:t>
            </a:r>
          </a:p>
          <a:p>
            <a:pPr lvl="1"/>
            <a:r>
              <a:rPr lang="en-US" smtClean="0"/>
              <a:t>If you build it they will use it</a:t>
            </a:r>
          </a:p>
          <a:p>
            <a:r>
              <a:rPr lang="en-US" sz="2800" smtClean="0"/>
              <a:t>Supply and costs (competition)</a:t>
            </a:r>
          </a:p>
          <a:p>
            <a:pPr lvl="1"/>
            <a:r>
              <a:rPr lang="en-US" smtClean="0"/>
              <a:t>Increase in providers = increase in costs</a:t>
            </a:r>
          </a:p>
          <a:p>
            <a:r>
              <a:rPr lang="en-US" sz="2800" smtClean="0"/>
              <a:t>Marginal improvements = value-based purchasing</a:t>
            </a:r>
          </a:p>
          <a:p>
            <a:pPr lvl="1"/>
            <a:r>
              <a:rPr lang="en-US" smtClean="0"/>
              <a:t>Marginal improvements become the standard of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Without reform…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382000" cy="3429000"/>
          </a:xfrm>
        </p:spPr>
        <p:txBody>
          <a:bodyPr/>
          <a:lstStyle/>
          <a:p>
            <a:r>
              <a:rPr lang="en-US" sz="2800" smtClean="0"/>
              <a:t>Costs will continue to increase out of step with the GDP</a:t>
            </a:r>
          </a:p>
          <a:p>
            <a:r>
              <a:rPr lang="en-US" sz="2800" smtClean="0"/>
              <a:t>Insurance will become less affordable and more Coloradans will become uninsured (each 1% increase in premium costs is associated with an increase of 1,500 uninsured Coloradans)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Without reform…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77200" cy="4343400"/>
          </a:xfrm>
        </p:spPr>
        <p:txBody>
          <a:bodyPr/>
          <a:lstStyle/>
          <a:p>
            <a:r>
              <a:rPr lang="en-US" sz="2800" smtClean="0"/>
              <a:t>Cost shifts for care for the uninsured will contribute an increasing amount to premium costs</a:t>
            </a:r>
          </a:p>
          <a:p>
            <a:r>
              <a:rPr lang="en-US" sz="2800" smtClean="0"/>
              <a:t>There will inevitably be increases in cost-sharing for most employees</a:t>
            </a:r>
          </a:p>
          <a:p>
            <a:r>
              <a:rPr lang="en-US" sz="2800" smtClean="0"/>
              <a:t>As access to preventive services decreases, preventable deaths will increase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848600" cy="762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Individual mandate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648200"/>
          </a:xfrm>
        </p:spPr>
        <p:txBody>
          <a:bodyPr/>
          <a:lstStyle/>
          <a:p>
            <a:r>
              <a:rPr lang="en-US" sz="2800" smtClean="0"/>
              <a:t>There are two ways to approach coverage for all:</a:t>
            </a:r>
          </a:p>
          <a:p>
            <a:pPr lvl="1"/>
            <a:r>
              <a:rPr lang="en-US" smtClean="0"/>
              <a:t>Single payor (Lewin Group analysis for 208 Commission found costs even lower)</a:t>
            </a:r>
          </a:p>
          <a:p>
            <a:pPr lvl="1"/>
            <a:r>
              <a:rPr lang="en-US" smtClean="0"/>
              <a:t>Mandate that all persons have coverage</a:t>
            </a:r>
          </a:p>
          <a:p>
            <a:pPr lvl="2"/>
            <a:r>
              <a:rPr lang="en-US" sz="2800" smtClean="0"/>
              <a:t>Increases the risk pool size with healthier individual, keeps costs lower</a:t>
            </a:r>
          </a:p>
          <a:p>
            <a:r>
              <a:rPr lang="en-US" sz="2800" smtClean="0"/>
              <a:t>Individual mandate is only a tool for approaching coverage for all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Cost of the status quo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848600" cy="4114800"/>
          </a:xfrm>
        </p:spPr>
        <p:txBody>
          <a:bodyPr/>
          <a:lstStyle/>
          <a:p>
            <a:r>
              <a:rPr lang="en-US" sz="2800" smtClean="0"/>
              <a:t>We all currently pay for care for the uninsured, through cost-shifting in the highest-cost, least efficient, least effective (from a health outcomes perspective) settings in health care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Role of the state in the ACA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848600" cy="3276600"/>
          </a:xfrm>
        </p:spPr>
        <p:txBody>
          <a:bodyPr/>
          <a:lstStyle/>
          <a:p>
            <a:r>
              <a:rPr lang="en-US" sz="2800" smtClean="0"/>
              <a:t>Maintain existing income eligibility levels for all Medicaid populations upon enactment </a:t>
            </a:r>
          </a:p>
          <a:p>
            <a:r>
              <a:rPr lang="en-US" sz="2800" smtClean="0"/>
              <a:t>Allow children enrolled in Medicaid or CHIP to receive hospice services without foregoing curative treatment</a:t>
            </a:r>
          </a:p>
          <a:p>
            <a:r>
              <a:rPr lang="en-US" sz="2800" smtClean="0"/>
              <a:t>Create a state of high-risk pool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Role of the state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572000"/>
          </a:xfrm>
        </p:spPr>
        <p:txBody>
          <a:bodyPr/>
          <a:lstStyle/>
          <a:p>
            <a:r>
              <a:rPr lang="en-US" sz="2800" smtClean="0"/>
              <a:t>Establish a process for plan reporting requirements for annual review of premium increases </a:t>
            </a:r>
          </a:p>
          <a:p>
            <a:r>
              <a:rPr lang="en-US" sz="2800" smtClean="0"/>
              <a:t>Implement fraud, waste and abuse programs</a:t>
            </a:r>
          </a:p>
          <a:p>
            <a:r>
              <a:rPr lang="en-US" sz="2800" smtClean="0"/>
              <a:t>Deny Medicaid payment for health care-acquired conditions</a:t>
            </a:r>
          </a:p>
          <a:p>
            <a:r>
              <a:rPr lang="en-US" sz="2800" smtClean="0"/>
              <a:t>Improve data collection related to diabetes and other chronic diseases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Role of the state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543800" cy="3733800"/>
          </a:xfrm>
        </p:spPr>
        <p:txBody>
          <a:bodyPr/>
          <a:lstStyle/>
          <a:p>
            <a:r>
              <a:rPr lang="en-US" sz="2800" smtClean="0"/>
              <a:t>Increase Medicaid reimbursement for primary care services to not less than 100% of Medicare payment</a:t>
            </a:r>
          </a:p>
          <a:p>
            <a:r>
              <a:rPr lang="en-US" sz="2800" smtClean="0"/>
              <a:t>Increase Medicaid coverage to include all individuals up to 133% federal poverty level</a:t>
            </a:r>
          </a:p>
          <a:p>
            <a:endParaRPr lang="en-US" sz="2800" smtClean="0"/>
          </a:p>
          <a:p>
            <a:pPr>
              <a:buFont typeface="Monotype Sorts" pitchFamily="-112" charset="2"/>
              <a:buNone/>
            </a:pPr>
            <a:r>
              <a:rPr lang="en-US" sz="2800" smtClean="0"/>
              <a:t>NOTE:  both federally funded </a:t>
            </a:r>
          </a:p>
          <a:p>
            <a:pPr>
              <a:buFont typeface="Monotype Sorts" pitchFamily="-11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Role of the state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648200"/>
          </a:xfrm>
        </p:spPr>
        <p:txBody>
          <a:bodyPr/>
          <a:lstStyle/>
          <a:p>
            <a:r>
              <a:rPr lang="en-US" sz="2800" smtClean="0"/>
              <a:t>Provide services under new federal grants (new programs or expansions)</a:t>
            </a:r>
          </a:p>
          <a:p>
            <a:pPr lvl="1"/>
            <a:r>
              <a:rPr lang="en-US" smtClean="0"/>
              <a:t>Improve public health infrastructure</a:t>
            </a:r>
          </a:p>
          <a:p>
            <a:pPr lvl="1"/>
            <a:r>
              <a:rPr lang="en-US" smtClean="0"/>
              <a:t>Health education/personal responsibility</a:t>
            </a:r>
          </a:p>
          <a:p>
            <a:pPr lvl="1"/>
            <a:r>
              <a:rPr lang="en-US" smtClean="0"/>
              <a:t>Nurse home visitor program</a:t>
            </a:r>
          </a:p>
          <a:p>
            <a:pPr lvl="1"/>
            <a:r>
              <a:rPr lang="en-US" smtClean="0"/>
              <a:t>Infectious disease and behavioral risk surveillance</a:t>
            </a:r>
          </a:p>
          <a:p>
            <a:pPr lvl="1"/>
            <a:r>
              <a:rPr lang="en-US" smtClean="0"/>
              <a:t>Phone-based tobacco cessation services (the Quitline)</a:t>
            </a:r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Role of the state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4267200"/>
          </a:xfrm>
        </p:spPr>
        <p:txBody>
          <a:bodyPr/>
          <a:lstStyle/>
          <a:p>
            <a:r>
              <a:rPr lang="en-US" sz="2800" smtClean="0"/>
              <a:t>Pass legislation necessary for implementation</a:t>
            </a:r>
          </a:p>
          <a:p>
            <a:pPr lvl="1"/>
            <a:r>
              <a:rPr lang="en-US" b="1" smtClean="0"/>
              <a:t>Creation of a health insurance exchange</a:t>
            </a:r>
          </a:p>
          <a:p>
            <a:pPr lvl="1"/>
            <a:r>
              <a:rPr lang="en-US" smtClean="0"/>
              <a:t>Insurance standards, monitoring and enforcement</a:t>
            </a:r>
          </a:p>
          <a:p>
            <a:pPr lvl="1"/>
            <a:r>
              <a:rPr lang="en-US" smtClean="0"/>
              <a:t>Medicaid eligibility expansion (2014)</a:t>
            </a:r>
          </a:p>
          <a:p>
            <a:pPr lvl="1"/>
            <a:r>
              <a:rPr lang="en-US" smtClean="0"/>
              <a:t>Potentially other areas</a:t>
            </a:r>
          </a:p>
          <a:p>
            <a:pPr lvl="2"/>
            <a:r>
              <a:rPr lang="en-US" sz="2800" smtClean="0"/>
              <a:t>Health care workforce</a:t>
            </a:r>
          </a:p>
          <a:p>
            <a:pPr lvl="2"/>
            <a:r>
              <a:rPr lang="en-US" sz="2800" smtClean="0"/>
              <a:t>Delivery system reforms</a:t>
            </a:r>
          </a:p>
          <a:p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Foundations and the ACA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458200" cy="4953000"/>
          </a:xfrm>
        </p:spPr>
        <p:txBody>
          <a:bodyPr/>
          <a:lstStyle/>
          <a:p>
            <a:r>
              <a:rPr lang="en-US" sz="2800" smtClean="0"/>
              <a:t>The Colorado Trust’s vision is to assure access to health for all Coloradans by 2018</a:t>
            </a:r>
          </a:p>
          <a:p>
            <a:r>
              <a:rPr lang="en-US" sz="2800" smtClean="0"/>
              <a:t>Other health foundations—Caring for Colorado, Colorado Health Foundation and Rose Community Foundation—have overlapping goals</a:t>
            </a:r>
          </a:p>
          <a:p>
            <a:r>
              <a:rPr lang="en-US" sz="2800" smtClean="0"/>
              <a:t>The Trust, and likely other foundations, will provide support for health care reform elements that work toward our 10-year vision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The market in health care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876800"/>
          </a:xfrm>
        </p:spPr>
        <p:txBody>
          <a:bodyPr/>
          <a:lstStyle/>
          <a:p>
            <a:r>
              <a:rPr lang="en-US" sz="2800" smtClean="0"/>
              <a:t>Widespread basic need for product = widespread access</a:t>
            </a:r>
          </a:p>
          <a:p>
            <a:pPr lvl="1"/>
            <a:r>
              <a:rPr lang="en-US" smtClean="0"/>
              <a:t>Increased need = increased uninsured</a:t>
            </a:r>
          </a:p>
          <a:p>
            <a:r>
              <a:rPr lang="en-US" sz="2800" smtClean="0"/>
              <a:t>More services, more expertise, more investment = better quality/outcomes</a:t>
            </a:r>
          </a:p>
          <a:p>
            <a:pPr lvl="1"/>
            <a:r>
              <a:rPr lang="en-US" smtClean="0"/>
              <a:t>More services = poorer health outcomes</a:t>
            </a:r>
          </a:p>
          <a:p>
            <a:r>
              <a:rPr lang="en-US" sz="2800" smtClean="0"/>
              <a:t>Personal choice associated with accountability</a:t>
            </a:r>
          </a:p>
          <a:p>
            <a:pPr lvl="1"/>
            <a:r>
              <a:rPr lang="en-US" smtClean="0"/>
              <a:t>People are insulated from their own bad habits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Conclusions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5181600"/>
          </a:xfrm>
        </p:spPr>
        <p:txBody>
          <a:bodyPr/>
          <a:lstStyle/>
          <a:p>
            <a:r>
              <a:rPr lang="en-US" sz="2800" smtClean="0"/>
              <a:t>The ACA primarily achieves health access for all through coverage expansions and employer and individual mandates</a:t>
            </a:r>
          </a:p>
          <a:p>
            <a:r>
              <a:rPr lang="en-US" sz="2800" smtClean="0"/>
              <a:t>The ACA has some cost-control mechanisms included</a:t>
            </a:r>
          </a:p>
          <a:p>
            <a:r>
              <a:rPr lang="en-US" sz="2800" smtClean="0"/>
              <a:t>The ACA has “placeholders” for health care system reform (payment, delivery, content)</a:t>
            </a:r>
          </a:p>
          <a:p>
            <a:r>
              <a:rPr lang="en-US" sz="2800" smtClean="0"/>
              <a:t>Many of the ACA components were recommended by the 208 Commission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ctrTitle"/>
          </p:nvPr>
        </p:nvSpPr>
        <p:spPr>
          <a:xfrm>
            <a:off x="152400" y="1676400"/>
            <a:ext cx="8763000" cy="2057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For a comparison of the 208 Commission recommendations and the ACA:</a:t>
            </a:r>
          </a:p>
        </p:txBody>
      </p:sp>
      <p:sp>
        <p:nvSpPr>
          <p:cNvPr id="54275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686800" cy="1752600"/>
          </a:xfrm>
        </p:spPr>
        <p:txBody>
          <a:bodyPr/>
          <a:lstStyle/>
          <a:p>
            <a:r>
              <a:rPr lang="en-US" smtClean="0">
                <a:hlinkClick r:id="rId2"/>
              </a:rPr>
              <a:t>http://tinyurl.com/267fzuv</a:t>
            </a:r>
            <a:endParaRPr lang="en-US" smtClean="0"/>
          </a:p>
          <a:p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848600" cy="9906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Structural problems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800600"/>
          </a:xfrm>
        </p:spPr>
        <p:txBody>
          <a:bodyPr/>
          <a:lstStyle/>
          <a:p>
            <a:r>
              <a:rPr lang="en-US" sz="2800" smtClean="0"/>
              <a:t>Employers pay insurers</a:t>
            </a:r>
          </a:p>
          <a:p>
            <a:r>
              <a:rPr lang="en-US" sz="2800" smtClean="0"/>
              <a:t>Insurers pay providers</a:t>
            </a:r>
          </a:p>
          <a:p>
            <a:r>
              <a:rPr lang="en-US" sz="2800" smtClean="0"/>
              <a:t>Physicians recommend services; are paid to “do more”</a:t>
            </a:r>
          </a:p>
          <a:p>
            <a:pPr lvl="1"/>
            <a:r>
              <a:rPr lang="en-US" smtClean="0"/>
              <a:t>NOTE:  inequity of cost/utility information</a:t>
            </a:r>
          </a:p>
          <a:p>
            <a:r>
              <a:rPr lang="en-US" sz="2800" smtClean="0"/>
              <a:t>Patient insulated from costs, believe “more is better”</a:t>
            </a:r>
          </a:p>
          <a:p>
            <a:pPr lvl="1"/>
            <a:r>
              <a:rPr lang="en-US" smtClean="0"/>
              <a:t>Direct to patient advertising—patient doesn’t directly bear the costs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Malpractice impacts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848600" cy="4114800"/>
          </a:xfrm>
        </p:spPr>
        <p:txBody>
          <a:bodyPr/>
          <a:lstStyle/>
          <a:p>
            <a:r>
              <a:rPr lang="en-US" sz="2800" smtClean="0"/>
              <a:t>Defensive medicine (never evidence-based) increases costs without increases in benefits</a:t>
            </a:r>
          </a:p>
          <a:p>
            <a:r>
              <a:rPr lang="en-US" sz="2800" smtClean="0"/>
              <a:t>Torte system inefficient in addressing medical errors and harm</a:t>
            </a:r>
          </a:p>
          <a:p>
            <a:r>
              <a:rPr lang="en-US" sz="2800" smtClean="0"/>
              <a:t>Disincentives to address root causes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8486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Attempted fixes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4724400"/>
          </a:xfrm>
        </p:spPr>
        <p:txBody>
          <a:bodyPr/>
          <a:lstStyle/>
          <a:p>
            <a:r>
              <a:rPr lang="en-US" sz="2800" smtClean="0"/>
              <a:t>Pre-authorization, utilization review, pay for performance (insurer influences provider)</a:t>
            </a:r>
          </a:p>
          <a:p>
            <a:r>
              <a:rPr lang="en-US" sz="2800" smtClean="0"/>
              <a:t>Cost-sharing (employer shares insurance expense with patient)</a:t>
            </a:r>
          </a:p>
          <a:p>
            <a:pPr lvl="1"/>
            <a:r>
              <a:rPr lang="en-US" smtClean="0"/>
              <a:t>Defined benefit</a:t>
            </a:r>
          </a:p>
          <a:p>
            <a:pPr lvl="1"/>
            <a:r>
              <a:rPr lang="en-US" smtClean="0"/>
              <a:t>Deductables, co-pays</a:t>
            </a:r>
          </a:p>
          <a:p>
            <a:r>
              <a:rPr lang="en-US" sz="2800" smtClean="0"/>
              <a:t>Health savings accounts (patient has more typical consumerism influences)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848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care markets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5029200"/>
          </a:xfrm>
        </p:spPr>
        <p:txBody>
          <a:bodyPr/>
          <a:lstStyle/>
          <a:p>
            <a:r>
              <a:rPr lang="en-US" sz="2800" smtClean="0"/>
              <a:t>Really a set of markets with different and competing directions</a:t>
            </a:r>
          </a:p>
          <a:p>
            <a:pPr lvl="1"/>
            <a:r>
              <a:rPr lang="en-US" smtClean="0"/>
              <a:t>Hospitals vs. pharmaceuticals</a:t>
            </a:r>
          </a:p>
          <a:p>
            <a:pPr lvl="1"/>
            <a:r>
              <a:rPr lang="en-US" smtClean="0"/>
              <a:t>ER and hospital care vs. care management</a:t>
            </a:r>
          </a:p>
          <a:p>
            <a:pPr lvl="1"/>
            <a:r>
              <a:rPr lang="en-US" smtClean="0"/>
              <a:t>Wellness and prevention vs. sick care</a:t>
            </a:r>
          </a:p>
          <a:p>
            <a:pPr lvl="1"/>
            <a:r>
              <a:rPr lang="en-US" smtClean="0"/>
              <a:t>Physician-centered care vs. patient-centered care</a:t>
            </a:r>
          </a:p>
          <a:p>
            <a:pPr lvl="1"/>
            <a:r>
              <a:rPr lang="en-US" smtClean="0"/>
              <a:t>Mental vs. physical health care</a:t>
            </a:r>
          </a:p>
          <a:p>
            <a:r>
              <a:rPr lang="en-US" sz="2800" smtClean="0"/>
              <a:t>Current system is unsustainable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78486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Health in Colorado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534400" cy="5181600"/>
          </a:xfrm>
        </p:spPr>
        <p:txBody>
          <a:bodyPr/>
          <a:lstStyle/>
          <a:p>
            <a:r>
              <a:rPr lang="en-US" sz="2800" smtClean="0"/>
              <a:t>Less than 80% pregnant women obtain prenatal care in first month (bottom quarter)</a:t>
            </a:r>
          </a:p>
          <a:p>
            <a:r>
              <a:rPr lang="en-US" sz="2800" smtClean="0"/>
              <a:t>8.9% low birth weight rate (bottom third)</a:t>
            </a:r>
          </a:p>
          <a:p>
            <a:r>
              <a:rPr lang="en-US" sz="2800" smtClean="0"/>
              <a:t>13.8% children uninsured (bottom 10 states)</a:t>
            </a:r>
          </a:p>
          <a:p>
            <a:r>
              <a:rPr lang="en-US" sz="2800" smtClean="0"/>
              <a:t>14.3% children obese (not even the top 20)</a:t>
            </a:r>
          </a:p>
          <a:p>
            <a:r>
              <a:rPr lang="en-US" sz="2800" smtClean="0"/>
              <a:t>18.7% adolescents smoke</a:t>
            </a:r>
          </a:p>
          <a:p>
            <a:r>
              <a:rPr lang="en-US" sz="2800" smtClean="0"/>
              <a:t>19.9% adults uninsured</a:t>
            </a:r>
          </a:p>
          <a:p>
            <a:r>
              <a:rPr lang="en-US" sz="2800" smtClean="0"/>
              <a:t>19.5% adults obese</a:t>
            </a:r>
          </a:p>
          <a:p>
            <a:r>
              <a:rPr lang="en-US" sz="2800" smtClean="0"/>
              <a:t>18.9% adults smoke</a:t>
            </a:r>
          </a:p>
          <a:p>
            <a:endParaRPr lang="en-US" sz="2800" smtClean="0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381000" y="6400800"/>
            <a:ext cx="8610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Source:  Colorado Health Foundation 2009 Colorado Health Report Card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fault Desig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Pages>23</Pages>
  <Words>1664</Words>
  <Application>Microsoft Office PowerPoint</Application>
  <PresentationFormat>On-screen Show (4:3)</PresentationFormat>
  <Paragraphs>242</Paragraphs>
  <Slides>41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Book Antiqua</vt:lpstr>
      <vt:lpstr>Monotype Sorts</vt:lpstr>
      <vt:lpstr>ＭＳ Ｐゴシック</vt:lpstr>
      <vt:lpstr>Calibri</vt:lpstr>
      <vt:lpstr>Wingdings</vt:lpstr>
      <vt:lpstr>Times New Roman</vt:lpstr>
      <vt:lpstr>Default Design</vt:lpstr>
      <vt:lpstr>Microsoft Graph 2000 Chart</vt:lpstr>
      <vt:lpstr>Slide 1</vt:lpstr>
      <vt:lpstr>Slide 2</vt:lpstr>
      <vt:lpstr>The market in health care</vt:lpstr>
      <vt:lpstr>The market in health care</vt:lpstr>
      <vt:lpstr>Structural problems</vt:lpstr>
      <vt:lpstr>Malpractice impacts</vt:lpstr>
      <vt:lpstr>Attempted fixes</vt:lpstr>
      <vt:lpstr>Health care markets</vt:lpstr>
      <vt:lpstr>Health in Colorado</vt:lpstr>
      <vt:lpstr>Prevention priorities—top 12 (based on preventable burden and cost effectiveness)</vt:lpstr>
      <vt:lpstr>Colorado mortality</vt:lpstr>
      <vt:lpstr>Colorado mortality</vt:lpstr>
      <vt:lpstr>Colorado benefits—tobacco control</vt:lpstr>
      <vt:lpstr>Colorado obesity</vt:lpstr>
      <vt:lpstr>Colorado benefits—obesity</vt:lpstr>
      <vt:lpstr>Colorado prevention benefits</vt:lpstr>
      <vt:lpstr>Colorado prevention benefits</vt:lpstr>
      <vt:lpstr>Preventable Colorado lives lost</vt:lpstr>
      <vt:lpstr>The Affordable Care Act (ACA)</vt:lpstr>
      <vt:lpstr>Step 1:  Insurance reform</vt:lpstr>
      <vt:lpstr>Step 1:  Insurance reform</vt:lpstr>
      <vt:lpstr>Step 2: Expanded coverage  </vt:lpstr>
      <vt:lpstr>Step 3: Improvements in effectiveness and efficiency</vt:lpstr>
      <vt:lpstr>Step 3: Improvements in effectiveness and efficiency</vt:lpstr>
      <vt:lpstr>What does the ACA mean to the health of Colorado?</vt:lpstr>
      <vt:lpstr>Health outcomes and Colorado</vt:lpstr>
      <vt:lpstr>Health economics and Colorado </vt:lpstr>
      <vt:lpstr>Health economics and Colorado </vt:lpstr>
      <vt:lpstr>Health economics and Colorado </vt:lpstr>
      <vt:lpstr>Without reform…</vt:lpstr>
      <vt:lpstr>Without reform…</vt:lpstr>
      <vt:lpstr>Individual mandate</vt:lpstr>
      <vt:lpstr>Cost of the status quo</vt:lpstr>
      <vt:lpstr>Role of the state in the ACA</vt:lpstr>
      <vt:lpstr>Role of the state</vt:lpstr>
      <vt:lpstr>Role of the state</vt:lpstr>
      <vt:lpstr>Role of the state</vt:lpstr>
      <vt:lpstr>Role of the state</vt:lpstr>
      <vt:lpstr>Foundations and the ACA</vt:lpstr>
      <vt:lpstr>Conclusions</vt:lpstr>
      <vt:lpstr>For a comparison of the 208 Commission recommendations and the ACA:</vt:lpstr>
    </vt:vector>
  </TitlesOfParts>
  <Company>Kaiser Permanente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Kaiser Permanente</dc:creator>
  <cp:lastModifiedBy>goekend</cp:lastModifiedBy>
  <cp:revision>146</cp:revision>
  <cp:lastPrinted>1999-07-26T16:57:36Z</cp:lastPrinted>
  <dcterms:created xsi:type="dcterms:W3CDTF">2000-09-14T21:50:46Z</dcterms:created>
  <dcterms:modified xsi:type="dcterms:W3CDTF">2012-08-20T22:24:25Z</dcterms:modified>
</cp:coreProperties>
</file>