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8" r:id="rId2"/>
    <p:sldId id="283" r:id="rId3"/>
    <p:sldId id="286" r:id="rId4"/>
    <p:sldId id="284" r:id="rId5"/>
    <p:sldId id="271" r:id="rId6"/>
    <p:sldId id="298" r:id="rId7"/>
    <p:sldId id="299" r:id="rId8"/>
    <p:sldId id="263" r:id="rId9"/>
    <p:sldId id="265" r:id="rId10"/>
    <p:sldId id="297" r:id="rId11"/>
    <p:sldId id="295" r:id="rId12"/>
    <p:sldId id="296" r:id="rId13"/>
    <p:sldId id="294" r:id="rId14"/>
    <p:sldId id="290" r:id="rId15"/>
    <p:sldId id="291" r:id="rId16"/>
    <p:sldId id="293" r:id="rId17"/>
    <p:sldId id="300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66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54" autoAdjust="0"/>
    <p:restoredTop sz="94660"/>
  </p:normalViewPr>
  <p:slideViewPr>
    <p:cSldViewPr>
      <p:cViewPr varScale="1">
        <p:scale>
          <a:sx n="103" d="100"/>
          <a:sy n="103" d="100"/>
        </p:scale>
        <p:origin x="-13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r>
              <a:rPr lang="en-US"/>
              <a:t>November 2, 2001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/>
              <a:t>All data are preliminary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0F5D65A-B1DF-45C7-AD81-BFE1F624396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r>
              <a:rPr lang="en-US"/>
              <a:t>November 2, 2001</a:t>
            </a:r>
          </a:p>
        </p:txBody>
      </p:sp>
      <p:sp>
        <p:nvSpPr>
          <p:cNvPr id="819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/>
              <a:t>All data are preliminary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DDFD16E-FFE9-44F3-9BCD-52DE54C711B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2, 2001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All data are preliminary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79CBE1-00E5-4B21-ABD8-233F0FB56A50}" type="slidenum">
              <a:rPr lang="en-US"/>
              <a:pPr/>
              <a:t>1</a:t>
            </a:fld>
            <a:endParaRPr lang="en-US"/>
          </a:p>
        </p:txBody>
      </p:sp>
      <p:sp>
        <p:nvSpPr>
          <p:cNvPr id="92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24-25, 2002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EF5980-B4F3-4A56-8FEA-92252BEEE4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24-25, 2002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7D3881-DD4C-4348-A415-868E1E4E3B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24-25, 2002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9D3394-C2DD-4272-9283-0E610C0FBC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24-25, 2002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AF4EE85-CBC4-4546-B054-F24DFB9661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24-25, 2002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02A56BB-9707-418C-9FB2-319BB84553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24-25, 2002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CE3929-193B-4D46-978E-0EC38550EA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24-25, 2002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912E32-912A-4287-9874-77B78CB104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24-25, 2002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2B65FB-FE1E-435C-B052-81383285B6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24-25, 2002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E4D936-9AA3-4F4A-984B-61EAD022DF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24-25, 2002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C8565B-F17D-40FF-8834-9C13A75998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24-25, 2002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5D4447-75E0-48E1-B12E-AC57F82488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24-25, 2002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7DA3DE-A0D7-430B-AB1E-1757F68FE1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24-25, 2002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839E6C-83E6-4029-9CF2-1C1A584E0E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November 24-25, 2002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32F2824-025C-491C-A672-36963CB0BF1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12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24-25, 2002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CE0C8-3BA8-4539-803C-60D25BDA5EFA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2743200"/>
            <a:ext cx="7467600" cy="1524000"/>
          </a:xfrm>
        </p:spPr>
        <p:txBody>
          <a:bodyPr/>
          <a:lstStyle/>
          <a:p>
            <a:r>
              <a:rPr lang="en-US" sz="2800" b="1"/>
              <a:t/>
            </a:r>
            <a:br>
              <a:rPr lang="en-US" sz="2800" b="1"/>
            </a:br>
            <a:r>
              <a:rPr lang="en-US" sz="2800" b="1"/>
              <a:t> </a:t>
            </a:r>
            <a:r>
              <a:rPr lang="en-US" sz="3600" b="1" u="sng"/>
              <a:t>Hot Issues in Health Care: 11/25/02</a:t>
            </a:r>
            <a:r>
              <a:rPr lang="en-US" sz="2800" b="1"/>
              <a:t> </a:t>
            </a:r>
            <a:br>
              <a:rPr lang="en-US" sz="2800" b="1"/>
            </a:br>
            <a:r>
              <a:rPr lang="en-US" sz="2800" b="1"/>
              <a:t>Colorado Household Survey (2001):</a:t>
            </a:r>
            <a:br>
              <a:rPr lang="en-US" sz="2800" b="1"/>
            </a:br>
            <a:r>
              <a:rPr lang="en-US" sz="2800" b="1"/>
              <a:t> Demographics of the Uninsured</a:t>
            </a:r>
            <a:r>
              <a:rPr lang="en-US" sz="3600" b="1"/>
              <a:t/>
            </a:r>
            <a:br>
              <a:rPr lang="en-US" sz="3600" b="1"/>
            </a:br>
            <a:endParaRPr lang="en-US" sz="3600" b="1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838200" y="5257800"/>
            <a:ext cx="80010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b="1" i="1">
                <a:latin typeface="Verdana" pitchFamily="34" charset="0"/>
              </a:rPr>
              <a:t>Funded by:  Health Resources and Services Administration (HRSA)</a:t>
            </a:r>
          </a:p>
          <a:p>
            <a:pPr eaLnBrk="1" hangingPunct="1">
              <a:spcBef>
                <a:spcPct val="50000"/>
              </a:spcBef>
            </a:pPr>
            <a:r>
              <a:rPr lang="en-US" sz="1600" b="1" i="1">
                <a:latin typeface="Verdana" pitchFamily="34" charset="0"/>
              </a:rPr>
              <a:t>Grantee: Governor’s Office, State of Colorado</a:t>
            </a:r>
            <a:endParaRPr lang="en-US" sz="2000" b="1" i="1">
              <a:latin typeface="Verdana" pitchFamily="34" charset="0"/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572000"/>
            <a:ext cx="6400800" cy="609600"/>
          </a:xfrm>
        </p:spPr>
        <p:txBody>
          <a:bodyPr/>
          <a:lstStyle/>
          <a:p>
            <a:r>
              <a:rPr lang="en-US"/>
              <a:t>Tracy Johnson, Ph.D.</a:t>
            </a:r>
          </a:p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1066800" y="457200"/>
            <a:ext cx="4038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400" b="1">
                <a:latin typeface="Bauhaus 93" pitchFamily="82" charset="0"/>
              </a:rPr>
              <a:t>health policy solutions, inc</a:t>
            </a:r>
            <a:r>
              <a:rPr lang="en-US" sz="2400" b="1">
                <a:latin typeface="Arial Narrow" pitchFamily="34" charset="0"/>
              </a:rPr>
              <a:t>.</a:t>
            </a:r>
          </a:p>
          <a:p>
            <a:pPr>
              <a:spcBef>
                <a:spcPct val="20000"/>
              </a:spcBef>
            </a:pPr>
            <a:r>
              <a:rPr lang="en-US" sz="2000" b="1">
                <a:latin typeface="Arial Narrow" pitchFamily="34" charset="0"/>
              </a:rPr>
              <a:t>31377 Tamarisk Lane</a:t>
            </a:r>
          </a:p>
          <a:p>
            <a:pPr>
              <a:spcBef>
                <a:spcPct val="20000"/>
              </a:spcBef>
            </a:pPr>
            <a:r>
              <a:rPr lang="en-US" sz="2000" b="1">
                <a:latin typeface="Arial Narrow" pitchFamily="34" charset="0"/>
              </a:rPr>
              <a:t>Evergreen, CO 80439</a:t>
            </a:r>
          </a:p>
          <a:p>
            <a:pPr>
              <a:spcBef>
                <a:spcPct val="20000"/>
              </a:spcBef>
            </a:pPr>
            <a:r>
              <a:rPr lang="en-US" sz="2000" b="1">
                <a:latin typeface="Arial Narrow" pitchFamily="34" charset="0"/>
              </a:rPr>
              <a:t>Phone: 303/679-6805</a:t>
            </a:r>
          </a:p>
          <a:p>
            <a:pPr>
              <a:spcBef>
                <a:spcPct val="20000"/>
              </a:spcBef>
            </a:pPr>
            <a:r>
              <a:rPr lang="en-US" sz="2000" b="1">
                <a:latin typeface="Arial Narrow" pitchFamily="34" charset="0"/>
              </a:rPr>
              <a:t>E-mail: TLJ6805@AOL.COM</a:t>
            </a:r>
          </a:p>
          <a:p>
            <a:pPr algn="ctr">
              <a:spcBef>
                <a:spcPct val="20000"/>
              </a:spcBef>
            </a:pPr>
            <a:endParaRPr lang="en-US" sz="2000" b="1">
              <a:latin typeface="Arial Narrow" pitchFamily="34" charset="0"/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5334000" y="381000"/>
            <a:ext cx="21510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800">
                <a:solidFill>
                  <a:srgbClr val="FFFF99"/>
                </a:solidFill>
                <a:latin typeface="Times" charset="0"/>
              </a:rPr>
              <a:t>&lt;&lt;!-- PICOTITLE= "Colorado Household Survey (2001): Demographics of the Uninsured" --&gt; &lt;!-- PICODATESET mmddyyyy=11252002 --&gt;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6129-0CB9-42AF-BA0F-97C290F2E67F}" type="slidenum">
              <a:rPr lang="en-US"/>
              <a:pPr/>
              <a:t>10</a:t>
            </a:fld>
            <a:endParaRPr lang="en-US"/>
          </a:p>
        </p:txBody>
      </p:sp>
      <p:pic>
        <p:nvPicPr>
          <p:cNvPr id="55301" name="Picture 5"/>
          <p:cNvPicPr>
            <a:picLocks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048000" y="0"/>
            <a:ext cx="6096000" cy="4495800"/>
          </a:xfrm>
          <a:noFill/>
          <a:ln/>
        </p:spPr>
      </p:pic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685800" y="4953000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2400"/>
          </a:p>
        </p:txBody>
      </p:sp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2590800" y="5527675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2400"/>
          </a:p>
        </p:txBody>
      </p:sp>
      <p:sp>
        <p:nvSpPr>
          <p:cNvPr id="55306" name="Text Box 10"/>
          <p:cNvSpPr txBox="1">
            <a:spLocks noChangeArrowheads="1"/>
          </p:cNvSpPr>
          <p:nvPr/>
        </p:nvSpPr>
        <p:spPr bwMode="auto">
          <a:xfrm>
            <a:off x="457200" y="3200400"/>
            <a:ext cx="7391400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b="1"/>
              <a:t>KEY:</a:t>
            </a:r>
          </a:p>
          <a:p>
            <a:r>
              <a:rPr lang="en-US" sz="1600" b="1"/>
              <a:t>A:</a:t>
            </a:r>
            <a:r>
              <a:rPr lang="en-US" sz="1600"/>
              <a:t>Boulder, Gilpin</a:t>
            </a:r>
            <a:endParaRPr lang="en-US" sz="1600" b="1"/>
          </a:p>
          <a:p>
            <a:r>
              <a:rPr lang="en-US" sz="1600" b="1"/>
              <a:t>B: </a:t>
            </a:r>
            <a:r>
              <a:rPr lang="en-US" sz="1600"/>
              <a:t>El Paso, Elbert, Fremont, Lincoln, Park, Teller</a:t>
            </a:r>
            <a:endParaRPr lang="en-US" sz="1600" b="1"/>
          </a:p>
          <a:p>
            <a:r>
              <a:rPr lang="en-US" sz="1600" b="1"/>
              <a:t>C: </a:t>
            </a:r>
            <a:r>
              <a:rPr lang="en-US" sz="1600"/>
              <a:t>Cheyenne, Kit Carson  </a:t>
            </a:r>
            <a:endParaRPr lang="en-US" sz="1600" b="1"/>
          </a:p>
          <a:p>
            <a:r>
              <a:rPr lang="en-US" sz="1600" b="1"/>
              <a:t>D: </a:t>
            </a:r>
            <a:r>
              <a:rPr lang="en-US" sz="1600"/>
              <a:t>Larimer  </a:t>
            </a:r>
            <a:endParaRPr lang="en-US" sz="1600" b="1"/>
          </a:p>
          <a:p>
            <a:r>
              <a:rPr lang="en-US" sz="1600" b="1"/>
              <a:t>E: </a:t>
            </a:r>
            <a:r>
              <a:rPr lang="en-US" sz="1600"/>
              <a:t>Adams, Arapahoe, Clear Creek, Denver, Douglas, Jefferson</a:t>
            </a:r>
            <a:r>
              <a:rPr lang="en-US" sz="1600" b="1"/>
              <a:t>  </a:t>
            </a:r>
          </a:p>
          <a:p>
            <a:r>
              <a:rPr lang="en-US" sz="1600" b="1"/>
              <a:t>F: </a:t>
            </a:r>
            <a:r>
              <a:rPr lang="en-US" sz="1600"/>
              <a:t>Chaffee, Eagle, Grand, Gunnison, Lake, Pitkin, Summit)</a:t>
            </a:r>
            <a:endParaRPr lang="en-US" sz="1600" b="1"/>
          </a:p>
          <a:p>
            <a:r>
              <a:rPr lang="en-US" sz="1600" b="1"/>
              <a:t>G: </a:t>
            </a:r>
            <a:r>
              <a:rPr lang="en-US" sz="1600"/>
              <a:t>Logan, Morgan, Phillips, Sedgwick, Washington, Weld, Yuma</a:t>
            </a:r>
            <a:endParaRPr lang="en-US" sz="1600" b="1"/>
          </a:p>
          <a:p>
            <a:r>
              <a:rPr lang="en-US" sz="1600" b="1"/>
              <a:t>H: </a:t>
            </a:r>
            <a:r>
              <a:rPr lang="en-US" sz="1600"/>
              <a:t>Baca, Bent, Crowley, Custer, Huerfano, Kiowa, Las Animas, Otero, Prowers, Pueblo</a:t>
            </a:r>
            <a:endParaRPr lang="en-US" sz="1600" b="1"/>
          </a:p>
          <a:p>
            <a:r>
              <a:rPr lang="en-US" sz="1600" b="1"/>
              <a:t>I: </a:t>
            </a:r>
            <a:r>
              <a:rPr lang="en-US" sz="1600"/>
              <a:t>Alamosa, Conejos, Costilla, Mineral, Rio Grande, Saguache</a:t>
            </a:r>
            <a:endParaRPr lang="en-US" sz="1600" b="1"/>
          </a:p>
          <a:p>
            <a:r>
              <a:rPr lang="en-US" sz="1600" b="1"/>
              <a:t>J: </a:t>
            </a:r>
            <a:r>
              <a:rPr lang="en-US" sz="1600"/>
              <a:t>Delta, Mesa, Montrose</a:t>
            </a:r>
            <a:endParaRPr lang="en-US" sz="1600" b="1"/>
          </a:p>
          <a:p>
            <a:r>
              <a:rPr lang="en-US" sz="1600" b="1"/>
              <a:t>K: </a:t>
            </a:r>
            <a:r>
              <a:rPr lang="en-US" sz="1600"/>
              <a:t>Garfield, Jackson, Moffat, Rio Blanco, Routt</a:t>
            </a:r>
            <a:endParaRPr lang="en-US" sz="1600" b="1"/>
          </a:p>
          <a:p>
            <a:r>
              <a:rPr lang="en-US" sz="1600" b="1"/>
              <a:t>L: </a:t>
            </a:r>
            <a:r>
              <a:rPr lang="en-US" sz="1600"/>
              <a:t>Archuleta, Dolores, Hinsdale, LaPlata, Montezuma, Ouray, San Juan, San Miguel</a:t>
            </a:r>
          </a:p>
        </p:txBody>
      </p:sp>
      <p:sp>
        <p:nvSpPr>
          <p:cNvPr id="55307" name="Text Box 11"/>
          <p:cNvSpPr txBox="1">
            <a:spLocks noChangeArrowheads="1"/>
          </p:cNvSpPr>
          <p:nvPr/>
        </p:nvSpPr>
        <p:spPr bwMode="auto">
          <a:xfrm>
            <a:off x="0" y="685800"/>
            <a:ext cx="405288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/>
              <a:t>Uninsurance Rates in</a:t>
            </a:r>
          </a:p>
          <a:p>
            <a:r>
              <a:rPr lang="en-US" sz="2800" b="1"/>
              <a:t>Colorado Regions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24-25, 2002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28DE8-3F82-4C2B-9F87-5E92C0230105}" type="slidenum">
              <a:rPr lang="en-US"/>
              <a:pPr/>
              <a:t>11</a:t>
            </a:fld>
            <a:endParaRPr lang="en-US"/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0" y="16303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3252" name="Object 4"/>
          <p:cNvGraphicFramePr>
            <a:graphicFrameLocks noChangeAspect="1"/>
          </p:cNvGraphicFramePr>
          <p:nvPr/>
        </p:nvGraphicFramePr>
        <p:xfrm>
          <a:off x="762000" y="685800"/>
          <a:ext cx="7391400" cy="5334000"/>
        </p:xfrm>
        <a:graphic>
          <a:graphicData uri="http://schemas.openxmlformats.org/presentationml/2006/ole">
            <p:oleObj spid="_x0000_s53252" name="Picture" r:id="rId3" imgW="4478694" imgH="3582955" progId="StaticEnhancedMetafile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24-25, 2002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DF6BC-F825-4F44-BEC4-5B3D6CFEEAB4}" type="slidenum">
              <a:rPr lang="en-US"/>
              <a:pPr/>
              <a:t>12</a:t>
            </a:fld>
            <a:endParaRPr lang="en-US"/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0" y="16303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4276" name="Object 4"/>
          <p:cNvGraphicFramePr>
            <a:graphicFrameLocks noChangeAspect="1"/>
          </p:cNvGraphicFramePr>
          <p:nvPr/>
        </p:nvGraphicFramePr>
        <p:xfrm>
          <a:off x="838200" y="685800"/>
          <a:ext cx="7543800" cy="5410200"/>
        </p:xfrm>
        <a:graphic>
          <a:graphicData uri="http://schemas.openxmlformats.org/presentationml/2006/ole">
            <p:oleObj spid="_x0000_s54276" name="Picture" r:id="rId3" imgW="4478694" imgH="3582955" progId="StaticEnhancedMetafile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24-25, 2002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DFB7E-15DC-477F-B25B-D87C4A8306BA}" type="slidenum">
              <a:rPr lang="en-US"/>
              <a:pPr/>
              <a:t>13</a:t>
            </a:fld>
            <a:endParaRPr lang="en-US"/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2228" name="Object 4"/>
          <p:cNvGraphicFramePr>
            <a:graphicFrameLocks noChangeAspect="1"/>
          </p:cNvGraphicFramePr>
          <p:nvPr/>
        </p:nvGraphicFramePr>
        <p:xfrm>
          <a:off x="838200" y="304800"/>
          <a:ext cx="7543800" cy="5715000"/>
        </p:xfrm>
        <a:graphic>
          <a:graphicData uri="http://schemas.openxmlformats.org/presentationml/2006/ole">
            <p:oleObj spid="_x0000_s52228" name="Picture" r:id="rId3" imgW="4535424" imgH="3700760" progId="StaticEnhancedMetafile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24-25, 2002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0B6BD-9B04-4A97-88D4-AD4DFB1E8245}" type="slidenum">
              <a:rPr lang="en-US"/>
              <a:pPr/>
              <a:t>14</a:t>
            </a:fld>
            <a:endParaRPr lang="en-US"/>
          </a:p>
        </p:txBody>
      </p:sp>
      <p:sp>
        <p:nvSpPr>
          <p:cNvPr id="48136" name="Rectangle 8"/>
          <p:cNvSpPr>
            <a:spLocks noChangeArrowheads="1"/>
          </p:cNvSpPr>
          <p:nvPr/>
        </p:nvSpPr>
        <p:spPr bwMode="auto">
          <a:xfrm>
            <a:off x="0" y="16303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8135" name="Object 7"/>
          <p:cNvGraphicFramePr>
            <a:graphicFrameLocks noChangeAspect="1"/>
          </p:cNvGraphicFramePr>
          <p:nvPr/>
        </p:nvGraphicFramePr>
        <p:xfrm>
          <a:off x="838200" y="228600"/>
          <a:ext cx="7696200" cy="6019800"/>
        </p:xfrm>
        <a:graphic>
          <a:graphicData uri="http://schemas.openxmlformats.org/presentationml/2006/ole">
            <p:oleObj spid="_x0000_s48135" name="Picture" r:id="rId3" imgW="4478694" imgH="3582955" progId="StaticEnhancedMetafile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24-25, 2002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A4216-E0D3-424A-9EED-61E5EF4159BF}" type="slidenum">
              <a:rPr lang="en-US"/>
              <a:pPr/>
              <a:t>15</a:t>
            </a:fld>
            <a:endParaRPr lang="en-US"/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3717925" y="5070475"/>
            <a:ext cx="3365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*</a:t>
            </a:r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auto">
          <a:xfrm>
            <a:off x="0" y="16303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9159" name="Object 7"/>
          <p:cNvGraphicFramePr>
            <a:graphicFrameLocks noChangeAspect="1"/>
          </p:cNvGraphicFramePr>
          <p:nvPr/>
        </p:nvGraphicFramePr>
        <p:xfrm>
          <a:off x="914400" y="533400"/>
          <a:ext cx="7924800" cy="5334000"/>
        </p:xfrm>
        <a:graphic>
          <a:graphicData uri="http://schemas.openxmlformats.org/presentationml/2006/ole">
            <p:oleObj spid="_x0000_s49159" name="Picture" r:id="rId3" imgW="4478694" imgH="3582955" progId="StaticEnhancedMetafile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24-25, 2002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6F4B5-99FF-4EC9-8D8E-4D4E5AD73F8A}" type="slidenum">
              <a:rPr lang="en-US"/>
              <a:pPr/>
              <a:t>16</a:t>
            </a:fld>
            <a:endParaRPr lang="en-US"/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0" y="16303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1204" name="Object 4"/>
          <p:cNvGraphicFramePr>
            <a:graphicFrameLocks noChangeAspect="1"/>
          </p:cNvGraphicFramePr>
          <p:nvPr/>
        </p:nvGraphicFramePr>
        <p:xfrm>
          <a:off x="152400" y="914400"/>
          <a:ext cx="3962400" cy="5334000"/>
        </p:xfrm>
        <a:graphic>
          <a:graphicData uri="http://schemas.openxmlformats.org/presentationml/2006/ole">
            <p:oleObj spid="_x0000_s51204" name="Picture" r:id="rId3" imgW="4478694" imgH="3582955" progId="StaticEnhancedMetafile">
              <p:embed/>
            </p:oleObj>
          </a:graphicData>
        </a:graphic>
      </p:graphicFrame>
      <p:graphicFrame>
        <p:nvGraphicFramePr>
          <p:cNvPr id="51207" name="Object 7"/>
          <p:cNvGraphicFramePr>
            <a:graphicFrameLocks noChangeAspect="1"/>
          </p:cNvGraphicFramePr>
          <p:nvPr>
            <p:ph/>
          </p:nvPr>
        </p:nvGraphicFramePr>
        <p:xfrm>
          <a:off x="4419600" y="838200"/>
          <a:ext cx="4298950" cy="5486400"/>
        </p:xfrm>
        <a:graphic>
          <a:graphicData uri="http://schemas.openxmlformats.org/presentationml/2006/ole">
            <p:oleObj spid="_x0000_s51207" name="Picture" r:id="rId4" imgW="4478694" imgH="3582955" progId="StaticEnhancedMetafile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24-25, 2002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EC81E-59E1-415A-AAA9-77FEFC9DC206}" type="slidenum">
              <a:rPr lang="en-US"/>
              <a:pPr/>
              <a:t>17</a:t>
            </a:fld>
            <a:endParaRPr lang="en-US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Final Thoughts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r>
              <a:rPr lang="en-US" sz="2400"/>
              <a:t>Subpopulation rates of uninsurance important because:</a:t>
            </a:r>
          </a:p>
          <a:p>
            <a:pPr lvl="1"/>
            <a:r>
              <a:rPr lang="en-US" sz="2400"/>
              <a:t>Legislative policy implications</a:t>
            </a:r>
          </a:p>
          <a:p>
            <a:pPr lvl="1"/>
            <a:r>
              <a:rPr lang="en-US" sz="2400"/>
              <a:t>Program implementation/operations/marketing</a:t>
            </a:r>
          </a:p>
          <a:p>
            <a:pPr lvl="1"/>
            <a:endParaRPr lang="en-US" sz="2400"/>
          </a:p>
          <a:p>
            <a:r>
              <a:rPr lang="en-US" sz="2400"/>
              <a:t>Colorado Household Survey (2001) Report </a:t>
            </a:r>
          </a:p>
          <a:p>
            <a:pPr>
              <a:buFontTx/>
              <a:buNone/>
            </a:pPr>
            <a:r>
              <a:rPr lang="en-US" sz="2400"/>
              <a:t>	</a:t>
            </a:r>
            <a:r>
              <a:rPr lang="en-US" sz="2000">
                <a:solidFill>
                  <a:schemeClr val="accent2"/>
                </a:solidFill>
              </a:rPr>
              <a:t>http://www.hrsa.gov.osp.stateplanning/CO2001.htm</a:t>
            </a:r>
          </a:p>
          <a:p>
            <a:pPr>
              <a:buFontTx/>
              <a:buNone/>
            </a:pPr>
            <a:endParaRPr lang="en-US" sz="2000">
              <a:solidFill>
                <a:schemeClr val="accent2"/>
              </a:solidFill>
            </a:endParaRPr>
          </a:p>
          <a:p>
            <a:r>
              <a:rPr lang="en-US" sz="2400"/>
              <a:t>CHS 2001 will be housed at the Division of Insurance (2003)</a:t>
            </a:r>
          </a:p>
          <a:p>
            <a:endParaRPr lang="en-US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24-25, 2002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32506-F45A-4789-AA1C-61849F806F30}" type="slidenum">
              <a:rPr lang="en-US"/>
              <a:pPr/>
              <a:t>2</a:t>
            </a:fld>
            <a:endParaRPr 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/>
              <a:t>Presentation Outline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2800"/>
          </a:p>
          <a:p>
            <a:r>
              <a:rPr lang="en-US" sz="2800"/>
              <a:t>Data Sources for the Uninsured</a:t>
            </a:r>
          </a:p>
          <a:p>
            <a:r>
              <a:rPr lang="en-US" sz="2800"/>
              <a:t>Demographics of the Uninsured Coloradoans</a:t>
            </a:r>
          </a:p>
          <a:p>
            <a:r>
              <a:rPr lang="en-US" sz="2800"/>
              <a:t>Rates of Uninsurance Statewide</a:t>
            </a:r>
          </a:p>
          <a:p>
            <a:r>
              <a:rPr lang="en-US" sz="2800"/>
              <a:t>Rates of Uninsurance among Sub-Population</a:t>
            </a:r>
          </a:p>
          <a:p>
            <a:r>
              <a:rPr lang="en-US" sz="2800"/>
              <a:t>Utilization Patterns of the Uninsured</a:t>
            </a:r>
          </a:p>
          <a:p>
            <a:r>
              <a:rPr lang="en-US" sz="2800"/>
              <a:t>Final Thoughts</a:t>
            </a:r>
          </a:p>
          <a:p>
            <a:endParaRPr lang="en-US"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24-25, 2002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2D6A3-945C-4EB3-9B87-14C47A2516FE}" type="slidenum">
              <a:rPr lang="en-US"/>
              <a:pPr/>
              <a:t>3</a:t>
            </a:fld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1400" y="381000"/>
            <a:ext cx="7391400" cy="990600"/>
          </a:xfrm>
        </p:spPr>
        <p:txBody>
          <a:bodyPr/>
          <a:lstStyle/>
          <a:p>
            <a:r>
              <a:rPr lang="en-US" sz="3600"/>
              <a:t>Uninsured Estimates Compared</a:t>
            </a:r>
          </a:p>
        </p:txBody>
      </p:sp>
      <p:graphicFrame>
        <p:nvGraphicFramePr>
          <p:cNvPr id="44035" name="Object 3"/>
          <p:cNvGraphicFramePr>
            <a:graphicFrameLocks noChangeAspect="1"/>
          </p:cNvGraphicFramePr>
          <p:nvPr>
            <p:ph type="tbl" idx="1"/>
          </p:nvPr>
        </p:nvGraphicFramePr>
        <p:xfrm>
          <a:off x="1154113" y="1219200"/>
          <a:ext cx="7180262" cy="4951413"/>
        </p:xfrm>
        <a:graphic>
          <a:graphicData uri="http://schemas.openxmlformats.org/presentationml/2006/ole">
            <p:oleObj spid="_x0000_s44035" name="Document" r:id="rId3" imgW="11807381" imgH="8142996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24-25, 2002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B69BF-25CC-4E1C-8186-E079DE90D167}" type="slidenum">
              <a:rPr lang="en-US"/>
              <a:pPr/>
              <a:t>4</a:t>
            </a:fld>
            <a:endParaRPr 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b="1" u="sng"/>
              <a:t>Characteristics of Uninsured Coloradoans</a:t>
            </a:r>
            <a:r>
              <a:rPr lang="en-US" sz="3200"/>
              <a:t/>
            </a:r>
            <a:br>
              <a:rPr lang="en-US" sz="3200"/>
            </a:br>
            <a:r>
              <a:rPr lang="en-US" sz="2000" u="sng"/>
              <a:t>Source: Colorado Household Survey (2001)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>
                <a:solidFill>
                  <a:schemeClr val="accent2"/>
                </a:solidFill>
              </a:rPr>
              <a:t>Adults (76%)</a:t>
            </a: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chemeClr val="accent2"/>
                </a:solidFill>
              </a:rPr>
              <a:t>Male (52.4%)		</a:t>
            </a: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chemeClr val="accent2"/>
                </a:solidFill>
              </a:rPr>
              <a:t>Non-Hispanic white (59.1%)</a:t>
            </a: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chemeClr val="accent2"/>
                </a:solidFill>
              </a:rPr>
              <a:t>Born in the U.S. (80.4%)</a:t>
            </a: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chemeClr val="accent2"/>
                </a:solidFill>
              </a:rPr>
              <a:t>Employed or a full-time student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/>
              <a:t>	(69.7% of uninsured adults are employed or full-time students)</a:t>
            </a: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chemeClr val="accent2"/>
                </a:solidFill>
              </a:rPr>
              <a:t>Working at a permanent job</a:t>
            </a:r>
            <a:r>
              <a:rPr lang="en-US" sz="2000">
                <a:solidFill>
                  <a:schemeClr val="accent2"/>
                </a:solidFill>
              </a:rPr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/>
              <a:t>	</a:t>
            </a:r>
            <a:r>
              <a:rPr lang="en-US" sz="1800"/>
              <a:t>(84.9% of uninsured adults have a permanent job)</a:t>
            </a: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chemeClr val="accent2"/>
                </a:solidFill>
              </a:rPr>
              <a:t>In good to excellent health (83.4%)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/>
              <a:t>	</a:t>
            </a:r>
            <a:r>
              <a:rPr lang="en-US" sz="1800"/>
              <a:t>(however, 92.3% of INSURED are good or excellent health)</a:t>
            </a: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chemeClr val="accent2"/>
                </a:solidFill>
              </a:rPr>
              <a:t>Living in an urban area (76.1%)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24-25, 2002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6AD1-08A8-4A08-A342-B473482A5FE6}" type="slidenum">
              <a:rPr lang="en-US"/>
              <a:pPr/>
              <a:t>5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u="sng"/>
              <a:t>Colorado Uninsurance Rates by Duration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Point-in-Time Uninsured:				</a:t>
            </a:r>
            <a:r>
              <a:rPr lang="en-US" sz="2400" b="1"/>
              <a:t>11.7%</a:t>
            </a:r>
          </a:p>
          <a:p>
            <a:endParaRPr lang="en-US" sz="2400" b="1"/>
          </a:p>
          <a:p>
            <a:r>
              <a:rPr lang="en-US" sz="2400"/>
              <a:t>Continuously Uninsured for Past 12 Months:  	</a:t>
            </a:r>
            <a:r>
              <a:rPr lang="en-US" sz="2400" b="1"/>
              <a:t>7.8%</a:t>
            </a:r>
          </a:p>
          <a:p>
            <a:pPr>
              <a:buFontTx/>
              <a:buNone/>
            </a:pPr>
            <a:r>
              <a:rPr lang="en-US" sz="2400"/>
              <a:t>	</a:t>
            </a:r>
            <a:r>
              <a:rPr lang="en-US" sz="2400" b="1">
                <a:solidFill>
                  <a:srgbClr val="FF0066"/>
                </a:solidFill>
              </a:rPr>
              <a:t>Two-Thirds</a:t>
            </a:r>
            <a:r>
              <a:rPr lang="en-US" sz="2400">
                <a:solidFill>
                  <a:srgbClr val="FF0066"/>
                </a:solidFill>
              </a:rPr>
              <a:t> (</a:t>
            </a:r>
            <a:r>
              <a:rPr lang="en-US" sz="2400" b="1">
                <a:solidFill>
                  <a:srgbClr val="FF0066"/>
                </a:solidFill>
              </a:rPr>
              <a:t>67%) of the currently </a:t>
            </a:r>
          </a:p>
          <a:p>
            <a:pPr>
              <a:buFontTx/>
              <a:buNone/>
            </a:pPr>
            <a:r>
              <a:rPr lang="en-US" sz="2400" b="1">
                <a:solidFill>
                  <a:srgbClr val="FF0066"/>
                </a:solidFill>
              </a:rPr>
              <a:t>	uninsured 	have been without coverage </a:t>
            </a:r>
          </a:p>
          <a:p>
            <a:pPr>
              <a:buFontTx/>
              <a:buNone/>
            </a:pPr>
            <a:r>
              <a:rPr lang="en-US" sz="2400" b="1">
                <a:solidFill>
                  <a:srgbClr val="FF0066"/>
                </a:solidFill>
              </a:rPr>
              <a:t>	for the past 12 months</a:t>
            </a:r>
            <a:endParaRPr lang="en-US" sz="2400">
              <a:solidFill>
                <a:srgbClr val="FF0066"/>
              </a:solidFill>
            </a:endParaRPr>
          </a:p>
          <a:p>
            <a:pPr>
              <a:buFontTx/>
              <a:buNone/>
            </a:pPr>
            <a:endParaRPr lang="en-US" sz="2400">
              <a:solidFill>
                <a:srgbClr val="FF0066"/>
              </a:solidFill>
            </a:endParaRPr>
          </a:p>
          <a:p>
            <a:r>
              <a:rPr lang="en-US" sz="2400"/>
              <a:t>Uninsured at ANY TIME in Past 12 Months: 	</a:t>
            </a:r>
            <a:r>
              <a:rPr lang="en-US" sz="2400" b="1"/>
              <a:t>15.9%</a:t>
            </a:r>
          </a:p>
          <a:p>
            <a:pPr>
              <a:buFontTx/>
              <a:buNone/>
            </a:pPr>
            <a:endParaRPr lang="en-US" sz="1400" i="1"/>
          </a:p>
          <a:p>
            <a:pPr>
              <a:buFontTx/>
              <a:buNone/>
            </a:pPr>
            <a:endParaRPr lang="en-US" sz="1400" i="1"/>
          </a:p>
          <a:p>
            <a:pPr>
              <a:buFontTx/>
              <a:buNone/>
            </a:pPr>
            <a:r>
              <a:rPr lang="en-US" sz="1400" i="1" u="sng"/>
              <a:t>Source</a:t>
            </a:r>
            <a:r>
              <a:rPr lang="en-US" sz="1400" i="1"/>
              <a:t>: Colorado Household Survey (2001)</a:t>
            </a:r>
            <a:endParaRPr lang="en-US" sz="1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24-25, 2002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970A5-AC72-4BC1-89D9-DA34370B04BF}" type="slidenum">
              <a:rPr lang="en-US"/>
              <a:pPr/>
              <a:t>6</a:t>
            </a:fld>
            <a:endParaRPr 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Uninsured Coloradoans </a:t>
            </a:r>
            <a:br>
              <a:rPr lang="en-US" sz="4000"/>
            </a:br>
            <a:r>
              <a:rPr lang="en-US" sz="4000"/>
              <a:t>by 200% and 300 % FPL</a:t>
            </a:r>
          </a:p>
        </p:txBody>
      </p:sp>
      <p:graphicFrame>
        <p:nvGraphicFramePr>
          <p:cNvPr id="58377" name="Object 9"/>
          <p:cNvGraphicFramePr>
            <a:graphicFrameLocks noChangeAspect="1"/>
          </p:cNvGraphicFramePr>
          <p:nvPr>
            <p:ph sz="half" idx="1"/>
          </p:nvPr>
        </p:nvGraphicFramePr>
        <p:xfrm>
          <a:off x="0" y="1905000"/>
          <a:ext cx="5181600" cy="4267200"/>
        </p:xfrm>
        <a:graphic>
          <a:graphicData uri="http://schemas.openxmlformats.org/presentationml/2006/ole">
            <p:oleObj spid="_x0000_s58377" name="Picture" r:id="rId3" imgW="4535424" imgH="3700760" progId="StaticEnhancedMetafile">
              <p:embed/>
            </p:oleObj>
          </a:graphicData>
        </a:graphic>
      </p:graphicFrame>
      <p:graphicFrame>
        <p:nvGraphicFramePr>
          <p:cNvPr id="58378" name="Object 10"/>
          <p:cNvGraphicFramePr>
            <a:graphicFrameLocks noChangeAspect="1"/>
          </p:cNvGraphicFramePr>
          <p:nvPr>
            <p:ph sz="half" idx="2"/>
          </p:nvPr>
        </p:nvGraphicFramePr>
        <p:xfrm>
          <a:off x="4191000" y="1905000"/>
          <a:ext cx="4953000" cy="4191000"/>
        </p:xfrm>
        <a:graphic>
          <a:graphicData uri="http://schemas.openxmlformats.org/presentationml/2006/ole">
            <p:oleObj spid="_x0000_s58378" name="Picture" r:id="rId4" imgW="4535424" imgH="3700760" progId="StaticEnhancedMetafile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24-25, 2002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B1459-B783-4DA3-87EC-ADC0FA8CF993}" type="slidenum">
              <a:rPr lang="en-US"/>
              <a:pPr/>
              <a:t>7</a:t>
            </a:fld>
            <a:endParaRPr lang="en-US"/>
          </a:p>
        </p:txBody>
      </p:sp>
      <p:sp>
        <p:nvSpPr>
          <p:cNvPr id="61449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Uninsured Adults and Children</a:t>
            </a:r>
            <a:br>
              <a:rPr lang="en-US" sz="4000"/>
            </a:br>
            <a:r>
              <a:rPr lang="en-US" sz="4000"/>
              <a:t>by Ethnicity</a:t>
            </a:r>
          </a:p>
        </p:txBody>
      </p:sp>
      <p:graphicFrame>
        <p:nvGraphicFramePr>
          <p:cNvPr id="61443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3886200" y="1905000"/>
          <a:ext cx="5257800" cy="4114800"/>
        </p:xfrm>
        <a:graphic>
          <a:graphicData uri="http://schemas.openxmlformats.org/presentationml/2006/ole">
            <p:oleObj spid="_x0000_s61443" name="Picture" r:id="rId3" imgW="4535424" imgH="3700760" progId="StaticEnhancedMetafile">
              <p:embed/>
            </p:oleObj>
          </a:graphicData>
        </a:graphic>
      </p:graphicFrame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1448" name="Object 8"/>
          <p:cNvGraphicFramePr>
            <a:graphicFrameLocks noChangeAspect="1"/>
          </p:cNvGraphicFramePr>
          <p:nvPr>
            <p:ph sz="half" idx="2"/>
          </p:nvPr>
        </p:nvGraphicFramePr>
        <p:xfrm>
          <a:off x="0" y="1905000"/>
          <a:ext cx="4953000" cy="4173538"/>
        </p:xfrm>
        <a:graphic>
          <a:graphicData uri="http://schemas.openxmlformats.org/presentationml/2006/ole">
            <p:oleObj spid="_x0000_s61448" name="Picture" r:id="rId4" imgW="4535424" imgH="3700760" progId="StaticEnhancedMetafile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24-25, 2002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F171B-5612-47C1-822A-12F5C4174E1A}" type="slidenum">
              <a:rPr lang="en-US"/>
              <a:pPr/>
              <a:t>8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Distribution of Uninsured 2000: </a:t>
            </a:r>
            <a:br>
              <a:rPr lang="en-US" sz="3200"/>
            </a:br>
            <a:r>
              <a:rPr lang="en-US" sz="3200"/>
              <a:t>Adults and Children Compared</a:t>
            </a:r>
          </a:p>
        </p:txBody>
      </p:sp>
      <p:graphicFrame>
        <p:nvGraphicFramePr>
          <p:cNvPr id="15365" name="Object 5"/>
          <p:cNvGraphicFramePr>
            <a:graphicFrameLocks noChangeAspect="1"/>
          </p:cNvGraphicFramePr>
          <p:nvPr>
            <p:ph type="body" idx="1"/>
          </p:nvPr>
        </p:nvGraphicFramePr>
        <p:xfrm>
          <a:off x="2003425" y="1981200"/>
          <a:ext cx="5137150" cy="4114800"/>
        </p:xfrm>
        <a:graphic>
          <a:graphicData uri="http://schemas.openxmlformats.org/presentationml/2006/ole">
            <p:oleObj spid="_x0000_s15365" name="Picture" r:id="rId3" imgW="4507356" imgH="3611663" progId="StaticEnhancedMetafile">
              <p:embed/>
            </p:oleObj>
          </a:graphicData>
        </a:graphic>
      </p:graphicFrame>
      <p:sp>
        <p:nvSpPr>
          <p:cNvPr id="15366" name="Rectangle 6"/>
          <p:cNvSpPr>
            <a:spLocks noChangeArrowheads="1"/>
          </p:cNvSpPr>
          <p:nvPr/>
        </p:nvSpPr>
        <p:spPr bwMode="auto">
          <a:xfrm flipH="1">
            <a:off x="5715000" y="5105400"/>
            <a:ext cx="2971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 i="1" u="sng"/>
              <a:t>Source:</a:t>
            </a:r>
            <a:r>
              <a:rPr lang="en-US" sz="1200" i="1"/>
              <a:t> Colorado Household Survey (2001)</a:t>
            </a:r>
            <a:endParaRPr lang="en-US"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24-25, 2002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3D30-FB58-4E1F-A662-1E336E7BFE83}" type="slidenum">
              <a:rPr lang="en-US"/>
              <a:pPr/>
              <a:t>9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06438"/>
            <a:ext cx="7772400" cy="1046162"/>
          </a:xfrm>
        </p:spPr>
        <p:txBody>
          <a:bodyPr/>
          <a:lstStyle/>
          <a:p>
            <a:r>
              <a:rPr lang="en-US" sz="3200"/>
              <a:t>Colorado Uninsurance Rates by Age</a:t>
            </a:r>
            <a:br>
              <a:rPr lang="en-US" sz="3200"/>
            </a:br>
            <a:endParaRPr lang="en-US"/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>
            <p:ph type="tbl" idx="1"/>
          </p:nvPr>
        </p:nvGraphicFramePr>
        <p:xfrm>
          <a:off x="2590800" y="1600200"/>
          <a:ext cx="6553200" cy="4851400"/>
        </p:xfrm>
        <a:graphic>
          <a:graphicData uri="http://schemas.openxmlformats.org/presentationml/2006/ole">
            <p:oleObj spid="_x0000_s17411" name="Document" r:id="rId3" imgW="7393757" imgH="5473533" progId="Word.Document.8">
              <p:embed/>
            </p:oleObj>
          </a:graphicData>
        </a:graphic>
      </p:graphicFrame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4953000" y="6172200"/>
            <a:ext cx="2895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 i="1" u="sng"/>
              <a:t>Source:</a:t>
            </a:r>
            <a:r>
              <a:rPr lang="en-US" sz="1200" i="1"/>
              <a:t> Colorado Household Survey (2001)</a:t>
            </a:r>
            <a:endParaRPr lang="en-US" sz="900" i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Designs\Contemporary Portrait.pot</Template>
  <TotalTime>1512</TotalTime>
  <Words>410</Words>
  <Application>Microsoft Office PowerPoint</Application>
  <PresentationFormat>On-screen Show (4:3)</PresentationFormat>
  <Paragraphs>110</Paragraphs>
  <Slides>17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Times New Roman</vt:lpstr>
      <vt:lpstr>Verdana</vt:lpstr>
      <vt:lpstr>Bauhaus 93</vt:lpstr>
      <vt:lpstr>Arial Narrow</vt:lpstr>
      <vt:lpstr>Times</vt:lpstr>
      <vt:lpstr>Blank Presentation</vt:lpstr>
      <vt:lpstr>Microsoft Word Document</vt:lpstr>
      <vt:lpstr>Picture (Enhanced Metafile)</vt:lpstr>
      <vt:lpstr>  Hot Issues in Health Care: 11/25/02  Colorado Household Survey (2001):  Demographics of the Uninsured </vt:lpstr>
      <vt:lpstr>Presentation Outline</vt:lpstr>
      <vt:lpstr>Uninsured Estimates Compared</vt:lpstr>
      <vt:lpstr>Characteristics of Uninsured Coloradoans Source: Colorado Household Survey (2001)</vt:lpstr>
      <vt:lpstr>Colorado Uninsurance Rates by Duration</vt:lpstr>
      <vt:lpstr>Uninsured Coloradoans  by 200% and 300 % FPL</vt:lpstr>
      <vt:lpstr>Uninsured Adults and Children by Ethnicity</vt:lpstr>
      <vt:lpstr>Distribution of Uninsured 2000:  Adults and Children Compared</vt:lpstr>
      <vt:lpstr>Colorado Uninsurance Rates by Age 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Final Thoughts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Colorado Household Survey (2001): Uninsurance Demographics</dc:title>
  <dc:creator>Tracy Johnson</dc:creator>
  <cp:keywords>&lt;!-- PICODATESET mmddyyyy=11242002 --&gt;</cp:keywords>
  <cp:lastModifiedBy>goekend</cp:lastModifiedBy>
  <cp:revision>53</cp:revision>
  <cp:lastPrinted>2002-05-03T05:02:33Z</cp:lastPrinted>
  <dcterms:created xsi:type="dcterms:W3CDTF">2002-05-02T18:24:14Z</dcterms:created>
  <dcterms:modified xsi:type="dcterms:W3CDTF">2012-08-20T20:58:10Z</dcterms:modified>
</cp:coreProperties>
</file>